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3"/>
  </p:notesMasterIdLst>
  <p:handoutMasterIdLst>
    <p:handoutMasterId r:id="rId44"/>
  </p:handoutMasterIdLst>
  <p:sldIdLst>
    <p:sldId id="256" r:id="rId2"/>
    <p:sldId id="359" r:id="rId3"/>
    <p:sldId id="322" r:id="rId4"/>
    <p:sldId id="337" r:id="rId5"/>
    <p:sldId id="361" r:id="rId6"/>
    <p:sldId id="425" r:id="rId7"/>
    <p:sldId id="362" r:id="rId8"/>
    <p:sldId id="363" r:id="rId9"/>
    <p:sldId id="344" r:id="rId10"/>
    <p:sldId id="395" r:id="rId11"/>
    <p:sldId id="360" r:id="rId12"/>
    <p:sldId id="346" r:id="rId13"/>
    <p:sldId id="396" r:id="rId14"/>
    <p:sldId id="397" r:id="rId15"/>
    <p:sldId id="398" r:id="rId16"/>
    <p:sldId id="420" r:id="rId17"/>
    <p:sldId id="421" r:id="rId18"/>
    <p:sldId id="422" r:id="rId19"/>
    <p:sldId id="423" r:id="rId20"/>
    <p:sldId id="424" r:id="rId21"/>
    <p:sldId id="378" r:id="rId22"/>
    <p:sldId id="381" r:id="rId23"/>
    <p:sldId id="413" r:id="rId24"/>
    <p:sldId id="414" r:id="rId25"/>
    <p:sldId id="416" r:id="rId26"/>
    <p:sldId id="417" r:id="rId27"/>
    <p:sldId id="418" r:id="rId28"/>
    <p:sldId id="419" r:id="rId29"/>
    <p:sldId id="411" r:id="rId30"/>
    <p:sldId id="426" r:id="rId31"/>
    <p:sldId id="427" r:id="rId32"/>
    <p:sldId id="428" r:id="rId33"/>
    <p:sldId id="429" r:id="rId34"/>
    <p:sldId id="430" r:id="rId35"/>
    <p:sldId id="371" r:id="rId36"/>
    <p:sldId id="431" r:id="rId37"/>
    <p:sldId id="432" r:id="rId38"/>
    <p:sldId id="433" r:id="rId39"/>
    <p:sldId id="372" r:id="rId40"/>
    <p:sldId id="406" r:id="rId41"/>
    <p:sldId id="271" r:id="rId42"/>
  </p:sldIdLst>
  <p:sldSz cx="9144000" cy="6858000" type="screen4x3"/>
  <p:notesSz cx="6858000" cy="9144000"/>
  <p:defaultTextStyle>
    <a:defPPr>
      <a:defRPr lang="bg-BG"/>
    </a:defPPr>
    <a:lvl1pPr algn="l"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99CC33"/>
    <a:srgbClr val="CC0000"/>
    <a:srgbClr val="CC3300"/>
    <a:srgbClr val="9B2309"/>
    <a:srgbClr val="D2EBFA"/>
    <a:srgbClr val="F60000"/>
    <a:srgbClr val="B700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062" autoAdjust="0"/>
  </p:normalViewPr>
  <p:slideViewPr>
    <p:cSldViewPr>
      <p:cViewPr>
        <p:scale>
          <a:sx n="90" d="100"/>
          <a:sy n="90" d="100"/>
        </p:scale>
        <p:origin x="-1600"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9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F2887-6B93-AE4A-A180-9ACE311FE9BC}" type="doc">
      <dgm:prSet loTypeId="urn:microsoft.com/office/officeart/2005/8/layout/cycle3" loCatId="" qsTypeId="urn:microsoft.com/office/officeart/2005/8/quickstyle/simple3" qsCatId="simple" csTypeId="urn:microsoft.com/office/officeart/2005/8/colors/accent1_2" csCatId="accent1" phldr="1"/>
      <dgm:spPr/>
      <dgm:t>
        <a:bodyPr/>
        <a:lstStyle/>
        <a:p>
          <a:endParaRPr lang="en-GB"/>
        </a:p>
      </dgm:t>
    </dgm:pt>
    <dgm:pt modelId="{8983CA07-5F41-484E-8538-63EB86606F1B}">
      <dgm:prSet phldrT="[Text]" custT="1"/>
      <dgm:spPr/>
      <dgm:t>
        <a:bodyPr/>
        <a:lstStyle/>
        <a:p>
          <a:r>
            <a:rPr lang="en-GB" sz="2000" b="0" dirty="0" smtClean="0"/>
            <a:t>Collection</a:t>
          </a:r>
        </a:p>
        <a:p>
          <a:r>
            <a:rPr lang="en-GB" sz="2000" b="0" dirty="0" smtClean="0"/>
            <a:t>Acquisition </a:t>
          </a:r>
          <a:endParaRPr lang="en-GB" sz="2000" b="0" dirty="0"/>
        </a:p>
      </dgm:t>
    </dgm:pt>
    <dgm:pt modelId="{A0ED7F49-6861-DD40-A883-0ABF6678F880}" type="parTrans" cxnId="{32F18F9B-A24A-7240-8D95-F3C75F7CB24D}">
      <dgm:prSet/>
      <dgm:spPr/>
      <dgm:t>
        <a:bodyPr/>
        <a:lstStyle/>
        <a:p>
          <a:endParaRPr lang="en-GB"/>
        </a:p>
      </dgm:t>
    </dgm:pt>
    <dgm:pt modelId="{BD7D2E07-5152-2C41-8B28-09F1DED76839}" type="sibTrans" cxnId="{32F18F9B-A24A-7240-8D95-F3C75F7CB24D}">
      <dgm:prSet/>
      <dgm:spPr/>
      <dgm:t>
        <a:bodyPr/>
        <a:lstStyle/>
        <a:p>
          <a:endParaRPr lang="en-GB"/>
        </a:p>
      </dgm:t>
    </dgm:pt>
    <dgm:pt modelId="{BFA385E3-2D43-3548-89D7-5760DEF7DE55}">
      <dgm:prSet phldrT="[Text]"/>
      <dgm:spPr/>
      <dgm:t>
        <a:bodyPr/>
        <a:lstStyle/>
        <a:p>
          <a:r>
            <a:rPr lang="en-GB" dirty="0" smtClean="0"/>
            <a:t>Analysis</a:t>
          </a:r>
          <a:endParaRPr lang="en-GB" dirty="0"/>
        </a:p>
      </dgm:t>
    </dgm:pt>
    <dgm:pt modelId="{D1D65BEA-4B16-7A40-8FEA-AD62C251D87E}" type="parTrans" cxnId="{9DE8ABFB-8B0F-4948-889E-D0863900A946}">
      <dgm:prSet/>
      <dgm:spPr/>
      <dgm:t>
        <a:bodyPr/>
        <a:lstStyle/>
        <a:p>
          <a:endParaRPr lang="en-GB"/>
        </a:p>
      </dgm:t>
    </dgm:pt>
    <dgm:pt modelId="{B5884D26-AB7D-C643-9839-81CE756B8073}" type="sibTrans" cxnId="{9DE8ABFB-8B0F-4948-889E-D0863900A946}">
      <dgm:prSet/>
      <dgm:spPr/>
      <dgm:t>
        <a:bodyPr/>
        <a:lstStyle/>
        <a:p>
          <a:endParaRPr lang="en-GB"/>
        </a:p>
      </dgm:t>
    </dgm:pt>
    <dgm:pt modelId="{A2BA48F4-A2E6-8648-BE77-3A215CC50B23}">
      <dgm:prSet phldrT="[Text]"/>
      <dgm:spPr/>
      <dgm:t>
        <a:bodyPr/>
        <a:lstStyle/>
        <a:p>
          <a:r>
            <a:rPr lang="en-GB" dirty="0" smtClean="0"/>
            <a:t>Exchange</a:t>
          </a:r>
          <a:endParaRPr lang="en-GB" dirty="0"/>
        </a:p>
      </dgm:t>
    </dgm:pt>
    <dgm:pt modelId="{33B2E8A4-7140-B54C-9779-2B870890048B}" type="parTrans" cxnId="{5E66BAEE-16BE-194A-9D71-4DC0A5425A99}">
      <dgm:prSet/>
      <dgm:spPr/>
      <dgm:t>
        <a:bodyPr/>
        <a:lstStyle/>
        <a:p>
          <a:endParaRPr lang="en-GB"/>
        </a:p>
      </dgm:t>
    </dgm:pt>
    <dgm:pt modelId="{13C4C05F-A5D0-4F47-86BA-FE7CA0529545}" type="sibTrans" cxnId="{5E66BAEE-16BE-194A-9D71-4DC0A5425A99}">
      <dgm:prSet/>
      <dgm:spPr/>
      <dgm:t>
        <a:bodyPr/>
        <a:lstStyle/>
        <a:p>
          <a:endParaRPr lang="en-GB"/>
        </a:p>
      </dgm:t>
    </dgm:pt>
    <dgm:pt modelId="{F2B18450-967B-3F4E-84A1-E8E859D1EFB7}">
      <dgm:prSet phldrT="[Text]"/>
      <dgm:spPr/>
      <dgm:t>
        <a:bodyPr/>
        <a:lstStyle/>
        <a:p>
          <a:r>
            <a:rPr lang="en-GB" dirty="0" smtClean="0"/>
            <a:t>Presentation</a:t>
          </a:r>
          <a:endParaRPr lang="en-GB" dirty="0"/>
        </a:p>
      </dgm:t>
    </dgm:pt>
    <dgm:pt modelId="{3D56848D-2757-264C-8666-DA7E85F0C3F1}" type="parTrans" cxnId="{64F9FED4-A9B4-DC44-BB12-0160D43786C2}">
      <dgm:prSet/>
      <dgm:spPr/>
      <dgm:t>
        <a:bodyPr/>
        <a:lstStyle/>
        <a:p>
          <a:endParaRPr lang="en-GB"/>
        </a:p>
      </dgm:t>
    </dgm:pt>
    <dgm:pt modelId="{F2D284FE-99B9-0C48-8694-D87A8C9AA540}" type="sibTrans" cxnId="{64F9FED4-A9B4-DC44-BB12-0160D43786C2}">
      <dgm:prSet/>
      <dgm:spPr/>
      <dgm:t>
        <a:bodyPr/>
        <a:lstStyle/>
        <a:p>
          <a:endParaRPr lang="en-GB"/>
        </a:p>
      </dgm:t>
    </dgm:pt>
    <dgm:pt modelId="{5CF775C6-DA26-AA40-86EF-06B4B47C1B96}">
      <dgm:prSet phldrT="[Text]"/>
      <dgm:spPr/>
      <dgm:t>
        <a:bodyPr/>
        <a:lstStyle/>
        <a:p>
          <a:r>
            <a:rPr lang="en-GB" dirty="0" smtClean="0"/>
            <a:t>Preservation</a:t>
          </a:r>
          <a:endParaRPr lang="en-GB" dirty="0"/>
        </a:p>
      </dgm:t>
    </dgm:pt>
    <dgm:pt modelId="{1FCD21D4-288D-0C47-A9FB-2A630ACC2276}" type="sibTrans" cxnId="{BE5E1C45-6FFE-8643-AB92-B7FFA26AC659}">
      <dgm:prSet/>
      <dgm:spPr/>
      <dgm:t>
        <a:bodyPr/>
        <a:lstStyle/>
        <a:p>
          <a:endParaRPr lang="en-GB"/>
        </a:p>
      </dgm:t>
    </dgm:pt>
    <dgm:pt modelId="{80EBA1FC-1120-C149-8961-534F80488E42}" type="parTrans" cxnId="{BE5E1C45-6FFE-8643-AB92-B7FFA26AC659}">
      <dgm:prSet/>
      <dgm:spPr/>
      <dgm:t>
        <a:bodyPr/>
        <a:lstStyle/>
        <a:p>
          <a:endParaRPr lang="en-GB"/>
        </a:p>
      </dgm:t>
    </dgm:pt>
    <dgm:pt modelId="{EE9EFF86-95E0-7342-B2E1-5FF9A1CFBEDF}" type="pres">
      <dgm:prSet presAssocID="{EADF2887-6B93-AE4A-A180-9ACE311FE9BC}" presName="Name0" presStyleCnt="0">
        <dgm:presLayoutVars>
          <dgm:dir/>
          <dgm:resizeHandles val="exact"/>
        </dgm:presLayoutVars>
      </dgm:prSet>
      <dgm:spPr/>
      <dgm:t>
        <a:bodyPr/>
        <a:lstStyle/>
        <a:p>
          <a:endParaRPr lang="en-GB"/>
        </a:p>
      </dgm:t>
    </dgm:pt>
    <dgm:pt modelId="{AF38ED49-F215-324C-854C-06769F2E016B}" type="pres">
      <dgm:prSet presAssocID="{EADF2887-6B93-AE4A-A180-9ACE311FE9BC}" presName="cycle" presStyleCnt="0"/>
      <dgm:spPr/>
    </dgm:pt>
    <dgm:pt modelId="{34063427-3C03-D240-B284-F00233786EA6}" type="pres">
      <dgm:prSet presAssocID="{5CF775C6-DA26-AA40-86EF-06B4B47C1B96}" presName="nodeFirstNode" presStyleLbl="node1" presStyleIdx="0" presStyleCnt="5" custScaleX="94196" custScaleY="108953" custRadScaleRad="56110" custRadScaleInc="129133">
        <dgm:presLayoutVars>
          <dgm:bulletEnabled val="1"/>
        </dgm:presLayoutVars>
      </dgm:prSet>
      <dgm:spPr/>
      <dgm:t>
        <a:bodyPr/>
        <a:lstStyle/>
        <a:p>
          <a:endParaRPr lang="en-GB"/>
        </a:p>
      </dgm:t>
    </dgm:pt>
    <dgm:pt modelId="{C764CADE-1F5D-934B-9B39-AA4D5A9D93BD}" type="pres">
      <dgm:prSet presAssocID="{1FCD21D4-288D-0C47-A9FB-2A630ACC2276}" presName="sibTransFirstNode" presStyleLbl="bgShp" presStyleIdx="0" presStyleCnt="1" custLinFactNeighborX="-40449" custLinFactNeighborY="-29032"/>
      <dgm:spPr/>
      <dgm:t>
        <a:bodyPr/>
        <a:lstStyle/>
        <a:p>
          <a:endParaRPr lang="en-GB"/>
        </a:p>
      </dgm:t>
    </dgm:pt>
    <dgm:pt modelId="{F57B3BE2-1815-3D49-B275-FDED068CCD4D}" type="pres">
      <dgm:prSet presAssocID="{8983CA07-5F41-484E-8538-63EB86606F1B}" presName="nodeFollowingNodes" presStyleLbl="node1" presStyleIdx="1" presStyleCnt="5" custScaleY="136413" custRadScaleRad="105312" custRadScaleInc="-129079">
        <dgm:presLayoutVars>
          <dgm:bulletEnabled val="1"/>
        </dgm:presLayoutVars>
      </dgm:prSet>
      <dgm:spPr/>
      <dgm:t>
        <a:bodyPr/>
        <a:lstStyle/>
        <a:p>
          <a:endParaRPr lang="en-GB"/>
        </a:p>
      </dgm:t>
    </dgm:pt>
    <dgm:pt modelId="{A434BD4B-E633-EA46-AE64-60DF812CAD1A}" type="pres">
      <dgm:prSet presAssocID="{BFA385E3-2D43-3548-89D7-5760DEF7DE55}" presName="nodeFollowingNodes" presStyleLbl="node1" presStyleIdx="2" presStyleCnt="5" custRadScaleRad="79915" custRadScaleInc="38596">
        <dgm:presLayoutVars>
          <dgm:bulletEnabled val="1"/>
        </dgm:presLayoutVars>
      </dgm:prSet>
      <dgm:spPr/>
      <dgm:t>
        <a:bodyPr/>
        <a:lstStyle/>
        <a:p>
          <a:endParaRPr lang="en-GB"/>
        </a:p>
      </dgm:t>
    </dgm:pt>
    <dgm:pt modelId="{10C0FCAB-68E6-0A4C-BDD7-85A93F7BCF14}" type="pres">
      <dgm:prSet presAssocID="{A2BA48F4-A2E6-8648-BE77-3A215CC50B23}" presName="nodeFollowingNodes" presStyleLbl="node1" presStyleIdx="3" presStyleCnt="5" custRadScaleRad="159513" custRadScaleInc="102945">
        <dgm:presLayoutVars>
          <dgm:bulletEnabled val="1"/>
        </dgm:presLayoutVars>
      </dgm:prSet>
      <dgm:spPr/>
      <dgm:t>
        <a:bodyPr/>
        <a:lstStyle/>
        <a:p>
          <a:endParaRPr lang="en-GB"/>
        </a:p>
      </dgm:t>
    </dgm:pt>
    <dgm:pt modelId="{86E100B8-0F85-7441-9EFD-DDDCDC03B327}" type="pres">
      <dgm:prSet presAssocID="{F2B18450-967B-3F4E-84A1-E8E859D1EFB7}" presName="nodeFollowingNodes" presStyleLbl="node1" presStyleIdx="4" presStyleCnt="5" custRadScaleRad="142104" custRadScaleInc="-76390">
        <dgm:presLayoutVars>
          <dgm:bulletEnabled val="1"/>
        </dgm:presLayoutVars>
      </dgm:prSet>
      <dgm:spPr/>
      <dgm:t>
        <a:bodyPr/>
        <a:lstStyle/>
        <a:p>
          <a:endParaRPr lang="en-GB"/>
        </a:p>
      </dgm:t>
    </dgm:pt>
  </dgm:ptLst>
  <dgm:cxnLst>
    <dgm:cxn modelId="{32F18F9B-A24A-7240-8D95-F3C75F7CB24D}" srcId="{EADF2887-6B93-AE4A-A180-9ACE311FE9BC}" destId="{8983CA07-5F41-484E-8538-63EB86606F1B}" srcOrd="1" destOrd="0" parTransId="{A0ED7F49-6861-DD40-A883-0ABF6678F880}" sibTransId="{BD7D2E07-5152-2C41-8B28-09F1DED76839}"/>
    <dgm:cxn modelId="{39AD5D80-421B-2547-96FF-89AAAC5E9D94}" type="presOf" srcId="{5CF775C6-DA26-AA40-86EF-06B4B47C1B96}" destId="{34063427-3C03-D240-B284-F00233786EA6}" srcOrd="0" destOrd="0" presId="urn:microsoft.com/office/officeart/2005/8/layout/cycle3"/>
    <dgm:cxn modelId="{C8E06000-89FA-C24B-96C0-A9A69FF94DB4}" type="presOf" srcId="{8983CA07-5F41-484E-8538-63EB86606F1B}" destId="{F57B3BE2-1815-3D49-B275-FDED068CCD4D}" srcOrd="0" destOrd="0" presId="urn:microsoft.com/office/officeart/2005/8/layout/cycle3"/>
    <dgm:cxn modelId="{9DE8ABFB-8B0F-4948-889E-D0863900A946}" srcId="{EADF2887-6B93-AE4A-A180-9ACE311FE9BC}" destId="{BFA385E3-2D43-3548-89D7-5760DEF7DE55}" srcOrd="2" destOrd="0" parTransId="{D1D65BEA-4B16-7A40-8FEA-AD62C251D87E}" sibTransId="{B5884D26-AB7D-C643-9839-81CE756B8073}"/>
    <dgm:cxn modelId="{1F904073-C447-1142-96A7-D43AFB9D765B}" type="presOf" srcId="{A2BA48F4-A2E6-8648-BE77-3A215CC50B23}" destId="{10C0FCAB-68E6-0A4C-BDD7-85A93F7BCF14}" srcOrd="0" destOrd="0" presId="urn:microsoft.com/office/officeart/2005/8/layout/cycle3"/>
    <dgm:cxn modelId="{47DB1488-53D2-8341-B75F-1F6B3B6FB4FC}" type="presOf" srcId="{F2B18450-967B-3F4E-84A1-E8E859D1EFB7}" destId="{86E100B8-0F85-7441-9EFD-DDDCDC03B327}" srcOrd="0" destOrd="0" presId="urn:microsoft.com/office/officeart/2005/8/layout/cycle3"/>
    <dgm:cxn modelId="{93827A6A-24E0-724A-8D96-9AB94D3C05B4}" type="presOf" srcId="{BFA385E3-2D43-3548-89D7-5760DEF7DE55}" destId="{A434BD4B-E633-EA46-AE64-60DF812CAD1A}" srcOrd="0" destOrd="0" presId="urn:microsoft.com/office/officeart/2005/8/layout/cycle3"/>
    <dgm:cxn modelId="{178F9696-D503-0043-B868-6DAFEC7C0E33}" type="presOf" srcId="{1FCD21D4-288D-0C47-A9FB-2A630ACC2276}" destId="{C764CADE-1F5D-934B-9B39-AA4D5A9D93BD}" srcOrd="0" destOrd="0" presId="urn:microsoft.com/office/officeart/2005/8/layout/cycle3"/>
    <dgm:cxn modelId="{64F9FED4-A9B4-DC44-BB12-0160D43786C2}" srcId="{EADF2887-6B93-AE4A-A180-9ACE311FE9BC}" destId="{F2B18450-967B-3F4E-84A1-E8E859D1EFB7}" srcOrd="4" destOrd="0" parTransId="{3D56848D-2757-264C-8666-DA7E85F0C3F1}" sibTransId="{F2D284FE-99B9-0C48-8694-D87A8C9AA540}"/>
    <dgm:cxn modelId="{BE5E1C45-6FFE-8643-AB92-B7FFA26AC659}" srcId="{EADF2887-6B93-AE4A-A180-9ACE311FE9BC}" destId="{5CF775C6-DA26-AA40-86EF-06B4B47C1B96}" srcOrd="0" destOrd="0" parTransId="{80EBA1FC-1120-C149-8961-534F80488E42}" sibTransId="{1FCD21D4-288D-0C47-A9FB-2A630ACC2276}"/>
    <dgm:cxn modelId="{D7079A0E-F049-FD45-820C-1243FDA2B0CD}" type="presOf" srcId="{EADF2887-6B93-AE4A-A180-9ACE311FE9BC}" destId="{EE9EFF86-95E0-7342-B2E1-5FF9A1CFBEDF}" srcOrd="0" destOrd="0" presId="urn:microsoft.com/office/officeart/2005/8/layout/cycle3"/>
    <dgm:cxn modelId="{5E66BAEE-16BE-194A-9D71-4DC0A5425A99}" srcId="{EADF2887-6B93-AE4A-A180-9ACE311FE9BC}" destId="{A2BA48F4-A2E6-8648-BE77-3A215CC50B23}" srcOrd="3" destOrd="0" parTransId="{33B2E8A4-7140-B54C-9779-2B870890048B}" sibTransId="{13C4C05F-A5D0-4F47-86BA-FE7CA0529545}"/>
    <dgm:cxn modelId="{EFC3CDBA-8FFA-C94C-9FF8-553D9E88735D}" type="presParOf" srcId="{EE9EFF86-95E0-7342-B2E1-5FF9A1CFBEDF}" destId="{AF38ED49-F215-324C-854C-06769F2E016B}" srcOrd="0" destOrd="0" presId="urn:microsoft.com/office/officeart/2005/8/layout/cycle3"/>
    <dgm:cxn modelId="{3E7DE3B2-CD6E-F44F-BD25-A1BCE2598EE7}" type="presParOf" srcId="{AF38ED49-F215-324C-854C-06769F2E016B}" destId="{34063427-3C03-D240-B284-F00233786EA6}" srcOrd="0" destOrd="0" presId="urn:microsoft.com/office/officeart/2005/8/layout/cycle3"/>
    <dgm:cxn modelId="{DBAAE7C7-FF0C-254F-97E8-F435DBE7F5C1}" type="presParOf" srcId="{AF38ED49-F215-324C-854C-06769F2E016B}" destId="{C764CADE-1F5D-934B-9B39-AA4D5A9D93BD}" srcOrd="1" destOrd="0" presId="urn:microsoft.com/office/officeart/2005/8/layout/cycle3"/>
    <dgm:cxn modelId="{E6432340-1C55-B941-A310-0025EDD26D78}" type="presParOf" srcId="{AF38ED49-F215-324C-854C-06769F2E016B}" destId="{F57B3BE2-1815-3D49-B275-FDED068CCD4D}" srcOrd="2" destOrd="0" presId="urn:microsoft.com/office/officeart/2005/8/layout/cycle3"/>
    <dgm:cxn modelId="{97101AC6-978A-C741-AE40-9B613F3B6320}" type="presParOf" srcId="{AF38ED49-F215-324C-854C-06769F2E016B}" destId="{A434BD4B-E633-EA46-AE64-60DF812CAD1A}" srcOrd="3" destOrd="0" presId="urn:microsoft.com/office/officeart/2005/8/layout/cycle3"/>
    <dgm:cxn modelId="{5FF93352-FF12-8A45-90A5-5F3E628B78BB}" type="presParOf" srcId="{AF38ED49-F215-324C-854C-06769F2E016B}" destId="{10C0FCAB-68E6-0A4C-BDD7-85A93F7BCF14}" srcOrd="4" destOrd="0" presId="urn:microsoft.com/office/officeart/2005/8/layout/cycle3"/>
    <dgm:cxn modelId="{D7E4AEB3-F3B8-B643-8398-F91188B38A37}" type="presParOf" srcId="{AF38ED49-F215-324C-854C-06769F2E016B}" destId="{86E100B8-0F85-7441-9EFD-DDDCDC03B327}"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6D2173-4C21-4834-B807-42F0300B284F}"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de-DE"/>
        </a:p>
      </dgm:t>
    </dgm:pt>
    <dgm:pt modelId="{17C3CA83-B755-46C7-AAA5-DAEEFEEA123A}">
      <dgm:prSet phldrT="[Text]"/>
      <dgm:spPr/>
      <dgm:t>
        <a:bodyPr/>
        <a:lstStyle/>
        <a:p>
          <a:r>
            <a:rPr lang="de-DE" dirty="0" err="1" smtClean="0"/>
            <a:t>Procedural</a:t>
          </a:r>
          <a:r>
            <a:rPr lang="de-DE" dirty="0" smtClean="0"/>
            <a:t> Law: </a:t>
          </a:r>
          <a:r>
            <a:rPr lang="de-DE" dirty="0" err="1" smtClean="0"/>
            <a:t>Structure</a:t>
          </a:r>
          <a:r>
            <a:rPr lang="de-DE" dirty="0" smtClean="0"/>
            <a:t> </a:t>
          </a:r>
          <a:r>
            <a:rPr lang="de-DE" dirty="0" err="1" smtClean="0"/>
            <a:t>and</a:t>
          </a:r>
          <a:r>
            <a:rPr lang="de-DE" dirty="0" smtClean="0"/>
            <a:t> Rules</a:t>
          </a:r>
          <a:endParaRPr lang="de-DE" dirty="0"/>
        </a:p>
      </dgm:t>
    </dgm:pt>
    <dgm:pt modelId="{A84890EB-8E2C-4799-9E48-7481B0384B0F}" type="parTrans" cxnId="{F24CB213-F264-4FAC-A09D-4BD5C22C4C2D}">
      <dgm:prSet/>
      <dgm:spPr/>
      <dgm:t>
        <a:bodyPr/>
        <a:lstStyle/>
        <a:p>
          <a:endParaRPr lang="de-DE"/>
        </a:p>
      </dgm:t>
    </dgm:pt>
    <dgm:pt modelId="{529749DE-17B3-4786-B97E-5868EF6A77C8}" type="sibTrans" cxnId="{F24CB213-F264-4FAC-A09D-4BD5C22C4C2D}">
      <dgm:prSet/>
      <dgm:spPr/>
      <dgm:t>
        <a:bodyPr/>
        <a:lstStyle/>
        <a:p>
          <a:endParaRPr lang="de-DE"/>
        </a:p>
      </dgm:t>
    </dgm:pt>
    <dgm:pt modelId="{78ED838A-8A86-4048-9E0F-6B7737E9DE04}">
      <dgm:prSet phldrT="[Text]" custT="1"/>
      <dgm:spPr/>
      <dgm:t>
        <a:bodyPr/>
        <a:lstStyle/>
        <a:p>
          <a:r>
            <a:rPr lang="de-DE" sz="1800" dirty="0" err="1" smtClean="0">
              <a:latin typeface="+mn-lt"/>
            </a:rPr>
            <a:t>Very</a:t>
          </a:r>
          <a:r>
            <a:rPr lang="de-DE" sz="1800" dirty="0" smtClean="0">
              <a:latin typeface="+mn-lt"/>
            </a:rPr>
            <a:t> </a:t>
          </a:r>
          <a:r>
            <a:rPr lang="de-DE" sz="1800" dirty="0" err="1" smtClean="0">
              <a:latin typeface="+mn-lt"/>
            </a:rPr>
            <a:t>few</a:t>
          </a:r>
          <a:r>
            <a:rPr lang="de-DE" sz="1800" dirty="0" smtClean="0">
              <a:latin typeface="+mn-lt"/>
            </a:rPr>
            <a:t> </a:t>
          </a:r>
          <a:r>
            <a:rPr lang="de-DE" sz="1800" dirty="0" err="1" smtClean="0">
              <a:latin typeface="+mn-lt"/>
            </a:rPr>
            <a:t>definitions</a:t>
          </a:r>
          <a:r>
            <a:rPr lang="de-DE" sz="1800" dirty="0" smtClean="0">
              <a:latin typeface="+mn-lt"/>
            </a:rPr>
            <a:t> </a:t>
          </a:r>
          <a:r>
            <a:rPr lang="de-DE" sz="1800" dirty="0" err="1" smtClean="0">
              <a:latin typeface="+mn-lt"/>
            </a:rPr>
            <a:t>of</a:t>
          </a:r>
          <a:r>
            <a:rPr lang="de-DE" sz="1800" dirty="0" smtClean="0">
              <a:latin typeface="+mn-lt"/>
            </a:rPr>
            <a:t> electronic </a:t>
          </a:r>
          <a:r>
            <a:rPr lang="de-DE" sz="1800" dirty="0" err="1" smtClean="0">
              <a:latin typeface="+mn-lt"/>
            </a:rPr>
            <a:t>evidence</a:t>
          </a:r>
          <a:r>
            <a:rPr lang="de-DE" sz="1800" dirty="0" smtClean="0">
              <a:latin typeface="+mn-lt"/>
            </a:rPr>
            <a:t> </a:t>
          </a:r>
          <a:r>
            <a:rPr lang="de-DE" sz="1800" dirty="0" err="1" smtClean="0">
              <a:latin typeface="+mn-lt"/>
            </a:rPr>
            <a:t>exist</a:t>
          </a:r>
          <a:endParaRPr lang="de-DE" sz="1800" dirty="0"/>
        </a:p>
      </dgm:t>
    </dgm:pt>
    <dgm:pt modelId="{406ABF5A-A0D0-405A-9131-4E332B0FAA1F}" type="parTrans" cxnId="{D4223CC9-9BB5-4F36-B640-05F6B037A288}">
      <dgm:prSet/>
      <dgm:spPr/>
      <dgm:t>
        <a:bodyPr/>
        <a:lstStyle/>
        <a:p>
          <a:endParaRPr lang="de-DE"/>
        </a:p>
      </dgm:t>
    </dgm:pt>
    <dgm:pt modelId="{5D602829-AAF3-40F1-993F-B76F8E3977CC}" type="sibTrans" cxnId="{D4223CC9-9BB5-4F36-B640-05F6B037A288}">
      <dgm:prSet/>
      <dgm:spPr/>
      <dgm:t>
        <a:bodyPr/>
        <a:lstStyle/>
        <a:p>
          <a:endParaRPr lang="de-DE"/>
        </a:p>
      </dgm:t>
    </dgm:pt>
    <dgm:pt modelId="{B0F828E4-E273-4F9B-99A8-EFA7660AE9EB}">
      <dgm:prSet phldrT="[Text]"/>
      <dgm:spPr/>
      <dgm:t>
        <a:bodyPr/>
        <a:lstStyle/>
        <a:p>
          <a:r>
            <a:rPr lang="de-DE" dirty="0" smtClean="0"/>
            <a:t>Cross-</a:t>
          </a:r>
          <a:r>
            <a:rPr lang="de-DE" dirty="0" err="1" smtClean="0"/>
            <a:t>Border</a:t>
          </a:r>
          <a:r>
            <a:rPr lang="de-DE" dirty="0" smtClean="0"/>
            <a:t> Scenarios &amp; International Law</a:t>
          </a:r>
          <a:endParaRPr lang="de-DE" dirty="0"/>
        </a:p>
      </dgm:t>
    </dgm:pt>
    <dgm:pt modelId="{C21383F2-9704-4F61-8154-A15AB6C80E84}" type="parTrans" cxnId="{7758DEE2-6657-4ACE-B833-8DFDA27E0869}">
      <dgm:prSet/>
      <dgm:spPr/>
      <dgm:t>
        <a:bodyPr/>
        <a:lstStyle/>
        <a:p>
          <a:endParaRPr lang="de-DE"/>
        </a:p>
      </dgm:t>
    </dgm:pt>
    <dgm:pt modelId="{4C789E40-A1C0-4E04-871C-F2D2C4D190B9}" type="sibTrans" cxnId="{7758DEE2-6657-4ACE-B833-8DFDA27E0869}">
      <dgm:prSet/>
      <dgm:spPr/>
      <dgm:t>
        <a:bodyPr/>
        <a:lstStyle/>
        <a:p>
          <a:endParaRPr lang="de-DE"/>
        </a:p>
      </dgm:t>
    </dgm:pt>
    <dgm:pt modelId="{E5FB0CA9-4C85-41B2-8E13-9400F6830BC2}">
      <dgm:prSet phldrT="[Text]" custT="1"/>
      <dgm:spPr/>
      <dgm:t>
        <a:bodyPr/>
        <a:lstStyle/>
        <a:p>
          <a:r>
            <a:rPr lang="de-DE" sz="1800" dirty="0" smtClean="0">
              <a:latin typeface="+mn-lt"/>
            </a:rPr>
            <a:t>Cloud </a:t>
          </a:r>
          <a:r>
            <a:rPr lang="de-DE" sz="1800" dirty="0" err="1" smtClean="0">
              <a:latin typeface="+mn-lt"/>
            </a:rPr>
            <a:t>computing</a:t>
          </a:r>
          <a:r>
            <a:rPr lang="de-DE" sz="1800" dirty="0" smtClean="0">
              <a:latin typeface="+mn-lt"/>
            </a:rPr>
            <a:t>: Legal </a:t>
          </a:r>
          <a:r>
            <a:rPr lang="de-DE" sz="1800" dirty="0" err="1" smtClean="0">
              <a:latin typeface="+mn-lt"/>
            </a:rPr>
            <a:t>issues</a:t>
          </a:r>
          <a:r>
            <a:rPr lang="de-DE" sz="1800" dirty="0" smtClean="0">
              <a:latin typeface="+mn-lt"/>
            </a:rPr>
            <a:t> not </a:t>
          </a:r>
          <a:r>
            <a:rPr lang="de-DE" sz="1800" dirty="0" err="1" smtClean="0">
              <a:latin typeface="+mn-lt"/>
            </a:rPr>
            <a:t>sufficiently</a:t>
          </a:r>
          <a:r>
            <a:rPr lang="de-DE" sz="1800" dirty="0" smtClean="0">
              <a:latin typeface="+mn-lt"/>
            </a:rPr>
            <a:t> </a:t>
          </a:r>
          <a:r>
            <a:rPr lang="de-DE" sz="1800" dirty="0" err="1" smtClean="0">
              <a:latin typeface="+mn-lt"/>
            </a:rPr>
            <a:t>or</a:t>
          </a:r>
          <a:r>
            <a:rPr lang="de-DE" sz="1800" dirty="0" smtClean="0">
              <a:latin typeface="+mn-lt"/>
            </a:rPr>
            <a:t> not at all </a:t>
          </a:r>
          <a:r>
            <a:rPr lang="de-DE" sz="1800" dirty="0" err="1" smtClean="0">
              <a:latin typeface="+mn-lt"/>
            </a:rPr>
            <a:t>addressed</a:t>
          </a:r>
          <a:r>
            <a:rPr lang="de-DE" sz="1800" dirty="0" smtClean="0">
              <a:latin typeface="+mn-lt"/>
            </a:rPr>
            <a:t> </a:t>
          </a:r>
          <a:r>
            <a:rPr lang="de-DE" sz="1800" dirty="0" err="1" smtClean="0">
              <a:latin typeface="+mn-lt"/>
            </a:rPr>
            <a:t>by</a:t>
          </a:r>
          <a:r>
            <a:rPr lang="de-DE" sz="1800" dirty="0" smtClean="0">
              <a:latin typeface="+mn-lt"/>
            </a:rPr>
            <a:t> </a:t>
          </a:r>
          <a:r>
            <a:rPr lang="de-DE" sz="1800" dirty="0" err="1" smtClean="0">
              <a:latin typeface="+mn-lt"/>
            </a:rPr>
            <a:t>law</a:t>
          </a:r>
          <a:endParaRPr lang="de-DE" sz="1800" dirty="0"/>
        </a:p>
      </dgm:t>
    </dgm:pt>
    <dgm:pt modelId="{520BBF82-AFB0-48BE-A52B-5B328A8C4B9B}" type="parTrans" cxnId="{277201BA-05A3-44B3-96D2-76E60CA76DB6}">
      <dgm:prSet/>
      <dgm:spPr/>
      <dgm:t>
        <a:bodyPr/>
        <a:lstStyle/>
        <a:p>
          <a:endParaRPr lang="de-DE"/>
        </a:p>
      </dgm:t>
    </dgm:pt>
    <dgm:pt modelId="{4393E490-352C-4D6D-B352-92D398ACC3C6}" type="sibTrans" cxnId="{277201BA-05A3-44B3-96D2-76E60CA76DB6}">
      <dgm:prSet/>
      <dgm:spPr/>
      <dgm:t>
        <a:bodyPr/>
        <a:lstStyle/>
        <a:p>
          <a:endParaRPr lang="de-DE"/>
        </a:p>
      </dgm:t>
    </dgm:pt>
    <dgm:pt modelId="{96849D2C-2E22-43B1-911F-6373C3288DAD}">
      <dgm:prSet/>
      <dgm:spPr/>
      <dgm:t>
        <a:bodyPr/>
        <a:lstStyle/>
        <a:p>
          <a:r>
            <a:rPr lang="de-DE" dirty="0" smtClean="0"/>
            <a:t>Investigative </a:t>
          </a:r>
          <a:r>
            <a:rPr lang="de-DE" dirty="0" err="1" smtClean="0"/>
            <a:t>Measures</a:t>
          </a:r>
          <a:endParaRPr lang="de-DE" dirty="0"/>
        </a:p>
      </dgm:t>
    </dgm:pt>
    <dgm:pt modelId="{5C66CF4A-DFF9-4656-96AC-C5469CC4FA14}" type="parTrans" cxnId="{01D45136-C5CB-4203-B4DD-76D233950E36}">
      <dgm:prSet/>
      <dgm:spPr/>
      <dgm:t>
        <a:bodyPr/>
        <a:lstStyle/>
        <a:p>
          <a:endParaRPr lang="de-DE"/>
        </a:p>
      </dgm:t>
    </dgm:pt>
    <dgm:pt modelId="{B00A3108-C569-4F9C-B489-F2F565873C3B}" type="sibTrans" cxnId="{01D45136-C5CB-4203-B4DD-76D233950E36}">
      <dgm:prSet/>
      <dgm:spPr/>
      <dgm:t>
        <a:bodyPr/>
        <a:lstStyle/>
        <a:p>
          <a:endParaRPr lang="de-DE"/>
        </a:p>
      </dgm:t>
    </dgm:pt>
    <dgm:pt modelId="{B8BAD7C8-45B0-45DE-8E47-667E69130EB7}">
      <dgm:prSet custT="1"/>
      <dgm:spPr/>
      <dgm:t>
        <a:bodyPr/>
        <a:lstStyle/>
        <a:p>
          <a:r>
            <a:rPr lang="de-DE" sz="1800" dirty="0" err="1" smtClean="0">
              <a:latin typeface="+mn-lt"/>
            </a:rPr>
            <a:t>Existing</a:t>
          </a:r>
          <a:r>
            <a:rPr lang="de-DE" sz="1800" dirty="0" smtClean="0">
              <a:latin typeface="+mn-lt"/>
            </a:rPr>
            <a:t> </a:t>
          </a:r>
          <a:r>
            <a:rPr lang="de-DE" sz="1800" dirty="0" err="1" smtClean="0">
              <a:latin typeface="+mn-lt"/>
            </a:rPr>
            <a:t>rules</a:t>
          </a:r>
          <a:r>
            <a:rPr lang="de-DE" sz="1800" dirty="0" smtClean="0">
              <a:latin typeface="+mn-lt"/>
            </a:rPr>
            <a:t> </a:t>
          </a:r>
          <a:r>
            <a:rPr lang="de-DE" sz="1800" dirty="0" err="1" smtClean="0">
              <a:latin typeface="+mn-lt"/>
            </a:rPr>
            <a:t>often</a:t>
          </a:r>
          <a:r>
            <a:rPr lang="de-DE" sz="1800" dirty="0" smtClean="0">
              <a:latin typeface="+mn-lt"/>
            </a:rPr>
            <a:t> </a:t>
          </a:r>
          <a:r>
            <a:rPr lang="de-DE" sz="1800" dirty="0" err="1" smtClean="0">
              <a:latin typeface="+mn-lt"/>
            </a:rPr>
            <a:t>apply</a:t>
          </a:r>
          <a:r>
            <a:rPr lang="de-DE" sz="1800" dirty="0" smtClean="0">
              <a:latin typeface="+mn-lt"/>
            </a:rPr>
            <a:t> </a:t>
          </a:r>
          <a:r>
            <a:rPr lang="de-DE" sz="1800" dirty="0" err="1" smtClean="0">
              <a:latin typeface="+mn-lt"/>
            </a:rPr>
            <a:t>both</a:t>
          </a:r>
          <a:r>
            <a:rPr lang="de-DE" sz="1800" dirty="0" smtClean="0">
              <a:latin typeface="+mn-lt"/>
            </a:rPr>
            <a:t> </a:t>
          </a:r>
          <a:r>
            <a:rPr lang="de-DE" sz="1800" dirty="0" err="1" smtClean="0">
              <a:latin typeface="+mn-lt"/>
            </a:rPr>
            <a:t>to</a:t>
          </a:r>
          <a:r>
            <a:rPr lang="de-DE" sz="1800" dirty="0" smtClean="0">
              <a:latin typeface="+mn-lt"/>
            </a:rPr>
            <a:t> </a:t>
          </a:r>
          <a:r>
            <a:rPr lang="de-DE" sz="1800" dirty="0" err="1" smtClean="0">
              <a:latin typeface="+mn-lt"/>
            </a:rPr>
            <a:t>physical</a:t>
          </a:r>
          <a:r>
            <a:rPr lang="de-DE" sz="1800" dirty="0" smtClean="0">
              <a:latin typeface="+mn-lt"/>
            </a:rPr>
            <a:t> </a:t>
          </a:r>
          <a:r>
            <a:rPr lang="de-DE" sz="1800" dirty="0" err="1" smtClean="0">
              <a:latin typeface="+mn-lt"/>
            </a:rPr>
            <a:t>and</a:t>
          </a:r>
          <a:r>
            <a:rPr lang="de-DE" sz="1800" dirty="0" smtClean="0">
              <a:latin typeface="+mn-lt"/>
            </a:rPr>
            <a:t> electronic </a:t>
          </a:r>
          <a:r>
            <a:rPr lang="de-DE" sz="1800" dirty="0" err="1" smtClean="0">
              <a:latin typeface="+mn-lt"/>
            </a:rPr>
            <a:t>evidence</a:t>
          </a:r>
          <a:endParaRPr lang="de-DE" sz="1800" dirty="0"/>
        </a:p>
      </dgm:t>
    </dgm:pt>
    <dgm:pt modelId="{78CE3225-7006-4C42-9437-1012A6669EA9}" type="parTrans" cxnId="{1C55DC27-D23E-4120-9DB0-F2AAC8804CA4}">
      <dgm:prSet/>
      <dgm:spPr/>
      <dgm:t>
        <a:bodyPr/>
        <a:lstStyle/>
        <a:p>
          <a:endParaRPr lang="de-DE"/>
        </a:p>
      </dgm:t>
    </dgm:pt>
    <dgm:pt modelId="{092EC50D-EA49-4508-B440-B03921FD9458}" type="sibTrans" cxnId="{1C55DC27-D23E-4120-9DB0-F2AAC8804CA4}">
      <dgm:prSet/>
      <dgm:spPr/>
      <dgm:t>
        <a:bodyPr/>
        <a:lstStyle/>
        <a:p>
          <a:endParaRPr lang="de-DE"/>
        </a:p>
      </dgm:t>
    </dgm:pt>
    <dgm:pt modelId="{FFB52EBA-FC09-4988-B0A7-2BDA8B16279F}">
      <dgm:prSet/>
      <dgm:spPr/>
      <dgm:t>
        <a:bodyPr/>
        <a:lstStyle/>
        <a:p>
          <a:r>
            <a:rPr lang="de-DE" dirty="0" err="1" smtClean="0"/>
            <a:t>Admissibility</a:t>
          </a:r>
          <a:endParaRPr lang="de-DE" dirty="0"/>
        </a:p>
      </dgm:t>
    </dgm:pt>
    <dgm:pt modelId="{4F1E41E8-2E73-4ADF-A765-5E678105F5AE}" type="parTrans" cxnId="{664F1661-19EC-4ADE-B80B-E12631E9416F}">
      <dgm:prSet/>
      <dgm:spPr/>
      <dgm:t>
        <a:bodyPr/>
        <a:lstStyle/>
        <a:p>
          <a:endParaRPr lang="de-DE"/>
        </a:p>
      </dgm:t>
    </dgm:pt>
    <dgm:pt modelId="{4D4EF128-4C4F-4BF1-A0C0-834AD66124C3}" type="sibTrans" cxnId="{664F1661-19EC-4ADE-B80B-E12631E9416F}">
      <dgm:prSet/>
      <dgm:spPr/>
      <dgm:t>
        <a:bodyPr/>
        <a:lstStyle/>
        <a:p>
          <a:endParaRPr lang="de-DE"/>
        </a:p>
      </dgm:t>
    </dgm:pt>
    <dgm:pt modelId="{817CDBAE-7129-4E44-8688-0BCB2C60606B}">
      <dgm:prSet custT="1"/>
      <dgm:spPr/>
      <dgm:t>
        <a:bodyPr/>
        <a:lstStyle/>
        <a:p>
          <a:r>
            <a:rPr lang="de-DE" sz="1800" dirty="0" smtClean="0"/>
            <a:t>Not </a:t>
          </a:r>
          <a:r>
            <a:rPr lang="de-DE" sz="1800" dirty="0" err="1" smtClean="0"/>
            <a:t>regulated</a:t>
          </a:r>
          <a:r>
            <a:rPr lang="de-DE" sz="1800" dirty="0" smtClean="0"/>
            <a:t> </a:t>
          </a:r>
          <a:r>
            <a:rPr lang="de-DE" sz="1800" dirty="0" err="1" smtClean="0"/>
            <a:t>specifically</a:t>
          </a:r>
          <a:endParaRPr lang="de-DE" sz="1800" dirty="0"/>
        </a:p>
      </dgm:t>
    </dgm:pt>
    <dgm:pt modelId="{9088A975-8F7F-40CC-ABDF-EEB2104F8D77}" type="parTrans" cxnId="{E60D05E5-4DE6-4BFC-8960-AA004EEDD11C}">
      <dgm:prSet/>
      <dgm:spPr/>
      <dgm:t>
        <a:bodyPr/>
        <a:lstStyle/>
        <a:p>
          <a:endParaRPr lang="de-DE"/>
        </a:p>
      </dgm:t>
    </dgm:pt>
    <dgm:pt modelId="{94847051-57AD-4BEC-BEA7-5ADB021F492D}" type="sibTrans" cxnId="{E60D05E5-4DE6-4BFC-8960-AA004EEDD11C}">
      <dgm:prSet/>
      <dgm:spPr/>
      <dgm:t>
        <a:bodyPr/>
        <a:lstStyle/>
        <a:p>
          <a:endParaRPr lang="de-DE"/>
        </a:p>
      </dgm:t>
    </dgm:pt>
    <dgm:pt modelId="{80C53B9F-3858-45A9-8431-3D81512073F0}" type="pres">
      <dgm:prSet presAssocID="{336D2173-4C21-4834-B807-42F0300B284F}" presName="Name0" presStyleCnt="0">
        <dgm:presLayoutVars>
          <dgm:dir/>
          <dgm:animLvl val="lvl"/>
          <dgm:resizeHandles val="exact"/>
        </dgm:presLayoutVars>
      </dgm:prSet>
      <dgm:spPr/>
      <dgm:t>
        <a:bodyPr/>
        <a:lstStyle/>
        <a:p>
          <a:endParaRPr lang="de-DE"/>
        </a:p>
      </dgm:t>
    </dgm:pt>
    <dgm:pt modelId="{656E9A3F-3CA6-4637-9567-B888494BAB12}" type="pres">
      <dgm:prSet presAssocID="{17C3CA83-B755-46C7-AAA5-DAEEFEEA123A}" presName="linNode" presStyleCnt="0"/>
      <dgm:spPr/>
    </dgm:pt>
    <dgm:pt modelId="{6CE26163-3FDE-425D-ABC0-0B4B307C5A0D}" type="pres">
      <dgm:prSet presAssocID="{17C3CA83-B755-46C7-AAA5-DAEEFEEA123A}" presName="parentText" presStyleLbl="node1" presStyleIdx="0" presStyleCnt="4">
        <dgm:presLayoutVars>
          <dgm:chMax val="1"/>
          <dgm:bulletEnabled val="1"/>
        </dgm:presLayoutVars>
      </dgm:prSet>
      <dgm:spPr/>
      <dgm:t>
        <a:bodyPr/>
        <a:lstStyle/>
        <a:p>
          <a:endParaRPr lang="de-DE"/>
        </a:p>
      </dgm:t>
    </dgm:pt>
    <dgm:pt modelId="{66303F38-9CB3-43B1-9422-963262E3A671}" type="pres">
      <dgm:prSet presAssocID="{17C3CA83-B755-46C7-AAA5-DAEEFEEA123A}" presName="descendantText" presStyleLbl="alignAccFollowNode1" presStyleIdx="0" presStyleCnt="4">
        <dgm:presLayoutVars>
          <dgm:bulletEnabled val="1"/>
        </dgm:presLayoutVars>
      </dgm:prSet>
      <dgm:spPr/>
      <dgm:t>
        <a:bodyPr/>
        <a:lstStyle/>
        <a:p>
          <a:endParaRPr lang="de-DE"/>
        </a:p>
      </dgm:t>
    </dgm:pt>
    <dgm:pt modelId="{A8420093-458D-4ABA-97B6-CA6630906F7C}" type="pres">
      <dgm:prSet presAssocID="{529749DE-17B3-4786-B97E-5868EF6A77C8}" presName="sp" presStyleCnt="0"/>
      <dgm:spPr/>
    </dgm:pt>
    <dgm:pt modelId="{F05F7282-F22D-4078-B541-EFBCE45C589C}" type="pres">
      <dgm:prSet presAssocID="{B0F828E4-E273-4F9B-99A8-EFA7660AE9EB}" presName="linNode" presStyleCnt="0"/>
      <dgm:spPr/>
    </dgm:pt>
    <dgm:pt modelId="{90AC74E5-C99D-4A11-BF88-868789C4AE34}" type="pres">
      <dgm:prSet presAssocID="{B0F828E4-E273-4F9B-99A8-EFA7660AE9EB}" presName="parentText" presStyleLbl="node1" presStyleIdx="1" presStyleCnt="4">
        <dgm:presLayoutVars>
          <dgm:chMax val="1"/>
          <dgm:bulletEnabled val="1"/>
        </dgm:presLayoutVars>
      </dgm:prSet>
      <dgm:spPr/>
      <dgm:t>
        <a:bodyPr/>
        <a:lstStyle/>
        <a:p>
          <a:endParaRPr lang="de-DE"/>
        </a:p>
      </dgm:t>
    </dgm:pt>
    <dgm:pt modelId="{379C6410-AF7C-40F8-8C41-5A5294104A8F}" type="pres">
      <dgm:prSet presAssocID="{B0F828E4-E273-4F9B-99A8-EFA7660AE9EB}" presName="descendantText" presStyleLbl="alignAccFollowNode1" presStyleIdx="1" presStyleCnt="4" custLinFactNeighborX="1717" custLinFactNeighborY="-284">
        <dgm:presLayoutVars>
          <dgm:bulletEnabled val="1"/>
        </dgm:presLayoutVars>
      </dgm:prSet>
      <dgm:spPr/>
      <dgm:t>
        <a:bodyPr/>
        <a:lstStyle/>
        <a:p>
          <a:endParaRPr lang="de-DE"/>
        </a:p>
      </dgm:t>
    </dgm:pt>
    <dgm:pt modelId="{004E4EB9-7FC0-490C-AFE2-CDD6B60FF435}" type="pres">
      <dgm:prSet presAssocID="{4C789E40-A1C0-4E04-871C-F2D2C4D190B9}" presName="sp" presStyleCnt="0"/>
      <dgm:spPr/>
    </dgm:pt>
    <dgm:pt modelId="{1ED97B4E-36A0-4322-828A-F36843C0E370}" type="pres">
      <dgm:prSet presAssocID="{96849D2C-2E22-43B1-911F-6373C3288DAD}" presName="linNode" presStyleCnt="0"/>
      <dgm:spPr/>
    </dgm:pt>
    <dgm:pt modelId="{DFA61659-1D9A-4075-ACBB-D38BC14DC93D}" type="pres">
      <dgm:prSet presAssocID="{96849D2C-2E22-43B1-911F-6373C3288DAD}" presName="parentText" presStyleLbl="node1" presStyleIdx="2" presStyleCnt="4">
        <dgm:presLayoutVars>
          <dgm:chMax val="1"/>
          <dgm:bulletEnabled val="1"/>
        </dgm:presLayoutVars>
      </dgm:prSet>
      <dgm:spPr/>
      <dgm:t>
        <a:bodyPr/>
        <a:lstStyle/>
        <a:p>
          <a:endParaRPr lang="de-DE"/>
        </a:p>
      </dgm:t>
    </dgm:pt>
    <dgm:pt modelId="{3E56D7E8-71B6-4D2E-AE5D-2B354807FB94}" type="pres">
      <dgm:prSet presAssocID="{96849D2C-2E22-43B1-911F-6373C3288DAD}" presName="descendantText" presStyleLbl="alignAccFollowNode1" presStyleIdx="2" presStyleCnt="4">
        <dgm:presLayoutVars>
          <dgm:bulletEnabled val="1"/>
        </dgm:presLayoutVars>
      </dgm:prSet>
      <dgm:spPr/>
      <dgm:t>
        <a:bodyPr/>
        <a:lstStyle/>
        <a:p>
          <a:endParaRPr lang="de-DE"/>
        </a:p>
      </dgm:t>
    </dgm:pt>
    <dgm:pt modelId="{1A35021E-E44D-4247-BCC3-AE520360B4BC}" type="pres">
      <dgm:prSet presAssocID="{B00A3108-C569-4F9C-B489-F2F565873C3B}" presName="sp" presStyleCnt="0"/>
      <dgm:spPr/>
    </dgm:pt>
    <dgm:pt modelId="{3F0E6982-2190-41DB-87E8-39D5B1F9611D}" type="pres">
      <dgm:prSet presAssocID="{FFB52EBA-FC09-4988-B0A7-2BDA8B16279F}" presName="linNode" presStyleCnt="0"/>
      <dgm:spPr/>
    </dgm:pt>
    <dgm:pt modelId="{CEA29032-CA9B-4BCD-8F3E-596B5476E721}" type="pres">
      <dgm:prSet presAssocID="{FFB52EBA-FC09-4988-B0A7-2BDA8B16279F}" presName="parentText" presStyleLbl="node1" presStyleIdx="3" presStyleCnt="4">
        <dgm:presLayoutVars>
          <dgm:chMax val="1"/>
          <dgm:bulletEnabled val="1"/>
        </dgm:presLayoutVars>
      </dgm:prSet>
      <dgm:spPr/>
      <dgm:t>
        <a:bodyPr/>
        <a:lstStyle/>
        <a:p>
          <a:endParaRPr lang="de-DE"/>
        </a:p>
      </dgm:t>
    </dgm:pt>
    <dgm:pt modelId="{CCA5C1D2-C490-4AFF-B286-EF482AF28169}" type="pres">
      <dgm:prSet presAssocID="{FFB52EBA-FC09-4988-B0A7-2BDA8B16279F}" presName="descendantText" presStyleLbl="alignAccFollowNode1" presStyleIdx="3" presStyleCnt="4">
        <dgm:presLayoutVars>
          <dgm:bulletEnabled val="1"/>
        </dgm:presLayoutVars>
      </dgm:prSet>
      <dgm:spPr/>
      <dgm:t>
        <a:bodyPr/>
        <a:lstStyle/>
        <a:p>
          <a:endParaRPr lang="de-DE"/>
        </a:p>
      </dgm:t>
    </dgm:pt>
  </dgm:ptLst>
  <dgm:cxnLst>
    <dgm:cxn modelId="{01D45136-C5CB-4203-B4DD-76D233950E36}" srcId="{336D2173-4C21-4834-B807-42F0300B284F}" destId="{96849D2C-2E22-43B1-911F-6373C3288DAD}" srcOrd="2" destOrd="0" parTransId="{5C66CF4A-DFF9-4656-96AC-C5469CC4FA14}" sibTransId="{B00A3108-C569-4F9C-B489-F2F565873C3B}"/>
    <dgm:cxn modelId="{ECDC9742-1206-5647-82ED-695E69AFBA65}" type="presOf" srcId="{FFB52EBA-FC09-4988-B0A7-2BDA8B16279F}" destId="{CEA29032-CA9B-4BCD-8F3E-596B5476E721}" srcOrd="0" destOrd="0" presId="urn:microsoft.com/office/officeart/2005/8/layout/vList5"/>
    <dgm:cxn modelId="{AAA08EBF-E8BF-8D43-888B-409F0675EE9D}" type="presOf" srcId="{78ED838A-8A86-4048-9E0F-6B7737E9DE04}" destId="{66303F38-9CB3-43B1-9422-963262E3A671}" srcOrd="0" destOrd="0" presId="urn:microsoft.com/office/officeart/2005/8/layout/vList5"/>
    <dgm:cxn modelId="{F24CB213-F264-4FAC-A09D-4BD5C22C4C2D}" srcId="{336D2173-4C21-4834-B807-42F0300B284F}" destId="{17C3CA83-B755-46C7-AAA5-DAEEFEEA123A}" srcOrd="0" destOrd="0" parTransId="{A84890EB-8E2C-4799-9E48-7481B0384B0F}" sibTransId="{529749DE-17B3-4786-B97E-5868EF6A77C8}"/>
    <dgm:cxn modelId="{2C15E836-A9A6-864B-B9A2-F6EE3C95925F}" type="presOf" srcId="{B8BAD7C8-45B0-45DE-8E47-667E69130EB7}" destId="{3E56D7E8-71B6-4D2E-AE5D-2B354807FB94}" srcOrd="0" destOrd="0" presId="urn:microsoft.com/office/officeart/2005/8/layout/vList5"/>
    <dgm:cxn modelId="{74FC719D-1C6F-494D-9BE2-1CE963F600C9}" type="presOf" srcId="{817CDBAE-7129-4E44-8688-0BCB2C60606B}" destId="{CCA5C1D2-C490-4AFF-B286-EF482AF28169}" srcOrd="0" destOrd="0" presId="urn:microsoft.com/office/officeart/2005/8/layout/vList5"/>
    <dgm:cxn modelId="{1C55DC27-D23E-4120-9DB0-F2AAC8804CA4}" srcId="{96849D2C-2E22-43B1-911F-6373C3288DAD}" destId="{B8BAD7C8-45B0-45DE-8E47-667E69130EB7}" srcOrd="0" destOrd="0" parTransId="{78CE3225-7006-4C42-9437-1012A6669EA9}" sibTransId="{092EC50D-EA49-4508-B440-B03921FD9458}"/>
    <dgm:cxn modelId="{E2E2EB95-709F-4E46-BBED-C54F135B59A7}" type="presOf" srcId="{B0F828E4-E273-4F9B-99A8-EFA7660AE9EB}" destId="{90AC74E5-C99D-4A11-BF88-868789C4AE34}" srcOrd="0" destOrd="0" presId="urn:microsoft.com/office/officeart/2005/8/layout/vList5"/>
    <dgm:cxn modelId="{E60D05E5-4DE6-4BFC-8960-AA004EEDD11C}" srcId="{FFB52EBA-FC09-4988-B0A7-2BDA8B16279F}" destId="{817CDBAE-7129-4E44-8688-0BCB2C60606B}" srcOrd="0" destOrd="0" parTransId="{9088A975-8F7F-40CC-ABDF-EEB2104F8D77}" sibTransId="{94847051-57AD-4BEC-BEA7-5ADB021F492D}"/>
    <dgm:cxn modelId="{D356B9E7-86A2-994A-8C48-92CCF21556C0}" type="presOf" srcId="{96849D2C-2E22-43B1-911F-6373C3288DAD}" destId="{DFA61659-1D9A-4075-ACBB-D38BC14DC93D}" srcOrd="0" destOrd="0" presId="urn:microsoft.com/office/officeart/2005/8/layout/vList5"/>
    <dgm:cxn modelId="{664F1661-19EC-4ADE-B80B-E12631E9416F}" srcId="{336D2173-4C21-4834-B807-42F0300B284F}" destId="{FFB52EBA-FC09-4988-B0A7-2BDA8B16279F}" srcOrd="3" destOrd="0" parTransId="{4F1E41E8-2E73-4ADF-A765-5E678105F5AE}" sibTransId="{4D4EF128-4C4F-4BF1-A0C0-834AD66124C3}"/>
    <dgm:cxn modelId="{D4223CC9-9BB5-4F36-B640-05F6B037A288}" srcId="{17C3CA83-B755-46C7-AAA5-DAEEFEEA123A}" destId="{78ED838A-8A86-4048-9E0F-6B7737E9DE04}" srcOrd="0" destOrd="0" parTransId="{406ABF5A-A0D0-405A-9131-4E332B0FAA1F}" sibTransId="{5D602829-AAF3-40F1-993F-B76F8E3977CC}"/>
    <dgm:cxn modelId="{277201BA-05A3-44B3-96D2-76E60CA76DB6}" srcId="{B0F828E4-E273-4F9B-99A8-EFA7660AE9EB}" destId="{E5FB0CA9-4C85-41B2-8E13-9400F6830BC2}" srcOrd="0" destOrd="0" parTransId="{520BBF82-AFB0-48BE-A52B-5B328A8C4B9B}" sibTransId="{4393E490-352C-4D6D-B352-92D398ACC3C6}"/>
    <dgm:cxn modelId="{4CF1757A-10B0-AF49-9712-5B0E5CA486F4}" type="presOf" srcId="{17C3CA83-B755-46C7-AAA5-DAEEFEEA123A}" destId="{6CE26163-3FDE-425D-ABC0-0B4B307C5A0D}" srcOrd="0" destOrd="0" presId="urn:microsoft.com/office/officeart/2005/8/layout/vList5"/>
    <dgm:cxn modelId="{3F31BEF8-43FC-4047-BC2B-A2DAFA1D0D86}" type="presOf" srcId="{E5FB0CA9-4C85-41B2-8E13-9400F6830BC2}" destId="{379C6410-AF7C-40F8-8C41-5A5294104A8F}" srcOrd="0" destOrd="0" presId="urn:microsoft.com/office/officeart/2005/8/layout/vList5"/>
    <dgm:cxn modelId="{AFFD3083-32BF-4E44-BDD6-BC5DB55F37A3}" type="presOf" srcId="{336D2173-4C21-4834-B807-42F0300B284F}" destId="{80C53B9F-3858-45A9-8431-3D81512073F0}" srcOrd="0" destOrd="0" presId="urn:microsoft.com/office/officeart/2005/8/layout/vList5"/>
    <dgm:cxn modelId="{7758DEE2-6657-4ACE-B833-8DFDA27E0869}" srcId="{336D2173-4C21-4834-B807-42F0300B284F}" destId="{B0F828E4-E273-4F9B-99A8-EFA7660AE9EB}" srcOrd="1" destOrd="0" parTransId="{C21383F2-9704-4F61-8154-A15AB6C80E84}" sibTransId="{4C789E40-A1C0-4E04-871C-F2D2C4D190B9}"/>
    <dgm:cxn modelId="{B49FD387-3AAD-0A40-8B3F-8BD0D24FEE7C}" type="presParOf" srcId="{80C53B9F-3858-45A9-8431-3D81512073F0}" destId="{656E9A3F-3CA6-4637-9567-B888494BAB12}" srcOrd="0" destOrd="0" presId="urn:microsoft.com/office/officeart/2005/8/layout/vList5"/>
    <dgm:cxn modelId="{831CE697-1BE6-C743-8E15-3FF45402C473}" type="presParOf" srcId="{656E9A3F-3CA6-4637-9567-B888494BAB12}" destId="{6CE26163-3FDE-425D-ABC0-0B4B307C5A0D}" srcOrd="0" destOrd="0" presId="urn:microsoft.com/office/officeart/2005/8/layout/vList5"/>
    <dgm:cxn modelId="{F21894A1-D828-3A4D-8F7B-06456E56C1F4}" type="presParOf" srcId="{656E9A3F-3CA6-4637-9567-B888494BAB12}" destId="{66303F38-9CB3-43B1-9422-963262E3A671}" srcOrd="1" destOrd="0" presId="urn:microsoft.com/office/officeart/2005/8/layout/vList5"/>
    <dgm:cxn modelId="{91F595E6-3B0F-6344-9444-BA416CBDE849}" type="presParOf" srcId="{80C53B9F-3858-45A9-8431-3D81512073F0}" destId="{A8420093-458D-4ABA-97B6-CA6630906F7C}" srcOrd="1" destOrd="0" presId="urn:microsoft.com/office/officeart/2005/8/layout/vList5"/>
    <dgm:cxn modelId="{FCDEF2B7-1A24-134F-AE55-2F01223F4F79}" type="presParOf" srcId="{80C53B9F-3858-45A9-8431-3D81512073F0}" destId="{F05F7282-F22D-4078-B541-EFBCE45C589C}" srcOrd="2" destOrd="0" presId="urn:microsoft.com/office/officeart/2005/8/layout/vList5"/>
    <dgm:cxn modelId="{07E50A72-55CC-BC4E-907A-23C4885237F3}" type="presParOf" srcId="{F05F7282-F22D-4078-B541-EFBCE45C589C}" destId="{90AC74E5-C99D-4A11-BF88-868789C4AE34}" srcOrd="0" destOrd="0" presId="urn:microsoft.com/office/officeart/2005/8/layout/vList5"/>
    <dgm:cxn modelId="{CEBF9099-E54A-784B-B63F-2803BF539DA2}" type="presParOf" srcId="{F05F7282-F22D-4078-B541-EFBCE45C589C}" destId="{379C6410-AF7C-40F8-8C41-5A5294104A8F}" srcOrd="1" destOrd="0" presId="urn:microsoft.com/office/officeart/2005/8/layout/vList5"/>
    <dgm:cxn modelId="{EF083270-B4BF-724A-B63A-82B17816B842}" type="presParOf" srcId="{80C53B9F-3858-45A9-8431-3D81512073F0}" destId="{004E4EB9-7FC0-490C-AFE2-CDD6B60FF435}" srcOrd="3" destOrd="0" presId="urn:microsoft.com/office/officeart/2005/8/layout/vList5"/>
    <dgm:cxn modelId="{B8F174F9-FD41-AA44-85E0-D05990B2997F}" type="presParOf" srcId="{80C53B9F-3858-45A9-8431-3D81512073F0}" destId="{1ED97B4E-36A0-4322-828A-F36843C0E370}" srcOrd="4" destOrd="0" presId="urn:microsoft.com/office/officeart/2005/8/layout/vList5"/>
    <dgm:cxn modelId="{1455457A-FF89-E34D-81C1-676B89F463D1}" type="presParOf" srcId="{1ED97B4E-36A0-4322-828A-F36843C0E370}" destId="{DFA61659-1D9A-4075-ACBB-D38BC14DC93D}" srcOrd="0" destOrd="0" presId="urn:microsoft.com/office/officeart/2005/8/layout/vList5"/>
    <dgm:cxn modelId="{2EA4C1C6-BD29-E04D-9CB2-C5116F5B75BC}" type="presParOf" srcId="{1ED97B4E-36A0-4322-828A-F36843C0E370}" destId="{3E56D7E8-71B6-4D2E-AE5D-2B354807FB94}" srcOrd="1" destOrd="0" presId="urn:microsoft.com/office/officeart/2005/8/layout/vList5"/>
    <dgm:cxn modelId="{5718B483-8752-C74C-AAB1-8D64B610041D}" type="presParOf" srcId="{80C53B9F-3858-45A9-8431-3D81512073F0}" destId="{1A35021E-E44D-4247-BCC3-AE520360B4BC}" srcOrd="5" destOrd="0" presId="urn:microsoft.com/office/officeart/2005/8/layout/vList5"/>
    <dgm:cxn modelId="{7544FEE4-4AD4-AA46-87E4-FBF0AE96767D}" type="presParOf" srcId="{80C53B9F-3858-45A9-8431-3D81512073F0}" destId="{3F0E6982-2190-41DB-87E8-39D5B1F9611D}" srcOrd="6" destOrd="0" presId="urn:microsoft.com/office/officeart/2005/8/layout/vList5"/>
    <dgm:cxn modelId="{4619816B-4DDD-FB49-9B32-3EC23A6A8863}" type="presParOf" srcId="{3F0E6982-2190-41DB-87E8-39D5B1F9611D}" destId="{CEA29032-CA9B-4BCD-8F3E-596B5476E721}" srcOrd="0" destOrd="0" presId="urn:microsoft.com/office/officeart/2005/8/layout/vList5"/>
    <dgm:cxn modelId="{4BDD289B-3C30-4D43-951A-764A451B7FF6}" type="presParOf" srcId="{3F0E6982-2190-41DB-87E8-39D5B1F9611D}" destId="{CCA5C1D2-C490-4AFF-B286-EF482AF2816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4CADE-1F5D-934B-9B39-AA4D5A9D93BD}">
      <dsp:nvSpPr>
        <dsp:cNvPr id="0" name=""/>
        <dsp:cNvSpPr/>
      </dsp:nvSpPr>
      <dsp:spPr>
        <a:xfrm>
          <a:off x="850659" y="335508"/>
          <a:ext cx="3659312" cy="3659312"/>
        </a:xfrm>
        <a:prstGeom prst="circularArrow">
          <a:avLst>
            <a:gd name="adj1" fmla="val 5544"/>
            <a:gd name="adj2" fmla="val 330680"/>
            <a:gd name="adj3" fmla="val 13932480"/>
            <a:gd name="adj4" fmla="val 17291404"/>
            <a:gd name="adj5" fmla="val 5757"/>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34063427-3C03-D240-B284-F00233786EA6}">
      <dsp:nvSpPr>
        <dsp:cNvPr id="0" name=""/>
        <dsp:cNvSpPr/>
      </dsp:nvSpPr>
      <dsp:spPr>
        <a:xfrm>
          <a:off x="3362243" y="1352880"/>
          <a:ext cx="1596454" cy="9232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Preservation</a:t>
          </a:r>
          <a:endParaRPr lang="en-GB" sz="2000" kern="1200" dirty="0"/>
        </a:p>
      </dsp:txBody>
      <dsp:txXfrm>
        <a:off x="3407314" y="1397951"/>
        <a:ext cx="1506312" cy="833137"/>
      </dsp:txXfrm>
    </dsp:sp>
    <dsp:sp modelId="{F57B3BE2-1815-3D49-B275-FDED068CCD4D}">
      <dsp:nvSpPr>
        <dsp:cNvPr id="0" name=""/>
        <dsp:cNvSpPr/>
      </dsp:nvSpPr>
      <dsp:spPr>
        <a:xfrm>
          <a:off x="2302291" y="0"/>
          <a:ext cx="1694822" cy="115597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0" kern="1200" dirty="0" smtClean="0"/>
            <a:t>Collection</a:t>
          </a:r>
        </a:p>
        <a:p>
          <a:pPr lvl="0" algn="ctr" defTabSz="889000">
            <a:lnSpc>
              <a:spcPct val="90000"/>
            </a:lnSpc>
            <a:spcBef>
              <a:spcPct val="0"/>
            </a:spcBef>
            <a:spcAft>
              <a:spcPct val="35000"/>
            </a:spcAft>
          </a:pPr>
          <a:r>
            <a:rPr lang="en-GB" sz="2000" b="0" kern="1200" dirty="0" smtClean="0"/>
            <a:t>Acquisition </a:t>
          </a:r>
          <a:endParaRPr lang="en-GB" sz="2000" b="0" kern="1200" dirty="0"/>
        </a:p>
      </dsp:txBody>
      <dsp:txXfrm>
        <a:off x="2358721" y="56430"/>
        <a:ext cx="1581962" cy="1043118"/>
      </dsp:txXfrm>
    </dsp:sp>
    <dsp:sp modelId="{A434BD4B-E633-EA46-AE64-60DF812CAD1A}">
      <dsp:nvSpPr>
        <dsp:cNvPr id="0" name=""/>
        <dsp:cNvSpPr/>
      </dsp:nvSpPr>
      <dsp:spPr>
        <a:xfrm>
          <a:off x="2735481" y="2796484"/>
          <a:ext cx="1694822" cy="84741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Analysis</a:t>
          </a:r>
          <a:endParaRPr lang="en-GB" sz="2000" kern="1200" dirty="0"/>
        </a:p>
      </dsp:txBody>
      <dsp:txXfrm>
        <a:off x="2776848" y="2837851"/>
        <a:ext cx="1612088" cy="764677"/>
      </dsp:txXfrm>
    </dsp:sp>
    <dsp:sp modelId="{10C0FCAB-68E6-0A4C-BDD7-85A93F7BCF14}">
      <dsp:nvSpPr>
        <dsp:cNvPr id="0" name=""/>
        <dsp:cNvSpPr/>
      </dsp:nvSpPr>
      <dsp:spPr>
        <a:xfrm>
          <a:off x="0" y="1244229"/>
          <a:ext cx="1694822" cy="84741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Exchange</a:t>
          </a:r>
          <a:endParaRPr lang="en-GB" sz="2000" kern="1200" dirty="0"/>
        </a:p>
      </dsp:txBody>
      <dsp:txXfrm>
        <a:off x="41367" y="1285596"/>
        <a:ext cx="1612088" cy="764677"/>
      </dsp:txXfrm>
    </dsp:sp>
    <dsp:sp modelId="{86E100B8-0F85-7441-9EFD-DDDCDC03B327}">
      <dsp:nvSpPr>
        <dsp:cNvPr id="0" name=""/>
        <dsp:cNvSpPr/>
      </dsp:nvSpPr>
      <dsp:spPr>
        <a:xfrm>
          <a:off x="497358" y="2616001"/>
          <a:ext cx="1694822" cy="84741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Presentation</a:t>
          </a:r>
          <a:endParaRPr lang="en-GB" sz="2000" kern="1200" dirty="0"/>
        </a:p>
      </dsp:txBody>
      <dsp:txXfrm>
        <a:off x="538725" y="2657368"/>
        <a:ext cx="1612088" cy="764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03F38-9CB3-43B1-9422-963262E3A671}">
      <dsp:nvSpPr>
        <dsp:cNvPr id="0" name=""/>
        <dsp:cNvSpPr/>
      </dsp:nvSpPr>
      <dsp:spPr>
        <a:xfrm rot="5400000">
          <a:off x="5034493" y="-2108045"/>
          <a:ext cx="665623" cy="5051581"/>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de-DE" sz="1800" kern="1200" dirty="0" err="1" smtClean="0">
              <a:latin typeface="+mn-lt"/>
            </a:rPr>
            <a:t>Very</a:t>
          </a:r>
          <a:r>
            <a:rPr lang="de-DE" sz="1800" kern="1200" dirty="0" smtClean="0">
              <a:latin typeface="+mn-lt"/>
            </a:rPr>
            <a:t> </a:t>
          </a:r>
          <a:r>
            <a:rPr lang="de-DE" sz="1800" kern="1200" dirty="0" err="1" smtClean="0">
              <a:latin typeface="+mn-lt"/>
            </a:rPr>
            <a:t>few</a:t>
          </a:r>
          <a:r>
            <a:rPr lang="de-DE" sz="1800" kern="1200" dirty="0" smtClean="0">
              <a:latin typeface="+mn-lt"/>
            </a:rPr>
            <a:t> </a:t>
          </a:r>
          <a:r>
            <a:rPr lang="de-DE" sz="1800" kern="1200" dirty="0" err="1" smtClean="0">
              <a:latin typeface="+mn-lt"/>
            </a:rPr>
            <a:t>definitions</a:t>
          </a:r>
          <a:r>
            <a:rPr lang="de-DE" sz="1800" kern="1200" dirty="0" smtClean="0">
              <a:latin typeface="+mn-lt"/>
            </a:rPr>
            <a:t> </a:t>
          </a:r>
          <a:r>
            <a:rPr lang="de-DE" sz="1800" kern="1200" dirty="0" err="1" smtClean="0">
              <a:latin typeface="+mn-lt"/>
            </a:rPr>
            <a:t>of</a:t>
          </a:r>
          <a:r>
            <a:rPr lang="de-DE" sz="1800" kern="1200" dirty="0" smtClean="0">
              <a:latin typeface="+mn-lt"/>
            </a:rPr>
            <a:t> electronic </a:t>
          </a:r>
          <a:r>
            <a:rPr lang="de-DE" sz="1800" kern="1200" dirty="0" err="1" smtClean="0">
              <a:latin typeface="+mn-lt"/>
            </a:rPr>
            <a:t>evidence</a:t>
          </a:r>
          <a:r>
            <a:rPr lang="de-DE" sz="1800" kern="1200" dirty="0" smtClean="0">
              <a:latin typeface="+mn-lt"/>
            </a:rPr>
            <a:t> </a:t>
          </a:r>
          <a:r>
            <a:rPr lang="de-DE" sz="1800" kern="1200" dirty="0" err="1" smtClean="0">
              <a:latin typeface="+mn-lt"/>
            </a:rPr>
            <a:t>exist</a:t>
          </a:r>
          <a:endParaRPr lang="de-DE" sz="1800" kern="1200" dirty="0"/>
        </a:p>
      </dsp:txBody>
      <dsp:txXfrm rot="-5400000">
        <a:off x="2841515" y="117426"/>
        <a:ext cx="5019088" cy="600637"/>
      </dsp:txXfrm>
    </dsp:sp>
    <dsp:sp modelId="{6CE26163-3FDE-425D-ABC0-0B4B307C5A0D}">
      <dsp:nvSpPr>
        <dsp:cNvPr id="0" name=""/>
        <dsp:cNvSpPr/>
      </dsp:nvSpPr>
      <dsp:spPr>
        <a:xfrm>
          <a:off x="0" y="1729"/>
          <a:ext cx="2841514" cy="8320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de-DE" sz="2100" kern="1200" dirty="0" err="1" smtClean="0"/>
            <a:t>Procedural</a:t>
          </a:r>
          <a:r>
            <a:rPr lang="de-DE" sz="2100" kern="1200" dirty="0" smtClean="0"/>
            <a:t> Law: </a:t>
          </a:r>
          <a:r>
            <a:rPr lang="de-DE" sz="2100" kern="1200" dirty="0" err="1" smtClean="0"/>
            <a:t>Structure</a:t>
          </a:r>
          <a:r>
            <a:rPr lang="de-DE" sz="2100" kern="1200" dirty="0" smtClean="0"/>
            <a:t> </a:t>
          </a:r>
          <a:r>
            <a:rPr lang="de-DE" sz="2100" kern="1200" dirty="0" err="1" smtClean="0"/>
            <a:t>and</a:t>
          </a:r>
          <a:r>
            <a:rPr lang="de-DE" sz="2100" kern="1200" dirty="0" smtClean="0"/>
            <a:t> Rules</a:t>
          </a:r>
          <a:endParaRPr lang="de-DE" sz="2100" kern="1200" dirty="0"/>
        </a:p>
      </dsp:txBody>
      <dsp:txXfrm>
        <a:off x="40616" y="42345"/>
        <a:ext cx="2760282" cy="750797"/>
      </dsp:txXfrm>
    </dsp:sp>
    <dsp:sp modelId="{379C6410-AF7C-40F8-8C41-5A5294104A8F}">
      <dsp:nvSpPr>
        <dsp:cNvPr id="0" name=""/>
        <dsp:cNvSpPr/>
      </dsp:nvSpPr>
      <dsp:spPr>
        <a:xfrm rot="5400000">
          <a:off x="5034493" y="-1236304"/>
          <a:ext cx="665623" cy="5051581"/>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de-DE" sz="1800" kern="1200" dirty="0" smtClean="0">
              <a:latin typeface="+mn-lt"/>
            </a:rPr>
            <a:t>Cloud </a:t>
          </a:r>
          <a:r>
            <a:rPr lang="de-DE" sz="1800" kern="1200" dirty="0" err="1" smtClean="0">
              <a:latin typeface="+mn-lt"/>
            </a:rPr>
            <a:t>computing</a:t>
          </a:r>
          <a:r>
            <a:rPr lang="de-DE" sz="1800" kern="1200" dirty="0" smtClean="0">
              <a:latin typeface="+mn-lt"/>
            </a:rPr>
            <a:t>: Legal </a:t>
          </a:r>
          <a:r>
            <a:rPr lang="de-DE" sz="1800" kern="1200" dirty="0" err="1" smtClean="0">
              <a:latin typeface="+mn-lt"/>
            </a:rPr>
            <a:t>issues</a:t>
          </a:r>
          <a:r>
            <a:rPr lang="de-DE" sz="1800" kern="1200" dirty="0" smtClean="0">
              <a:latin typeface="+mn-lt"/>
            </a:rPr>
            <a:t> not </a:t>
          </a:r>
          <a:r>
            <a:rPr lang="de-DE" sz="1800" kern="1200" dirty="0" err="1" smtClean="0">
              <a:latin typeface="+mn-lt"/>
            </a:rPr>
            <a:t>sufficiently</a:t>
          </a:r>
          <a:r>
            <a:rPr lang="de-DE" sz="1800" kern="1200" dirty="0" smtClean="0">
              <a:latin typeface="+mn-lt"/>
            </a:rPr>
            <a:t> </a:t>
          </a:r>
          <a:r>
            <a:rPr lang="de-DE" sz="1800" kern="1200" dirty="0" err="1" smtClean="0">
              <a:latin typeface="+mn-lt"/>
            </a:rPr>
            <a:t>or</a:t>
          </a:r>
          <a:r>
            <a:rPr lang="de-DE" sz="1800" kern="1200" dirty="0" smtClean="0">
              <a:latin typeface="+mn-lt"/>
            </a:rPr>
            <a:t> not at all </a:t>
          </a:r>
          <a:r>
            <a:rPr lang="de-DE" sz="1800" kern="1200" dirty="0" err="1" smtClean="0">
              <a:latin typeface="+mn-lt"/>
            </a:rPr>
            <a:t>addressed</a:t>
          </a:r>
          <a:r>
            <a:rPr lang="de-DE" sz="1800" kern="1200" dirty="0" smtClean="0">
              <a:latin typeface="+mn-lt"/>
            </a:rPr>
            <a:t> </a:t>
          </a:r>
          <a:r>
            <a:rPr lang="de-DE" sz="1800" kern="1200" dirty="0" err="1" smtClean="0">
              <a:latin typeface="+mn-lt"/>
            </a:rPr>
            <a:t>by</a:t>
          </a:r>
          <a:r>
            <a:rPr lang="de-DE" sz="1800" kern="1200" dirty="0" smtClean="0">
              <a:latin typeface="+mn-lt"/>
            </a:rPr>
            <a:t> </a:t>
          </a:r>
          <a:r>
            <a:rPr lang="de-DE" sz="1800" kern="1200" dirty="0" err="1" smtClean="0">
              <a:latin typeface="+mn-lt"/>
            </a:rPr>
            <a:t>law</a:t>
          </a:r>
          <a:endParaRPr lang="de-DE" sz="1800" kern="1200" dirty="0"/>
        </a:p>
      </dsp:txBody>
      <dsp:txXfrm rot="-5400000">
        <a:off x="2841515" y="989167"/>
        <a:ext cx="5019088" cy="600637"/>
      </dsp:txXfrm>
    </dsp:sp>
    <dsp:sp modelId="{90AC74E5-C99D-4A11-BF88-868789C4AE34}">
      <dsp:nvSpPr>
        <dsp:cNvPr id="0" name=""/>
        <dsp:cNvSpPr/>
      </dsp:nvSpPr>
      <dsp:spPr>
        <a:xfrm>
          <a:off x="0" y="875361"/>
          <a:ext cx="2841514" cy="8320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de-DE" sz="2100" kern="1200" dirty="0" smtClean="0"/>
            <a:t>Cross-</a:t>
          </a:r>
          <a:r>
            <a:rPr lang="de-DE" sz="2100" kern="1200" dirty="0" err="1" smtClean="0"/>
            <a:t>Border</a:t>
          </a:r>
          <a:r>
            <a:rPr lang="de-DE" sz="2100" kern="1200" dirty="0" smtClean="0"/>
            <a:t> Scenarios &amp; International Law</a:t>
          </a:r>
          <a:endParaRPr lang="de-DE" sz="2100" kern="1200" dirty="0"/>
        </a:p>
      </dsp:txBody>
      <dsp:txXfrm>
        <a:off x="40616" y="915977"/>
        <a:ext cx="2760282" cy="750797"/>
      </dsp:txXfrm>
    </dsp:sp>
    <dsp:sp modelId="{3E56D7E8-71B6-4D2E-AE5D-2B354807FB94}">
      <dsp:nvSpPr>
        <dsp:cNvPr id="0" name=""/>
        <dsp:cNvSpPr/>
      </dsp:nvSpPr>
      <dsp:spPr>
        <a:xfrm rot="5400000">
          <a:off x="5034493" y="-360783"/>
          <a:ext cx="665623" cy="5051581"/>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de-DE" sz="1800" kern="1200" dirty="0" err="1" smtClean="0">
              <a:latin typeface="+mn-lt"/>
            </a:rPr>
            <a:t>Existing</a:t>
          </a:r>
          <a:r>
            <a:rPr lang="de-DE" sz="1800" kern="1200" dirty="0" smtClean="0">
              <a:latin typeface="+mn-lt"/>
            </a:rPr>
            <a:t> </a:t>
          </a:r>
          <a:r>
            <a:rPr lang="de-DE" sz="1800" kern="1200" dirty="0" err="1" smtClean="0">
              <a:latin typeface="+mn-lt"/>
            </a:rPr>
            <a:t>rules</a:t>
          </a:r>
          <a:r>
            <a:rPr lang="de-DE" sz="1800" kern="1200" dirty="0" smtClean="0">
              <a:latin typeface="+mn-lt"/>
            </a:rPr>
            <a:t> </a:t>
          </a:r>
          <a:r>
            <a:rPr lang="de-DE" sz="1800" kern="1200" dirty="0" err="1" smtClean="0">
              <a:latin typeface="+mn-lt"/>
            </a:rPr>
            <a:t>often</a:t>
          </a:r>
          <a:r>
            <a:rPr lang="de-DE" sz="1800" kern="1200" dirty="0" smtClean="0">
              <a:latin typeface="+mn-lt"/>
            </a:rPr>
            <a:t> </a:t>
          </a:r>
          <a:r>
            <a:rPr lang="de-DE" sz="1800" kern="1200" dirty="0" err="1" smtClean="0">
              <a:latin typeface="+mn-lt"/>
            </a:rPr>
            <a:t>apply</a:t>
          </a:r>
          <a:r>
            <a:rPr lang="de-DE" sz="1800" kern="1200" dirty="0" smtClean="0">
              <a:latin typeface="+mn-lt"/>
            </a:rPr>
            <a:t> </a:t>
          </a:r>
          <a:r>
            <a:rPr lang="de-DE" sz="1800" kern="1200" dirty="0" err="1" smtClean="0">
              <a:latin typeface="+mn-lt"/>
            </a:rPr>
            <a:t>both</a:t>
          </a:r>
          <a:r>
            <a:rPr lang="de-DE" sz="1800" kern="1200" dirty="0" smtClean="0">
              <a:latin typeface="+mn-lt"/>
            </a:rPr>
            <a:t> </a:t>
          </a:r>
          <a:r>
            <a:rPr lang="de-DE" sz="1800" kern="1200" dirty="0" err="1" smtClean="0">
              <a:latin typeface="+mn-lt"/>
            </a:rPr>
            <a:t>to</a:t>
          </a:r>
          <a:r>
            <a:rPr lang="de-DE" sz="1800" kern="1200" dirty="0" smtClean="0">
              <a:latin typeface="+mn-lt"/>
            </a:rPr>
            <a:t> </a:t>
          </a:r>
          <a:r>
            <a:rPr lang="de-DE" sz="1800" kern="1200" dirty="0" err="1" smtClean="0">
              <a:latin typeface="+mn-lt"/>
            </a:rPr>
            <a:t>physical</a:t>
          </a:r>
          <a:r>
            <a:rPr lang="de-DE" sz="1800" kern="1200" dirty="0" smtClean="0">
              <a:latin typeface="+mn-lt"/>
            </a:rPr>
            <a:t> </a:t>
          </a:r>
          <a:r>
            <a:rPr lang="de-DE" sz="1800" kern="1200" dirty="0" err="1" smtClean="0">
              <a:latin typeface="+mn-lt"/>
            </a:rPr>
            <a:t>and</a:t>
          </a:r>
          <a:r>
            <a:rPr lang="de-DE" sz="1800" kern="1200" dirty="0" smtClean="0">
              <a:latin typeface="+mn-lt"/>
            </a:rPr>
            <a:t> electronic </a:t>
          </a:r>
          <a:r>
            <a:rPr lang="de-DE" sz="1800" kern="1200" dirty="0" err="1" smtClean="0">
              <a:latin typeface="+mn-lt"/>
            </a:rPr>
            <a:t>evidence</a:t>
          </a:r>
          <a:endParaRPr lang="de-DE" sz="1800" kern="1200" dirty="0"/>
        </a:p>
      </dsp:txBody>
      <dsp:txXfrm rot="-5400000">
        <a:off x="2841515" y="1864688"/>
        <a:ext cx="5019088" cy="600637"/>
      </dsp:txXfrm>
    </dsp:sp>
    <dsp:sp modelId="{DFA61659-1D9A-4075-ACBB-D38BC14DC93D}">
      <dsp:nvSpPr>
        <dsp:cNvPr id="0" name=""/>
        <dsp:cNvSpPr/>
      </dsp:nvSpPr>
      <dsp:spPr>
        <a:xfrm>
          <a:off x="0" y="1748992"/>
          <a:ext cx="2841514" cy="8320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de-DE" sz="2100" kern="1200" dirty="0" smtClean="0"/>
            <a:t>Investigative </a:t>
          </a:r>
          <a:r>
            <a:rPr lang="de-DE" sz="2100" kern="1200" dirty="0" err="1" smtClean="0"/>
            <a:t>Measures</a:t>
          </a:r>
          <a:endParaRPr lang="de-DE" sz="2100" kern="1200" dirty="0"/>
        </a:p>
      </dsp:txBody>
      <dsp:txXfrm>
        <a:off x="40616" y="1789608"/>
        <a:ext cx="2760282" cy="750797"/>
      </dsp:txXfrm>
    </dsp:sp>
    <dsp:sp modelId="{CCA5C1D2-C490-4AFF-B286-EF482AF28169}">
      <dsp:nvSpPr>
        <dsp:cNvPr id="0" name=""/>
        <dsp:cNvSpPr/>
      </dsp:nvSpPr>
      <dsp:spPr>
        <a:xfrm rot="5400000">
          <a:off x="5034493" y="512848"/>
          <a:ext cx="665623" cy="5051581"/>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de-DE" sz="1800" kern="1200" dirty="0" smtClean="0"/>
            <a:t>Not </a:t>
          </a:r>
          <a:r>
            <a:rPr lang="de-DE" sz="1800" kern="1200" dirty="0" err="1" smtClean="0"/>
            <a:t>regulated</a:t>
          </a:r>
          <a:r>
            <a:rPr lang="de-DE" sz="1800" kern="1200" dirty="0" smtClean="0"/>
            <a:t> </a:t>
          </a:r>
          <a:r>
            <a:rPr lang="de-DE" sz="1800" kern="1200" dirty="0" err="1" smtClean="0"/>
            <a:t>specifically</a:t>
          </a:r>
          <a:endParaRPr lang="de-DE" sz="1800" kern="1200" dirty="0"/>
        </a:p>
      </dsp:txBody>
      <dsp:txXfrm rot="-5400000">
        <a:off x="2841515" y="2738320"/>
        <a:ext cx="5019088" cy="600637"/>
      </dsp:txXfrm>
    </dsp:sp>
    <dsp:sp modelId="{CEA29032-CA9B-4BCD-8F3E-596B5476E721}">
      <dsp:nvSpPr>
        <dsp:cNvPr id="0" name=""/>
        <dsp:cNvSpPr/>
      </dsp:nvSpPr>
      <dsp:spPr>
        <a:xfrm>
          <a:off x="0" y="2622624"/>
          <a:ext cx="2841514" cy="8320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de-DE" sz="2100" kern="1200" dirty="0" err="1" smtClean="0"/>
            <a:t>Admissibility</a:t>
          </a:r>
          <a:endParaRPr lang="de-DE" sz="2100" kern="1200" dirty="0"/>
        </a:p>
      </dsp:txBody>
      <dsp:txXfrm>
        <a:off x="40616" y="2663240"/>
        <a:ext cx="2760282" cy="75079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bg-BG"/>
          </a:p>
        </p:txBody>
      </p:sp>
      <p:sp>
        <p:nvSpPr>
          <p:cNvPr id="3" name="Контейнер за 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37A9C3A-62AD-5F43-9B67-06341CFB68F2}" type="datetimeFigureOut">
              <a:rPr lang="bg-BG"/>
              <a:pPr>
                <a:defRPr/>
              </a:pPr>
              <a:t>18/06/15</a:t>
            </a:fld>
            <a:endParaRPr lang="bg-BG"/>
          </a:p>
        </p:txBody>
      </p:sp>
      <p:sp>
        <p:nvSpPr>
          <p:cNvPr id="4" name="Контейнер за долния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bg-BG"/>
          </a:p>
        </p:txBody>
      </p:sp>
      <p:sp>
        <p:nvSpPr>
          <p:cNvPr id="5" name="Контейнер за номер на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2F31939-0552-834B-9AE2-4D81AD48EDAA}" type="slidenum">
              <a:rPr lang="bg-BG"/>
              <a:pPr>
                <a:defRPr/>
              </a:pPr>
              <a:t>‹#›</a:t>
            </a:fld>
            <a:endParaRPr lang="bg-BG"/>
          </a:p>
        </p:txBody>
      </p:sp>
    </p:spTree>
    <p:extLst>
      <p:ext uri="{BB962C8B-B14F-4D97-AF65-F5344CB8AC3E}">
        <p14:creationId xmlns:p14="http://schemas.microsoft.com/office/powerpoint/2010/main" val="5491317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823C9E3-A937-CD47-B8E5-CBAFE9245655}" type="datetimeFigureOut">
              <a:rPr lang="bg-BG"/>
              <a:pPr>
                <a:defRPr/>
              </a:pPr>
              <a:t>18/06/15</a:t>
            </a:fld>
            <a:endParaRPr lang="bg-BG"/>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noProof="0" smtClean="0"/>
              <a:t>Щракнете, за да редактирате стиловете на текста в образеца</a:t>
            </a:r>
          </a:p>
          <a:p>
            <a:pPr lvl="1"/>
            <a:r>
              <a:rPr lang="bg-BG" noProof="0" smtClean="0"/>
              <a:t>Второ ниво</a:t>
            </a:r>
          </a:p>
          <a:p>
            <a:pPr lvl="2"/>
            <a:r>
              <a:rPr lang="bg-BG" noProof="0" smtClean="0"/>
              <a:t>Трето ниво</a:t>
            </a:r>
          </a:p>
          <a:p>
            <a:pPr lvl="3"/>
            <a:r>
              <a:rPr lang="bg-BG" noProof="0" smtClean="0"/>
              <a:t>Четвърто ниво</a:t>
            </a:r>
          </a:p>
          <a:p>
            <a:pPr lvl="4"/>
            <a:r>
              <a:rPr lang="bg-BG" noProof="0" smtClean="0"/>
              <a:t>Пето ниво</a:t>
            </a:r>
            <a:endParaRPr lang="bg-BG" noProof="0"/>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07D792BA-9E92-D54C-9B05-6FE13D10EABD}" type="slidenum">
              <a:rPr lang="bg-BG"/>
              <a:pPr>
                <a:defRPr/>
              </a:pPr>
              <a:t>‹#›</a:t>
            </a:fld>
            <a:endParaRPr lang="bg-BG"/>
          </a:p>
        </p:txBody>
      </p:sp>
    </p:spTree>
    <p:extLst>
      <p:ext uri="{BB962C8B-B14F-4D97-AF65-F5344CB8AC3E}">
        <p14:creationId xmlns:p14="http://schemas.microsoft.com/office/powerpoint/2010/main" val="13917802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7D88362-4041-4F61-BAAC-593E65554319}" type="slidenum">
              <a:rPr lang="bg-BG" smtClean="0"/>
              <a:pPr/>
              <a:t>35</a:t>
            </a:fld>
            <a:endParaRPr lang="bg-BG"/>
          </a:p>
        </p:txBody>
      </p:sp>
    </p:spTree>
    <p:extLst>
      <p:ext uri="{BB962C8B-B14F-4D97-AF65-F5344CB8AC3E}">
        <p14:creationId xmlns:p14="http://schemas.microsoft.com/office/powerpoint/2010/main" val="2806471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Medium</a:t>
            </a:r>
            <a:r>
              <a:rPr lang="it-IT" baseline="0" dirty="0" smtClean="0"/>
              <a:t> </a:t>
            </a:r>
            <a:r>
              <a:rPr lang="it-IT" baseline="0" dirty="0" err="1" smtClean="0"/>
              <a:t>is</a:t>
            </a:r>
            <a:r>
              <a:rPr lang="it-IT" baseline="0" dirty="0" smtClean="0"/>
              <a:t> </a:t>
            </a:r>
            <a:r>
              <a:rPr lang="it-IT" baseline="0" dirty="0" err="1" smtClean="0"/>
              <a:t>referred</a:t>
            </a:r>
            <a:r>
              <a:rPr lang="it-IT" baseline="0" dirty="0" smtClean="0"/>
              <a:t> to </a:t>
            </a:r>
            <a:r>
              <a:rPr lang="it-IT" baseline="0" dirty="0" err="1" smtClean="0"/>
              <a:t>destination</a:t>
            </a:r>
            <a:r>
              <a:rPr lang="it-IT" baseline="0" dirty="0" smtClean="0"/>
              <a:t> medium </a:t>
            </a:r>
            <a:r>
              <a:rPr lang="it-IT" baseline="0" dirty="0" err="1" smtClean="0"/>
              <a:t>where</a:t>
            </a:r>
            <a:r>
              <a:rPr lang="it-IT" baseline="0" dirty="0" smtClean="0"/>
              <a:t> the </a:t>
            </a:r>
            <a:r>
              <a:rPr lang="it-IT" baseline="0" dirty="0" err="1" smtClean="0"/>
              <a:t>orginal</a:t>
            </a:r>
            <a:r>
              <a:rPr lang="it-IT" baseline="0" dirty="0" smtClean="0"/>
              <a:t> source of </a:t>
            </a:r>
            <a:r>
              <a:rPr lang="it-IT" baseline="0" dirty="0" err="1" smtClean="0"/>
              <a:t>evidence</a:t>
            </a:r>
            <a:r>
              <a:rPr lang="it-IT" baseline="0" dirty="0" smtClean="0"/>
              <a:t> </a:t>
            </a:r>
            <a:r>
              <a:rPr lang="it-IT" baseline="0" dirty="0" err="1" smtClean="0"/>
              <a:t>will</a:t>
            </a:r>
            <a:r>
              <a:rPr lang="it-IT" baseline="0" dirty="0" smtClean="0"/>
              <a:t> be </a:t>
            </a:r>
            <a:r>
              <a:rPr lang="it-IT" baseline="0" dirty="0" err="1" smtClean="0"/>
              <a:t>copied</a:t>
            </a:r>
            <a:endParaRPr lang="it-IT" dirty="0"/>
          </a:p>
        </p:txBody>
      </p:sp>
      <p:sp>
        <p:nvSpPr>
          <p:cNvPr id="4" name="Segnaposto numero diapositiva 3"/>
          <p:cNvSpPr>
            <a:spLocks noGrp="1"/>
          </p:cNvSpPr>
          <p:nvPr>
            <p:ph type="sldNum" sz="quarter" idx="10"/>
          </p:nvPr>
        </p:nvSpPr>
        <p:spPr/>
        <p:txBody>
          <a:bodyPr/>
          <a:lstStyle/>
          <a:p>
            <a:fld id="{67D88362-4041-4F61-BAAC-593E65554319}" type="slidenum">
              <a:rPr lang="bg-BG" smtClean="0"/>
              <a:pPr/>
              <a:t>36</a:t>
            </a:fld>
            <a:endParaRPr lang="bg-BG"/>
          </a:p>
        </p:txBody>
      </p:sp>
    </p:spTree>
    <p:extLst>
      <p:ext uri="{BB962C8B-B14F-4D97-AF65-F5344CB8AC3E}">
        <p14:creationId xmlns:p14="http://schemas.microsoft.com/office/powerpoint/2010/main" val="280647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Medium</a:t>
            </a:r>
            <a:r>
              <a:rPr lang="it-IT" baseline="0" dirty="0" smtClean="0"/>
              <a:t> </a:t>
            </a:r>
            <a:r>
              <a:rPr lang="it-IT" baseline="0" dirty="0" err="1" smtClean="0"/>
              <a:t>is</a:t>
            </a:r>
            <a:r>
              <a:rPr lang="it-IT" baseline="0" dirty="0" smtClean="0"/>
              <a:t> </a:t>
            </a:r>
            <a:r>
              <a:rPr lang="it-IT" baseline="0" dirty="0" err="1" smtClean="0"/>
              <a:t>referred</a:t>
            </a:r>
            <a:r>
              <a:rPr lang="it-IT" baseline="0" dirty="0" smtClean="0"/>
              <a:t> to </a:t>
            </a:r>
            <a:r>
              <a:rPr lang="it-IT" baseline="0" dirty="0" err="1" smtClean="0"/>
              <a:t>destination</a:t>
            </a:r>
            <a:r>
              <a:rPr lang="it-IT" baseline="0" dirty="0" smtClean="0"/>
              <a:t> medium </a:t>
            </a:r>
            <a:r>
              <a:rPr lang="it-IT" baseline="0" dirty="0" err="1" smtClean="0"/>
              <a:t>where</a:t>
            </a:r>
            <a:r>
              <a:rPr lang="it-IT" baseline="0" dirty="0" smtClean="0"/>
              <a:t> the </a:t>
            </a:r>
            <a:r>
              <a:rPr lang="it-IT" baseline="0" dirty="0" err="1" smtClean="0"/>
              <a:t>orginal</a:t>
            </a:r>
            <a:r>
              <a:rPr lang="it-IT" baseline="0" dirty="0" smtClean="0"/>
              <a:t> source of </a:t>
            </a:r>
            <a:r>
              <a:rPr lang="it-IT" baseline="0" dirty="0" err="1" smtClean="0"/>
              <a:t>evidence</a:t>
            </a:r>
            <a:r>
              <a:rPr lang="it-IT" baseline="0" dirty="0" smtClean="0"/>
              <a:t> </a:t>
            </a:r>
            <a:r>
              <a:rPr lang="it-IT" baseline="0" dirty="0" err="1" smtClean="0"/>
              <a:t>will</a:t>
            </a:r>
            <a:r>
              <a:rPr lang="it-IT" baseline="0" dirty="0" smtClean="0"/>
              <a:t> be </a:t>
            </a:r>
            <a:r>
              <a:rPr lang="it-IT" baseline="0" dirty="0" err="1" smtClean="0"/>
              <a:t>copied</a:t>
            </a:r>
            <a:endParaRPr lang="it-IT" dirty="0"/>
          </a:p>
        </p:txBody>
      </p:sp>
      <p:sp>
        <p:nvSpPr>
          <p:cNvPr id="4" name="Segnaposto numero diapositiva 3"/>
          <p:cNvSpPr>
            <a:spLocks noGrp="1"/>
          </p:cNvSpPr>
          <p:nvPr>
            <p:ph type="sldNum" sz="quarter" idx="10"/>
          </p:nvPr>
        </p:nvSpPr>
        <p:spPr/>
        <p:txBody>
          <a:bodyPr/>
          <a:lstStyle/>
          <a:p>
            <a:fld id="{67D88362-4041-4F61-BAAC-593E65554319}" type="slidenum">
              <a:rPr lang="bg-BG" smtClean="0"/>
              <a:pPr/>
              <a:t>37</a:t>
            </a:fld>
            <a:endParaRPr lang="bg-BG"/>
          </a:p>
        </p:txBody>
      </p:sp>
    </p:spTree>
    <p:extLst>
      <p:ext uri="{BB962C8B-B14F-4D97-AF65-F5344CB8AC3E}">
        <p14:creationId xmlns:p14="http://schemas.microsoft.com/office/powerpoint/2010/main" val="102684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7D88362-4041-4F61-BAAC-593E65554319}" type="slidenum">
              <a:rPr lang="bg-BG" smtClean="0"/>
              <a:pPr/>
              <a:t>39</a:t>
            </a:fld>
            <a:endParaRPr lang="bg-BG"/>
          </a:p>
        </p:txBody>
      </p:sp>
    </p:spTree>
    <p:extLst>
      <p:ext uri="{BB962C8B-B14F-4D97-AF65-F5344CB8AC3E}">
        <p14:creationId xmlns:p14="http://schemas.microsoft.com/office/powerpoint/2010/main" val="280647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09C8058-2075-AE4B-BBCA-2488BA836099}" type="slidenum">
              <a:rPr lang="bg-BG" sz="1200"/>
              <a:pPr eaLnBrk="1" fontAlgn="base" hangingPunct="1">
                <a:spcBef>
                  <a:spcPct val="0"/>
                </a:spcBef>
                <a:spcAft>
                  <a:spcPct val="0"/>
                </a:spcAft>
              </a:pPr>
              <a:t>41</a:t>
            </a:fld>
            <a:endParaRPr lang="bg-BG"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52A5DC1B-5BBC-8049-A6A1-316171F5CFAD}" type="datetimeFigureOut">
              <a:rPr lang="it-IT"/>
              <a:pPr>
                <a:defRPr/>
              </a:pPr>
              <a:t>18/06/15</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B49C748-295A-6D41-B64C-D428FB0E8F3F}" type="slidenum">
              <a:rPr lang="bg-BG"/>
              <a:pPr>
                <a:defRPr/>
              </a:pPr>
              <a:t>‹#›</a:t>
            </a:fld>
            <a:endParaRPr lang="bg-BG" dirty="0"/>
          </a:p>
        </p:txBody>
      </p:sp>
    </p:spTree>
    <p:extLst>
      <p:ext uri="{BB962C8B-B14F-4D97-AF65-F5344CB8AC3E}">
        <p14:creationId xmlns:p14="http://schemas.microsoft.com/office/powerpoint/2010/main" val="3945851686"/>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165742B-8693-CC40-B1EC-E2260BC63029}" type="datetimeFigureOut">
              <a:rPr lang="it-IT"/>
              <a:pPr>
                <a:defRPr/>
              </a:pPr>
              <a:t>18/06/15</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F780671-7497-9945-8457-9658EBAB5915}" type="slidenum">
              <a:rPr lang="bg-BG"/>
              <a:pPr>
                <a:defRPr/>
              </a:pPr>
              <a:t>‹#›</a:t>
            </a:fld>
            <a:endParaRPr lang="bg-BG" dirty="0"/>
          </a:p>
        </p:txBody>
      </p:sp>
    </p:spTree>
    <p:extLst>
      <p:ext uri="{BB962C8B-B14F-4D97-AF65-F5344CB8AC3E}">
        <p14:creationId xmlns:p14="http://schemas.microsoft.com/office/powerpoint/2010/main" val="4244201217"/>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FA7D386-C36B-C04F-9E2A-BADF5214071F}" type="datetimeFigureOut">
              <a:rPr lang="it-IT"/>
              <a:pPr>
                <a:defRPr/>
              </a:pPr>
              <a:t>18/06/15</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094190C-CE37-B145-832F-8AA7732D140D}" type="slidenum">
              <a:rPr lang="bg-BG"/>
              <a:pPr>
                <a:defRPr/>
              </a:pPr>
              <a:t>‹#›</a:t>
            </a:fld>
            <a:endParaRPr lang="bg-BG" dirty="0"/>
          </a:p>
        </p:txBody>
      </p:sp>
    </p:spTree>
    <p:extLst>
      <p:ext uri="{BB962C8B-B14F-4D97-AF65-F5344CB8AC3E}">
        <p14:creationId xmlns:p14="http://schemas.microsoft.com/office/powerpoint/2010/main" val="201749272"/>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Оформление по избор">
    <p:spTree>
      <p:nvGrpSpPr>
        <p:cNvPr id="1" name=""/>
        <p:cNvGrpSpPr/>
        <p:nvPr/>
      </p:nvGrpSpPr>
      <p:grpSpPr>
        <a:xfrm>
          <a:off x="0" y="0"/>
          <a:ext cx="0" cy="0"/>
          <a:chOff x="0" y="0"/>
          <a:chExt cx="0" cy="0"/>
        </a:xfrm>
      </p:grpSpPr>
      <p:sp>
        <p:nvSpPr>
          <p:cNvPr id="3" name="Правоъгълник 10"/>
          <p:cNvSpPr/>
          <p:nvPr userDrawn="1"/>
        </p:nvSpPr>
        <p:spPr>
          <a:xfrm flipV="1">
            <a:off x="0" y="3402013"/>
            <a:ext cx="9144000" cy="3455987"/>
          </a:xfrm>
          <a:prstGeom prst="rect">
            <a:avLst/>
          </a:prstGeom>
          <a:gradFill>
            <a:gsLst>
              <a:gs pos="0">
                <a:schemeClr val="bg1">
                  <a:lumMod val="74000"/>
                  <a:alpha val="37000"/>
                </a:schemeClr>
              </a:gs>
              <a:gs pos="76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sz="1800"/>
          </a:p>
        </p:txBody>
      </p:sp>
      <p:pic>
        <p:nvPicPr>
          <p:cNvPr id="4" name="Картина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64163" y="5589588"/>
            <a:ext cx="9810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Текстов контейнер 2"/>
          <p:cNvSpPr txBox="1">
            <a:spLocks/>
          </p:cNvSpPr>
          <p:nvPr userDrawn="1"/>
        </p:nvSpPr>
        <p:spPr>
          <a:xfrm>
            <a:off x="6443663" y="5643563"/>
            <a:ext cx="1782762" cy="738187"/>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Tx/>
              <a:buNone/>
              <a:defRPr/>
            </a:pPr>
            <a:r>
              <a:rPr lang="en-US" sz="1200" baseline="30000" dirty="0">
                <a:latin typeface="+mn-lt"/>
              </a:rPr>
              <a:t>This project has received funding from the European Union’s Seventh Framework </a:t>
            </a:r>
            <a:r>
              <a:rPr lang="en-US" sz="1200" baseline="30000" dirty="0" err="1">
                <a:latin typeface="+mn-lt"/>
              </a:rPr>
              <a:t>Programme</a:t>
            </a:r>
            <a:r>
              <a:rPr lang="en-US" sz="1200" baseline="30000" dirty="0">
                <a:latin typeface="+mn-lt"/>
              </a:rPr>
              <a:t> for research, technological development and demonstration under grant agreement No608185</a:t>
            </a:r>
          </a:p>
        </p:txBody>
      </p:sp>
      <p:sp>
        <p:nvSpPr>
          <p:cNvPr id="6" name="Текстов контейнер 2"/>
          <p:cNvSpPr txBox="1">
            <a:spLocks/>
          </p:cNvSpPr>
          <p:nvPr userDrawn="1"/>
        </p:nvSpPr>
        <p:spPr>
          <a:xfrm>
            <a:off x="996950" y="6394450"/>
            <a:ext cx="7150100" cy="1428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Tx/>
              <a:buNone/>
              <a:defRPr/>
            </a:pPr>
            <a:r>
              <a:rPr lang="en-US" sz="1200" baseline="30000" dirty="0">
                <a:solidFill>
                  <a:schemeClr val="bg1">
                    <a:lumMod val="50000"/>
                  </a:schemeClr>
                </a:solidFill>
                <a:latin typeface="+mn-lt"/>
              </a:rPr>
              <a:t>Legal Notice: The views expressed in the course of this research are the sole responsibility of the author and do not necessarily reflect the views of European Commission.</a:t>
            </a:r>
          </a:p>
        </p:txBody>
      </p:sp>
      <p:cxnSp>
        <p:nvCxnSpPr>
          <p:cNvPr id="7" name="Право съединение 9"/>
          <p:cNvCxnSpPr/>
          <p:nvPr userDrawn="1"/>
        </p:nvCxnSpPr>
        <p:spPr>
          <a:xfrm>
            <a:off x="996950" y="6321425"/>
            <a:ext cx="71501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Картина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58888" y="946150"/>
            <a:ext cx="66262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Право съединение 14"/>
          <p:cNvCxnSpPr/>
          <p:nvPr userDrawn="1"/>
        </p:nvCxnSpPr>
        <p:spPr>
          <a:xfrm>
            <a:off x="996950" y="2636838"/>
            <a:ext cx="71501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Заглавие 1"/>
          <p:cNvSpPr>
            <a:spLocks noGrp="1"/>
          </p:cNvSpPr>
          <p:nvPr>
            <p:ph type="title"/>
          </p:nvPr>
        </p:nvSpPr>
        <p:spPr>
          <a:xfrm>
            <a:off x="996609" y="2780928"/>
            <a:ext cx="7150784" cy="1800200"/>
          </a:xfrm>
          <a:prstGeom prst="rect">
            <a:avLst/>
          </a:prstGeom>
          <a:ln>
            <a:noFill/>
          </a:ln>
          <a:effectLst>
            <a:reflection blurRad="12700" stA="13000" endPos="8000" dir="5400000" sy="-100000" algn="bl" rotWithShape="0"/>
          </a:effectLst>
        </p:spPr>
        <p:txBody>
          <a:bodyPr anchor="t">
            <a:norm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lvl1pPr algn="ctr">
              <a:lnSpc>
                <a:spcPts val="3900"/>
              </a:lnSpc>
              <a:defRPr sz="4000" b="1" cap="none" spc="0" baseline="0">
                <a:ln w="0">
                  <a:noFill/>
                </a:ln>
                <a:solidFill>
                  <a:srgbClr val="F60000"/>
                </a:solidFill>
                <a:effectLst>
                  <a:reflection blurRad="12700" stA="28000" endPos="16000" dist="5000" dir="5400000" sy="-100000" rotWithShape="0"/>
                </a:effectLst>
                <a:latin typeface="+mj-lt"/>
              </a:defRPr>
            </a:lvl1pPr>
          </a:lstStyle>
          <a:p>
            <a:r>
              <a:rPr lang="bg-BG" dirty="0" err="1" smtClean="0"/>
              <a:t>Редакт</a:t>
            </a:r>
            <a:r>
              <a:rPr lang="bg-BG" dirty="0" smtClean="0"/>
              <a:t>. стил загл. образец</a:t>
            </a:r>
            <a:endParaRPr lang="bg-BG" dirty="0"/>
          </a:p>
        </p:txBody>
      </p:sp>
    </p:spTree>
    <p:extLst>
      <p:ext uri="{BB962C8B-B14F-4D97-AF65-F5344CB8AC3E}">
        <p14:creationId xmlns:p14="http://schemas.microsoft.com/office/powerpoint/2010/main" val="30887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Заглавие и съдържание">
    <p:spTree>
      <p:nvGrpSpPr>
        <p:cNvPr id="1" name=""/>
        <p:cNvGrpSpPr/>
        <p:nvPr/>
      </p:nvGrpSpPr>
      <p:grpSpPr>
        <a:xfrm>
          <a:off x="0" y="0"/>
          <a:ext cx="0" cy="0"/>
          <a:chOff x="0" y="0"/>
          <a:chExt cx="0" cy="0"/>
        </a:xfrm>
      </p:grpSpPr>
      <p:pic>
        <p:nvPicPr>
          <p:cNvPr id="4" name="Картина 6"/>
          <p:cNvPicPr>
            <a:picLocks noChangeAspect="1"/>
          </p:cNvPicPr>
          <p:nvPr userDrawn="1"/>
        </p:nvPicPr>
        <p:blipFill>
          <a:blip r:embed="rId2">
            <a:extLst>
              <a:ext uri="{28A0092B-C50C-407E-A947-70E740481C1C}">
                <a14:useLocalDpi xmlns:a14="http://schemas.microsoft.com/office/drawing/2010/main" val="0"/>
              </a:ext>
            </a:extLst>
          </a:blip>
          <a:srcRect l="8234" t="6502" r="10513" b="27521"/>
          <a:stretch>
            <a:fillRect/>
          </a:stretch>
        </p:blipFill>
        <p:spPr bwMode="auto">
          <a:xfrm>
            <a:off x="2727325" y="1828800"/>
            <a:ext cx="60388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5953125"/>
            <a:ext cx="7429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Заглавие 1"/>
          <p:cNvSpPr>
            <a:spLocks noGrp="1"/>
          </p:cNvSpPr>
          <p:nvPr>
            <p:ph type="title"/>
          </p:nvPr>
        </p:nvSpPr>
        <p:spPr>
          <a:xfrm>
            <a:off x="755576" y="908720"/>
            <a:ext cx="7920880" cy="504056"/>
          </a:xfrm>
          <a:prstGeom prst="rect">
            <a:avLst/>
          </a:prstGeom>
        </p:spPr>
        <p:txBody>
          <a:bodyPr>
            <a:normAutofit/>
          </a:bodyPr>
          <a:lstStyle>
            <a:lvl1pPr>
              <a:defRPr sz="3200">
                <a:solidFill>
                  <a:srgbClr val="F60000"/>
                </a:solidFill>
                <a:latin typeface="+mj-lt"/>
              </a:defRPr>
            </a:lvl1pPr>
          </a:lstStyle>
          <a:p>
            <a:r>
              <a:rPr lang="bg-BG" dirty="0" err="1" smtClean="0"/>
              <a:t>Редакт</a:t>
            </a:r>
            <a:r>
              <a:rPr lang="bg-BG" dirty="0" smtClean="0"/>
              <a:t>. стил загл. образец</a:t>
            </a:r>
            <a:endParaRPr lang="bg-BG" dirty="0"/>
          </a:p>
        </p:txBody>
      </p:sp>
      <p:sp>
        <p:nvSpPr>
          <p:cNvPr id="9" name="Контейнер за съдържание 2"/>
          <p:cNvSpPr>
            <a:spLocks noGrp="1"/>
          </p:cNvSpPr>
          <p:nvPr>
            <p:ph idx="13"/>
          </p:nvPr>
        </p:nvSpPr>
        <p:spPr>
          <a:xfrm>
            <a:off x="755576" y="1556792"/>
            <a:ext cx="7920880" cy="4896544"/>
          </a:xfrm>
          <a:prstGeom prst="rect">
            <a:avLst/>
          </a:prstGeom>
        </p:spPr>
        <p:txBody>
          <a:bodyPr/>
          <a:lstStyle>
            <a:lvl1pPr marL="0" indent="0">
              <a:buNone/>
              <a:defRPr sz="2400">
                <a:latin typeface="+mn-lt"/>
              </a:defRPr>
            </a:lvl1pPr>
            <a:lvl2pPr marL="742950" indent="-285750">
              <a:buClr>
                <a:srgbClr val="F60000"/>
              </a:buClr>
              <a:buFont typeface="Courier New" panose="02070309020205020404" pitchFamily="49" charset="0"/>
              <a:buChar char="o"/>
              <a:defRPr sz="2000">
                <a:latin typeface="+mn-lt"/>
              </a:defRPr>
            </a:lvl2pPr>
            <a:lvl3pPr>
              <a:buClr>
                <a:srgbClr val="F60000"/>
              </a:buClr>
              <a:defRPr sz="1800">
                <a:latin typeface="+mn-lt"/>
              </a:defRPr>
            </a:lvl3pPr>
            <a:lvl4pPr>
              <a:buClr>
                <a:srgbClr val="F60000"/>
              </a:buClr>
              <a:defRPr sz="1800">
                <a:latin typeface="+mn-lt"/>
              </a:defRPr>
            </a:lvl4pPr>
          </a:lstStyle>
          <a:p>
            <a:pPr lvl="0"/>
            <a:r>
              <a:rPr lang="bg-BG" dirty="0" smtClean="0"/>
              <a:t>Щракнете, за да редактирате стиловете на текста в образеца</a:t>
            </a:r>
          </a:p>
          <a:p>
            <a:pPr lvl="1"/>
            <a:r>
              <a:rPr lang="bg-BG" dirty="0" smtClean="0"/>
              <a:t>Второ ниво</a:t>
            </a:r>
          </a:p>
          <a:p>
            <a:pPr lvl="2"/>
            <a:r>
              <a:rPr lang="bg-BG" dirty="0" smtClean="0"/>
              <a:t>Трето ниво</a:t>
            </a:r>
          </a:p>
          <a:p>
            <a:pPr lvl="3"/>
            <a:r>
              <a:rPr lang="bg-BG" dirty="0" smtClean="0"/>
              <a:t>Четвърто ниво</a:t>
            </a:r>
            <a:endParaRPr lang="bg-BG" dirty="0"/>
          </a:p>
        </p:txBody>
      </p:sp>
      <p:sp>
        <p:nvSpPr>
          <p:cNvPr id="6" name="Контейнер за номер на слайда 5"/>
          <p:cNvSpPr>
            <a:spLocks noGrp="1"/>
          </p:cNvSpPr>
          <p:nvPr>
            <p:ph type="sldNum" sz="quarter" idx="14"/>
          </p:nvPr>
        </p:nvSpPr>
        <p:spPr>
          <a:xfrm>
            <a:off x="6553200" y="6453188"/>
            <a:ext cx="2133600" cy="365125"/>
          </a:xfrm>
        </p:spPr>
        <p:txBody>
          <a:bodyPr/>
          <a:lstStyle>
            <a:lvl1pPr>
              <a:defRPr/>
            </a:lvl1pPr>
          </a:lstStyle>
          <a:p>
            <a:pPr>
              <a:defRPr/>
            </a:pPr>
            <a:fld id="{DE41DDAF-B0C5-3343-B343-46942A90BDFD}" type="slidenum">
              <a:rPr lang="bg-BG"/>
              <a:pPr>
                <a:defRPr/>
              </a:pPr>
              <a:t>‹#›</a:t>
            </a:fld>
            <a:endParaRPr lang="bg-BG" dirty="0"/>
          </a:p>
        </p:txBody>
      </p:sp>
    </p:spTree>
    <p:extLst>
      <p:ext uri="{BB962C8B-B14F-4D97-AF65-F5344CB8AC3E}">
        <p14:creationId xmlns:p14="http://schemas.microsoft.com/office/powerpoint/2010/main" val="3787179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Две съдържания">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5954713"/>
            <a:ext cx="7429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Контейнер за съдържание 2"/>
          <p:cNvSpPr>
            <a:spLocks noGrp="1"/>
          </p:cNvSpPr>
          <p:nvPr>
            <p:ph idx="14"/>
          </p:nvPr>
        </p:nvSpPr>
        <p:spPr>
          <a:xfrm>
            <a:off x="827584" y="1556792"/>
            <a:ext cx="3744416" cy="4896544"/>
          </a:xfrm>
          <a:prstGeom prst="rect">
            <a:avLst/>
          </a:prstGeom>
        </p:spPr>
        <p:txBody>
          <a:bodyPr/>
          <a:lstStyle>
            <a:lvl1pPr marL="0" indent="0">
              <a:buNone/>
              <a:defRPr sz="2400">
                <a:latin typeface="+mn-lt"/>
              </a:defRPr>
            </a:lvl1pPr>
            <a:lvl2pPr marL="742950" indent="-285750">
              <a:buClr>
                <a:srgbClr val="F60000"/>
              </a:buClr>
              <a:buFont typeface="Courier New" panose="02070309020205020404" pitchFamily="49" charset="0"/>
              <a:buChar char="o"/>
              <a:defRPr sz="2000">
                <a:latin typeface="+mn-lt"/>
              </a:defRPr>
            </a:lvl2pPr>
            <a:lvl3pPr>
              <a:buClr>
                <a:srgbClr val="F60000"/>
              </a:buClr>
              <a:defRPr sz="1800">
                <a:latin typeface="+mn-lt"/>
              </a:defRPr>
            </a:lvl3pPr>
            <a:lvl4pPr>
              <a:buClr>
                <a:srgbClr val="F60000"/>
              </a:buClr>
              <a:defRPr sz="1800">
                <a:latin typeface="+mn-lt"/>
              </a:defRPr>
            </a:lvl4pPr>
          </a:lstStyle>
          <a:p>
            <a:pPr lvl="0"/>
            <a:r>
              <a:rPr lang="bg-BG" dirty="0" smtClean="0"/>
              <a:t>Щракнете, за да редактирате стиловете на текста в образеца</a:t>
            </a:r>
          </a:p>
          <a:p>
            <a:pPr lvl="1"/>
            <a:r>
              <a:rPr lang="bg-BG" dirty="0" smtClean="0"/>
              <a:t>Второ ниво</a:t>
            </a:r>
          </a:p>
          <a:p>
            <a:pPr lvl="2"/>
            <a:r>
              <a:rPr lang="bg-BG" dirty="0" smtClean="0"/>
              <a:t>Трето ниво</a:t>
            </a:r>
          </a:p>
          <a:p>
            <a:pPr lvl="3"/>
            <a:r>
              <a:rPr lang="bg-BG" dirty="0" smtClean="0"/>
              <a:t>Четвърто ниво</a:t>
            </a:r>
            <a:endParaRPr lang="bg-BG" dirty="0"/>
          </a:p>
        </p:txBody>
      </p:sp>
      <p:sp>
        <p:nvSpPr>
          <p:cNvPr id="13" name="Контейнер за съдържание 2"/>
          <p:cNvSpPr>
            <a:spLocks noGrp="1"/>
          </p:cNvSpPr>
          <p:nvPr>
            <p:ph idx="15"/>
          </p:nvPr>
        </p:nvSpPr>
        <p:spPr>
          <a:xfrm>
            <a:off x="4860032" y="1556792"/>
            <a:ext cx="3744416" cy="4896544"/>
          </a:xfrm>
          <a:prstGeom prst="rect">
            <a:avLst/>
          </a:prstGeom>
        </p:spPr>
        <p:txBody>
          <a:bodyPr/>
          <a:lstStyle>
            <a:lvl1pPr marL="0" indent="0">
              <a:buNone/>
              <a:defRPr sz="2400">
                <a:latin typeface="+mn-lt"/>
              </a:defRPr>
            </a:lvl1pPr>
            <a:lvl2pPr marL="742950" indent="-285750">
              <a:buClr>
                <a:srgbClr val="F60000"/>
              </a:buClr>
              <a:buFont typeface="Courier New" panose="02070309020205020404" pitchFamily="49" charset="0"/>
              <a:buChar char="o"/>
              <a:defRPr sz="2000">
                <a:latin typeface="+mn-lt"/>
              </a:defRPr>
            </a:lvl2pPr>
            <a:lvl3pPr>
              <a:buClr>
                <a:srgbClr val="F60000"/>
              </a:buClr>
              <a:defRPr sz="1800">
                <a:latin typeface="+mn-lt"/>
              </a:defRPr>
            </a:lvl3pPr>
            <a:lvl4pPr>
              <a:buClr>
                <a:srgbClr val="F60000"/>
              </a:buClr>
              <a:defRPr sz="1800">
                <a:latin typeface="+mn-lt"/>
              </a:defRPr>
            </a:lvl4pPr>
          </a:lstStyle>
          <a:p>
            <a:pPr lvl="0"/>
            <a:r>
              <a:rPr lang="bg-BG" dirty="0" smtClean="0"/>
              <a:t>Щракнете, за да редактирате стиловете на текста в образеца</a:t>
            </a:r>
          </a:p>
          <a:p>
            <a:pPr lvl="1"/>
            <a:r>
              <a:rPr lang="bg-BG" dirty="0" smtClean="0"/>
              <a:t>Второ ниво</a:t>
            </a:r>
          </a:p>
          <a:p>
            <a:pPr lvl="2"/>
            <a:r>
              <a:rPr lang="bg-BG" dirty="0" smtClean="0"/>
              <a:t>Трето ниво</a:t>
            </a:r>
          </a:p>
          <a:p>
            <a:pPr lvl="3"/>
            <a:r>
              <a:rPr lang="bg-BG" dirty="0" smtClean="0"/>
              <a:t>Четвърто ниво</a:t>
            </a:r>
            <a:endParaRPr lang="bg-BG" dirty="0"/>
          </a:p>
        </p:txBody>
      </p:sp>
      <p:sp>
        <p:nvSpPr>
          <p:cNvPr id="6" name="Заглавие 1"/>
          <p:cNvSpPr>
            <a:spLocks noGrp="1"/>
          </p:cNvSpPr>
          <p:nvPr>
            <p:ph type="title"/>
          </p:nvPr>
        </p:nvSpPr>
        <p:spPr>
          <a:xfrm>
            <a:off x="755576" y="908720"/>
            <a:ext cx="7920880" cy="504056"/>
          </a:xfrm>
          <a:prstGeom prst="rect">
            <a:avLst/>
          </a:prstGeom>
        </p:spPr>
        <p:txBody>
          <a:bodyPr>
            <a:normAutofit/>
          </a:bodyPr>
          <a:lstStyle>
            <a:lvl1pPr>
              <a:defRPr sz="3200">
                <a:solidFill>
                  <a:srgbClr val="F60000"/>
                </a:solidFill>
                <a:latin typeface="+mj-lt"/>
              </a:defRPr>
            </a:lvl1pPr>
          </a:lstStyle>
          <a:p>
            <a:r>
              <a:rPr lang="bg-BG" dirty="0" err="1" smtClean="0"/>
              <a:t>Редакт</a:t>
            </a:r>
            <a:r>
              <a:rPr lang="bg-BG" dirty="0" smtClean="0"/>
              <a:t>. стил загл. образец</a:t>
            </a:r>
            <a:endParaRPr lang="bg-BG" dirty="0"/>
          </a:p>
        </p:txBody>
      </p:sp>
      <p:sp>
        <p:nvSpPr>
          <p:cNvPr id="7" name="Контейнер за номер на слайда 6"/>
          <p:cNvSpPr>
            <a:spLocks noGrp="1"/>
          </p:cNvSpPr>
          <p:nvPr>
            <p:ph type="sldNum" sz="quarter" idx="16"/>
          </p:nvPr>
        </p:nvSpPr>
        <p:spPr>
          <a:xfrm>
            <a:off x="6553200" y="6453188"/>
            <a:ext cx="2133600" cy="365125"/>
          </a:xfrm>
        </p:spPr>
        <p:txBody>
          <a:bodyPr/>
          <a:lstStyle>
            <a:lvl1pPr>
              <a:defRPr/>
            </a:lvl1pPr>
          </a:lstStyle>
          <a:p>
            <a:pPr>
              <a:defRPr/>
            </a:pPr>
            <a:fld id="{B5B14903-B627-C44B-B7D1-E8FD34602130}" type="slidenum">
              <a:rPr lang="bg-BG"/>
              <a:pPr>
                <a:defRPr/>
              </a:pPr>
              <a:t>‹#›</a:t>
            </a:fld>
            <a:endParaRPr lang="bg-BG"/>
          </a:p>
        </p:txBody>
      </p:sp>
    </p:spTree>
    <p:extLst>
      <p:ext uri="{BB962C8B-B14F-4D97-AF65-F5344CB8AC3E}">
        <p14:creationId xmlns:p14="http://schemas.microsoft.com/office/powerpoint/2010/main" val="2281648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Заглавен слайд">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5949950"/>
            <a:ext cx="7429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лавие 1"/>
          <p:cNvSpPr>
            <a:spLocks noGrp="1"/>
          </p:cNvSpPr>
          <p:nvPr>
            <p:ph type="ctrTitle"/>
          </p:nvPr>
        </p:nvSpPr>
        <p:spPr>
          <a:xfrm>
            <a:off x="683568" y="908720"/>
            <a:ext cx="7992888" cy="504056"/>
          </a:xfrm>
          <a:prstGeom prst="rect">
            <a:avLst/>
          </a:prstGeom>
        </p:spPr>
        <p:txBody>
          <a:bodyPr>
            <a:noAutofit/>
          </a:bodyPr>
          <a:lstStyle>
            <a:lvl1pPr>
              <a:defRPr sz="3200">
                <a:solidFill>
                  <a:srgbClr val="F60000"/>
                </a:solidFill>
                <a:latin typeface="+mj-lt"/>
              </a:defRPr>
            </a:lvl1pPr>
          </a:lstStyle>
          <a:p>
            <a:r>
              <a:rPr lang="bg-BG" dirty="0" err="1" smtClean="0"/>
              <a:t>Редакт</a:t>
            </a:r>
            <a:r>
              <a:rPr lang="bg-BG" dirty="0" smtClean="0"/>
              <a:t>. стил загл. образец</a:t>
            </a:r>
            <a:endParaRPr lang="bg-BG" dirty="0"/>
          </a:p>
        </p:txBody>
      </p:sp>
      <p:sp>
        <p:nvSpPr>
          <p:cNvPr id="7" name="Подзаглавие 2"/>
          <p:cNvSpPr>
            <a:spLocks noGrp="1"/>
          </p:cNvSpPr>
          <p:nvPr>
            <p:ph type="subTitle" idx="1"/>
          </p:nvPr>
        </p:nvSpPr>
        <p:spPr>
          <a:xfrm>
            <a:off x="683567" y="1556792"/>
            <a:ext cx="7997479" cy="504056"/>
          </a:xfrm>
          <a:prstGeom prst="rect">
            <a:avLst/>
          </a:prstGeom>
        </p:spPr>
        <p:txBody>
          <a:bodyPr/>
          <a:lstStyle>
            <a:lvl1pPr marL="0" indent="0" algn="ctr">
              <a:buNone/>
              <a:defRPr sz="2800" b="1">
                <a:solidFill>
                  <a:schemeClr val="tx1">
                    <a:lumMod val="65000"/>
                    <a:lumOff val="3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dirty="0" smtClean="0"/>
              <a:t>Щракнете за редакция стил </a:t>
            </a:r>
            <a:r>
              <a:rPr lang="bg-BG" dirty="0" err="1" smtClean="0"/>
              <a:t>подзагл</a:t>
            </a:r>
            <a:r>
              <a:rPr lang="bg-BG" dirty="0" smtClean="0"/>
              <a:t>. </a:t>
            </a:r>
            <a:r>
              <a:rPr lang="bg-BG" dirty="0" err="1" smtClean="0"/>
              <a:t>обр</a:t>
            </a:r>
            <a:r>
              <a:rPr lang="bg-BG" dirty="0" smtClean="0"/>
              <a:t>.</a:t>
            </a:r>
            <a:endParaRPr lang="bg-BG" dirty="0"/>
          </a:p>
        </p:txBody>
      </p:sp>
      <p:sp>
        <p:nvSpPr>
          <p:cNvPr id="9" name="Контейнер за съдържание 2"/>
          <p:cNvSpPr>
            <a:spLocks noGrp="1"/>
          </p:cNvSpPr>
          <p:nvPr>
            <p:ph idx="13"/>
          </p:nvPr>
        </p:nvSpPr>
        <p:spPr>
          <a:xfrm>
            <a:off x="683567" y="2132856"/>
            <a:ext cx="7992889" cy="4464496"/>
          </a:xfrm>
          <a:prstGeom prst="rect">
            <a:avLst/>
          </a:prstGeom>
        </p:spPr>
        <p:txBody>
          <a:bodyPr/>
          <a:lstStyle>
            <a:lvl1pPr marL="0" indent="0">
              <a:buNone/>
              <a:defRPr sz="2400">
                <a:latin typeface="+mn-lt"/>
              </a:defRPr>
            </a:lvl1pPr>
            <a:lvl2pPr marL="742950" indent="-285750">
              <a:buClr>
                <a:srgbClr val="F60000"/>
              </a:buClr>
              <a:buFont typeface="Courier New" panose="02070309020205020404" pitchFamily="49" charset="0"/>
              <a:buChar char="o"/>
              <a:defRPr sz="2000">
                <a:latin typeface="+mn-lt"/>
              </a:defRPr>
            </a:lvl2pPr>
            <a:lvl3pPr>
              <a:buClr>
                <a:srgbClr val="F60000"/>
              </a:buClr>
              <a:defRPr sz="1800">
                <a:latin typeface="+mn-lt"/>
              </a:defRPr>
            </a:lvl3pPr>
            <a:lvl4pPr>
              <a:buClr>
                <a:srgbClr val="F60000"/>
              </a:buClr>
              <a:defRPr sz="1800">
                <a:latin typeface="+mn-lt"/>
              </a:defRPr>
            </a:lvl4pPr>
          </a:lstStyle>
          <a:p>
            <a:pPr lvl="0"/>
            <a:r>
              <a:rPr lang="bg-BG" dirty="0" smtClean="0"/>
              <a:t>Щракнете, за да редактирате стиловете на текста в образеца</a:t>
            </a:r>
          </a:p>
          <a:p>
            <a:pPr lvl="1"/>
            <a:r>
              <a:rPr lang="bg-BG" dirty="0" smtClean="0"/>
              <a:t>Второ ниво</a:t>
            </a:r>
          </a:p>
          <a:p>
            <a:pPr lvl="2"/>
            <a:r>
              <a:rPr lang="bg-BG" dirty="0" smtClean="0"/>
              <a:t>Трето ниво</a:t>
            </a:r>
          </a:p>
          <a:p>
            <a:pPr lvl="3"/>
            <a:r>
              <a:rPr lang="bg-BG" dirty="0" smtClean="0"/>
              <a:t>Четвърто ниво</a:t>
            </a:r>
            <a:endParaRPr lang="bg-BG" dirty="0"/>
          </a:p>
        </p:txBody>
      </p:sp>
      <p:sp>
        <p:nvSpPr>
          <p:cNvPr id="8" name="Контейнер за номер на слайда 5"/>
          <p:cNvSpPr>
            <a:spLocks noGrp="1"/>
          </p:cNvSpPr>
          <p:nvPr>
            <p:ph type="sldNum" sz="quarter" idx="14"/>
          </p:nvPr>
        </p:nvSpPr>
        <p:spPr>
          <a:xfrm>
            <a:off x="6553200" y="6519863"/>
            <a:ext cx="2133600" cy="365125"/>
          </a:xfrm>
        </p:spPr>
        <p:txBody>
          <a:bodyPr/>
          <a:lstStyle>
            <a:lvl1pPr algn="r">
              <a:defRPr sz="1200">
                <a:solidFill>
                  <a:schemeClr val="tx1">
                    <a:tint val="75000"/>
                  </a:schemeClr>
                </a:solidFill>
              </a:defRPr>
            </a:lvl1pPr>
          </a:lstStyle>
          <a:p>
            <a:pPr>
              <a:defRPr/>
            </a:pPr>
            <a:fld id="{CEFC443A-11B7-AE41-B386-3D871CD944B7}" type="slidenum">
              <a:rPr lang="bg-BG"/>
              <a:pPr>
                <a:defRPr/>
              </a:pPr>
              <a:t>‹#›</a:t>
            </a:fld>
            <a:endParaRPr lang="bg-BG"/>
          </a:p>
        </p:txBody>
      </p:sp>
    </p:spTree>
    <p:extLst>
      <p:ext uri="{BB962C8B-B14F-4D97-AF65-F5344CB8AC3E}">
        <p14:creationId xmlns:p14="http://schemas.microsoft.com/office/powerpoint/2010/main" val="106669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CED5AB0-08A3-7C4D-99FD-218ED941E0CC}" type="datetimeFigureOut">
              <a:rPr lang="it-IT"/>
              <a:pPr>
                <a:defRPr/>
              </a:pPr>
              <a:t>18/06/15</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C52D1D3-96EC-914C-B87D-743FD4B86ABE}" type="slidenum">
              <a:rPr lang="bg-BG"/>
              <a:pPr>
                <a:defRPr/>
              </a:pPr>
              <a:t>‹#›</a:t>
            </a:fld>
            <a:endParaRPr lang="bg-BG" dirty="0"/>
          </a:p>
        </p:txBody>
      </p:sp>
    </p:spTree>
    <p:extLst>
      <p:ext uri="{BB962C8B-B14F-4D97-AF65-F5344CB8AC3E}">
        <p14:creationId xmlns:p14="http://schemas.microsoft.com/office/powerpoint/2010/main" val="1820592883"/>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CB28BD7B-C245-D041-BC03-DC476CA61016}" type="datetimeFigureOut">
              <a:rPr lang="it-IT"/>
              <a:pPr>
                <a:defRPr/>
              </a:pPr>
              <a:t>18/06/15</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9C25331-F423-464A-B916-C3E75008A289}" type="slidenum">
              <a:rPr lang="bg-BG"/>
              <a:pPr>
                <a:defRPr/>
              </a:pPr>
              <a:t>‹#›</a:t>
            </a:fld>
            <a:endParaRPr lang="bg-BG" dirty="0"/>
          </a:p>
        </p:txBody>
      </p:sp>
    </p:spTree>
    <p:extLst>
      <p:ext uri="{BB962C8B-B14F-4D97-AF65-F5344CB8AC3E}">
        <p14:creationId xmlns:p14="http://schemas.microsoft.com/office/powerpoint/2010/main" val="2122898048"/>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EB75314-673A-1148-9F3F-D54C7D4A6B92}" type="datetimeFigureOut">
              <a:rPr lang="it-IT"/>
              <a:pPr>
                <a:defRPr/>
              </a:pPr>
              <a:t>18/06/15</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7D42EC8-3957-934B-8DBC-D7960C6036AE}" type="slidenum">
              <a:rPr lang="bg-BG"/>
              <a:pPr>
                <a:defRPr/>
              </a:pPr>
              <a:t>‹#›</a:t>
            </a:fld>
            <a:endParaRPr lang="bg-BG" dirty="0"/>
          </a:p>
        </p:txBody>
      </p:sp>
    </p:spTree>
    <p:extLst>
      <p:ext uri="{BB962C8B-B14F-4D97-AF65-F5344CB8AC3E}">
        <p14:creationId xmlns:p14="http://schemas.microsoft.com/office/powerpoint/2010/main" val="5774211"/>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7269FAD-FD44-7049-9C26-F8ADB0E73427}" type="datetimeFigureOut">
              <a:rPr lang="it-IT"/>
              <a:pPr>
                <a:defRPr/>
              </a:pPr>
              <a:t>18/06/15</a:t>
            </a:fld>
            <a:endParaRPr lang="it-IT" dirty="0"/>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5520E2B6-CC1B-B54F-8574-FAB163D47EB9}" type="slidenum">
              <a:rPr lang="bg-BG"/>
              <a:pPr>
                <a:defRPr/>
              </a:pPr>
              <a:t>‹#›</a:t>
            </a:fld>
            <a:endParaRPr lang="bg-BG" dirty="0"/>
          </a:p>
        </p:txBody>
      </p:sp>
    </p:spTree>
    <p:extLst>
      <p:ext uri="{BB962C8B-B14F-4D97-AF65-F5344CB8AC3E}">
        <p14:creationId xmlns:p14="http://schemas.microsoft.com/office/powerpoint/2010/main" val="3951406325"/>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9195525D-C8C5-7D47-A6BA-961EAF43A455}" type="datetimeFigureOut">
              <a:rPr lang="it-IT"/>
              <a:pPr>
                <a:defRPr/>
              </a:pPr>
              <a:t>18/06/15</a:t>
            </a:fld>
            <a:endParaRPr lang="it-IT" dirty="0"/>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E7362CB4-E241-784B-9E02-FCC93920DD7E}" type="slidenum">
              <a:rPr lang="bg-BG"/>
              <a:pPr>
                <a:defRPr/>
              </a:pPr>
              <a:t>‹#›</a:t>
            </a:fld>
            <a:endParaRPr lang="bg-BG" dirty="0"/>
          </a:p>
        </p:txBody>
      </p:sp>
    </p:spTree>
    <p:extLst>
      <p:ext uri="{BB962C8B-B14F-4D97-AF65-F5344CB8AC3E}">
        <p14:creationId xmlns:p14="http://schemas.microsoft.com/office/powerpoint/2010/main" val="3453405506"/>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02D3CDB-3BD4-1941-8399-80C647A0D12C}" type="datetimeFigureOut">
              <a:rPr lang="it-IT"/>
              <a:pPr>
                <a:defRPr/>
              </a:pPr>
              <a:t>18/06/15</a:t>
            </a:fld>
            <a:endParaRPr lang="it-IT" dirty="0"/>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86BACB58-2356-5E4A-9A68-4F8BDF234850}" type="slidenum">
              <a:rPr lang="bg-BG"/>
              <a:pPr>
                <a:defRPr/>
              </a:pPr>
              <a:t>‹#›</a:t>
            </a:fld>
            <a:endParaRPr lang="bg-BG" dirty="0"/>
          </a:p>
        </p:txBody>
      </p:sp>
    </p:spTree>
    <p:extLst>
      <p:ext uri="{BB962C8B-B14F-4D97-AF65-F5344CB8AC3E}">
        <p14:creationId xmlns:p14="http://schemas.microsoft.com/office/powerpoint/2010/main" val="1310470021"/>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2661E6F2-CB69-A64F-B8D8-0C09CF67FF16}" type="datetimeFigureOut">
              <a:rPr lang="it-IT"/>
              <a:pPr>
                <a:defRPr/>
              </a:pPr>
              <a:t>18/06/15</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4411321-3ED8-BF45-A715-1F312E2F2317}" type="slidenum">
              <a:rPr lang="bg-BG"/>
              <a:pPr>
                <a:defRPr/>
              </a:pPr>
              <a:t>‹#›</a:t>
            </a:fld>
            <a:endParaRPr lang="bg-BG" dirty="0"/>
          </a:p>
        </p:txBody>
      </p:sp>
    </p:spTree>
    <p:extLst>
      <p:ext uri="{BB962C8B-B14F-4D97-AF65-F5344CB8AC3E}">
        <p14:creationId xmlns:p14="http://schemas.microsoft.com/office/powerpoint/2010/main" val="2197252702"/>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F6FC4E1E-261E-1D4C-B2C9-EA7778186177}" type="datetimeFigureOut">
              <a:rPr lang="it-IT"/>
              <a:pPr>
                <a:defRPr/>
              </a:pPr>
              <a:t>18/06/15</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96345AB-378C-D544-BF49-D029A52D6E19}" type="slidenum">
              <a:rPr lang="bg-BG"/>
              <a:pPr>
                <a:defRPr/>
              </a:pPr>
              <a:t>‹#›</a:t>
            </a:fld>
            <a:endParaRPr lang="bg-BG" dirty="0"/>
          </a:p>
        </p:txBody>
      </p:sp>
    </p:spTree>
    <p:extLst>
      <p:ext uri="{BB962C8B-B14F-4D97-AF65-F5344CB8AC3E}">
        <p14:creationId xmlns:p14="http://schemas.microsoft.com/office/powerpoint/2010/main" val="3629653214"/>
      </p:ext>
    </p:extLst>
  </p:cSld>
  <p:clrMapOvr>
    <a:masterClrMapping/>
  </p:clrMapOvr>
  <p:hf hdr="0" ftr="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CBF8BA20-3855-1140-BA71-AB118CBB8AAE}" type="datetimeFigureOut">
              <a:rPr lang="it-IT"/>
              <a:pPr>
                <a:defRPr/>
              </a:pPr>
              <a:t>18/06/15</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732588" y="5084763"/>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FADF9EAC-953D-5E4F-8E41-DCC103BC618F}" type="slidenum">
              <a:rPr lang="bg-BG"/>
              <a:pPr>
                <a:defRPr/>
              </a:pPr>
              <a:t>‹#›</a:t>
            </a:fld>
            <a:endParaRPr lang="bg-BG" dirty="0"/>
          </a:p>
        </p:txBody>
      </p:sp>
      <p:pic>
        <p:nvPicPr>
          <p:cNvPr id="1030" name="Картина 7"/>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112125" y="255588"/>
            <a:ext cx="6651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Картина 10"/>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50825" y="165100"/>
            <a:ext cx="24495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Текстов контейнер 2"/>
          <p:cNvSpPr txBox="1">
            <a:spLocks/>
          </p:cNvSpPr>
          <p:nvPr userDrawn="1"/>
        </p:nvSpPr>
        <p:spPr>
          <a:xfrm>
            <a:off x="5867400" y="319088"/>
            <a:ext cx="2160588" cy="51752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evidenceproject.eu" TargetMode="External"/><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image" Target="../media/image13.emf"/></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image" Target="../media/image14.emf"/></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15.emf"/><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7.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g"/><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evidenceproject.eu/categorization/" TargetMode="External"/><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themeOverride" Target="../theme/themeOverride1.xml"/><Relationship Id="rId2"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лавие 2"/>
          <p:cNvSpPr txBox="1">
            <a:spLocks/>
          </p:cNvSpPr>
          <p:nvPr/>
        </p:nvSpPr>
        <p:spPr bwMode="auto">
          <a:xfrm>
            <a:off x="539552" y="3140968"/>
            <a:ext cx="7848872" cy="1224136"/>
          </a:xfrm>
          <a:prstGeom prst="rect">
            <a:avLst/>
          </a:prstGeom>
          <a:noFill/>
          <a:ln w="3175" cmpd="sng">
            <a:solidFill>
              <a:schemeClr val="tx1"/>
            </a:solidFill>
            <a:prstDash val="sysDot"/>
          </a:ln>
          <a:effectLst>
            <a:reflection blurRad="12700" stA="13000" endPos="8000" dir="5400000" sy="-100000" algn="bl" rotWithShape="0"/>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scene3d>
              <a:camera prst="orthographicFront">
                <a:rot lat="0" lon="0" rev="0"/>
              </a:camera>
              <a:lightRig rig="contrasting" dir="t">
                <a:rot lat="0" lon="0" rev="4500000"/>
              </a:lightRig>
            </a:scene3d>
            <a:sp3d contourW="6350" prstMaterial="metal">
              <a:contourClr>
                <a:schemeClr val="accent1">
                  <a:shade val="75000"/>
                </a:schemeClr>
              </a:contourClr>
            </a:sp3d>
          </a:bodyPr>
          <a:lstStyle>
            <a:lvl1pPr algn="ctr" defTabSz="457200" rtl="0" eaLnBrk="0" fontAlgn="base" hangingPunct="0">
              <a:lnSpc>
                <a:spcPts val="3900"/>
              </a:lnSpc>
              <a:spcBef>
                <a:spcPct val="0"/>
              </a:spcBef>
              <a:spcAft>
                <a:spcPct val="0"/>
              </a:spcAft>
              <a:defRPr sz="4000" b="1" kern="1200" cap="none" spc="0" baseline="0">
                <a:ln w="0">
                  <a:noFill/>
                </a:ln>
                <a:solidFill>
                  <a:srgbClr val="F60000"/>
                </a:solidFill>
                <a:effectLst>
                  <a:reflection blurRad="12700" stA="28000" endPos="16000" dist="5000" dir="5400000" sy="-100000" rotWithShape="0"/>
                </a:effectLst>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fontAlgn="auto" hangingPunct="1">
              <a:spcAft>
                <a:spcPts val="0"/>
              </a:spcAft>
              <a:defRPr/>
            </a:pPr>
            <a:r>
              <a:rPr lang="en-GB" sz="2800" dirty="0">
                <a:solidFill>
                  <a:srgbClr val="CC0000"/>
                </a:solidFill>
                <a:effectLst/>
                <a:latin typeface="Cambria"/>
                <a:ea typeface="+mj-ea"/>
                <a:cs typeface="Cambria"/>
              </a:rPr>
              <a:t>Bridging the Gap in </a:t>
            </a:r>
            <a:r>
              <a:rPr lang="en-GB" sz="2800" dirty="0" smtClean="0">
                <a:solidFill>
                  <a:srgbClr val="CC0000"/>
                </a:solidFill>
                <a:effectLst/>
                <a:latin typeface="Cambria"/>
                <a:ea typeface="+mj-ea"/>
                <a:cs typeface="Cambria"/>
              </a:rPr>
              <a:t>the Collection, </a:t>
            </a:r>
            <a:r>
              <a:rPr lang="en-GB" sz="2800" dirty="0">
                <a:solidFill>
                  <a:srgbClr val="CC0000"/>
                </a:solidFill>
                <a:effectLst/>
                <a:latin typeface="Cambria"/>
                <a:ea typeface="+mj-ea"/>
                <a:cs typeface="Cambria"/>
              </a:rPr>
              <a:t>Use and Exchange of </a:t>
            </a:r>
            <a:r>
              <a:rPr lang="en-GB" sz="2800" dirty="0" smtClean="0">
                <a:solidFill>
                  <a:srgbClr val="CC0000"/>
                </a:solidFill>
                <a:effectLst/>
                <a:latin typeface="Cambria"/>
                <a:ea typeface="+mj-ea"/>
                <a:cs typeface="Cambria"/>
              </a:rPr>
              <a:t>Electronic Evidence </a:t>
            </a:r>
            <a:r>
              <a:rPr lang="en-GB" sz="2800" dirty="0">
                <a:solidFill>
                  <a:srgbClr val="CC0000"/>
                </a:solidFill>
                <a:effectLst/>
                <a:latin typeface="Cambria"/>
                <a:ea typeface="+mj-ea"/>
                <a:cs typeface="Cambria"/>
              </a:rPr>
              <a:t>in Europe</a:t>
            </a:r>
          </a:p>
        </p:txBody>
      </p:sp>
      <p:sp>
        <p:nvSpPr>
          <p:cNvPr id="6146" name="CasellaDiTesto 6"/>
          <p:cNvSpPr txBox="1">
            <a:spLocks noChangeArrowheads="1"/>
          </p:cNvSpPr>
          <p:nvPr/>
        </p:nvSpPr>
        <p:spPr bwMode="auto">
          <a:xfrm>
            <a:off x="611188" y="4843463"/>
            <a:ext cx="51847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GB" sz="1800" b="1" dirty="0">
                <a:solidFill>
                  <a:srgbClr val="002060"/>
                </a:solidFill>
              </a:rPr>
              <a:t>Institute of Legal Information Theory and Technique Italian National Research Council</a:t>
            </a:r>
          </a:p>
          <a:p>
            <a:pPr algn="ctr" eaLnBrk="1" hangingPunct="1"/>
            <a:r>
              <a:rPr lang="en-GB" sz="1800" i="1" dirty="0">
                <a:solidFill>
                  <a:srgbClr val="002060"/>
                </a:solidFill>
              </a:rPr>
              <a:t>Maria Angela </a:t>
            </a:r>
            <a:r>
              <a:rPr lang="en-GB" sz="1800" i="1" dirty="0" smtClean="0">
                <a:solidFill>
                  <a:srgbClr val="002060"/>
                </a:solidFill>
              </a:rPr>
              <a:t>Biasiotti, </a:t>
            </a:r>
            <a:r>
              <a:rPr lang="en-GB" sz="1800" i="1" dirty="0" err="1" smtClean="0">
                <a:solidFill>
                  <a:srgbClr val="002060"/>
                </a:solidFill>
              </a:rPr>
              <a:t>Mattia</a:t>
            </a:r>
            <a:r>
              <a:rPr lang="en-GB" sz="1800" i="1" dirty="0" smtClean="0">
                <a:solidFill>
                  <a:srgbClr val="002060"/>
                </a:solidFill>
              </a:rPr>
              <a:t> </a:t>
            </a:r>
            <a:r>
              <a:rPr lang="en-GB" sz="1800" i="1" dirty="0" err="1" smtClean="0">
                <a:solidFill>
                  <a:srgbClr val="002060"/>
                </a:solidFill>
              </a:rPr>
              <a:t>Epifani</a:t>
            </a:r>
            <a:endParaRPr lang="en-GB" sz="1800" i="1" dirty="0" smtClean="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Картина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Картина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0350"/>
            <a:ext cx="24479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7412" name="Заглавие 7"/>
          <p:cNvSpPr>
            <a:spLocks noGrp="1"/>
          </p:cNvSpPr>
          <p:nvPr>
            <p:ph type="title"/>
          </p:nvPr>
        </p:nvSpPr>
        <p:spPr>
          <a:xfrm>
            <a:off x="395288" y="908050"/>
            <a:ext cx="8424862" cy="720725"/>
          </a:xfrm>
        </p:spPr>
        <p:txBody>
          <a:bodyPr/>
          <a:lstStyle/>
          <a:p>
            <a:pPr eaLnBrk="1" hangingPunct="1"/>
            <a:r>
              <a:rPr lang="en-GB" sz="2800" b="1" dirty="0">
                <a:solidFill>
                  <a:srgbClr val="CC0000"/>
                </a:solidFill>
                <a:latin typeface="Cambria" charset="0"/>
                <a:ea typeface="MS PGothic" charset="0"/>
                <a:cs typeface="MS PGothic" charset="0"/>
              </a:rPr>
              <a:t>Electronic Evidence </a:t>
            </a:r>
            <a:r>
              <a:rPr lang="en-GB" sz="2800" b="1" dirty="0" smtClean="0">
                <a:solidFill>
                  <a:srgbClr val="CC0000"/>
                </a:solidFill>
                <a:latin typeface="Cambria" charset="0"/>
                <a:ea typeface="MS PGothic" charset="0"/>
                <a:cs typeface="MS PGothic" charset="0"/>
              </a:rPr>
              <a:t>Definition</a:t>
            </a:r>
            <a:endParaRPr lang="bg-BG" sz="2800" b="1" dirty="0">
              <a:solidFill>
                <a:srgbClr val="CC0000"/>
              </a:solidFill>
              <a:latin typeface="Cambria" charset="0"/>
              <a:ea typeface="MS PGothic" charset="0"/>
              <a:cs typeface="MS PGothic" charset="0"/>
            </a:endParaRPr>
          </a:p>
        </p:txBody>
      </p:sp>
      <p:sp>
        <p:nvSpPr>
          <p:cNvPr id="17413" name="CasellaDiTesto 14"/>
          <p:cNvSpPr txBox="1">
            <a:spLocks noChangeArrowheads="1"/>
          </p:cNvSpPr>
          <p:nvPr/>
        </p:nvSpPr>
        <p:spPr bwMode="auto">
          <a:xfrm>
            <a:off x="684213" y="1700213"/>
            <a:ext cx="755967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800100" indent="-34290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algn="just"/>
            <a:r>
              <a:rPr lang="en-GB" sz="2000" i="1" dirty="0">
                <a:latin typeface="Cambria" charset="0"/>
                <a:ea typeface="MS PGothic" charset="0"/>
              </a:rPr>
              <a:t>Electronic Evidence is any data resulting from the output of an analogue device and/or a digital device of potential probative value that are generated by, processed by, stored on or transmitted by any electronic device</a:t>
            </a:r>
            <a:r>
              <a:rPr lang="en-GB" sz="2000" i="1" dirty="0" smtClean="0">
                <a:latin typeface="Cambria" charset="0"/>
                <a:ea typeface="MS PGothic" charset="0"/>
              </a:rPr>
              <a:t>. Digital </a:t>
            </a:r>
            <a:r>
              <a:rPr lang="en-GB" sz="2000" i="1" dirty="0">
                <a:latin typeface="Cambria" charset="0"/>
                <a:ea typeface="MS PGothic" charset="0"/>
              </a:rPr>
              <a:t>evidence is that electronic evidence which is generated or converted to a numerical format</a:t>
            </a:r>
            <a:r>
              <a:rPr lang="en-GB" sz="2000" i="1" dirty="0" smtClean="0">
                <a:latin typeface="Cambria" charset="0"/>
                <a:ea typeface="MS PGothic" charset="0"/>
              </a:rPr>
              <a:t>.</a:t>
            </a:r>
          </a:p>
          <a:p>
            <a:pPr marL="0" indent="0" algn="just"/>
            <a:endParaRPr lang="en-GB" sz="2000" i="1" dirty="0">
              <a:latin typeface="Cambria" charset="0"/>
              <a:ea typeface="MS PGothic" charset="0"/>
            </a:endParaRPr>
          </a:p>
          <a:p>
            <a:pPr marL="0" indent="0" algn="just"/>
            <a:endParaRPr lang="en-GB" sz="2000" i="1" dirty="0" smtClean="0">
              <a:latin typeface="Cambria" charset="0"/>
              <a:ea typeface="MS PGothic" charset="0"/>
            </a:endParaRPr>
          </a:p>
          <a:p>
            <a:pPr marL="0" indent="0" algn="just"/>
            <a:endParaRPr lang="en-GB" sz="2000" i="1" dirty="0">
              <a:latin typeface="Cambria" charset="0"/>
              <a:ea typeface="MS PGothic" charset="0"/>
            </a:endParaRPr>
          </a:p>
          <a:p>
            <a:pPr marL="0" indent="0" algn="just"/>
            <a:endParaRPr lang="en-GB" sz="2000" i="1" dirty="0" smtClean="0">
              <a:latin typeface="Cambria" charset="0"/>
              <a:ea typeface="MS PGothic" charset="0"/>
            </a:endParaRPr>
          </a:p>
          <a:p>
            <a:pPr marL="0" indent="0" algn="just"/>
            <a:endParaRPr lang="en-GB" sz="2000" i="1" dirty="0">
              <a:latin typeface="Cambria" charset="0"/>
              <a:ea typeface="MS PGothic" charset="0"/>
            </a:endParaRPr>
          </a:p>
          <a:p>
            <a:pPr marL="0" indent="0" algn="just"/>
            <a:endParaRPr lang="en-GB" sz="2000" i="1" dirty="0" smtClean="0">
              <a:latin typeface="Cambria" charset="0"/>
              <a:ea typeface="MS PGothic" charset="0"/>
            </a:endParaRPr>
          </a:p>
          <a:p>
            <a:pPr marL="0" indent="0" algn="just"/>
            <a:endParaRPr lang="en-GB" sz="2000" i="1" dirty="0">
              <a:latin typeface="Cambria" charset="0"/>
              <a:ea typeface="MS PGothic" charset="0"/>
            </a:endParaRPr>
          </a:p>
          <a:p>
            <a:pPr marL="0" indent="0" algn="just"/>
            <a:r>
              <a:rPr lang="en-GB" sz="2000" i="1" dirty="0" smtClean="0">
                <a:latin typeface="Cambria" charset="0"/>
                <a:ea typeface="MS PGothic" charset="0"/>
              </a:rPr>
              <a:t> </a:t>
            </a:r>
          </a:p>
        </p:txBody>
      </p:sp>
      <p:sp>
        <p:nvSpPr>
          <p:cNvPr id="10" name="Контейнер за номер на слайда 1"/>
          <p:cNvSpPr>
            <a:spLocks noGrp="1"/>
          </p:cNvSpPr>
          <p:nvPr>
            <p:ph type="sldNum" sz="quarter" idx="14"/>
          </p:nvPr>
        </p:nvSpPr>
        <p:spPr>
          <a:xfrm>
            <a:off x="8532813" y="6488113"/>
            <a:ext cx="503237" cy="401637"/>
          </a:xfrm>
        </p:spPr>
        <p:txBody>
          <a:bodyPr>
            <a:normAutofit/>
          </a:bodyPr>
          <a:lstStyle/>
          <a:p>
            <a:pPr>
              <a:defRPr/>
            </a:pPr>
            <a:fld id="{71EC3AB2-9B88-9D46-B586-B3E12CFDE282}" type="slidenum">
              <a:rPr lang="bg-BG"/>
              <a:pPr>
                <a:defRPr/>
              </a:pPr>
              <a:t>10</a:t>
            </a:fld>
            <a:endParaRPr lang="bg-BG" dirty="0"/>
          </a:p>
        </p:txBody>
      </p:sp>
      <p:sp>
        <p:nvSpPr>
          <p:cNvPr id="9"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2"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pic>
        <p:nvPicPr>
          <p:cNvPr id="3" name="Picture 2" descr="ft.Schermata 2015-06-18 alle 11.12.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00" y="3284984"/>
            <a:ext cx="7925350" cy="3213323"/>
          </a:xfrm>
          <a:prstGeom prst="rect">
            <a:avLst/>
          </a:prstGeom>
        </p:spPr>
      </p:pic>
    </p:spTree>
    <p:extLst>
      <p:ext uri="{BB962C8B-B14F-4D97-AF65-F5344CB8AC3E}">
        <p14:creationId xmlns:p14="http://schemas.microsoft.com/office/powerpoint/2010/main" val="12890094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4"/>
          </p:nvPr>
        </p:nvSpPr>
        <p:spPr>
          <a:xfrm>
            <a:off x="6686550" y="6488113"/>
            <a:ext cx="2349500" cy="401637"/>
          </a:xfrm>
        </p:spPr>
        <p:txBody>
          <a:bodyPr>
            <a:normAutofit/>
          </a:bodyPr>
          <a:lstStyle/>
          <a:p>
            <a:pPr>
              <a:defRPr/>
            </a:pPr>
            <a:fld id="{D1441362-173B-A448-90AA-E7FE09B8BA83}" type="slidenum">
              <a:rPr lang="bg-BG"/>
              <a:pPr>
                <a:defRPr/>
              </a:pPr>
              <a:t>11</a:t>
            </a:fld>
            <a:endParaRPr lang="bg-BG" dirty="0"/>
          </a:p>
        </p:txBody>
      </p:sp>
      <p:pic>
        <p:nvPicPr>
          <p:cNvPr id="13314" name="Картина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Immagine 3" descr="Schermata 2015-03-20 alle 10.00.2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0"/>
            <a:ext cx="4764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Заглавие 7"/>
          <p:cNvSpPr>
            <a:spLocks noGrp="1"/>
          </p:cNvSpPr>
          <p:nvPr>
            <p:ph type="title"/>
          </p:nvPr>
        </p:nvSpPr>
        <p:spPr>
          <a:xfrm>
            <a:off x="0" y="1844824"/>
            <a:ext cx="2987675" cy="1296144"/>
          </a:xfrm>
        </p:spPr>
        <p:txBody>
          <a:bodyPr>
            <a:noAutofit/>
          </a:bodyPr>
          <a:lstStyle/>
          <a:p>
            <a:pPr eaLnBrk="1" hangingPunct="1"/>
            <a:r>
              <a:rPr lang="en-GB" sz="2400" b="1" dirty="0">
                <a:solidFill>
                  <a:srgbClr val="CC0000"/>
                </a:solidFill>
                <a:latin typeface="Cambria" charset="0"/>
                <a:ea typeface="MS PGothic" charset="0"/>
                <a:cs typeface="MS PGothic" charset="0"/>
              </a:rPr>
              <a:t>E.E. Life-</a:t>
            </a:r>
            <a:r>
              <a:rPr lang="en-GB" sz="2400" b="1" dirty="0" smtClean="0">
                <a:solidFill>
                  <a:srgbClr val="CC0000"/>
                </a:solidFill>
                <a:latin typeface="Cambria" charset="0"/>
                <a:ea typeface="MS PGothic" charset="0"/>
                <a:cs typeface="MS PGothic" charset="0"/>
              </a:rPr>
              <a:t>Cycle</a:t>
            </a:r>
            <a:br>
              <a:rPr lang="en-GB" sz="2400" b="1" dirty="0" smtClean="0">
                <a:solidFill>
                  <a:srgbClr val="CC0000"/>
                </a:solidFill>
                <a:latin typeface="Cambria" charset="0"/>
                <a:ea typeface="MS PGothic" charset="0"/>
                <a:cs typeface="MS PGothic" charset="0"/>
              </a:rPr>
            </a:br>
            <a:r>
              <a:rPr lang="en-GB" sz="2400" b="1" dirty="0" smtClean="0">
                <a:solidFill>
                  <a:srgbClr val="CC0000"/>
                </a:solidFill>
                <a:latin typeface="Cambria" charset="0"/>
                <a:ea typeface="MS PGothic" charset="0"/>
                <a:cs typeface="MS PGothic" charset="0"/>
              </a:rPr>
              <a:t>Investigation process model from ISO 27043</a:t>
            </a:r>
            <a:endParaRPr lang="bg-BG" sz="2400" b="1" dirty="0">
              <a:solidFill>
                <a:srgbClr val="CC0000"/>
              </a:solidFill>
              <a:latin typeface="Cambria" charset="0"/>
              <a:ea typeface="MS PGothic" charset="0"/>
              <a:cs typeface="MS PGothic" charset="0"/>
            </a:endParaRPr>
          </a:p>
        </p:txBody>
      </p:sp>
      <p:sp>
        <p:nvSpPr>
          <p:cNvPr id="6" name="Заглавие 7"/>
          <p:cNvSpPr txBox="1">
            <a:spLocks/>
          </p:cNvSpPr>
          <p:nvPr/>
        </p:nvSpPr>
        <p:spPr bwMode="auto">
          <a:xfrm>
            <a:off x="107504" y="3717032"/>
            <a:ext cx="298767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fontScale="90000" lnSpcReduction="10000"/>
          </a:bodyPr>
          <a:lstStyle>
            <a:lvl1pPr algn="ctr" defTabSz="457200" rtl="0" eaLnBrk="0" fontAlgn="base" hangingPunct="0">
              <a:spcBef>
                <a:spcPct val="0"/>
              </a:spcBef>
              <a:spcAft>
                <a:spcPct val="0"/>
              </a:spcAft>
              <a:defRPr sz="3200" kern="1200">
                <a:solidFill>
                  <a:srgbClr val="F60000"/>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GB" sz="2400" b="1" dirty="0" smtClean="0">
                <a:solidFill>
                  <a:srgbClr val="CC0000"/>
                </a:solidFill>
                <a:latin typeface="Cambria" charset="0"/>
                <a:ea typeface="MS PGothic" charset="0"/>
                <a:cs typeface="MS PGothic" charset="0"/>
              </a:rPr>
              <a:t>Focus on phases related to the Exchange process</a:t>
            </a:r>
            <a:endParaRPr lang="bg-BG" sz="2400" b="1" dirty="0">
              <a:solidFill>
                <a:srgbClr val="CC0000"/>
              </a:solidFill>
              <a:latin typeface="Cambria" charset="0"/>
              <a:ea typeface="MS PGothic" charset="0"/>
              <a:cs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4"/>
          </p:nvPr>
        </p:nvSpPr>
        <p:spPr>
          <a:xfrm>
            <a:off x="6686550" y="6488113"/>
            <a:ext cx="2349500" cy="401637"/>
          </a:xfrm>
        </p:spPr>
        <p:txBody>
          <a:bodyPr>
            <a:normAutofit/>
          </a:bodyPr>
          <a:lstStyle/>
          <a:p>
            <a:pPr>
              <a:defRPr/>
            </a:pPr>
            <a:fld id="{1A783F26-026A-4443-8B2A-7A4E1935C981}" type="slidenum">
              <a:rPr lang="bg-BG"/>
              <a:pPr>
                <a:defRPr/>
              </a:pPr>
              <a:t>12</a:t>
            </a:fld>
            <a:endParaRPr lang="bg-BG" dirty="0"/>
          </a:p>
        </p:txBody>
      </p:sp>
      <p:pic>
        <p:nvPicPr>
          <p:cNvPr id="14338" name="Картина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Картина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0350"/>
            <a:ext cx="24479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4341" name="Заглавие 7"/>
          <p:cNvSpPr>
            <a:spLocks noGrp="1"/>
          </p:cNvSpPr>
          <p:nvPr>
            <p:ph type="title"/>
          </p:nvPr>
        </p:nvSpPr>
        <p:spPr>
          <a:xfrm>
            <a:off x="395288" y="692150"/>
            <a:ext cx="8424862" cy="720725"/>
          </a:xfrm>
        </p:spPr>
        <p:txBody>
          <a:bodyPr/>
          <a:lstStyle/>
          <a:p>
            <a:pPr eaLnBrk="1" hangingPunct="1"/>
            <a:r>
              <a:rPr lang="en-GB" sz="2800" b="1">
                <a:solidFill>
                  <a:srgbClr val="CC0000"/>
                </a:solidFill>
                <a:latin typeface="Cambria" charset="0"/>
                <a:ea typeface="MS PGothic" charset="0"/>
                <a:cs typeface="MS PGothic" charset="0"/>
              </a:rPr>
              <a:t>EVIDENCE: Focus on E.E. Exchange</a:t>
            </a:r>
            <a:endParaRPr lang="bg-BG" sz="2800" b="1">
              <a:solidFill>
                <a:srgbClr val="CC0000"/>
              </a:solidFill>
              <a:latin typeface="Cambria" charset="0"/>
              <a:ea typeface="MS PGothic" charset="0"/>
              <a:cs typeface="MS PGothic" charset="0"/>
            </a:endParaRPr>
          </a:p>
        </p:txBody>
      </p:sp>
      <p:pic>
        <p:nvPicPr>
          <p:cNvPr id="14342" name="Immagine 2" descr="evidence.exchange.between.cour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341438"/>
            <a:ext cx="76835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asellaDiTesto 14"/>
          <p:cNvSpPr txBox="1"/>
          <p:nvPr/>
        </p:nvSpPr>
        <p:spPr>
          <a:xfrm>
            <a:off x="827088" y="4941888"/>
            <a:ext cx="7777162" cy="1476375"/>
          </a:xfrm>
          <a:prstGeom prst="rect">
            <a:avLst/>
          </a:prstGeom>
          <a:solidFill>
            <a:schemeClr val="accent1">
              <a:lumMod val="20000"/>
              <a:lumOff val="80000"/>
            </a:schemeClr>
          </a:solidFill>
          <a:ln>
            <a:solidFill>
              <a:schemeClr val="tx1"/>
            </a:solidFill>
          </a:ln>
        </p:spPr>
        <p:txBody>
          <a:bodyPr>
            <a:spAutoFit/>
          </a:bodyPr>
          <a:lstStyle/>
          <a:p>
            <a:pPr fontAlgn="auto">
              <a:spcBef>
                <a:spcPts val="0"/>
              </a:spcBef>
              <a:spcAft>
                <a:spcPts val="0"/>
              </a:spcAft>
              <a:defRPr/>
            </a:pPr>
            <a:r>
              <a:rPr lang="en-GB" sz="1800" dirty="0">
                <a:latin typeface="Cambria"/>
                <a:ea typeface="+mn-ea"/>
                <a:cs typeface="Cambria"/>
              </a:rPr>
              <a:t>The process of </a:t>
            </a:r>
            <a:r>
              <a:rPr lang="en-GB" sz="1800" i="1" dirty="0">
                <a:latin typeface="Cambria"/>
                <a:ea typeface="+mn-ea"/>
                <a:cs typeface="Cambria"/>
              </a:rPr>
              <a:t>transferring</a:t>
            </a:r>
            <a:r>
              <a:rPr lang="en-GB" sz="1800" dirty="0">
                <a:latin typeface="Cambria"/>
                <a:ea typeface="+mn-ea"/>
                <a:cs typeface="Cambria"/>
              </a:rPr>
              <a:t> an E.E. or/and a Source of Evidence, in the specific field of criminal investigation or criminal trial collaboration, from a requested (sending) legal actor to a requesting (receiving) legal actor in a different country (</a:t>
            </a:r>
            <a:r>
              <a:rPr lang="en-GB" sz="1800" i="1" dirty="0">
                <a:latin typeface="Cambria"/>
                <a:ea typeface="+mn-ea"/>
                <a:cs typeface="Cambria"/>
              </a:rPr>
              <a:t>across EU Member States</a:t>
            </a:r>
            <a:r>
              <a:rPr lang="en-GB" sz="1800" dirty="0">
                <a:latin typeface="Cambria"/>
                <a:ea typeface="+mn-ea"/>
                <a:cs typeface="Cambria"/>
              </a:rPr>
              <a:t>), according to a specific set of standard rules …</a:t>
            </a:r>
          </a:p>
        </p:txBody>
      </p:sp>
      <p:sp>
        <p:nvSpPr>
          <p:cNvPr id="13"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4"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Картина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7412" name="Заглавие 7"/>
          <p:cNvSpPr>
            <a:spLocks noGrp="1"/>
          </p:cNvSpPr>
          <p:nvPr>
            <p:ph type="title"/>
          </p:nvPr>
        </p:nvSpPr>
        <p:spPr>
          <a:xfrm>
            <a:off x="395288" y="908050"/>
            <a:ext cx="8424862" cy="720725"/>
          </a:xfrm>
        </p:spPr>
        <p:txBody>
          <a:bodyPr>
            <a:normAutofit/>
          </a:bodyPr>
          <a:lstStyle/>
          <a:p>
            <a:pPr eaLnBrk="1" hangingPunct="1"/>
            <a:r>
              <a:rPr lang="en-GB" sz="2800" b="1" dirty="0">
                <a:solidFill>
                  <a:srgbClr val="CC0000"/>
                </a:solidFill>
                <a:latin typeface="Cambria" charset="0"/>
                <a:ea typeface="MS PGothic" charset="0"/>
                <a:cs typeface="MS PGothic" charset="0"/>
              </a:rPr>
              <a:t>Legal issues: preliminary results </a:t>
            </a:r>
            <a:r>
              <a:rPr lang="en-GB" sz="2800" b="1" dirty="0" smtClean="0">
                <a:solidFill>
                  <a:srgbClr val="CC0000"/>
                </a:solidFill>
                <a:latin typeface="Cambria" charset="0"/>
                <a:ea typeface="MS PGothic" charset="0"/>
                <a:cs typeface="MS PGothic" charset="0"/>
              </a:rPr>
              <a:t>(1/2)</a:t>
            </a:r>
            <a:endParaRPr lang="bg-BG" sz="2800" b="1" dirty="0">
              <a:solidFill>
                <a:srgbClr val="CC0000"/>
              </a:solidFill>
              <a:latin typeface="Cambria" charset="0"/>
              <a:ea typeface="MS PGothic" charset="0"/>
              <a:cs typeface="MS PGothic" charset="0"/>
            </a:endParaRPr>
          </a:p>
        </p:txBody>
      </p:sp>
      <p:sp>
        <p:nvSpPr>
          <p:cNvPr id="17413" name="CasellaDiTesto 14"/>
          <p:cNvSpPr txBox="1">
            <a:spLocks noChangeArrowheads="1"/>
          </p:cNvSpPr>
          <p:nvPr/>
        </p:nvSpPr>
        <p:spPr bwMode="auto">
          <a:xfrm>
            <a:off x="684213" y="1844824"/>
            <a:ext cx="755967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800100" indent="-34290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en-US" sz="2000" dirty="0">
              <a:latin typeface="Cambria"/>
              <a:cs typeface="Cambria"/>
            </a:endParaRPr>
          </a:p>
          <a:p>
            <a:pPr eaLnBrk="1" hangingPunct="1">
              <a:buFont typeface="Arial" pitchFamily="34" charset="0"/>
              <a:buChar char="•"/>
              <a:defRPr/>
            </a:pPr>
            <a:r>
              <a:rPr lang="en-US" sz="2000" dirty="0">
                <a:latin typeface="Cambria"/>
                <a:cs typeface="Cambria"/>
              </a:rPr>
              <a:t>No comprehensive international or European legal framework relating to e- evidence, only few relevant legal instruments (e.g.: </a:t>
            </a:r>
            <a:r>
              <a:rPr lang="en-US" sz="2000" i="1" dirty="0">
                <a:latin typeface="Cambria"/>
                <a:cs typeface="Cambria"/>
              </a:rPr>
              <a:t>Cybercrime Convention</a:t>
            </a:r>
            <a:r>
              <a:rPr lang="en-US" sz="2000" dirty="0">
                <a:latin typeface="Cambria"/>
                <a:cs typeface="Cambria"/>
              </a:rPr>
              <a:t>);</a:t>
            </a:r>
          </a:p>
          <a:p>
            <a:pPr eaLnBrk="1" hangingPunct="1">
              <a:defRPr/>
            </a:pPr>
            <a:endParaRPr lang="en-US" sz="2000" dirty="0">
              <a:latin typeface="Cambria"/>
              <a:cs typeface="Cambria"/>
            </a:endParaRPr>
          </a:p>
          <a:p>
            <a:pPr eaLnBrk="1" hangingPunct="1">
              <a:buFont typeface="Arial" pitchFamily="34" charset="0"/>
              <a:buChar char="•"/>
              <a:defRPr/>
            </a:pPr>
            <a:r>
              <a:rPr lang="en-US" sz="2000" dirty="0">
                <a:latin typeface="Cambria"/>
                <a:cs typeface="Cambria"/>
              </a:rPr>
              <a:t>Although some regulation exists at national level, rules vary considerably even among countries with similar legal traditions (e.g. on </a:t>
            </a:r>
            <a:r>
              <a:rPr lang="en-US" sz="2000" i="1" dirty="0">
                <a:latin typeface="Cambria"/>
                <a:cs typeface="Cambria"/>
              </a:rPr>
              <a:t>admissibility</a:t>
            </a:r>
            <a:r>
              <a:rPr lang="en-US" sz="2000" dirty="0">
                <a:latin typeface="Cambria"/>
                <a:cs typeface="Cambria"/>
              </a:rPr>
              <a:t> issues)</a:t>
            </a:r>
          </a:p>
          <a:p>
            <a:pPr eaLnBrk="1" hangingPunct="1">
              <a:defRPr/>
            </a:pPr>
            <a:endParaRPr lang="en-US" sz="2000" dirty="0">
              <a:latin typeface="Cambria"/>
              <a:cs typeface="Cambria"/>
            </a:endParaRPr>
          </a:p>
          <a:p>
            <a:pPr eaLnBrk="1" hangingPunct="1">
              <a:buFont typeface="Arial" pitchFamily="34" charset="0"/>
              <a:buChar char="•"/>
              <a:defRPr/>
            </a:pPr>
            <a:r>
              <a:rPr lang="en-US" sz="2000" dirty="0">
                <a:latin typeface="Cambria"/>
                <a:cs typeface="Cambria"/>
              </a:rPr>
              <a:t>Gradual interpretative evolution of the national criminal laws so to apply (also) to e-evidence (amendments to existing norms)</a:t>
            </a:r>
          </a:p>
        </p:txBody>
      </p:sp>
      <p:sp>
        <p:nvSpPr>
          <p:cNvPr id="10" name="Контейнер за номер на слайда 1"/>
          <p:cNvSpPr>
            <a:spLocks noGrp="1"/>
          </p:cNvSpPr>
          <p:nvPr>
            <p:ph type="sldNum" sz="quarter" idx="14"/>
          </p:nvPr>
        </p:nvSpPr>
        <p:spPr>
          <a:xfrm>
            <a:off x="8532813" y="6488113"/>
            <a:ext cx="503237" cy="401637"/>
          </a:xfrm>
        </p:spPr>
        <p:txBody>
          <a:bodyPr>
            <a:normAutofit/>
          </a:bodyPr>
          <a:lstStyle/>
          <a:p>
            <a:pPr>
              <a:defRPr/>
            </a:pPr>
            <a:fld id="{71EC3AB2-9B88-9D46-B586-B3E12CFDE282}" type="slidenum">
              <a:rPr lang="bg-BG"/>
              <a:pPr>
                <a:defRPr/>
              </a:pPr>
              <a:t>13</a:t>
            </a:fld>
            <a:endParaRPr lang="bg-BG" dirty="0"/>
          </a:p>
        </p:txBody>
      </p:sp>
      <p:sp>
        <p:nvSpPr>
          <p:cNvPr id="9"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2"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
        <p:nvSpPr>
          <p:cNvPr id="2" name="CasellaDiTesto 1"/>
          <p:cNvSpPr txBox="1"/>
          <p:nvPr/>
        </p:nvSpPr>
        <p:spPr>
          <a:xfrm>
            <a:off x="5672667" y="1354667"/>
            <a:ext cx="184666" cy="461665"/>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7948919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Картина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7412" name="Заглавие 7"/>
          <p:cNvSpPr>
            <a:spLocks noGrp="1"/>
          </p:cNvSpPr>
          <p:nvPr>
            <p:ph type="title"/>
          </p:nvPr>
        </p:nvSpPr>
        <p:spPr>
          <a:xfrm>
            <a:off x="395288" y="908050"/>
            <a:ext cx="8424862" cy="720725"/>
          </a:xfrm>
        </p:spPr>
        <p:txBody>
          <a:bodyPr>
            <a:normAutofit/>
          </a:bodyPr>
          <a:lstStyle/>
          <a:p>
            <a:pPr eaLnBrk="1" hangingPunct="1"/>
            <a:r>
              <a:rPr lang="en-GB" sz="2800" b="1" dirty="0" smtClean="0">
                <a:solidFill>
                  <a:srgbClr val="CC0000"/>
                </a:solidFill>
                <a:latin typeface="Cambria" charset="0"/>
                <a:ea typeface="MS PGothic" charset="0"/>
                <a:cs typeface="MS PGothic" charset="0"/>
              </a:rPr>
              <a:t>Legal issues: preliminary results (2/2)</a:t>
            </a:r>
            <a:endParaRPr lang="bg-BG" sz="2800" b="1" dirty="0">
              <a:solidFill>
                <a:srgbClr val="CC0000"/>
              </a:solidFill>
              <a:latin typeface="Cambria" charset="0"/>
              <a:ea typeface="MS PGothic" charset="0"/>
              <a:cs typeface="MS PGothic" charset="0"/>
            </a:endParaRPr>
          </a:p>
        </p:txBody>
      </p:sp>
      <p:sp>
        <p:nvSpPr>
          <p:cNvPr id="17413" name="CasellaDiTesto 14"/>
          <p:cNvSpPr txBox="1">
            <a:spLocks noChangeArrowheads="1"/>
          </p:cNvSpPr>
          <p:nvPr/>
        </p:nvSpPr>
        <p:spPr bwMode="auto">
          <a:xfrm>
            <a:off x="684213" y="1844824"/>
            <a:ext cx="755967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800100" indent="-34290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buFont typeface="Arial" charset="0"/>
              <a:buChar char="•"/>
            </a:pPr>
            <a:r>
              <a:rPr lang="en-US" sz="2000" dirty="0">
                <a:latin typeface="Cambria"/>
                <a:cs typeface="Cambria"/>
              </a:rPr>
              <a:t>Knowledge and expertise of actors involved in the handling of e-evidence increase, but </a:t>
            </a:r>
            <a:r>
              <a:rPr lang="en-US" sz="2000" b="1" dirty="0">
                <a:latin typeface="Cambria"/>
                <a:cs typeface="Cambria"/>
              </a:rPr>
              <a:t>lack of specific standards</a:t>
            </a:r>
          </a:p>
          <a:p>
            <a:pPr>
              <a:buFont typeface="Arial" charset="0"/>
              <a:buChar char="•"/>
            </a:pPr>
            <a:r>
              <a:rPr lang="en-US" sz="2000" dirty="0">
                <a:latin typeface="Cambria"/>
                <a:cs typeface="Cambria"/>
              </a:rPr>
              <a:t>Several national </a:t>
            </a:r>
            <a:r>
              <a:rPr lang="en-US" sz="2000" b="1" dirty="0">
                <a:latin typeface="Cambria"/>
                <a:cs typeface="Cambria"/>
              </a:rPr>
              <a:t>data protection </a:t>
            </a:r>
            <a:r>
              <a:rPr lang="en-US" sz="2000" dirty="0">
                <a:latin typeface="Cambria"/>
                <a:cs typeface="Cambria"/>
              </a:rPr>
              <a:t>laws have been modified as a consequence of the introduction of antiterrorism measures</a:t>
            </a:r>
          </a:p>
          <a:p>
            <a:endParaRPr lang="en-US" sz="2000" dirty="0">
              <a:latin typeface="Cambria"/>
              <a:cs typeface="Cambria"/>
            </a:endParaRPr>
          </a:p>
          <a:p>
            <a:pPr>
              <a:buFont typeface="Arial" charset="0"/>
              <a:buChar char="•"/>
            </a:pPr>
            <a:r>
              <a:rPr lang="en-US" sz="2000" dirty="0">
                <a:latin typeface="Cambria"/>
                <a:cs typeface="Cambria"/>
              </a:rPr>
              <a:t>Different Laws and practices of member states contribute to create a situation of legal and practical </a:t>
            </a:r>
            <a:r>
              <a:rPr lang="en-US" sz="2000" b="1" dirty="0">
                <a:latin typeface="Cambria"/>
                <a:cs typeface="Cambria"/>
              </a:rPr>
              <a:t>uncertainty</a:t>
            </a:r>
          </a:p>
          <a:p>
            <a:pPr>
              <a:buFont typeface="Arial" charset="0"/>
              <a:buChar char="•"/>
            </a:pPr>
            <a:r>
              <a:rPr lang="en-US" sz="2000" dirty="0">
                <a:latin typeface="Cambria"/>
                <a:cs typeface="Cambria"/>
              </a:rPr>
              <a:t>next step: </a:t>
            </a:r>
            <a:r>
              <a:rPr lang="en-US" sz="2000" b="1" dirty="0">
                <a:latin typeface="Cambria"/>
                <a:cs typeface="Cambria"/>
              </a:rPr>
              <a:t>assessment </a:t>
            </a:r>
            <a:r>
              <a:rPr lang="en-US" sz="2000" dirty="0">
                <a:latin typeface="Cambria"/>
                <a:cs typeface="Cambria"/>
              </a:rPr>
              <a:t>of status quo, identifying the current issues and needs that can be overcome (at least partially) at the European level (D3.2)  → towards </a:t>
            </a:r>
            <a:r>
              <a:rPr lang="en-US" sz="2000" i="1" dirty="0">
                <a:latin typeface="Cambria"/>
                <a:cs typeface="Cambria"/>
              </a:rPr>
              <a:t>EVIDENCE Road Map</a:t>
            </a:r>
          </a:p>
        </p:txBody>
      </p:sp>
      <p:sp>
        <p:nvSpPr>
          <p:cNvPr id="10" name="Контейнер за номер на слайда 1"/>
          <p:cNvSpPr>
            <a:spLocks noGrp="1"/>
          </p:cNvSpPr>
          <p:nvPr>
            <p:ph type="sldNum" sz="quarter" idx="14"/>
          </p:nvPr>
        </p:nvSpPr>
        <p:spPr>
          <a:xfrm>
            <a:off x="8532813" y="6488113"/>
            <a:ext cx="503237" cy="401637"/>
          </a:xfrm>
        </p:spPr>
        <p:txBody>
          <a:bodyPr>
            <a:normAutofit/>
          </a:bodyPr>
          <a:lstStyle/>
          <a:p>
            <a:pPr>
              <a:defRPr/>
            </a:pPr>
            <a:fld id="{71EC3AB2-9B88-9D46-B586-B3E12CFDE282}" type="slidenum">
              <a:rPr lang="bg-BG"/>
              <a:pPr>
                <a:defRPr/>
              </a:pPr>
              <a:t>14</a:t>
            </a:fld>
            <a:endParaRPr lang="bg-BG" dirty="0"/>
          </a:p>
        </p:txBody>
      </p:sp>
      <p:sp>
        <p:nvSpPr>
          <p:cNvPr id="9"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2"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18501057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Картина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7412" name="Заглавие 7"/>
          <p:cNvSpPr>
            <a:spLocks noGrp="1"/>
          </p:cNvSpPr>
          <p:nvPr>
            <p:ph type="title"/>
          </p:nvPr>
        </p:nvSpPr>
        <p:spPr>
          <a:xfrm>
            <a:off x="395288" y="908050"/>
            <a:ext cx="8424862" cy="720725"/>
          </a:xfrm>
        </p:spPr>
        <p:txBody>
          <a:bodyPr>
            <a:normAutofit/>
          </a:bodyPr>
          <a:lstStyle/>
          <a:p>
            <a:pPr eaLnBrk="1" hangingPunct="1"/>
            <a:r>
              <a:rPr lang="en-GB" sz="2800" b="1" dirty="0" smtClean="0">
                <a:solidFill>
                  <a:srgbClr val="CC0000"/>
                </a:solidFill>
                <a:latin typeface="Cambria" charset="0"/>
                <a:ea typeface="MS PGothic" charset="0"/>
                <a:cs typeface="MS PGothic" charset="0"/>
              </a:rPr>
              <a:t>Legal issues: next steps</a:t>
            </a:r>
            <a:endParaRPr lang="bg-BG" sz="2800" b="1" dirty="0">
              <a:solidFill>
                <a:srgbClr val="CC0000"/>
              </a:solidFill>
              <a:latin typeface="Cambria" charset="0"/>
              <a:ea typeface="MS PGothic" charset="0"/>
              <a:cs typeface="MS PGothic" charset="0"/>
            </a:endParaRPr>
          </a:p>
        </p:txBody>
      </p:sp>
      <p:sp>
        <p:nvSpPr>
          <p:cNvPr id="17413" name="CasellaDiTesto 14"/>
          <p:cNvSpPr txBox="1">
            <a:spLocks noChangeArrowheads="1"/>
          </p:cNvSpPr>
          <p:nvPr/>
        </p:nvSpPr>
        <p:spPr bwMode="auto">
          <a:xfrm>
            <a:off x="684213" y="1844824"/>
            <a:ext cx="75596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800100" indent="-34290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GB" sz="2000" dirty="0" smtClean="0">
                <a:solidFill>
                  <a:srgbClr val="000000"/>
                </a:solidFill>
                <a:latin typeface="Cambria"/>
                <a:cs typeface="Cambria"/>
              </a:rPr>
              <a:t>Establishing requirements for uniform regulation of electronic evidence (including exchange)</a:t>
            </a:r>
          </a:p>
          <a:p>
            <a:endParaRPr lang="en-GB" sz="2000" i="1" dirty="0" smtClean="0">
              <a:solidFill>
                <a:srgbClr val="000000"/>
              </a:solidFill>
              <a:latin typeface="Cambria"/>
              <a:cs typeface="Cambria"/>
            </a:endParaRPr>
          </a:p>
          <a:p>
            <a:r>
              <a:rPr lang="en-GB" sz="2000" i="1" dirty="0" smtClean="0">
                <a:solidFill>
                  <a:srgbClr val="000000"/>
                </a:solidFill>
                <a:latin typeface="Cambria"/>
                <a:cs typeface="Cambria"/>
              </a:rPr>
              <a:t>Assumption:</a:t>
            </a:r>
            <a:r>
              <a:rPr lang="en-GB" sz="2000" dirty="0" smtClean="0">
                <a:solidFill>
                  <a:srgbClr val="000000"/>
                </a:solidFill>
                <a:latin typeface="Cambria"/>
                <a:cs typeface="Cambria"/>
              </a:rPr>
              <a:t> </a:t>
            </a:r>
          </a:p>
          <a:p>
            <a:r>
              <a:rPr lang="en-GB" sz="2000" dirty="0" smtClean="0">
                <a:solidFill>
                  <a:srgbClr val="000000"/>
                </a:solidFill>
                <a:latin typeface="Cambria"/>
                <a:cs typeface="Cambria"/>
              </a:rPr>
              <a:t>we need a legal basis for technical standards for the exchange of electronic evidence</a:t>
            </a:r>
          </a:p>
          <a:p>
            <a:r>
              <a:rPr lang="en-GB" sz="2000" i="1" dirty="0" smtClean="0">
                <a:solidFill>
                  <a:srgbClr val="000000"/>
                </a:solidFill>
                <a:latin typeface="Cambria"/>
                <a:cs typeface="Cambria"/>
              </a:rPr>
              <a:t>Our current question:</a:t>
            </a:r>
          </a:p>
          <a:p>
            <a:pPr>
              <a:buFontTx/>
              <a:buChar char="-"/>
            </a:pPr>
            <a:r>
              <a:rPr lang="en-GB" sz="2000" dirty="0" smtClean="0">
                <a:solidFill>
                  <a:srgbClr val="000000"/>
                </a:solidFill>
                <a:latin typeface="Cambria"/>
                <a:cs typeface="Cambria"/>
              </a:rPr>
              <a:t>Are their uniform legal requirements already in place when trans-national exchange is taking place?</a:t>
            </a:r>
          </a:p>
          <a:p>
            <a:pPr>
              <a:buFontTx/>
              <a:buChar char="-"/>
            </a:pPr>
            <a:r>
              <a:rPr lang="en-GB" sz="2000" dirty="0" smtClean="0">
                <a:solidFill>
                  <a:srgbClr val="000000"/>
                </a:solidFill>
                <a:latin typeface="Cambria"/>
                <a:cs typeface="Cambria"/>
              </a:rPr>
              <a:t>We’ve established commonalities and gaps but not yet aware how legal gaps are being bridged (apart from some anecdotal evidence…)</a:t>
            </a:r>
            <a:endParaRPr lang="en-GB" sz="2000" dirty="0">
              <a:latin typeface="Cambria"/>
              <a:cs typeface="Cambria"/>
            </a:endParaRPr>
          </a:p>
        </p:txBody>
      </p:sp>
      <p:sp>
        <p:nvSpPr>
          <p:cNvPr id="10" name="Контейнер за номер на слайда 1"/>
          <p:cNvSpPr>
            <a:spLocks noGrp="1"/>
          </p:cNvSpPr>
          <p:nvPr>
            <p:ph type="sldNum" sz="quarter" idx="14"/>
          </p:nvPr>
        </p:nvSpPr>
        <p:spPr>
          <a:xfrm>
            <a:off x="8532813" y="6488113"/>
            <a:ext cx="503237" cy="401637"/>
          </a:xfrm>
        </p:spPr>
        <p:txBody>
          <a:bodyPr>
            <a:normAutofit/>
          </a:bodyPr>
          <a:lstStyle/>
          <a:p>
            <a:pPr>
              <a:defRPr/>
            </a:pPr>
            <a:fld id="{71EC3AB2-9B88-9D46-B586-B3E12CFDE282}" type="slidenum">
              <a:rPr lang="bg-BG"/>
              <a:pPr>
                <a:defRPr/>
              </a:pPr>
              <a:t>15</a:t>
            </a:fld>
            <a:endParaRPr lang="bg-BG" dirty="0"/>
          </a:p>
        </p:txBody>
      </p:sp>
      <p:sp>
        <p:nvSpPr>
          <p:cNvPr id="9"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2"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30441455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4294967295"/>
          </p:nvPr>
        </p:nvSpPr>
        <p:spPr>
          <a:xfrm>
            <a:off x="6553200" y="6520259"/>
            <a:ext cx="2133600" cy="365125"/>
          </a:xfrm>
          <a:prstGeom prst="rect">
            <a:avLst/>
          </a:prstGeom>
        </p:spPr>
        <p:txBody>
          <a:bodyPr/>
          <a:lstStyle/>
          <a:p>
            <a:fld id="{B86E877D-C9C6-41A8-9A9C-FC11166C6D97}" type="slidenum">
              <a:rPr lang="bg-BG" smtClean="0"/>
              <a:pPr/>
              <a:t>16</a:t>
            </a:fld>
            <a:endParaRPr lang="bg-BG" dirty="0"/>
          </a:p>
        </p:txBody>
      </p:sp>
      <p:sp>
        <p:nvSpPr>
          <p:cNvPr id="8" name="Заглавие 7"/>
          <p:cNvSpPr>
            <a:spLocks noGrp="1"/>
          </p:cNvSpPr>
          <p:nvPr>
            <p:ph type="ctrTitle"/>
          </p:nvPr>
        </p:nvSpPr>
        <p:spPr>
          <a:xfrm>
            <a:off x="683568" y="620688"/>
            <a:ext cx="7992888" cy="792088"/>
          </a:xfrm>
        </p:spPr>
        <p:txBody>
          <a:bodyPr/>
          <a:lstStyle/>
          <a:p>
            <a:r>
              <a:rPr lang="en-US" dirty="0" smtClean="0">
                <a:solidFill>
                  <a:srgbClr val="CC0000"/>
                </a:solidFill>
              </a:rPr>
              <a:t/>
            </a:r>
            <a:br>
              <a:rPr lang="en-US" dirty="0" smtClean="0">
                <a:solidFill>
                  <a:srgbClr val="CC0000"/>
                </a:solidFill>
              </a:rPr>
            </a:br>
            <a:r>
              <a:rPr lang="en-US" b="1" dirty="0" smtClean="0">
                <a:solidFill>
                  <a:srgbClr val="CC0000"/>
                </a:solidFill>
              </a:rPr>
              <a:t>LEAs Issues Interim results</a:t>
            </a:r>
            <a:r>
              <a:rPr lang="en-US" dirty="0" smtClean="0">
                <a:solidFill>
                  <a:srgbClr val="CC0000"/>
                </a:solidFill>
              </a:rPr>
              <a:t> </a:t>
            </a:r>
            <a:br>
              <a:rPr lang="en-US" dirty="0" smtClean="0">
                <a:solidFill>
                  <a:srgbClr val="CC0000"/>
                </a:solidFill>
              </a:rPr>
            </a:br>
            <a:endParaRPr lang="bg-BG" dirty="0">
              <a:solidFill>
                <a:srgbClr val="CC0000"/>
              </a:solidFill>
            </a:endParaRPr>
          </a:p>
        </p:txBody>
      </p:sp>
      <p:sp>
        <p:nvSpPr>
          <p:cNvPr id="10" name="Контейнер за съдържание 9"/>
          <p:cNvSpPr>
            <a:spLocks noGrp="1"/>
          </p:cNvSpPr>
          <p:nvPr>
            <p:ph idx="13"/>
          </p:nvPr>
        </p:nvSpPr>
        <p:spPr>
          <a:xfrm>
            <a:off x="683567" y="1844824"/>
            <a:ext cx="7992889" cy="4176464"/>
          </a:xfrm>
        </p:spPr>
        <p:txBody>
          <a:bodyPr/>
          <a:lstStyle/>
          <a:p>
            <a:pPr marL="342900" indent="-342900">
              <a:buFont typeface="Arial" panose="020B0604020202020204" pitchFamily="34" charset="0"/>
              <a:buChar char="•"/>
            </a:pPr>
            <a:r>
              <a:rPr lang="en-US" dirty="0" smtClean="0"/>
              <a:t>The </a:t>
            </a:r>
            <a:r>
              <a:rPr lang="en-US" b="1" dirty="0"/>
              <a:t>challenges </a:t>
            </a:r>
            <a:r>
              <a:rPr lang="en-US" dirty="0"/>
              <a:t>which law enforcement and judiciary are confronted with are, to a large extent, </a:t>
            </a:r>
            <a:r>
              <a:rPr lang="en-US" b="1" dirty="0"/>
              <a:t>similar across </a:t>
            </a:r>
            <a:r>
              <a:rPr lang="en-US" b="1" dirty="0" smtClean="0"/>
              <a:t>countries</a:t>
            </a:r>
            <a:r>
              <a:rPr lang="en-US" dirty="0"/>
              <a:t>	</a:t>
            </a:r>
            <a:endParaRPr lang="en-GB" dirty="0" smtClean="0"/>
          </a:p>
          <a:p>
            <a:pPr marL="273050"/>
            <a:r>
              <a:rPr lang="en-GB" sz="2000" i="1" dirty="0" smtClean="0">
                <a:solidFill>
                  <a:schemeClr val="bg1">
                    <a:lumMod val="50000"/>
                  </a:schemeClr>
                </a:solidFill>
              </a:rPr>
              <a:t>“The </a:t>
            </a:r>
            <a:r>
              <a:rPr lang="en-GB" sz="2000" i="1" dirty="0">
                <a:solidFill>
                  <a:schemeClr val="bg1">
                    <a:lumMod val="50000"/>
                  </a:schemeClr>
                </a:solidFill>
              </a:rPr>
              <a:t>other way is to build tools, raise the awareness to this challenges among national legislators and in the international forums. </a:t>
            </a:r>
            <a:r>
              <a:rPr lang="en-GB" sz="2000" i="1" u="sng" dirty="0">
                <a:solidFill>
                  <a:schemeClr val="bg1">
                    <a:lumMod val="50000"/>
                  </a:schemeClr>
                </a:solidFill>
              </a:rPr>
              <a:t>These challenges are the same for everybody and therefore we need to tackle them together</a:t>
            </a:r>
            <a:r>
              <a:rPr lang="en-GB" sz="2000" i="1" u="sng" dirty="0" smtClean="0">
                <a:solidFill>
                  <a:schemeClr val="bg1">
                    <a:lumMod val="50000"/>
                  </a:schemeClr>
                </a:solidFill>
              </a:rPr>
              <a:t>.</a:t>
            </a:r>
            <a:r>
              <a:rPr lang="en-GB" sz="2000" i="1" dirty="0" smtClean="0">
                <a:solidFill>
                  <a:schemeClr val="bg1">
                    <a:lumMod val="50000"/>
                  </a:schemeClr>
                </a:solidFill>
              </a:rPr>
              <a:t>”</a:t>
            </a:r>
          </a:p>
          <a:p>
            <a:pPr marL="273050"/>
            <a:endParaRPr lang="en-GB" sz="2000" i="1" dirty="0">
              <a:solidFill>
                <a:schemeClr val="bg1">
                  <a:lumMod val="50000"/>
                </a:schemeClr>
              </a:solidFill>
            </a:endParaRPr>
          </a:p>
          <a:p>
            <a:pPr marL="615950" indent="-342900">
              <a:buFont typeface="Arial"/>
              <a:buChar char="•"/>
            </a:pPr>
            <a:r>
              <a:rPr lang="en-GB" sz="2000" dirty="0" smtClean="0"/>
              <a:t>O</a:t>
            </a:r>
            <a:r>
              <a:rPr lang="en-GB" sz="2000" dirty="0" smtClean="0">
                <a:latin typeface="Cambria" charset="0"/>
                <a:ea typeface="MS PGothic" charset="0"/>
              </a:rPr>
              <a:t>bfuscation </a:t>
            </a:r>
            <a:r>
              <a:rPr lang="en-GB" sz="2000" dirty="0">
                <a:latin typeface="Cambria" charset="0"/>
                <a:ea typeface="MS PGothic" charset="0"/>
              </a:rPr>
              <a:t>Tools </a:t>
            </a:r>
            <a:r>
              <a:rPr lang="en-GB" sz="2000" dirty="0" smtClean="0">
                <a:latin typeface="Cambria" charset="0"/>
                <a:ea typeface="MS PGothic" charset="0"/>
              </a:rPr>
              <a:t> Remote </a:t>
            </a:r>
            <a:r>
              <a:rPr lang="en-GB" sz="2000" dirty="0">
                <a:latin typeface="Cambria" charset="0"/>
                <a:ea typeface="MS PGothic" charset="0"/>
              </a:rPr>
              <a:t>access </a:t>
            </a:r>
            <a:r>
              <a:rPr lang="en-GB" sz="2000" dirty="0" smtClean="0">
                <a:latin typeface="Cambria" charset="0"/>
                <a:ea typeface="MS PGothic" charset="0"/>
              </a:rPr>
              <a:t>Asymmetric Encryption</a:t>
            </a:r>
          </a:p>
          <a:p>
            <a:pPr marL="615950" indent="-342900">
              <a:buFont typeface="Arial"/>
              <a:buChar char="•"/>
            </a:pPr>
            <a:r>
              <a:rPr lang="en-GB" sz="2000" dirty="0" smtClean="0">
                <a:latin typeface="Cambria" charset="0"/>
                <a:ea typeface="MS PGothic" charset="0"/>
              </a:rPr>
              <a:t>Delocalised</a:t>
            </a:r>
            <a:r>
              <a:rPr lang="en-GB" sz="2000" dirty="0">
                <a:latin typeface="Cambria" charset="0"/>
                <a:ea typeface="MS PGothic" charset="0"/>
              </a:rPr>
              <a:t>/ Decentralised  data/storage Deep Web  </a:t>
            </a:r>
            <a:endParaRPr lang="en-GB" sz="2000" dirty="0" smtClean="0">
              <a:latin typeface="Cambria" charset="0"/>
              <a:ea typeface="MS PGothic" charset="0"/>
            </a:endParaRPr>
          </a:p>
          <a:p>
            <a:pPr marL="615950" indent="-342900">
              <a:buFont typeface="Arial"/>
              <a:buChar char="•"/>
            </a:pPr>
            <a:r>
              <a:rPr lang="en-GB" sz="2000" dirty="0" smtClean="0">
                <a:latin typeface="Cambria" charset="0"/>
                <a:ea typeface="MS PGothic" charset="0"/>
              </a:rPr>
              <a:t>Internet </a:t>
            </a:r>
            <a:r>
              <a:rPr lang="en-GB" sz="2000" dirty="0">
                <a:latin typeface="Cambria" charset="0"/>
                <a:ea typeface="MS PGothic" charset="0"/>
              </a:rPr>
              <a:t>of </a:t>
            </a:r>
            <a:r>
              <a:rPr lang="en-GB" sz="2000" dirty="0" smtClean="0">
                <a:latin typeface="Cambria" charset="0"/>
                <a:ea typeface="MS PGothic" charset="0"/>
              </a:rPr>
              <a:t>Things Big </a:t>
            </a:r>
            <a:r>
              <a:rPr lang="en-GB" sz="2000" dirty="0">
                <a:latin typeface="Cambria" charset="0"/>
                <a:ea typeface="MS PGothic" charset="0"/>
              </a:rPr>
              <a:t>data analysis </a:t>
            </a:r>
            <a:endParaRPr lang="en-US" sz="1200" dirty="0" smtClean="0"/>
          </a:p>
        </p:txBody>
      </p:sp>
      <p:sp>
        <p:nvSpPr>
          <p:cNvPr id="5"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6"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19408987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4294967295"/>
          </p:nvPr>
        </p:nvSpPr>
        <p:spPr>
          <a:xfrm>
            <a:off x="6553200" y="6520259"/>
            <a:ext cx="2133600" cy="365125"/>
          </a:xfrm>
          <a:prstGeom prst="rect">
            <a:avLst/>
          </a:prstGeom>
        </p:spPr>
        <p:txBody>
          <a:bodyPr/>
          <a:lstStyle/>
          <a:p>
            <a:fld id="{B86E877D-C9C6-41A8-9A9C-FC11166C6D97}" type="slidenum">
              <a:rPr lang="bg-BG" smtClean="0"/>
              <a:pPr/>
              <a:t>17</a:t>
            </a:fld>
            <a:endParaRPr lang="bg-BG" dirty="0"/>
          </a:p>
        </p:txBody>
      </p:sp>
      <p:sp>
        <p:nvSpPr>
          <p:cNvPr id="8" name="Заглавие 7"/>
          <p:cNvSpPr>
            <a:spLocks noGrp="1"/>
          </p:cNvSpPr>
          <p:nvPr>
            <p:ph type="ctrTitle"/>
          </p:nvPr>
        </p:nvSpPr>
        <p:spPr/>
        <p:txBody>
          <a:bodyPr/>
          <a:lstStyle/>
          <a:p>
            <a:r>
              <a:rPr lang="en-US" b="1" dirty="0">
                <a:solidFill>
                  <a:srgbClr val="CC0000"/>
                </a:solidFill>
              </a:rPr>
              <a:t>LEAs Issues Interim results</a:t>
            </a:r>
            <a:endParaRPr lang="bg-BG" dirty="0">
              <a:solidFill>
                <a:srgbClr val="CC0000"/>
              </a:solidFill>
            </a:endParaRPr>
          </a:p>
        </p:txBody>
      </p:sp>
      <p:sp>
        <p:nvSpPr>
          <p:cNvPr id="10" name="Контейнер за съдържание 9"/>
          <p:cNvSpPr>
            <a:spLocks noGrp="1"/>
          </p:cNvSpPr>
          <p:nvPr>
            <p:ph idx="13"/>
          </p:nvPr>
        </p:nvSpPr>
        <p:spPr>
          <a:xfrm>
            <a:off x="683567" y="1844824"/>
            <a:ext cx="7992889" cy="4752528"/>
          </a:xfrm>
        </p:spPr>
        <p:txBody>
          <a:bodyPr/>
          <a:lstStyle/>
          <a:p>
            <a:pPr marL="342900" indent="-342900">
              <a:buFont typeface="Arial" panose="020B0604020202020204" pitchFamily="34" charset="0"/>
              <a:buChar char="•"/>
            </a:pPr>
            <a:r>
              <a:rPr lang="en-GB" b="1" dirty="0" err="1"/>
              <a:t>Anonymisation</a:t>
            </a:r>
            <a:r>
              <a:rPr lang="en-GB" b="1" dirty="0"/>
              <a:t> and encryption </a:t>
            </a:r>
            <a:r>
              <a:rPr lang="en-GB" dirty="0"/>
              <a:t>tools are those most often mentioned as hampering investigations </a:t>
            </a:r>
          </a:p>
          <a:p>
            <a:endParaRPr lang="en-GB" i="1" dirty="0"/>
          </a:p>
          <a:p>
            <a:pPr marL="273050"/>
            <a:r>
              <a:rPr lang="en-GB" sz="2000" i="1" dirty="0">
                <a:solidFill>
                  <a:schemeClr val="bg1">
                    <a:lumMod val="50000"/>
                  </a:schemeClr>
                </a:solidFill>
              </a:rPr>
              <a:t>‘’All digital traffic on a carriage service </a:t>
            </a:r>
            <a:r>
              <a:rPr lang="en-GB" sz="2000" i="1" u="sng" dirty="0">
                <a:solidFill>
                  <a:schemeClr val="bg1">
                    <a:lumMod val="50000"/>
                  </a:schemeClr>
                </a:solidFill>
              </a:rPr>
              <a:t>should be able to be traced to source</a:t>
            </a:r>
            <a:r>
              <a:rPr lang="en-GB" sz="2000" i="1" dirty="0">
                <a:solidFill>
                  <a:schemeClr val="bg1">
                    <a:lumMod val="50000"/>
                  </a:schemeClr>
                </a:solidFill>
              </a:rPr>
              <a:t>.  International steps need to be taken to </a:t>
            </a:r>
            <a:r>
              <a:rPr lang="en-GB" sz="2000" i="1" u="sng" dirty="0">
                <a:solidFill>
                  <a:schemeClr val="bg1">
                    <a:lumMod val="50000"/>
                  </a:schemeClr>
                </a:solidFill>
              </a:rPr>
              <a:t>control the use of TOR</a:t>
            </a:r>
            <a:r>
              <a:rPr lang="en-GB" sz="2000" i="1" dirty="0">
                <a:solidFill>
                  <a:schemeClr val="bg1">
                    <a:lumMod val="50000"/>
                  </a:schemeClr>
                </a:solidFill>
              </a:rPr>
              <a:t> networks and similar that are used to ensure </a:t>
            </a:r>
            <a:r>
              <a:rPr lang="en-GB" sz="2000" i="1" u="sng" dirty="0">
                <a:solidFill>
                  <a:schemeClr val="bg1">
                    <a:lumMod val="50000"/>
                  </a:schemeClr>
                </a:solidFill>
              </a:rPr>
              <a:t>anonymity</a:t>
            </a:r>
            <a:r>
              <a:rPr lang="en-GB" sz="2000" i="1" dirty="0" smtClean="0">
                <a:solidFill>
                  <a:schemeClr val="bg1">
                    <a:lumMod val="50000"/>
                  </a:schemeClr>
                </a:solidFill>
              </a:rPr>
              <a:t>.”</a:t>
            </a:r>
          </a:p>
          <a:p>
            <a:pPr marL="273050"/>
            <a:endParaRPr lang="en-GB" i="1" dirty="0"/>
          </a:p>
          <a:p>
            <a:pPr marL="273050"/>
            <a:r>
              <a:rPr lang="en-US" sz="2000" i="1" dirty="0">
                <a:solidFill>
                  <a:schemeClr val="bg1">
                    <a:lumMod val="50000"/>
                  </a:schemeClr>
                </a:solidFill>
              </a:rPr>
              <a:t>“Oblige the service provider to provide the data needed to </a:t>
            </a:r>
            <a:r>
              <a:rPr lang="en-US" sz="2000" i="1" u="sng" dirty="0">
                <a:solidFill>
                  <a:schemeClr val="bg1">
                    <a:lumMod val="50000"/>
                  </a:schemeClr>
                </a:solidFill>
              </a:rPr>
              <a:t>decrypt</a:t>
            </a:r>
            <a:r>
              <a:rPr lang="en-US" sz="2000" i="1" dirty="0">
                <a:solidFill>
                  <a:schemeClr val="bg1">
                    <a:lumMod val="50000"/>
                  </a:schemeClr>
                </a:solidFill>
              </a:rPr>
              <a:t> the content of services offered, whether </a:t>
            </a:r>
            <a:r>
              <a:rPr lang="en-US" sz="2000" i="1" u="sng" dirty="0">
                <a:solidFill>
                  <a:schemeClr val="bg1">
                    <a:lumMod val="50000"/>
                  </a:schemeClr>
                </a:solidFill>
              </a:rPr>
              <a:t>encrypted</a:t>
            </a:r>
            <a:r>
              <a:rPr lang="en-US" sz="2000" i="1" dirty="0">
                <a:solidFill>
                  <a:schemeClr val="bg1">
                    <a:lumMod val="50000"/>
                  </a:schemeClr>
                </a:solidFill>
              </a:rPr>
              <a:t> (such as WhatsApp, </a:t>
            </a:r>
            <a:r>
              <a:rPr lang="en-US" sz="2000" i="1" dirty="0" err="1">
                <a:solidFill>
                  <a:schemeClr val="bg1">
                    <a:lumMod val="50000"/>
                  </a:schemeClr>
                </a:solidFill>
              </a:rPr>
              <a:t>Viber</a:t>
            </a:r>
            <a:r>
              <a:rPr lang="en-US" sz="2000" i="1" dirty="0">
                <a:solidFill>
                  <a:schemeClr val="bg1">
                    <a:lumMod val="50000"/>
                  </a:schemeClr>
                </a:solidFill>
              </a:rPr>
              <a:t>, etc..).” </a:t>
            </a:r>
            <a:endParaRPr lang="en-GB" sz="2000" i="1" dirty="0">
              <a:solidFill>
                <a:schemeClr val="bg1">
                  <a:lumMod val="50000"/>
                </a:schemeClr>
              </a:solidFill>
            </a:endParaRPr>
          </a:p>
          <a:p>
            <a:pPr marL="342900" indent="-342900">
              <a:buFont typeface="Arial" panose="020B0604020202020204" pitchFamily="34" charset="0"/>
              <a:buChar char="•"/>
            </a:pPr>
            <a:endParaRPr lang="en-GB" dirty="0"/>
          </a:p>
        </p:txBody>
      </p:sp>
      <p:sp>
        <p:nvSpPr>
          <p:cNvPr id="5"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6"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3781382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4294967295"/>
          </p:nvPr>
        </p:nvSpPr>
        <p:spPr>
          <a:xfrm>
            <a:off x="6553200" y="6520259"/>
            <a:ext cx="2133600" cy="365125"/>
          </a:xfrm>
          <a:prstGeom prst="rect">
            <a:avLst/>
          </a:prstGeom>
        </p:spPr>
        <p:txBody>
          <a:bodyPr/>
          <a:lstStyle/>
          <a:p>
            <a:fld id="{B86E877D-C9C6-41A8-9A9C-FC11166C6D97}" type="slidenum">
              <a:rPr lang="bg-BG" smtClean="0"/>
              <a:pPr/>
              <a:t>18</a:t>
            </a:fld>
            <a:endParaRPr lang="bg-BG" dirty="0"/>
          </a:p>
        </p:txBody>
      </p:sp>
      <p:sp>
        <p:nvSpPr>
          <p:cNvPr id="8" name="Заглавие 7"/>
          <p:cNvSpPr>
            <a:spLocks noGrp="1"/>
          </p:cNvSpPr>
          <p:nvPr>
            <p:ph type="ctrTitle"/>
          </p:nvPr>
        </p:nvSpPr>
        <p:spPr/>
        <p:txBody>
          <a:bodyPr/>
          <a:lstStyle/>
          <a:p>
            <a:r>
              <a:rPr lang="en-US" b="1" dirty="0">
                <a:solidFill>
                  <a:srgbClr val="CC0000"/>
                </a:solidFill>
              </a:rPr>
              <a:t>LEAs Issues Interim results</a:t>
            </a:r>
            <a:endParaRPr lang="bg-BG" dirty="0">
              <a:solidFill>
                <a:srgbClr val="CC0000"/>
              </a:solidFill>
            </a:endParaRPr>
          </a:p>
        </p:txBody>
      </p:sp>
      <p:sp>
        <p:nvSpPr>
          <p:cNvPr id="10" name="Контейнер за съдържание 9"/>
          <p:cNvSpPr>
            <a:spLocks noGrp="1"/>
          </p:cNvSpPr>
          <p:nvPr>
            <p:ph idx="13"/>
          </p:nvPr>
        </p:nvSpPr>
        <p:spPr>
          <a:xfrm>
            <a:off x="683567" y="1844824"/>
            <a:ext cx="7992889" cy="4752528"/>
          </a:xfrm>
        </p:spPr>
        <p:txBody>
          <a:bodyPr/>
          <a:lstStyle/>
          <a:p>
            <a:pPr marL="342900" indent="-342900">
              <a:buFont typeface="Arial" panose="020B0604020202020204" pitchFamily="34" charset="0"/>
              <a:buChar char="•"/>
            </a:pPr>
            <a:r>
              <a:rPr lang="en-GB" b="1" dirty="0" smtClean="0"/>
              <a:t>Stronger </a:t>
            </a:r>
            <a:r>
              <a:rPr lang="en-GB" b="1" dirty="0"/>
              <a:t>investigative powers </a:t>
            </a:r>
            <a:r>
              <a:rPr lang="en-GB" dirty="0"/>
              <a:t>are required to deal with such challenges – remote access, cloud data, hacking,…</a:t>
            </a:r>
          </a:p>
          <a:p>
            <a:endParaRPr lang="en-GB" sz="1200" dirty="0"/>
          </a:p>
          <a:p>
            <a:pPr marL="355600"/>
            <a:r>
              <a:rPr lang="en-GB" sz="2000" i="1" dirty="0">
                <a:solidFill>
                  <a:schemeClr val="bg1">
                    <a:lumMod val="50000"/>
                  </a:schemeClr>
                </a:solidFill>
              </a:rPr>
              <a:t>“</a:t>
            </a:r>
            <a:r>
              <a:rPr lang="en-GB" sz="2000" i="1" u="sng" dirty="0">
                <a:solidFill>
                  <a:schemeClr val="bg1">
                    <a:lumMod val="50000"/>
                  </a:schemeClr>
                </a:solidFill>
              </a:rPr>
              <a:t>More powerful instruments</a:t>
            </a:r>
            <a:r>
              <a:rPr lang="en-GB" sz="2000" i="1" dirty="0">
                <a:solidFill>
                  <a:schemeClr val="bg1">
                    <a:lumMod val="50000"/>
                  </a:schemeClr>
                </a:solidFill>
              </a:rPr>
              <a:t> in order to enhance </a:t>
            </a:r>
            <a:r>
              <a:rPr lang="en-GB" sz="2000" i="1" u="sng" dirty="0">
                <a:solidFill>
                  <a:schemeClr val="bg1">
                    <a:lumMod val="50000"/>
                  </a:schemeClr>
                </a:solidFill>
              </a:rPr>
              <a:t>active interception </a:t>
            </a:r>
            <a:r>
              <a:rPr lang="en-GB" sz="2000" i="1" dirty="0">
                <a:solidFill>
                  <a:schemeClr val="bg1">
                    <a:lumMod val="50000"/>
                  </a:schemeClr>
                </a:solidFill>
              </a:rPr>
              <a:t>over internet throughout a more strict collaboration with the service providers.”</a:t>
            </a:r>
          </a:p>
          <a:p>
            <a:endParaRPr lang="nl-BE" sz="1200" b="1" dirty="0">
              <a:solidFill>
                <a:srgbClr val="A6A6A6"/>
              </a:solidFill>
            </a:endParaRPr>
          </a:p>
          <a:p>
            <a:pPr marL="342900" indent="-342900">
              <a:buFont typeface="Arial" panose="020B0604020202020204" pitchFamily="34" charset="0"/>
              <a:buChar char="•"/>
            </a:pPr>
            <a:r>
              <a:rPr lang="en-US" dirty="0" smtClean="0"/>
              <a:t>Stronger</a:t>
            </a:r>
            <a:r>
              <a:rPr lang="en-GB" dirty="0" smtClean="0"/>
              <a:t> </a:t>
            </a:r>
            <a:r>
              <a:rPr lang="en-GB" b="1" dirty="0" smtClean="0"/>
              <a:t>international cooperation </a:t>
            </a:r>
            <a:r>
              <a:rPr lang="en-GB" dirty="0" smtClean="0"/>
              <a:t>is desired – perhaps even setting up databases   (cyber parameters e.g. IMEI numbers, IP addresses) </a:t>
            </a:r>
          </a:p>
          <a:p>
            <a:pPr marL="342900" indent="-342900">
              <a:buFont typeface="Arial" panose="020B0604020202020204" pitchFamily="34" charset="0"/>
              <a:buChar char="•"/>
            </a:pPr>
            <a:r>
              <a:rPr lang="en-GB" dirty="0" smtClean="0"/>
              <a:t> yet this is also linked to the need for </a:t>
            </a:r>
            <a:r>
              <a:rPr lang="en-GB" b="1" dirty="0" smtClean="0"/>
              <a:t>standardisation and subsequent accreditation of digital forensic labs (</a:t>
            </a:r>
            <a:r>
              <a:rPr lang="en-GB" b="1" dirty="0" err="1" smtClean="0"/>
              <a:t>cfr.DNA</a:t>
            </a:r>
            <a:r>
              <a:rPr lang="en-GB" b="1" dirty="0" smtClean="0"/>
              <a:t> labs)</a:t>
            </a:r>
            <a:endParaRPr lang="en-US" sz="1200" b="1" dirty="0" smtClean="0"/>
          </a:p>
          <a:p>
            <a:pPr marL="1085850" lvl="1" indent="-342900">
              <a:buFont typeface="Wingdings" panose="05000000000000000000" pitchFamily="2" charset="2"/>
              <a:buChar char="Ø"/>
            </a:pPr>
            <a:endParaRPr lang="nl-BE" b="1" dirty="0">
              <a:solidFill>
                <a:srgbClr val="A6A6A6"/>
              </a:solidFill>
            </a:endParaRPr>
          </a:p>
          <a:p>
            <a:endParaRPr lang="bg-BG" dirty="0"/>
          </a:p>
        </p:txBody>
      </p:sp>
      <p:sp>
        <p:nvSpPr>
          <p:cNvPr id="5"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6"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19158289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4294967295"/>
          </p:nvPr>
        </p:nvSpPr>
        <p:spPr>
          <a:xfrm>
            <a:off x="6553200" y="6520259"/>
            <a:ext cx="2133600" cy="365125"/>
          </a:xfrm>
          <a:prstGeom prst="rect">
            <a:avLst/>
          </a:prstGeom>
        </p:spPr>
        <p:txBody>
          <a:bodyPr/>
          <a:lstStyle/>
          <a:p>
            <a:fld id="{B86E877D-C9C6-41A8-9A9C-FC11166C6D97}" type="slidenum">
              <a:rPr lang="bg-BG" smtClean="0"/>
              <a:pPr/>
              <a:t>19</a:t>
            </a:fld>
            <a:endParaRPr lang="bg-BG" dirty="0"/>
          </a:p>
        </p:txBody>
      </p:sp>
      <p:sp>
        <p:nvSpPr>
          <p:cNvPr id="8" name="Заглавие 7"/>
          <p:cNvSpPr>
            <a:spLocks noGrp="1"/>
          </p:cNvSpPr>
          <p:nvPr>
            <p:ph type="ctrTitle"/>
          </p:nvPr>
        </p:nvSpPr>
        <p:spPr/>
        <p:txBody>
          <a:bodyPr/>
          <a:lstStyle/>
          <a:p>
            <a:r>
              <a:rPr lang="en-US" b="1" dirty="0" smtClean="0">
                <a:solidFill>
                  <a:srgbClr val="CC0000"/>
                </a:solidFill>
              </a:rPr>
              <a:t/>
            </a:r>
            <a:br>
              <a:rPr lang="en-US" b="1" dirty="0" smtClean="0">
                <a:solidFill>
                  <a:srgbClr val="CC0000"/>
                </a:solidFill>
              </a:rPr>
            </a:br>
            <a:r>
              <a:rPr lang="en-US" b="1" dirty="0" smtClean="0">
                <a:solidFill>
                  <a:srgbClr val="CC0000"/>
                </a:solidFill>
              </a:rPr>
              <a:t>LEAs </a:t>
            </a:r>
            <a:r>
              <a:rPr lang="en-US" b="1" dirty="0">
                <a:solidFill>
                  <a:srgbClr val="CC0000"/>
                </a:solidFill>
              </a:rPr>
              <a:t>Issues Interim results</a:t>
            </a:r>
            <a:r>
              <a:rPr lang="en-US" dirty="0" smtClean="0">
                <a:solidFill>
                  <a:srgbClr val="CC0000"/>
                </a:solidFill>
              </a:rPr>
              <a:t/>
            </a:r>
            <a:br>
              <a:rPr lang="en-US" dirty="0" smtClean="0">
                <a:solidFill>
                  <a:srgbClr val="CC0000"/>
                </a:solidFill>
              </a:rPr>
            </a:br>
            <a:endParaRPr lang="bg-BG" dirty="0">
              <a:solidFill>
                <a:srgbClr val="CC0000"/>
              </a:solidFill>
            </a:endParaRPr>
          </a:p>
        </p:txBody>
      </p:sp>
      <p:sp>
        <p:nvSpPr>
          <p:cNvPr id="10" name="Контейнер за съдържание 9"/>
          <p:cNvSpPr>
            <a:spLocks noGrp="1"/>
          </p:cNvSpPr>
          <p:nvPr>
            <p:ph idx="13"/>
          </p:nvPr>
        </p:nvSpPr>
        <p:spPr>
          <a:xfrm>
            <a:off x="683567" y="1844824"/>
            <a:ext cx="7992889" cy="4752528"/>
          </a:xfrm>
        </p:spPr>
        <p:txBody>
          <a:bodyPr/>
          <a:lstStyle/>
          <a:p>
            <a:pPr marL="342900" indent="-342900">
              <a:buFont typeface="Arial" panose="020B0604020202020204" pitchFamily="34" charset="0"/>
              <a:buChar char="•"/>
            </a:pPr>
            <a:r>
              <a:rPr lang="en-GB" dirty="0"/>
              <a:t>More </a:t>
            </a:r>
            <a:r>
              <a:rPr lang="en-GB" b="1" dirty="0"/>
              <a:t>efficient MLA procedures</a:t>
            </a:r>
            <a:r>
              <a:rPr lang="en-GB" dirty="0"/>
              <a:t> are stated as indispensable, in particular regarding timeframes – requires new (digital) mechanisms</a:t>
            </a:r>
          </a:p>
          <a:p>
            <a:endParaRPr lang="en-GB" sz="1200" dirty="0"/>
          </a:p>
          <a:p>
            <a:pPr marL="355600"/>
            <a:r>
              <a:rPr lang="en-GB" sz="2000" i="1" dirty="0">
                <a:solidFill>
                  <a:schemeClr val="bg1">
                    <a:lumMod val="50000"/>
                  </a:schemeClr>
                </a:solidFill>
              </a:rPr>
              <a:t>“Police at national and international levels needs more cooperation to exchange information and digital evidence </a:t>
            </a:r>
            <a:r>
              <a:rPr lang="en-GB" sz="2000" i="1" u="sng" dirty="0">
                <a:solidFill>
                  <a:schemeClr val="bg1">
                    <a:lumMod val="50000"/>
                  </a:schemeClr>
                </a:solidFill>
              </a:rPr>
              <a:t>easily and faster</a:t>
            </a:r>
            <a:r>
              <a:rPr lang="en-GB" sz="2000" i="1" dirty="0">
                <a:solidFill>
                  <a:schemeClr val="bg1">
                    <a:lumMod val="50000"/>
                  </a:schemeClr>
                </a:solidFill>
              </a:rPr>
              <a:t>.”</a:t>
            </a:r>
            <a:r>
              <a:rPr lang="en-US" sz="2000" dirty="0">
                <a:solidFill>
                  <a:schemeClr val="bg1">
                    <a:lumMod val="50000"/>
                  </a:schemeClr>
                </a:solidFill>
              </a:rPr>
              <a:t> </a:t>
            </a:r>
            <a:endParaRPr lang="en-US" sz="2000" dirty="0" smtClean="0">
              <a:solidFill>
                <a:schemeClr val="bg1">
                  <a:lumMod val="50000"/>
                </a:schemeClr>
              </a:solidFill>
            </a:endParaRPr>
          </a:p>
          <a:p>
            <a:pPr marL="355600"/>
            <a:endParaRPr lang="en-US" sz="1200" dirty="0">
              <a:solidFill>
                <a:schemeClr val="bg1">
                  <a:lumMod val="50000"/>
                </a:schemeClr>
              </a:solidFill>
            </a:endParaRPr>
          </a:p>
          <a:p>
            <a:pPr marL="355600"/>
            <a:r>
              <a:rPr lang="en-GB" sz="2000" i="1" dirty="0" smtClean="0">
                <a:solidFill>
                  <a:schemeClr val="bg1">
                    <a:lumMod val="50000"/>
                  </a:schemeClr>
                </a:solidFill>
              </a:rPr>
              <a:t>“There </a:t>
            </a:r>
            <a:r>
              <a:rPr lang="en-GB" sz="2000" i="1" dirty="0">
                <a:solidFill>
                  <a:schemeClr val="bg1">
                    <a:lumMod val="50000"/>
                  </a:schemeClr>
                </a:solidFill>
              </a:rPr>
              <a:t>can be a policy measure under which regulators from one country can provide police forces from other country with requested information without MLAT. This can </a:t>
            </a:r>
            <a:r>
              <a:rPr lang="en-GB" sz="2000" i="1" u="sng" dirty="0">
                <a:solidFill>
                  <a:schemeClr val="bg1">
                    <a:lumMod val="50000"/>
                  </a:schemeClr>
                </a:solidFill>
              </a:rPr>
              <a:t>speed-up</a:t>
            </a:r>
            <a:r>
              <a:rPr lang="en-GB" sz="2000" i="1" dirty="0">
                <a:solidFill>
                  <a:schemeClr val="bg1">
                    <a:lumMod val="50000"/>
                  </a:schemeClr>
                </a:solidFill>
              </a:rPr>
              <a:t> the investigations of </a:t>
            </a:r>
            <a:r>
              <a:rPr lang="en-GB" sz="2000" i="1" dirty="0" smtClean="0">
                <a:solidFill>
                  <a:schemeClr val="bg1">
                    <a:lumMod val="50000"/>
                  </a:schemeClr>
                </a:solidFill>
              </a:rPr>
              <a:t>cybercrime.”</a:t>
            </a:r>
          </a:p>
          <a:p>
            <a:pPr marL="355600"/>
            <a:endParaRPr lang="en-GB" sz="1200" i="1" dirty="0" smtClean="0">
              <a:solidFill>
                <a:schemeClr val="bg1">
                  <a:lumMod val="50000"/>
                </a:schemeClr>
              </a:solidFill>
            </a:endParaRPr>
          </a:p>
          <a:p>
            <a:pPr marL="355600"/>
            <a:r>
              <a:rPr lang="en-GB" sz="2000" i="1" dirty="0" smtClean="0">
                <a:solidFill>
                  <a:schemeClr val="bg1">
                    <a:lumMod val="50000"/>
                  </a:schemeClr>
                </a:solidFill>
              </a:rPr>
              <a:t>“Measure </a:t>
            </a:r>
            <a:r>
              <a:rPr lang="en-GB" sz="2000" i="1" dirty="0">
                <a:solidFill>
                  <a:schemeClr val="bg1">
                    <a:lumMod val="50000"/>
                  </a:schemeClr>
                </a:solidFill>
              </a:rPr>
              <a:t>to </a:t>
            </a:r>
            <a:r>
              <a:rPr lang="en-GB" sz="2000" i="1" u="sng" dirty="0">
                <a:solidFill>
                  <a:schemeClr val="bg1">
                    <a:lumMod val="50000"/>
                  </a:schemeClr>
                </a:solidFill>
              </a:rPr>
              <a:t>speed up</a:t>
            </a:r>
            <a:r>
              <a:rPr lang="en-GB" sz="2000" i="1" dirty="0">
                <a:solidFill>
                  <a:schemeClr val="bg1">
                    <a:lumMod val="50000"/>
                  </a:schemeClr>
                </a:solidFill>
              </a:rPr>
              <a:t> processes regarding exchange of digital evidence and </a:t>
            </a:r>
            <a:r>
              <a:rPr lang="en-GB" sz="2000" i="1" dirty="0" smtClean="0">
                <a:solidFill>
                  <a:schemeClr val="bg1">
                    <a:lumMod val="50000"/>
                  </a:schemeClr>
                </a:solidFill>
              </a:rPr>
              <a:t>information.”</a:t>
            </a:r>
            <a:endParaRPr lang="en-US" sz="2000" i="1" dirty="0" smtClean="0">
              <a:solidFill>
                <a:schemeClr val="bg1">
                  <a:lumMod val="50000"/>
                </a:schemeClr>
              </a:solidFill>
            </a:endParaRPr>
          </a:p>
          <a:p>
            <a:pPr marL="355600"/>
            <a:endParaRPr lang="en-US" sz="1200" dirty="0"/>
          </a:p>
        </p:txBody>
      </p:sp>
      <p:sp>
        <p:nvSpPr>
          <p:cNvPr id="5"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6"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24131608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9" name="Картина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Картина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0350"/>
            <a:ext cx="24479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7172" name="Заглавие 7"/>
          <p:cNvSpPr>
            <a:spLocks noGrp="1"/>
          </p:cNvSpPr>
          <p:nvPr>
            <p:ph type="title"/>
          </p:nvPr>
        </p:nvSpPr>
        <p:spPr>
          <a:xfrm>
            <a:off x="395288" y="836613"/>
            <a:ext cx="8424862" cy="720725"/>
          </a:xfrm>
        </p:spPr>
        <p:txBody>
          <a:bodyPr/>
          <a:lstStyle/>
          <a:p>
            <a:pPr eaLnBrk="1" hangingPunct="1"/>
            <a:r>
              <a:rPr lang="en-GB" sz="2800" b="1">
                <a:solidFill>
                  <a:srgbClr val="CC0000"/>
                </a:solidFill>
                <a:latin typeface="Cambria" charset="0"/>
                <a:ea typeface="MS PGothic" charset="0"/>
                <a:cs typeface="MS PGothic" charset="0"/>
              </a:rPr>
              <a:t>EVIDENCE Project: Main data</a:t>
            </a:r>
            <a:endParaRPr lang="bg-BG" sz="2800" b="1">
              <a:solidFill>
                <a:srgbClr val="CC0000"/>
              </a:solidFill>
              <a:latin typeface="Cambria" charset="0"/>
              <a:ea typeface="MS PGothic" charset="0"/>
              <a:cs typeface="MS PGothic" charset="0"/>
            </a:endParaRPr>
          </a:p>
        </p:txBody>
      </p:sp>
      <p:sp>
        <p:nvSpPr>
          <p:cNvPr id="7173" name="CasellaDiTesto 16"/>
          <p:cNvSpPr txBox="1">
            <a:spLocks noChangeArrowheads="1"/>
          </p:cNvSpPr>
          <p:nvPr/>
        </p:nvSpPr>
        <p:spPr bwMode="auto">
          <a:xfrm>
            <a:off x="395288" y="1557338"/>
            <a:ext cx="84248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buFont typeface="Arial" charset="0"/>
              <a:buChar char="•"/>
            </a:pPr>
            <a:r>
              <a:rPr lang="en-GB" sz="1800" b="1" dirty="0">
                <a:latin typeface="Cambria" charset="0"/>
                <a:ea typeface="MS PGothic" charset="0"/>
                <a:cs typeface="MS PGothic" charset="0"/>
              </a:rPr>
              <a:t>European Informatics Data Exchange Framework for Court and Evidence</a:t>
            </a:r>
          </a:p>
          <a:p>
            <a:pPr algn="just" eaLnBrk="1" hangingPunct="1">
              <a:buFont typeface="Arial" charset="0"/>
              <a:buChar char="•"/>
            </a:pPr>
            <a:endParaRPr lang="en-GB" sz="1800" dirty="0">
              <a:latin typeface="Cambria" charset="0"/>
              <a:ea typeface="MS PGothic" charset="0"/>
              <a:cs typeface="MS PGothic" charset="0"/>
            </a:endParaRPr>
          </a:p>
          <a:p>
            <a:pPr algn="just" eaLnBrk="1" hangingPunct="1">
              <a:buFont typeface="Arial" charset="0"/>
              <a:buChar char="•"/>
            </a:pPr>
            <a:r>
              <a:rPr lang="en-GB" sz="1800" dirty="0">
                <a:latin typeface="Cambria" charset="0"/>
                <a:ea typeface="MS PGothic" charset="0"/>
                <a:cs typeface="MS PGothic" charset="0"/>
              </a:rPr>
              <a:t>Duration: 30 months (March 2014 </a:t>
            </a:r>
            <a:r>
              <a:rPr lang="en-US" sz="1800" dirty="0" smtClean="0">
                <a:latin typeface="Cambria" charset="0"/>
                <a:ea typeface="MS PGothic" charset="0"/>
                <a:cs typeface="MS PGothic" charset="0"/>
              </a:rPr>
              <a:t>–</a:t>
            </a:r>
            <a:r>
              <a:rPr lang="en-GB" sz="1800" dirty="0" smtClean="0">
                <a:latin typeface="Cambria" charset="0"/>
                <a:ea typeface="MS PGothic" charset="0"/>
                <a:cs typeface="MS PGothic" charset="0"/>
              </a:rPr>
              <a:t> October 2016</a:t>
            </a:r>
            <a:r>
              <a:rPr lang="en-GB" sz="1800" dirty="0">
                <a:latin typeface="Cambria" charset="0"/>
                <a:ea typeface="MS PGothic" charset="0"/>
                <a:cs typeface="MS PGothic" charset="0"/>
              </a:rPr>
              <a:t>)</a:t>
            </a:r>
          </a:p>
          <a:p>
            <a:pPr algn="just" eaLnBrk="1" hangingPunct="1">
              <a:buFont typeface="Arial" charset="0"/>
              <a:buChar char="•"/>
            </a:pPr>
            <a:r>
              <a:rPr lang="en-GB" sz="1800" dirty="0">
                <a:latin typeface="Cambria" charset="0"/>
                <a:ea typeface="MS PGothic" charset="0"/>
                <a:cs typeface="MS PGothic" charset="0"/>
              </a:rPr>
              <a:t>Coordinator: CNR-ITTIG</a:t>
            </a:r>
          </a:p>
          <a:p>
            <a:pPr algn="just" eaLnBrk="1" hangingPunct="1">
              <a:buFont typeface="Arial" charset="0"/>
              <a:buChar char="•"/>
            </a:pPr>
            <a:r>
              <a:rPr lang="en-GB" sz="1800" dirty="0" smtClean="0">
                <a:latin typeface="Cambria" charset="0"/>
                <a:ea typeface="MS PGothic" charset="0"/>
                <a:cs typeface="MS PGothic" charset="0"/>
              </a:rPr>
              <a:t>EU </a:t>
            </a:r>
            <a:r>
              <a:rPr lang="en-GB" sz="1800" dirty="0">
                <a:latin typeface="Cambria" charset="0"/>
                <a:ea typeface="MS PGothic" charset="0"/>
                <a:cs typeface="MS PGothic" charset="0"/>
              </a:rPr>
              <a:t>Funding: € 1,924,589.00 (CSA – Coordination and Support Action)</a:t>
            </a:r>
          </a:p>
          <a:p>
            <a:pPr algn="just" eaLnBrk="1" hangingPunct="1">
              <a:buFont typeface="Arial" charset="0"/>
              <a:buChar char="•"/>
            </a:pPr>
            <a:r>
              <a:rPr lang="en-GB" sz="1800" dirty="0">
                <a:latin typeface="Cambria" charset="0"/>
                <a:ea typeface="MS PGothic" charset="0"/>
                <a:cs typeface="MS PGothic" charset="0"/>
              </a:rPr>
              <a:t>Partners</a:t>
            </a:r>
          </a:p>
          <a:p>
            <a:pPr lvl="1" algn="just" eaLnBrk="1" hangingPunct="1">
              <a:buFont typeface="Arial" charset="0"/>
              <a:buChar char="•"/>
            </a:pPr>
            <a:r>
              <a:rPr lang="en-GB" sz="1800" dirty="0">
                <a:latin typeface="Cambria" charset="0"/>
                <a:ea typeface="MS PGothic" charset="0"/>
                <a:cs typeface="MS PGothic" charset="0"/>
              </a:rPr>
              <a:t>CNR-ITTIG, CNR-IRPPS – CNR (Italy)</a:t>
            </a:r>
          </a:p>
          <a:p>
            <a:pPr lvl="1" algn="just" eaLnBrk="1" hangingPunct="1">
              <a:buFont typeface="Arial" charset="0"/>
              <a:buChar char="•"/>
            </a:pPr>
            <a:r>
              <a:rPr lang="en-GB" sz="1800" dirty="0">
                <a:latin typeface="Cambria" charset="0"/>
                <a:ea typeface="MS PGothic" charset="0"/>
                <a:cs typeface="MS PGothic" charset="0"/>
              </a:rPr>
              <a:t>University of Groningen - RUG (The Netherlands)</a:t>
            </a:r>
          </a:p>
          <a:p>
            <a:pPr lvl="1" algn="just" eaLnBrk="1" hangingPunct="1">
              <a:buFont typeface="Arial" charset="0"/>
              <a:buChar char="•"/>
            </a:pPr>
            <a:r>
              <a:rPr lang="en-GB" sz="1800" dirty="0">
                <a:latin typeface="Cambria" charset="0"/>
                <a:ea typeface="MS PGothic" charset="0"/>
                <a:cs typeface="MS PGothic" charset="0"/>
              </a:rPr>
              <a:t>International Criminal Police Organization  - INTERPOL (France)</a:t>
            </a:r>
          </a:p>
          <a:p>
            <a:pPr lvl="1" algn="just" eaLnBrk="1" hangingPunct="1">
              <a:buFont typeface="Arial" charset="0"/>
              <a:buChar char="•"/>
            </a:pPr>
            <a:r>
              <a:rPr lang="en-GB" sz="1800" dirty="0">
                <a:latin typeface="Cambria" charset="0"/>
                <a:ea typeface="MS PGothic" charset="0"/>
                <a:cs typeface="MS PGothic" charset="0"/>
              </a:rPr>
              <a:t>Leibniz University of Hannover - LUH (Germany)</a:t>
            </a:r>
          </a:p>
          <a:p>
            <a:pPr lvl="1" algn="just" eaLnBrk="1" hangingPunct="1">
              <a:buFont typeface="Arial" charset="0"/>
              <a:buChar char="•"/>
            </a:pPr>
            <a:r>
              <a:rPr lang="en-GB" sz="1800" dirty="0">
                <a:latin typeface="Cambria" charset="0"/>
                <a:ea typeface="MS PGothic" charset="0"/>
                <a:cs typeface="MS PGothic" charset="0"/>
              </a:rPr>
              <a:t>Laboratory of Citizenship Science – LSC (Italy)</a:t>
            </a:r>
          </a:p>
          <a:p>
            <a:pPr lvl="1" algn="just" eaLnBrk="1" hangingPunct="1">
              <a:buFont typeface="Arial" charset="0"/>
              <a:buChar char="•"/>
            </a:pPr>
            <a:r>
              <a:rPr lang="en-GB" sz="1800" dirty="0">
                <a:latin typeface="Cambria" charset="0"/>
                <a:ea typeface="MS PGothic" charset="0"/>
                <a:cs typeface="MS PGothic" charset="0"/>
              </a:rPr>
              <a:t>University of Malta – UOM (Malta)</a:t>
            </a:r>
          </a:p>
          <a:p>
            <a:pPr lvl="1" algn="just" eaLnBrk="1" hangingPunct="1">
              <a:buFont typeface="Arial" charset="0"/>
              <a:buChar char="•"/>
            </a:pPr>
            <a:r>
              <a:rPr lang="en-GB" sz="1800" dirty="0">
                <a:latin typeface="Cambria" charset="0"/>
                <a:ea typeface="MS PGothic" charset="0"/>
                <a:cs typeface="MS PGothic" charset="0"/>
              </a:rPr>
              <a:t>Council of Bars and Law Societies of Europe - CCBE (Belgium)</a:t>
            </a:r>
          </a:p>
          <a:p>
            <a:pPr lvl="1" algn="just" eaLnBrk="1" hangingPunct="1">
              <a:buFont typeface="Arial" charset="0"/>
              <a:buChar char="•"/>
            </a:pPr>
            <a:r>
              <a:rPr lang="en-GB" sz="1800" dirty="0">
                <a:latin typeface="Cambria" charset="0"/>
                <a:ea typeface="MS PGothic" charset="0"/>
                <a:cs typeface="MS PGothic" charset="0"/>
              </a:rPr>
              <a:t>Centre of Excellence in Information and Communications Technologies – CETIC (Belgium)</a:t>
            </a:r>
          </a:p>
          <a:p>
            <a:pPr lvl="1" algn="just" eaLnBrk="1" hangingPunct="1">
              <a:buFont typeface="Arial" charset="0"/>
              <a:buChar char="•"/>
            </a:pPr>
            <a:r>
              <a:rPr lang="en-GB" sz="1800" dirty="0">
                <a:latin typeface="Cambria" charset="0"/>
                <a:ea typeface="MS PGothic" charset="0"/>
                <a:cs typeface="MS PGothic" charset="0"/>
              </a:rPr>
              <a:t>Law and Internet Foundation – LIF (Bulgaria)</a:t>
            </a:r>
          </a:p>
          <a:p>
            <a:pPr algn="just" eaLnBrk="1" hangingPunct="1">
              <a:buFont typeface="Arial" charset="0"/>
              <a:buChar char="•"/>
            </a:pPr>
            <a:r>
              <a:rPr lang="en-GB" sz="1800" dirty="0">
                <a:latin typeface="Cambria" charset="0"/>
                <a:ea typeface="MS PGothic" charset="0"/>
                <a:cs typeface="MS PGothic" charset="0"/>
              </a:rPr>
              <a:t>Web site: </a:t>
            </a:r>
            <a:r>
              <a:rPr lang="en-GB" sz="1800" dirty="0">
                <a:latin typeface="Cambria" charset="0"/>
                <a:ea typeface="MS PGothic" charset="0"/>
                <a:cs typeface="MS PGothic" charset="0"/>
                <a:hlinkClick r:id="rId4"/>
              </a:rPr>
              <a:t>www.evidenceproject.eu</a:t>
            </a:r>
            <a:endParaRPr lang="en-GB" sz="1800" dirty="0">
              <a:latin typeface="Cambria" charset="0"/>
              <a:ea typeface="MS PGothic" charset="0"/>
              <a:cs typeface="MS PGothic" charset="0"/>
            </a:endParaRPr>
          </a:p>
        </p:txBody>
      </p:sp>
      <p:sp>
        <p:nvSpPr>
          <p:cNvPr id="9" name="Контейнер за номер на слайда 1"/>
          <p:cNvSpPr>
            <a:spLocks noGrp="1"/>
          </p:cNvSpPr>
          <p:nvPr>
            <p:ph type="sldNum" sz="quarter" idx="14"/>
          </p:nvPr>
        </p:nvSpPr>
        <p:spPr>
          <a:xfrm>
            <a:off x="6686550" y="6488113"/>
            <a:ext cx="2349500" cy="401637"/>
          </a:xfrm>
        </p:spPr>
        <p:txBody>
          <a:bodyPr>
            <a:normAutofit/>
          </a:bodyPr>
          <a:lstStyle/>
          <a:p>
            <a:pPr>
              <a:defRPr/>
            </a:pPr>
            <a:fld id="{0CCC2C0E-16BD-1947-9FAE-0D6DF1E42E2D}" type="slidenum">
              <a:rPr lang="bg-BG"/>
              <a:pPr>
                <a:defRPr/>
              </a:pPr>
              <a:t>2</a:t>
            </a:fld>
            <a:endParaRPr lang="bg-BG" dirty="0"/>
          </a:p>
        </p:txBody>
      </p:sp>
      <p:sp>
        <p:nvSpPr>
          <p:cNvPr id="12"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3"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4294967295"/>
          </p:nvPr>
        </p:nvSpPr>
        <p:spPr>
          <a:xfrm>
            <a:off x="6553200" y="6520259"/>
            <a:ext cx="2133600" cy="365125"/>
          </a:xfrm>
          <a:prstGeom prst="rect">
            <a:avLst/>
          </a:prstGeom>
        </p:spPr>
        <p:txBody>
          <a:bodyPr/>
          <a:lstStyle/>
          <a:p>
            <a:fld id="{B86E877D-C9C6-41A8-9A9C-FC11166C6D97}" type="slidenum">
              <a:rPr lang="bg-BG" smtClean="0"/>
              <a:pPr/>
              <a:t>20</a:t>
            </a:fld>
            <a:endParaRPr lang="bg-BG" dirty="0"/>
          </a:p>
        </p:txBody>
      </p:sp>
      <p:sp>
        <p:nvSpPr>
          <p:cNvPr id="8" name="Заглавие 7"/>
          <p:cNvSpPr>
            <a:spLocks noGrp="1"/>
          </p:cNvSpPr>
          <p:nvPr>
            <p:ph type="ctrTitle"/>
          </p:nvPr>
        </p:nvSpPr>
        <p:spPr/>
        <p:txBody>
          <a:bodyPr/>
          <a:lstStyle/>
          <a:p>
            <a:r>
              <a:rPr lang="en-US" b="1" dirty="0" smtClean="0"/>
              <a:t/>
            </a:r>
            <a:br>
              <a:rPr lang="en-US" b="1" dirty="0" smtClean="0"/>
            </a:br>
            <a:r>
              <a:rPr lang="en-US" b="1" dirty="0" smtClean="0">
                <a:solidFill>
                  <a:srgbClr val="CC0000"/>
                </a:solidFill>
              </a:rPr>
              <a:t>LEAs </a:t>
            </a:r>
            <a:r>
              <a:rPr lang="en-US" b="1" dirty="0">
                <a:solidFill>
                  <a:srgbClr val="CC0000"/>
                </a:solidFill>
              </a:rPr>
              <a:t>Issues Interim results</a:t>
            </a:r>
            <a:r>
              <a:rPr lang="en-US" dirty="0" smtClean="0">
                <a:solidFill>
                  <a:srgbClr val="CC0000"/>
                </a:solidFill>
              </a:rPr>
              <a:t/>
            </a:r>
            <a:br>
              <a:rPr lang="en-US" dirty="0" smtClean="0">
                <a:solidFill>
                  <a:srgbClr val="CC0000"/>
                </a:solidFill>
              </a:rPr>
            </a:br>
            <a:endParaRPr lang="bg-BG" dirty="0">
              <a:solidFill>
                <a:srgbClr val="CC0000"/>
              </a:solidFill>
            </a:endParaRPr>
          </a:p>
        </p:txBody>
      </p:sp>
      <p:sp>
        <p:nvSpPr>
          <p:cNvPr id="10" name="Контейнер за съдържание 9"/>
          <p:cNvSpPr>
            <a:spLocks noGrp="1"/>
          </p:cNvSpPr>
          <p:nvPr>
            <p:ph idx="13"/>
          </p:nvPr>
        </p:nvSpPr>
        <p:spPr>
          <a:xfrm>
            <a:off x="683567" y="1844824"/>
            <a:ext cx="7992889" cy="4752528"/>
          </a:xfrm>
        </p:spPr>
        <p:txBody>
          <a:bodyPr/>
          <a:lstStyle/>
          <a:p>
            <a:r>
              <a:rPr lang="en-US" dirty="0" smtClean="0"/>
              <a:t>Introduction </a:t>
            </a:r>
            <a:r>
              <a:rPr lang="en-US" dirty="0"/>
              <a:t>of </a:t>
            </a:r>
            <a:r>
              <a:rPr lang="en-US" dirty="0" smtClean="0"/>
              <a:t>new tools and powers requires </a:t>
            </a:r>
            <a:r>
              <a:rPr lang="en-US" dirty="0"/>
              <a:t>an assessment of the </a:t>
            </a:r>
            <a:r>
              <a:rPr lang="en-US" b="1" dirty="0"/>
              <a:t>accompanying safeguards </a:t>
            </a:r>
            <a:r>
              <a:rPr lang="en-US" dirty="0"/>
              <a:t>and the impact on the </a:t>
            </a:r>
            <a:r>
              <a:rPr lang="en-US" b="1" dirty="0"/>
              <a:t>admissibility of such evidence across jurisdictions</a:t>
            </a:r>
            <a:r>
              <a:rPr lang="en-US" dirty="0"/>
              <a:t>. </a:t>
            </a:r>
          </a:p>
          <a:p>
            <a:pPr marL="0" lvl="1" indent="0">
              <a:buClrTx/>
              <a:buNone/>
            </a:pPr>
            <a:endParaRPr lang="en-US" sz="1200" b="1" dirty="0" smtClean="0"/>
          </a:p>
          <a:p>
            <a:pPr marL="1085850" lvl="1" indent="-342900">
              <a:buFont typeface="Wingdings" panose="05000000000000000000" pitchFamily="2" charset="2"/>
              <a:buChar char="Ø"/>
            </a:pPr>
            <a:endParaRPr lang="nl-BE" b="1" dirty="0">
              <a:solidFill>
                <a:srgbClr val="A6A6A6"/>
              </a:solidFill>
            </a:endParaRPr>
          </a:p>
          <a:p>
            <a:endParaRPr lang="bg-BG" dirty="0"/>
          </a:p>
        </p:txBody>
      </p:sp>
      <p:sp>
        <p:nvSpPr>
          <p:cNvPr id="5"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6"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37230048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Картина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Картина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0350"/>
            <a:ext cx="24479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7412" name="Заглавие 7"/>
          <p:cNvSpPr>
            <a:spLocks noGrp="1"/>
          </p:cNvSpPr>
          <p:nvPr>
            <p:ph type="title"/>
          </p:nvPr>
        </p:nvSpPr>
        <p:spPr>
          <a:xfrm>
            <a:off x="395288" y="908050"/>
            <a:ext cx="8424862" cy="720725"/>
          </a:xfrm>
        </p:spPr>
        <p:txBody>
          <a:bodyPr>
            <a:normAutofit fontScale="90000"/>
          </a:bodyPr>
          <a:lstStyle/>
          <a:p>
            <a:pPr eaLnBrk="1" hangingPunct="1"/>
            <a:r>
              <a:rPr lang="en-GB" sz="2800" b="1" dirty="0" smtClean="0">
                <a:solidFill>
                  <a:srgbClr val="CC0000"/>
                </a:solidFill>
                <a:latin typeface="Cambria" charset="0"/>
                <a:ea typeface="MS PGothic" charset="0"/>
                <a:cs typeface="MS PGothic" charset="0"/>
              </a:rPr>
              <a:t>Report </a:t>
            </a:r>
            <a:r>
              <a:rPr lang="en-GB" sz="2800" b="1" dirty="0">
                <a:solidFill>
                  <a:srgbClr val="CC0000"/>
                </a:solidFill>
                <a:latin typeface="Cambria" charset="0"/>
                <a:ea typeface="MS PGothic" charset="0"/>
                <a:cs typeface="MS PGothic" charset="0"/>
              </a:rPr>
              <a:t>on Data Protection Issues</a:t>
            </a:r>
            <a:br>
              <a:rPr lang="en-GB" sz="2800" b="1" dirty="0">
                <a:solidFill>
                  <a:srgbClr val="CC0000"/>
                </a:solidFill>
                <a:latin typeface="Cambria" charset="0"/>
                <a:ea typeface="MS PGothic" charset="0"/>
                <a:cs typeface="MS PGothic" charset="0"/>
              </a:rPr>
            </a:br>
            <a:r>
              <a:rPr lang="en-GB" sz="2800" b="1" dirty="0">
                <a:solidFill>
                  <a:srgbClr val="CC0000"/>
                </a:solidFill>
                <a:latin typeface="Cambria" charset="0"/>
                <a:ea typeface="MS PGothic" charset="0"/>
                <a:cs typeface="MS PGothic" charset="0"/>
              </a:rPr>
              <a:t>Key findings 1: European Legal Framework</a:t>
            </a:r>
            <a:endParaRPr lang="bg-BG" sz="2800" b="1" dirty="0">
              <a:solidFill>
                <a:srgbClr val="CC0000"/>
              </a:solidFill>
              <a:latin typeface="Cambria" charset="0"/>
              <a:ea typeface="MS PGothic" charset="0"/>
              <a:cs typeface="MS PGothic" charset="0"/>
            </a:endParaRPr>
          </a:p>
        </p:txBody>
      </p:sp>
      <p:sp>
        <p:nvSpPr>
          <p:cNvPr id="10" name="Контейнер за номер на слайда 1"/>
          <p:cNvSpPr>
            <a:spLocks noGrp="1"/>
          </p:cNvSpPr>
          <p:nvPr>
            <p:ph type="sldNum" sz="quarter" idx="14"/>
          </p:nvPr>
        </p:nvSpPr>
        <p:spPr>
          <a:xfrm>
            <a:off x="8532813" y="6488113"/>
            <a:ext cx="503237" cy="401637"/>
          </a:xfrm>
        </p:spPr>
        <p:txBody>
          <a:bodyPr>
            <a:normAutofit/>
          </a:bodyPr>
          <a:lstStyle/>
          <a:p>
            <a:pPr>
              <a:defRPr/>
            </a:pPr>
            <a:fld id="{71EC3AB2-9B88-9D46-B586-B3E12CFDE282}" type="slidenum">
              <a:rPr lang="bg-BG"/>
              <a:pPr>
                <a:defRPr/>
              </a:pPr>
              <a:t>21</a:t>
            </a:fld>
            <a:endParaRPr lang="bg-BG" dirty="0"/>
          </a:p>
        </p:txBody>
      </p:sp>
      <p:sp>
        <p:nvSpPr>
          <p:cNvPr id="9"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2"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
        <p:nvSpPr>
          <p:cNvPr id="15" name="Textfeld 6"/>
          <p:cNvSpPr txBox="1"/>
          <p:nvPr/>
        </p:nvSpPr>
        <p:spPr>
          <a:xfrm>
            <a:off x="893763" y="2111365"/>
            <a:ext cx="7566025" cy="4524316"/>
          </a:xfrm>
          <a:prstGeom prst="rect">
            <a:avLst/>
          </a:prstGeom>
          <a:noFill/>
        </p:spPr>
        <p:txBody>
          <a:bodyPr>
            <a:spAutoFit/>
          </a:bodyPr>
          <a:lstStyle/>
          <a:p>
            <a:pPr marL="342900" indent="-342900">
              <a:buFont typeface="Arial" panose="020B0604020202020204" pitchFamily="34" charset="0"/>
              <a:buChar char="•"/>
              <a:defRPr/>
            </a:pPr>
            <a:r>
              <a:rPr lang="en-GB" sz="1800" dirty="0">
                <a:latin typeface="Cambria"/>
                <a:ea typeface="ヒラギノ角ゴ Pro W3"/>
                <a:cs typeface="Cambria"/>
              </a:rPr>
              <a:t>Secondary law:  	</a:t>
            </a:r>
          </a:p>
          <a:p>
            <a:pPr lvl="1">
              <a:defRPr/>
            </a:pPr>
            <a:r>
              <a:rPr lang="en-GB" sz="1800" dirty="0">
                <a:latin typeface="Cambria"/>
                <a:ea typeface="ヒラギノ角ゴ Pro W3"/>
                <a:cs typeface="Cambria"/>
              </a:rPr>
              <a:t>No valid regulations addressing data protection issues related to the </a:t>
            </a:r>
            <a:r>
              <a:rPr lang="en-GB" sz="1800" u="sng" dirty="0">
                <a:latin typeface="Cambria"/>
                <a:ea typeface="ヒラギノ角ゴ Pro W3"/>
                <a:cs typeface="Cambria"/>
              </a:rPr>
              <a:t>collection </a:t>
            </a:r>
            <a:r>
              <a:rPr lang="en-GB" sz="1800" dirty="0">
                <a:latin typeface="Cambria"/>
                <a:ea typeface="ヒラギノ角ゴ Pro W3"/>
                <a:cs typeface="Cambria"/>
              </a:rPr>
              <a:t>of electronic evidence</a:t>
            </a:r>
          </a:p>
          <a:p>
            <a:pPr marL="342900" indent="-342900">
              <a:buFont typeface="Arial" panose="020B0604020202020204" pitchFamily="34" charset="0"/>
              <a:buChar char="•"/>
              <a:defRPr/>
            </a:pPr>
            <a:endParaRPr lang="de-DE" sz="1800" dirty="0">
              <a:latin typeface="Cambria"/>
              <a:ea typeface="ヒラギノ角ゴ Pro W3"/>
              <a:cs typeface="Cambria"/>
            </a:endParaRPr>
          </a:p>
          <a:p>
            <a:pPr marL="342900" indent="-342900">
              <a:buFont typeface="Arial" panose="020B0604020202020204" pitchFamily="34" charset="0"/>
              <a:buChar char="•"/>
              <a:defRPr/>
            </a:pPr>
            <a:r>
              <a:rPr lang="en-GB" sz="1800" dirty="0">
                <a:latin typeface="Cambria"/>
                <a:ea typeface="ヒラギノ角ゴ Pro W3"/>
                <a:cs typeface="Cambria"/>
              </a:rPr>
              <a:t>Conventions:</a:t>
            </a:r>
          </a:p>
          <a:p>
            <a:pPr marL="800100" lvl="1" indent="-342900">
              <a:buFont typeface="Courier New" panose="02070309020205020404" pitchFamily="49" charset="0"/>
              <a:buChar char="o"/>
              <a:defRPr/>
            </a:pPr>
            <a:r>
              <a:rPr lang="en-GB" sz="1800" dirty="0">
                <a:latin typeface="Cambria"/>
                <a:ea typeface="ヒラギノ角ゴ Pro W3"/>
                <a:cs typeface="Cambria"/>
              </a:rPr>
              <a:t>Cybercrime Convention contains procedural regulations on the </a:t>
            </a:r>
            <a:r>
              <a:rPr lang="en-GB" sz="1800" u="sng" dirty="0">
                <a:latin typeface="Cambria"/>
                <a:ea typeface="ヒラギノ角ゴ Pro W3"/>
                <a:cs typeface="Cambria"/>
              </a:rPr>
              <a:t>collection</a:t>
            </a:r>
            <a:r>
              <a:rPr lang="en-GB" sz="1800" dirty="0">
                <a:latin typeface="Cambria"/>
                <a:ea typeface="ヒラギノ角ゴ Pro W3"/>
                <a:cs typeface="Cambria"/>
              </a:rPr>
              <a:t> of electronic evidence and data protection safeguards</a:t>
            </a:r>
          </a:p>
          <a:p>
            <a:pPr marL="800100" lvl="1" indent="-342900">
              <a:buFont typeface="Courier New" panose="02070309020205020404" pitchFamily="49" charset="0"/>
              <a:buChar char="o"/>
              <a:defRPr/>
            </a:pPr>
            <a:r>
              <a:rPr lang="en-GB" sz="1800" dirty="0">
                <a:latin typeface="Cambria"/>
                <a:ea typeface="ヒラギノ角ゴ Pro W3"/>
                <a:cs typeface="Cambria"/>
              </a:rPr>
              <a:t>European Convention on Mutual Assistance in Criminal Matters addresses the </a:t>
            </a:r>
            <a:r>
              <a:rPr lang="en-GB" sz="1800" u="sng" dirty="0">
                <a:latin typeface="Cambria"/>
                <a:ea typeface="ヒラギノ角ゴ Pro W3"/>
                <a:cs typeface="Cambria"/>
              </a:rPr>
              <a:t>exchange</a:t>
            </a:r>
            <a:r>
              <a:rPr lang="en-GB" sz="1800" dirty="0">
                <a:latin typeface="Cambria"/>
                <a:ea typeface="ヒラギノ角ゴ Pro W3"/>
                <a:cs typeface="Cambria"/>
              </a:rPr>
              <a:t> of evidence</a:t>
            </a:r>
          </a:p>
          <a:p>
            <a:pPr marL="342900" indent="-342900">
              <a:buFont typeface="Arial" panose="020B0604020202020204" pitchFamily="34" charset="0"/>
              <a:buChar char="•"/>
              <a:defRPr/>
            </a:pPr>
            <a:r>
              <a:rPr lang="en-US" sz="1800" dirty="0">
                <a:latin typeface="Cambria"/>
                <a:ea typeface="ヒラギノ角ゴ Pro W3"/>
                <a:cs typeface="Cambria"/>
              </a:rPr>
              <a:t>Art. 82 (2) TFEU: The EU has a legal competence to </a:t>
            </a:r>
            <a:r>
              <a:rPr lang="en-US" sz="1800" dirty="0" err="1">
                <a:latin typeface="Cambria"/>
                <a:ea typeface="ヒラギノ角ゴ Pro W3"/>
                <a:cs typeface="Cambria"/>
              </a:rPr>
              <a:t>harmonise</a:t>
            </a:r>
            <a:r>
              <a:rPr lang="en-US" sz="1800" dirty="0">
                <a:latin typeface="Cambria"/>
                <a:ea typeface="ヒラギノ角ゴ Pro W3"/>
                <a:cs typeface="Cambria"/>
              </a:rPr>
              <a:t> particular aspects of criminal procedure law </a:t>
            </a:r>
          </a:p>
          <a:p>
            <a:pPr marL="800100" lvl="1" indent="-342900">
              <a:defRPr/>
            </a:pPr>
            <a:r>
              <a:rPr lang="en-US" sz="1800" dirty="0">
                <a:latin typeface="Cambria"/>
                <a:ea typeface="ヒラギノ角ゴ Pro W3"/>
                <a:cs typeface="Cambria"/>
                <a:sym typeface="Wingdings" pitchFamily="2" charset="2"/>
              </a:rPr>
              <a:t> </a:t>
            </a:r>
            <a:r>
              <a:rPr lang="en-US" sz="1800" dirty="0">
                <a:latin typeface="Cambria"/>
                <a:ea typeface="ヒラギノ角ゴ Pro W3"/>
                <a:cs typeface="Cambria"/>
              </a:rPr>
              <a:t>incl. </a:t>
            </a:r>
            <a:r>
              <a:rPr lang="en-US" sz="1800" u="sng" dirty="0">
                <a:latin typeface="Cambria"/>
                <a:ea typeface="ヒラギノ角ゴ Pro W3"/>
                <a:cs typeface="Cambria"/>
              </a:rPr>
              <a:t>admissibility</a:t>
            </a:r>
            <a:r>
              <a:rPr lang="en-US" sz="1800" dirty="0">
                <a:latin typeface="Cambria"/>
                <a:ea typeface="ヒラギノ角ゴ Pro W3"/>
                <a:cs typeface="Cambria"/>
              </a:rPr>
              <a:t>, which includes rules on means of collecting 	electronic evidence</a:t>
            </a:r>
          </a:p>
          <a:p>
            <a:pPr marL="800100" lvl="1" indent="-342900">
              <a:defRPr/>
            </a:pPr>
            <a:r>
              <a:rPr lang="en-US" sz="1800" dirty="0">
                <a:latin typeface="Cambria"/>
                <a:ea typeface="ヒラギノ角ゴ Pro W3"/>
                <a:cs typeface="Cambria"/>
                <a:sym typeface="Wingdings" pitchFamily="2" charset="2"/>
              </a:rPr>
              <a:t> </a:t>
            </a:r>
            <a:r>
              <a:rPr lang="en-US" sz="1800" dirty="0">
                <a:latin typeface="Cambria"/>
                <a:ea typeface="ヒラギノ角ゴ Pro W3"/>
                <a:cs typeface="Cambria"/>
              </a:rPr>
              <a:t>this competence could be used to </a:t>
            </a:r>
            <a:r>
              <a:rPr lang="en-US" sz="1800" u="sng" dirty="0">
                <a:latin typeface="Cambria"/>
                <a:ea typeface="ヒラギノ角ゴ Pro W3"/>
                <a:cs typeface="Cambria"/>
              </a:rPr>
              <a:t>set up a minimum standard of privacy safeguards</a:t>
            </a:r>
            <a:r>
              <a:rPr lang="en-US" sz="1800" dirty="0">
                <a:latin typeface="Cambria"/>
                <a:ea typeface="ヒラギノ角ゴ Pro W3"/>
                <a:cs typeface="Cambria"/>
              </a:rPr>
              <a:t> to be established in relation to the use of certain means of </a:t>
            </a:r>
            <a:r>
              <a:rPr lang="en-US" sz="1800" i="1" dirty="0">
                <a:latin typeface="Cambria"/>
                <a:ea typeface="ヒラギノ角ゴ Pro W3"/>
                <a:cs typeface="Cambria"/>
              </a:rPr>
              <a:t>collecting</a:t>
            </a:r>
            <a:r>
              <a:rPr lang="en-US" sz="1800" dirty="0">
                <a:latin typeface="Cambria"/>
                <a:ea typeface="ヒラギノ角ゴ Pro W3"/>
                <a:cs typeface="Cambria"/>
              </a:rPr>
              <a:t> electronic evidence</a:t>
            </a:r>
            <a:endParaRPr lang="en-GB" sz="1800" dirty="0">
              <a:latin typeface="Cambria"/>
              <a:ea typeface="ヒラギノ角ゴ Pro W3"/>
              <a:cs typeface="Cambria"/>
            </a:endParaRPr>
          </a:p>
        </p:txBody>
      </p:sp>
    </p:spTree>
    <p:extLst>
      <p:ext uri="{BB962C8B-B14F-4D97-AF65-F5344CB8AC3E}">
        <p14:creationId xmlns:p14="http://schemas.microsoft.com/office/powerpoint/2010/main" val="179057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Картина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Картина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0350"/>
            <a:ext cx="24479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7412" name="Заглавие 7"/>
          <p:cNvSpPr>
            <a:spLocks noGrp="1"/>
          </p:cNvSpPr>
          <p:nvPr>
            <p:ph type="title"/>
          </p:nvPr>
        </p:nvSpPr>
        <p:spPr>
          <a:xfrm>
            <a:off x="395288" y="836712"/>
            <a:ext cx="8424862" cy="720725"/>
          </a:xfrm>
        </p:spPr>
        <p:txBody>
          <a:bodyPr>
            <a:normAutofit fontScale="90000"/>
          </a:bodyPr>
          <a:lstStyle/>
          <a:p>
            <a:pPr eaLnBrk="1" hangingPunct="1"/>
            <a:r>
              <a:rPr lang="en-GB" sz="2800" b="1" dirty="0" smtClean="0">
                <a:solidFill>
                  <a:srgbClr val="CC0000"/>
                </a:solidFill>
                <a:latin typeface="Cambria" charset="0"/>
                <a:ea typeface="MS PGothic" charset="0"/>
                <a:cs typeface="MS PGothic" charset="0"/>
              </a:rPr>
              <a:t>Report </a:t>
            </a:r>
            <a:r>
              <a:rPr lang="en-GB" sz="2800" b="1" dirty="0">
                <a:solidFill>
                  <a:srgbClr val="CC0000"/>
                </a:solidFill>
                <a:latin typeface="Cambria" charset="0"/>
                <a:ea typeface="MS PGothic" charset="0"/>
                <a:cs typeface="MS PGothic" charset="0"/>
              </a:rPr>
              <a:t>on Data Protection Issues</a:t>
            </a:r>
            <a:br>
              <a:rPr lang="en-GB" sz="2800" b="1" dirty="0">
                <a:solidFill>
                  <a:srgbClr val="CC0000"/>
                </a:solidFill>
                <a:latin typeface="Cambria" charset="0"/>
                <a:ea typeface="MS PGothic" charset="0"/>
                <a:cs typeface="MS PGothic" charset="0"/>
              </a:rPr>
            </a:br>
            <a:r>
              <a:rPr lang="en-GB" sz="2800" b="1" dirty="0">
                <a:solidFill>
                  <a:srgbClr val="CC0000"/>
                </a:solidFill>
                <a:latin typeface="Cambria" charset="0"/>
                <a:ea typeface="MS PGothic" charset="0"/>
                <a:cs typeface="MS PGothic" charset="0"/>
              </a:rPr>
              <a:t>Key findings </a:t>
            </a:r>
            <a:r>
              <a:rPr lang="en-GB" sz="2800" b="1" dirty="0" smtClean="0">
                <a:solidFill>
                  <a:srgbClr val="CC0000"/>
                </a:solidFill>
                <a:latin typeface="Cambria" charset="0"/>
                <a:ea typeface="MS PGothic" charset="0"/>
                <a:cs typeface="MS PGothic" charset="0"/>
              </a:rPr>
              <a:t>2: </a:t>
            </a:r>
            <a:r>
              <a:rPr lang="en-GB" sz="2800" b="1" dirty="0">
                <a:solidFill>
                  <a:srgbClr val="CC0000"/>
                </a:solidFill>
                <a:latin typeface="Cambria" charset="0"/>
                <a:ea typeface="MS PGothic" charset="0"/>
                <a:cs typeface="MS PGothic" charset="0"/>
              </a:rPr>
              <a:t>European Legal Framework</a:t>
            </a:r>
            <a:endParaRPr lang="bg-BG" sz="2800" b="1" dirty="0">
              <a:solidFill>
                <a:srgbClr val="CC0000"/>
              </a:solidFill>
              <a:latin typeface="Cambria" charset="0"/>
              <a:ea typeface="MS PGothic" charset="0"/>
              <a:cs typeface="MS PGothic" charset="0"/>
            </a:endParaRPr>
          </a:p>
        </p:txBody>
      </p:sp>
      <p:sp>
        <p:nvSpPr>
          <p:cNvPr id="10" name="Контейнер за номер на слайда 1"/>
          <p:cNvSpPr>
            <a:spLocks noGrp="1"/>
          </p:cNvSpPr>
          <p:nvPr>
            <p:ph type="sldNum" sz="quarter" idx="14"/>
          </p:nvPr>
        </p:nvSpPr>
        <p:spPr>
          <a:xfrm>
            <a:off x="8532813" y="6488113"/>
            <a:ext cx="503237" cy="401637"/>
          </a:xfrm>
        </p:spPr>
        <p:txBody>
          <a:bodyPr>
            <a:normAutofit/>
          </a:bodyPr>
          <a:lstStyle/>
          <a:p>
            <a:pPr>
              <a:defRPr/>
            </a:pPr>
            <a:fld id="{71EC3AB2-9B88-9D46-B586-B3E12CFDE282}" type="slidenum">
              <a:rPr lang="bg-BG"/>
              <a:pPr>
                <a:defRPr/>
              </a:pPr>
              <a:t>22</a:t>
            </a:fld>
            <a:endParaRPr lang="bg-BG" dirty="0"/>
          </a:p>
        </p:txBody>
      </p:sp>
      <p:sp>
        <p:nvSpPr>
          <p:cNvPr id="9"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2"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graphicFrame>
        <p:nvGraphicFramePr>
          <p:cNvPr id="14" name="Diagramm 6"/>
          <p:cNvGraphicFramePr/>
          <p:nvPr>
            <p:extLst>
              <p:ext uri="{D42A27DB-BD31-4B8C-83A1-F6EECF244321}">
                <p14:modId xmlns:p14="http://schemas.microsoft.com/office/powerpoint/2010/main" val="2709872601"/>
              </p:ext>
            </p:extLst>
          </p:nvPr>
        </p:nvGraphicFramePr>
        <p:xfrm>
          <a:off x="927376" y="2996952"/>
          <a:ext cx="7893096" cy="3456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asellaDiTesto 1"/>
          <p:cNvSpPr txBox="1"/>
          <p:nvPr/>
        </p:nvSpPr>
        <p:spPr>
          <a:xfrm>
            <a:off x="827584" y="1641574"/>
            <a:ext cx="7920880" cy="1354217"/>
          </a:xfrm>
          <a:prstGeom prst="rect">
            <a:avLst/>
          </a:prstGeom>
          <a:noFill/>
        </p:spPr>
        <p:txBody>
          <a:bodyPr wrap="square" rtlCol="0">
            <a:spAutoFit/>
          </a:bodyPr>
          <a:lstStyle/>
          <a:p>
            <a:r>
              <a:rPr lang="en-GB" sz="1800" dirty="0">
                <a:latin typeface="Cambria"/>
                <a:ea typeface="ヒラギノ角ゴ Pro W3"/>
                <a:cs typeface="Cambria"/>
              </a:rPr>
              <a:t>In most </a:t>
            </a:r>
            <a:r>
              <a:rPr lang="en-GB" sz="1800" i="1" dirty="0">
                <a:latin typeface="Cambria"/>
                <a:ea typeface="ヒラギノ角ゴ Pro W3"/>
                <a:cs typeface="Cambria"/>
              </a:rPr>
              <a:t>domestic</a:t>
            </a:r>
            <a:r>
              <a:rPr lang="en-GB" sz="1800" dirty="0">
                <a:latin typeface="Cambria"/>
                <a:ea typeface="ヒラギノ角ゴ Pro W3"/>
                <a:cs typeface="Cambria"/>
              </a:rPr>
              <a:t> legal frameworks subject to this study rather few and not necessarily sufficient and/or congruent privacy safeguards related to electronic evidence </a:t>
            </a:r>
            <a:r>
              <a:rPr lang="en-GB" sz="1800" dirty="0" smtClean="0">
                <a:latin typeface="Cambria"/>
                <a:ea typeface="ヒラギノ角ゴ Pro W3"/>
                <a:cs typeface="Cambria"/>
              </a:rPr>
              <a:t>exist.</a:t>
            </a:r>
            <a:r>
              <a:rPr lang="it-IT" sz="1800" dirty="0" smtClean="0">
                <a:latin typeface="Cambria"/>
                <a:cs typeface="Cambria"/>
              </a:rPr>
              <a:t/>
            </a:r>
            <a:br>
              <a:rPr lang="it-IT" sz="1800" dirty="0" smtClean="0">
                <a:latin typeface="Cambria"/>
                <a:cs typeface="Cambria"/>
              </a:rPr>
            </a:br>
            <a:r>
              <a:rPr lang="en-GB" sz="1800" i="1" dirty="0" smtClean="0">
                <a:ea typeface="ヒラギノ角ゴ Pro W3" pitchFamily="1" charset="-128"/>
                <a:cs typeface="Arial" panose="020B0604020202020204" pitchFamily="34" charset="0"/>
              </a:rPr>
              <a:t>Examples</a:t>
            </a:r>
            <a:r>
              <a:rPr lang="en-GB" sz="2800" dirty="0" smtClean="0">
                <a:ea typeface="ヒラギノ角ゴ Pro W3" pitchFamily="1" charset="-128"/>
                <a:cs typeface="Arial" panose="020B0604020202020204" pitchFamily="34" charset="0"/>
              </a:rPr>
              <a:t>:</a:t>
            </a:r>
            <a:endParaRPr lang="en-GB" sz="2800" dirty="0">
              <a:ea typeface="ヒラギノ角ゴ Pro W3" pitchFamily="1" charset="-128"/>
              <a:cs typeface="Arial" panose="020B0604020202020204" pitchFamily="34" charset="0"/>
            </a:endParaRPr>
          </a:p>
        </p:txBody>
      </p:sp>
    </p:spTree>
    <p:extLst>
      <p:ext uri="{BB962C8B-B14F-4D97-AF65-F5344CB8AC3E}">
        <p14:creationId xmlns:p14="http://schemas.microsoft.com/office/powerpoint/2010/main" val="9520494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620688"/>
            <a:ext cx="7920880" cy="936104"/>
          </a:xfrm>
        </p:spPr>
        <p:txBody>
          <a:bodyPr>
            <a:normAutofit/>
          </a:bodyPr>
          <a:lstStyle/>
          <a:p>
            <a:r>
              <a:rPr lang="it-IT" sz="2400" b="1" dirty="0" smtClean="0">
                <a:solidFill>
                  <a:srgbClr val="CC0000"/>
                </a:solidFill>
                <a:latin typeface="Cambria"/>
                <a:cs typeface="Cambria"/>
              </a:rPr>
              <a:t>Market </a:t>
            </a:r>
            <a:r>
              <a:rPr lang="it-IT" sz="2400" b="1" dirty="0" err="1" smtClean="0">
                <a:solidFill>
                  <a:srgbClr val="CC0000"/>
                </a:solidFill>
                <a:latin typeface="Cambria"/>
                <a:cs typeface="Cambria"/>
              </a:rPr>
              <a:t>size</a:t>
            </a:r>
            <a:r>
              <a:rPr lang="it-IT" sz="2400" b="1" dirty="0" smtClean="0">
                <a:solidFill>
                  <a:srgbClr val="CC0000"/>
                </a:solidFill>
                <a:latin typeface="Cambria"/>
                <a:cs typeface="Cambria"/>
              </a:rPr>
              <a:t> </a:t>
            </a:r>
            <a:r>
              <a:rPr lang="it-IT" sz="2400" b="1" dirty="0" err="1" smtClean="0">
                <a:solidFill>
                  <a:srgbClr val="CC0000"/>
                </a:solidFill>
                <a:latin typeface="Cambria"/>
                <a:cs typeface="Cambria"/>
              </a:rPr>
              <a:t>Map</a:t>
            </a:r>
            <a:r>
              <a:rPr lang="it-IT" sz="2400" b="1" dirty="0" smtClean="0">
                <a:solidFill>
                  <a:srgbClr val="CC0000"/>
                </a:solidFill>
                <a:latin typeface="Cambria"/>
                <a:cs typeface="Cambria"/>
              </a:rPr>
              <a:t> of </a:t>
            </a:r>
            <a:r>
              <a:rPr lang="it-IT" sz="2400" b="1" dirty="0" err="1" smtClean="0">
                <a:solidFill>
                  <a:srgbClr val="CC0000"/>
                </a:solidFill>
                <a:latin typeface="Cambria"/>
                <a:cs typeface="Cambria"/>
              </a:rPr>
              <a:t>actors</a:t>
            </a:r>
            <a:endParaRPr lang="it-IT" sz="2400" b="1" dirty="0">
              <a:solidFill>
                <a:srgbClr val="CC0000"/>
              </a:solidFill>
              <a:latin typeface="Cambria"/>
              <a:cs typeface="Cambria"/>
            </a:endParaRPr>
          </a:p>
        </p:txBody>
      </p:sp>
      <p:sp>
        <p:nvSpPr>
          <p:cNvPr id="3" name="Segnaposto contenuto 2"/>
          <p:cNvSpPr>
            <a:spLocks noGrp="1"/>
          </p:cNvSpPr>
          <p:nvPr>
            <p:ph idx="13"/>
          </p:nvPr>
        </p:nvSpPr>
        <p:spPr>
          <a:xfrm>
            <a:off x="755576" y="1268760"/>
            <a:ext cx="7920880" cy="5184576"/>
          </a:xfrm>
        </p:spPr>
        <p:txBody>
          <a:bodyPr/>
          <a:lstStyle/>
          <a:p>
            <a:pPr algn="just"/>
            <a:endParaRPr lang="en-US" sz="2800" dirty="0" smtClean="0">
              <a:latin typeface="Cambria"/>
              <a:cs typeface="Cambria"/>
            </a:endParaRPr>
          </a:p>
          <a:p>
            <a:pPr algn="just"/>
            <a:r>
              <a:rPr lang="en-US" sz="2800" dirty="0" smtClean="0">
                <a:latin typeface="Cambria"/>
                <a:cs typeface="Cambria"/>
              </a:rPr>
              <a:t>They are the types of actors having a direct “interest” in electronic evidence:</a:t>
            </a:r>
          </a:p>
          <a:p>
            <a:pPr algn="just"/>
            <a:endParaRPr lang="en-US" sz="2800" b="1" i="1" dirty="0" smtClean="0">
              <a:latin typeface="Cambria"/>
              <a:cs typeface="Cambria"/>
            </a:endParaRPr>
          </a:p>
          <a:p>
            <a:pPr algn="just"/>
            <a:r>
              <a:rPr lang="en-US" sz="2800" b="1" i="1" dirty="0" smtClean="0">
                <a:latin typeface="Cambria"/>
                <a:cs typeface="Cambria"/>
              </a:rPr>
              <a:t>Process actors</a:t>
            </a:r>
            <a:r>
              <a:rPr lang="en-US" sz="2800" dirty="0" smtClean="0">
                <a:latin typeface="Cambria"/>
                <a:cs typeface="Cambria"/>
              </a:rPr>
              <a:t>: public and private actors involved in handling the electronic evidence</a:t>
            </a:r>
            <a:endParaRPr lang="en-US" sz="2800" dirty="0">
              <a:latin typeface="Cambria"/>
              <a:cs typeface="Cambria"/>
            </a:endParaRPr>
          </a:p>
          <a:p>
            <a:pPr algn="just"/>
            <a:endParaRPr lang="en-US" sz="2800" dirty="0" smtClean="0">
              <a:latin typeface="Cambria"/>
              <a:cs typeface="Cambria"/>
            </a:endParaRPr>
          </a:p>
          <a:p>
            <a:pPr algn="just"/>
            <a:r>
              <a:rPr lang="en-US" sz="2800" b="1" i="1" dirty="0" smtClean="0">
                <a:latin typeface="Cambria"/>
                <a:cs typeface="Cambria"/>
              </a:rPr>
              <a:t>Context Actors:</a:t>
            </a:r>
            <a:r>
              <a:rPr lang="en-US" sz="2800" dirty="0" smtClean="0">
                <a:latin typeface="Cambria"/>
                <a:cs typeface="Cambria"/>
              </a:rPr>
              <a:t> providing technical solution and assistance in this field</a:t>
            </a:r>
            <a:endParaRPr lang="it-IT" sz="2800" dirty="0">
              <a:latin typeface="Cambria"/>
              <a:cs typeface="Cambria"/>
            </a:endParaRPr>
          </a:p>
        </p:txBody>
      </p:sp>
      <p:sp>
        <p:nvSpPr>
          <p:cNvPr id="4" name="Segnaposto numero diapositiva 3"/>
          <p:cNvSpPr>
            <a:spLocks noGrp="1"/>
          </p:cNvSpPr>
          <p:nvPr>
            <p:ph type="sldNum" sz="quarter" idx="14"/>
          </p:nvPr>
        </p:nvSpPr>
        <p:spPr/>
        <p:txBody>
          <a:bodyPr/>
          <a:lstStyle/>
          <a:p>
            <a:pPr>
              <a:defRPr/>
            </a:pPr>
            <a:fld id="{2EBE5C68-BD56-4B06-B40E-9BB12F8EC0FA}" type="slidenum">
              <a:rPr lang="bg-BG" smtClean="0"/>
              <a:pPr>
                <a:defRPr/>
              </a:pPr>
              <a:t>23</a:t>
            </a:fld>
            <a:endParaRPr lang="bg-BG" dirty="0"/>
          </a:p>
        </p:txBody>
      </p:sp>
      <p:sp>
        <p:nvSpPr>
          <p:cNvPr id="5"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6"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23860681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908720"/>
            <a:ext cx="7920880" cy="734330"/>
          </a:xfrm>
        </p:spPr>
        <p:txBody>
          <a:bodyPr>
            <a:noAutofit/>
          </a:bodyPr>
          <a:lstStyle/>
          <a:p>
            <a:pPr lvl="0"/>
            <a:r>
              <a:rPr lang="en-US" sz="2400" b="1" dirty="0" smtClean="0">
                <a:solidFill>
                  <a:srgbClr val="CC0000"/>
                </a:solidFill>
                <a:latin typeface="Cambria"/>
                <a:cs typeface="Cambria"/>
              </a:rPr>
              <a:t>9 typological areas of "process" actors, in turn comprising a total of 40 types of actors</a:t>
            </a:r>
            <a:r>
              <a:rPr lang="it-IT" sz="2400" b="1" dirty="0" smtClean="0">
                <a:solidFill>
                  <a:srgbClr val="CC0000"/>
                </a:solidFill>
                <a:latin typeface="Cambria"/>
                <a:cs typeface="Cambria"/>
              </a:rPr>
              <a:t/>
            </a:r>
            <a:br>
              <a:rPr lang="it-IT" sz="2400" b="1" dirty="0" smtClean="0">
                <a:solidFill>
                  <a:srgbClr val="CC0000"/>
                </a:solidFill>
                <a:latin typeface="Cambria"/>
                <a:cs typeface="Cambria"/>
              </a:rPr>
            </a:br>
            <a:endParaRPr lang="it-IT" sz="2400" b="1" dirty="0">
              <a:solidFill>
                <a:srgbClr val="CC0000"/>
              </a:solidFill>
              <a:latin typeface="Cambria"/>
              <a:cs typeface="Cambria"/>
            </a:endParaRPr>
          </a:p>
        </p:txBody>
      </p:sp>
      <p:sp>
        <p:nvSpPr>
          <p:cNvPr id="3" name="Segnaposto contenuto 2"/>
          <p:cNvSpPr>
            <a:spLocks noGrp="1"/>
          </p:cNvSpPr>
          <p:nvPr>
            <p:ph idx="13"/>
          </p:nvPr>
        </p:nvSpPr>
        <p:spPr>
          <a:xfrm>
            <a:off x="642910" y="1714488"/>
            <a:ext cx="8072494" cy="4786346"/>
          </a:xfrm>
        </p:spPr>
        <p:txBody>
          <a:bodyPr numCol="2"/>
          <a:lstStyle/>
          <a:p>
            <a:pPr lvl="0"/>
            <a:r>
              <a:rPr sz="2200" b="1" dirty="0" smtClean="0">
                <a:latin typeface="Cambria"/>
                <a:cs typeface="Cambria"/>
              </a:rPr>
              <a:t>Public law enforcement and Intelligence agencies </a:t>
            </a:r>
            <a:r>
              <a:rPr sz="1600" dirty="0" smtClean="0">
                <a:latin typeface="Cambria"/>
                <a:cs typeface="Cambria"/>
              </a:rPr>
              <a:t>(Law enforcement officers</a:t>
            </a:r>
            <a:r>
              <a:rPr lang="it-IT" sz="1600" dirty="0" smtClean="0">
                <a:latin typeface="Cambria"/>
                <a:cs typeface="Cambria"/>
              </a:rPr>
              <a:t>, </a:t>
            </a:r>
            <a:r>
              <a:rPr sz="1600" dirty="0" smtClean="0">
                <a:latin typeface="Cambria"/>
                <a:cs typeface="Cambria"/>
              </a:rPr>
              <a:t>Detectives</a:t>
            </a:r>
            <a:r>
              <a:rPr lang="it-IT" sz="1600" dirty="0" smtClean="0">
                <a:latin typeface="Cambria"/>
                <a:cs typeface="Cambria"/>
              </a:rPr>
              <a:t>, </a:t>
            </a:r>
            <a:r>
              <a:rPr sz="1600" dirty="0" smtClean="0">
                <a:latin typeface="Cambria"/>
                <a:cs typeface="Cambria"/>
              </a:rPr>
              <a:t>Intelligence agencies)</a:t>
            </a:r>
            <a:endParaRPr lang="it-IT" sz="1600" dirty="0" smtClean="0">
              <a:latin typeface="Cambria"/>
              <a:cs typeface="Cambria"/>
            </a:endParaRPr>
          </a:p>
          <a:p>
            <a:r>
              <a:rPr sz="1200" dirty="0" smtClean="0">
                <a:latin typeface="Cambria"/>
                <a:cs typeface="Cambria"/>
              </a:rPr>
              <a:t> </a:t>
            </a:r>
            <a:r>
              <a:rPr sz="2200" b="1" dirty="0" smtClean="0">
                <a:latin typeface="Cambria"/>
                <a:cs typeface="Cambria"/>
              </a:rPr>
              <a:t>Actors of legal criminal trial </a:t>
            </a:r>
            <a:r>
              <a:rPr sz="1600" dirty="0" smtClean="0">
                <a:latin typeface="Cambria"/>
                <a:cs typeface="Cambria"/>
              </a:rPr>
              <a:t>(ex. Judges, Prosecutors</a:t>
            </a:r>
            <a:r>
              <a:rPr lang="it-IT" sz="1600" dirty="0" smtClean="0">
                <a:latin typeface="Cambria"/>
                <a:cs typeface="Cambria"/>
              </a:rPr>
              <a:t>, </a:t>
            </a:r>
            <a:r>
              <a:rPr sz="1600" dirty="0" smtClean="0">
                <a:latin typeface="Cambria"/>
                <a:cs typeface="Cambria"/>
              </a:rPr>
              <a:t>Lawyers, etc.)</a:t>
            </a:r>
            <a:endParaRPr lang="it-IT" sz="1600" dirty="0" smtClean="0">
              <a:latin typeface="Cambria"/>
              <a:cs typeface="Cambria"/>
            </a:endParaRPr>
          </a:p>
          <a:p>
            <a:r>
              <a:rPr sz="1200" dirty="0" smtClean="0">
                <a:latin typeface="Cambria"/>
                <a:cs typeface="Cambria"/>
              </a:rPr>
              <a:t> </a:t>
            </a:r>
            <a:r>
              <a:rPr sz="2200" b="1" dirty="0" smtClean="0">
                <a:latin typeface="Cambria"/>
                <a:cs typeface="Cambria"/>
              </a:rPr>
              <a:t>Notaries</a:t>
            </a:r>
            <a:r>
              <a:rPr lang="it-IT" sz="1200" b="1" dirty="0" smtClean="0">
                <a:latin typeface="Cambria"/>
                <a:cs typeface="Cambria"/>
              </a:rPr>
              <a:t> </a:t>
            </a:r>
            <a:endParaRPr lang="it-IT" sz="1600" dirty="0" smtClean="0">
              <a:latin typeface="Cambria"/>
              <a:cs typeface="Cambria"/>
            </a:endParaRPr>
          </a:p>
          <a:p>
            <a:r>
              <a:rPr sz="1200" dirty="0" smtClean="0">
                <a:latin typeface="Cambria"/>
                <a:cs typeface="Cambria"/>
              </a:rPr>
              <a:t> </a:t>
            </a:r>
            <a:r>
              <a:rPr sz="2200" b="1" dirty="0" smtClean="0">
                <a:latin typeface="Cambria"/>
                <a:cs typeface="Cambria"/>
              </a:rPr>
              <a:t>Public register actors</a:t>
            </a:r>
            <a:r>
              <a:rPr lang="it-IT" sz="2200" b="1" dirty="0" smtClean="0">
                <a:latin typeface="Cambria"/>
                <a:cs typeface="Cambria"/>
              </a:rPr>
              <a:t> </a:t>
            </a:r>
            <a:r>
              <a:rPr sz="1600" dirty="0" smtClean="0">
                <a:latin typeface="Cambria"/>
                <a:cs typeface="Cambria"/>
              </a:rPr>
              <a:t>(ex. Business register actors </a:t>
            </a:r>
            <a:r>
              <a:rPr lang="it-IT" sz="1600" dirty="0" smtClean="0">
                <a:latin typeface="Cambria"/>
                <a:cs typeface="Cambria"/>
              </a:rPr>
              <a:t>, </a:t>
            </a:r>
            <a:r>
              <a:rPr sz="1600" dirty="0" smtClean="0">
                <a:latin typeface="Cambria"/>
                <a:cs typeface="Cambria"/>
              </a:rPr>
              <a:t>Civil acts register actors</a:t>
            </a:r>
            <a:r>
              <a:rPr lang="it-IT" sz="1600" dirty="0" smtClean="0">
                <a:latin typeface="Cambria"/>
                <a:cs typeface="Cambria"/>
              </a:rPr>
              <a:t>, </a:t>
            </a:r>
            <a:r>
              <a:rPr sz="1600" dirty="0" smtClean="0">
                <a:latin typeface="Cambria"/>
                <a:cs typeface="Cambria"/>
              </a:rPr>
              <a:t>Landregister actors, etc.)</a:t>
            </a:r>
            <a:endParaRPr lang="it-IT" sz="1600" dirty="0" smtClean="0">
              <a:latin typeface="Cambria"/>
              <a:cs typeface="Cambria"/>
            </a:endParaRPr>
          </a:p>
          <a:p>
            <a:r>
              <a:rPr sz="1200" dirty="0" smtClean="0">
                <a:latin typeface="Cambria"/>
                <a:cs typeface="Cambria"/>
              </a:rPr>
              <a:t> </a:t>
            </a:r>
            <a:r>
              <a:rPr sz="2200" b="1" dirty="0" smtClean="0">
                <a:latin typeface="Cambria"/>
                <a:cs typeface="Cambria"/>
              </a:rPr>
              <a:t>Forensic examiners </a:t>
            </a:r>
            <a:r>
              <a:rPr sz="1600" dirty="0" smtClean="0">
                <a:latin typeface="Cambria"/>
                <a:cs typeface="Cambria"/>
              </a:rPr>
              <a:t>(ex. Fraud examiner</a:t>
            </a:r>
            <a:r>
              <a:rPr lang="it-IT" sz="1600" dirty="0" smtClean="0">
                <a:latin typeface="Cambria"/>
                <a:cs typeface="Cambria"/>
              </a:rPr>
              <a:t>, </a:t>
            </a:r>
            <a:r>
              <a:rPr sz="1600" dirty="0" smtClean="0">
                <a:latin typeface="Cambria"/>
                <a:cs typeface="Cambria"/>
              </a:rPr>
              <a:t>Forensic laboratory staff member</a:t>
            </a:r>
            <a:r>
              <a:rPr lang="it-IT" sz="1600" dirty="0" smtClean="0">
                <a:latin typeface="Cambria"/>
                <a:cs typeface="Cambria"/>
              </a:rPr>
              <a:t>, </a:t>
            </a:r>
            <a:r>
              <a:rPr sz="1600" dirty="0" smtClean="0">
                <a:latin typeface="Cambria"/>
                <a:cs typeface="Cambria"/>
              </a:rPr>
              <a:t>Digital Evidence First Responder, etc.)</a:t>
            </a:r>
            <a:endParaRPr lang="it-IT" sz="1600" dirty="0" smtClean="0">
              <a:latin typeface="Cambria"/>
              <a:cs typeface="Cambria"/>
            </a:endParaRPr>
          </a:p>
          <a:p>
            <a:r>
              <a:rPr sz="1200" dirty="0" smtClean="0">
                <a:latin typeface="Cambria"/>
                <a:cs typeface="Cambria"/>
              </a:rPr>
              <a:t> </a:t>
            </a:r>
            <a:r>
              <a:rPr sz="2200" b="1" dirty="0" smtClean="0">
                <a:latin typeface="Cambria"/>
                <a:cs typeface="Cambria"/>
              </a:rPr>
              <a:t>Private investigato</a:t>
            </a:r>
            <a:r>
              <a:rPr b="1" dirty="0" smtClean="0">
                <a:latin typeface="Cambria"/>
                <a:cs typeface="Cambria"/>
              </a:rPr>
              <a:t>rs</a:t>
            </a:r>
            <a:endParaRPr lang="it-IT" sz="1600" dirty="0" smtClean="0">
              <a:latin typeface="Cambria"/>
              <a:cs typeface="Cambria"/>
            </a:endParaRPr>
          </a:p>
          <a:p>
            <a:pPr lvl="0"/>
            <a:r>
              <a:rPr lang="it-IT" sz="2200" b="1" dirty="0" smtClean="0">
                <a:latin typeface="Cambria"/>
                <a:cs typeface="Cambria"/>
              </a:rPr>
              <a:t>Hardware </a:t>
            </a:r>
            <a:r>
              <a:rPr lang="it-IT" sz="2200" b="1" dirty="0" err="1" smtClean="0">
                <a:latin typeface="Cambria"/>
                <a:cs typeface="Cambria"/>
              </a:rPr>
              <a:t>producers</a:t>
            </a:r>
            <a:r>
              <a:rPr lang="it-IT" sz="2200" b="1" dirty="0" smtClean="0">
                <a:latin typeface="Cambria"/>
                <a:cs typeface="Cambria"/>
              </a:rPr>
              <a:t> </a:t>
            </a:r>
            <a:r>
              <a:rPr lang="it-IT" sz="1600" dirty="0" smtClean="0">
                <a:latin typeface="Cambria"/>
                <a:cs typeface="Cambria"/>
              </a:rPr>
              <a:t>(ex. Hardware </a:t>
            </a:r>
            <a:r>
              <a:rPr lang="it-IT" sz="1600" dirty="0" err="1" smtClean="0">
                <a:latin typeface="Cambria"/>
                <a:cs typeface="Cambria"/>
              </a:rPr>
              <a:t>producers</a:t>
            </a:r>
            <a:r>
              <a:rPr lang="it-IT" sz="1600" dirty="0" smtClean="0">
                <a:latin typeface="Cambria"/>
                <a:cs typeface="Cambria"/>
              </a:rPr>
              <a:t> </a:t>
            </a:r>
            <a:r>
              <a:rPr lang="it-IT" sz="1600" dirty="0" err="1" smtClean="0">
                <a:latin typeface="Cambria"/>
                <a:cs typeface="Cambria"/>
              </a:rPr>
              <a:t>for</a:t>
            </a:r>
            <a:r>
              <a:rPr lang="it-IT" sz="1600" dirty="0" smtClean="0">
                <a:latin typeface="Cambria"/>
                <a:cs typeface="Cambria"/>
              </a:rPr>
              <a:t> Computer </a:t>
            </a:r>
            <a:r>
              <a:rPr lang="it-IT" sz="1600" dirty="0" err="1" smtClean="0">
                <a:latin typeface="Cambria"/>
                <a:cs typeface="Cambria"/>
              </a:rPr>
              <a:t>Forensics</a:t>
            </a:r>
            <a:r>
              <a:rPr lang="it-IT" sz="1600" dirty="0" smtClean="0">
                <a:latin typeface="Cambria"/>
                <a:cs typeface="Cambria"/>
              </a:rPr>
              <a:t>, </a:t>
            </a:r>
            <a:r>
              <a:rPr lang="it-IT" sz="1600" dirty="0" err="1" smtClean="0">
                <a:latin typeface="Cambria"/>
                <a:cs typeface="Cambria"/>
              </a:rPr>
              <a:t>for</a:t>
            </a:r>
            <a:r>
              <a:rPr lang="it-IT" sz="1600" dirty="0" smtClean="0">
                <a:latin typeface="Cambria"/>
                <a:cs typeface="Cambria"/>
              </a:rPr>
              <a:t> Mobile </a:t>
            </a:r>
            <a:r>
              <a:rPr lang="it-IT" sz="1600" dirty="0" err="1" smtClean="0">
                <a:latin typeface="Cambria"/>
                <a:cs typeface="Cambria"/>
              </a:rPr>
              <a:t>Forensics</a:t>
            </a:r>
            <a:r>
              <a:rPr lang="it-IT" sz="1600" dirty="0" smtClean="0">
                <a:latin typeface="Cambria"/>
                <a:cs typeface="Cambria"/>
              </a:rPr>
              <a:t>, etc.)</a:t>
            </a:r>
          </a:p>
          <a:p>
            <a:r>
              <a:rPr lang="it-IT" sz="1000" dirty="0" smtClean="0">
                <a:latin typeface="Cambria"/>
                <a:cs typeface="Cambria"/>
              </a:rPr>
              <a:t> </a:t>
            </a:r>
            <a:r>
              <a:rPr lang="it-IT" sz="2200" b="1" dirty="0" err="1" smtClean="0">
                <a:latin typeface="Cambria"/>
                <a:cs typeface="Cambria"/>
              </a:rPr>
              <a:t>Technology</a:t>
            </a:r>
            <a:r>
              <a:rPr lang="it-IT" sz="2200" b="1" dirty="0" smtClean="0">
                <a:latin typeface="Cambria"/>
                <a:cs typeface="Cambria"/>
              </a:rPr>
              <a:t>/software </a:t>
            </a:r>
            <a:r>
              <a:rPr lang="it-IT" sz="2200" b="1" dirty="0" err="1" smtClean="0">
                <a:latin typeface="Cambria"/>
                <a:cs typeface="Cambria"/>
              </a:rPr>
              <a:t>producers</a:t>
            </a:r>
            <a:r>
              <a:rPr lang="it-IT" sz="2200" b="1" dirty="0" smtClean="0">
                <a:latin typeface="Cambria"/>
                <a:cs typeface="Cambria"/>
              </a:rPr>
              <a:t> </a:t>
            </a:r>
            <a:r>
              <a:rPr lang="it-IT" sz="1600" dirty="0" smtClean="0">
                <a:latin typeface="Cambria"/>
                <a:cs typeface="Cambria"/>
              </a:rPr>
              <a:t>(ex. Software </a:t>
            </a:r>
            <a:r>
              <a:rPr lang="it-IT" sz="1600" dirty="0" err="1" smtClean="0">
                <a:latin typeface="Cambria"/>
                <a:cs typeface="Cambria"/>
              </a:rPr>
              <a:t>houses</a:t>
            </a:r>
            <a:r>
              <a:rPr lang="it-IT" sz="1600" dirty="0" smtClean="0">
                <a:latin typeface="Cambria"/>
                <a:cs typeface="Cambria"/>
              </a:rPr>
              <a:t> </a:t>
            </a:r>
            <a:r>
              <a:rPr lang="it-IT" sz="1600" dirty="0" err="1" smtClean="0">
                <a:latin typeface="Cambria"/>
                <a:cs typeface="Cambria"/>
              </a:rPr>
              <a:t>that</a:t>
            </a:r>
            <a:r>
              <a:rPr lang="it-IT" sz="1600" dirty="0" smtClean="0">
                <a:latin typeface="Cambria"/>
                <a:cs typeface="Cambria"/>
              </a:rPr>
              <a:t> produce complete commercial </a:t>
            </a:r>
            <a:r>
              <a:rPr lang="it-IT" sz="1600" dirty="0" err="1" smtClean="0">
                <a:latin typeface="Cambria"/>
                <a:cs typeface="Cambria"/>
              </a:rPr>
              <a:t>toolkits</a:t>
            </a:r>
            <a:r>
              <a:rPr lang="it-IT" sz="1600" dirty="0" smtClean="0">
                <a:latin typeface="Cambria"/>
                <a:cs typeface="Cambria"/>
              </a:rPr>
              <a:t> </a:t>
            </a:r>
            <a:r>
              <a:rPr lang="it-IT" sz="1600" dirty="0" err="1" smtClean="0">
                <a:latin typeface="Cambria"/>
                <a:cs typeface="Cambria"/>
              </a:rPr>
              <a:t>for</a:t>
            </a:r>
            <a:r>
              <a:rPr lang="it-IT" sz="1600" dirty="0" smtClean="0">
                <a:latin typeface="Cambria"/>
                <a:cs typeface="Cambria"/>
              </a:rPr>
              <a:t> </a:t>
            </a:r>
            <a:r>
              <a:rPr lang="it-IT" sz="1600" dirty="0" err="1" smtClean="0">
                <a:latin typeface="Cambria"/>
                <a:cs typeface="Cambria"/>
              </a:rPr>
              <a:t>forensic</a:t>
            </a:r>
            <a:r>
              <a:rPr lang="it-IT" sz="1600" dirty="0" smtClean="0">
                <a:latin typeface="Cambria"/>
                <a:cs typeface="Cambria"/>
              </a:rPr>
              <a:t> </a:t>
            </a:r>
            <a:r>
              <a:rPr lang="it-IT" sz="1600" dirty="0" err="1" smtClean="0">
                <a:latin typeface="Cambria"/>
                <a:cs typeface="Cambria"/>
              </a:rPr>
              <a:t>analyses</a:t>
            </a:r>
            <a:r>
              <a:rPr lang="it-IT" sz="1600" dirty="0" smtClean="0">
                <a:latin typeface="Cambria"/>
                <a:cs typeface="Cambria"/>
              </a:rPr>
              <a:t>, </a:t>
            </a:r>
            <a:r>
              <a:rPr lang="it-IT" sz="1600" dirty="0" err="1" smtClean="0">
                <a:latin typeface="Cambria"/>
                <a:cs typeface="Cambria"/>
              </a:rPr>
              <a:t>that</a:t>
            </a:r>
            <a:r>
              <a:rPr lang="it-IT" sz="1600" dirty="0" smtClean="0">
                <a:latin typeface="Cambria"/>
                <a:cs typeface="Cambria"/>
              </a:rPr>
              <a:t> </a:t>
            </a:r>
            <a:r>
              <a:rPr lang="it-IT" sz="1600" dirty="0" err="1" smtClean="0">
                <a:latin typeface="Cambria"/>
                <a:cs typeface="Cambria"/>
              </a:rPr>
              <a:t>make</a:t>
            </a:r>
            <a:r>
              <a:rPr lang="it-IT" sz="1600" dirty="0" smtClean="0">
                <a:latin typeface="Cambria"/>
                <a:cs typeface="Cambria"/>
              </a:rPr>
              <a:t> software </a:t>
            </a:r>
            <a:r>
              <a:rPr lang="it-IT" sz="1600" dirty="0" err="1" smtClean="0">
                <a:latin typeface="Cambria"/>
                <a:cs typeface="Cambria"/>
              </a:rPr>
              <a:t>for</a:t>
            </a:r>
            <a:r>
              <a:rPr lang="it-IT" sz="1600" dirty="0" smtClean="0">
                <a:latin typeface="Cambria"/>
                <a:cs typeface="Cambria"/>
              </a:rPr>
              <a:t> </a:t>
            </a:r>
            <a:r>
              <a:rPr lang="it-IT" sz="1600" dirty="0" err="1" smtClean="0">
                <a:latin typeface="Cambria"/>
                <a:cs typeface="Cambria"/>
              </a:rPr>
              <a:t>specific</a:t>
            </a:r>
            <a:r>
              <a:rPr lang="it-IT" sz="1600" dirty="0" smtClean="0">
                <a:latin typeface="Cambria"/>
                <a:cs typeface="Cambria"/>
              </a:rPr>
              <a:t> commercial </a:t>
            </a:r>
            <a:r>
              <a:rPr lang="it-IT" sz="1600" dirty="0" err="1" smtClean="0">
                <a:latin typeface="Cambria"/>
                <a:cs typeface="Cambria"/>
              </a:rPr>
              <a:t>analyses</a:t>
            </a:r>
            <a:r>
              <a:rPr lang="it-IT" sz="1600" dirty="0" smtClean="0">
                <a:latin typeface="Cambria"/>
                <a:cs typeface="Cambria"/>
              </a:rPr>
              <a:t>, etc.)</a:t>
            </a:r>
          </a:p>
          <a:p>
            <a:r>
              <a:rPr lang="it-IT" sz="1100" dirty="0" smtClean="0">
                <a:latin typeface="Cambria"/>
                <a:cs typeface="Cambria"/>
              </a:rPr>
              <a:t> </a:t>
            </a:r>
            <a:r>
              <a:rPr lang="it-IT" sz="2200" b="1" dirty="0" smtClean="0">
                <a:latin typeface="Cambria"/>
                <a:cs typeface="Cambria"/>
              </a:rPr>
              <a:t>Service </a:t>
            </a:r>
            <a:r>
              <a:rPr lang="it-IT" sz="2200" b="1" dirty="0" err="1" smtClean="0">
                <a:latin typeface="Cambria"/>
                <a:cs typeface="Cambria"/>
              </a:rPr>
              <a:t>providers</a:t>
            </a:r>
            <a:r>
              <a:rPr lang="it-IT" sz="2200" b="1" dirty="0" smtClean="0">
                <a:latin typeface="Cambria"/>
                <a:cs typeface="Cambria"/>
              </a:rPr>
              <a:t> </a:t>
            </a:r>
            <a:r>
              <a:rPr lang="it-IT" sz="1600" dirty="0" smtClean="0">
                <a:latin typeface="Cambria"/>
                <a:cs typeface="Cambria"/>
              </a:rPr>
              <a:t>(ex. Major </a:t>
            </a:r>
            <a:r>
              <a:rPr lang="it-IT" sz="1600" dirty="0" err="1" smtClean="0">
                <a:latin typeface="Cambria"/>
                <a:cs typeface="Cambria"/>
              </a:rPr>
              <a:t>consulting</a:t>
            </a:r>
            <a:r>
              <a:rPr lang="it-IT" sz="1600" dirty="0" smtClean="0">
                <a:latin typeface="Cambria"/>
                <a:cs typeface="Cambria"/>
              </a:rPr>
              <a:t> </a:t>
            </a:r>
            <a:r>
              <a:rPr lang="it-IT" sz="1600" dirty="0" err="1" smtClean="0">
                <a:latin typeface="Cambria"/>
                <a:cs typeface="Cambria"/>
              </a:rPr>
              <a:t>firms</a:t>
            </a:r>
            <a:r>
              <a:rPr lang="it-IT" sz="1600" dirty="0" smtClean="0">
                <a:latin typeface="Cambria"/>
                <a:cs typeface="Cambria"/>
              </a:rPr>
              <a:t>, </a:t>
            </a:r>
            <a:r>
              <a:rPr lang="it-IT" sz="1600" dirty="0" err="1" smtClean="0">
                <a:latin typeface="Cambria"/>
                <a:cs typeface="Cambria"/>
              </a:rPr>
              <a:t>Associated</a:t>
            </a:r>
            <a:r>
              <a:rPr lang="it-IT" sz="1600" dirty="0" smtClean="0">
                <a:latin typeface="Cambria"/>
                <a:cs typeface="Cambria"/>
              </a:rPr>
              <a:t> </a:t>
            </a:r>
            <a:r>
              <a:rPr lang="it-IT" sz="1600" dirty="0" err="1" smtClean="0">
                <a:latin typeface="Cambria"/>
                <a:cs typeface="Cambria"/>
              </a:rPr>
              <a:t>professional</a:t>
            </a:r>
            <a:r>
              <a:rPr lang="it-IT" sz="1600" dirty="0" smtClean="0">
                <a:latin typeface="Cambria"/>
                <a:cs typeface="Cambria"/>
              </a:rPr>
              <a:t> </a:t>
            </a:r>
            <a:r>
              <a:rPr lang="it-IT" sz="1600" dirty="0" err="1" smtClean="0">
                <a:latin typeface="Cambria"/>
                <a:cs typeface="Cambria"/>
              </a:rPr>
              <a:t>studios</a:t>
            </a:r>
            <a:r>
              <a:rPr lang="it-IT" sz="1600" dirty="0" smtClean="0">
                <a:latin typeface="Cambria"/>
                <a:cs typeface="Cambria"/>
              </a:rPr>
              <a:t>, etc.)</a:t>
            </a:r>
          </a:p>
          <a:p>
            <a:endParaRPr lang="it-IT" sz="1200" dirty="0">
              <a:latin typeface="Cambria"/>
              <a:cs typeface="Cambria"/>
            </a:endParaRPr>
          </a:p>
        </p:txBody>
      </p:sp>
      <p:sp>
        <p:nvSpPr>
          <p:cNvPr id="4" name="Segnaposto numero diapositiva 3"/>
          <p:cNvSpPr>
            <a:spLocks noGrp="1"/>
          </p:cNvSpPr>
          <p:nvPr>
            <p:ph type="sldNum" sz="quarter" idx="14"/>
          </p:nvPr>
        </p:nvSpPr>
        <p:spPr/>
        <p:txBody>
          <a:bodyPr/>
          <a:lstStyle/>
          <a:p>
            <a:pPr>
              <a:defRPr/>
            </a:pPr>
            <a:fld id="{2EBE5C68-BD56-4B06-B40E-9BB12F8EC0FA}" type="slidenum">
              <a:rPr lang="bg-BG" smtClean="0"/>
              <a:pPr>
                <a:defRPr/>
              </a:pPr>
              <a:t>24</a:t>
            </a:fld>
            <a:endParaRPr lang="bg-BG" dirty="0"/>
          </a:p>
        </p:txBody>
      </p:sp>
      <p:sp>
        <p:nvSpPr>
          <p:cNvPr id="5"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6"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41113913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908720"/>
            <a:ext cx="7920880" cy="662892"/>
          </a:xfrm>
        </p:spPr>
        <p:txBody>
          <a:bodyPr>
            <a:normAutofit fontScale="90000"/>
          </a:bodyPr>
          <a:lstStyle/>
          <a:p>
            <a:r>
              <a:rPr lang="en-US" sz="2400" b="1" dirty="0" smtClean="0">
                <a:solidFill>
                  <a:srgbClr val="CC0000"/>
                </a:solidFill>
                <a:latin typeface="Cambria"/>
                <a:cs typeface="Cambria"/>
              </a:rPr>
              <a:t>10 typological areas of "context" actors, in turn containing 26 types of actors </a:t>
            </a:r>
            <a:endParaRPr lang="it-IT" sz="2400" b="1" dirty="0">
              <a:solidFill>
                <a:srgbClr val="CC0000"/>
              </a:solidFill>
              <a:latin typeface="Cambria"/>
              <a:cs typeface="Cambria"/>
            </a:endParaRPr>
          </a:p>
        </p:txBody>
      </p:sp>
      <p:sp>
        <p:nvSpPr>
          <p:cNvPr id="3" name="Segnaposto contenuto 2"/>
          <p:cNvSpPr>
            <a:spLocks noGrp="1"/>
          </p:cNvSpPr>
          <p:nvPr>
            <p:ph idx="13"/>
          </p:nvPr>
        </p:nvSpPr>
        <p:spPr>
          <a:xfrm>
            <a:off x="571472" y="1643050"/>
            <a:ext cx="8358246" cy="4810286"/>
          </a:xfrm>
        </p:spPr>
        <p:txBody>
          <a:bodyPr numCol="2"/>
          <a:lstStyle/>
          <a:p>
            <a:r>
              <a:rPr sz="1800" b="1" dirty="0" smtClean="0">
                <a:latin typeface="Cambria"/>
                <a:cs typeface="Cambria"/>
              </a:rPr>
              <a:t>Specialized International Organizations</a:t>
            </a:r>
            <a:r>
              <a:rPr lang="it-IT" sz="1800" b="1" dirty="0" smtClean="0">
                <a:latin typeface="Cambria"/>
                <a:cs typeface="Cambria"/>
              </a:rPr>
              <a:t> </a:t>
            </a:r>
            <a:r>
              <a:rPr sz="1800" dirty="0" smtClean="0">
                <a:latin typeface="Cambria"/>
                <a:cs typeface="Cambria"/>
              </a:rPr>
              <a:t>(ex. UN agencies concerned with justice and technological innovation, etc.) </a:t>
            </a:r>
            <a:endParaRPr lang="it-IT" sz="1800" dirty="0" smtClean="0">
              <a:latin typeface="Cambria"/>
              <a:cs typeface="Cambria"/>
            </a:endParaRPr>
          </a:p>
          <a:p>
            <a:r>
              <a:rPr sz="1800" b="1" dirty="0" smtClean="0">
                <a:latin typeface="Cambria"/>
                <a:cs typeface="Cambria"/>
              </a:rPr>
              <a:t>Law making bodies</a:t>
            </a:r>
            <a:r>
              <a:rPr lang="it-IT" sz="1800" b="1" dirty="0" smtClean="0">
                <a:latin typeface="Cambria"/>
                <a:cs typeface="Cambria"/>
              </a:rPr>
              <a:t> </a:t>
            </a:r>
            <a:r>
              <a:rPr lang="it-IT" sz="1800" dirty="0" smtClean="0">
                <a:latin typeface="Cambria"/>
                <a:cs typeface="Cambria"/>
              </a:rPr>
              <a:t>(</a:t>
            </a:r>
            <a:r>
              <a:rPr sz="1800" dirty="0" smtClean="0">
                <a:latin typeface="Cambria"/>
                <a:cs typeface="Cambria"/>
              </a:rPr>
              <a:t>European organizations,</a:t>
            </a:r>
            <a:r>
              <a:rPr lang="it-IT" sz="1800" dirty="0" smtClean="0">
                <a:latin typeface="Cambria"/>
                <a:cs typeface="Cambria"/>
              </a:rPr>
              <a:t> </a:t>
            </a:r>
            <a:r>
              <a:rPr sz="1800" dirty="0" smtClean="0">
                <a:latin typeface="Cambria"/>
                <a:cs typeface="Cambria"/>
              </a:rPr>
              <a:t>National governments)</a:t>
            </a:r>
            <a:endParaRPr lang="it-IT" sz="1800" dirty="0" smtClean="0">
              <a:latin typeface="Cambria"/>
              <a:cs typeface="Cambria"/>
            </a:endParaRPr>
          </a:p>
          <a:p>
            <a:r>
              <a:rPr sz="1800" b="1" dirty="0" smtClean="0">
                <a:latin typeface="Cambria"/>
                <a:cs typeface="Cambria"/>
              </a:rPr>
              <a:t>Technological innovation actors linked to the Internet</a:t>
            </a:r>
            <a:r>
              <a:rPr lang="it-IT" sz="1800" b="1" dirty="0" smtClean="0">
                <a:latin typeface="Cambria"/>
                <a:cs typeface="Cambria"/>
              </a:rPr>
              <a:t> </a:t>
            </a:r>
            <a:r>
              <a:rPr lang="it-IT" sz="1800" dirty="0" smtClean="0">
                <a:latin typeface="Cambria"/>
                <a:cs typeface="Cambria"/>
              </a:rPr>
              <a:t>(</a:t>
            </a:r>
            <a:r>
              <a:rPr sz="1800" dirty="0" smtClean="0">
                <a:latin typeface="Cambria"/>
                <a:cs typeface="Cambria"/>
              </a:rPr>
              <a:t>Internet service providers</a:t>
            </a:r>
            <a:r>
              <a:rPr lang="it-IT" sz="1800" dirty="0" smtClean="0">
                <a:latin typeface="Cambria"/>
                <a:cs typeface="Cambria"/>
              </a:rPr>
              <a:t>, </a:t>
            </a:r>
            <a:r>
              <a:rPr sz="1800" dirty="0" smtClean="0">
                <a:latin typeface="Cambria"/>
                <a:cs typeface="Cambria"/>
              </a:rPr>
              <a:t>Cloud technology providers)</a:t>
            </a:r>
            <a:endParaRPr lang="it-IT" sz="1800" dirty="0" smtClean="0">
              <a:latin typeface="Cambria"/>
              <a:cs typeface="Cambria"/>
            </a:endParaRPr>
          </a:p>
          <a:p>
            <a:r>
              <a:rPr sz="1800" b="1" dirty="0" smtClean="0">
                <a:latin typeface="Cambria"/>
                <a:cs typeface="Cambria"/>
              </a:rPr>
              <a:t>Legal and forensic associations and networks</a:t>
            </a:r>
            <a:r>
              <a:rPr lang="it-IT" sz="1800" b="1" dirty="0" smtClean="0">
                <a:latin typeface="Cambria"/>
                <a:cs typeface="Cambria"/>
              </a:rPr>
              <a:t> </a:t>
            </a:r>
            <a:r>
              <a:rPr sz="1800" dirty="0" smtClean="0">
                <a:latin typeface="Cambria"/>
                <a:cs typeface="Cambria"/>
              </a:rPr>
              <a:t>(General legal and forensic associations and networks,</a:t>
            </a:r>
            <a:r>
              <a:rPr lang="it-IT" sz="1800" dirty="0" smtClean="0">
                <a:latin typeface="Cambria"/>
                <a:cs typeface="Cambria"/>
              </a:rPr>
              <a:t> </a:t>
            </a:r>
            <a:r>
              <a:rPr sz="1800" dirty="0" smtClean="0">
                <a:latin typeface="Cambria"/>
                <a:cs typeface="Cambria"/>
              </a:rPr>
              <a:t>Associations and networks concerned with issues linked to new technologies)</a:t>
            </a:r>
            <a:endParaRPr lang="it-IT" sz="1800" dirty="0" smtClean="0">
              <a:latin typeface="Cambria"/>
              <a:cs typeface="Cambria"/>
            </a:endParaRPr>
          </a:p>
          <a:p>
            <a:r>
              <a:rPr sz="1800" b="1" dirty="0" smtClean="0">
                <a:latin typeface="Cambria"/>
                <a:cs typeface="Cambria"/>
              </a:rPr>
              <a:t>Research bodies, associations and networks</a:t>
            </a:r>
            <a:r>
              <a:rPr lang="it-IT" sz="1800" b="1" dirty="0" smtClean="0">
                <a:latin typeface="Cambria"/>
                <a:cs typeface="Cambria"/>
              </a:rPr>
              <a:t> </a:t>
            </a:r>
            <a:r>
              <a:rPr sz="1800" dirty="0" smtClean="0">
                <a:latin typeface="Cambria"/>
                <a:cs typeface="Cambria"/>
              </a:rPr>
              <a:t>(Organizations and associations concerned with Internet and ICT </a:t>
            </a:r>
            <a:r>
              <a:rPr lang="it-IT" sz="1800" dirty="0" smtClean="0">
                <a:latin typeface="Cambria"/>
                <a:cs typeface="Cambria"/>
              </a:rPr>
              <a:t>, </a:t>
            </a:r>
            <a:r>
              <a:rPr sz="1800" dirty="0" smtClean="0">
                <a:latin typeface="Cambria"/>
                <a:cs typeface="Cambria"/>
              </a:rPr>
              <a:t>Academic institutions concerned with ICT, etc.) </a:t>
            </a:r>
            <a:endParaRPr lang="it-IT" sz="1800" dirty="0" smtClean="0">
              <a:latin typeface="Cambria"/>
              <a:cs typeface="Cambria"/>
            </a:endParaRPr>
          </a:p>
          <a:p>
            <a:r>
              <a:rPr sz="1800" b="1" dirty="0" smtClean="0">
                <a:latin typeface="Cambria"/>
                <a:cs typeface="Cambria"/>
              </a:rPr>
              <a:t>Actors involved in the field of human rights</a:t>
            </a:r>
            <a:r>
              <a:rPr lang="it-IT" sz="1800" b="1" dirty="0" smtClean="0">
                <a:latin typeface="Cambria"/>
                <a:cs typeface="Cambria"/>
              </a:rPr>
              <a:t> </a:t>
            </a:r>
            <a:r>
              <a:rPr lang="it-IT" sz="1800" dirty="0" smtClean="0">
                <a:latin typeface="Cambria"/>
                <a:cs typeface="Cambria"/>
              </a:rPr>
              <a:t>(ex. </a:t>
            </a:r>
            <a:r>
              <a:rPr sz="1800" dirty="0" smtClean="0">
                <a:latin typeface="Cambria"/>
                <a:cs typeface="Cambria"/>
              </a:rPr>
              <a:t>Civil rights organizations</a:t>
            </a:r>
            <a:r>
              <a:rPr lang="it-IT" sz="1800" dirty="0" smtClean="0">
                <a:latin typeface="Cambria"/>
                <a:cs typeface="Cambria"/>
              </a:rPr>
              <a:t>, </a:t>
            </a:r>
            <a:r>
              <a:rPr sz="1800" dirty="0" smtClean="0">
                <a:latin typeface="Cambria"/>
                <a:cs typeface="Cambria"/>
              </a:rPr>
              <a:t>Privacy protection organiz., etc.)</a:t>
            </a:r>
            <a:endParaRPr lang="it-IT" sz="1800" dirty="0" smtClean="0">
              <a:latin typeface="Cambria"/>
              <a:cs typeface="Cambria"/>
            </a:endParaRPr>
          </a:p>
          <a:p>
            <a:r>
              <a:rPr lang="en-US" sz="1800" b="1" dirty="0" smtClean="0">
                <a:latin typeface="Cambria"/>
                <a:cs typeface="Cambria"/>
              </a:rPr>
              <a:t>The media </a:t>
            </a:r>
            <a:r>
              <a:rPr lang="en-US" sz="1800" dirty="0" smtClean="0">
                <a:latin typeface="Cambria"/>
                <a:cs typeface="Cambria"/>
              </a:rPr>
              <a:t>(Traditional and Social </a:t>
            </a:r>
            <a:r>
              <a:rPr lang="en-US" sz="1800" dirty="0" err="1" smtClean="0">
                <a:latin typeface="Cambria"/>
                <a:cs typeface="Cambria"/>
              </a:rPr>
              <a:t>media,etc</a:t>
            </a:r>
            <a:r>
              <a:rPr lang="en-US" sz="1800" dirty="0" smtClean="0">
                <a:latin typeface="Cambria"/>
                <a:cs typeface="Cambria"/>
              </a:rPr>
              <a:t>.)</a:t>
            </a:r>
          </a:p>
          <a:p>
            <a:r>
              <a:rPr lang="en-US" sz="1800" dirty="0" smtClean="0">
                <a:latin typeface="Cambria"/>
                <a:cs typeface="Cambria"/>
              </a:rPr>
              <a:t> </a:t>
            </a:r>
            <a:r>
              <a:rPr lang="en-US" sz="1800" b="1" dirty="0" smtClean="0">
                <a:latin typeface="Cambria"/>
                <a:cs typeface="Cambria"/>
              </a:rPr>
              <a:t>Enterprises interested in the proper functioning of justice </a:t>
            </a:r>
            <a:r>
              <a:rPr lang="en-US" sz="1800" dirty="0" smtClean="0">
                <a:latin typeface="Cambria"/>
                <a:cs typeface="Cambria"/>
              </a:rPr>
              <a:t>(Individual firms, Business associations)</a:t>
            </a:r>
          </a:p>
          <a:p>
            <a:r>
              <a:rPr lang="en-US" sz="1800" b="1" dirty="0" smtClean="0">
                <a:latin typeface="Cambria"/>
                <a:cs typeface="Cambria"/>
              </a:rPr>
              <a:t>Transnational projects </a:t>
            </a:r>
            <a:r>
              <a:rPr lang="en-US" sz="1800" dirty="0" smtClean="0">
                <a:latin typeface="Cambria"/>
                <a:cs typeface="Cambria"/>
              </a:rPr>
              <a:t>(Digital forensics research projects and training)</a:t>
            </a:r>
          </a:p>
          <a:p>
            <a:r>
              <a:rPr lang="en-US" sz="1800" b="1" dirty="0" smtClean="0">
                <a:latin typeface="Cambria"/>
                <a:cs typeface="Cambria"/>
              </a:rPr>
              <a:t>Other actors collecting evidence </a:t>
            </a:r>
            <a:r>
              <a:rPr lang="en-US" sz="1800" dirty="0" smtClean="0">
                <a:latin typeface="Cambria"/>
                <a:cs typeface="Cambria"/>
              </a:rPr>
              <a:t>(Public and Private actors that collect data / potential evidence)</a:t>
            </a:r>
          </a:p>
          <a:p>
            <a:endParaRPr lang="it-IT" sz="1800" dirty="0">
              <a:latin typeface="Cambria"/>
              <a:cs typeface="Cambria"/>
            </a:endParaRPr>
          </a:p>
        </p:txBody>
      </p:sp>
      <p:sp>
        <p:nvSpPr>
          <p:cNvPr id="4" name="Segnaposto numero diapositiva 3"/>
          <p:cNvSpPr>
            <a:spLocks noGrp="1"/>
          </p:cNvSpPr>
          <p:nvPr>
            <p:ph type="sldNum" sz="quarter" idx="14"/>
          </p:nvPr>
        </p:nvSpPr>
        <p:spPr/>
        <p:txBody>
          <a:bodyPr/>
          <a:lstStyle/>
          <a:p>
            <a:pPr>
              <a:defRPr/>
            </a:pPr>
            <a:fld id="{2EBE5C68-BD56-4B06-B40E-9BB12F8EC0FA}" type="slidenum">
              <a:rPr lang="bg-BG" smtClean="0"/>
              <a:pPr>
                <a:defRPr/>
              </a:pPr>
              <a:t>25</a:t>
            </a:fld>
            <a:endParaRPr lang="bg-BG" dirty="0"/>
          </a:p>
        </p:txBody>
      </p:sp>
      <p:sp>
        <p:nvSpPr>
          <p:cNvPr id="5"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6"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29074557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908720"/>
            <a:ext cx="7920880" cy="792088"/>
          </a:xfrm>
        </p:spPr>
        <p:txBody>
          <a:bodyPr>
            <a:normAutofit fontScale="90000"/>
          </a:bodyPr>
          <a:lstStyle/>
          <a:p>
            <a:r>
              <a:rPr lang="en-GB" sz="2200" b="1" dirty="0" smtClean="0">
                <a:solidFill>
                  <a:srgbClr val="CC0000"/>
                </a:solidFill>
                <a:latin typeface="Cambria"/>
                <a:cs typeface="Cambria"/>
              </a:rPr>
              <a:t>Market size</a:t>
            </a:r>
            <a:br>
              <a:rPr lang="en-GB" sz="2200" b="1" dirty="0" smtClean="0">
                <a:solidFill>
                  <a:srgbClr val="CC0000"/>
                </a:solidFill>
                <a:latin typeface="Cambria"/>
                <a:cs typeface="Cambria"/>
              </a:rPr>
            </a:br>
            <a:r>
              <a:rPr lang="en-GB" sz="2200" b="1" dirty="0" smtClean="0">
                <a:solidFill>
                  <a:srgbClr val="CC0000"/>
                </a:solidFill>
                <a:latin typeface="Cambria"/>
                <a:cs typeface="Cambria"/>
              </a:rPr>
              <a:t>Obstacles and facilitating factors </a:t>
            </a:r>
            <a:r>
              <a:rPr lang="it-IT" sz="2200" b="1" dirty="0" smtClean="0">
                <a:solidFill>
                  <a:srgbClr val="CC0000"/>
                </a:solidFill>
                <a:latin typeface="Cambria"/>
                <a:cs typeface="Cambria"/>
              </a:rPr>
              <a:t/>
            </a:r>
            <a:br>
              <a:rPr lang="it-IT" sz="2200" b="1" dirty="0" smtClean="0">
                <a:solidFill>
                  <a:srgbClr val="CC0000"/>
                </a:solidFill>
                <a:latin typeface="Cambria"/>
                <a:cs typeface="Cambria"/>
              </a:rPr>
            </a:br>
            <a:r>
              <a:rPr lang="en-GB" sz="2200" b="1" dirty="0" smtClean="0">
                <a:solidFill>
                  <a:srgbClr val="CC0000"/>
                </a:solidFill>
                <a:latin typeface="Cambria"/>
                <a:cs typeface="Cambria"/>
              </a:rPr>
              <a:t>for the introduction of electronic evidence in courts: a first map</a:t>
            </a:r>
            <a:r>
              <a:rPr lang="it-IT" b="1" dirty="0" smtClean="0">
                <a:solidFill>
                  <a:srgbClr val="CC0000"/>
                </a:solidFill>
                <a:latin typeface="Cambria"/>
                <a:cs typeface="Cambria"/>
              </a:rPr>
              <a:t/>
            </a:r>
            <a:br>
              <a:rPr lang="it-IT" b="1" dirty="0" smtClean="0">
                <a:solidFill>
                  <a:srgbClr val="CC0000"/>
                </a:solidFill>
                <a:latin typeface="Cambria"/>
                <a:cs typeface="Cambria"/>
              </a:rPr>
            </a:br>
            <a:endParaRPr lang="it-IT" b="1" dirty="0">
              <a:solidFill>
                <a:srgbClr val="CC0000"/>
              </a:solidFill>
              <a:latin typeface="Cambria"/>
              <a:cs typeface="Cambria"/>
            </a:endParaRPr>
          </a:p>
        </p:txBody>
      </p:sp>
      <p:sp>
        <p:nvSpPr>
          <p:cNvPr id="3" name="Segnaposto contenuto 2"/>
          <p:cNvSpPr>
            <a:spLocks noGrp="1"/>
          </p:cNvSpPr>
          <p:nvPr>
            <p:ph idx="13"/>
          </p:nvPr>
        </p:nvSpPr>
        <p:spPr>
          <a:xfrm>
            <a:off x="683568" y="1700808"/>
            <a:ext cx="7992888" cy="4752528"/>
          </a:xfrm>
        </p:spPr>
        <p:txBody>
          <a:bodyPr/>
          <a:lstStyle/>
          <a:p>
            <a:r>
              <a:rPr lang="en-GB" sz="2000" dirty="0" smtClean="0">
                <a:latin typeface="Cambria"/>
                <a:cs typeface="Cambria"/>
              </a:rPr>
              <a:t>A first list of 42 obstacles to the introduction of electronic evidence in courts was drafted, based on scientific literature and documentation. The 42 obstacles are grouped into eight areas :</a:t>
            </a:r>
            <a:endParaRPr lang="it-IT" sz="2000" dirty="0" smtClean="0">
              <a:latin typeface="Cambria"/>
              <a:cs typeface="Cambria"/>
            </a:endParaRPr>
          </a:p>
          <a:p>
            <a:r>
              <a:rPr lang="en-GB" sz="2000" dirty="0" smtClean="0">
                <a:latin typeface="Cambria"/>
                <a:cs typeface="Cambria"/>
              </a:rPr>
              <a:t> </a:t>
            </a:r>
            <a:endParaRPr lang="it-IT" sz="2000" dirty="0" smtClean="0">
              <a:latin typeface="Cambria"/>
              <a:cs typeface="Cambria"/>
            </a:endParaRPr>
          </a:p>
          <a:p>
            <a:r>
              <a:rPr lang="en-GB" sz="2000" dirty="0" smtClean="0">
                <a:latin typeface="Cambria"/>
                <a:cs typeface="Cambria"/>
              </a:rPr>
              <a:t>A. Mistrust;</a:t>
            </a:r>
            <a:endParaRPr lang="it-IT" sz="2000" dirty="0" smtClean="0">
              <a:latin typeface="Cambria"/>
              <a:cs typeface="Cambria"/>
            </a:endParaRPr>
          </a:p>
          <a:p>
            <a:r>
              <a:rPr lang="en-GB" sz="2000" dirty="0" smtClean="0">
                <a:latin typeface="Cambria"/>
                <a:cs typeface="Cambria"/>
              </a:rPr>
              <a:t>B. Issues relating to competences and professions;</a:t>
            </a:r>
            <a:endParaRPr lang="it-IT" sz="2000" dirty="0" smtClean="0">
              <a:latin typeface="Cambria"/>
              <a:cs typeface="Cambria"/>
            </a:endParaRPr>
          </a:p>
          <a:p>
            <a:r>
              <a:rPr lang="en-GB" sz="2000" dirty="0" smtClean="0">
                <a:latin typeface="Cambria"/>
                <a:cs typeface="Cambria"/>
              </a:rPr>
              <a:t>C. Security Issues;</a:t>
            </a:r>
            <a:endParaRPr lang="it-IT" sz="2000" dirty="0" smtClean="0">
              <a:latin typeface="Cambria"/>
              <a:cs typeface="Cambria"/>
            </a:endParaRPr>
          </a:p>
          <a:p>
            <a:r>
              <a:rPr lang="en-GB" sz="2000" dirty="0" smtClean="0">
                <a:latin typeface="Cambria"/>
                <a:cs typeface="Cambria"/>
              </a:rPr>
              <a:t>D. Fragmentation;</a:t>
            </a:r>
            <a:endParaRPr lang="it-IT" sz="2000" dirty="0" smtClean="0">
              <a:latin typeface="Cambria"/>
              <a:cs typeface="Cambria"/>
            </a:endParaRPr>
          </a:p>
          <a:p>
            <a:r>
              <a:rPr lang="en-GB" sz="2000" dirty="0" smtClean="0">
                <a:latin typeface="Cambria"/>
                <a:cs typeface="Cambria"/>
              </a:rPr>
              <a:t>E. Cultural and personal opposition;</a:t>
            </a:r>
            <a:endParaRPr lang="it-IT" sz="2000" dirty="0" smtClean="0">
              <a:latin typeface="Cambria"/>
              <a:cs typeface="Cambria"/>
            </a:endParaRPr>
          </a:p>
          <a:p>
            <a:r>
              <a:rPr lang="en-GB" sz="2000" dirty="0" smtClean="0">
                <a:latin typeface="Cambria"/>
                <a:cs typeface="Cambria"/>
              </a:rPr>
              <a:t>F. Isolation of the technological process;</a:t>
            </a:r>
            <a:endParaRPr lang="it-IT" sz="2000" dirty="0" smtClean="0">
              <a:latin typeface="Cambria"/>
              <a:cs typeface="Cambria"/>
            </a:endParaRPr>
          </a:p>
          <a:p>
            <a:r>
              <a:rPr lang="en-GB" sz="2000" dirty="0" smtClean="0">
                <a:latin typeface="Cambria"/>
                <a:cs typeface="Cambria"/>
              </a:rPr>
              <a:t>G. Lack of governance;</a:t>
            </a:r>
            <a:endParaRPr lang="it-IT" sz="2000" dirty="0" smtClean="0">
              <a:latin typeface="Cambria"/>
              <a:cs typeface="Cambria"/>
            </a:endParaRPr>
          </a:p>
          <a:p>
            <a:r>
              <a:rPr lang="en-GB" sz="2000" dirty="0" smtClean="0">
                <a:latin typeface="Cambria"/>
                <a:cs typeface="Cambria"/>
              </a:rPr>
              <a:t>H. Difficulties of a functional nature.</a:t>
            </a:r>
            <a:endParaRPr lang="it-IT" sz="2000" dirty="0" smtClean="0">
              <a:latin typeface="Cambria"/>
              <a:cs typeface="Cambria"/>
            </a:endParaRPr>
          </a:p>
          <a:p>
            <a:endParaRPr lang="it-IT" sz="2000" dirty="0">
              <a:latin typeface="Cambria"/>
              <a:cs typeface="Cambria"/>
            </a:endParaRPr>
          </a:p>
        </p:txBody>
      </p:sp>
      <p:sp>
        <p:nvSpPr>
          <p:cNvPr id="4" name="Segnaposto numero diapositiva 3"/>
          <p:cNvSpPr>
            <a:spLocks noGrp="1"/>
          </p:cNvSpPr>
          <p:nvPr>
            <p:ph type="sldNum" sz="quarter" idx="14"/>
          </p:nvPr>
        </p:nvSpPr>
        <p:spPr/>
        <p:txBody>
          <a:bodyPr/>
          <a:lstStyle/>
          <a:p>
            <a:pPr>
              <a:defRPr/>
            </a:pPr>
            <a:fld id="{2EBE5C68-BD56-4B06-B40E-9BB12F8EC0FA}" type="slidenum">
              <a:rPr lang="bg-BG" smtClean="0"/>
              <a:pPr>
                <a:defRPr/>
              </a:pPr>
              <a:t>26</a:t>
            </a:fld>
            <a:endParaRPr lang="bg-BG" dirty="0"/>
          </a:p>
        </p:txBody>
      </p:sp>
      <p:sp>
        <p:nvSpPr>
          <p:cNvPr id="5"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6"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6164962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b="1" dirty="0" smtClean="0">
                <a:solidFill>
                  <a:srgbClr val="CC0000"/>
                </a:solidFill>
                <a:latin typeface="Cambria"/>
                <a:cs typeface="Cambria"/>
              </a:rPr>
              <a:t>Market </a:t>
            </a:r>
            <a:r>
              <a:rPr lang="it-IT" sz="2800" b="1" dirty="0" err="1" smtClean="0">
                <a:solidFill>
                  <a:srgbClr val="CC0000"/>
                </a:solidFill>
                <a:latin typeface="Cambria"/>
                <a:cs typeface="Cambria"/>
              </a:rPr>
              <a:t>size</a:t>
            </a:r>
            <a:endParaRPr lang="it-IT" sz="2800" b="1" dirty="0">
              <a:solidFill>
                <a:srgbClr val="CC0000"/>
              </a:solidFill>
              <a:latin typeface="Cambria"/>
              <a:cs typeface="Cambria"/>
            </a:endParaRPr>
          </a:p>
        </p:txBody>
      </p:sp>
      <p:sp>
        <p:nvSpPr>
          <p:cNvPr id="3" name="Segnaposto contenuto 2"/>
          <p:cNvSpPr>
            <a:spLocks noGrp="1"/>
          </p:cNvSpPr>
          <p:nvPr>
            <p:ph idx="13"/>
          </p:nvPr>
        </p:nvSpPr>
        <p:spPr/>
        <p:txBody>
          <a:bodyPr/>
          <a:lstStyle/>
          <a:p>
            <a:r>
              <a:rPr lang="en-GB" sz="2200" dirty="0" smtClean="0">
                <a:latin typeface="Cambria"/>
                <a:cs typeface="Cambria"/>
              </a:rPr>
              <a:t>An initial list of 21 factors that facilitate the introduction of electronic evidence in courts was also drafted. They have been grouped into the following three areas:</a:t>
            </a:r>
            <a:endParaRPr lang="it-IT" sz="2200" dirty="0" smtClean="0">
              <a:latin typeface="Cambria"/>
              <a:cs typeface="Cambria"/>
            </a:endParaRPr>
          </a:p>
          <a:p>
            <a:r>
              <a:rPr lang="en-GB" sz="2200" dirty="0" smtClean="0">
                <a:latin typeface="Cambria"/>
                <a:cs typeface="Cambria"/>
              </a:rPr>
              <a:t> </a:t>
            </a:r>
            <a:endParaRPr lang="it-IT" sz="2200" dirty="0" smtClean="0">
              <a:latin typeface="Cambria"/>
              <a:cs typeface="Cambria"/>
            </a:endParaRPr>
          </a:p>
          <a:p>
            <a:pPr lvl="0"/>
            <a:r>
              <a:rPr lang="en-GB" sz="2200" dirty="0" smtClean="0">
                <a:latin typeface="Cambria"/>
                <a:cs typeface="Cambria"/>
              </a:rPr>
              <a:t>A. Creation of a favourable technological and professional environment;</a:t>
            </a:r>
            <a:endParaRPr lang="it-IT" sz="2200" dirty="0" smtClean="0">
              <a:latin typeface="Cambria"/>
              <a:cs typeface="Cambria"/>
            </a:endParaRPr>
          </a:p>
          <a:p>
            <a:pPr lvl="0"/>
            <a:r>
              <a:rPr lang="en-GB" sz="2200" dirty="0" smtClean="0">
                <a:latin typeface="Cambria"/>
                <a:cs typeface="Cambria"/>
              </a:rPr>
              <a:t>B. Promotion of the introduction and management of electronic evidence;</a:t>
            </a:r>
            <a:endParaRPr lang="it-IT" sz="2200" dirty="0" smtClean="0">
              <a:latin typeface="Cambria"/>
              <a:cs typeface="Cambria"/>
            </a:endParaRPr>
          </a:p>
          <a:p>
            <a:pPr lvl="0"/>
            <a:r>
              <a:rPr lang="en-GB" sz="2200" dirty="0" smtClean="0">
                <a:latin typeface="Cambria"/>
                <a:cs typeface="Cambria"/>
              </a:rPr>
              <a:t>C. Support policies.</a:t>
            </a:r>
            <a:endParaRPr lang="it-IT" sz="2200" dirty="0" smtClean="0">
              <a:latin typeface="Cambria"/>
              <a:cs typeface="Cambria"/>
            </a:endParaRPr>
          </a:p>
          <a:p>
            <a:endParaRPr lang="it-IT" dirty="0" smtClean="0">
              <a:latin typeface="Cambria"/>
              <a:cs typeface="Cambria"/>
            </a:endParaRPr>
          </a:p>
          <a:p>
            <a:pPr algn="ctr"/>
            <a:r>
              <a:rPr lang="it-IT" dirty="0" smtClean="0">
                <a:solidFill>
                  <a:srgbClr val="CC0000"/>
                </a:solidFill>
                <a:latin typeface="Cambria"/>
                <a:cs typeface="Cambria"/>
              </a:rPr>
              <a:t>The </a:t>
            </a:r>
            <a:r>
              <a:rPr lang="it-IT" dirty="0" err="1" smtClean="0">
                <a:solidFill>
                  <a:srgbClr val="CC0000"/>
                </a:solidFill>
                <a:latin typeface="Cambria"/>
                <a:cs typeface="Cambria"/>
              </a:rPr>
              <a:t>validation</a:t>
            </a:r>
            <a:r>
              <a:rPr lang="it-IT" dirty="0" smtClean="0">
                <a:solidFill>
                  <a:srgbClr val="CC0000"/>
                </a:solidFill>
                <a:latin typeface="Cambria"/>
                <a:cs typeface="Cambria"/>
              </a:rPr>
              <a:t> </a:t>
            </a:r>
            <a:r>
              <a:rPr lang="it-IT" dirty="0" err="1" smtClean="0">
                <a:solidFill>
                  <a:srgbClr val="CC0000"/>
                </a:solidFill>
                <a:latin typeface="Cambria"/>
                <a:cs typeface="Cambria"/>
              </a:rPr>
              <a:t>of</a:t>
            </a:r>
            <a:r>
              <a:rPr lang="it-IT" dirty="0" smtClean="0">
                <a:solidFill>
                  <a:srgbClr val="CC0000"/>
                </a:solidFill>
                <a:latin typeface="Cambria"/>
                <a:cs typeface="Cambria"/>
              </a:rPr>
              <a:t> </a:t>
            </a:r>
            <a:r>
              <a:rPr lang="it-IT" dirty="0" err="1" smtClean="0">
                <a:solidFill>
                  <a:srgbClr val="CC0000"/>
                </a:solidFill>
                <a:latin typeface="Cambria"/>
                <a:cs typeface="Cambria"/>
              </a:rPr>
              <a:t>this</a:t>
            </a:r>
            <a:r>
              <a:rPr lang="it-IT" dirty="0" smtClean="0">
                <a:solidFill>
                  <a:srgbClr val="CC0000"/>
                </a:solidFill>
                <a:latin typeface="Cambria"/>
                <a:cs typeface="Cambria"/>
              </a:rPr>
              <a:t> </a:t>
            </a:r>
            <a:r>
              <a:rPr lang="it-IT" dirty="0" err="1" smtClean="0">
                <a:solidFill>
                  <a:srgbClr val="CC0000"/>
                </a:solidFill>
                <a:latin typeface="Cambria"/>
                <a:cs typeface="Cambria"/>
              </a:rPr>
              <a:t>map</a:t>
            </a:r>
            <a:r>
              <a:rPr lang="it-IT" dirty="0" smtClean="0">
                <a:solidFill>
                  <a:srgbClr val="CC0000"/>
                </a:solidFill>
                <a:latin typeface="Cambria"/>
                <a:cs typeface="Cambria"/>
              </a:rPr>
              <a:t> </a:t>
            </a:r>
            <a:r>
              <a:rPr lang="it-IT" dirty="0" err="1" smtClean="0">
                <a:solidFill>
                  <a:srgbClr val="CC0000"/>
                </a:solidFill>
                <a:latin typeface="Cambria"/>
                <a:cs typeface="Cambria"/>
              </a:rPr>
              <a:t>is</a:t>
            </a:r>
            <a:r>
              <a:rPr lang="it-IT" dirty="0" smtClean="0">
                <a:solidFill>
                  <a:srgbClr val="CC0000"/>
                </a:solidFill>
                <a:latin typeface="Cambria"/>
                <a:cs typeface="Cambria"/>
              </a:rPr>
              <a:t> </a:t>
            </a:r>
            <a:r>
              <a:rPr lang="it-IT" dirty="0" err="1" smtClean="0">
                <a:solidFill>
                  <a:srgbClr val="CC0000"/>
                </a:solidFill>
                <a:latin typeface="Cambria"/>
                <a:cs typeface="Cambria"/>
              </a:rPr>
              <a:t>still</a:t>
            </a:r>
            <a:r>
              <a:rPr lang="it-IT" dirty="0" smtClean="0">
                <a:solidFill>
                  <a:srgbClr val="CC0000"/>
                </a:solidFill>
                <a:latin typeface="Cambria"/>
                <a:cs typeface="Cambria"/>
              </a:rPr>
              <a:t> in progress.</a:t>
            </a:r>
            <a:endParaRPr lang="it-IT" dirty="0">
              <a:solidFill>
                <a:srgbClr val="CC0000"/>
              </a:solidFill>
              <a:latin typeface="Cambria"/>
              <a:cs typeface="Cambria"/>
            </a:endParaRPr>
          </a:p>
        </p:txBody>
      </p:sp>
      <p:sp>
        <p:nvSpPr>
          <p:cNvPr id="4" name="Segnaposto numero diapositiva 3"/>
          <p:cNvSpPr>
            <a:spLocks noGrp="1"/>
          </p:cNvSpPr>
          <p:nvPr>
            <p:ph type="sldNum" sz="quarter" idx="14"/>
          </p:nvPr>
        </p:nvSpPr>
        <p:spPr/>
        <p:txBody>
          <a:bodyPr/>
          <a:lstStyle/>
          <a:p>
            <a:pPr>
              <a:defRPr/>
            </a:pPr>
            <a:fld id="{2EBE5C68-BD56-4B06-B40E-9BB12F8EC0FA}" type="slidenum">
              <a:rPr lang="bg-BG" smtClean="0"/>
              <a:pPr>
                <a:defRPr/>
              </a:pPr>
              <a:t>27</a:t>
            </a:fld>
            <a:endParaRPr lang="bg-BG" dirty="0"/>
          </a:p>
        </p:txBody>
      </p:sp>
      <p:sp>
        <p:nvSpPr>
          <p:cNvPr id="5"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6"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8940844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908720"/>
            <a:ext cx="8143932" cy="377140"/>
          </a:xfrm>
        </p:spPr>
        <p:txBody>
          <a:bodyPr>
            <a:noAutofit/>
          </a:bodyPr>
          <a:lstStyle/>
          <a:p>
            <a:r>
              <a:rPr lang="it-IT" sz="2800" b="1" dirty="0" smtClean="0">
                <a:solidFill>
                  <a:srgbClr val="CC0000"/>
                </a:solidFill>
                <a:latin typeface="Cambria"/>
                <a:cs typeface="Cambria"/>
              </a:rPr>
              <a:t>Market </a:t>
            </a:r>
            <a:r>
              <a:rPr lang="it-IT" sz="2800" b="1" dirty="0" err="1" smtClean="0">
                <a:solidFill>
                  <a:srgbClr val="CC0000"/>
                </a:solidFill>
                <a:latin typeface="Cambria"/>
                <a:cs typeface="Cambria"/>
              </a:rPr>
              <a:t>size</a:t>
            </a:r>
            <a:r>
              <a:rPr lang="it-IT" sz="2800" b="1" dirty="0" smtClean="0">
                <a:solidFill>
                  <a:srgbClr val="CC0000"/>
                </a:solidFill>
                <a:latin typeface="Cambria"/>
                <a:cs typeface="Cambria"/>
              </a:rPr>
              <a:t> interim </a:t>
            </a:r>
            <a:r>
              <a:rPr lang="it-IT" sz="2800" b="1" dirty="0" err="1" smtClean="0">
                <a:solidFill>
                  <a:srgbClr val="CC0000"/>
                </a:solidFill>
                <a:latin typeface="Cambria"/>
                <a:cs typeface="Cambria"/>
              </a:rPr>
              <a:t>remarks</a:t>
            </a:r>
            <a:endParaRPr lang="it-IT" sz="2800" b="1" dirty="0">
              <a:solidFill>
                <a:srgbClr val="CC0000"/>
              </a:solidFill>
              <a:latin typeface="Cambria"/>
              <a:cs typeface="Cambria"/>
            </a:endParaRPr>
          </a:p>
        </p:txBody>
      </p:sp>
      <p:sp>
        <p:nvSpPr>
          <p:cNvPr id="3" name="Segnaposto contenuto 2"/>
          <p:cNvSpPr>
            <a:spLocks noGrp="1"/>
          </p:cNvSpPr>
          <p:nvPr>
            <p:ph idx="13"/>
          </p:nvPr>
        </p:nvSpPr>
        <p:spPr>
          <a:xfrm>
            <a:off x="755576" y="1428736"/>
            <a:ext cx="7920880" cy="5024600"/>
          </a:xfrm>
        </p:spPr>
        <p:txBody>
          <a:bodyPr/>
          <a:lstStyle/>
          <a:p>
            <a:pPr marL="180975" indent="-180975">
              <a:buFont typeface="Arial" pitchFamily="34" charset="0"/>
              <a:buChar char="•"/>
            </a:pPr>
            <a:r>
              <a:rPr lang="en-US" dirty="0" smtClean="0">
                <a:latin typeface="Cambria"/>
                <a:cs typeface="Cambria"/>
              </a:rPr>
              <a:t>Up to now from the research carried out under WP7 there emerges </a:t>
            </a:r>
            <a:r>
              <a:rPr lang="en-US" dirty="0" smtClean="0">
                <a:solidFill>
                  <a:srgbClr val="CC0000"/>
                </a:solidFill>
                <a:latin typeface="Cambria"/>
                <a:cs typeface="Cambria"/>
              </a:rPr>
              <a:t>a comprehensive framework, characterized by the presence and action of numerous actors</a:t>
            </a:r>
            <a:r>
              <a:rPr lang="en-US" dirty="0" smtClean="0">
                <a:latin typeface="Cambria"/>
                <a:cs typeface="Cambria"/>
              </a:rPr>
              <a:t>, with specific orientations and strategies about the introduction and use of electronic evidence. </a:t>
            </a:r>
          </a:p>
          <a:p>
            <a:pPr marL="180975" indent="-180975"/>
            <a:endParaRPr lang="en-US" sz="1000" dirty="0" smtClean="0">
              <a:latin typeface="Cambria"/>
              <a:cs typeface="Cambria"/>
            </a:endParaRPr>
          </a:p>
          <a:p>
            <a:pPr marL="180975" indent="-180975">
              <a:buFont typeface="Arial" pitchFamily="34" charset="0"/>
              <a:buChar char="•"/>
            </a:pPr>
            <a:r>
              <a:rPr lang="en-US" dirty="0" smtClean="0">
                <a:latin typeface="Cambria"/>
                <a:cs typeface="Cambria"/>
              </a:rPr>
              <a:t>These actors were not always in agreement nor did they always coordinate with each other, in a </a:t>
            </a:r>
            <a:r>
              <a:rPr lang="en-US" dirty="0" smtClean="0">
                <a:solidFill>
                  <a:srgbClr val="CC0000"/>
                </a:solidFill>
                <a:latin typeface="Cambria"/>
                <a:cs typeface="Cambria"/>
              </a:rPr>
              <a:t>context of rapid change</a:t>
            </a:r>
            <a:r>
              <a:rPr lang="en-US" dirty="0" smtClean="0">
                <a:latin typeface="Cambria"/>
                <a:cs typeface="Cambria"/>
              </a:rPr>
              <a:t> which, however, requires </a:t>
            </a:r>
            <a:r>
              <a:rPr lang="en-US" dirty="0" smtClean="0">
                <a:solidFill>
                  <a:srgbClr val="CC0000"/>
                </a:solidFill>
                <a:latin typeface="Cambria"/>
                <a:cs typeface="Cambria"/>
              </a:rPr>
              <a:t>more interaction, and common rules and standards</a:t>
            </a:r>
            <a:r>
              <a:rPr lang="en-US" dirty="0" smtClean="0">
                <a:latin typeface="Cambria"/>
                <a:cs typeface="Cambria"/>
              </a:rPr>
              <a:t>. </a:t>
            </a:r>
          </a:p>
          <a:p>
            <a:pPr marL="180975" indent="-180975"/>
            <a:endParaRPr lang="en-US" sz="1000" dirty="0" smtClean="0">
              <a:latin typeface="Cambria"/>
              <a:cs typeface="Cambria"/>
            </a:endParaRPr>
          </a:p>
          <a:p>
            <a:pPr marL="180975" indent="-180975">
              <a:buFont typeface="Arial" pitchFamily="34" charset="0"/>
              <a:buChar char="•"/>
            </a:pPr>
            <a:r>
              <a:rPr lang="en-US" dirty="0" smtClean="0">
                <a:latin typeface="Cambria"/>
                <a:cs typeface="Cambria"/>
              </a:rPr>
              <a:t>It is clear, therefore, that </a:t>
            </a:r>
            <a:r>
              <a:rPr lang="en-US" dirty="0" smtClean="0">
                <a:solidFill>
                  <a:srgbClr val="CC0000"/>
                </a:solidFill>
                <a:latin typeface="Cambria"/>
                <a:cs typeface="Cambria"/>
              </a:rPr>
              <a:t>policies </a:t>
            </a:r>
            <a:r>
              <a:rPr lang="en-US" dirty="0" smtClean="0">
                <a:latin typeface="Cambria"/>
                <a:cs typeface="Cambria"/>
              </a:rPr>
              <a:t>in support of the introduction of electronic evidence in courts </a:t>
            </a:r>
            <a:r>
              <a:rPr lang="en-US" dirty="0" smtClean="0">
                <a:solidFill>
                  <a:srgbClr val="CC0000"/>
                </a:solidFill>
                <a:latin typeface="Cambria"/>
                <a:cs typeface="Cambria"/>
              </a:rPr>
              <a:t>cannot disregard this complexity</a:t>
            </a:r>
            <a:r>
              <a:rPr lang="en-US" dirty="0" smtClean="0">
                <a:latin typeface="Cambria"/>
                <a:cs typeface="Cambria"/>
              </a:rPr>
              <a:t>.</a:t>
            </a:r>
            <a:endParaRPr lang="it-IT" dirty="0" smtClean="0">
              <a:latin typeface="Cambria"/>
              <a:cs typeface="Cambria"/>
            </a:endParaRPr>
          </a:p>
          <a:p>
            <a:endParaRPr lang="it-IT" dirty="0">
              <a:latin typeface="Cambria"/>
              <a:cs typeface="Cambria"/>
            </a:endParaRPr>
          </a:p>
        </p:txBody>
      </p:sp>
      <p:sp>
        <p:nvSpPr>
          <p:cNvPr id="4" name="Segnaposto numero diapositiva 3"/>
          <p:cNvSpPr>
            <a:spLocks noGrp="1"/>
          </p:cNvSpPr>
          <p:nvPr>
            <p:ph type="sldNum" sz="quarter" idx="14"/>
          </p:nvPr>
        </p:nvSpPr>
        <p:spPr/>
        <p:txBody>
          <a:bodyPr/>
          <a:lstStyle/>
          <a:p>
            <a:pPr>
              <a:defRPr/>
            </a:pPr>
            <a:fld id="{2EBE5C68-BD56-4B06-B40E-9BB12F8EC0FA}" type="slidenum">
              <a:rPr lang="bg-BG" smtClean="0"/>
              <a:pPr>
                <a:defRPr/>
              </a:pPr>
              <a:t>28</a:t>
            </a:fld>
            <a:endParaRPr lang="bg-BG" dirty="0"/>
          </a:p>
        </p:txBody>
      </p:sp>
      <p:sp>
        <p:nvSpPr>
          <p:cNvPr id="5"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6"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11184201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Картина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7412" name="Заглавие 7"/>
          <p:cNvSpPr>
            <a:spLocks noGrp="1"/>
          </p:cNvSpPr>
          <p:nvPr>
            <p:ph type="title"/>
          </p:nvPr>
        </p:nvSpPr>
        <p:spPr>
          <a:xfrm>
            <a:off x="395288" y="908050"/>
            <a:ext cx="8424862" cy="720725"/>
          </a:xfrm>
        </p:spPr>
        <p:txBody>
          <a:bodyPr/>
          <a:lstStyle/>
          <a:p>
            <a:pPr eaLnBrk="1" hangingPunct="1"/>
            <a:r>
              <a:rPr lang="en-GB" sz="2800" b="1" dirty="0">
                <a:solidFill>
                  <a:srgbClr val="CC0000"/>
                </a:solidFill>
                <a:latin typeface="Cambria" charset="0"/>
                <a:ea typeface="MS PGothic" charset="0"/>
                <a:cs typeface="MS PGothic" charset="0"/>
              </a:rPr>
              <a:t>Electronic Evidence Exchange challenges</a:t>
            </a:r>
            <a:endParaRPr lang="bg-BG" sz="2800" b="1" dirty="0">
              <a:solidFill>
                <a:srgbClr val="CC0000"/>
              </a:solidFill>
              <a:latin typeface="Cambria" charset="0"/>
              <a:ea typeface="MS PGothic" charset="0"/>
              <a:cs typeface="MS PGothic" charset="0"/>
            </a:endParaRPr>
          </a:p>
        </p:txBody>
      </p:sp>
      <p:sp>
        <p:nvSpPr>
          <p:cNvPr id="17413" name="CasellaDiTesto 14"/>
          <p:cNvSpPr txBox="1">
            <a:spLocks noChangeArrowheads="1"/>
          </p:cNvSpPr>
          <p:nvPr/>
        </p:nvSpPr>
        <p:spPr bwMode="auto">
          <a:xfrm>
            <a:off x="684213" y="1700213"/>
            <a:ext cx="7559675"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800100" indent="-34290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a:buFont typeface="Arial" charset="0"/>
              <a:buChar char="•"/>
            </a:pPr>
            <a:r>
              <a:rPr lang="en-US" sz="2200" dirty="0" smtClean="0">
                <a:latin typeface="Cambria" charset="0"/>
                <a:ea typeface="MS PGothic" charset="0"/>
              </a:rPr>
              <a:t>S</a:t>
            </a:r>
            <a:r>
              <a:rPr lang="en-GB" sz="2200" dirty="0" err="1" smtClean="0">
                <a:latin typeface="Cambria" charset="0"/>
                <a:ea typeface="MS PGothic" charset="0"/>
              </a:rPr>
              <a:t>tandards</a:t>
            </a:r>
            <a:r>
              <a:rPr lang="en-GB" sz="2200" dirty="0" smtClean="0">
                <a:latin typeface="Cambria" charset="0"/>
                <a:ea typeface="MS PGothic" charset="0"/>
              </a:rPr>
              <a:t> </a:t>
            </a:r>
            <a:r>
              <a:rPr lang="en-GB" sz="2200" i="1" dirty="0" smtClean="0">
                <a:latin typeface="Cambria" charset="0"/>
                <a:ea typeface="MS PGothic" charset="0"/>
              </a:rPr>
              <a:t>status quo</a:t>
            </a:r>
            <a:r>
              <a:rPr lang="en-GB" sz="2200" dirty="0" smtClean="0">
                <a:latin typeface="Cambria" charset="0"/>
                <a:ea typeface="MS PGothic" charset="0"/>
              </a:rPr>
              <a:t> analysis </a:t>
            </a:r>
            <a:r>
              <a:rPr lang="en-GB" sz="2200" dirty="0">
                <a:latin typeface="Cambria" charset="0"/>
                <a:ea typeface="MS PGothic" charset="0"/>
              </a:rPr>
              <a:t>(comparison with Acquisition and Analysis)</a:t>
            </a:r>
          </a:p>
          <a:p>
            <a:pPr algn="just">
              <a:buFont typeface="Arial" charset="0"/>
              <a:buChar char="•"/>
            </a:pPr>
            <a:r>
              <a:rPr lang="en-GB" sz="2200" dirty="0" smtClean="0">
                <a:latin typeface="Cambria" charset="0"/>
                <a:ea typeface="MS PGothic" charset="0"/>
              </a:rPr>
              <a:t>Exchange practises </a:t>
            </a:r>
            <a:r>
              <a:rPr lang="en-GB" sz="2200" i="1" dirty="0" smtClean="0">
                <a:latin typeface="Cambria" charset="0"/>
                <a:ea typeface="MS PGothic" charset="0"/>
              </a:rPr>
              <a:t>status quo</a:t>
            </a:r>
            <a:r>
              <a:rPr lang="en-GB" sz="2200" dirty="0" smtClean="0">
                <a:latin typeface="Cambria" charset="0"/>
                <a:ea typeface="MS PGothic" charset="0"/>
              </a:rPr>
              <a:t> analysis </a:t>
            </a:r>
            <a:r>
              <a:rPr lang="en-GB" sz="2200" dirty="0">
                <a:latin typeface="Cambria" charset="0"/>
                <a:ea typeface="MS PGothic" charset="0"/>
              </a:rPr>
              <a:t>within the same country or between countries:</a:t>
            </a:r>
          </a:p>
          <a:p>
            <a:pPr lvl="1" algn="just">
              <a:buFont typeface="Arial" charset="0"/>
              <a:buChar char="•"/>
            </a:pPr>
            <a:r>
              <a:rPr lang="en-GB" sz="2200" dirty="0">
                <a:latin typeface="Cambria" charset="0"/>
                <a:ea typeface="MS PGothic" charset="0"/>
              </a:rPr>
              <a:t>What information is exchanged</a:t>
            </a:r>
          </a:p>
          <a:p>
            <a:pPr lvl="1" algn="just">
              <a:buFont typeface="Arial" charset="0"/>
              <a:buChar char="•"/>
            </a:pPr>
            <a:r>
              <a:rPr lang="en-GB" sz="2200" dirty="0">
                <a:latin typeface="Cambria" charset="0"/>
                <a:ea typeface="MS PGothic" charset="0"/>
              </a:rPr>
              <a:t>How the information is exchanged (even taking into consideration security issues)</a:t>
            </a:r>
          </a:p>
          <a:p>
            <a:pPr lvl="1" algn="just">
              <a:buFont typeface="Arial" charset="0"/>
              <a:buChar char="•"/>
            </a:pPr>
            <a:r>
              <a:rPr lang="en-GB" sz="2200" dirty="0">
                <a:latin typeface="Cambria" charset="0"/>
                <a:ea typeface="MS PGothic" charset="0"/>
              </a:rPr>
              <a:t>Which kind of stakeholders are involved </a:t>
            </a:r>
          </a:p>
          <a:p>
            <a:pPr lvl="1" algn="just">
              <a:buFont typeface="Arial" charset="0"/>
              <a:buChar char="•"/>
            </a:pPr>
            <a:r>
              <a:rPr lang="en-GB" sz="2200" dirty="0">
                <a:latin typeface="Cambria" charset="0"/>
                <a:ea typeface="MS PGothic" charset="0"/>
              </a:rPr>
              <a:t>Which different cases may occur in the Exchange</a:t>
            </a:r>
          </a:p>
          <a:p>
            <a:pPr lvl="1" algn="just">
              <a:buFont typeface="Arial" charset="0"/>
              <a:buChar char="•"/>
            </a:pPr>
            <a:r>
              <a:rPr lang="en-GB" sz="2200" dirty="0">
                <a:latin typeface="Cambria" charset="0"/>
                <a:ea typeface="MS PGothic" charset="0"/>
              </a:rPr>
              <a:t>Pre-analysis / post-analysis exchange cases?</a:t>
            </a:r>
          </a:p>
          <a:p>
            <a:pPr lvl="1" algn="just">
              <a:buFont typeface="Arial" charset="0"/>
              <a:buChar char="•"/>
            </a:pPr>
            <a:r>
              <a:rPr lang="en-GB" sz="2200" dirty="0">
                <a:latin typeface="Cambria" charset="0"/>
                <a:ea typeface="MS PGothic" charset="0"/>
              </a:rPr>
              <a:t>It is only human based? Where is ICTs?</a:t>
            </a:r>
          </a:p>
          <a:p>
            <a:pPr lvl="1" algn="just">
              <a:buFont typeface="Arial" charset="0"/>
              <a:buChar char="•"/>
            </a:pPr>
            <a:r>
              <a:rPr lang="en-GB" sz="2200" dirty="0">
                <a:latin typeface="Cambria" charset="0"/>
                <a:ea typeface="MS PGothic" charset="0"/>
              </a:rPr>
              <a:t>How to generate TRUST?</a:t>
            </a:r>
          </a:p>
        </p:txBody>
      </p:sp>
      <p:sp>
        <p:nvSpPr>
          <p:cNvPr id="10" name="Контейнер за номер на слайда 1"/>
          <p:cNvSpPr>
            <a:spLocks noGrp="1"/>
          </p:cNvSpPr>
          <p:nvPr>
            <p:ph type="sldNum" sz="quarter" idx="14"/>
          </p:nvPr>
        </p:nvSpPr>
        <p:spPr>
          <a:xfrm>
            <a:off x="8532813" y="6488113"/>
            <a:ext cx="503237" cy="401637"/>
          </a:xfrm>
        </p:spPr>
        <p:txBody>
          <a:bodyPr>
            <a:normAutofit/>
          </a:bodyPr>
          <a:lstStyle/>
          <a:p>
            <a:pPr>
              <a:defRPr/>
            </a:pPr>
            <a:fld id="{71EC3AB2-9B88-9D46-B586-B3E12CFDE282}" type="slidenum">
              <a:rPr lang="bg-BG"/>
              <a:pPr>
                <a:defRPr/>
              </a:pPr>
              <a:t>29</a:t>
            </a:fld>
            <a:endParaRPr lang="bg-BG" dirty="0"/>
          </a:p>
        </p:txBody>
      </p:sp>
      <p:sp>
        <p:nvSpPr>
          <p:cNvPr id="9"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2"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err="1" smtClean="0">
                <a:solidFill>
                  <a:srgbClr val="898989"/>
                </a:solidFill>
              </a:rPr>
              <a:t>Mattia</a:t>
            </a:r>
            <a:r>
              <a:rPr lang="en-GB" sz="1200" dirty="0" smtClean="0">
                <a:solidFill>
                  <a:srgbClr val="898989"/>
                </a:solidFill>
              </a:rPr>
              <a:t> </a:t>
            </a:r>
            <a:r>
              <a:rPr lang="en-GB" sz="1200" dirty="0" err="1" smtClean="0">
                <a:solidFill>
                  <a:srgbClr val="898989"/>
                </a:solidFill>
              </a:rPr>
              <a:t>Epifani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2932521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4"/>
          </p:nvPr>
        </p:nvSpPr>
        <p:spPr>
          <a:xfrm>
            <a:off x="6686550" y="6488113"/>
            <a:ext cx="2349500" cy="401637"/>
          </a:xfrm>
        </p:spPr>
        <p:txBody>
          <a:bodyPr>
            <a:normAutofit/>
          </a:bodyPr>
          <a:lstStyle/>
          <a:p>
            <a:pPr>
              <a:defRPr/>
            </a:pPr>
            <a:fld id="{05F9E1E1-C68B-4147-B328-41DBA95CF61D}" type="slidenum">
              <a:rPr lang="bg-BG"/>
              <a:pPr>
                <a:defRPr/>
              </a:pPr>
              <a:t>3</a:t>
            </a:fld>
            <a:endParaRPr lang="bg-BG" dirty="0"/>
          </a:p>
        </p:txBody>
      </p:sp>
      <p:pic>
        <p:nvPicPr>
          <p:cNvPr id="8194" name="Картина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Картина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0350"/>
            <a:ext cx="24479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8197" name="Заглавие 7"/>
          <p:cNvSpPr>
            <a:spLocks noGrp="1"/>
          </p:cNvSpPr>
          <p:nvPr>
            <p:ph type="title"/>
          </p:nvPr>
        </p:nvSpPr>
        <p:spPr>
          <a:xfrm>
            <a:off x="395288" y="836613"/>
            <a:ext cx="8424862" cy="720725"/>
          </a:xfrm>
        </p:spPr>
        <p:txBody>
          <a:bodyPr/>
          <a:lstStyle/>
          <a:p>
            <a:pPr eaLnBrk="1" hangingPunct="1"/>
            <a:r>
              <a:rPr lang="en-GB" sz="2800" b="1">
                <a:solidFill>
                  <a:srgbClr val="CC0000"/>
                </a:solidFill>
                <a:latin typeface="Cambria" charset="0"/>
                <a:ea typeface="MS PGothic" charset="0"/>
                <a:cs typeface="MS PGothic" charset="0"/>
              </a:rPr>
              <a:t>EVIDENCE: Topic addressed by the call </a:t>
            </a:r>
            <a:endParaRPr lang="bg-BG" sz="2800" b="1">
              <a:solidFill>
                <a:srgbClr val="CC0000"/>
              </a:solidFill>
              <a:latin typeface="Cambria" charset="0"/>
              <a:ea typeface="MS PGothic" charset="0"/>
              <a:cs typeface="MS PGothic" charset="0"/>
            </a:endParaRPr>
          </a:p>
        </p:txBody>
      </p:sp>
      <p:sp>
        <p:nvSpPr>
          <p:cNvPr id="8198" name="CasellaDiTesto 12"/>
          <p:cNvSpPr txBox="1">
            <a:spLocks noChangeArrowheads="1"/>
          </p:cNvSpPr>
          <p:nvPr/>
        </p:nvSpPr>
        <p:spPr bwMode="auto">
          <a:xfrm>
            <a:off x="539750" y="4076700"/>
            <a:ext cx="75596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a:buFont typeface="Arial" charset="0"/>
              <a:buChar char="•"/>
            </a:pPr>
            <a:r>
              <a:rPr lang="en-GB" sz="2000" dirty="0">
                <a:latin typeface="Cambria" charset="0"/>
                <a:ea typeface="MS PGothic" charset="0"/>
              </a:rPr>
              <a:t>Need for a </a:t>
            </a:r>
            <a:r>
              <a:rPr lang="en-GB" sz="2000" b="1" dirty="0">
                <a:latin typeface="Cambria" charset="0"/>
                <a:ea typeface="MS PGothic" charset="0"/>
              </a:rPr>
              <a:t>common background </a:t>
            </a:r>
            <a:r>
              <a:rPr lang="en-GB" sz="2000" dirty="0">
                <a:latin typeface="Cambria" charset="0"/>
                <a:ea typeface="MS PGothic" charset="0"/>
              </a:rPr>
              <a:t>for all actors involved in the Electronic Evidence life-cycle: Policy makers, LEAs, Judges and </a:t>
            </a:r>
            <a:r>
              <a:rPr lang="en-GB" sz="2000" dirty="0" smtClean="0">
                <a:latin typeface="Cambria" charset="0"/>
                <a:ea typeface="MS PGothic" charset="0"/>
              </a:rPr>
              <a:t>Lawyers (same practises and aligned guidelines)</a:t>
            </a:r>
            <a:endParaRPr lang="en-GB" sz="2000" dirty="0">
              <a:latin typeface="Cambria" charset="0"/>
              <a:ea typeface="MS PGothic" charset="0"/>
            </a:endParaRPr>
          </a:p>
          <a:p>
            <a:pPr algn="just">
              <a:buFont typeface="Arial" charset="0"/>
              <a:buChar char="•"/>
            </a:pPr>
            <a:r>
              <a:rPr lang="en-GB" sz="2000" dirty="0">
                <a:latin typeface="Cambria" charset="0"/>
                <a:ea typeface="MS PGothic" charset="0"/>
              </a:rPr>
              <a:t>Need for a </a:t>
            </a:r>
            <a:r>
              <a:rPr lang="en-GB" sz="2000" b="1" dirty="0">
                <a:latin typeface="Cambria" charset="0"/>
                <a:ea typeface="MS PGothic" charset="0"/>
              </a:rPr>
              <a:t>common legal layer</a:t>
            </a:r>
            <a:r>
              <a:rPr lang="en-GB" sz="2000" dirty="0">
                <a:latin typeface="Cambria" charset="0"/>
                <a:ea typeface="MS PGothic" charset="0"/>
              </a:rPr>
              <a:t> devoted to the regulation of Electronic Evidence in </a:t>
            </a:r>
            <a:r>
              <a:rPr lang="en-GB" sz="2000" dirty="0" smtClean="0">
                <a:latin typeface="Cambria" charset="0"/>
                <a:ea typeface="MS PGothic" charset="0"/>
              </a:rPr>
              <a:t>Courts (same rules)</a:t>
            </a:r>
            <a:endParaRPr lang="en-GB" sz="2000" dirty="0">
              <a:latin typeface="Cambria" charset="0"/>
              <a:ea typeface="MS PGothic" charset="0"/>
            </a:endParaRPr>
          </a:p>
          <a:p>
            <a:pPr algn="just">
              <a:buFont typeface="Arial" charset="0"/>
              <a:buChar char="•"/>
            </a:pPr>
            <a:r>
              <a:rPr lang="en-GB" sz="2000" dirty="0">
                <a:latin typeface="Cambria" charset="0"/>
                <a:ea typeface="MS PGothic" charset="0"/>
              </a:rPr>
              <a:t>Need for </a:t>
            </a:r>
            <a:r>
              <a:rPr lang="en-GB" sz="2000" b="1" dirty="0">
                <a:latin typeface="Cambria" charset="0"/>
                <a:ea typeface="MS PGothic" charset="0"/>
              </a:rPr>
              <a:t>standardized procedures</a:t>
            </a:r>
            <a:r>
              <a:rPr lang="en-GB" sz="2000" dirty="0">
                <a:latin typeface="Cambria" charset="0"/>
                <a:ea typeface="MS PGothic" charset="0"/>
              </a:rPr>
              <a:t> in the use, collection and exchange of Electronic Evidence (across EU member States</a:t>
            </a:r>
            <a:r>
              <a:rPr lang="en-GB" sz="2000" dirty="0" smtClean="0">
                <a:latin typeface="Cambria" charset="0"/>
                <a:ea typeface="MS PGothic" charset="0"/>
              </a:rPr>
              <a:t>)(same methodologies/standards/tools)</a:t>
            </a:r>
            <a:endParaRPr lang="en-GB" sz="2000" dirty="0">
              <a:latin typeface="Cambria" charset="0"/>
              <a:ea typeface="MS PGothic" charset="0"/>
              <a:cs typeface="MS PGothic" charset="0"/>
            </a:endParaRPr>
          </a:p>
        </p:txBody>
      </p:sp>
      <p:sp>
        <p:nvSpPr>
          <p:cNvPr id="4" name="Pentagono 3"/>
          <p:cNvSpPr>
            <a:spLocks noChangeAspect="1"/>
          </p:cNvSpPr>
          <p:nvPr/>
        </p:nvSpPr>
        <p:spPr>
          <a:xfrm rot="5400000">
            <a:off x="4083845" y="3412331"/>
            <a:ext cx="576262" cy="752475"/>
          </a:xfrm>
          <a:prstGeom prst="homePlate">
            <a:avLst/>
          </a:prstGeom>
          <a:solidFill>
            <a:srgbClr val="CC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sz="1800"/>
          </a:p>
        </p:txBody>
      </p:sp>
      <p:sp>
        <p:nvSpPr>
          <p:cNvPr id="8200" name="CasellaDiTesto 14"/>
          <p:cNvSpPr txBox="1">
            <a:spLocks noChangeArrowheads="1"/>
          </p:cNvSpPr>
          <p:nvPr/>
        </p:nvSpPr>
        <p:spPr bwMode="auto">
          <a:xfrm>
            <a:off x="684213" y="1844675"/>
            <a:ext cx="75596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algn="just"/>
            <a:r>
              <a:rPr lang="en-GB" sz="2000" dirty="0" smtClean="0">
                <a:latin typeface="Cambria" charset="0"/>
                <a:ea typeface="MS PGothic" charset="0"/>
              </a:rPr>
              <a:t>Need for a Common EU </a:t>
            </a:r>
            <a:r>
              <a:rPr lang="en-GB" sz="2000" dirty="0">
                <a:latin typeface="Cambria" charset="0"/>
                <a:ea typeface="MS PGothic" charset="0"/>
              </a:rPr>
              <a:t>Framework regulating the implementation of ICTs in the handle and exchange of electronic evidence in criminal trials</a:t>
            </a:r>
          </a:p>
        </p:txBody>
      </p:sp>
      <p:sp>
        <p:nvSpPr>
          <p:cNvPr id="8201" name="CasellaDiTesto 15"/>
          <p:cNvSpPr txBox="1">
            <a:spLocks noChangeArrowheads="1"/>
          </p:cNvSpPr>
          <p:nvPr/>
        </p:nvSpPr>
        <p:spPr bwMode="auto">
          <a:xfrm>
            <a:off x="3419475" y="3068638"/>
            <a:ext cx="2016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a:r>
              <a:rPr lang="en-GB" sz="2200" b="1">
                <a:solidFill>
                  <a:srgbClr val="CC0000"/>
                </a:solidFill>
                <a:latin typeface="Cambria" charset="0"/>
                <a:ea typeface="MS PGothic" charset="0"/>
              </a:rPr>
              <a:t>interpreted as</a:t>
            </a:r>
          </a:p>
        </p:txBody>
      </p:sp>
      <p:sp>
        <p:nvSpPr>
          <p:cNvPr id="14"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5"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Картина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7412" name="Заглавие 7"/>
          <p:cNvSpPr>
            <a:spLocks noGrp="1"/>
          </p:cNvSpPr>
          <p:nvPr>
            <p:ph type="title"/>
          </p:nvPr>
        </p:nvSpPr>
        <p:spPr>
          <a:xfrm>
            <a:off x="395288" y="908050"/>
            <a:ext cx="8424862" cy="720725"/>
          </a:xfrm>
        </p:spPr>
        <p:txBody>
          <a:bodyPr/>
          <a:lstStyle/>
          <a:p>
            <a:pPr eaLnBrk="1" hangingPunct="1"/>
            <a:r>
              <a:rPr lang="it-IT" sz="2800" b="1" dirty="0" err="1">
                <a:solidFill>
                  <a:srgbClr val="CC0000"/>
                </a:solidFill>
                <a:latin typeface="Cambria"/>
                <a:cs typeface="Cambria"/>
              </a:rPr>
              <a:t>Main</a:t>
            </a:r>
            <a:r>
              <a:rPr lang="it-IT" sz="2800" b="1" dirty="0">
                <a:solidFill>
                  <a:srgbClr val="CC0000"/>
                </a:solidFill>
                <a:latin typeface="Cambria"/>
                <a:cs typeface="Cambria"/>
              </a:rPr>
              <a:t> idea: </a:t>
            </a:r>
            <a:r>
              <a:rPr lang="it-IT" sz="2800" b="1" dirty="0" err="1">
                <a:solidFill>
                  <a:srgbClr val="CC0000"/>
                </a:solidFill>
                <a:latin typeface="Cambria"/>
                <a:cs typeface="Cambria"/>
              </a:rPr>
              <a:t>develop</a:t>
            </a:r>
            <a:r>
              <a:rPr lang="it-IT" sz="2800" b="1" dirty="0">
                <a:solidFill>
                  <a:srgbClr val="CC0000"/>
                </a:solidFill>
                <a:latin typeface="Cambria"/>
                <a:cs typeface="Cambria"/>
              </a:rPr>
              <a:t> a standard </a:t>
            </a:r>
            <a:r>
              <a:rPr lang="it-IT" sz="2800" b="1" dirty="0" err="1">
                <a:solidFill>
                  <a:srgbClr val="CC0000"/>
                </a:solidFill>
                <a:latin typeface="Cambria"/>
                <a:cs typeface="Cambria"/>
              </a:rPr>
              <a:t>formal</a:t>
            </a:r>
            <a:r>
              <a:rPr lang="it-IT" sz="2800" b="1" dirty="0">
                <a:solidFill>
                  <a:srgbClr val="CC0000"/>
                </a:solidFill>
                <a:latin typeface="Cambria"/>
                <a:cs typeface="Cambria"/>
              </a:rPr>
              <a:t> </a:t>
            </a:r>
            <a:r>
              <a:rPr lang="it-IT" sz="2800" b="1" dirty="0" err="1">
                <a:solidFill>
                  <a:srgbClr val="CC0000"/>
                </a:solidFill>
                <a:latin typeface="Cambria"/>
                <a:cs typeface="Cambria"/>
              </a:rPr>
              <a:t>language</a:t>
            </a:r>
            <a:endParaRPr lang="bg-BG" sz="2800" b="1" dirty="0">
              <a:solidFill>
                <a:srgbClr val="CC0000"/>
              </a:solidFill>
              <a:latin typeface="Cambria" charset="0"/>
              <a:ea typeface="MS PGothic" charset="0"/>
              <a:cs typeface="MS PGothic" charset="0"/>
            </a:endParaRPr>
          </a:p>
        </p:txBody>
      </p:sp>
      <p:sp>
        <p:nvSpPr>
          <p:cNvPr id="10" name="Контейнер за номер на слайда 1"/>
          <p:cNvSpPr>
            <a:spLocks noGrp="1"/>
          </p:cNvSpPr>
          <p:nvPr>
            <p:ph type="sldNum" sz="quarter" idx="14"/>
          </p:nvPr>
        </p:nvSpPr>
        <p:spPr>
          <a:xfrm>
            <a:off x="8532813" y="6488113"/>
            <a:ext cx="503237" cy="401637"/>
          </a:xfrm>
        </p:spPr>
        <p:txBody>
          <a:bodyPr>
            <a:normAutofit/>
          </a:bodyPr>
          <a:lstStyle/>
          <a:p>
            <a:pPr>
              <a:defRPr/>
            </a:pPr>
            <a:fld id="{71EC3AB2-9B88-9D46-B586-B3E12CFDE282}" type="slidenum">
              <a:rPr lang="bg-BG"/>
              <a:pPr>
                <a:defRPr/>
              </a:pPr>
              <a:t>30</a:t>
            </a:fld>
            <a:endParaRPr lang="bg-BG" dirty="0"/>
          </a:p>
        </p:txBody>
      </p:sp>
      <p:sp>
        <p:nvSpPr>
          <p:cNvPr id="13" name="CasellaDiTesto 14"/>
          <p:cNvSpPr txBox="1"/>
          <p:nvPr/>
        </p:nvSpPr>
        <p:spPr>
          <a:xfrm>
            <a:off x="683568" y="2089879"/>
            <a:ext cx="7992888" cy="3139321"/>
          </a:xfrm>
          <a:prstGeom prst="rect">
            <a:avLst/>
          </a:prstGeom>
          <a:noFill/>
        </p:spPr>
        <p:txBody>
          <a:bodyPr wrap="square" rtlCol="0">
            <a:spAutoFit/>
          </a:bodyPr>
          <a:lstStyle/>
          <a:p>
            <a:pPr marL="285750" indent="-285750">
              <a:buFont typeface="Arial"/>
              <a:buChar char="•"/>
            </a:pPr>
            <a:r>
              <a:rPr lang="en-GB" sz="2200" dirty="0" smtClean="0">
                <a:latin typeface="Cambria"/>
                <a:cs typeface="Cambria"/>
              </a:rPr>
              <a:t>Developing a formal standard language to represent </a:t>
            </a:r>
            <a:r>
              <a:rPr lang="en-GB" sz="2200" b="1" dirty="0" smtClean="0">
                <a:latin typeface="Cambria"/>
                <a:cs typeface="Cambria"/>
              </a:rPr>
              <a:t>the widest range of forensic information and forensic processing results</a:t>
            </a:r>
          </a:p>
          <a:p>
            <a:pPr marL="285750" indent="-285750">
              <a:buFont typeface="Arial"/>
              <a:buChar char="•"/>
            </a:pPr>
            <a:endParaRPr lang="en-GB" sz="2200" b="1" dirty="0" smtClean="0">
              <a:latin typeface="Cambria"/>
              <a:cs typeface="Cambria"/>
            </a:endParaRPr>
          </a:p>
          <a:p>
            <a:pPr marL="285750" indent="-285750">
              <a:buFont typeface="Arial"/>
              <a:buChar char="•"/>
            </a:pPr>
            <a:r>
              <a:rPr lang="en-GB" sz="2200" dirty="0" smtClean="0">
                <a:latin typeface="Cambria"/>
                <a:cs typeface="Cambria"/>
              </a:rPr>
              <a:t>The use of standard languages for the information exchange has been dealt in recent scientific contributions (e.g. </a:t>
            </a:r>
            <a:r>
              <a:rPr lang="en-GB" sz="2200" b="1" dirty="0">
                <a:latin typeface="Cambria"/>
                <a:cs typeface="Cambria"/>
              </a:rPr>
              <a:t>Actionable information for Security Incident Response </a:t>
            </a:r>
            <a:r>
              <a:rPr lang="en-GB" sz="2200" dirty="0" smtClean="0">
                <a:latin typeface="Cambria"/>
                <a:cs typeface="Cambria"/>
              </a:rPr>
              <a:t>published in 2014 by the ENISA - </a:t>
            </a:r>
            <a:r>
              <a:rPr lang="en-GB" sz="2200" dirty="0">
                <a:latin typeface="Cambria"/>
                <a:cs typeface="Cambria"/>
              </a:rPr>
              <a:t>European Union Agency for Network and Information </a:t>
            </a:r>
            <a:r>
              <a:rPr lang="en-GB" sz="2200" dirty="0" smtClean="0">
                <a:latin typeface="Cambria"/>
                <a:cs typeface="Cambria"/>
              </a:rPr>
              <a:t>Security)</a:t>
            </a:r>
          </a:p>
        </p:txBody>
      </p:sp>
      <p:sp>
        <p:nvSpPr>
          <p:cNvPr id="14"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5"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err="1" smtClean="0">
                <a:solidFill>
                  <a:srgbClr val="898989"/>
                </a:solidFill>
              </a:rPr>
              <a:t>Mattia</a:t>
            </a:r>
            <a:r>
              <a:rPr lang="en-GB" sz="1200" dirty="0" smtClean="0">
                <a:solidFill>
                  <a:srgbClr val="898989"/>
                </a:solidFill>
              </a:rPr>
              <a:t> </a:t>
            </a:r>
            <a:r>
              <a:rPr lang="en-GB" sz="1200" dirty="0" err="1" smtClean="0">
                <a:solidFill>
                  <a:srgbClr val="898989"/>
                </a:solidFill>
              </a:rPr>
              <a:t>Epifani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158364893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5" name="Картина 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Картина 1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5650" y="260350"/>
            <a:ext cx="24479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0" name="Заглавие 7"/>
          <p:cNvSpPr>
            <a:spLocks noGrp="1"/>
          </p:cNvSpPr>
          <p:nvPr>
            <p:ph type="title"/>
          </p:nvPr>
        </p:nvSpPr>
        <p:spPr>
          <a:xfrm>
            <a:off x="395288" y="836712"/>
            <a:ext cx="8424862" cy="936104"/>
          </a:xfrm>
        </p:spPr>
        <p:txBody>
          <a:bodyPr>
            <a:noAutofit/>
          </a:bodyPr>
          <a:lstStyle/>
          <a:p>
            <a:pPr eaLnBrk="1" hangingPunct="1"/>
            <a:r>
              <a:rPr lang="it-IT" sz="2800" b="1" dirty="0" err="1">
                <a:solidFill>
                  <a:srgbClr val="CC0000"/>
                </a:solidFill>
                <a:latin typeface="Cambria" charset="0"/>
                <a:ea typeface="MS PGothic" charset="0"/>
              </a:rPr>
              <a:t>Formal</a:t>
            </a:r>
            <a:r>
              <a:rPr lang="it-IT" sz="2800" b="1" dirty="0">
                <a:solidFill>
                  <a:srgbClr val="CC0000"/>
                </a:solidFill>
                <a:latin typeface="Cambria" charset="0"/>
                <a:ea typeface="MS PGothic" charset="0"/>
              </a:rPr>
              <a:t> </a:t>
            </a:r>
            <a:r>
              <a:rPr lang="it-IT" sz="2800" b="1" dirty="0" err="1" smtClean="0">
                <a:solidFill>
                  <a:srgbClr val="CC0000"/>
                </a:solidFill>
                <a:latin typeface="Cambria" charset="0"/>
                <a:ea typeface="MS PGothic" charset="0"/>
              </a:rPr>
              <a:t>languages</a:t>
            </a:r>
            <a:r>
              <a:rPr lang="it-IT" sz="2800" b="1" dirty="0" smtClean="0">
                <a:solidFill>
                  <a:srgbClr val="CC0000"/>
                </a:solidFill>
                <a:latin typeface="Cambria" charset="0"/>
                <a:ea typeface="MS PGothic" charset="0"/>
              </a:rPr>
              <a:t> </a:t>
            </a:r>
            <a:br>
              <a:rPr lang="it-IT" sz="2800" b="1" dirty="0" smtClean="0">
                <a:solidFill>
                  <a:srgbClr val="CC0000"/>
                </a:solidFill>
                <a:latin typeface="Cambria" charset="0"/>
                <a:ea typeface="MS PGothic" charset="0"/>
              </a:rPr>
            </a:br>
            <a:r>
              <a:rPr lang="it-IT" sz="2800" b="1" dirty="0" smtClean="0">
                <a:solidFill>
                  <a:srgbClr val="CC0000"/>
                </a:solidFill>
                <a:latin typeface="Cambria" charset="0"/>
                <a:ea typeface="MS PGothic" charset="0"/>
              </a:rPr>
              <a:t>for </a:t>
            </a:r>
            <a:r>
              <a:rPr lang="it-IT" sz="2800" b="1" dirty="0" err="1" smtClean="0">
                <a:solidFill>
                  <a:srgbClr val="CC0000"/>
                </a:solidFill>
                <a:latin typeface="Cambria" charset="0"/>
                <a:ea typeface="MS PGothic" charset="0"/>
              </a:rPr>
              <a:t>exchanging</a:t>
            </a:r>
            <a:r>
              <a:rPr lang="it-IT" sz="2800" b="1" dirty="0" smtClean="0">
                <a:solidFill>
                  <a:srgbClr val="CC0000"/>
                </a:solidFill>
                <a:latin typeface="Cambria" charset="0"/>
                <a:ea typeface="MS PGothic" charset="0"/>
              </a:rPr>
              <a:t> </a:t>
            </a:r>
            <a:r>
              <a:rPr lang="it-IT" sz="2800" b="1" dirty="0" err="1" smtClean="0">
                <a:solidFill>
                  <a:srgbClr val="CC0000"/>
                </a:solidFill>
                <a:latin typeface="Cambria" charset="0"/>
                <a:ea typeface="MS PGothic" charset="0"/>
              </a:rPr>
              <a:t>digital</a:t>
            </a:r>
            <a:r>
              <a:rPr lang="it-IT" sz="2800" b="1" dirty="0" smtClean="0">
                <a:solidFill>
                  <a:srgbClr val="CC0000"/>
                </a:solidFill>
                <a:latin typeface="Cambria" charset="0"/>
                <a:ea typeface="MS PGothic" charset="0"/>
              </a:rPr>
              <a:t> </a:t>
            </a:r>
            <a:r>
              <a:rPr lang="it-IT" sz="2800" b="1" dirty="0" err="1" smtClean="0">
                <a:solidFill>
                  <a:srgbClr val="CC0000"/>
                </a:solidFill>
                <a:latin typeface="Cambria" charset="0"/>
                <a:ea typeface="MS PGothic" charset="0"/>
              </a:rPr>
              <a:t>forensics</a:t>
            </a:r>
            <a:r>
              <a:rPr lang="it-IT" sz="2800" b="1" dirty="0" smtClean="0">
                <a:solidFill>
                  <a:srgbClr val="CC0000"/>
                </a:solidFill>
                <a:latin typeface="Cambria" charset="0"/>
                <a:ea typeface="MS PGothic" charset="0"/>
              </a:rPr>
              <a:t> </a:t>
            </a:r>
            <a:r>
              <a:rPr lang="it-IT" sz="2800" b="1" dirty="0">
                <a:solidFill>
                  <a:srgbClr val="CC0000"/>
                </a:solidFill>
                <a:latin typeface="Cambria" charset="0"/>
                <a:ea typeface="MS PGothic" charset="0"/>
              </a:rPr>
              <a:t>information</a:t>
            </a:r>
            <a:endParaRPr lang="bg-BG" sz="2800" b="1" dirty="0">
              <a:solidFill>
                <a:srgbClr val="CC0000"/>
              </a:solidFill>
              <a:latin typeface="Cambria" charset="0"/>
              <a:ea typeface="MS PGothic" charset="0"/>
            </a:endParaRPr>
          </a:p>
        </p:txBody>
      </p:sp>
      <p:sp>
        <p:nvSpPr>
          <p:cNvPr id="15" name="CasellaDiTesto 16"/>
          <p:cNvSpPr txBox="1">
            <a:spLocks noChangeArrowheads="1"/>
          </p:cNvSpPr>
          <p:nvPr/>
        </p:nvSpPr>
        <p:spPr bwMode="auto">
          <a:xfrm>
            <a:off x="755774" y="2263512"/>
            <a:ext cx="799269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buFont typeface="Arial"/>
              <a:buChar char="•"/>
            </a:pPr>
            <a:r>
              <a:rPr lang="en-GB" sz="2000" dirty="0">
                <a:latin typeface="Cambria"/>
                <a:cs typeface="Cambria"/>
              </a:rPr>
              <a:t>Most </a:t>
            </a:r>
            <a:r>
              <a:rPr lang="en-GB" sz="2000" dirty="0" smtClean="0">
                <a:latin typeface="Cambria"/>
                <a:cs typeface="Cambria"/>
              </a:rPr>
              <a:t>relevant existing and proposed  </a:t>
            </a:r>
            <a:r>
              <a:rPr lang="en-GB" sz="2000" dirty="0">
                <a:latin typeface="Cambria"/>
                <a:cs typeface="Cambria"/>
              </a:rPr>
              <a:t>standard languages are</a:t>
            </a:r>
          </a:p>
          <a:p>
            <a:pPr lvl="1">
              <a:buFont typeface="Arial"/>
              <a:buChar char="•"/>
            </a:pPr>
            <a:r>
              <a:rPr lang="en-GB" sz="2000" b="1" dirty="0">
                <a:solidFill>
                  <a:srgbClr val="CC0000"/>
                </a:solidFill>
                <a:latin typeface="Cambria"/>
                <a:cs typeface="Cambria"/>
              </a:rPr>
              <a:t>DFXML</a:t>
            </a:r>
            <a:r>
              <a:rPr lang="en-GB" sz="2000" dirty="0">
                <a:solidFill>
                  <a:srgbClr val="CC0000"/>
                </a:solidFill>
                <a:latin typeface="Cambria"/>
                <a:cs typeface="Cambria"/>
              </a:rPr>
              <a:t> </a:t>
            </a:r>
            <a:r>
              <a:rPr lang="en-GB" sz="2000" dirty="0">
                <a:latin typeface="Cambria"/>
                <a:cs typeface="Cambria"/>
              </a:rPr>
              <a:t>(</a:t>
            </a:r>
            <a:r>
              <a:rPr lang="en-GB" sz="2000" i="1" dirty="0">
                <a:latin typeface="Cambria"/>
                <a:cs typeface="Cambria"/>
              </a:rPr>
              <a:t>S. </a:t>
            </a:r>
            <a:r>
              <a:rPr lang="en-GB" sz="2000" i="1" dirty="0" err="1">
                <a:latin typeface="Cambria"/>
                <a:cs typeface="Cambria"/>
              </a:rPr>
              <a:t>Garfinkel</a:t>
            </a:r>
            <a:r>
              <a:rPr lang="en-GB" sz="2000" dirty="0">
                <a:latin typeface="Cambria"/>
                <a:cs typeface="Cambria"/>
              </a:rPr>
              <a:t>), </a:t>
            </a:r>
          </a:p>
          <a:p>
            <a:pPr lvl="1">
              <a:buFont typeface="Arial"/>
              <a:buChar char="•"/>
            </a:pPr>
            <a:r>
              <a:rPr lang="en-GB" sz="2000" b="1" dirty="0">
                <a:solidFill>
                  <a:srgbClr val="CC0000"/>
                </a:solidFill>
                <a:latin typeface="Cambria"/>
                <a:cs typeface="Cambria"/>
              </a:rPr>
              <a:t>DFAX</a:t>
            </a:r>
            <a:r>
              <a:rPr lang="en-GB" sz="2000" dirty="0">
                <a:solidFill>
                  <a:srgbClr val="CC0000"/>
                </a:solidFill>
                <a:latin typeface="Cambria"/>
                <a:cs typeface="Cambria"/>
              </a:rPr>
              <a:t> </a:t>
            </a:r>
            <a:r>
              <a:rPr lang="en-GB" sz="2000" dirty="0">
                <a:latin typeface="Cambria"/>
                <a:cs typeface="Cambria"/>
              </a:rPr>
              <a:t>(Digital Forensic Analysis </a:t>
            </a:r>
            <a:r>
              <a:rPr lang="en-GB" sz="2000" dirty="0" err="1">
                <a:latin typeface="Cambria"/>
                <a:cs typeface="Cambria"/>
              </a:rPr>
              <a:t>eXpression</a:t>
            </a:r>
            <a:r>
              <a:rPr lang="en-GB" sz="2000" dirty="0">
                <a:latin typeface="Cambria"/>
                <a:cs typeface="Cambria"/>
              </a:rPr>
              <a:t>) , that leverages </a:t>
            </a:r>
            <a:r>
              <a:rPr lang="en-GB" sz="2000" b="1" dirty="0" err="1">
                <a:solidFill>
                  <a:srgbClr val="CC0000"/>
                </a:solidFill>
                <a:latin typeface="Cambria"/>
                <a:cs typeface="Cambria"/>
              </a:rPr>
              <a:t>CybOX</a:t>
            </a:r>
            <a:r>
              <a:rPr lang="en-GB" sz="2000" dirty="0">
                <a:solidFill>
                  <a:srgbClr val="CC0000"/>
                </a:solidFill>
                <a:latin typeface="Cambria"/>
                <a:cs typeface="Cambria"/>
              </a:rPr>
              <a:t>  </a:t>
            </a:r>
            <a:r>
              <a:rPr lang="en-GB" sz="2000" dirty="0">
                <a:latin typeface="Cambria"/>
                <a:cs typeface="Cambria"/>
              </a:rPr>
              <a:t>(Cyber Observable </a:t>
            </a:r>
            <a:r>
              <a:rPr lang="en-GB" sz="2000" dirty="0" err="1">
                <a:latin typeface="Cambria"/>
                <a:cs typeface="Cambria"/>
              </a:rPr>
              <a:t>eXpression</a:t>
            </a:r>
            <a:r>
              <a:rPr lang="en-GB" sz="2000" dirty="0">
                <a:latin typeface="Cambria"/>
                <a:cs typeface="Cambria"/>
              </a:rPr>
              <a:t>),  for representing the technical information (</a:t>
            </a:r>
            <a:r>
              <a:rPr lang="en-GB" sz="2000" i="1" dirty="0">
                <a:latin typeface="Cambria"/>
                <a:cs typeface="Cambria"/>
              </a:rPr>
              <a:t>E. Casey and others at </a:t>
            </a:r>
            <a:r>
              <a:rPr lang="en-GB" sz="2000" i="1" dirty="0" smtClean="0">
                <a:latin typeface="Cambria"/>
                <a:cs typeface="Cambria"/>
              </a:rPr>
              <a:t>MITRE</a:t>
            </a:r>
            <a:r>
              <a:rPr lang="en-US" sz="2000" dirty="0" smtClean="0">
                <a:latin typeface="Cambria"/>
                <a:cs typeface="Cambria"/>
              </a:rPr>
              <a:t>)</a:t>
            </a:r>
            <a:endParaRPr lang="en-US" sz="2000" dirty="0">
              <a:latin typeface="Cambria"/>
              <a:cs typeface="Cambria"/>
            </a:endParaRPr>
          </a:p>
          <a:p>
            <a:pPr eaLnBrk="1" hangingPunct="1">
              <a:buFont typeface="Arial" charset="0"/>
              <a:buChar char="•"/>
            </a:pPr>
            <a:r>
              <a:rPr lang="en-GB" sz="2000" dirty="0" smtClean="0">
                <a:latin typeface="Cambria" charset="0"/>
              </a:rPr>
              <a:t>Advantages:</a:t>
            </a:r>
            <a:endParaRPr lang="en-GB" sz="2000" dirty="0">
              <a:latin typeface="Cambria" charset="0"/>
            </a:endParaRPr>
          </a:p>
          <a:p>
            <a:pPr lvl="1" eaLnBrk="1" hangingPunct="1">
              <a:buFont typeface="Arial" charset="0"/>
              <a:buChar char="•"/>
            </a:pPr>
            <a:r>
              <a:rPr lang="en-GB" sz="2000" dirty="0">
                <a:latin typeface="Cambria" charset="0"/>
              </a:rPr>
              <a:t>facilitating the </a:t>
            </a:r>
            <a:r>
              <a:rPr lang="en-GB" sz="2000" b="1" dirty="0">
                <a:latin typeface="Cambria" charset="0"/>
              </a:rPr>
              <a:t>exchange process</a:t>
            </a:r>
          </a:p>
          <a:p>
            <a:pPr lvl="1" eaLnBrk="1" hangingPunct="1">
              <a:buFont typeface="Arial" charset="0"/>
              <a:buChar char="•"/>
            </a:pPr>
            <a:r>
              <a:rPr lang="en-GB" sz="2000" dirty="0" smtClean="0">
                <a:latin typeface="Cambria" charset="0"/>
              </a:rPr>
              <a:t>forensics </a:t>
            </a:r>
            <a:r>
              <a:rPr lang="en-GB" sz="2000" b="1" dirty="0" smtClean="0">
                <a:latin typeface="Cambria" charset="0"/>
              </a:rPr>
              <a:t>tools </a:t>
            </a:r>
            <a:r>
              <a:rPr lang="en-GB" sz="2000" b="1" dirty="0">
                <a:latin typeface="Cambria" charset="0"/>
              </a:rPr>
              <a:t>interoperability</a:t>
            </a:r>
          </a:p>
          <a:p>
            <a:pPr lvl="1" eaLnBrk="1" hangingPunct="1">
              <a:buFont typeface="Arial" charset="0"/>
              <a:buChar char="•"/>
            </a:pPr>
            <a:r>
              <a:rPr lang="en-GB" sz="2000" dirty="0" smtClean="0">
                <a:latin typeface="Cambria" charset="0"/>
              </a:rPr>
              <a:t>forensics </a:t>
            </a:r>
            <a:r>
              <a:rPr lang="en-GB" sz="2000" b="1" dirty="0" smtClean="0">
                <a:latin typeface="Cambria" charset="0"/>
              </a:rPr>
              <a:t>tools verification </a:t>
            </a:r>
          </a:p>
          <a:p>
            <a:pPr eaLnBrk="1" hangingPunct="1">
              <a:buFont typeface="Arial" charset="0"/>
              <a:buChar char="•"/>
            </a:pPr>
            <a:r>
              <a:rPr lang="en-GB" sz="2000" dirty="0" smtClean="0">
                <a:latin typeface="Cambria" charset="0"/>
              </a:rPr>
              <a:t>Need:</a:t>
            </a:r>
          </a:p>
          <a:p>
            <a:pPr lvl="1" eaLnBrk="1" hangingPunct="1">
              <a:buFont typeface="Arial" charset="0"/>
              <a:buChar char="•"/>
            </a:pPr>
            <a:r>
              <a:rPr lang="en-GB" sz="2000" dirty="0">
                <a:latin typeface="Cambria" charset="0"/>
              </a:rPr>
              <a:t>Forensics tools should be able </a:t>
            </a:r>
            <a:r>
              <a:rPr lang="en-GB" sz="2000" b="1" dirty="0">
                <a:latin typeface="Cambria" charset="0"/>
              </a:rPr>
              <a:t>to create/export and read/import these format in order to guarantee the interoperability between tools and </a:t>
            </a:r>
            <a:r>
              <a:rPr lang="en-GB" sz="2000" b="1" dirty="0" smtClean="0">
                <a:latin typeface="Cambria" charset="0"/>
              </a:rPr>
              <a:t>organizations</a:t>
            </a:r>
          </a:p>
          <a:p>
            <a:pPr eaLnBrk="1" hangingPunct="1">
              <a:buFont typeface="Arial" charset="0"/>
              <a:buChar char="•"/>
            </a:pPr>
            <a:endParaRPr lang="en-GB" dirty="0" smtClean="0">
              <a:latin typeface="Cambria" charset="0"/>
            </a:endParaRPr>
          </a:p>
        </p:txBody>
      </p:sp>
      <p:sp>
        <p:nvSpPr>
          <p:cNvPr id="9" name="Контейнер за номер на слайда 1"/>
          <p:cNvSpPr>
            <a:spLocks noGrp="1"/>
          </p:cNvSpPr>
          <p:nvPr>
            <p:ph type="sldNum" sz="quarter" idx="14"/>
          </p:nvPr>
        </p:nvSpPr>
        <p:spPr>
          <a:xfrm>
            <a:off x="6686872" y="6487891"/>
            <a:ext cx="2349624" cy="401638"/>
          </a:xfrm>
        </p:spPr>
        <p:txBody>
          <a:bodyPr>
            <a:normAutofit/>
          </a:bodyPr>
          <a:lstStyle/>
          <a:p>
            <a:pPr>
              <a:defRPr/>
            </a:pPr>
            <a:fld id="{E3EAB57A-724C-014E-A5F9-96E5578E430C}" type="slidenum">
              <a:rPr lang="bg-BG"/>
              <a:pPr>
                <a:defRPr/>
              </a:pPr>
              <a:t>31</a:t>
            </a:fld>
            <a:endParaRPr lang="bg-BG" dirty="0"/>
          </a:p>
        </p:txBody>
      </p:sp>
      <p:sp>
        <p:nvSpPr>
          <p:cNvPr id="13"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6"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err="1" smtClean="0">
                <a:solidFill>
                  <a:srgbClr val="898989"/>
                </a:solidFill>
              </a:rPr>
              <a:t>Mattia</a:t>
            </a:r>
            <a:r>
              <a:rPr lang="en-GB" sz="1200" dirty="0" smtClean="0">
                <a:solidFill>
                  <a:srgbClr val="898989"/>
                </a:solidFill>
              </a:rPr>
              <a:t> </a:t>
            </a:r>
            <a:r>
              <a:rPr lang="en-GB" sz="1200" dirty="0" err="1" smtClean="0">
                <a:solidFill>
                  <a:srgbClr val="898989"/>
                </a:solidFill>
              </a:rPr>
              <a:t>Epifani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137623007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5" name="Картина 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Картина 1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5650" y="260350"/>
            <a:ext cx="24479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0" name="Заглавие 7"/>
          <p:cNvSpPr>
            <a:spLocks noGrp="1"/>
          </p:cNvSpPr>
          <p:nvPr>
            <p:ph type="title"/>
          </p:nvPr>
        </p:nvSpPr>
        <p:spPr>
          <a:xfrm>
            <a:off x="395288" y="836712"/>
            <a:ext cx="8424862" cy="936104"/>
          </a:xfrm>
        </p:spPr>
        <p:txBody>
          <a:bodyPr>
            <a:noAutofit/>
          </a:bodyPr>
          <a:lstStyle/>
          <a:p>
            <a:pPr eaLnBrk="1" hangingPunct="1"/>
            <a:r>
              <a:rPr lang="it-IT" sz="2800" b="1" dirty="0" smtClean="0">
                <a:solidFill>
                  <a:srgbClr val="CC0000"/>
                </a:solidFill>
                <a:latin typeface="Cambria" charset="0"/>
                <a:ea typeface="MS PGothic" charset="0"/>
              </a:rPr>
              <a:t>Digital </a:t>
            </a:r>
            <a:r>
              <a:rPr lang="it-IT" sz="2800" b="1" dirty="0" err="1" smtClean="0">
                <a:solidFill>
                  <a:srgbClr val="CC0000"/>
                </a:solidFill>
                <a:latin typeface="Cambria" charset="0"/>
                <a:ea typeface="MS PGothic" charset="0"/>
              </a:rPr>
              <a:t>Forensics</a:t>
            </a:r>
            <a:r>
              <a:rPr lang="it-IT" sz="2800" b="1" dirty="0" smtClean="0">
                <a:solidFill>
                  <a:srgbClr val="CC0000"/>
                </a:solidFill>
                <a:latin typeface="Cambria" charset="0"/>
                <a:ea typeface="MS PGothic" charset="0"/>
              </a:rPr>
              <a:t> Tools </a:t>
            </a:r>
            <a:r>
              <a:rPr lang="it-IT" sz="2800" b="1" dirty="0" err="1" smtClean="0">
                <a:solidFill>
                  <a:srgbClr val="CC0000"/>
                </a:solidFill>
                <a:latin typeface="Cambria" charset="0"/>
                <a:ea typeface="MS PGothic" charset="0"/>
              </a:rPr>
              <a:t>Catalogue</a:t>
            </a:r>
            <a:endParaRPr lang="bg-BG" sz="2800" b="1" dirty="0">
              <a:solidFill>
                <a:srgbClr val="CC0000"/>
              </a:solidFill>
              <a:latin typeface="Cambria" charset="0"/>
              <a:ea typeface="MS PGothic" charset="0"/>
            </a:endParaRPr>
          </a:p>
        </p:txBody>
      </p:sp>
      <p:sp>
        <p:nvSpPr>
          <p:cNvPr id="15" name="CasellaDiTesto 16"/>
          <p:cNvSpPr txBox="1">
            <a:spLocks noChangeArrowheads="1"/>
          </p:cNvSpPr>
          <p:nvPr/>
        </p:nvSpPr>
        <p:spPr bwMode="auto">
          <a:xfrm>
            <a:off x="755774" y="2263512"/>
            <a:ext cx="799269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buFont typeface="Arial"/>
              <a:buChar char="•"/>
            </a:pPr>
            <a:r>
              <a:rPr lang="en-GB" dirty="0">
                <a:latin typeface="Cambria"/>
                <a:cs typeface="Cambria"/>
              </a:rPr>
              <a:t>The most significant digital forensics tools related to:</a:t>
            </a:r>
          </a:p>
          <a:p>
            <a:pPr lvl="1">
              <a:buFont typeface="Arial"/>
              <a:buChar char="•"/>
            </a:pPr>
            <a:r>
              <a:rPr lang="en-GB" dirty="0">
                <a:latin typeface="Cambria"/>
                <a:cs typeface="Cambria"/>
              </a:rPr>
              <a:t>Acquisition:	</a:t>
            </a:r>
            <a:r>
              <a:rPr lang="en-GB" dirty="0" smtClean="0">
                <a:latin typeface="Cambria"/>
                <a:cs typeface="Cambria"/>
              </a:rPr>
              <a:t>	~</a:t>
            </a:r>
            <a:r>
              <a:rPr lang="en-GB" b="1" dirty="0" smtClean="0">
                <a:latin typeface="Cambria"/>
                <a:cs typeface="Cambria"/>
              </a:rPr>
              <a:t>300</a:t>
            </a:r>
            <a:endParaRPr lang="en-GB" dirty="0">
              <a:latin typeface="Cambria"/>
              <a:cs typeface="Cambria"/>
            </a:endParaRPr>
          </a:p>
          <a:p>
            <a:pPr lvl="1">
              <a:buFont typeface="Arial"/>
              <a:buChar char="•"/>
            </a:pPr>
            <a:r>
              <a:rPr lang="en-GB" dirty="0">
                <a:latin typeface="Cambria"/>
                <a:cs typeface="Cambria"/>
              </a:rPr>
              <a:t>Analysis: 		</a:t>
            </a:r>
            <a:r>
              <a:rPr lang="en-GB" dirty="0" smtClean="0">
                <a:latin typeface="Cambria"/>
                <a:cs typeface="Cambria"/>
              </a:rPr>
              <a:t>~</a:t>
            </a:r>
            <a:r>
              <a:rPr lang="en-GB" b="1" dirty="0" smtClean="0">
                <a:latin typeface="Cambria"/>
                <a:cs typeface="Cambria"/>
              </a:rPr>
              <a:t>1000</a:t>
            </a:r>
          </a:p>
          <a:p>
            <a:pPr lvl="1">
              <a:buFont typeface="Arial"/>
              <a:buChar char="•"/>
            </a:pPr>
            <a:endParaRPr lang="en-GB" dirty="0">
              <a:latin typeface="Cambria"/>
              <a:cs typeface="Cambria"/>
            </a:endParaRPr>
          </a:p>
          <a:p>
            <a:pPr>
              <a:buFont typeface="Arial"/>
              <a:buChar char="•"/>
            </a:pPr>
            <a:r>
              <a:rPr lang="en-GB" dirty="0">
                <a:latin typeface="Cambria"/>
                <a:cs typeface="Cambria"/>
              </a:rPr>
              <a:t>The total number of software tools collected so far (Jan 2015) is </a:t>
            </a:r>
            <a:r>
              <a:rPr lang="en-GB" dirty="0" smtClean="0">
                <a:latin typeface="Cambria"/>
                <a:cs typeface="Cambria"/>
              </a:rPr>
              <a:t>~</a:t>
            </a:r>
            <a:r>
              <a:rPr lang="en-GB" b="1" dirty="0" smtClean="0">
                <a:latin typeface="Cambria"/>
                <a:cs typeface="Cambria"/>
              </a:rPr>
              <a:t>1.300</a:t>
            </a:r>
            <a:r>
              <a:rPr lang="en-GB" b="1" dirty="0">
                <a:latin typeface="Cambria"/>
                <a:cs typeface="Cambria"/>
              </a:rPr>
              <a:t/>
            </a:r>
            <a:br>
              <a:rPr lang="en-GB" b="1" dirty="0">
                <a:latin typeface="Cambria"/>
                <a:cs typeface="Cambria"/>
              </a:rPr>
            </a:br>
            <a:endParaRPr lang="en-GB" b="1" dirty="0">
              <a:latin typeface="Cambria"/>
              <a:cs typeface="Cambria"/>
            </a:endParaRPr>
          </a:p>
          <a:p>
            <a:pPr>
              <a:buFont typeface="Arial"/>
              <a:buChar char="•"/>
            </a:pPr>
            <a:r>
              <a:rPr lang="en-GB" dirty="0">
                <a:latin typeface="Cambria"/>
                <a:cs typeface="Cambria"/>
              </a:rPr>
              <a:t>Organized using a specific </a:t>
            </a:r>
            <a:r>
              <a:rPr lang="en-GB" b="1" dirty="0" smtClean="0">
                <a:latin typeface="Cambria"/>
                <a:cs typeface="Cambria"/>
              </a:rPr>
              <a:t>classification</a:t>
            </a:r>
            <a:r>
              <a:rPr lang="en-GB" dirty="0">
                <a:latin typeface="Cambria"/>
                <a:cs typeface="Cambria"/>
              </a:rPr>
              <a:t/>
            </a:r>
            <a:br>
              <a:rPr lang="en-GB" dirty="0">
                <a:latin typeface="Cambria"/>
                <a:cs typeface="Cambria"/>
              </a:rPr>
            </a:br>
            <a:endParaRPr lang="en-GB" dirty="0">
              <a:latin typeface="Cambria"/>
              <a:cs typeface="Cambria"/>
            </a:endParaRPr>
          </a:p>
          <a:p>
            <a:pPr eaLnBrk="1" hangingPunct="1">
              <a:buFont typeface="Arial" charset="0"/>
              <a:buChar char="•"/>
            </a:pPr>
            <a:endParaRPr lang="en-GB" dirty="0" smtClean="0">
              <a:latin typeface="Cambria" charset="0"/>
            </a:endParaRPr>
          </a:p>
        </p:txBody>
      </p:sp>
      <p:sp>
        <p:nvSpPr>
          <p:cNvPr id="9" name="Контейнер за номер на слайда 1"/>
          <p:cNvSpPr>
            <a:spLocks noGrp="1"/>
          </p:cNvSpPr>
          <p:nvPr>
            <p:ph type="sldNum" sz="quarter" idx="14"/>
          </p:nvPr>
        </p:nvSpPr>
        <p:spPr>
          <a:xfrm>
            <a:off x="6686872" y="6487891"/>
            <a:ext cx="2349624" cy="401638"/>
          </a:xfrm>
        </p:spPr>
        <p:txBody>
          <a:bodyPr>
            <a:normAutofit/>
          </a:bodyPr>
          <a:lstStyle/>
          <a:p>
            <a:pPr>
              <a:defRPr/>
            </a:pPr>
            <a:fld id="{E3EAB57A-724C-014E-A5F9-96E5578E430C}" type="slidenum">
              <a:rPr lang="bg-BG"/>
              <a:pPr>
                <a:defRPr/>
              </a:pPr>
              <a:t>32</a:t>
            </a:fld>
            <a:endParaRPr lang="bg-BG" dirty="0"/>
          </a:p>
        </p:txBody>
      </p:sp>
      <p:sp>
        <p:nvSpPr>
          <p:cNvPr id="13"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6"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err="1" smtClean="0">
                <a:solidFill>
                  <a:srgbClr val="898989"/>
                </a:solidFill>
              </a:rPr>
              <a:t>Mattia</a:t>
            </a:r>
            <a:r>
              <a:rPr lang="en-GB" sz="1200" dirty="0" smtClean="0">
                <a:solidFill>
                  <a:srgbClr val="898989"/>
                </a:solidFill>
              </a:rPr>
              <a:t> </a:t>
            </a:r>
            <a:r>
              <a:rPr lang="en-GB" sz="1200" dirty="0" err="1" smtClean="0">
                <a:solidFill>
                  <a:srgbClr val="898989"/>
                </a:solidFill>
              </a:rPr>
              <a:t>Epifani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34125194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Immagine 12" descr="df.acquisition.coloured.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927825"/>
            <a:ext cx="9144000" cy="6461615"/>
          </a:xfrm>
          <a:prstGeom prst="rect">
            <a:avLst/>
          </a:prstGeom>
        </p:spPr>
      </p:pic>
      <p:pic>
        <p:nvPicPr>
          <p:cNvPr id="23555" name="Картина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Картина 1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5650" y="260350"/>
            <a:ext cx="24479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0" name="Заглавие 7"/>
          <p:cNvSpPr>
            <a:spLocks noGrp="1"/>
          </p:cNvSpPr>
          <p:nvPr>
            <p:ph type="title"/>
          </p:nvPr>
        </p:nvSpPr>
        <p:spPr>
          <a:xfrm>
            <a:off x="395288" y="836712"/>
            <a:ext cx="8424862" cy="936104"/>
          </a:xfrm>
        </p:spPr>
        <p:txBody>
          <a:bodyPr>
            <a:noAutofit/>
          </a:bodyPr>
          <a:lstStyle/>
          <a:p>
            <a:pPr eaLnBrk="1" hangingPunct="1"/>
            <a:r>
              <a:rPr lang="it-IT" sz="2800" b="1" dirty="0" smtClean="0">
                <a:solidFill>
                  <a:srgbClr val="CC0000"/>
                </a:solidFill>
                <a:latin typeface="Cambria" charset="0"/>
                <a:ea typeface="MS PGothic" charset="0"/>
              </a:rPr>
              <a:t>D.F. Tools </a:t>
            </a:r>
            <a:r>
              <a:rPr lang="it-IT" sz="2800" b="1" dirty="0" err="1" smtClean="0">
                <a:solidFill>
                  <a:srgbClr val="CC0000"/>
                </a:solidFill>
                <a:latin typeface="Cambria" charset="0"/>
                <a:ea typeface="MS PGothic" charset="0"/>
              </a:rPr>
              <a:t>Catalogue</a:t>
            </a:r>
            <a:r>
              <a:rPr lang="it-IT" sz="2800" b="1" dirty="0" smtClean="0">
                <a:solidFill>
                  <a:srgbClr val="CC0000"/>
                </a:solidFill>
                <a:latin typeface="Cambria" charset="0"/>
                <a:ea typeface="MS PGothic" charset="0"/>
              </a:rPr>
              <a:t> - </a:t>
            </a:r>
            <a:r>
              <a:rPr lang="it-IT" sz="2800" b="1" dirty="0" err="1" smtClean="0">
                <a:solidFill>
                  <a:srgbClr val="CC0000"/>
                </a:solidFill>
                <a:latin typeface="Cambria" charset="0"/>
                <a:ea typeface="MS PGothic" charset="0"/>
              </a:rPr>
              <a:t>Acquisition</a:t>
            </a:r>
            <a:endParaRPr lang="bg-BG" sz="2800" b="1" dirty="0">
              <a:solidFill>
                <a:srgbClr val="CC0000"/>
              </a:solidFill>
              <a:latin typeface="Cambria" charset="0"/>
              <a:ea typeface="MS PGothic" charset="0"/>
            </a:endParaRPr>
          </a:p>
        </p:txBody>
      </p:sp>
      <p:sp>
        <p:nvSpPr>
          <p:cNvPr id="9" name="Контейнер за номер на слайда 1"/>
          <p:cNvSpPr>
            <a:spLocks noGrp="1"/>
          </p:cNvSpPr>
          <p:nvPr>
            <p:ph type="sldNum" sz="quarter" idx="14"/>
          </p:nvPr>
        </p:nvSpPr>
        <p:spPr>
          <a:xfrm>
            <a:off x="6686872" y="6487891"/>
            <a:ext cx="2349624" cy="401638"/>
          </a:xfrm>
        </p:spPr>
        <p:txBody>
          <a:bodyPr>
            <a:normAutofit/>
          </a:bodyPr>
          <a:lstStyle/>
          <a:p>
            <a:pPr>
              <a:defRPr/>
            </a:pPr>
            <a:fld id="{E3EAB57A-724C-014E-A5F9-96E5578E430C}" type="slidenum">
              <a:rPr lang="bg-BG"/>
              <a:pPr>
                <a:defRPr/>
              </a:pPr>
              <a:t>33</a:t>
            </a:fld>
            <a:endParaRPr lang="bg-BG" dirty="0"/>
          </a:p>
        </p:txBody>
      </p:sp>
      <p:sp>
        <p:nvSpPr>
          <p:cNvPr id="15"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6"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err="1" smtClean="0">
                <a:solidFill>
                  <a:srgbClr val="898989"/>
                </a:solidFill>
              </a:rPr>
              <a:t>Mattia</a:t>
            </a:r>
            <a:r>
              <a:rPr lang="en-GB" sz="1200" dirty="0" smtClean="0">
                <a:solidFill>
                  <a:srgbClr val="898989"/>
                </a:solidFill>
              </a:rPr>
              <a:t> </a:t>
            </a:r>
            <a:r>
              <a:rPr lang="en-GB" sz="1200" dirty="0" err="1" smtClean="0">
                <a:solidFill>
                  <a:srgbClr val="898989"/>
                </a:solidFill>
              </a:rPr>
              <a:t>Epifani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409104732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mmagine 14" descr="df.analysis.coloured.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873225"/>
            <a:ext cx="9144000" cy="6461615"/>
          </a:xfrm>
          <a:prstGeom prst="rect">
            <a:avLst/>
          </a:prstGeom>
        </p:spPr>
      </p:pic>
      <p:pic>
        <p:nvPicPr>
          <p:cNvPr id="23555" name="Картина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Картина 1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5650" y="260350"/>
            <a:ext cx="24479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0" name="Заглавие 7"/>
          <p:cNvSpPr>
            <a:spLocks noGrp="1"/>
          </p:cNvSpPr>
          <p:nvPr>
            <p:ph type="title"/>
          </p:nvPr>
        </p:nvSpPr>
        <p:spPr>
          <a:xfrm>
            <a:off x="395288" y="836712"/>
            <a:ext cx="8424862" cy="936104"/>
          </a:xfrm>
        </p:spPr>
        <p:txBody>
          <a:bodyPr>
            <a:noAutofit/>
          </a:bodyPr>
          <a:lstStyle/>
          <a:p>
            <a:pPr eaLnBrk="1" hangingPunct="1"/>
            <a:r>
              <a:rPr lang="it-IT" sz="2800" b="1" dirty="0" smtClean="0">
                <a:solidFill>
                  <a:srgbClr val="CC0000"/>
                </a:solidFill>
                <a:latin typeface="Cambria" charset="0"/>
                <a:ea typeface="MS PGothic" charset="0"/>
              </a:rPr>
              <a:t>D.F. Tools </a:t>
            </a:r>
            <a:r>
              <a:rPr lang="it-IT" sz="2800" b="1" dirty="0" err="1" smtClean="0">
                <a:solidFill>
                  <a:srgbClr val="CC0000"/>
                </a:solidFill>
                <a:latin typeface="Cambria" charset="0"/>
                <a:ea typeface="MS PGothic" charset="0"/>
              </a:rPr>
              <a:t>Catalogue</a:t>
            </a:r>
            <a:r>
              <a:rPr lang="it-IT" sz="2800" b="1" dirty="0" smtClean="0">
                <a:solidFill>
                  <a:srgbClr val="CC0000"/>
                </a:solidFill>
                <a:latin typeface="Cambria" charset="0"/>
                <a:ea typeface="MS PGothic" charset="0"/>
              </a:rPr>
              <a:t> - Analysis</a:t>
            </a:r>
            <a:endParaRPr lang="bg-BG" sz="2800" b="1" dirty="0">
              <a:solidFill>
                <a:srgbClr val="CC0000"/>
              </a:solidFill>
              <a:latin typeface="Cambria" charset="0"/>
              <a:ea typeface="MS PGothic" charset="0"/>
            </a:endParaRPr>
          </a:p>
        </p:txBody>
      </p:sp>
      <p:sp>
        <p:nvSpPr>
          <p:cNvPr id="9" name="Контейнер за номер на слайда 1"/>
          <p:cNvSpPr>
            <a:spLocks noGrp="1"/>
          </p:cNvSpPr>
          <p:nvPr>
            <p:ph type="sldNum" sz="quarter" idx="14"/>
          </p:nvPr>
        </p:nvSpPr>
        <p:spPr>
          <a:xfrm>
            <a:off x="6686872" y="6487891"/>
            <a:ext cx="2349624" cy="401638"/>
          </a:xfrm>
        </p:spPr>
        <p:txBody>
          <a:bodyPr>
            <a:normAutofit/>
          </a:bodyPr>
          <a:lstStyle/>
          <a:p>
            <a:pPr>
              <a:defRPr/>
            </a:pPr>
            <a:fld id="{E3EAB57A-724C-014E-A5F9-96E5578E430C}" type="slidenum">
              <a:rPr lang="bg-BG"/>
              <a:pPr>
                <a:defRPr/>
              </a:pPr>
              <a:t>34</a:t>
            </a:fld>
            <a:endParaRPr lang="bg-BG" dirty="0"/>
          </a:p>
        </p:txBody>
      </p:sp>
      <p:sp>
        <p:nvSpPr>
          <p:cNvPr id="13"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6"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err="1" smtClean="0">
                <a:solidFill>
                  <a:srgbClr val="898989"/>
                </a:solidFill>
              </a:rPr>
              <a:t>Mattia</a:t>
            </a:r>
            <a:r>
              <a:rPr lang="en-GB" sz="1200" dirty="0" smtClean="0">
                <a:solidFill>
                  <a:srgbClr val="898989"/>
                </a:solidFill>
              </a:rPr>
              <a:t> </a:t>
            </a:r>
            <a:r>
              <a:rPr lang="en-GB" sz="1200" dirty="0" err="1" smtClean="0">
                <a:solidFill>
                  <a:srgbClr val="898989"/>
                </a:solidFill>
              </a:rPr>
              <a:t>Epifani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129043062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лавие 7"/>
          <p:cNvSpPr>
            <a:spLocks noGrp="1"/>
          </p:cNvSpPr>
          <p:nvPr>
            <p:ph type="title"/>
          </p:nvPr>
        </p:nvSpPr>
        <p:spPr>
          <a:xfrm>
            <a:off x="611560" y="836712"/>
            <a:ext cx="7920880" cy="720080"/>
          </a:xfrm>
        </p:spPr>
        <p:txBody>
          <a:bodyPr>
            <a:normAutofit/>
          </a:bodyPr>
          <a:lstStyle/>
          <a:p>
            <a:r>
              <a:rPr lang="en-GB" sz="3000" b="1" dirty="0" smtClean="0">
                <a:solidFill>
                  <a:srgbClr val="CC0000"/>
                </a:solidFill>
                <a:latin typeface="Cambria"/>
                <a:cs typeface="Cambria"/>
              </a:rPr>
              <a:t>E.E. Exchange: when may it take place?</a:t>
            </a:r>
            <a:endParaRPr lang="bg-BG" sz="1600" b="1" dirty="0">
              <a:solidFill>
                <a:srgbClr val="CC0000"/>
              </a:solidFill>
              <a:latin typeface="Cambria"/>
              <a:cs typeface="Cambria"/>
            </a:endParaRPr>
          </a:p>
        </p:txBody>
      </p:sp>
      <p:pic>
        <p:nvPicPr>
          <p:cNvPr id="9" name="Картина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332656"/>
            <a:ext cx="664469" cy="450542"/>
          </a:xfrm>
          <a:prstGeom prst="rect">
            <a:avLst/>
          </a:prstGeom>
        </p:spPr>
      </p:pic>
      <p:pic>
        <p:nvPicPr>
          <p:cNvPr id="10" name="Картина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260648"/>
            <a:ext cx="2448272" cy="540983"/>
          </a:xfrm>
          <a:prstGeom prst="rect">
            <a:avLst/>
          </a:prstGeom>
        </p:spPr>
      </p:pic>
      <p:sp>
        <p:nvSpPr>
          <p:cNvPr id="11" name="Текстов контейнер 2"/>
          <p:cNvSpPr txBox="1">
            <a:spLocks/>
          </p:cNvSpPr>
          <p:nvPr/>
        </p:nvSpPr>
        <p:spPr>
          <a:xfrm>
            <a:off x="5436096" y="332656"/>
            <a:ext cx="2160240" cy="518048"/>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Tx/>
              <a:buNone/>
            </a:pPr>
            <a:r>
              <a:rPr lang="en-US" sz="1100" b="0" i="0" u="none" strike="noStrike" kern="1200" baseline="30000" dirty="0" smtClean="0">
                <a:solidFill>
                  <a:schemeClr val="tx1">
                    <a:lumMod val="50000"/>
                    <a:lumOff val="50000"/>
                  </a:schemeClr>
                </a:solidFill>
                <a:effectLst/>
                <a:latin typeface="+mn-lt"/>
                <a:ea typeface="+mn-ea"/>
                <a:cs typeface="Arial" panose="020B0604020202020204" pitchFamily="34" charset="0"/>
              </a:rPr>
              <a:t>This project has received funding from the European Union’s Seventh Framework </a:t>
            </a:r>
            <a:r>
              <a:rPr lang="en-US" sz="1100" b="0" i="0" u="none" strike="noStrike" kern="1200" baseline="30000" dirty="0" err="1" smtClean="0">
                <a:solidFill>
                  <a:schemeClr val="tx1">
                    <a:lumMod val="50000"/>
                    <a:lumOff val="50000"/>
                  </a:schemeClr>
                </a:solidFill>
                <a:effectLst/>
                <a:latin typeface="+mn-lt"/>
                <a:ea typeface="+mn-ea"/>
                <a:cs typeface="Arial" panose="020B0604020202020204" pitchFamily="34" charset="0"/>
              </a:rPr>
              <a:t>Programme</a:t>
            </a:r>
            <a:r>
              <a:rPr lang="en-US" sz="1100" b="0" i="0" u="none" strike="noStrike" kern="1200" baseline="30000" dirty="0" smtClean="0">
                <a:solidFill>
                  <a:schemeClr val="tx1">
                    <a:lumMod val="50000"/>
                    <a:lumOff val="50000"/>
                  </a:schemeClr>
                </a:solidFill>
                <a:effectLst/>
                <a:latin typeface="+mn-lt"/>
                <a:ea typeface="+mn-ea"/>
                <a:cs typeface="Arial" panose="020B0604020202020204" pitchFamily="34" charset="0"/>
              </a:rPr>
              <a:t> for research, technological development and demonstration under grant agreement No608185</a:t>
            </a:r>
          </a:p>
        </p:txBody>
      </p:sp>
      <p:pic>
        <p:nvPicPr>
          <p:cNvPr id="7" name="Immagine 6" descr="electronic.evidence.exchange.timeline.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64704"/>
            <a:ext cx="9144000" cy="6461615"/>
          </a:xfrm>
          <a:prstGeom prst="rect">
            <a:avLst/>
          </a:prstGeom>
        </p:spPr>
      </p:pic>
      <p:sp>
        <p:nvSpPr>
          <p:cNvPr id="14" name="Контейнер за номер на слайда 1"/>
          <p:cNvSpPr>
            <a:spLocks noGrp="1"/>
          </p:cNvSpPr>
          <p:nvPr>
            <p:ph type="sldNum" sz="quarter" idx="14"/>
          </p:nvPr>
        </p:nvSpPr>
        <p:spPr>
          <a:xfrm>
            <a:off x="8532440" y="6487891"/>
            <a:ext cx="504056" cy="401638"/>
          </a:xfrm>
        </p:spPr>
        <p:txBody>
          <a:bodyPr>
            <a:normAutofit/>
          </a:bodyPr>
          <a:lstStyle/>
          <a:p>
            <a:pPr>
              <a:defRPr/>
            </a:pPr>
            <a:fld id="{E3EAB57A-724C-014E-A5F9-96E5578E430C}" type="slidenum">
              <a:rPr lang="bg-BG"/>
              <a:pPr>
                <a:defRPr/>
              </a:pPr>
              <a:t>35</a:t>
            </a:fld>
            <a:endParaRPr lang="bg-BG" dirty="0"/>
          </a:p>
        </p:txBody>
      </p:sp>
      <p:sp>
        <p:nvSpPr>
          <p:cNvPr id="12"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6"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err="1" smtClean="0">
                <a:solidFill>
                  <a:srgbClr val="898989"/>
                </a:solidFill>
              </a:rPr>
              <a:t>Mattia</a:t>
            </a:r>
            <a:r>
              <a:rPr lang="en-GB" sz="1200" dirty="0" smtClean="0">
                <a:solidFill>
                  <a:srgbClr val="898989"/>
                </a:solidFill>
              </a:rPr>
              <a:t> </a:t>
            </a:r>
            <a:r>
              <a:rPr lang="en-GB" sz="1200" dirty="0" err="1" smtClean="0">
                <a:solidFill>
                  <a:srgbClr val="898989"/>
                </a:solidFill>
              </a:rPr>
              <a:t>Epifani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373669917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magine 3" descr="ee.exchange.metadata.use.case.2.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90500"/>
            <a:ext cx="9144000" cy="6461615"/>
          </a:xfrm>
          <a:prstGeom prst="rect">
            <a:avLst/>
          </a:prstGeom>
        </p:spPr>
      </p:pic>
      <p:sp>
        <p:nvSpPr>
          <p:cNvPr id="13" name="Заглавие 7"/>
          <p:cNvSpPr>
            <a:spLocks noGrp="1"/>
          </p:cNvSpPr>
          <p:nvPr>
            <p:ph type="title"/>
          </p:nvPr>
        </p:nvSpPr>
        <p:spPr>
          <a:xfrm>
            <a:off x="-108520" y="-99392"/>
            <a:ext cx="6552728" cy="720080"/>
          </a:xfrm>
        </p:spPr>
        <p:txBody>
          <a:bodyPr>
            <a:noAutofit/>
          </a:bodyPr>
          <a:lstStyle/>
          <a:p>
            <a:r>
              <a:rPr lang="en-GB" sz="2400" b="1" dirty="0" smtClean="0">
                <a:solidFill>
                  <a:srgbClr val="CC0000"/>
                </a:solidFill>
                <a:latin typeface="Cambria"/>
                <a:cs typeface="Cambria"/>
              </a:rPr>
              <a:t>Exchange: </a:t>
            </a:r>
            <a:r>
              <a:rPr lang="en-GB" sz="2400" b="1" dirty="0">
                <a:solidFill>
                  <a:srgbClr val="CC0000"/>
                </a:solidFill>
                <a:latin typeface="Cambria"/>
                <a:cs typeface="Cambria"/>
              </a:rPr>
              <a:t> </a:t>
            </a:r>
            <a:r>
              <a:rPr lang="en-GB" sz="2400" b="1" dirty="0" smtClean="0">
                <a:solidFill>
                  <a:srgbClr val="CC0000"/>
                </a:solidFill>
                <a:latin typeface="Cambria"/>
                <a:cs typeface="Cambria"/>
              </a:rPr>
              <a:t>Example – Acquisition</a:t>
            </a:r>
            <a:endParaRPr lang="bg-BG" sz="2400" b="1" dirty="0">
              <a:solidFill>
                <a:srgbClr val="CC0000"/>
              </a:solidFill>
              <a:latin typeface="Cambria"/>
              <a:cs typeface="Cambria"/>
            </a:endParaRPr>
          </a:p>
        </p:txBody>
      </p:sp>
      <p:sp>
        <p:nvSpPr>
          <p:cNvPr id="8" name="Контейнер за номер на слайда 1"/>
          <p:cNvSpPr>
            <a:spLocks noGrp="1"/>
          </p:cNvSpPr>
          <p:nvPr>
            <p:ph type="sldNum" sz="quarter" idx="14"/>
          </p:nvPr>
        </p:nvSpPr>
        <p:spPr>
          <a:xfrm>
            <a:off x="8532440" y="6487891"/>
            <a:ext cx="504056" cy="401638"/>
          </a:xfrm>
        </p:spPr>
        <p:txBody>
          <a:bodyPr>
            <a:normAutofit/>
          </a:bodyPr>
          <a:lstStyle/>
          <a:p>
            <a:pPr>
              <a:defRPr/>
            </a:pPr>
            <a:fld id="{E3EAB57A-724C-014E-A5F9-96E5578E430C}" type="slidenum">
              <a:rPr lang="bg-BG"/>
              <a:pPr>
                <a:defRPr/>
              </a:pPr>
              <a:t>36</a:t>
            </a:fld>
            <a:endParaRPr lang="bg-BG" dirty="0"/>
          </a:p>
        </p:txBody>
      </p:sp>
      <p:sp>
        <p:nvSpPr>
          <p:cNvPr id="10"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1"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err="1" smtClean="0">
                <a:solidFill>
                  <a:srgbClr val="898989"/>
                </a:solidFill>
              </a:rPr>
              <a:t>Mattia</a:t>
            </a:r>
            <a:r>
              <a:rPr lang="en-GB" sz="1200" dirty="0" smtClean="0">
                <a:solidFill>
                  <a:srgbClr val="898989"/>
                </a:solidFill>
              </a:rPr>
              <a:t> </a:t>
            </a:r>
            <a:r>
              <a:rPr lang="en-GB" sz="1200" dirty="0" err="1" smtClean="0">
                <a:solidFill>
                  <a:srgbClr val="898989"/>
                </a:solidFill>
              </a:rPr>
              <a:t>Epifani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33179858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Immagine 9" descr="ee.exchange.metadata.use.case.3a.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512" y="116632"/>
            <a:ext cx="9144000" cy="6461615"/>
          </a:xfrm>
          <a:prstGeom prst="rect">
            <a:avLst/>
          </a:prstGeom>
        </p:spPr>
      </p:pic>
      <p:sp>
        <p:nvSpPr>
          <p:cNvPr id="13" name="Заглавие 7"/>
          <p:cNvSpPr>
            <a:spLocks noGrp="1"/>
          </p:cNvSpPr>
          <p:nvPr>
            <p:ph type="title"/>
          </p:nvPr>
        </p:nvSpPr>
        <p:spPr>
          <a:xfrm>
            <a:off x="-108520" y="-99392"/>
            <a:ext cx="6552728" cy="720080"/>
          </a:xfrm>
        </p:spPr>
        <p:txBody>
          <a:bodyPr>
            <a:noAutofit/>
          </a:bodyPr>
          <a:lstStyle/>
          <a:p>
            <a:r>
              <a:rPr lang="en-GB" sz="2400" b="1" dirty="0" smtClean="0">
                <a:solidFill>
                  <a:srgbClr val="CC0000"/>
                </a:solidFill>
                <a:latin typeface="Cambria"/>
                <a:cs typeface="Cambria"/>
              </a:rPr>
              <a:t>Exchange: </a:t>
            </a:r>
            <a:r>
              <a:rPr lang="en-GB" sz="2400" b="1" dirty="0">
                <a:solidFill>
                  <a:srgbClr val="CC0000"/>
                </a:solidFill>
                <a:latin typeface="Cambria"/>
                <a:cs typeface="Cambria"/>
              </a:rPr>
              <a:t> </a:t>
            </a:r>
            <a:r>
              <a:rPr lang="en-GB" sz="2400" b="1" dirty="0" smtClean="0">
                <a:solidFill>
                  <a:srgbClr val="CC0000"/>
                </a:solidFill>
                <a:latin typeface="Cambria"/>
                <a:cs typeface="Cambria"/>
              </a:rPr>
              <a:t>Example – Analysis</a:t>
            </a:r>
            <a:endParaRPr lang="bg-BG" sz="2400" b="1" dirty="0">
              <a:solidFill>
                <a:srgbClr val="CC0000"/>
              </a:solidFill>
              <a:latin typeface="Cambria"/>
              <a:cs typeface="Cambria"/>
            </a:endParaRPr>
          </a:p>
        </p:txBody>
      </p:sp>
      <p:sp>
        <p:nvSpPr>
          <p:cNvPr id="8" name="Контейнер за номер на слайда 1"/>
          <p:cNvSpPr>
            <a:spLocks noGrp="1"/>
          </p:cNvSpPr>
          <p:nvPr>
            <p:ph type="sldNum" sz="quarter" idx="14"/>
          </p:nvPr>
        </p:nvSpPr>
        <p:spPr>
          <a:xfrm>
            <a:off x="8532440" y="6487891"/>
            <a:ext cx="504056" cy="401638"/>
          </a:xfrm>
        </p:spPr>
        <p:txBody>
          <a:bodyPr>
            <a:normAutofit/>
          </a:bodyPr>
          <a:lstStyle/>
          <a:p>
            <a:pPr>
              <a:defRPr/>
            </a:pPr>
            <a:fld id="{E3EAB57A-724C-014E-A5F9-96E5578E430C}" type="slidenum">
              <a:rPr lang="bg-BG"/>
              <a:pPr>
                <a:defRPr/>
              </a:pPr>
              <a:t>37</a:t>
            </a:fld>
            <a:endParaRPr lang="bg-BG" dirty="0"/>
          </a:p>
        </p:txBody>
      </p:sp>
      <p:sp>
        <p:nvSpPr>
          <p:cNvPr id="11"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2"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err="1" smtClean="0">
                <a:solidFill>
                  <a:srgbClr val="898989"/>
                </a:solidFill>
              </a:rPr>
              <a:t>Mattia</a:t>
            </a:r>
            <a:r>
              <a:rPr lang="en-GB" sz="1200" dirty="0" smtClean="0">
                <a:solidFill>
                  <a:srgbClr val="898989"/>
                </a:solidFill>
              </a:rPr>
              <a:t> </a:t>
            </a:r>
            <a:r>
              <a:rPr lang="en-GB" sz="1200" dirty="0" err="1" smtClean="0">
                <a:solidFill>
                  <a:srgbClr val="898989"/>
                </a:solidFill>
              </a:rPr>
              <a:t>Epifani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381763350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5" name="Картина 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Картина 1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5650" y="260350"/>
            <a:ext cx="24479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0" name="Заглавие 7"/>
          <p:cNvSpPr>
            <a:spLocks noGrp="1"/>
          </p:cNvSpPr>
          <p:nvPr>
            <p:ph type="title"/>
          </p:nvPr>
        </p:nvSpPr>
        <p:spPr>
          <a:xfrm>
            <a:off x="395288" y="836712"/>
            <a:ext cx="8424862" cy="936104"/>
          </a:xfrm>
        </p:spPr>
        <p:txBody>
          <a:bodyPr>
            <a:noAutofit/>
          </a:bodyPr>
          <a:lstStyle/>
          <a:p>
            <a:pPr eaLnBrk="1" hangingPunct="1"/>
            <a:r>
              <a:rPr lang="it-IT" sz="2800" b="1" dirty="0" err="1">
                <a:solidFill>
                  <a:srgbClr val="CC0000"/>
                </a:solidFill>
                <a:latin typeface="Cambria" charset="0"/>
                <a:ea typeface="MS PGothic" charset="0"/>
              </a:rPr>
              <a:t>Formal</a:t>
            </a:r>
            <a:r>
              <a:rPr lang="it-IT" sz="2800" b="1" dirty="0">
                <a:solidFill>
                  <a:srgbClr val="CC0000"/>
                </a:solidFill>
                <a:latin typeface="Cambria" charset="0"/>
                <a:ea typeface="MS PGothic" charset="0"/>
              </a:rPr>
              <a:t> </a:t>
            </a:r>
            <a:r>
              <a:rPr lang="it-IT" sz="2800" b="1" dirty="0" err="1" smtClean="0">
                <a:solidFill>
                  <a:srgbClr val="CC0000"/>
                </a:solidFill>
                <a:latin typeface="Cambria" charset="0"/>
                <a:ea typeface="MS PGothic" charset="0"/>
              </a:rPr>
              <a:t>languages</a:t>
            </a:r>
            <a:r>
              <a:rPr lang="it-IT" sz="2800" b="1" dirty="0" smtClean="0">
                <a:solidFill>
                  <a:srgbClr val="CC0000"/>
                </a:solidFill>
                <a:latin typeface="Cambria" charset="0"/>
                <a:ea typeface="MS PGothic" charset="0"/>
              </a:rPr>
              <a:t> </a:t>
            </a:r>
            <a:br>
              <a:rPr lang="it-IT" sz="2800" b="1" dirty="0" smtClean="0">
                <a:solidFill>
                  <a:srgbClr val="CC0000"/>
                </a:solidFill>
                <a:latin typeface="Cambria" charset="0"/>
                <a:ea typeface="MS PGothic" charset="0"/>
              </a:rPr>
            </a:br>
            <a:r>
              <a:rPr lang="it-IT" sz="2800" b="1" dirty="0" smtClean="0">
                <a:solidFill>
                  <a:srgbClr val="CC0000"/>
                </a:solidFill>
                <a:latin typeface="Cambria" charset="0"/>
                <a:ea typeface="MS PGothic" charset="0"/>
              </a:rPr>
              <a:t>for </a:t>
            </a:r>
            <a:r>
              <a:rPr lang="it-IT" sz="2800" b="1" dirty="0" err="1" smtClean="0">
                <a:solidFill>
                  <a:srgbClr val="CC0000"/>
                </a:solidFill>
                <a:latin typeface="Cambria" charset="0"/>
                <a:ea typeface="MS PGothic" charset="0"/>
              </a:rPr>
              <a:t>exchanging</a:t>
            </a:r>
            <a:r>
              <a:rPr lang="it-IT" sz="2800" b="1" dirty="0" smtClean="0">
                <a:solidFill>
                  <a:srgbClr val="CC0000"/>
                </a:solidFill>
                <a:latin typeface="Cambria" charset="0"/>
                <a:ea typeface="MS PGothic" charset="0"/>
              </a:rPr>
              <a:t> </a:t>
            </a:r>
            <a:r>
              <a:rPr lang="it-IT" sz="2800" b="1" dirty="0" err="1" smtClean="0">
                <a:solidFill>
                  <a:srgbClr val="CC0000"/>
                </a:solidFill>
                <a:latin typeface="Cambria" charset="0"/>
                <a:ea typeface="MS PGothic" charset="0"/>
              </a:rPr>
              <a:t>digital</a:t>
            </a:r>
            <a:r>
              <a:rPr lang="it-IT" sz="2800" b="1" dirty="0" smtClean="0">
                <a:solidFill>
                  <a:srgbClr val="CC0000"/>
                </a:solidFill>
                <a:latin typeface="Cambria" charset="0"/>
                <a:ea typeface="MS PGothic" charset="0"/>
              </a:rPr>
              <a:t> </a:t>
            </a:r>
            <a:r>
              <a:rPr lang="it-IT" sz="2800" b="1" dirty="0" err="1" smtClean="0">
                <a:solidFill>
                  <a:srgbClr val="CC0000"/>
                </a:solidFill>
                <a:latin typeface="Cambria" charset="0"/>
                <a:ea typeface="MS PGothic" charset="0"/>
              </a:rPr>
              <a:t>forensics</a:t>
            </a:r>
            <a:r>
              <a:rPr lang="it-IT" sz="2800" b="1" dirty="0" smtClean="0">
                <a:solidFill>
                  <a:srgbClr val="CC0000"/>
                </a:solidFill>
                <a:latin typeface="Cambria" charset="0"/>
                <a:ea typeface="MS PGothic" charset="0"/>
              </a:rPr>
              <a:t> </a:t>
            </a:r>
            <a:r>
              <a:rPr lang="it-IT" sz="2800" b="1" dirty="0">
                <a:solidFill>
                  <a:srgbClr val="CC0000"/>
                </a:solidFill>
                <a:latin typeface="Cambria" charset="0"/>
                <a:ea typeface="MS PGothic" charset="0"/>
              </a:rPr>
              <a:t>information</a:t>
            </a:r>
            <a:endParaRPr lang="bg-BG" sz="2800" b="1" dirty="0">
              <a:solidFill>
                <a:srgbClr val="CC0000"/>
              </a:solidFill>
              <a:latin typeface="Cambria" charset="0"/>
              <a:ea typeface="MS PGothic" charset="0"/>
            </a:endParaRPr>
          </a:p>
        </p:txBody>
      </p:sp>
      <p:sp>
        <p:nvSpPr>
          <p:cNvPr id="15" name="CasellaDiTesto 16"/>
          <p:cNvSpPr txBox="1">
            <a:spLocks noChangeArrowheads="1"/>
          </p:cNvSpPr>
          <p:nvPr/>
        </p:nvSpPr>
        <p:spPr bwMode="auto">
          <a:xfrm>
            <a:off x="755774" y="2263512"/>
            <a:ext cx="799269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buFont typeface="Arial" charset="0"/>
              <a:buChar char="•"/>
            </a:pPr>
            <a:r>
              <a:rPr lang="en-GB" sz="2000" dirty="0">
                <a:latin typeface="Cambria" charset="0"/>
              </a:rPr>
              <a:t>Research group created by </a:t>
            </a:r>
            <a:r>
              <a:rPr lang="en-GB" sz="2000" i="1" dirty="0" smtClean="0">
                <a:latin typeface="Cambria" charset="0"/>
              </a:rPr>
              <a:t>Mitre</a:t>
            </a:r>
            <a:r>
              <a:rPr lang="en-GB" sz="2000" dirty="0" smtClean="0">
                <a:latin typeface="Cambria" charset="0"/>
              </a:rPr>
              <a:t>, March </a:t>
            </a:r>
            <a:r>
              <a:rPr lang="en-GB" sz="2000" dirty="0">
                <a:latin typeface="Cambria" charset="0"/>
              </a:rPr>
              <a:t>2015</a:t>
            </a:r>
          </a:p>
          <a:p>
            <a:pPr lvl="1" eaLnBrk="1" hangingPunct="1">
              <a:buFont typeface="Arial" charset="0"/>
              <a:buChar char="•"/>
            </a:pPr>
            <a:r>
              <a:rPr lang="en-GB" sz="2000" i="1" dirty="0" smtClean="0">
                <a:latin typeface="Cambria" charset="0"/>
              </a:rPr>
              <a:t>E</a:t>
            </a:r>
            <a:r>
              <a:rPr lang="en-GB" sz="2000" i="1" dirty="0">
                <a:latin typeface="Cambria" charset="0"/>
              </a:rPr>
              <a:t>. Casey, S. Barnum</a:t>
            </a:r>
            <a:r>
              <a:rPr lang="en-GB" sz="2000" b="1" dirty="0">
                <a:latin typeface="Cambria" charset="0"/>
              </a:rPr>
              <a:t>, </a:t>
            </a:r>
            <a:r>
              <a:rPr lang="en-GB" sz="2000" b="1" dirty="0" err="1">
                <a:latin typeface="Cambria" charset="0"/>
              </a:rPr>
              <a:t>Cybox</a:t>
            </a:r>
            <a:r>
              <a:rPr lang="en-GB" sz="2000" b="1" dirty="0">
                <a:latin typeface="Cambria" charset="0"/>
              </a:rPr>
              <a:t>/DFAX (MITRE)</a:t>
            </a:r>
          </a:p>
          <a:p>
            <a:pPr lvl="1" eaLnBrk="1" hangingPunct="1">
              <a:buFont typeface="Arial" charset="0"/>
              <a:buChar char="•"/>
            </a:pPr>
            <a:r>
              <a:rPr lang="en-GB" sz="2000" i="1" dirty="0" err="1" smtClean="0">
                <a:latin typeface="Cambria" charset="0"/>
              </a:rPr>
              <a:t>S.Garfinkel</a:t>
            </a:r>
            <a:r>
              <a:rPr lang="en-GB" sz="2000" b="1" dirty="0">
                <a:latin typeface="Cambria" charset="0"/>
              </a:rPr>
              <a:t>, </a:t>
            </a:r>
            <a:r>
              <a:rPr lang="en-GB" sz="2000" b="1" i="1" dirty="0">
                <a:latin typeface="Cambria" charset="0"/>
              </a:rPr>
              <a:t>DFXML</a:t>
            </a:r>
          </a:p>
          <a:p>
            <a:pPr lvl="1" eaLnBrk="1" hangingPunct="1">
              <a:buFont typeface="Arial" charset="0"/>
              <a:buChar char="•"/>
            </a:pPr>
            <a:r>
              <a:rPr lang="en-GB" sz="2000" i="1" dirty="0">
                <a:latin typeface="Cambria" charset="0"/>
              </a:rPr>
              <a:t>Y. Chabot</a:t>
            </a:r>
            <a:r>
              <a:rPr lang="en-GB" sz="2000" b="1" dirty="0">
                <a:latin typeface="Cambria" charset="0"/>
              </a:rPr>
              <a:t>, </a:t>
            </a:r>
            <a:r>
              <a:rPr lang="en-GB" sz="2000" b="1" i="1" dirty="0">
                <a:latin typeface="Cambria" charset="0"/>
              </a:rPr>
              <a:t>“A Complete Formalized Knowledge Representation Model for Advanced Digital Forensics Timeline Analysis”</a:t>
            </a:r>
          </a:p>
          <a:p>
            <a:pPr lvl="1" eaLnBrk="1" hangingPunct="1">
              <a:buFont typeface="Arial" charset="0"/>
              <a:buChar char="•"/>
            </a:pPr>
            <a:r>
              <a:rPr lang="en-GB" sz="2000" i="1" dirty="0">
                <a:latin typeface="Cambria" charset="0"/>
              </a:rPr>
              <a:t>O. Brady</a:t>
            </a:r>
            <a:r>
              <a:rPr lang="en-GB" sz="2000" b="1" dirty="0">
                <a:latin typeface="Cambria" charset="0"/>
              </a:rPr>
              <a:t>, </a:t>
            </a:r>
            <a:r>
              <a:rPr lang="en-GB" sz="2000" b="1" i="1" dirty="0">
                <a:latin typeface="Cambria" charset="0"/>
              </a:rPr>
              <a:t>“Addressing the increasing volume and variety of Digital Evidence using an ontology”</a:t>
            </a:r>
          </a:p>
          <a:p>
            <a:pPr lvl="1" eaLnBrk="1" hangingPunct="1">
              <a:buFont typeface="Arial" charset="0"/>
              <a:buChar char="•"/>
            </a:pPr>
            <a:r>
              <a:rPr lang="en-GB" sz="2000" i="1" dirty="0">
                <a:latin typeface="Cambria" charset="0"/>
              </a:rPr>
              <a:t>M. </a:t>
            </a:r>
            <a:r>
              <a:rPr lang="en-GB" sz="2000" i="1" dirty="0" err="1">
                <a:latin typeface="Cambria" charset="0"/>
              </a:rPr>
              <a:t>Basiotti</a:t>
            </a:r>
            <a:r>
              <a:rPr lang="en-GB" sz="2000" i="1" dirty="0">
                <a:latin typeface="Cambria" charset="0"/>
              </a:rPr>
              <a:t>, F. </a:t>
            </a:r>
            <a:r>
              <a:rPr lang="en-GB" sz="2000" i="1" dirty="0" err="1">
                <a:latin typeface="Cambria" charset="0"/>
              </a:rPr>
              <a:t>Turchi</a:t>
            </a:r>
            <a:r>
              <a:rPr lang="en-GB" sz="2000" i="1" dirty="0">
                <a:latin typeface="Cambria" charset="0"/>
              </a:rPr>
              <a:t>, M. </a:t>
            </a:r>
            <a:r>
              <a:rPr lang="en-GB" sz="2000" i="1" dirty="0" err="1">
                <a:latin typeface="Cambria" charset="0"/>
              </a:rPr>
              <a:t>Epifani</a:t>
            </a:r>
            <a:r>
              <a:rPr lang="en-GB" sz="2000" b="1" dirty="0">
                <a:latin typeface="Cambria" charset="0"/>
              </a:rPr>
              <a:t>, </a:t>
            </a:r>
            <a:r>
              <a:rPr lang="en-GB" sz="2000" b="1" i="1" dirty="0">
                <a:latin typeface="Cambria" charset="0"/>
              </a:rPr>
              <a:t>Evidence Project</a:t>
            </a:r>
          </a:p>
          <a:p>
            <a:pPr lvl="1" eaLnBrk="1" hangingPunct="1">
              <a:buFont typeface="Arial" charset="0"/>
              <a:buChar char="•"/>
            </a:pPr>
            <a:r>
              <a:rPr lang="en-GB" sz="2000" b="1" i="1" dirty="0">
                <a:latin typeface="Cambria" charset="0"/>
              </a:rPr>
              <a:t>Others…</a:t>
            </a:r>
          </a:p>
          <a:p>
            <a:pPr lvl="1" eaLnBrk="1" hangingPunct="1">
              <a:buFont typeface="Arial" charset="0"/>
              <a:buChar char="•"/>
            </a:pPr>
            <a:endParaRPr lang="en-GB" sz="2000" b="1" dirty="0">
              <a:latin typeface="Cambria" charset="0"/>
            </a:endParaRPr>
          </a:p>
          <a:p>
            <a:pPr eaLnBrk="1" hangingPunct="1">
              <a:buFont typeface="Arial" charset="0"/>
              <a:buChar char="•"/>
            </a:pPr>
            <a:r>
              <a:rPr lang="en-GB" sz="2000" dirty="0" smtClean="0">
                <a:latin typeface="Cambria" charset="0"/>
              </a:rPr>
              <a:t>Main objective: </a:t>
            </a:r>
            <a:r>
              <a:rPr lang="en-GB" sz="2000" b="1" dirty="0" smtClean="0">
                <a:latin typeface="Cambria" charset="0"/>
              </a:rPr>
              <a:t>converge </a:t>
            </a:r>
            <a:r>
              <a:rPr lang="en-GB" sz="2000" b="1" dirty="0">
                <a:latin typeface="Cambria" charset="0"/>
              </a:rPr>
              <a:t>towards a common solution</a:t>
            </a:r>
          </a:p>
          <a:p>
            <a:pPr eaLnBrk="1" hangingPunct="1">
              <a:buFont typeface="Arial" charset="0"/>
              <a:buChar char="•"/>
            </a:pPr>
            <a:endParaRPr lang="en-GB" dirty="0" smtClean="0">
              <a:latin typeface="Cambria" charset="0"/>
            </a:endParaRPr>
          </a:p>
        </p:txBody>
      </p:sp>
      <p:sp>
        <p:nvSpPr>
          <p:cNvPr id="9" name="Контейнер за номер на слайда 1"/>
          <p:cNvSpPr>
            <a:spLocks noGrp="1"/>
          </p:cNvSpPr>
          <p:nvPr>
            <p:ph type="sldNum" sz="quarter" idx="14"/>
          </p:nvPr>
        </p:nvSpPr>
        <p:spPr>
          <a:xfrm>
            <a:off x="6686872" y="6487891"/>
            <a:ext cx="2349624" cy="401638"/>
          </a:xfrm>
        </p:spPr>
        <p:txBody>
          <a:bodyPr>
            <a:normAutofit/>
          </a:bodyPr>
          <a:lstStyle/>
          <a:p>
            <a:pPr>
              <a:defRPr/>
            </a:pPr>
            <a:fld id="{E3EAB57A-724C-014E-A5F9-96E5578E430C}" type="slidenum">
              <a:rPr lang="bg-BG"/>
              <a:pPr>
                <a:defRPr/>
              </a:pPr>
              <a:t>38</a:t>
            </a:fld>
            <a:endParaRPr lang="bg-BG" dirty="0"/>
          </a:p>
        </p:txBody>
      </p:sp>
      <p:sp>
        <p:nvSpPr>
          <p:cNvPr id="13"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6"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err="1" smtClean="0">
                <a:solidFill>
                  <a:srgbClr val="898989"/>
                </a:solidFill>
              </a:rPr>
              <a:t>Mattia</a:t>
            </a:r>
            <a:r>
              <a:rPr lang="en-GB" sz="1200" dirty="0" smtClean="0">
                <a:solidFill>
                  <a:srgbClr val="898989"/>
                </a:solidFill>
              </a:rPr>
              <a:t> </a:t>
            </a:r>
            <a:r>
              <a:rPr lang="en-GB" sz="1200" dirty="0" err="1" smtClean="0">
                <a:solidFill>
                  <a:srgbClr val="898989"/>
                </a:solidFill>
              </a:rPr>
              <a:t>Epifani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160170162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Картина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332656"/>
            <a:ext cx="664469" cy="450542"/>
          </a:xfrm>
          <a:prstGeom prst="rect">
            <a:avLst/>
          </a:prstGeom>
        </p:spPr>
      </p:pic>
      <p:pic>
        <p:nvPicPr>
          <p:cNvPr id="10" name="Картина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260648"/>
            <a:ext cx="2448272" cy="540983"/>
          </a:xfrm>
          <a:prstGeom prst="rect">
            <a:avLst/>
          </a:prstGeom>
        </p:spPr>
      </p:pic>
      <p:sp>
        <p:nvSpPr>
          <p:cNvPr id="11" name="Текстов контейнер 2"/>
          <p:cNvSpPr txBox="1">
            <a:spLocks/>
          </p:cNvSpPr>
          <p:nvPr/>
        </p:nvSpPr>
        <p:spPr>
          <a:xfrm>
            <a:off x="5436096" y="332656"/>
            <a:ext cx="2160240" cy="518048"/>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Tx/>
              <a:buNone/>
            </a:pPr>
            <a:r>
              <a:rPr lang="en-US" sz="1100" b="0" i="0" u="none" strike="noStrike" kern="1200" baseline="30000" dirty="0" smtClean="0">
                <a:solidFill>
                  <a:schemeClr val="tx1">
                    <a:lumMod val="50000"/>
                    <a:lumOff val="50000"/>
                  </a:schemeClr>
                </a:solidFill>
                <a:effectLst/>
                <a:latin typeface="+mn-lt"/>
                <a:ea typeface="+mn-ea"/>
                <a:cs typeface="Arial" panose="020B0604020202020204" pitchFamily="34" charset="0"/>
              </a:rPr>
              <a:t>This project has received funding from the European Union’s Seventh Framework </a:t>
            </a:r>
            <a:r>
              <a:rPr lang="en-US" sz="1100" b="0" i="0" u="none" strike="noStrike" kern="1200" baseline="30000" dirty="0" err="1" smtClean="0">
                <a:solidFill>
                  <a:schemeClr val="tx1">
                    <a:lumMod val="50000"/>
                    <a:lumOff val="50000"/>
                  </a:schemeClr>
                </a:solidFill>
                <a:effectLst/>
                <a:latin typeface="+mn-lt"/>
                <a:ea typeface="+mn-ea"/>
                <a:cs typeface="Arial" panose="020B0604020202020204" pitchFamily="34" charset="0"/>
              </a:rPr>
              <a:t>Programme</a:t>
            </a:r>
            <a:r>
              <a:rPr lang="en-US" sz="1100" b="0" i="0" u="none" strike="noStrike" kern="1200" baseline="30000" dirty="0" smtClean="0">
                <a:solidFill>
                  <a:schemeClr val="tx1">
                    <a:lumMod val="50000"/>
                    <a:lumOff val="50000"/>
                  </a:schemeClr>
                </a:solidFill>
                <a:effectLst/>
                <a:latin typeface="+mn-lt"/>
                <a:ea typeface="+mn-ea"/>
                <a:cs typeface="Arial" panose="020B0604020202020204" pitchFamily="34" charset="0"/>
              </a:rPr>
              <a:t> for research, technological development and demonstration under grant agreement No608185</a:t>
            </a:r>
          </a:p>
        </p:txBody>
      </p:sp>
      <p:sp>
        <p:nvSpPr>
          <p:cNvPr id="12" name="CasellaDiTesto 11"/>
          <p:cNvSpPr txBox="1"/>
          <p:nvPr/>
        </p:nvSpPr>
        <p:spPr>
          <a:xfrm>
            <a:off x="2915816" y="5589240"/>
            <a:ext cx="5976664" cy="830997"/>
          </a:xfrm>
          <a:prstGeom prst="rect">
            <a:avLst/>
          </a:prstGeom>
          <a:noFill/>
        </p:spPr>
        <p:txBody>
          <a:bodyPr wrap="square" rtlCol="0">
            <a:spAutoFit/>
          </a:bodyPr>
          <a:lstStyle/>
          <a:p>
            <a:pPr marL="285750" indent="-285750">
              <a:buFont typeface="Arial"/>
              <a:buChar char="•"/>
            </a:pPr>
            <a:r>
              <a:rPr lang="en-GB" sz="1600" i="1" dirty="0" smtClean="0">
                <a:latin typeface="Cambria"/>
                <a:cs typeface="Cambria"/>
              </a:rPr>
              <a:t>sharing data across different countries/jurisdictions</a:t>
            </a:r>
            <a:endParaRPr lang="en-GB" sz="1600" dirty="0" smtClean="0">
              <a:latin typeface="Cambria"/>
              <a:cs typeface="Cambria"/>
            </a:endParaRPr>
          </a:p>
          <a:p>
            <a:pPr marL="285750" indent="-285750">
              <a:buFont typeface="Arial"/>
              <a:buChar char="•"/>
            </a:pPr>
            <a:r>
              <a:rPr lang="en-GB" sz="1600" i="1" dirty="0" smtClean="0">
                <a:latin typeface="Cambria"/>
                <a:cs typeface="Cambria"/>
              </a:rPr>
              <a:t>privacy/security issues and solutions (</a:t>
            </a:r>
            <a:r>
              <a:rPr lang="pt-BR" sz="1600" i="1" dirty="0">
                <a:latin typeface="Cambria"/>
                <a:cs typeface="Cambria"/>
              </a:rPr>
              <a:t>ISO 27017, 27002, </a:t>
            </a:r>
            <a:r>
              <a:rPr lang="pt-BR" sz="1600" i="1" dirty="0" smtClean="0">
                <a:latin typeface="Cambria"/>
                <a:cs typeface="Cambria"/>
              </a:rPr>
              <a:t>27040)</a:t>
            </a:r>
            <a:r>
              <a:rPr lang="en-GB" sz="1600" i="1" dirty="0" smtClean="0">
                <a:latin typeface="Cambria"/>
                <a:cs typeface="Cambria"/>
              </a:rPr>
              <a:t> </a:t>
            </a:r>
            <a:endParaRPr lang="en-GB" sz="1600" dirty="0" smtClean="0">
              <a:latin typeface="Cambria"/>
              <a:cs typeface="Cambria"/>
            </a:endParaRPr>
          </a:p>
          <a:p>
            <a:pPr marL="285750" indent="-285750">
              <a:buFont typeface="Arial"/>
              <a:buChar char="•"/>
            </a:pPr>
            <a:r>
              <a:rPr lang="en-GB" sz="1600" i="1" dirty="0" smtClean="0">
                <a:latin typeface="Cambria"/>
                <a:cs typeface="Cambria"/>
              </a:rPr>
              <a:t>trusted mechanism</a:t>
            </a:r>
            <a:endParaRPr lang="en-GB" sz="1600" dirty="0">
              <a:latin typeface="Cambria"/>
              <a:cs typeface="Cambria"/>
            </a:endParaRPr>
          </a:p>
        </p:txBody>
      </p:sp>
      <p:pic>
        <p:nvPicPr>
          <p:cNvPr id="6" name="Immagine 5" descr="evidence.exchange.platfor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5714"/>
            <a:ext cx="9144000" cy="5413526"/>
          </a:xfrm>
          <a:prstGeom prst="rect">
            <a:avLst/>
          </a:prstGeom>
        </p:spPr>
      </p:pic>
      <p:sp>
        <p:nvSpPr>
          <p:cNvPr id="15" name="Контейнер за номер на слайда 1"/>
          <p:cNvSpPr>
            <a:spLocks noGrp="1"/>
          </p:cNvSpPr>
          <p:nvPr>
            <p:ph type="sldNum" sz="quarter" idx="14"/>
          </p:nvPr>
        </p:nvSpPr>
        <p:spPr>
          <a:xfrm>
            <a:off x="8532440" y="6487891"/>
            <a:ext cx="504056" cy="401638"/>
          </a:xfrm>
        </p:spPr>
        <p:txBody>
          <a:bodyPr>
            <a:normAutofit/>
          </a:bodyPr>
          <a:lstStyle/>
          <a:p>
            <a:pPr>
              <a:defRPr/>
            </a:pPr>
            <a:fld id="{E3EAB57A-724C-014E-A5F9-96E5578E430C}" type="slidenum">
              <a:rPr lang="bg-BG"/>
              <a:pPr>
                <a:defRPr/>
              </a:pPr>
              <a:t>39</a:t>
            </a:fld>
            <a:endParaRPr lang="bg-BG" dirty="0"/>
          </a:p>
        </p:txBody>
      </p:sp>
      <p:sp>
        <p:nvSpPr>
          <p:cNvPr id="16" name="Заглавие 7"/>
          <p:cNvSpPr>
            <a:spLocks noGrp="1"/>
          </p:cNvSpPr>
          <p:nvPr>
            <p:ph type="title"/>
          </p:nvPr>
        </p:nvSpPr>
        <p:spPr>
          <a:xfrm>
            <a:off x="0" y="116632"/>
            <a:ext cx="9108504" cy="1152128"/>
          </a:xfrm>
          <a:solidFill>
            <a:schemeClr val="bg1"/>
          </a:solidFill>
        </p:spPr>
        <p:txBody>
          <a:bodyPr>
            <a:normAutofit/>
          </a:bodyPr>
          <a:lstStyle/>
          <a:p>
            <a:r>
              <a:rPr lang="en-GB" sz="3000" b="1" dirty="0" smtClean="0">
                <a:solidFill>
                  <a:srgbClr val="CC0000"/>
                </a:solidFill>
                <a:latin typeface="Cambria"/>
                <a:cs typeface="Cambria"/>
              </a:rPr>
              <a:t>Electronic Evidence </a:t>
            </a:r>
            <a:r>
              <a:rPr lang="it-IT" sz="2800" b="1" dirty="0" smtClean="0">
                <a:solidFill>
                  <a:srgbClr val="CC0000"/>
                </a:solidFill>
                <a:latin typeface="Cambria"/>
                <a:cs typeface="Cambria"/>
              </a:rPr>
              <a:t>Exchange</a:t>
            </a:r>
            <a:r>
              <a:rPr lang="it-IT" sz="2800" b="1" dirty="0">
                <a:solidFill>
                  <a:srgbClr val="CC0000"/>
                </a:solidFill>
                <a:latin typeface="Cambria"/>
                <a:cs typeface="Cambria"/>
              </a:rPr>
              <a:t>/</a:t>
            </a:r>
            <a:r>
              <a:rPr lang="it-IT" sz="2800" b="1" dirty="0" err="1">
                <a:solidFill>
                  <a:srgbClr val="CC0000"/>
                </a:solidFill>
                <a:latin typeface="Cambria"/>
                <a:cs typeface="Cambria"/>
              </a:rPr>
              <a:t>Sharing</a:t>
            </a:r>
            <a:r>
              <a:rPr lang="it-IT" sz="2800" b="1" dirty="0">
                <a:solidFill>
                  <a:srgbClr val="CC0000"/>
                </a:solidFill>
                <a:latin typeface="Cambria"/>
                <a:cs typeface="Cambria"/>
              </a:rPr>
              <a:t> Platform</a:t>
            </a:r>
            <a:br>
              <a:rPr lang="it-IT" sz="2800" b="1" dirty="0">
                <a:solidFill>
                  <a:srgbClr val="CC0000"/>
                </a:solidFill>
                <a:latin typeface="Cambria"/>
                <a:cs typeface="Cambria"/>
              </a:rPr>
            </a:br>
            <a:endParaRPr lang="it-IT" sz="2800" b="1" dirty="0">
              <a:solidFill>
                <a:srgbClr val="CC0000"/>
              </a:solidFill>
              <a:latin typeface="Cambria"/>
              <a:cs typeface="Cambria"/>
            </a:endParaRPr>
          </a:p>
        </p:txBody>
      </p:sp>
      <p:sp>
        <p:nvSpPr>
          <p:cNvPr id="14"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8"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err="1" smtClean="0">
                <a:solidFill>
                  <a:srgbClr val="898989"/>
                </a:solidFill>
              </a:rPr>
              <a:t>Mattia</a:t>
            </a:r>
            <a:r>
              <a:rPr lang="en-GB" sz="1200" dirty="0" smtClean="0">
                <a:solidFill>
                  <a:srgbClr val="898989"/>
                </a:solidFill>
              </a:rPr>
              <a:t> </a:t>
            </a:r>
            <a:r>
              <a:rPr lang="en-GB" sz="1200" dirty="0" err="1" smtClean="0">
                <a:solidFill>
                  <a:srgbClr val="898989"/>
                </a:solidFill>
              </a:rPr>
              <a:t>Epifani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40734900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4"/>
          </p:nvPr>
        </p:nvSpPr>
        <p:spPr>
          <a:xfrm>
            <a:off x="6686550" y="6488113"/>
            <a:ext cx="2349500" cy="401637"/>
          </a:xfrm>
        </p:spPr>
        <p:txBody>
          <a:bodyPr>
            <a:normAutofit/>
          </a:bodyPr>
          <a:lstStyle/>
          <a:p>
            <a:pPr>
              <a:defRPr/>
            </a:pPr>
            <a:fld id="{8C7A8203-9411-CD4C-8B44-39131C7B451F}" type="slidenum">
              <a:rPr lang="bg-BG"/>
              <a:pPr>
                <a:defRPr/>
              </a:pPr>
              <a:t>4</a:t>
            </a:fld>
            <a:endParaRPr lang="bg-BG" dirty="0"/>
          </a:p>
        </p:txBody>
      </p:sp>
      <p:pic>
        <p:nvPicPr>
          <p:cNvPr id="9218" name="Картина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Картина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0350"/>
            <a:ext cx="24479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9221" name="Заглавие 7"/>
          <p:cNvSpPr>
            <a:spLocks noGrp="1"/>
          </p:cNvSpPr>
          <p:nvPr>
            <p:ph type="title"/>
          </p:nvPr>
        </p:nvSpPr>
        <p:spPr>
          <a:xfrm>
            <a:off x="395288" y="836613"/>
            <a:ext cx="8424862" cy="720725"/>
          </a:xfrm>
        </p:spPr>
        <p:txBody>
          <a:bodyPr>
            <a:normAutofit fontScale="90000"/>
          </a:bodyPr>
          <a:lstStyle/>
          <a:p>
            <a:pPr eaLnBrk="1" hangingPunct="1"/>
            <a:r>
              <a:rPr lang="en-GB" sz="2800" b="1" dirty="0">
                <a:solidFill>
                  <a:srgbClr val="CC0000"/>
                </a:solidFill>
                <a:latin typeface="Cambria" charset="0"/>
                <a:ea typeface="MS PGothic" charset="0"/>
                <a:cs typeface="MS PGothic" charset="0"/>
              </a:rPr>
              <a:t>EVIDENCE: </a:t>
            </a:r>
            <a:r>
              <a:rPr lang="en-GB" sz="2800" b="1" dirty="0" smtClean="0">
                <a:solidFill>
                  <a:srgbClr val="CC0000"/>
                </a:solidFill>
                <a:latin typeface="Cambria" charset="0"/>
                <a:ea typeface="MS PGothic" charset="0"/>
                <a:cs typeface="MS PGothic" charset="0"/>
              </a:rPr>
              <a:t>The way to the EU Common Framework </a:t>
            </a:r>
            <a:endParaRPr lang="bg-BG" sz="2800" b="1" dirty="0">
              <a:solidFill>
                <a:srgbClr val="CC0000"/>
              </a:solidFill>
              <a:latin typeface="Cambria" charset="0"/>
              <a:ea typeface="MS PGothic" charset="0"/>
              <a:cs typeface="MS PGothic" charset="0"/>
            </a:endParaRPr>
          </a:p>
        </p:txBody>
      </p:sp>
      <p:sp>
        <p:nvSpPr>
          <p:cNvPr id="9222" name="CasellaDiTesto 9"/>
          <p:cNvSpPr txBox="1">
            <a:spLocks noChangeArrowheads="1"/>
          </p:cNvSpPr>
          <p:nvPr/>
        </p:nvSpPr>
        <p:spPr bwMode="auto">
          <a:xfrm>
            <a:off x="684213" y="1773238"/>
            <a:ext cx="755967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a:buFont typeface="Arial" charset="0"/>
              <a:buChar char="•"/>
            </a:pPr>
            <a:r>
              <a:rPr lang="en-GB" sz="2200" dirty="0">
                <a:latin typeface="Cambria" charset="0"/>
                <a:ea typeface="MS PGothic" charset="0"/>
              </a:rPr>
              <a:t>Developing a </a:t>
            </a:r>
            <a:r>
              <a:rPr lang="en-GB" sz="2200" b="1" dirty="0">
                <a:solidFill>
                  <a:srgbClr val="CC0000"/>
                </a:solidFill>
                <a:latin typeface="Cambria" charset="0"/>
                <a:ea typeface="MS PGothic" charset="0"/>
              </a:rPr>
              <a:t>Road Map </a:t>
            </a:r>
            <a:r>
              <a:rPr lang="en-GB" sz="2200" dirty="0">
                <a:latin typeface="Cambria" charset="0"/>
                <a:ea typeface="MS PGothic" charset="0"/>
              </a:rPr>
              <a:t>(guidelines, recommendations, technical standards, research agenda) for creating a </a:t>
            </a:r>
            <a:r>
              <a:rPr lang="en-GB" sz="2200" b="1" dirty="0">
                <a:solidFill>
                  <a:srgbClr val="CC0000"/>
                </a:solidFill>
                <a:latin typeface="Cambria" charset="0"/>
                <a:ea typeface="MS PGothic" charset="0"/>
              </a:rPr>
              <a:t>Common European Framework</a:t>
            </a:r>
            <a:r>
              <a:rPr lang="en-GB" sz="2200" dirty="0">
                <a:latin typeface="Cambria" charset="0"/>
                <a:ea typeface="MS PGothic" charset="0"/>
              </a:rPr>
              <a:t> for the systematic, aligned and uniform application of new technologies in the collection, use and exchange of evidence</a:t>
            </a:r>
          </a:p>
          <a:p>
            <a:pPr algn="just">
              <a:buFont typeface="Arial" charset="0"/>
              <a:buChar char="•"/>
            </a:pPr>
            <a:r>
              <a:rPr lang="en-GB" sz="2200" dirty="0">
                <a:latin typeface="Cambria" charset="0"/>
                <a:ea typeface="MS PGothic" charset="0"/>
                <a:cs typeface="MS PGothic" charset="0"/>
              </a:rPr>
              <a:t>Drafting/assessing Rules for the treatment of electronic evidence</a:t>
            </a:r>
          </a:p>
          <a:p>
            <a:pPr algn="just">
              <a:buFont typeface="Arial" charset="0"/>
              <a:buChar char="•"/>
            </a:pPr>
            <a:r>
              <a:rPr lang="en-GB" sz="2200" dirty="0">
                <a:latin typeface="Cambria" charset="0"/>
                <a:ea typeface="MS PGothic" charset="0"/>
                <a:cs typeface="MS PGothic" charset="0"/>
              </a:rPr>
              <a:t>Defining implications for </a:t>
            </a:r>
            <a:r>
              <a:rPr lang="en-GB" sz="2200" b="1" dirty="0">
                <a:solidFill>
                  <a:srgbClr val="CC0000"/>
                </a:solidFill>
                <a:latin typeface="Cambria" charset="0"/>
                <a:ea typeface="MS PGothic" charset="0"/>
                <a:cs typeface="MS PGothic" charset="0"/>
              </a:rPr>
              <a:t>privacy</a:t>
            </a:r>
            <a:r>
              <a:rPr lang="en-GB" sz="2200" dirty="0">
                <a:solidFill>
                  <a:srgbClr val="CC0000"/>
                </a:solidFill>
                <a:latin typeface="Cambria" charset="0"/>
                <a:ea typeface="MS PGothic" charset="0"/>
                <a:cs typeface="MS PGothic" charset="0"/>
              </a:rPr>
              <a:t> </a:t>
            </a:r>
            <a:r>
              <a:rPr lang="en-GB" sz="2200" dirty="0">
                <a:latin typeface="Cambria" charset="0"/>
                <a:ea typeface="MS PGothic" charset="0"/>
                <a:cs typeface="MS PGothic" charset="0"/>
              </a:rPr>
              <a:t>and operational issues </a:t>
            </a:r>
          </a:p>
          <a:p>
            <a:pPr algn="just">
              <a:buFont typeface="Arial" charset="0"/>
              <a:buChar char="•"/>
            </a:pPr>
            <a:r>
              <a:rPr lang="it-IT" sz="2200" dirty="0" err="1">
                <a:latin typeface="Cambria" charset="0"/>
                <a:ea typeface="MS PGothic" charset="0"/>
                <a:cs typeface="MS PGothic" charset="0"/>
              </a:rPr>
              <a:t>Understanding</a:t>
            </a:r>
            <a:r>
              <a:rPr lang="it-IT" sz="2200" dirty="0">
                <a:latin typeface="Cambria" charset="0"/>
                <a:ea typeface="MS PGothic" charset="0"/>
                <a:cs typeface="MS PGothic" charset="0"/>
              </a:rPr>
              <a:t> c</a:t>
            </a:r>
            <a:r>
              <a:rPr lang="en-GB" sz="2200" dirty="0" err="1">
                <a:latin typeface="Cambria" charset="0"/>
                <a:ea typeface="MS PGothic" charset="0"/>
                <a:cs typeface="MS PGothic" charset="0"/>
              </a:rPr>
              <a:t>onditions</a:t>
            </a:r>
            <a:r>
              <a:rPr lang="en-GB" sz="2200" dirty="0">
                <a:latin typeface="Cambria" charset="0"/>
                <a:ea typeface="MS PGothic" charset="0"/>
                <a:cs typeface="MS PGothic" charset="0"/>
              </a:rPr>
              <a:t> for a secure and consistent </a:t>
            </a:r>
            <a:r>
              <a:rPr lang="en-GB" sz="2200" b="1" dirty="0">
                <a:solidFill>
                  <a:srgbClr val="CC0000"/>
                </a:solidFill>
                <a:latin typeface="Cambria" charset="0"/>
                <a:ea typeface="MS PGothic" charset="0"/>
                <a:cs typeface="MS PGothic" charset="0"/>
              </a:rPr>
              <a:t>Exchanging</a:t>
            </a:r>
            <a:r>
              <a:rPr lang="en-GB" sz="2200" dirty="0">
                <a:latin typeface="Cambria" charset="0"/>
                <a:ea typeface="MS PGothic" charset="0"/>
                <a:cs typeface="MS PGothic" charset="0"/>
              </a:rPr>
              <a:t> of Evidence collected by means of new technologies</a:t>
            </a:r>
          </a:p>
        </p:txBody>
      </p:sp>
      <p:sp>
        <p:nvSpPr>
          <p:cNvPr id="12"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3"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4"/>
          </p:nvPr>
        </p:nvSpPr>
        <p:spPr>
          <a:xfrm>
            <a:off x="6686550" y="6488113"/>
            <a:ext cx="2349500" cy="401637"/>
          </a:xfrm>
        </p:spPr>
        <p:txBody>
          <a:bodyPr>
            <a:normAutofit/>
          </a:bodyPr>
          <a:lstStyle/>
          <a:p>
            <a:pPr>
              <a:defRPr/>
            </a:pPr>
            <a:fld id="{41BE406E-C5EE-3446-81B0-4C58240DAA0A}" type="slidenum">
              <a:rPr lang="bg-BG"/>
              <a:pPr>
                <a:defRPr/>
              </a:pPr>
              <a:t>40</a:t>
            </a:fld>
            <a:endParaRPr lang="bg-BG" dirty="0"/>
          </a:p>
        </p:txBody>
      </p:sp>
      <p:pic>
        <p:nvPicPr>
          <p:cNvPr id="15362" name="Картина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5365" name="Заглавие 7"/>
          <p:cNvSpPr>
            <a:spLocks noGrp="1"/>
          </p:cNvSpPr>
          <p:nvPr>
            <p:ph type="title"/>
          </p:nvPr>
        </p:nvSpPr>
        <p:spPr>
          <a:xfrm>
            <a:off x="395288" y="836613"/>
            <a:ext cx="8424862" cy="720725"/>
          </a:xfrm>
        </p:spPr>
        <p:txBody>
          <a:bodyPr>
            <a:normAutofit/>
          </a:bodyPr>
          <a:lstStyle/>
          <a:p>
            <a:pPr eaLnBrk="1" hangingPunct="1"/>
            <a:r>
              <a:rPr lang="en-GB" sz="2800" b="1" dirty="0" smtClean="0">
                <a:solidFill>
                  <a:srgbClr val="CC0000"/>
                </a:solidFill>
                <a:latin typeface="Cambria" charset="0"/>
                <a:ea typeface="MS PGothic" charset="0"/>
                <a:cs typeface="MS PGothic" charset="0"/>
              </a:rPr>
              <a:t>Conclusions: Exchanging Digital EVIDENCE</a:t>
            </a:r>
            <a:endParaRPr lang="bg-BG" sz="2800" b="1" dirty="0">
              <a:solidFill>
                <a:srgbClr val="CC0000"/>
              </a:solidFill>
              <a:latin typeface="Cambria" charset="0"/>
              <a:ea typeface="MS PGothic" charset="0"/>
              <a:cs typeface="MS PGothic" charset="0"/>
            </a:endParaRPr>
          </a:p>
        </p:txBody>
      </p:sp>
      <p:sp>
        <p:nvSpPr>
          <p:cNvPr id="15366" name="CasellaDiTesto 14"/>
          <p:cNvSpPr txBox="1">
            <a:spLocks noChangeArrowheads="1"/>
          </p:cNvSpPr>
          <p:nvPr/>
        </p:nvSpPr>
        <p:spPr bwMode="auto">
          <a:xfrm>
            <a:off x="684213" y="1773238"/>
            <a:ext cx="7559675"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a:buFont typeface="Arial" charset="0"/>
              <a:buChar char="•"/>
            </a:pPr>
            <a:r>
              <a:rPr lang="en-GB" sz="2000" dirty="0">
                <a:latin typeface="Cambria" charset="0"/>
                <a:ea typeface="MS PGothic" charset="0"/>
              </a:rPr>
              <a:t>Work on legal issues in a cross border dimension, defining a Common set of rules for the handling of the digital evidence, including the identification and specification of those legislative changes that should be promoted at both European and Member State levels (coping as well with what already in place)</a:t>
            </a:r>
          </a:p>
          <a:p>
            <a:pPr algn="just">
              <a:buFont typeface="Arial" charset="0"/>
              <a:buChar char="•"/>
            </a:pPr>
            <a:r>
              <a:rPr lang="en-GB" sz="2000" dirty="0">
                <a:latin typeface="Cambria" charset="0"/>
                <a:ea typeface="MS PGothic" charset="0"/>
              </a:rPr>
              <a:t>Propose and agree upon open/widely available standards, assuring the international transfer (exchange) of evidence;</a:t>
            </a:r>
          </a:p>
          <a:p>
            <a:pPr algn="just">
              <a:buFont typeface="Arial" charset="0"/>
              <a:buChar char="•"/>
            </a:pPr>
            <a:r>
              <a:rPr lang="en-GB" sz="2000" dirty="0">
                <a:latin typeface="Cambria" charset="0"/>
                <a:ea typeface="MS PGothic" charset="0"/>
              </a:rPr>
              <a:t>Assess and bridge gaps relating operational implications for  law enforcement agencies;</a:t>
            </a:r>
          </a:p>
          <a:p>
            <a:pPr algn="just">
              <a:buFont typeface="Arial" charset="0"/>
              <a:buChar char="•"/>
            </a:pPr>
            <a:r>
              <a:rPr lang="en-GB" sz="2000" dirty="0">
                <a:latin typeface="Cambria" charset="0"/>
                <a:ea typeface="MS PGothic" charset="0"/>
              </a:rPr>
              <a:t>Identify/assess privacy implications/rules for the collection and processing of personal data in t</a:t>
            </a:r>
            <a:r>
              <a:rPr lang="en-US" sz="2000" dirty="0">
                <a:latin typeface="Cambria" charset="0"/>
                <a:ea typeface="MS PGothic" charset="0"/>
              </a:rPr>
              <a:t>he</a:t>
            </a:r>
            <a:r>
              <a:rPr lang="en-GB" sz="2000" dirty="0">
                <a:latin typeface="Cambria" charset="0"/>
                <a:ea typeface="MS PGothic" charset="0"/>
              </a:rPr>
              <a:t> electronic evidence context;</a:t>
            </a:r>
          </a:p>
          <a:p>
            <a:pPr algn="just">
              <a:buFont typeface="Arial" charset="0"/>
              <a:buChar char="•"/>
            </a:pPr>
            <a:r>
              <a:rPr lang="en-GB" sz="2000" dirty="0">
                <a:latin typeface="Cambria" charset="0"/>
                <a:ea typeface="MS PGothic" charset="0"/>
              </a:rPr>
              <a:t>Identify/propose technical/legal/operational developments that should be carried out to sustain all these aspects.</a:t>
            </a:r>
          </a:p>
          <a:p>
            <a:pPr marL="0" indent="0" algn="ctr"/>
            <a:r>
              <a:rPr lang="en-GB" sz="2000" b="1" dirty="0" smtClean="0">
                <a:solidFill>
                  <a:srgbClr val="CC0000"/>
                </a:solidFill>
                <a:latin typeface="Cambria" charset="0"/>
                <a:ea typeface="MS PGothic" charset="0"/>
              </a:rPr>
              <a:t>Contribute to B</a:t>
            </a:r>
            <a:r>
              <a:rPr lang="en-GB" sz="2200" b="1" dirty="0" smtClean="0">
                <a:solidFill>
                  <a:srgbClr val="CC0000"/>
                </a:solidFill>
                <a:latin typeface="Cambria" charset="0"/>
                <a:ea typeface="MS PGothic" charset="0"/>
              </a:rPr>
              <a:t>uild up and Guarantee TRUST between involved actors</a:t>
            </a:r>
            <a:endParaRPr lang="en-GB" sz="2200" b="1" dirty="0">
              <a:solidFill>
                <a:srgbClr val="CC0000"/>
              </a:solidFill>
              <a:latin typeface="Cambria" charset="0"/>
              <a:ea typeface="MS PGothic" charset="0"/>
            </a:endParaRPr>
          </a:p>
        </p:txBody>
      </p:sp>
      <p:sp>
        <p:nvSpPr>
          <p:cNvPr id="9"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0"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extLst>
      <p:ext uri="{BB962C8B-B14F-4D97-AF65-F5344CB8AC3E}">
        <p14:creationId xmlns:p14="http://schemas.microsoft.com/office/powerpoint/2010/main" val="230438844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Content Placeholder 2"/>
          <p:cNvSpPr>
            <a:spLocks noGrp="1"/>
          </p:cNvSpPr>
          <p:nvPr>
            <p:ph idx="14"/>
          </p:nvPr>
        </p:nvSpPr>
        <p:spPr bwMode="auto">
          <a:xfrm>
            <a:off x="395288" y="1412875"/>
            <a:ext cx="8424862" cy="36723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sz="3600" dirty="0">
              <a:solidFill>
                <a:srgbClr val="CC0000"/>
              </a:solidFill>
              <a:latin typeface="Cambria" charset="0"/>
              <a:cs typeface="Cambria" charset="0"/>
            </a:endParaRPr>
          </a:p>
          <a:p>
            <a:pPr algn="ctr" eaLnBrk="1" hangingPunct="1"/>
            <a:endParaRPr lang="en-GB" sz="3600" b="1" dirty="0">
              <a:solidFill>
                <a:srgbClr val="CC0000"/>
              </a:solidFill>
              <a:latin typeface="Cambria" charset="0"/>
              <a:cs typeface="Cambria" charset="0"/>
            </a:endParaRPr>
          </a:p>
          <a:p>
            <a:pPr algn="ctr" eaLnBrk="1" hangingPunct="1"/>
            <a:r>
              <a:rPr lang="en-GB" sz="3600" b="1" dirty="0">
                <a:solidFill>
                  <a:srgbClr val="CC0000"/>
                </a:solidFill>
                <a:latin typeface="Cambria" charset="0"/>
                <a:cs typeface="Cambria" charset="0"/>
              </a:rPr>
              <a:t>Thanks for your </a:t>
            </a:r>
            <a:r>
              <a:rPr lang="en-GB" sz="3600" b="1" dirty="0" smtClean="0">
                <a:solidFill>
                  <a:srgbClr val="CC0000"/>
                </a:solidFill>
                <a:latin typeface="Cambria" charset="0"/>
                <a:cs typeface="Cambria" charset="0"/>
              </a:rPr>
              <a:t>kind attention</a:t>
            </a:r>
            <a:r>
              <a:rPr lang="en-GB" sz="3600" b="1" dirty="0">
                <a:solidFill>
                  <a:srgbClr val="CC0000"/>
                </a:solidFill>
                <a:latin typeface="Cambria" charset="0"/>
                <a:cs typeface="Cambria" charset="0"/>
              </a:rPr>
              <a:t>!</a:t>
            </a:r>
          </a:p>
          <a:p>
            <a:pPr algn="ctr" eaLnBrk="1" hangingPunct="1"/>
            <a:endParaRPr lang="en-GB" sz="3600" b="1" dirty="0">
              <a:solidFill>
                <a:srgbClr val="CC0000"/>
              </a:solidFill>
              <a:latin typeface="Cambria" charset="0"/>
              <a:cs typeface="Cambria" charset="0"/>
            </a:endParaRPr>
          </a:p>
        </p:txBody>
      </p:sp>
      <p:pic>
        <p:nvPicPr>
          <p:cNvPr id="18434" name="Картина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Картина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60350"/>
            <a:ext cx="24479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Текстов контейнер 2"/>
          <p:cNvSpPr txBox="1">
            <a:spLocks/>
          </p:cNvSpPr>
          <p:nvPr/>
        </p:nvSpPr>
        <p:spPr>
          <a:xfrm>
            <a:off x="5435600" y="333375"/>
            <a:ext cx="2160588" cy="51752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7"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9"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4"/>
          </p:nvPr>
        </p:nvSpPr>
        <p:spPr>
          <a:xfrm>
            <a:off x="6686550" y="6488113"/>
            <a:ext cx="2349500" cy="401637"/>
          </a:xfrm>
        </p:spPr>
        <p:txBody>
          <a:bodyPr>
            <a:normAutofit/>
          </a:bodyPr>
          <a:lstStyle/>
          <a:p>
            <a:pPr>
              <a:defRPr/>
            </a:pPr>
            <a:fld id="{F146631D-6A82-704D-A7EC-860614793CC4}" type="slidenum">
              <a:rPr lang="bg-BG"/>
              <a:pPr>
                <a:defRPr/>
              </a:pPr>
              <a:t>5</a:t>
            </a:fld>
            <a:endParaRPr lang="bg-BG" dirty="0"/>
          </a:p>
        </p:txBody>
      </p:sp>
      <p:pic>
        <p:nvPicPr>
          <p:cNvPr id="10242" name="Картина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Картина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0350"/>
            <a:ext cx="24479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2" name="Заглавие 7"/>
          <p:cNvSpPr>
            <a:spLocks noGrp="1"/>
          </p:cNvSpPr>
          <p:nvPr>
            <p:ph type="title"/>
          </p:nvPr>
        </p:nvSpPr>
        <p:spPr>
          <a:xfrm rot="16200000">
            <a:off x="-666466" y="3087079"/>
            <a:ext cx="4283597" cy="720725"/>
          </a:xfrm>
        </p:spPr>
        <p:txBody>
          <a:bodyPr>
            <a:normAutofit fontScale="90000"/>
          </a:bodyPr>
          <a:lstStyle/>
          <a:p>
            <a:pPr eaLnBrk="1" hangingPunct="1">
              <a:defRPr/>
            </a:pPr>
            <a:r>
              <a:rPr lang="en-GB" sz="2800" b="1" dirty="0" smtClean="0">
                <a:solidFill>
                  <a:srgbClr val="CC0000"/>
                </a:solidFill>
                <a:latin typeface="Cambria" charset="0"/>
                <a:ea typeface="MS PGothic" charset="0"/>
              </a:rPr>
              <a:t>EVIDENCE: the Way to the Road Map</a:t>
            </a:r>
            <a:endParaRPr lang="bg-BG" sz="2800" b="1" dirty="0">
              <a:solidFill>
                <a:srgbClr val="CC0000"/>
              </a:solidFill>
              <a:latin typeface="Cambria" charset="0"/>
              <a:ea typeface="MS PGothic" charset="0"/>
            </a:endParaRPr>
          </a:p>
        </p:txBody>
      </p:sp>
      <p:sp>
        <p:nvSpPr>
          <p:cNvPr id="13"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4"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pic>
        <p:nvPicPr>
          <p:cNvPr id="3" name="Immagine 2" descr="Puzzle-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921216"/>
            <a:ext cx="5455920" cy="5532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4"/>
          </p:nvPr>
        </p:nvSpPr>
        <p:spPr>
          <a:xfrm>
            <a:off x="6686550" y="6488113"/>
            <a:ext cx="2349500" cy="401637"/>
          </a:xfrm>
        </p:spPr>
        <p:txBody>
          <a:bodyPr>
            <a:normAutofit/>
          </a:bodyPr>
          <a:lstStyle/>
          <a:p>
            <a:pPr>
              <a:defRPr/>
            </a:pPr>
            <a:fld id="{F146631D-6A82-704D-A7EC-860614793CC4}" type="slidenum">
              <a:rPr lang="bg-BG"/>
              <a:pPr>
                <a:defRPr/>
              </a:pPr>
              <a:t>6</a:t>
            </a:fld>
            <a:endParaRPr lang="bg-BG" dirty="0"/>
          </a:p>
        </p:txBody>
      </p:sp>
      <p:pic>
        <p:nvPicPr>
          <p:cNvPr id="10242" name="Картина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Картина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0350"/>
            <a:ext cx="24479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2" name="Заглавие 7"/>
          <p:cNvSpPr>
            <a:spLocks noGrp="1"/>
          </p:cNvSpPr>
          <p:nvPr>
            <p:ph type="title"/>
          </p:nvPr>
        </p:nvSpPr>
        <p:spPr>
          <a:xfrm>
            <a:off x="1115616" y="980728"/>
            <a:ext cx="7056784" cy="720725"/>
          </a:xfrm>
        </p:spPr>
        <p:txBody>
          <a:bodyPr>
            <a:normAutofit/>
          </a:bodyPr>
          <a:lstStyle/>
          <a:p>
            <a:pPr eaLnBrk="1" hangingPunct="1">
              <a:defRPr/>
            </a:pPr>
            <a:r>
              <a:rPr lang="en-GB" sz="2800" b="1" dirty="0" smtClean="0">
                <a:solidFill>
                  <a:srgbClr val="CC0000"/>
                </a:solidFill>
                <a:latin typeface="Cambria" charset="0"/>
                <a:ea typeface="MS PGothic" charset="0"/>
              </a:rPr>
              <a:t>Handling electronic evidence </a:t>
            </a:r>
            <a:r>
              <a:rPr lang="en-GB" sz="2800" b="1" dirty="0" smtClean="0">
                <a:solidFill>
                  <a:srgbClr val="CC0000"/>
                </a:solidFill>
                <a:latin typeface="Cambria" charset="0"/>
                <a:ea typeface="MS PGothic" charset="0"/>
              </a:rPr>
              <a:t>challenges</a:t>
            </a:r>
            <a:endParaRPr lang="bg-BG" sz="2800" b="1" dirty="0">
              <a:solidFill>
                <a:srgbClr val="CC0000"/>
              </a:solidFill>
              <a:latin typeface="Cambria" charset="0"/>
              <a:ea typeface="MS PGothic" charset="0"/>
            </a:endParaRPr>
          </a:p>
        </p:txBody>
      </p:sp>
      <p:sp>
        <p:nvSpPr>
          <p:cNvPr id="13"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4"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graphicFrame>
        <p:nvGraphicFramePr>
          <p:cNvPr id="10" name="Content Placeholder 6"/>
          <p:cNvGraphicFramePr>
            <a:graphicFrameLocks/>
          </p:cNvGraphicFramePr>
          <p:nvPr>
            <p:extLst>
              <p:ext uri="{D42A27DB-BD31-4B8C-83A1-F6EECF244321}">
                <p14:modId xmlns:p14="http://schemas.microsoft.com/office/powerpoint/2010/main" val="3889597986"/>
              </p:ext>
            </p:extLst>
          </p:nvPr>
        </p:nvGraphicFramePr>
        <p:xfrm>
          <a:off x="1979712" y="2132558"/>
          <a:ext cx="6611421" cy="36727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01626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4"/>
          </p:nvPr>
        </p:nvSpPr>
        <p:spPr>
          <a:xfrm>
            <a:off x="6686550" y="6488113"/>
            <a:ext cx="2349500" cy="401637"/>
          </a:xfrm>
        </p:spPr>
        <p:txBody>
          <a:bodyPr>
            <a:normAutofit/>
          </a:bodyPr>
          <a:lstStyle/>
          <a:p>
            <a:pPr>
              <a:defRPr/>
            </a:pPr>
            <a:fld id="{A7A98B5C-6211-B14E-AD7F-C110D337EE34}" type="slidenum">
              <a:rPr lang="bg-BG"/>
              <a:pPr>
                <a:defRPr/>
              </a:pPr>
              <a:t>7</a:t>
            </a:fld>
            <a:endParaRPr lang="bg-BG" dirty="0"/>
          </a:p>
        </p:txBody>
      </p:sp>
      <p:pic>
        <p:nvPicPr>
          <p:cNvPr id="11266" name="Картина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Картина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0350"/>
            <a:ext cx="24479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1269" name="Заглавие 7"/>
          <p:cNvSpPr>
            <a:spLocks noGrp="1"/>
          </p:cNvSpPr>
          <p:nvPr>
            <p:ph type="title"/>
          </p:nvPr>
        </p:nvSpPr>
        <p:spPr>
          <a:xfrm>
            <a:off x="395288" y="836613"/>
            <a:ext cx="8424862" cy="720725"/>
          </a:xfrm>
        </p:spPr>
        <p:txBody>
          <a:bodyPr/>
          <a:lstStyle/>
          <a:p>
            <a:pPr eaLnBrk="1" hangingPunct="1"/>
            <a:r>
              <a:rPr lang="en-GB" sz="2800" b="1" dirty="0">
                <a:solidFill>
                  <a:srgbClr val="CC0000"/>
                </a:solidFill>
                <a:latin typeface="Cambria" charset="0"/>
                <a:ea typeface="MS PGothic" charset="0"/>
                <a:cs typeface="MS PGothic" charset="0"/>
              </a:rPr>
              <a:t>The way to the Road </a:t>
            </a:r>
            <a:r>
              <a:rPr lang="en-GB" sz="2800" b="1" dirty="0" smtClean="0">
                <a:solidFill>
                  <a:srgbClr val="CC0000"/>
                </a:solidFill>
                <a:latin typeface="Cambria" charset="0"/>
                <a:ea typeface="MS PGothic" charset="0"/>
                <a:cs typeface="MS PGothic" charset="0"/>
              </a:rPr>
              <a:t>Map 1/2</a:t>
            </a:r>
            <a:endParaRPr lang="bg-BG" sz="2800" b="1" dirty="0">
              <a:solidFill>
                <a:srgbClr val="CC0000"/>
              </a:solidFill>
              <a:latin typeface="Cambria" charset="0"/>
              <a:ea typeface="MS PGothic" charset="0"/>
              <a:cs typeface="MS PGothic" charset="0"/>
            </a:endParaRPr>
          </a:p>
        </p:txBody>
      </p:sp>
      <p:sp>
        <p:nvSpPr>
          <p:cNvPr id="10" name="CasellaDiTesto 9"/>
          <p:cNvSpPr txBox="1">
            <a:spLocks noChangeArrowheads="1"/>
          </p:cNvSpPr>
          <p:nvPr/>
        </p:nvSpPr>
        <p:spPr bwMode="auto">
          <a:xfrm>
            <a:off x="684213" y="1773238"/>
            <a:ext cx="75596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defRPr/>
            </a:pPr>
            <a:r>
              <a:rPr lang="en-GB" sz="2000" dirty="0"/>
              <a:t>In order to produce the Road map the following objectives </a:t>
            </a:r>
            <a:r>
              <a:rPr lang="en-GB" sz="2000" dirty="0" smtClean="0"/>
              <a:t>are considered essential:</a:t>
            </a:r>
            <a:endParaRPr lang="it-IT" sz="2000" dirty="0"/>
          </a:p>
          <a:p>
            <a:pPr marL="342900" indent="-342900" algn="just">
              <a:buFont typeface="Arial"/>
              <a:buChar char="•"/>
              <a:defRPr/>
            </a:pPr>
            <a:r>
              <a:rPr lang="en-GB" sz="2000" dirty="0"/>
              <a:t>Developing a common and shared understanding on what electronic evidence is and which are the relevant concepts of electronic evidence in involved domains and related fields (digital forensic, criminal law, criminal procedure, criminal international cooperation</a:t>
            </a:r>
            <a:r>
              <a:rPr lang="en-GB" sz="2000" dirty="0" smtClean="0"/>
              <a:t>) </a:t>
            </a:r>
            <a:r>
              <a:rPr lang="en-GB" sz="2000" dirty="0" smtClean="0">
                <a:solidFill>
                  <a:srgbClr val="000000"/>
                </a:solidFill>
              </a:rPr>
              <a:t>(</a:t>
            </a:r>
            <a:r>
              <a:rPr lang="en-GB" sz="2000" b="1" dirty="0" smtClean="0">
                <a:solidFill>
                  <a:srgbClr val="CC0000"/>
                </a:solidFill>
                <a:hlinkClick r:id="rId4"/>
              </a:rPr>
              <a:t>WP2: mind map categorization</a:t>
            </a:r>
            <a:r>
              <a:rPr lang="en-GB" sz="2000" dirty="0" smtClean="0"/>
              <a:t>);  </a:t>
            </a:r>
            <a:endParaRPr lang="it-IT" sz="2000" dirty="0"/>
          </a:p>
          <a:p>
            <a:pPr marL="342900" indent="-342900" algn="just">
              <a:buFont typeface="Arial"/>
              <a:buChar char="•"/>
              <a:defRPr/>
            </a:pPr>
            <a:r>
              <a:rPr lang="en-GB" sz="2000" dirty="0"/>
              <a:t>Detecting which are rules and criteria utilized for processing electronic evidence in EU Member States, and eventually how is the exchange of evidence </a:t>
            </a:r>
            <a:r>
              <a:rPr lang="en-GB" sz="2000" dirty="0" smtClean="0"/>
              <a:t>regulated </a:t>
            </a:r>
            <a:r>
              <a:rPr lang="en-GB" sz="2000" dirty="0" smtClean="0">
                <a:solidFill>
                  <a:srgbClr val="000000"/>
                </a:solidFill>
              </a:rPr>
              <a:t>(</a:t>
            </a:r>
            <a:r>
              <a:rPr lang="en-GB" sz="2000" b="1" dirty="0" smtClean="0">
                <a:solidFill>
                  <a:srgbClr val="CC0000"/>
                </a:solidFill>
              </a:rPr>
              <a:t>WP3</a:t>
            </a:r>
            <a:r>
              <a:rPr lang="en-GB" sz="2000" dirty="0" smtClean="0">
                <a:solidFill>
                  <a:srgbClr val="000000"/>
                </a:solidFill>
              </a:rPr>
              <a:t>)</a:t>
            </a:r>
            <a:r>
              <a:rPr lang="en-GB" sz="2000" dirty="0" smtClean="0"/>
              <a:t>; </a:t>
            </a:r>
            <a:endParaRPr lang="it-IT" sz="2000" dirty="0"/>
          </a:p>
        </p:txBody>
      </p:sp>
      <p:sp>
        <p:nvSpPr>
          <p:cNvPr id="13"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4"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12290" name="Заглавие 7"/>
          <p:cNvSpPr>
            <a:spLocks noGrp="1"/>
          </p:cNvSpPr>
          <p:nvPr>
            <p:ph type="title"/>
          </p:nvPr>
        </p:nvSpPr>
        <p:spPr>
          <a:xfrm>
            <a:off x="395288" y="836613"/>
            <a:ext cx="8424862" cy="720725"/>
          </a:xfrm>
        </p:spPr>
        <p:txBody>
          <a:bodyPr/>
          <a:lstStyle/>
          <a:p>
            <a:pPr eaLnBrk="1" hangingPunct="1"/>
            <a:r>
              <a:rPr lang="en-GB" sz="2800" b="1" dirty="0">
                <a:solidFill>
                  <a:srgbClr val="CC0000"/>
                </a:solidFill>
                <a:latin typeface="Cambria" charset="0"/>
                <a:ea typeface="MS PGothic" charset="0"/>
                <a:cs typeface="MS PGothic" charset="0"/>
              </a:rPr>
              <a:t>The way to the Road </a:t>
            </a:r>
            <a:r>
              <a:rPr lang="en-GB" sz="2800" b="1" dirty="0" smtClean="0">
                <a:solidFill>
                  <a:srgbClr val="CC0000"/>
                </a:solidFill>
                <a:latin typeface="Cambria" charset="0"/>
                <a:ea typeface="MS PGothic" charset="0"/>
                <a:cs typeface="MS PGothic" charset="0"/>
              </a:rPr>
              <a:t>Map 2/2</a:t>
            </a:r>
            <a:endParaRPr lang="bg-BG" sz="2800" b="1" dirty="0">
              <a:solidFill>
                <a:srgbClr val="CC0000"/>
              </a:solidFill>
              <a:latin typeface="Cambria" charset="0"/>
              <a:ea typeface="MS PGothic" charset="0"/>
              <a:cs typeface="MS PGothic" charset="0"/>
            </a:endParaRPr>
          </a:p>
        </p:txBody>
      </p:sp>
      <p:sp>
        <p:nvSpPr>
          <p:cNvPr id="2" name="Контейнер за номер на слайда 1"/>
          <p:cNvSpPr>
            <a:spLocks noGrp="1"/>
          </p:cNvSpPr>
          <p:nvPr>
            <p:ph type="sldNum" sz="quarter" idx="14"/>
          </p:nvPr>
        </p:nvSpPr>
        <p:spPr>
          <a:xfrm>
            <a:off x="6686550" y="6488113"/>
            <a:ext cx="2349500" cy="401637"/>
          </a:xfrm>
        </p:spPr>
        <p:txBody>
          <a:bodyPr>
            <a:normAutofit/>
          </a:bodyPr>
          <a:lstStyle/>
          <a:p>
            <a:pPr>
              <a:defRPr/>
            </a:pPr>
            <a:fld id="{3957D138-C89F-CB44-9A85-ED6A6853C358}" type="slidenum">
              <a:rPr lang="bg-BG"/>
              <a:pPr>
                <a:defRPr/>
              </a:pPr>
              <a:t>8</a:t>
            </a:fld>
            <a:endParaRPr lang="bg-BG" dirty="0"/>
          </a:p>
        </p:txBody>
      </p:sp>
      <p:pic>
        <p:nvPicPr>
          <p:cNvPr id="12292" name="Картина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Картина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60350"/>
            <a:ext cx="24479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3" name="Rettangolo 2"/>
          <p:cNvSpPr/>
          <p:nvPr/>
        </p:nvSpPr>
        <p:spPr>
          <a:xfrm>
            <a:off x="539750" y="1412875"/>
            <a:ext cx="7848600" cy="4401205"/>
          </a:xfrm>
          <a:prstGeom prst="rect">
            <a:avLst/>
          </a:prstGeom>
        </p:spPr>
        <p:txBody>
          <a:bodyPr>
            <a:spAutoFit/>
          </a:bodyPr>
          <a:lstStyle/>
          <a:p>
            <a:pPr marL="342900" indent="-342900" algn="just">
              <a:buFont typeface="Arial"/>
              <a:buChar char="•"/>
              <a:defRPr/>
            </a:pPr>
            <a:r>
              <a:rPr lang="en-GB" sz="2000" dirty="0"/>
              <a:t>Detecting of the existence of criteria and standards for guaranteeing reliability, integrity and chain of custody requirement of electronic evidence in the EU Member </a:t>
            </a:r>
            <a:r>
              <a:rPr lang="en-GB" sz="2000" dirty="0">
                <a:ea typeface="MS PGothic" charset="0"/>
                <a:cs typeface="MS PGothic" charset="0"/>
              </a:rPr>
              <a:t>States</a:t>
            </a:r>
            <a:r>
              <a:rPr lang="en-GB" sz="2000" dirty="0"/>
              <a:t> and eventually in the exchange of </a:t>
            </a:r>
            <a:r>
              <a:rPr lang="en-GB" sz="2000" dirty="0" smtClean="0"/>
              <a:t>it </a:t>
            </a:r>
            <a:r>
              <a:rPr lang="en-GB" sz="2000" dirty="0" smtClean="0">
                <a:solidFill>
                  <a:srgbClr val="000000"/>
                </a:solidFill>
              </a:rPr>
              <a:t>(</a:t>
            </a:r>
            <a:r>
              <a:rPr lang="en-GB" sz="2000" b="1" dirty="0" smtClean="0">
                <a:solidFill>
                  <a:srgbClr val="CC0000"/>
                </a:solidFill>
              </a:rPr>
              <a:t>WP4</a:t>
            </a:r>
            <a:r>
              <a:rPr lang="en-GB" sz="2000" dirty="0" smtClean="0"/>
              <a:t>); </a:t>
            </a:r>
            <a:endParaRPr lang="it-IT" sz="2000" dirty="0"/>
          </a:p>
          <a:p>
            <a:pPr marL="342900" indent="-342900" algn="just">
              <a:buFont typeface="Arial"/>
              <a:buChar char="•"/>
              <a:defRPr/>
            </a:pPr>
            <a:r>
              <a:rPr lang="en-US" sz="2000" dirty="0" smtClean="0"/>
              <a:t>Defining implications for LEAs by 1) providing </a:t>
            </a:r>
            <a:r>
              <a:rPr lang="en-US" sz="2000" dirty="0"/>
              <a:t>an OVERVIEW and a STATUS QUO ASSESSMENT of the collection, preservation and exchange of ELECTRONIC EVIDENCE from the STANDPOINT OF LAW ENFORCEMENT </a:t>
            </a:r>
            <a:r>
              <a:rPr lang="en-US" sz="2000" dirty="0" smtClean="0"/>
              <a:t> 2) proposing </a:t>
            </a:r>
            <a:r>
              <a:rPr lang="en-US" sz="2000" dirty="0"/>
              <a:t>GUIDELINES that could be integrated into a Common European Framework governing this field</a:t>
            </a:r>
            <a:r>
              <a:rPr lang="en-US" sz="2000" dirty="0" smtClean="0"/>
              <a:t>. </a:t>
            </a:r>
            <a:r>
              <a:rPr lang="en-GB" sz="2000" dirty="0" smtClean="0">
                <a:solidFill>
                  <a:srgbClr val="000000"/>
                </a:solidFill>
              </a:rPr>
              <a:t>(</a:t>
            </a:r>
            <a:r>
              <a:rPr lang="en-GB" sz="2000" b="1" dirty="0" smtClean="0">
                <a:solidFill>
                  <a:srgbClr val="CC0000"/>
                </a:solidFill>
              </a:rPr>
              <a:t>WP6</a:t>
            </a:r>
            <a:r>
              <a:rPr lang="en-GB" sz="2000" dirty="0" smtClean="0">
                <a:solidFill>
                  <a:srgbClr val="000000"/>
                </a:solidFill>
              </a:rPr>
              <a:t>)</a:t>
            </a:r>
            <a:r>
              <a:rPr lang="en-GB" sz="2000" dirty="0" smtClean="0"/>
              <a:t>; </a:t>
            </a:r>
            <a:endParaRPr lang="it-IT" sz="2000" dirty="0" smtClean="0"/>
          </a:p>
          <a:p>
            <a:pPr marL="342900" indent="-342900">
              <a:buFont typeface="Arial"/>
              <a:buChar char="•"/>
              <a:defRPr/>
            </a:pPr>
            <a:r>
              <a:rPr lang="en-US" sz="2000" dirty="0" smtClean="0"/>
              <a:t>D</a:t>
            </a:r>
            <a:r>
              <a:rPr lang="en-GB" sz="2000" dirty="0" err="1" smtClean="0"/>
              <a:t>efining</a:t>
            </a:r>
            <a:r>
              <a:rPr lang="en-GB" sz="2000" dirty="0" smtClean="0"/>
              <a:t> implications on data Privacy issues (</a:t>
            </a:r>
            <a:r>
              <a:rPr lang="en-GB" sz="2000" b="1" dirty="0" smtClean="0">
                <a:solidFill>
                  <a:srgbClr val="CC0000"/>
                </a:solidFill>
              </a:rPr>
              <a:t>WP8</a:t>
            </a:r>
            <a:r>
              <a:rPr lang="en-GB" sz="2000" dirty="0" smtClean="0">
                <a:solidFill>
                  <a:srgbClr val="008000"/>
                </a:solidFill>
              </a:rPr>
              <a:t>)</a:t>
            </a:r>
            <a:r>
              <a:rPr lang="en-GB" sz="2000" b="1" dirty="0" smtClean="0">
                <a:solidFill>
                  <a:srgbClr val="008000"/>
                </a:solidFill>
              </a:rPr>
              <a:t>;</a:t>
            </a:r>
          </a:p>
          <a:p>
            <a:pPr marL="342900" indent="-342900" algn="just">
              <a:buFont typeface="Arial"/>
              <a:buChar char="•"/>
              <a:defRPr/>
            </a:pPr>
            <a:r>
              <a:rPr lang="en-GB" sz="2000" dirty="0" smtClean="0"/>
              <a:t>Identifying </a:t>
            </a:r>
            <a:r>
              <a:rPr lang="en-GB" sz="2000" dirty="0"/>
              <a:t>and developing technological functionalities for a Common European Framework in gathering and exchanging electronic </a:t>
            </a:r>
            <a:r>
              <a:rPr lang="en-GB" sz="2000" dirty="0" smtClean="0"/>
              <a:t>evidence (</a:t>
            </a:r>
            <a:r>
              <a:rPr lang="en-GB" sz="2000" b="1" dirty="0" smtClean="0">
                <a:solidFill>
                  <a:srgbClr val="CC0000"/>
                </a:solidFill>
              </a:rPr>
              <a:t>WP5</a:t>
            </a:r>
            <a:r>
              <a:rPr lang="en-GB" sz="2000" dirty="0" smtClean="0"/>
              <a:t>); </a:t>
            </a:r>
            <a:endParaRPr lang="it-IT" sz="2000" dirty="0"/>
          </a:p>
          <a:p>
            <a:pPr marL="342900" indent="-342900" algn="just">
              <a:buFont typeface="Arial"/>
              <a:buChar char="•"/>
              <a:defRPr/>
            </a:pPr>
            <a:r>
              <a:rPr lang="en-GB" sz="2000" dirty="0"/>
              <a:t>Seizing the EVIDENCE </a:t>
            </a:r>
            <a:r>
              <a:rPr lang="en-GB" sz="2000" dirty="0" smtClean="0"/>
              <a:t>market (</a:t>
            </a:r>
            <a:r>
              <a:rPr lang="en-GB" sz="2000" b="1" dirty="0" smtClean="0">
                <a:solidFill>
                  <a:srgbClr val="CC0000"/>
                </a:solidFill>
              </a:rPr>
              <a:t>WP7</a:t>
            </a:r>
            <a:r>
              <a:rPr lang="en-GB" sz="2000" dirty="0" smtClean="0"/>
              <a:t>).</a:t>
            </a:r>
            <a:endParaRPr lang="it-IT" sz="1800" dirty="0"/>
          </a:p>
        </p:txBody>
      </p:sp>
      <p:sp>
        <p:nvSpPr>
          <p:cNvPr id="12"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3"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Картина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33375"/>
            <a:ext cx="66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Картина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0350"/>
            <a:ext cx="24479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 контейнер 2"/>
          <p:cNvSpPr txBox="1">
            <a:spLocks/>
          </p:cNvSpPr>
          <p:nvPr/>
        </p:nvSpPr>
        <p:spPr>
          <a:xfrm>
            <a:off x="4572000" y="333375"/>
            <a:ext cx="3024188" cy="4318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lang="en-GB" sz="1800" kern="1200" smtClean="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Tx/>
              <a:buNone/>
              <a:defRPr/>
            </a:pPr>
            <a:r>
              <a:rPr lang="en-US" sz="1100" baseline="30000" dirty="0">
                <a:solidFill>
                  <a:schemeClr val="tx1">
                    <a:lumMod val="50000"/>
                    <a:lumOff val="50000"/>
                  </a:schemeClr>
                </a:solidFill>
                <a:latin typeface="+mn-lt"/>
              </a:rPr>
              <a:t>This project has received funding from the European Union’s Seventh Framework </a:t>
            </a:r>
            <a:r>
              <a:rPr lang="en-US" sz="1100" baseline="30000" dirty="0" err="1">
                <a:solidFill>
                  <a:schemeClr val="tx1">
                    <a:lumMod val="50000"/>
                    <a:lumOff val="50000"/>
                  </a:schemeClr>
                </a:solidFill>
                <a:latin typeface="+mn-lt"/>
              </a:rPr>
              <a:t>Programme</a:t>
            </a:r>
            <a:r>
              <a:rPr lang="en-US" sz="1100" baseline="30000" dirty="0">
                <a:solidFill>
                  <a:schemeClr val="tx1">
                    <a:lumMod val="50000"/>
                    <a:lumOff val="50000"/>
                  </a:schemeClr>
                </a:solidFill>
                <a:latin typeface="+mn-lt"/>
              </a:rPr>
              <a:t> for research, technological development and demonstration under grant agreement No608185</a:t>
            </a:r>
          </a:p>
        </p:txBody>
      </p:sp>
      <p:sp>
        <p:nvSpPr>
          <p:cNvPr id="17412" name="Заглавие 7"/>
          <p:cNvSpPr>
            <a:spLocks noGrp="1"/>
          </p:cNvSpPr>
          <p:nvPr>
            <p:ph type="title"/>
          </p:nvPr>
        </p:nvSpPr>
        <p:spPr>
          <a:xfrm>
            <a:off x="395288" y="908050"/>
            <a:ext cx="8424862" cy="720725"/>
          </a:xfrm>
        </p:spPr>
        <p:txBody>
          <a:bodyPr/>
          <a:lstStyle/>
          <a:p>
            <a:pPr eaLnBrk="1" hangingPunct="1"/>
            <a:r>
              <a:rPr lang="en-GB" sz="2800" b="1" dirty="0" smtClean="0">
                <a:solidFill>
                  <a:srgbClr val="CC0000"/>
                </a:solidFill>
                <a:latin typeface="Cambria" charset="0"/>
                <a:ea typeface="MS PGothic" charset="0"/>
                <a:cs typeface="MS PGothic" charset="0"/>
              </a:rPr>
              <a:t>Intermediary Results</a:t>
            </a:r>
            <a:endParaRPr lang="bg-BG" sz="2800" b="1" dirty="0">
              <a:solidFill>
                <a:srgbClr val="CC0000"/>
              </a:solidFill>
              <a:latin typeface="Cambria" charset="0"/>
              <a:ea typeface="MS PGothic" charset="0"/>
              <a:cs typeface="MS PGothic" charset="0"/>
            </a:endParaRPr>
          </a:p>
        </p:txBody>
      </p:sp>
      <p:sp>
        <p:nvSpPr>
          <p:cNvPr id="17413" name="CasellaDiTesto 14"/>
          <p:cNvSpPr txBox="1">
            <a:spLocks noChangeArrowheads="1"/>
          </p:cNvSpPr>
          <p:nvPr/>
        </p:nvSpPr>
        <p:spPr bwMode="auto">
          <a:xfrm>
            <a:off x="684213" y="1700213"/>
            <a:ext cx="7559675" cy="31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800100" indent="-34290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a:buFont typeface="Arial"/>
              <a:buChar char="•"/>
            </a:pPr>
            <a:r>
              <a:rPr lang="en-GB" sz="2800" dirty="0" smtClean="0">
                <a:latin typeface="Cambria" charset="0"/>
                <a:ea typeface="MS PGothic" charset="0"/>
              </a:rPr>
              <a:t>Categorization of Electronic Evidence domain in the criminal field</a:t>
            </a:r>
            <a:r>
              <a:rPr lang="en-GB" sz="2800" i="1" dirty="0" smtClean="0">
                <a:latin typeface="Cambria" charset="0"/>
                <a:ea typeface="MS PGothic" charset="0"/>
              </a:rPr>
              <a:t> (WP2</a:t>
            </a:r>
            <a:r>
              <a:rPr lang="en-GB" sz="2800" i="1" smtClean="0">
                <a:latin typeface="Cambria" charset="0"/>
                <a:ea typeface="MS PGothic" charset="0"/>
              </a:rPr>
              <a:t>) </a:t>
            </a:r>
            <a:r>
              <a:rPr lang="en-GB" sz="2000" b="1" i="1" smtClean="0">
                <a:solidFill>
                  <a:srgbClr val="FF6600"/>
                </a:solidFill>
                <a:latin typeface="Cambria" charset="0"/>
                <a:ea typeface="MS PGothic" charset="0"/>
              </a:rPr>
              <a:t>finalized</a:t>
            </a:r>
            <a:endParaRPr lang="en-GB" sz="2800" i="1" dirty="0" smtClean="0">
              <a:latin typeface="Cambria" charset="0"/>
              <a:ea typeface="MS PGothic" charset="0"/>
            </a:endParaRPr>
          </a:p>
          <a:p>
            <a:pPr algn="just">
              <a:buFont typeface="Arial"/>
              <a:buChar char="•"/>
            </a:pPr>
            <a:r>
              <a:rPr lang="en-GB" sz="2800" dirty="0" smtClean="0">
                <a:latin typeface="Cambria" charset="0"/>
                <a:ea typeface="MS PGothic" charset="0"/>
              </a:rPr>
              <a:t>Legal issues (WP3) </a:t>
            </a:r>
            <a:r>
              <a:rPr lang="en-GB" sz="2000" b="1" i="1" dirty="0" smtClean="0">
                <a:solidFill>
                  <a:srgbClr val="008000"/>
                </a:solidFill>
                <a:latin typeface="Cambria" charset="0"/>
                <a:ea typeface="MS PGothic" charset="0"/>
              </a:rPr>
              <a:t>interim results</a:t>
            </a:r>
          </a:p>
          <a:p>
            <a:pPr algn="just">
              <a:buFont typeface="Arial"/>
              <a:buChar char="•"/>
            </a:pPr>
            <a:r>
              <a:rPr lang="en-GB" sz="2800" dirty="0" smtClean="0">
                <a:latin typeface="Cambria" charset="0"/>
                <a:ea typeface="MS PGothic" charset="0"/>
              </a:rPr>
              <a:t>Standard Issues (WP4) </a:t>
            </a:r>
            <a:r>
              <a:rPr lang="en-GB" sz="2000" b="1" i="1" dirty="0">
                <a:solidFill>
                  <a:srgbClr val="008000"/>
                </a:solidFill>
                <a:latin typeface="Cambria" charset="0"/>
                <a:ea typeface="MS PGothic" charset="0"/>
              </a:rPr>
              <a:t>interim results</a:t>
            </a:r>
            <a:endParaRPr lang="en-GB" sz="2000" dirty="0" smtClean="0">
              <a:latin typeface="Cambria" charset="0"/>
              <a:ea typeface="MS PGothic" charset="0"/>
            </a:endParaRPr>
          </a:p>
          <a:p>
            <a:pPr algn="just">
              <a:buFont typeface="Arial"/>
              <a:buChar char="•"/>
            </a:pPr>
            <a:r>
              <a:rPr lang="en-GB" sz="2800" dirty="0" smtClean="0">
                <a:latin typeface="Cambria" charset="0"/>
                <a:ea typeface="MS PGothic" charset="0"/>
              </a:rPr>
              <a:t>Law Enforcement Issues (WP5)</a:t>
            </a:r>
            <a:r>
              <a:rPr lang="en-GB" sz="2800" b="1" i="1" dirty="0">
                <a:solidFill>
                  <a:srgbClr val="008000"/>
                </a:solidFill>
                <a:latin typeface="Cambria" charset="0"/>
                <a:ea typeface="MS PGothic" charset="0"/>
              </a:rPr>
              <a:t> </a:t>
            </a:r>
            <a:r>
              <a:rPr lang="en-GB" sz="2000" b="1" i="1" dirty="0">
                <a:solidFill>
                  <a:srgbClr val="008000"/>
                </a:solidFill>
                <a:latin typeface="Cambria" charset="0"/>
                <a:ea typeface="MS PGothic" charset="0"/>
              </a:rPr>
              <a:t>interim results</a:t>
            </a:r>
            <a:endParaRPr lang="en-GB" sz="2000" dirty="0" smtClean="0">
              <a:latin typeface="Cambria" charset="0"/>
              <a:ea typeface="MS PGothic" charset="0"/>
            </a:endParaRPr>
          </a:p>
          <a:p>
            <a:pPr algn="just">
              <a:buFont typeface="Arial"/>
              <a:buChar char="•"/>
            </a:pPr>
            <a:r>
              <a:rPr lang="en-GB" sz="2800" dirty="0" smtClean="0">
                <a:latin typeface="Cambria" charset="0"/>
                <a:ea typeface="MS PGothic" charset="0"/>
              </a:rPr>
              <a:t>Privacy Issues (WP8) </a:t>
            </a:r>
            <a:r>
              <a:rPr lang="en-GB" sz="2000" b="1" i="1" dirty="0">
                <a:solidFill>
                  <a:srgbClr val="008000"/>
                </a:solidFill>
                <a:latin typeface="Cambria" charset="0"/>
                <a:ea typeface="MS PGothic" charset="0"/>
              </a:rPr>
              <a:t>interim results</a:t>
            </a:r>
            <a:endParaRPr lang="en-GB" sz="2000" dirty="0" smtClean="0">
              <a:latin typeface="Cambria" charset="0"/>
              <a:ea typeface="MS PGothic" charset="0"/>
            </a:endParaRPr>
          </a:p>
          <a:p>
            <a:pPr algn="just">
              <a:buFont typeface="Arial"/>
              <a:buChar char="•"/>
            </a:pPr>
            <a:r>
              <a:rPr lang="en-US" sz="2800" dirty="0" smtClean="0">
                <a:latin typeface="Cambria" charset="0"/>
                <a:ea typeface="MS PGothic" charset="0"/>
              </a:rPr>
              <a:t>M</a:t>
            </a:r>
            <a:r>
              <a:rPr lang="en-GB" sz="2800" dirty="0" err="1" smtClean="0">
                <a:latin typeface="Cambria" charset="0"/>
                <a:ea typeface="MS PGothic" charset="0"/>
              </a:rPr>
              <a:t>arket</a:t>
            </a:r>
            <a:r>
              <a:rPr lang="en-GB" sz="2800" dirty="0" smtClean="0">
                <a:latin typeface="Cambria" charset="0"/>
                <a:ea typeface="MS PGothic" charset="0"/>
              </a:rPr>
              <a:t> size (WP7)</a:t>
            </a:r>
            <a:r>
              <a:rPr lang="en-GB" sz="2800" b="1" i="1" dirty="0">
                <a:solidFill>
                  <a:srgbClr val="008000"/>
                </a:solidFill>
                <a:latin typeface="Cambria" charset="0"/>
                <a:ea typeface="MS PGothic" charset="0"/>
              </a:rPr>
              <a:t> </a:t>
            </a:r>
            <a:r>
              <a:rPr lang="en-GB" sz="2000" b="1" i="1" dirty="0">
                <a:solidFill>
                  <a:srgbClr val="008000"/>
                </a:solidFill>
                <a:latin typeface="Cambria" charset="0"/>
                <a:ea typeface="MS PGothic" charset="0"/>
              </a:rPr>
              <a:t>interim </a:t>
            </a:r>
            <a:r>
              <a:rPr lang="en-GB" sz="2000" b="1" i="1" dirty="0" smtClean="0">
                <a:solidFill>
                  <a:srgbClr val="008000"/>
                </a:solidFill>
                <a:latin typeface="Cambria" charset="0"/>
                <a:ea typeface="MS PGothic" charset="0"/>
              </a:rPr>
              <a:t>results</a:t>
            </a:r>
            <a:endParaRPr lang="en-GB" sz="2800" dirty="0">
              <a:latin typeface="Cambria" charset="0"/>
              <a:ea typeface="MS PGothic" charset="0"/>
            </a:endParaRPr>
          </a:p>
        </p:txBody>
      </p:sp>
      <p:sp>
        <p:nvSpPr>
          <p:cNvPr id="10" name="Контейнер за номер на слайда 1"/>
          <p:cNvSpPr>
            <a:spLocks noGrp="1"/>
          </p:cNvSpPr>
          <p:nvPr>
            <p:ph type="sldNum" sz="quarter" idx="14"/>
          </p:nvPr>
        </p:nvSpPr>
        <p:spPr>
          <a:xfrm>
            <a:off x="8532813" y="6488113"/>
            <a:ext cx="503237" cy="401637"/>
          </a:xfrm>
        </p:spPr>
        <p:txBody>
          <a:bodyPr>
            <a:normAutofit/>
          </a:bodyPr>
          <a:lstStyle/>
          <a:p>
            <a:pPr>
              <a:defRPr/>
            </a:pPr>
            <a:fld id="{71EC3AB2-9B88-9D46-B586-B3E12CFDE282}" type="slidenum">
              <a:rPr lang="bg-BG"/>
              <a:pPr>
                <a:defRPr/>
              </a:pPr>
              <a:t>9</a:t>
            </a:fld>
            <a:endParaRPr lang="bg-BG" dirty="0"/>
          </a:p>
        </p:txBody>
      </p:sp>
      <p:sp>
        <p:nvSpPr>
          <p:cNvPr id="9" name="Контейнер за номер на слайда 1"/>
          <p:cNvSpPr txBox="1">
            <a:spLocks/>
          </p:cNvSpPr>
          <p:nvPr/>
        </p:nvSpPr>
        <p:spPr bwMode="auto">
          <a:xfrm>
            <a:off x="107504" y="6453188"/>
            <a:ext cx="504056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EVIDENCE Project,  </a:t>
            </a:r>
            <a:r>
              <a:rPr lang="en-GB" sz="1200" dirty="0" smtClean="0">
                <a:solidFill>
                  <a:srgbClr val="898989"/>
                </a:solidFill>
              </a:rPr>
              <a:t>Council of Europe , Strasbourg 18 June  2015              -</a:t>
            </a:r>
            <a:endParaRPr lang="en-GB" sz="1200" dirty="0">
              <a:solidFill>
                <a:srgbClr val="898989"/>
              </a:solidFill>
            </a:endParaRPr>
          </a:p>
        </p:txBody>
      </p:sp>
      <p:sp>
        <p:nvSpPr>
          <p:cNvPr id="12" name="Контейнер за номер на слайда 1"/>
          <p:cNvSpPr txBox="1">
            <a:spLocks/>
          </p:cNvSpPr>
          <p:nvPr/>
        </p:nvSpPr>
        <p:spPr bwMode="auto">
          <a:xfrm>
            <a:off x="5436095" y="6453336"/>
            <a:ext cx="3101819"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dirty="0">
                <a:solidFill>
                  <a:srgbClr val="898989"/>
                </a:solidFill>
              </a:rPr>
              <a:t> </a:t>
            </a:r>
            <a:r>
              <a:rPr lang="en-GB" sz="1200" dirty="0" smtClean="0">
                <a:solidFill>
                  <a:srgbClr val="898989"/>
                </a:solidFill>
              </a:rPr>
              <a:t>Maria Angela </a:t>
            </a:r>
            <a:r>
              <a:rPr lang="en-GB" sz="1200" dirty="0" err="1" smtClean="0">
                <a:solidFill>
                  <a:srgbClr val="898989"/>
                </a:solidFill>
              </a:rPr>
              <a:t>Biasiotti</a:t>
            </a:r>
            <a:r>
              <a:rPr lang="en-GB" sz="1200" dirty="0" smtClean="0">
                <a:solidFill>
                  <a:srgbClr val="898989"/>
                </a:solidFill>
              </a:rPr>
              <a:t> – CNR-ITTIG          </a:t>
            </a:r>
            <a:endParaRPr lang="en-GB" sz="1200" dirty="0">
              <a:solidFill>
                <a:srgbClr val="898989"/>
              </a:solidFill>
            </a:endParaRPr>
          </a:p>
        </p:txBody>
      </p:sp>
      <p:cxnSp>
        <p:nvCxnSpPr>
          <p:cNvPr id="4" name="Straight Connector 3"/>
          <p:cNvCxnSpPr/>
          <p:nvPr/>
        </p:nvCxnSpPr>
        <p:spPr>
          <a:xfrm>
            <a:off x="1619672" y="5949280"/>
            <a:ext cx="1872208" cy="0"/>
          </a:xfrm>
          <a:prstGeom prst="line">
            <a:avLst/>
          </a:prstGeom>
          <a:ln w="508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907704" y="5482952"/>
            <a:ext cx="1296144" cy="532546"/>
          </a:xfrm>
          <a:prstGeom prst="rect">
            <a:avLst/>
          </a:prstGeom>
          <a:noFill/>
        </p:spPr>
        <p:txBody>
          <a:bodyPr wrap="square" rtlCol="0">
            <a:spAutoFit/>
          </a:bodyPr>
          <a:lstStyle/>
          <a:p>
            <a:r>
              <a:rPr lang="en-US" sz="2000" dirty="0" smtClean="0"/>
              <a:t>Status quo</a:t>
            </a:r>
            <a:endParaRPr lang="en-US" sz="2000" dirty="0"/>
          </a:p>
        </p:txBody>
      </p:sp>
      <p:cxnSp>
        <p:nvCxnSpPr>
          <p:cNvPr id="14" name="Straight Connector 13"/>
          <p:cNvCxnSpPr/>
          <p:nvPr/>
        </p:nvCxnSpPr>
        <p:spPr>
          <a:xfrm>
            <a:off x="3563888" y="5949280"/>
            <a:ext cx="1872208" cy="0"/>
          </a:xfrm>
          <a:prstGeom prst="line">
            <a:avLst/>
          </a:prstGeom>
          <a:ln w="50800">
            <a:solidFill>
              <a:srgbClr val="FFFF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779912" y="5495349"/>
            <a:ext cx="1584176" cy="400110"/>
          </a:xfrm>
          <a:prstGeom prst="rect">
            <a:avLst/>
          </a:prstGeom>
          <a:noFill/>
        </p:spPr>
        <p:txBody>
          <a:bodyPr wrap="square" rtlCol="0">
            <a:spAutoFit/>
          </a:bodyPr>
          <a:lstStyle/>
          <a:p>
            <a:r>
              <a:rPr lang="en-US" sz="2000" dirty="0" smtClean="0"/>
              <a:t>Assessment</a:t>
            </a:r>
            <a:endParaRPr lang="en-US" sz="2000" dirty="0"/>
          </a:p>
        </p:txBody>
      </p:sp>
      <p:cxnSp>
        <p:nvCxnSpPr>
          <p:cNvPr id="16" name="Straight Connector 15"/>
          <p:cNvCxnSpPr/>
          <p:nvPr/>
        </p:nvCxnSpPr>
        <p:spPr>
          <a:xfrm>
            <a:off x="5508104" y="5949280"/>
            <a:ext cx="1872208" cy="0"/>
          </a:xfrm>
          <a:prstGeom prst="line">
            <a:avLst/>
          </a:prstGeom>
          <a:ln w="50800">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868144" y="5473446"/>
            <a:ext cx="1224136" cy="400110"/>
          </a:xfrm>
          <a:prstGeom prst="rect">
            <a:avLst/>
          </a:prstGeom>
          <a:noFill/>
        </p:spPr>
        <p:txBody>
          <a:bodyPr wrap="square" rtlCol="0">
            <a:spAutoFit/>
          </a:bodyPr>
          <a:lstStyle/>
          <a:p>
            <a:r>
              <a:rPr lang="en-US" sz="2000" dirty="0" smtClean="0"/>
              <a:t>Proposal</a:t>
            </a:r>
            <a:endParaRPr lang="en-US" sz="2000" dirty="0"/>
          </a:p>
        </p:txBody>
      </p:sp>
      <p:sp>
        <p:nvSpPr>
          <p:cNvPr id="18" name="TextBox 17"/>
          <p:cNvSpPr txBox="1"/>
          <p:nvPr/>
        </p:nvSpPr>
        <p:spPr>
          <a:xfrm>
            <a:off x="1907704" y="5992798"/>
            <a:ext cx="3456384" cy="461665"/>
          </a:xfrm>
          <a:prstGeom prst="rect">
            <a:avLst/>
          </a:prstGeom>
          <a:noFill/>
        </p:spPr>
        <p:txBody>
          <a:bodyPr wrap="square" rtlCol="0">
            <a:spAutoFit/>
          </a:bodyPr>
          <a:lstStyle/>
          <a:p>
            <a:r>
              <a:rPr lang="en-US" i="1" dirty="0" smtClean="0"/>
              <a:t>Stakeholders involvement</a:t>
            </a:r>
            <a:endParaRPr lang="en-US" i="1"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8959</TotalTime>
  <Words>3796</Words>
  <Application>Microsoft Macintosh PowerPoint</Application>
  <PresentationFormat>On-screen Show (4:3)</PresentationFormat>
  <Paragraphs>409</Paragraphs>
  <Slides>41</Slides>
  <Notes>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Tema di Office</vt:lpstr>
      <vt:lpstr>PowerPoint Presentation</vt:lpstr>
      <vt:lpstr>EVIDENCE Project: Main data</vt:lpstr>
      <vt:lpstr>EVIDENCE: Topic addressed by the call </vt:lpstr>
      <vt:lpstr>EVIDENCE: The way to the EU Common Framework </vt:lpstr>
      <vt:lpstr>EVIDENCE: the Way to the Road Map</vt:lpstr>
      <vt:lpstr>Handling electronic evidence challenges</vt:lpstr>
      <vt:lpstr>The way to the Road Map 1/2</vt:lpstr>
      <vt:lpstr>The way to the Road Map 2/2</vt:lpstr>
      <vt:lpstr>Intermediary Results</vt:lpstr>
      <vt:lpstr>Electronic Evidence Definition</vt:lpstr>
      <vt:lpstr>E.E. Life-Cycle Investigation process model from ISO 27043</vt:lpstr>
      <vt:lpstr>EVIDENCE: Focus on E.E. Exchange</vt:lpstr>
      <vt:lpstr>Legal issues: preliminary results (1/2)</vt:lpstr>
      <vt:lpstr>Legal issues: preliminary results (2/2)</vt:lpstr>
      <vt:lpstr>Legal issues: next steps</vt:lpstr>
      <vt:lpstr> LEAs Issues Interim results  </vt:lpstr>
      <vt:lpstr>LEAs Issues Interim results</vt:lpstr>
      <vt:lpstr>LEAs Issues Interim results</vt:lpstr>
      <vt:lpstr> LEAs Issues Interim results </vt:lpstr>
      <vt:lpstr> LEAs Issues Interim results </vt:lpstr>
      <vt:lpstr>Report on Data Protection Issues Key findings 1: European Legal Framework</vt:lpstr>
      <vt:lpstr>Report on Data Protection Issues Key findings 2: European Legal Framework</vt:lpstr>
      <vt:lpstr>Market size Map of actors</vt:lpstr>
      <vt:lpstr>9 typological areas of "process" actors, in turn comprising a total of 40 types of actors </vt:lpstr>
      <vt:lpstr>10 typological areas of "context" actors, in turn containing 26 types of actors </vt:lpstr>
      <vt:lpstr>Market size Obstacles and facilitating factors  for the introduction of electronic evidence in courts: a first map </vt:lpstr>
      <vt:lpstr>Market size</vt:lpstr>
      <vt:lpstr>Market size interim remarks</vt:lpstr>
      <vt:lpstr>Electronic Evidence Exchange challenges</vt:lpstr>
      <vt:lpstr>Main idea: develop a standard formal language</vt:lpstr>
      <vt:lpstr>Formal languages  for exchanging digital forensics information</vt:lpstr>
      <vt:lpstr>Digital Forensics Tools Catalogue</vt:lpstr>
      <vt:lpstr>D.F. Tools Catalogue - Acquisition</vt:lpstr>
      <vt:lpstr>D.F. Tools Catalogue - Analysis</vt:lpstr>
      <vt:lpstr>E.E. Exchange: when may it take place?</vt:lpstr>
      <vt:lpstr>Exchange:  Example – Acquisition</vt:lpstr>
      <vt:lpstr>Exchange:  Example – Analysis</vt:lpstr>
      <vt:lpstr>Formal languages  for exchanging digital forensics information</vt:lpstr>
      <vt:lpstr>Electronic Evidence Exchange/Sharing Platform </vt:lpstr>
      <vt:lpstr>Conclusions: Exchanging Digital EVIDENCE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Admin</dc:creator>
  <cp:lastModifiedBy>Mariangela Biasiotti</cp:lastModifiedBy>
  <cp:revision>314</cp:revision>
  <cp:lastPrinted>2015-05-06T12:16:37Z</cp:lastPrinted>
  <dcterms:created xsi:type="dcterms:W3CDTF">2014-10-07T15:06:20Z</dcterms:created>
  <dcterms:modified xsi:type="dcterms:W3CDTF">2015-06-18T10:55:36Z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e9342d9f-6392-42ba-9812-858eb253ac79</vt:lpwstr>
  </property>
  <property fmtid="{D5CDD505-2E9C-101B-9397-08002B2CF9AE}" pid="3" name="InterpolClassification">
    <vt:lpwstr>Unclassified</vt:lpwstr>
  </property>
</Properties>
</file>