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5" r:id="rId8"/>
    <p:sldId id="262" r:id="rId9"/>
    <p:sldId id="269" r:id="rId10"/>
    <p:sldId id="263" r:id="rId11"/>
    <p:sldId id="264" r:id="rId12"/>
    <p:sldId id="266" r:id="rId13"/>
    <p:sldId id="268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6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D290233-0DD1-4A80-BB1E-9ADC3556DBB6}" type="datetimeFigureOut">
              <a:rPr lang="en-US" smtClean="0"/>
              <a:t>09/04/15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vimeo.com/44540396" TargetMode="Externa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nesetweb.eu/sites/default/files/actuaciones-de-exito-en-las-escuelas-europeas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7950" y="1557135"/>
            <a:ext cx="6966184" cy="1924050"/>
          </a:xfrm>
        </p:spPr>
        <p:txBody>
          <a:bodyPr/>
          <a:lstStyle/>
          <a:p>
            <a:r>
              <a:rPr lang="es-ES" sz="3200" dirty="0" smtClean="0"/>
              <a:t>EDUCATIONAL </a:t>
            </a:r>
            <a:r>
              <a:rPr lang="es-ES" sz="3200" dirty="0" smtClean="0"/>
              <a:t>ACTIONS FOR THE </a:t>
            </a:r>
            <a:r>
              <a:rPr lang="es-ES" sz="3200" dirty="0" smtClean="0"/>
              <a:t>PREVENTING VIOLENCE </a:t>
            </a:r>
            <a:r>
              <a:rPr lang="es-ES" sz="3200" dirty="0" smtClean="0"/>
              <a:t>AND </a:t>
            </a:r>
            <a:r>
              <a:rPr lang="es-ES" sz="3200" dirty="0" smtClean="0"/>
              <a:t>RADICALIZATION: TRAINING FOR FAMILIES</a:t>
            </a:r>
            <a:endParaRPr lang="es-E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44965" y="5486114"/>
            <a:ext cx="3924876" cy="1163294"/>
          </a:xfrm>
        </p:spPr>
        <p:txBody>
          <a:bodyPr>
            <a:normAutofit/>
          </a:bodyPr>
          <a:lstStyle/>
          <a:p>
            <a:pPr algn="r"/>
            <a:r>
              <a:rPr lang="es-ES" sz="1600" b="1" dirty="0" smtClean="0">
                <a:solidFill>
                  <a:srgbClr val="000000"/>
                </a:solidFill>
              </a:rPr>
              <a:t>Verónica Rivera</a:t>
            </a:r>
          </a:p>
          <a:p>
            <a:pPr algn="r"/>
            <a:r>
              <a:rPr lang="es-ES" sz="1600" dirty="0" err="1" smtClean="0">
                <a:solidFill>
                  <a:srgbClr val="000000"/>
                </a:solidFill>
              </a:rPr>
              <a:t>Secondary</a:t>
            </a:r>
            <a:r>
              <a:rPr lang="es-ES" sz="1600" dirty="0" smtClean="0">
                <a:solidFill>
                  <a:srgbClr val="000000"/>
                </a:solidFill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</a:rPr>
              <a:t>Public</a:t>
            </a:r>
            <a:r>
              <a:rPr lang="es-ES" sz="1600" dirty="0" smtClean="0">
                <a:solidFill>
                  <a:srgbClr val="000000"/>
                </a:solidFill>
              </a:rPr>
              <a:t> </a:t>
            </a:r>
            <a:r>
              <a:rPr lang="es-ES" sz="1600" dirty="0" err="1" smtClean="0">
                <a:solidFill>
                  <a:srgbClr val="000000"/>
                </a:solidFill>
              </a:rPr>
              <a:t>School</a:t>
            </a:r>
            <a:r>
              <a:rPr lang="es-ES" sz="1600" dirty="0" smtClean="0">
                <a:solidFill>
                  <a:srgbClr val="000000"/>
                </a:solidFill>
              </a:rPr>
              <a:t> “</a:t>
            </a:r>
            <a:r>
              <a:rPr lang="es-ES" sz="1600" dirty="0" err="1" smtClean="0">
                <a:solidFill>
                  <a:srgbClr val="000000"/>
                </a:solidFill>
              </a:rPr>
              <a:t>Almina</a:t>
            </a:r>
            <a:r>
              <a:rPr lang="es-ES" sz="1600" dirty="0" smtClean="0">
                <a:solidFill>
                  <a:srgbClr val="000000"/>
                </a:solidFill>
              </a:rPr>
              <a:t>” </a:t>
            </a:r>
          </a:p>
          <a:p>
            <a:pPr algn="r"/>
            <a:r>
              <a:rPr lang="es-ES" sz="1600" dirty="0" smtClean="0">
                <a:solidFill>
                  <a:srgbClr val="000000"/>
                </a:solidFill>
              </a:rPr>
              <a:t>Ceuta, </a:t>
            </a:r>
            <a:r>
              <a:rPr lang="es-ES" sz="1600" dirty="0" err="1" smtClean="0">
                <a:solidFill>
                  <a:srgbClr val="000000"/>
                </a:solidFill>
              </a:rPr>
              <a:t>Spain</a:t>
            </a:r>
            <a:endParaRPr lang="es-ES" sz="1600" dirty="0">
              <a:solidFill>
                <a:srgbClr val="000000"/>
              </a:solidFill>
            </a:endParaRPr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3" y="5899197"/>
            <a:ext cx="2417841" cy="7260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2017986" y="3775539"/>
            <a:ext cx="485360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 err="1" smtClean="0"/>
              <a:t>Democratic</a:t>
            </a:r>
            <a:r>
              <a:rPr lang="es-ES" sz="2000" i="1" dirty="0" smtClean="0"/>
              <a:t> </a:t>
            </a:r>
            <a:r>
              <a:rPr lang="es-ES" sz="2000" i="1" dirty="0" err="1" smtClean="0"/>
              <a:t>Citizenship</a:t>
            </a:r>
            <a:r>
              <a:rPr lang="es-ES" sz="2000" i="1" dirty="0" smtClean="0"/>
              <a:t> and Human </a:t>
            </a:r>
            <a:r>
              <a:rPr lang="es-ES" sz="2000" i="1" dirty="0" err="1" smtClean="0"/>
              <a:t>Rights</a:t>
            </a:r>
            <a:r>
              <a:rPr lang="es-ES" sz="2000" i="1" dirty="0" smtClean="0"/>
              <a:t> </a:t>
            </a:r>
            <a:r>
              <a:rPr lang="es-ES" sz="2000" i="1" dirty="0" err="1" smtClean="0"/>
              <a:t>Education</a:t>
            </a:r>
            <a:r>
              <a:rPr lang="es-ES" sz="2000" i="1" dirty="0" smtClean="0"/>
              <a:t> Project</a:t>
            </a:r>
          </a:p>
          <a:p>
            <a:pPr algn="ctr"/>
            <a:endParaRPr lang="es-ES" dirty="0" smtClean="0"/>
          </a:p>
          <a:p>
            <a:pPr algn="ctr"/>
            <a:r>
              <a:rPr lang="es-ES" sz="1400" dirty="0" err="1" smtClean="0"/>
              <a:t>Istanbul</a:t>
            </a:r>
            <a:r>
              <a:rPr lang="es-ES" sz="1400" dirty="0" smtClean="0"/>
              <a:t>, </a:t>
            </a:r>
            <a:r>
              <a:rPr lang="es-ES" sz="1400" dirty="0" err="1" smtClean="0"/>
              <a:t>Turkey</a:t>
            </a:r>
            <a:endParaRPr lang="es-ES" sz="1400" dirty="0" smtClean="0"/>
          </a:p>
          <a:p>
            <a:pPr algn="ctr"/>
            <a:r>
              <a:rPr lang="es-ES" sz="1400" dirty="0" err="1" smtClean="0"/>
              <a:t>April</a:t>
            </a:r>
            <a:r>
              <a:rPr lang="es-ES" sz="1400" dirty="0" smtClean="0"/>
              <a:t> 16, 2015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1534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8870" y="244158"/>
            <a:ext cx="7345362" cy="133985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DIALOGIC LITERARY GATHERINGS</a:t>
            </a:r>
            <a:endParaRPr lang="es-ES" dirty="0"/>
          </a:p>
        </p:txBody>
      </p:sp>
      <p:pic>
        <p:nvPicPr>
          <p:cNvPr id="4" name="Marcador de contenido 3" descr="Tertulia niños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1" b="14311"/>
          <a:stretch>
            <a:fillRect/>
          </a:stretch>
        </p:blipFill>
        <p:spPr>
          <a:xfrm>
            <a:off x="374334" y="1584008"/>
            <a:ext cx="3905189" cy="2090420"/>
          </a:xfrm>
          <a:prstGeom prst="rect">
            <a:avLst/>
          </a:prstGeom>
        </p:spPr>
      </p:pic>
      <p:pic>
        <p:nvPicPr>
          <p:cNvPr id="5" name="Imagen 4" descr="Mujeres leyend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798">
            <a:off x="766914" y="3627720"/>
            <a:ext cx="3335961" cy="303352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627018" y="1584008"/>
            <a:ext cx="38272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+mj-lt"/>
              </a:rPr>
              <a:t>DLG </a:t>
            </a:r>
            <a:r>
              <a:rPr lang="es-ES" sz="2400" dirty="0" err="1">
                <a:latin typeface="+mj-lt"/>
              </a:rPr>
              <a:t>is</a:t>
            </a:r>
            <a:r>
              <a:rPr lang="es-ES" sz="2400" dirty="0">
                <a:latin typeface="+mj-lt"/>
              </a:rPr>
              <a:t> a </a:t>
            </a:r>
            <a:r>
              <a:rPr lang="es-ES" sz="2400" dirty="0" err="1">
                <a:latin typeface="+mj-lt"/>
              </a:rPr>
              <a:t>dialogic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learning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environment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that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improves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reading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skills</a:t>
            </a:r>
            <a:r>
              <a:rPr lang="es-ES" sz="2400" dirty="0">
                <a:latin typeface="+mj-lt"/>
              </a:rPr>
              <a:t> and </a:t>
            </a:r>
            <a:r>
              <a:rPr lang="es-ES" sz="2400" dirty="0" err="1">
                <a:latin typeface="+mj-lt"/>
              </a:rPr>
              <a:t>communicative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abilities</a:t>
            </a:r>
            <a:r>
              <a:rPr lang="es-ES" sz="2400" dirty="0">
                <a:latin typeface="+mj-lt"/>
              </a:rPr>
              <a:t> and </a:t>
            </a:r>
            <a:r>
              <a:rPr lang="es-ES" sz="2400" dirty="0" err="1">
                <a:latin typeface="+mj-lt"/>
              </a:rPr>
              <a:t>promotes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school</a:t>
            </a:r>
            <a:r>
              <a:rPr lang="es-ES" sz="2400" dirty="0">
                <a:latin typeface="+mj-lt"/>
              </a:rPr>
              <a:t>–</a:t>
            </a:r>
            <a:r>
              <a:rPr lang="es-ES" sz="2400" dirty="0" err="1">
                <a:latin typeface="+mj-lt"/>
              </a:rPr>
              <a:t>community</a:t>
            </a:r>
            <a:r>
              <a:rPr lang="es-ES" sz="2400" dirty="0">
                <a:latin typeface="+mj-lt"/>
              </a:rPr>
              <a:t> links</a:t>
            </a:r>
            <a:r>
              <a:rPr lang="es-ES" sz="2400" dirty="0" smtClean="0">
                <a:latin typeface="+mj-lt"/>
              </a:rPr>
              <a:t>.</a:t>
            </a:r>
            <a:endParaRPr lang="es-ES" sz="2400" dirty="0">
              <a:latin typeface="+mj-lt"/>
            </a:endParaRPr>
          </a:p>
          <a:p>
            <a:endParaRPr lang="es-ES" sz="2400" dirty="0" smtClean="0">
              <a:latin typeface="+mj-lt"/>
            </a:endParaRPr>
          </a:p>
          <a:p>
            <a:r>
              <a:rPr lang="es-ES" sz="2400" dirty="0" err="1" smtClean="0">
                <a:latin typeface="+mj-lt"/>
              </a:rPr>
              <a:t>Readings</a:t>
            </a:r>
            <a:r>
              <a:rPr lang="es-ES" sz="2400" dirty="0" smtClean="0">
                <a:latin typeface="+mj-lt"/>
              </a:rPr>
              <a:t> in DLG are </a:t>
            </a:r>
            <a:r>
              <a:rPr lang="es-ES" sz="2400" dirty="0" err="1" smtClean="0">
                <a:latin typeface="+mj-lt"/>
              </a:rPr>
              <a:t>classic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literary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works</a:t>
            </a:r>
            <a:r>
              <a:rPr lang="es-ES" sz="2400" dirty="0" smtClean="0">
                <a:latin typeface="+mj-lt"/>
              </a:rPr>
              <a:t>. Ex.: Robinson Crusoe, Ana Frank </a:t>
            </a:r>
            <a:r>
              <a:rPr lang="es-ES" sz="2400" dirty="0" err="1" smtClean="0">
                <a:latin typeface="+mj-lt"/>
              </a:rPr>
              <a:t>Diary</a:t>
            </a:r>
            <a:r>
              <a:rPr lang="es-ES" sz="2400" dirty="0" smtClean="0">
                <a:latin typeface="+mj-lt"/>
              </a:rPr>
              <a:t>, Oliver Twist, La Celestina…</a:t>
            </a:r>
            <a:endParaRPr lang="es-E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29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139" y="86603"/>
            <a:ext cx="8042276" cy="905285"/>
          </a:xfrm>
        </p:spPr>
        <p:txBody>
          <a:bodyPr/>
          <a:lstStyle/>
          <a:p>
            <a:r>
              <a:rPr lang="es-ES" dirty="0" smtClean="0"/>
              <a:t>FAMILY TRAINING</a:t>
            </a:r>
            <a:endParaRPr lang="es-ES" dirty="0"/>
          </a:p>
        </p:txBody>
      </p:sp>
      <p:pic>
        <p:nvPicPr>
          <p:cNvPr id="7" name="Imagen 6" descr="Muje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941">
            <a:off x="239972" y="3994868"/>
            <a:ext cx="3357511" cy="2518133"/>
          </a:xfrm>
          <a:prstGeom prst="rect">
            <a:avLst/>
          </a:prstGeom>
        </p:spPr>
      </p:pic>
      <p:pic>
        <p:nvPicPr>
          <p:cNvPr id="4" name="Imagen 3" descr="Reina Sofía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489">
            <a:off x="3738427" y="1254259"/>
            <a:ext cx="4616172" cy="3057663"/>
          </a:xfrm>
          <a:prstGeom prst="rect">
            <a:avLst/>
          </a:prstGeom>
        </p:spPr>
      </p:pic>
      <p:pic>
        <p:nvPicPr>
          <p:cNvPr id="5" name="Imagen 4" descr="Reina Sofía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0" y="1248509"/>
            <a:ext cx="2474795" cy="282828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792420" y="4701422"/>
            <a:ext cx="4485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 dirty="0" err="1" smtClean="0">
                <a:latin typeface="+mj-lt"/>
              </a:rPr>
              <a:t>Talks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about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gendre</a:t>
            </a:r>
            <a:r>
              <a:rPr lang="es-ES" sz="2400" dirty="0" smtClean="0">
                <a:latin typeface="+mj-lt"/>
              </a:rPr>
              <a:t>, social </a:t>
            </a:r>
            <a:r>
              <a:rPr lang="es-ES" sz="2400" dirty="0" err="1" smtClean="0">
                <a:latin typeface="+mj-lt"/>
              </a:rPr>
              <a:t>networks</a:t>
            </a:r>
            <a:r>
              <a:rPr lang="es-ES" sz="2400" dirty="0" smtClean="0">
                <a:latin typeface="+mj-lt"/>
              </a:rPr>
              <a:t>, </a:t>
            </a:r>
            <a:r>
              <a:rPr lang="es-ES" sz="2400" dirty="0" err="1" smtClean="0">
                <a:latin typeface="+mj-lt"/>
              </a:rPr>
              <a:t>educations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laws</a:t>
            </a:r>
            <a:r>
              <a:rPr lang="es-ES" sz="2400" dirty="0" smtClean="0">
                <a:latin typeface="+mj-lt"/>
              </a:rPr>
              <a:t>, </a:t>
            </a:r>
            <a:r>
              <a:rPr lang="es-ES" sz="2400" dirty="0" err="1" smtClean="0">
                <a:latin typeface="+mj-lt"/>
              </a:rPr>
              <a:t>healthy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habits</a:t>
            </a:r>
            <a:r>
              <a:rPr lang="es-ES" sz="2400" dirty="0" smtClean="0">
                <a:latin typeface="+mj-lt"/>
              </a:rPr>
              <a:t>… </a:t>
            </a:r>
          </a:p>
          <a:p>
            <a:pPr marL="342900" indent="-342900">
              <a:buFontTx/>
              <a:buChar char="-"/>
            </a:pPr>
            <a:r>
              <a:rPr lang="es-ES" sz="2400" dirty="0" err="1" smtClean="0">
                <a:latin typeface="+mj-lt"/>
              </a:rPr>
              <a:t>Workshops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with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 smtClean="0">
                <a:latin typeface="+mj-lt"/>
              </a:rPr>
              <a:t>NGOs</a:t>
            </a:r>
            <a:r>
              <a:rPr lang="es-ES" sz="24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8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1309" y="711082"/>
            <a:ext cx="3113961" cy="837077"/>
          </a:xfrm>
        </p:spPr>
        <p:txBody>
          <a:bodyPr>
            <a:noAutofit/>
          </a:bodyPr>
          <a:lstStyle/>
          <a:p>
            <a:r>
              <a:rPr lang="es-ES" sz="2600" dirty="0" smtClean="0"/>
              <a:t>SOCIAL </a:t>
            </a:r>
            <a:br>
              <a:rPr lang="es-ES" sz="2600" dirty="0" smtClean="0"/>
            </a:br>
            <a:r>
              <a:rPr lang="es-ES" sz="2600" dirty="0" smtClean="0"/>
              <a:t>MEDIA/NETWORKS </a:t>
            </a:r>
            <a:endParaRPr lang="es-ES" sz="2600" dirty="0"/>
          </a:p>
        </p:txBody>
      </p:sp>
      <p:pic>
        <p:nvPicPr>
          <p:cNvPr id="9" name="Marcador de contenido 3" descr="RNE mujer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1678105" y="2264040"/>
            <a:ext cx="7194076" cy="4343400"/>
          </a:xfrm>
          <a:prstGeom prst="rect">
            <a:avLst/>
          </a:prstGeom>
        </p:spPr>
      </p:pic>
      <p:pic>
        <p:nvPicPr>
          <p:cNvPr id="3" name="Imagen 2" descr="Reina Sofía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176">
            <a:off x="304594" y="453832"/>
            <a:ext cx="4164544" cy="2758021"/>
          </a:xfrm>
          <a:prstGeom prst="rect">
            <a:avLst/>
          </a:prstGeom>
        </p:spPr>
      </p:pic>
      <p:pic>
        <p:nvPicPr>
          <p:cNvPr id="5" name="Imagen 4" descr="Captura de pantalla 2015-04-04 a la(s) 19.12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0" y="4181218"/>
            <a:ext cx="2908469" cy="2620223"/>
          </a:xfrm>
          <a:prstGeom prst="rect">
            <a:avLst/>
          </a:prstGeom>
        </p:spPr>
      </p:pic>
      <p:pic>
        <p:nvPicPr>
          <p:cNvPr id="7" name="Imagen 6" descr="A velocidad de crucero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" b="30074"/>
          <a:stretch/>
        </p:blipFill>
        <p:spPr>
          <a:xfrm rot="1149817">
            <a:off x="6375369" y="400183"/>
            <a:ext cx="2402397" cy="26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275" y="178883"/>
            <a:ext cx="8042276" cy="746881"/>
          </a:xfrm>
        </p:spPr>
        <p:txBody>
          <a:bodyPr/>
          <a:lstStyle/>
          <a:p>
            <a:r>
              <a:rPr lang="es-ES" dirty="0" smtClean="0"/>
              <a:t>CONCLUSION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9275" y="1117211"/>
            <a:ext cx="8042276" cy="50968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 err="1" smtClean="0"/>
              <a:t>Successful</a:t>
            </a:r>
            <a:r>
              <a:rPr lang="es-ES" dirty="0" smtClean="0"/>
              <a:t> </a:t>
            </a:r>
            <a:r>
              <a:rPr lang="es-ES" dirty="0" err="1" smtClean="0"/>
              <a:t>Educational</a:t>
            </a:r>
            <a:r>
              <a:rPr lang="es-ES" dirty="0" smtClean="0"/>
              <a:t> </a:t>
            </a:r>
            <a:r>
              <a:rPr lang="es-ES" dirty="0" err="1" smtClean="0"/>
              <a:t>Actions</a:t>
            </a:r>
            <a:r>
              <a:rPr lang="es-ES" dirty="0" smtClean="0"/>
              <a:t>:</a:t>
            </a:r>
          </a:p>
          <a:p>
            <a:pPr>
              <a:buFontTx/>
              <a:buChar char="-"/>
            </a:pPr>
            <a:r>
              <a:rPr lang="es-ES" dirty="0" err="1" smtClean="0"/>
              <a:t>Increases</a:t>
            </a:r>
            <a:r>
              <a:rPr lang="es-ES" dirty="0" smtClean="0"/>
              <a:t> </a:t>
            </a:r>
            <a:r>
              <a:rPr lang="es-ES" dirty="0" err="1" smtClean="0"/>
              <a:t>self-esteem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families</a:t>
            </a:r>
            <a:r>
              <a:rPr lang="es-ES" dirty="0" smtClean="0"/>
              <a:t> and </a:t>
            </a:r>
            <a:r>
              <a:rPr lang="es-ES" dirty="0" err="1" smtClean="0"/>
              <a:t>children</a:t>
            </a:r>
            <a:r>
              <a:rPr lang="es-ES" dirty="0" smtClean="0"/>
              <a:t>.</a:t>
            </a:r>
          </a:p>
          <a:p>
            <a:pPr>
              <a:buFontTx/>
              <a:buChar char="-"/>
            </a:pP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/>
              <a:t>action</a:t>
            </a:r>
            <a:r>
              <a:rPr lang="es-ES" dirty="0"/>
              <a:t> </a:t>
            </a:r>
            <a:r>
              <a:rPr lang="es-ES" dirty="0" err="1" smtClean="0"/>
              <a:t>contribute</a:t>
            </a:r>
            <a:r>
              <a:rPr lang="es-ES" dirty="0" smtClean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transform</a:t>
            </a:r>
            <a:r>
              <a:rPr lang="es-ES" dirty="0"/>
              <a:t> </a:t>
            </a:r>
            <a:r>
              <a:rPr lang="es-ES" dirty="0" err="1"/>
              <a:t>family</a:t>
            </a:r>
            <a:r>
              <a:rPr lang="es-ES" dirty="0"/>
              <a:t> </a:t>
            </a:r>
            <a:r>
              <a:rPr lang="es-ES" dirty="0" err="1"/>
              <a:t>interactions</a:t>
            </a:r>
            <a:r>
              <a:rPr lang="es-ES" dirty="0"/>
              <a:t> at </a:t>
            </a:r>
            <a:r>
              <a:rPr lang="es-ES" dirty="0" smtClean="0"/>
              <a:t>home and </a:t>
            </a:r>
            <a:r>
              <a:rPr lang="es-ES" dirty="0" err="1" smtClean="0"/>
              <a:t>consequently</a:t>
            </a:r>
            <a:r>
              <a:rPr lang="es-ES" dirty="0" smtClean="0"/>
              <a:t>,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improve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dialogue; </a:t>
            </a:r>
            <a:r>
              <a:rPr lang="es-ES" dirty="0" err="1" smtClean="0"/>
              <a:t>therefore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family</a:t>
            </a:r>
            <a:r>
              <a:rPr lang="es-ES" dirty="0" smtClean="0"/>
              <a:t> </a:t>
            </a:r>
            <a:r>
              <a:rPr lang="es-ES" dirty="0" err="1" smtClean="0"/>
              <a:t>feel</a:t>
            </a:r>
            <a:r>
              <a:rPr lang="es-ES" dirty="0" smtClean="0"/>
              <a:t> </a:t>
            </a:r>
            <a:r>
              <a:rPr lang="es-ES" dirty="0"/>
              <a:t>more </a:t>
            </a:r>
            <a:r>
              <a:rPr lang="es-ES" dirty="0" err="1"/>
              <a:t>confident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 smtClean="0"/>
              <a:t>help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children</a:t>
            </a:r>
            <a:r>
              <a:rPr lang="es-ES" dirty="0" smtClean="0"/>
              <a:t>/</a:t>
            </a:r>
            <a:r>
              <a:rPr lang="es-ES" dirty="0" err="1" smtClean="0"/>
              <a:t>youth</a:t>
            </a:r>
            <a:r>
              <a:rPr lang="es-ES" dirty="0" smtClean="0"/>
              <a:t>.</a:t>
            </a:r>
          </a:p>
          <a:p>
            <a:pPr>
              <a:buFontTx/>
              <a:buChar char="-"/>
            </a:pP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family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empowered</a:t>
            </a:r>
            <a:r>
              <a:rPr lang="es-ES" dirty="0"/>
              <a:t> </a:t>
            </a:r>
            <a:r>
              <a:rPr lang="es-ES" dirty="0" err="1" smtClean="0"/>
              <a:t>through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SEA, social </a:t>
            </a:r>
            <a:r>
              <a:rPr lang="es-ES" dirty="0" err="1" smtClean="0"/>
              <a:t>networks</a:t>
            </a:r>
            <a:r>
              <a:rPr lang="es-ES" dirty="0" smtClean="0"/>
              <a:t> (no </a:t>
            </a:r>
            <a:r>
              <a:rPr lang="es-ES" dirty="0" err="1" smtClean="0"/>
              <a:t>fear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using</a:t>
            </a:r>
            <a:r>
              <a:rPr lang="es-ES" dirty="0" smtClean="0"/>
              <a:t> </a:t>
            </a:r>
            <a:r>
              <a:rPr lang="es-ES" dirty="0" err="1" smtClean="0"/>
              <a:t>them</a:t>
            </a:r>
            <a:r>
              <a:rPr lang="es-ES" dirty="0" smtClean="0"/>
              <a:t>).</a:t>
            </a:r>
          </a:p>
          <a:p>
            <a:pPr>
              <a:buFontTx/>
              <a:buChar char="-"/>
            </a:pP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families</a:t>
            </a:r>
            <a:r>
              <a:rPr lang="es-ES" dirty="0" smtClean="0"/>
              <a:t> can </a:t>
            </a:r>
            <a:r>
              <a:rPr lang="es-ES" dirty="0" err="1" smtClean="0"/>
              <a:t>offer</a:t>
            </a:r>
            <a:r>
              <a:rPr lang="es-ES" dirty="0" smtClean="0"/>
              <a:t> </a:t>
            </a:r>
            <a:r>
              <a:rPr lang="es-ES" dirty="0" err="1" smtClean="0"/>
              <a:t>alternatives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spend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time (</a:t>
            </a:r>
            <a:r>
              <a:rPr lang="es-ES" dirty="0" err="1" smtClean="0"/>
              <a:t>one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worries</a:t>
            </a:r>
            <a:r>
              <a:rPr lang="es-ES" dirty="0" smtClean="0"/>
              <a:t> </a:t>
            </a:r>
            <a:r>
              <a:rPr lang="es-ES" dirty="0" err="1" smtClean="0"/>
              <a:t>mentioned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mothers</a:t>
            </a:r>
            <a:r>
              <a:rPr lang="es-ES" dirty="0" smtClean="0"/>
              <a:t>) </a:t>
            </a:r>
            <a:r>
              <a:rPr lang="es-ES" dirty="0" err="1" smtClean="0"/>
              <a:t>against</a:t>
            </a:r>
            <a:r>
              <a:rPr lang="es-ES" dirty="0" smtClean="0"/>
              <a:t> radical </a:t>
            </a:r>
            <a:r>
              <a:rPr lang="es-ES" dirty="0" err="1" smtClean="0"/>
              <a:t>behaviours</a:t>
            </a:r>
            <a:r>
              <a:rPr lang="es-ES" dirty="0" smtClean="0"/>
              <a:t>. 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Char char="-"/>
            </a:pPr>
            <a:r>
              <a:rPr lang="es-ES" dirty="0" smtClean="0"/>
              <a:t> </a:t>
            </a:r>
            <a:r>
              <a:rPr lang="es-ES" sz="2400" dirty="0"/>
              <a:t>Instrumental </a:t>
            </a:r>
            <a:r>
              <a:rPr lang="es-ES" sz="2400" dirty="0" err="1"/>
              <a:t>learning</a:t>
            </a:r>
            <a:r>
              <a:rPr lang="es-ES" sz="2400" dirty="0"/>
              <a:t> and </a:t>
            </a:r>
            <a:r>
              <a:rPr lang="es-ES" sz="2400" dirty="0" err="1"/>
              <a:t>values</a:t>
            </a:r>
            <a:r>
              <a:rPr lang="es-ES" sz="2400" dirty="0"/>
              <a:t> are </a:t>
            </a:r>
            <a:r>
              <a:rPr lang="es-ES" sz="2400" dirty="0" err="1"/>
              <a:t>learned</a:t>
            </a:r>
            <a:r>
              <a:rPr lang="es-ES" sz="2400" dirty="0"/>
              <a:t> </a:t>
            </a:r>
            <a:r>
              <a:rPr lang="es-ES" sz="2400" dirty="0" err="1"/>
              <a:t>simultaneously</a:t>
            </a:r>
            <a:r>
              <a:rPr lang="es-ES" sz="2400" dirty="0"/>
              <a:t>.</a:t>
            </a:r>
          </a:p>
          <a:p>
            <a:pPr>
              <a:buFontTx/>
              <a:buChar char="-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394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 descr="merci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13" r="-10113"/>
          <a:stretch>
            <a:fillRect/>
          </a:stretch>
        </p:blipFill>
        <p:spPr>
          <a:xfrm>
            <a:off x="-556687" y="297517"/>
            <a:ext cx="10246500" cy="4247576"/>
          </a:xfrm>
        </p:spPr>
      </p:pic>
      <p:pic>
        <p:nvPicPr>
          <p:cNvPr id="3" name="Imagen 2" descr="fb_icon_325x3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4700326"/>
            <a:ext cx="685365" cy="68536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37670" y="4951594"/>
            <a:ext cx="2800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+mj-lt"/>
              </a:rPr>
              <a:t>Verónica Rivera</a:t>
            </a:r>
            <a:endParaRPr lang="es-ES" sz="1600" dirty="0">
              <a:latin typeface="+mj-lt"/>
            </a:endParaRPr>
          </a:p>
        </p:txBody>
      </p:sp>
      <p:pic>
        <p:nvPicPr>
          <p:cNvPr id="5" name="Imagen 4" descr="Twitter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5761286"/>
            <a:ext cx="696500" cy="6949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37670" y="5864261"/>
            <a:ext cx="181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@</a:t>
            </a:r>
            <a:r>
              <a:rPr lang="es-ES" dirty="0" err="1" smtClean="0"/>
              <a:t>vriverareyes</a:t>
            </a:r>
            <a:endParaRPr lang="es-ES" dirty="0"/>
          </a:p>
        </p:txBody>
      </p:sp>
      <p:pic>
        <p:nvPicPr>
          <p:cNvPr id="7" name="Imagen 6" descr="gmai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43" y="5288396"/>
            <a:ext cx="785053" cy="78505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238496" y="5385691"/>
            <a:ext cx="337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+mj-lt"/>
              </a:rPr>
              <a:t>vriverareyes@gmail.com</a:t>
            </a:r>
            <a:endParaRPr lang="es-E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92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275" y="155812"/>
            <a:ext cx="8042276" cy="644360"/>
          </a:xfrm>
        </p:spPr>
        <p:txBody>
          <a:bodyPr>
            <a:normAutofit/>
          </a:bodyPr>
          <a:lstStyle/>
          <a:p>
            <a:r>
              <a:rPr lang="es-ES" sz="3200" dirty="0" smtClean="0"/>
              <a:t>A FEW MINUTES TO SHOW…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49275" y="1595594"/>
            <a:ext cx="3844612" cy="3927475"/>
          </a:xfrm>
        </p:spPr>
        <p:txBody>
          <a:bodyPr>
            <a:normAutofit fontScale="92500"/>
          </a:bodyPr>
          <a:lstStyle/>
          <a:p>
            <a:pPr>
              <a:buFontTx/>
              <a:buChar char="•"/>
            </a:pPr>
            <a:r>
              <a:rPr lang="es-ES" sz="2200" dirty="0" err="1" smtClean="0"/>
              <a:t>Statistics</a:t>
            </a:r>
            <a:r>
              <a:rPr lang="es-ES" sz="2200" dirty="0" smtClean="0"/>
              <a:t> and </a:t>
            </a:r>
            <a:r>
              <a:rPr lang="es-ES" sz="2200" dirty="0" err="1" smtClean="0"/>
              <a:t>information</a:t>
            </a:r>
            <a:endParaRPr lang="es-ES" sz="2200" dirty="0" smtClean="0"/>
          </a:p>
          <a:p>
            <a:pPr>
              <a:buFontTx/>
              <a:buChar char="•"/>
            </a:pPr>
            <a:r>
              <a:rPr lang="es-ES" sz="2200" dirty="0" err="1" smtClean="0"/>
              <a:t>Starting</a:t>
            </a:r>
            <a:r>
              <a:rPr lang="es-ES" sz="2200" dirty="0" smtClean="0"/>
              <a:t> </a:t>
            </a:r>
            <a:r>
              <a:rPr lang="es-ES" sz="2200" dirty="0" err="1" smtClean="0"/>
              <a:t>point</a:t>
            </a:r>
            <a:endParaRPr lang="es-ES" sz="2200" dirty="0" smtClean="0"/>
          </a:p>
          <a:p>
            <a:pPr>
              <a:buFontTx/>
              <a:buChar char="•"/>
            </a:pPr>
            <a:r>
              <a:rPr lang="es-ES" sz="2200" dirty="0" err="1" smtClean="0"/>
              <a:t>What</a:t>
            </a:r>
            <a:r>
              <a:rPr lang="es-ES" sz="2200" dirty="0" smtClean="0"/>
              <a:t> </a:t>
            </a:r>
            <a:r>
              <a:rPr lang="es-ES" sz="2200" dirty="0" err="1" smtClean="0"/>
              <a:t>is</a:t>
            </a:r>
            <a:r>
              <a:rPr lang="es-ES" sz="2200" dirty="0" smtClean="0"/>
              <a:t> a </a:t>
            </a:r>
            <a:r>
              <a:rPr lang="es-ES" sz="2200" dirty="0" err="1" smtClean="0"/>
              <a:t>Successful</a:t>
            </a:r>
            <a:r>
              <a:rPr lang="es-ES" sz="2200" dirty="0" smtClean="0"/>
              <a:t> </a:t>
            </a:r>
            <a:r>
              <a:rPr lang="es-ES" sz="2200" dirty="0" err="1" smtClean="0"/>
              <a:t>Educational</a:t>
            </a:r>
            <a:r>
              <a:rPr lang="es-ES" sz="2200" dirty="0" smtClean="0"/>
              <a:t> </a:t>
            </a:r>
            <a:r>
              <a:rPr lang="es-ES" sz="2200" dirty="0" err="1" smtClean="0"/>
              <a:t>Action</a:t>
            </a:r>
            <a:r>
              <a:rPr lang="es-ES" sz="2200" dirty="0" smtClean="0"/>
              <a:t>?</a:t>
            </a:r>
          </a:p>
          <a:p>
            <a:pPr>
              <a:buFontTx/>
              <a:buChar char="•"/>
            </a:pPr>
            <a:r>
              <a:rPr lang="es-ES" sz="2200" dirty="0" err="1" smtClean="0"/>
              <a:t>What</a:t>
            </a:r>
            <a:r>
              <a:rPr lang="es-ES" sz="2200" dirty="0" smtClean="0"/>
              <a:t> are SEA </a:t>
            </a:r>
            <a:r>
              <a:rPr lang="es-ES" sz="2200" dirty="0" err="1" smtClean="0"/>
              <a:t>based</a:t>
            </a:r>
            <a:r>
              <a:rPr lang="es-ES" sz="2200" dirty="0" smtClean="0"/>
              <a:t> </a:t>
            </a:r>
            <a:r>
              <a:rPr lang="es-ES" sz="2200" dirty="0" err="1" smtClean="0"/>
              <a:t>on</a:t>
            </a:r>
            <a:r>
              <a:rPr lang="es-ES" sz="2200" dirty="0" smtClean="0"/>
              <a:t>?</a:t>
            </a:r>
          </a:p>
          <a:p>
            <a:pPr>
              <a:buFontTx/>
              <a:buChar char="•"/>
            </a:pPr>
            <a:r>
              <a:rPr lang="es-ES" sz="2200" dirty="0" err="1" smtClean="0"/>
              <a:t>Which</a:t>
            </a:r>
            <a:r>
              <a:rPr lang="es-ES" sz="2200" dirty="0" smtClean="0"/>
              <a:t> of </a:t>
            </a:r>
            <a:r>
              <a:rPr lang="es-ES" sz="2200" dirty="0" err="1" smtClean="0"/>
              <a:t>them</a:t>
            </a:r>
            <a:r>
              <a:rPr lang="es-ES" sz="2200" dirty="0" smtClean="0"/>
              <a:t> are </a:t>
            </a:r>
            <a:r>
              <a:rPr lang="es-ES" sz="2200" dirty="0" err="1" smtClean="0"/>
              <a:t>carried</a:t>
            </a:r>
            <a:r>
              <a:rPr lang="es-ES" sz="2200" dirty="0" smtClean="0"/>
              <a:t> </a:t>
            </a:r>
            <a:r>
              <a:rPr lang="es-ES" sz="2200" dirty="0" err="1" smtClean="0"/>
              <a:t>out</a:t>
            </a:r>
            <a:r>
              <a:rPr lang="es-ES" sz="2200" dirty="0" smtClean="0"/>
              <a:t> in Ceuta/</a:t>
            </a:r>
            <a:r>
              <a:rPr lang="es-ES" sz="2200" dirty="0" err="1" smtClean="0"/>
              <a:t>Spain</a:t>
            </a:r>
            <a:r>
              <a:rPr lang="es-ES" sz="2200" dirty="0" smtClean="0"/>
              <a:t>?</a:t>
            </a:r>
          </a:p>
          <a:p>
            <a:pPr>
              <a:buFontTx/>
              <a:buChar char="•"/>
            </a:pPr>
            <a:r>
              <a:rPr lang="es-ES" sz="2200" dirty="0" err="1" smtClean="0"/>
              <a:t>The</a:t>
            </a:r>
            <a:r>
              <a:rPr lang="es-ES" sz="2200" dirty="0" smtClean="0"/>
              <a:t> SEA are </a:t>
            </a:r>
            <a:r>
              <a:rPr lang="es-ES" sz="2200" dirty="0" err="1" smtClean="0"/>
              <a:t>used</a:t>
            </a:r>
            <a:r>
              <a:rPr lang="es-ES" sz="2200" dirty="0" smtClean="0"/>
              <a:t> </a:t>
            </a:r>
            <a:r>
              <a:rPr lang="es-ES" sz="2200" dirty="0" err="1" smtClean="0"/>
              <a:t>for</a:t>
            </a:r>
            <a:r>
              <a:rPr lang="es-ES" sz="2200" dirty="0" smtClean="0"/>
              <a:t>… </a:t>
            </a:r>
            <a:endParaRPr lang="es-ES" sz="2200" dirty="0"/>
          </a:p>
        </p:txBody>
      </p:sp>
      <p:pic>
        <p:nvPicPr>
          <p:cNvPr id="7" name="Marcador de contenido 6" descr="mapa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" b="1379"/>
          <a:stretch/>
        </p:blipFill>
        <p:spPr>
          <a:xfrm>
            <a:off x="4751071" y="2035221"/>
            <a:ext cx="4201416" cy="2783209"/>
          </a:xfrm>
        </p:spPr>
      </p:pic>
    </p:spTree>
    <p:extLst>
      <p:ext uri="{BB962C8B-B14F-4D97-AF65-F5344CB8AC3E}">
        <p14:creationId xmlns:p14="http://schemas.microsoft.com/office/powerpoint/2010/main" val="26220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9870" y="278319"/>
            <a:ext cx="8042276" cy="661755"/>
          </a:xfrm>
        </p:spPr>
        <p:txBody>
          <a:bodyPr>
            <a:normAutofit/>
          </a:bodyPr>
          <a:lstStyle/>
          <a:p>
            <a:r>
              <a:rPr lang="es-ES" sz="3200" dirty="0" smtClean="0"/>
              <a:t>STATISTICS AND INFORMATION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91361" y="1318063"/>
            <a:ext cx="3979171" cy="3927475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s-ES" dirty="0" err="1" smtClean="0"/>
              <a:t>Population</a:t>
            </a:r>
            <a:r>
              <a:rPr lang="es-ES" dirty="0" smtClean="0"/>
              <a:t> of Ceuta: 80.000 </a:t>
            </a:r>
            <a:r>
              <a:rPr lang="es-ES" dirty="0" err="1" smtClean="0"/>
              <a:t>inhabitants</a:t>
            </a:r>
            <a:r>
              <a:rPr lang="es-ES" dirty="0" smtClean="0"/>
              <a:t>.</a:t>
            </a:r>
          </a:p>
          <a:p>
            <a:pPr>
              <a:buFontTx/>
              <a:buChar char="•"/>
            </a:pPr>
            <a:r>
              <a:rPr lang="es-ES" dirty="0" err="1" smtClean="0"/>
              <a:t>Population</a:t>
            </a:r>
            <a:r>
              <a:rPr lang="es-ES" dirty="0" smtClean="0"/>
              <a:t> </a:t>
            </a:r>
            <a:r>
              <a:rPr lang="es-ES" dirty="0" err="1" smtClean="0"/>
              <a:t>density</a:t>
            </a:r>
            <a:r>
              <a:rPr lang="es-ES" dirty="0" smtClean="0"/>
              <a:t> 3700 </a:t>
            </a:r>
            <a:r>
              <a:rPr lang="es-ES" dirty="0" err="1" smtClean="0"/>
              <a:t>inh</a:t>
            </a:r>
            <a:r>
              <a:rPr lang="es-ES" dirty="0" smtClean="0"/>
              <a:t>/km </a:t>
            </a:r>
            <a:r>
              <a:rPr lang="es-ES" baseline="30000" dirty="0" smtClean="0"/>
              <a:t>2,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highest</a:t>
            </a:r>
            <a:r>
              <a:rPr lang="es-ES" dirty="0" smtClean="0"/>
              <a:t> of </a:t>
            </a:r>
            <a:r>
              <a:rPr lang="es-ES" dirty="0" err="1" smtClean="0"/>
              <a:t>Spain</a:t>
            </a:r>
            <a:r>
              <a:rPr lang="es-ES" dirty="0" smtClean="0"/>
              <a:t>.</a:t>
            </a:r>
          </a:p>
          <a:p>
            <a:pPr>
              <a:buFontTx/>
              <a:buChar char="•"/>
            </a:pPr>
            <a:r>
              <a:rPr lang="es-ES" dirty="0" smtClean="0"/>
              <a:t>72% </a:t>
            </a:r>
            <a:r>
              <a:rPr lang="es-ES" dirty="0" err="1" smtClean="0"/>
              <a:t>yoth</a:t>
            </a:r>
            <a:r>
              <a:rPr lang="es-ES" dirty="0" smtClean="0"/>
              <a:t> </a:t>
            </a:r>
            <a:r>
              <a:rPr lang="es-ES" dirty="0" err="1" smtClean="0"/>
              <a:t>unemployment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neighbourhood</a:t>
            </a:r>
            <a:r>
              <a:rPr lang="es-ES" dirty="0" smtClean="0"/>
              <a:t> </a:t>
            </a:r>
            <a:r>
              <a:rPr lang="es-ES" dirty="0" err="1" smtClean="0"/>
              <a:t>under</a:t>
            </a:r>
            <a:r>
              <a:rPr lang="es-ES" dirty="0" smtClean="0"/>
              <a:t> </a:t>
            </a:r>
            <a:r>
              <a:rPr lang="es-ES" dirty="0" err="1" smtClean="0"/>
              <a:t>consideration</a:t>
            </a:r>
            <a:r>
              <a:rPr lang="es-ES" dirty="0" smtClean="0"/>
              <a:t>.</a:t>
            </a:r>
          </a:p>
          <a:p>
            <a:pPr>
              <a:buFontTx/>
              <a:buChar char="•"/>
            </a:pPr>
            <a:r>
              <a:rPr lang="es-ES" dirty="0" err="1" smtClean="0"/>
              <a:t>Mother</a:t>
            </a:r>
            <a:r>
              <a:rPr lang="es-ES" dirty="0" smtClean="0"/>
              <a:t> </a:t>
            </a:r>
            <a:r>
              <a:rPr lang="es-ES" dirty="0" err="1" smtClean="0"/>
              <a:t>language</a:t>
            </a:r>
            <a:r>
              <a:rPr lang="es-ES" dirty="0" smtClean="0"/>
              <a:t> of 42% of </a:t>
            </a:r>
            <a:r>
              <a:rPr lang="es-ES" dirty="0" err="1" smtClean="0"/>
              <a:t>population</a:t>
            </a:r>
            <a:r>
              <a:rPr lang="es-ES" dirty="0" smtClean="0"/>
              <a:t> and 75% of </a:t>
            </a:r>
            <a:r>
              <a:rPr lang="es-ES" dirty="0" err="1" smtClean="0"/>
              <a:t>children</a:t>
            </a:r>
            <a:r>
              <a:rPr lang="es-ES" dirty="0" smtClean="0"/>
              <a:t> in </a:t>
            </a:r>
            <a:r>
              <a:rPr lang="es-ES" dirty="0" err="1" smtClean="0"/>
              <a:t>Primary</a:t>
            </a:r>
            <a:r>
              <a:rPr lang="es-ES" dirty="0" smtClean="0"/>
              <a:t> </a:t>
            </a:r>
            <a:r>
              <a:rPr lang="es-ES" dirty="0" err="1" smtClean="0"/>
              <a:t>School</a:t>
            </a:r>
            <a:r>
              <a:rPr lang="es-ES" dirty="0" smtClean="0"/>
              <a:t>: </a:t>
            </a:r>
            <a:r>
              <a:rPr lang="es-ES" dirty="0" err="1" smtClean="0"/>
              <a:t>dariya</a:t>
            </a:r>
            <a:r>
              <a:rPr lang="es-ES" dirty="0" smtClean="0"/>
              <a:t> (</a:t>
            </a:r>
            <a:r>
              <a:rPr lang="es-ES" dirty="0" err="1" smtClean="0"/>
              <a:t>dialect</a:t>
            </a:r>
            <a:r>
              <a:rPr lang="es-ES" dirty="0" smtClean="0"/>
              <a:t> of </a:t>
            </a:r>
            <a:r>
              <a:rPr lang="es-ES" dirty="0" err="1" smtClean="0"/>
              <a:t>arabian</a:t>
            </a:r>
            <a:r>
              <a:rPr lang="es-ES" dirty="0" smtClean="0"/>
              <a:t>)</a:t>
            </a:r>
            <a:r>
              <a:rPr lang="es-ES" dirty="0"/>
              <a:t>.</a:t>
            </a:r>
            <a:endParaRPr lang="es-ES" dirty="0" smtClean="0"/>
          </a:p>
          <a:p>
            <a:pPr>
              <a:buFontTx/>
              <a:buChar char="•"/>
            </a:pPr>
            <a:r>
              <a:rPr lang="es-ES" b="1" dirty="0" err="1" smtClean="0">
                <a:hlinkClick r:id="rId2"/>
              </a:rPr>
              <a:t>Further</a:t>
            </a:r>
            <a:r>
              <a:rPr lang="es-ES" b="1" dirty="0" smtClean="0">
                <a:hlinkClick r:id="rId2"/>
              </a:rPr>
              <a:t> </a:t>
            </a:r>
            <a:r>
              <a:rPr lang="es-ES" b="1" dirty="0" err="1" smtClean="0">
                <a:hlinkClick r:id="rId2"/>
              </a:rPr>
              <a:t>information</a:t>
            </a:r>
            <a:r>
              <a:rPr lang="es-ES" b="1" dirty="0">
                <a:hlinkClick r:id="rId2"/>
              </a:rPr>
              <a:t>.</a:t>
            </a:r>
            <a:endParaRPr lang="es-ES" b="1" dirty="0"/>
          </a:p>
        </p:txBody>
      </p:sp>
      <p:pic>
        <p:nvPicPr>
          <p:cNvPr id="5" name="Marcador de contenido 4" descr="Foto gente andando 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2" r="20492"/>
          <a:stretch/>
        </p:blipFill>
        <p:spPr>
          <a:xfrm>
            <a:off x="4751071" y="1404894"/>
            <a:ext cx="3840480" cy="4343400"/>
          </a:xfrm>
        </p:spPr>
      </p:pic>
    </p:spTree>
    <p:extLst>
      <p:ext uri="{BB962C8B-B14F-4D97-AF65-F5344CB8AC3E}">
        <p14:creationId xmlns:p14="http://schemas.microsoft.com/office/powerpoint/2010/main" val="271755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095" y="129656"/>
            <a:ext cx="8042276" cy="657438"/>
          </a:xfrm>
        </p:spPr>
        <p:txBody>
          <a:bodyPr>
            <a:normAutofit/>
          </a:bodyPr>
          <a:lstStyle/>
          <a:p>
            <a:r>
              <a:rPr lang="es-ES" sz="3200" dirty="0" smtClean="0"/>
              <a:t>STARTING POINT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98966" y="1698405"/>
            <a:ext cx="3918701" cy="4288282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s-ES" sz="2600" dirty="0" err="1" smtClean="0"/>
              <a:t>Academic</a:t>
            </a:r>
            <a:r>
              <a:rPr lang="es-ES" sz="2600" dirty="0" smtClean="0"/>
              <a:t> </a:t>
            </a:r>
            <a:r>
              <a:rPr lang="es-ES" sz="2600" dirty="0" err="1" smtClean="0"/>
              <a:t>failure</a:t>
            </a:r>
            <a:endParaRPr lang="es-ES" sz="2600" dirty="0" smtClean="0"/>
          </a:p>
          <a:p>
            <a:pPr>
              <a:buFontTx/>
              <a:buChar char="•"/>
            </a:pPr>
            <a:r>
              <a:rPr lang="es-ES" sz="2600" dirty="0" err="1" smtClean="0"/>
              <a:t>Increasing</a:t>
            </a:r>
            <a:r>
              <a:rPr lang="es-ES" sz="2600" dirty="0" smtClean="0"/>
              <a:t> (</a:t>
            </a:r>
            <a:r>
              <a:rPr lang="es-ES" sz="2600" dirty="0" err="1" smtClean="0"/>
              <a:t>physical</a:t>
            </a:r>
            <a:r>
              <a:rPr lang="es-ES" sz="2600" dirty="0" smtClean="0"/>
              <a:t>, </a:t>
            </a:r>
            <a:r>
              <a:rPr lang="es-ES" sz="2600" dirty="0" err="1" smtClean="0"/>
              <a:t>psychological</a:t>
            </a:r>
            <a:r>
              <a:rPr lang="es-ES" sz="2600" dirty="0" smtClean="0"/>
              <a:t>, verbal) </a:t>
            </a:r>
            <a:r>
              <a:rPr lang="es-ES" sz="2600" dirty="0" err="1" smtClean="0"/>
              <a:t>violence</a:t>
            </a:r>
            <a:endParaRPr lang="es-ES" sz="2600" dirty="0" smtClean="0"/>
          </a:p>
          <a:p>
            <a:pPr>
              <a:buFontTx/>
              <a:buChar char="•"/>
            </a:pPr>
            <a:r>
              <a:rPr lang="es-ES" sz="2600" dirty="0" err="1" smtClean="0"/>
              <a:t>Prejudice</a:t>
            </a:r>
            <a:endParaRPr lang="es-ES" sz="2600" dirty="0" smtClean="0"/>
          </a:p>
          <a:p>
            <a:pPr>
              <a:buFontTx/>
              <a:buChar char="•"/>
            </a:pPr>
            <a:r>
              <a:rPr lang="es-ES" sz="2600" dirty="0" err="1" smtClean="0"/>
              <a:t>Radicalism</a:t>
            </a:r>
            <a:r>
              <a:rPr lang="es-ES" sz="2600" dirty="0"/>
              <a:t> </a:t>
            </a:r>
            <a:r>
              <a:rPr lang="es-ES" sz="2600" dirty="0" smtClean="0"/>
              <a:t>(</a:t>
            </a:r>
            <a:r>
              <a:rPr lang="es-ES" sz="2600" dirty="0" err="1" smtClean="0"/>
              <a:t>thoughts</a:t>
            </a:r>
            <a:r>
              <a:rPr lang="es-ES" sz="2600" dirty="0" smtClean="0"/>
              <a:t>, </a:t>
            </a:r>
            <a:r>
              <a:rPr lang="es-ES" sz="2600" dirty="0" err="1" smtClean="0"/>
              <a:t>behaviour</a:t>
            </a:r>
            <a:r>
              <a:rPr lang="es-ES" sz="2600" dirty="0" smtClean="0"/>
              <a:t>, </a:t>
            </a:r>
            <a:r>
              <a:rPr lang="es-ES" sz="2600" dirty="0" err="1" smtClean="0"/>
              <a:t>belief</a:t>
            </a:r>
            <a:r>
              <a:rPr lang="es-ES" sz="2600" dirty="0" smtClean="0"/>
              <a:t>) </a:t>
            </a:r>
          </a:p>
          <a:p>
            <a:pPr>
              <a:buFontTx/>
              <a:buChar char="•"/>
            </a:pPr>
            <a:r>
              <a:rPr lang="es-ES" sz="2600" dirty="0" err="1" smtClean="0"/>
              <a:t>Even</a:t>
            </a:r>
            <a:r>
              <a:rPr lang="es-ES" sz="2600" dirty="0" smtClean="0"/>
              <a:t> </a:t>
            </a:r>
            <a:r>
              <a:rPr lang="es-ES" sz="2600" dirty="0" err="1" smtClean="0"/>
              <a:t>incorporation</a:t>
            </a:r>
            <a:r>
              <a:rPr lang="es-ES" sz="2600" dirty="0" smtClean="0"/>
              <a:t> </a:t>
            </a:r>
            <a:r>
              <a:rPr lang="es-ES" sz="2600" dirty="0" err="1" smtClean="0"/>
              <a:t>to</a:t>
            </a:r>
            <a:r>
              <a:rPr lang="es-ES" sz="2600" dirty="0" smtClean="0"/>
              <a:t> radical </a:t>
            </a:r>
            <a:r>
              <a:rPr lang="es-ES" sz="2600" dirty="0" err="1" smtClean="0"/>
              <a:t>religious</a:t>
            </a:r>
            <a:r>
              <a:rPr lang="es-ES" sz="2600" dirty="0" smtClean="0"/>
              <a:t> and </a:t>
            </a:r>
            <a:r>
              <a:rPr lang="es-ES" sz="2600" dirty="0" err="1" smtClean="0"/>
              <a:t>political</a:t>
            </a:r>
            <a:r>
              <a:rPr lang="es-ES" sz="2600" dirty="0" smtClean="0"/>
              <a:t> </a:t>
            </a:r>
            <a:r>
              <a:rPr lang="es-ES" sz="2600" dirty="0" err="1" smtClean="0"/>
              <a:t>movements</a:t>
            </a:r>
            <a:r>
              <a:rPr lang="es-ES" sz="2600" dirty="0" smtClean="0"/>
              <a:t> </a:t>
            </a:r>
          </a:p>
          <a:p>
            <a:pPr>
              <a:buFontTx/>
              <a:buChar char="•"/>
            </a:pPr>
            <a:endParaRPr lang="es-ES" sz="2200" dirty="0"/>
          </a:p>
        </p:txBody>
      </p:sp>
      <p:pic>
        <p:nvPicPr>
          <p:cNvPr id="5" name="Marcador de contenido 4" descr="foto general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6845"/>
          <a:stretch>
            <a:fillRect/>
          </a:stretch>
        </p:blipFill>
        <p:spPr>
          <a:xfrm>
            <a:off x="4317667" y="1698404"/>
            <a:ext cx="4416572" cy="4580455"/>
          </a:xfrm>
        </p:spPr>
      </p:pic>
    </p:spTree>
    <p:extLst>
      <p:ext uri="{BB962C8B-B14F-4D97-AF65-F5344CB8AC3E}">
        <p14:creationId xmlns:p14="http://schemas.microsoft.com/office/powerpoint/2010/main" val="19840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8638" y="661144"/>
            <a:ext cx="7345362" cy="1131605"/>
          </a:xfrm>
        </p:spPr>
        <p:txBody>
          <a:bodyPr>
            <a:noAutofit/>
          </a:bodyPr>
          <a:lstStyle/>
          <a:p>
            <a:r>
              <a:rPr lang="es-ES" sz="3200" dirty="0" smtClean="0"/>
              <a:t>WHAT IS AN SUCCESSFUL EDUCATIONAL ACTION?</a:t>
            </a:r>
            <a:r>
              <a:rPr lang="es-ES" sz="3200" dirty="0"/>
              <a:t/>
            </a:r>
            <a:br>
              <a:rPr lang="es-ES" sz="3200" dirty="0"/>
            </a:b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69579" y="2591863"/>
            <a:ext cx="3566160" cy="34835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s-ES" dirty="0"/>
          </a:p>
          <a:p>
            <a:pPr>
              <a:buFontTx/>
              <a:buChar char="-"/>
            </a:pPr>
            <a:r>
              <a:rPr lang="es-ES" sz="2400" dirty="0" smtClean="0">
                <a:hlinkClick r:id="rId2"/>
              </a:rPr>
              <a:t>INCLUD_ED Project</a:t>
            </a:r>
            <a:r>
              <a:rPr lang="es-ES" sz="2400" dirty="0" smtClean="0"/>
              <a:t> defines </a:t>
            </a:r>
            <a:r>
              <a:rPr lang="es-ES" sz="2400" dirty="0" err="1" smtClean="0"/>
              <a:t>an</a:t>
            </a:r>
            <a:r>
              <a:rPr lang="es-ES" sz="2400" dirty="0" smtClean="0"/>
              <a:t> </a:t>
            </a:r>
            <a:r>
              <a:rPr lang="es-ES" sz="2400" dirty="0" smtClean="0"/>
              <a:t>SEA </a:t>
            </a:r>
            <a:r>
              <a:rPr lang="es-ES" sz="2400" dirty="0" smtClean="0"/>
              <a:t>as </a:t>
            </a:r>
            <a:r>
              <a:rPr lang="es-ES" sz="2400" dirty="0" err="1" smtClean="0"/>
              <a:t>actions</a:t>
            </a:r>
            <a:r>
              <a:rPr lang="es-ES" sz="2400" dirty="0" smtClean="0"/>
              <a:t> </a:t>
            </a:r>
            <a:r>
              <a:rPr lang="es-ES" sz="2400" dirty="0" err="1" smtClean="0"/>
              <a:t>which</a:t>
            </a:r>
            <a:r>
              <a:rPr lang="es-ES" sz="2400" dirty="0" smtClean="0"/>
              <a:t> </a:t>
            </a:r>
            <a:r>
              <a:rPr lang="es-ES" sz="2400" dirty="0" err="1" smtClean="0"/>
              <a:t>contributes</a:t>
            </a:r>
            <a:r>
              <a:rPr lang="es-ES" sz="2400" dirty="0" smtClean="0"/>
              <a:t> </a:t>
            </a:r>
            <a:r>
              <a:rPr lang="es-ES" sz="2400" dirty="0" err="1" smtClean="0"/>
              <a:t>to</a:t>
            </a:r>
            <a:r>
              <a:rPr lang="es-ES" sz="2400" dirty="0" smtClean="0"/>
              <a:t> </a:t>
            </a:r>
            <a:r>
              <a:rPr lang="es-ES" sz="2400" dirty="0" err="1" smtClean="0"/>
              <a:t>improve</a:t>
            </a:r>
            <a:r>
              <a:rPr lang="es-ES" sz="2400" dirty="0" smtClean="0"/>
              <a:t> </a:t>
            </a:r>
            <a:r>
              <a:rPr lang="es-ES" sz="2400" dirty="0" err="1" smtClean="0"/>
              <a:t>educational</a:t>
            </a:r>
            <a:r>
              <a:rPr lang="es-ES" sz="2400" dirty="0" smtClean="0"/>
              <a:t> </a:t>
            </a:r>
            <a:r>
              <a:rPr lang="es-ES" sz="2400" dirty="0" err="1" smtClean="0"/>
              <a:t>success</a:t>
            </a:r>
            <a:r>
              <a:rPr lang="es-ES" sz="2400" dirty="0" smtClean="0"/>
              <a:t> and social </a:t>
            </a:r>
            <a:r>
              <a:rPr lang="es-ES" sz="2400" dirty="0" err="1" smtClean="0"/>
              <a:t>inclusion</a:t>
            </a:r>
            <a:r>
              <a:rPr lang="es-ES" sz="2400" dirty="0" smtClean="0"/>
              <a:t> </a:t>
            </a:r>
            <a:r>
              <a:rPr lang="es-ES" sz="2400" dirty="0" err="1" smtClean="0"/>
              <a:t>with</a:t>
            </a:r>
            <a:r>
              <a:rPr lang="es-ES" sz="2400" dirty="0" smtClean="0"/>
              <a:t> particular </a:t>
            </a:r>
            <a:r>
              <a:rPr lang="es-ES" sz="2400" dirty="0" err="1" smtClean="0"/>
              <a:t>focus</a:t>
            </a:r>
            <a:r>
              <a:rPr lang="es-ES" sz="2400" dirty="0" smtClean="0"/>
              <a:t> </a:t>
            </a:r>
            <a:r>
              <a:rPr lang="es-ES" sz="2400" dirty="0" err="1" smtClean="0"/>
              <a:t>on</a:t>
            </a:r>
            <a:r>
              <a:rPr lang="es-ES" sz="2400" dirty="0" smtClean="0"/>
              <a:t> vulnerable </a:t>
            </a:r>
            <a:r>
              <a:rPr lang="es-ES" sz="2400" dirty="0" err="1" smtClean="0"/>
              <a:t>groups</a:t>
            </a:r>
            <a:r>
              <a:rPr lang="es-ES" sz="2400" dirty="0" smtClean="0"/>
              <a:t>.  </a:t>
            </a:r>
          </a:p>
          <a:p>
            <a:pPr>
              <a:buFontTx/>
              <a:buChar char="-"/>
            </a:pPr>
            <a:endParaRPr lang="es-ES" dirty="0" smtClean="0"/>
          </a:p>
        </p:txBody>
      </p:sp>
      <p:pic>
        <p:nvPicPr>
          <p:cNvPr id="5" name="Marcador de contenido 4" descr="Grupos interactivos 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6845"/>
          <a:stretch>
            <a:fillRect/>
          </a:stretch>
        </p:blipFill>
        <p:spPr/>
      </p:pic>
      <p:pic>
        <p:nvPicPr>
          <p:cNvPr id="4" name="Imagen 3" descr="Captura de pantalla 2015-04-04 a la(s) 19.35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734">
            <a:off x="552049" y="468967"/>
            <a:ext cx="2084322" cy="22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WHAT ARE SUCCESSFUL EDUCATIONAL ACTIONS BASED ON?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73964" y="1927397"/>
            <a:ext cx="3822604" cy="447668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s-ES" sz="2400" dirty="0" smtClean="0"/>
              <a:t>SEA are </a:t>
            </a:r>
            <a:r>
              <a:rPr lang="es-ES" sz="2400" dirty="0" err="1" smtClean="0"/>
              <a:t>based</a:t>
            </a:r>
            <a:r>
              <a:rPr lang="es-ES" sz="2400" dirty="0" smtClean="0"/>
              <a:t> </a:t>
            </a:r>
            <a:r>
              <a:rPr lang="es-ES" sz="2400" dirty="0" err="1" smtClean="0"/>
              <a:t>on</a:t>
            </a:r>
            <a:r>
              <a:rPr lang="es-ES" sz="2400" dirty="0" smtClean="0"/>
              <a:t>:</a:t>
            </a:r>
          </a:p>
          <a:p>
            <a:pPr lvl="1">
              <a:buFontTx/>
              <a:buChar char="•"/>
            </a:pPr>
            <a:r>
              <a:rPr lang="es-ES" sz="2400" dirty="0" smtClean="0"/>
              <a:t>Dialogue </a:t>
            </a:r>
          </a:p>
          <a:p>
            <a:pPr lvl="1">
              <a:buFontTx/>
              <a:buChar char="•"/>
            </a:pPr>
            <a:r>
              <a:rPr lang="es-ES" sz="2400" dirty="0" err="1" smtClean="0"/>
              <a:t>Democracy</a:t>
            </a:r>
            <a:r>
              <a:rPr lang="es-ES" sz="2400" dirty="0" smtClean="0"/>
              <a:t> culture</a:t>
            </a:r>
          </a:p>
          <a:p>
            <a:pPr lvl="1">
              <a:buFontTx/>
              <a:buChar char="•"/>
            </a:pPr>
            <a:r>
              <a:rPr lang="es-ES" sz="2400" dirty="0" err="1"/>
              <a:t>H</a:t>
            </a:r>
            <a:r>
              <a:rPr lang="es-ES" sz="2400" dirty="0" err="1" smtClean="0"/>
              <a:t>eterogeneus</a:t>
            </a:r>
            <a:r>
              <a:rPr lang="es-ES" sz="2400" dirty="0" smtClean="0"/>
              <a:t> </a:t>
            </a:r>
            <a:r>
              <a:rPr lang="es-ES" sz="2400" dirty="0"/>
              <a:t>and </a:t>
            </a:r>
            <a:r>
              <a:rPr lang="es-ES" sz="2400" dirty="0" err="1"/>
              <a:t>diverse</a:t>
            </a:r>
            <a:r>
              <a:rPr lang="es-ES" sz="2400" dirty="0"/>
              <a:t> </a:t>
            </a:r>
            <a:r>
              <a:rPr lang="es-ES" sz="2400" dirty="0" err="1" smtClean="0"/>
              <a:t>groups</a:t>
            </a:r>
            <a:r>
              <a:rPr lang="es-ES" sz="2400" dirty="0"/>
              <a:t> </a:t>
            </a:r>
            <a:endParaRPr lang="es-ES" sz="2400" dirty="0" smtClean="0"/>
          </a:p>
          <a:p>
            <a:pPr lvl="1">
              <a:buFontTx/>
              <a:buChar char="•"/>
            </a:pPr>
            <a:r>
              <a:rPr lang="es-ES" sz="2400" dirty="0" err="1" smtClean="0"/>
              <a:t>Equal</a:t>
            </a:r>
            <a:r>
              <a:rPr lang="es-ES" sz="2400" dirty="0" smtClean="0"/>
              <a:t> </a:t>
            </a:r>
            <a:r>
              <a:rPr lang="es-ES" sz="2400" dirty="0" err="1" smtClean="0"/>
              <a:t>relations</a:t>
            </a:r>
            <a:r>
              <a:rPr lang="es-ES" sz="2400" dirty="0" smtClean="0"/>
              <a:t> </a:t>
            </a:r>
          </a:p>
          <a:p>
            <a:pPr lvl="1">
              <a:buFontTx/>
              <a:buChar char="•"/>
            </a:pPr>
            <a:r>
              <a:rPr lang="es-ES" sz="2400" dirty="0" err="1" smtClean="0"/>
              <a:t>Everyone</a:t>
            </a:r>
            <a:r>
              <a:rPr lang="es-ES" sz="2400" dirty="0" smtClean="0"/>
              <a:t> </a:t>
            </a:r>
            <a:r>
              <a:rPr lang="es-ES" sz="2400" dirty="0"/>
              <a:t>has a </a:t>
            </a:r>
            <a:r>
              <a:rPr lang="es-ES" sz="2400" dirty="0" err="1" smtClean="0"/>
              <a:t>voice</a:t>
            </a:r>
            <a:r>
              <a:rPr lang="es-ES" sz="2400" dirty="0" smtClean="0"/>
              <a:t> and </a:t>
            </a:r>
            <a:r>
              <a:rPr lang="es-ES" sz="2400" dirty="0" err="1" smtClean="0"/>
              <a:t>all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voices</a:t>
            </a:r>
            <a:r>
              <a:rPr lang="es-ES" sz="2400" dirty="0" smtClean="0"/>
              <a:t> are </a:t>
            </a:r>
            <a:r>
              <a:rPr lang="es-ES" sz="2400" dirty="0" err="1" smtClean="0"/>
              <a:t>important</a:t>
            </a:r>
            <a:endParaRPr lang="es-ES" sz="2400" dirty="0" smtClean="0"/>
          </a:p>
          <a:p>
            <a:pPr marL="0" indent="0">
              <a:buNone/>
            </a:pPr>
            <a:endParaRPr lang="es-ES" sz="2400" dirty="0"/>
          </a:p>
        </p:txBody>
      </p:sp>
      <p:pic>
        <p:nvPicPr>
          <p:cNvPr id="5" name="Marcador de contenido 4" descr="Tertulia niños 2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9" b="-948"/>
          <a:stretch/>
        </p:blipFill>
        <p:spPr>
          <a:xfrm>
            <a:off x="4240118" y="2052616"/>
            <a:ext cx="4594983" cy="3526442"/>
          </a:xfrm>
        </p:spPr>
      </p:pic>
    </p:spTree>
    <p:extLst>
      <p:ext uri="{BB962C8B-B14F-4D97-AF65-F5344CB8AC3E}">
        <p14:creationId xmlns:p14="http://schemas.microsoft.com/office/powerpoint/2010/main" val="9671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 descr="puerto-de-ceut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r="2050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552183" y="5061960"/>
            <a:ext cx="7345363" cy="16351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b="1" dirty="0">
                <a:solidFill>
                  <a:schemeClr val="bg1"/>
                </a:solidFill>
              </a:rPr>
              <a:t>WHICH OF THEM ARE CARRIED OUT IN CEUTA/SPAIN? </a:t>
            </a:r>
          </a:p>
        </p:txBody>
      </p:sp>
    </p:spTree>
    <p:extLst>
      <p:ext uri="{BB962C8B-B14F-4D97-AF65-F5344CB8AC3E}">
        <p14:creationId xmlns:p14="http://schemas.microsoft.com/office/powerpoint/2010/main" val="83724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275" y="347157"/>
            <a:ext cx="8042276" cy="539989"/>
          </a:xfrm>
        </p:spPr>
        <p:txBody>
          <a:bodyPr>
            <a:noAutofit/>
          </a:bodyPr>
          <a:lstStyle/>
          <a:p>
            <a:r>
              <a:rPr lang="es-ES" sz="3200" dirty="0" smtClean="0"/>
              <a:t>INTERACTIVE GROUPS</a:t>
            </a:r>
            <a:endParaRPr lang="es-ES" sz="3200" dirty="0"/>
          </a:p>
        </p:txBody>
      </p:sp>
      <p:pic>
        <p:nvPicPr>
          <p:cNvPr id="5" name="Imagen 4" descr="GOnzalo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1" y="1059072"/>
            <a:ext cx="3844611" cy="2458695"/>
          </a:xfrm>
          <a:prstGeom prst="rect">
            <a:avLst/>
          </a:prstGeom>
        </p:spPr>
      </p:pic>
      <p:pic>
        <p:nvPicPr>
          <p:cNvPr id="8" name="Imagen 7" descr="GOnzalo 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65" y="4348763"/>
            <a:ext cx="4140351" cy="2284791"/>
          </a:xfrm>
          <a:prstGeom prst="rect">
            <a:avLst/>
          </a:prstGeom>
        </p:spPr>
      </p:pic>
      <p:pic>
        <p:nvPicPr>
          <p:cNvPr id="10" name="Imagen 9" descr="Grupos interactivos 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65" y="1059072"/>
            <a:ext cx="4140351" cy="2458696"/>
          </a:xfrm>
          <a:prstGeom prst="rect">
            <a:avLst/>
          </a:prstGeom>
        </p:spPr>
      </p:pic>
      <p:pic>
        <p:nvPicPr>
          <p:cNvPr id="11" name="Imagen 10" descr="CON CRUZ ROJA 4 cop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1" y="4348764"/>
            <a:ext cx="3844611" cy="228479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61300" y="3517767"/>
            <a:ext cx="6923781" cy="830997"/>
          </a:xfrm>
          <a:prstGeom prst="rect">
            <a:avLst/>
          </a:prstGeom>
          <a:solidFill>
            <a:srgbClr val="E9FFF9"/>
          </a:solidFill>
        </p:spPr>
        <p:txBody>
          <a:bodyPr wrap="square" rtlCol="0">
            <a:spAutoFit/>
          </a:bodyPr>
          <a:lstStyle/>
          <a:p>
            <a:r>
              <a:rPr lang="es-ES" sz="2400" dirty="0" err="1">
                <a:latin typeface="+mj-lt"/>
              </a:rPr>
              <a:t>H</a:t>
            </a:r>
            <a:r>
              <a:rPr lang="es-ES" sz="2400" dirty="0" err="1" smtClean="0">
                <a:latin typeface="+mj-lt"/>
              </a:rPr>
              <a:t>eterogeneous</a:t>
            </a:r>
            <a:r>
              <a:rPr lang="es-ES" sz="2400" dirty="0" smtClean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grouping</a:t>
            </a:r>
            <a:r>
              <a:rPr lang="es-ES" sz="2400" dirty="0">
                <a:latin typeface="+mj-lt"/>
              </a:rPr>
              <a:t> in </a:t>
            </a:r>
            <a:r>
              <a:rPr lang="es-ES" sz="2400" dirty="0" err="1">
                <a:latin typeface="+mj-lt"/>
              </a:rPr>
              <a:t>the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classroom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with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reorganisation</a:t>
            </a:r>
            <a:r>
              <a:rPr lang="es-ES" sz="2400" dirty="0">
                <a:latin typeface="+mj-lt"/>
              </a:rPr>
              <a:t> of human </a:t>
            </a:r>
            <a:r>
              <a:rPr lang="es-ES" sz="2400" dirty="0" err="1" smtClean="0">
                <a:latin typeface="+mj-lt"/>
              </a:rPr>
              <a:t>resources</a:t>
            </a:r>
            <a:r>
              <a:rPr lang="es-ES" sz="2400" dirty="0" smtClean="0">
                <a:latin typeface="+mj-lt"/>
              </a:rPr>
              <a:t>.</a:t>
            </a:r>
            <a:endParaRPr lang="es-E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175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549274" y="4568273"/>
            <a:ext cx="8429284" cy="22897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/>
              <a:t>organisation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classroom</a:t>
            </a:r>
            <a:r>
              <a:rPr lang="es-ES" dirty="0"/>
              <a:t> in </a:t>
            </a:r>
            <a:r>
              <a:rPr lang="es-ES" dirty="0" err="1"/>
              <a:t>IGs</a:t>
            </a:r>
            <a:r>
              <a:rPr lang="es-ES" dirty="0"/>
              <a:t>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identified</a:t>
            </a:r>
            <a:r>
              <a:rPr lang="es-ES" dirty="0"/>
              <a:t> as </a:t>
            </a:r>
            <a:r>
              <a:rPr lang="es-ES" dirty="0" err="1"/>
              <a:t>one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Successful</a:t>
            </a:r>
            <a:r>
              <a:rPr lang="es-ES" dirty="0"/>
              <a:t> </a:t>
            </a:r>
            <a:r>
              <a:rPr lang="es-ES" dirty="0" err="1"/>
              <a:t>Educational</a:t>
            </a:r>
            <a:r>
              <a:rPr lang="es-ES" dirty="0"/>
              <a:t> </a:t>
            </a:r>
            <a:r>
              <a:rPr lang="es-ES" dirty="0" err="1"/>
              <a:t>Actions</a:t>
            </a:r>
            <a:r>
              <a:rPr lang="es-ES" dirty="0"/>
              <a:t> (</a:t>
            </a:r>
            <a:r>
              <a:rPr lang="es-ES" dirty="0" err="1"/>
              <a:t>SEAs</a:t>
            </a:r>
            <a:r>
              <a:rPr lang="es-ES" dirty="0"/>
              <a:t>)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Integrated</a:t>
            </a:r>
            <a:r>
              <a:rPr lang="es-ES" dirty="0"/>
              <a:t> Project INCLUDE-ED (2006-2011), </a:t>
            </a:r>
            <a:r>
              <a:rPr lang="es-ES" dirty="0" err="1"/>
              <a:t>which</a:t>
            </a:r>
            <a:r>
              <a:rPr lang="es-ES" dirty="0"/>
              <a:t>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designated</a:t>
            </a:r>
            <a:r>
              <a:rPr lang="es-ES" dirty="0"/>
              <a:t> as </a:t>
            </a:r>
            <a:r>
              <a:rPr lang="es-ES" dirty="0" err="1"/>
              <a:t>one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10 </a:t>
            </a:r>
            <a:r>
              <a:rPr lang="es-ES" dirty="0" err="1"/>
              <a:t>successful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 </a:t>
            </a:r>
            <a:r>
              <a:rPr lang="es-ES" dirty="0" smtClean="0"/>
              <a:t>-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field</a:t>
            </a:r>
            <a:r>
              <a:rPr lang="es-ES" dirty="0"/>
              <a:t> of Social </a:t>
            </a:r>
            <a:r>
              <a:rPr lang="es-ES" dirty="0" err="1"/>
              <a:t>Sciences</a:t>
            </a:r>
            <a:r>
              <a:rPr lang="es-ES" dirty="0"/>
              <a:t> and </a:t>
            </a:r>
            <a:r>
              <a:rPr lang="es-ES" dirty="0" err="1"/>
              <a:t>Humanities</a:t>
            </a:r>
            <a:r>
              <a:rPr lang="es-ES" dirty="0"/>
              <a:t>-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Research</a:t>
            </a:r>
            <a:r>
              <a:rPr lang="es-ES" dirty="0"/>
              <a:t> Framework </a:t>
            </a:r>
            <a:r>
              <a:rPr lang="es-ES" dirty="0" err="1"/>
              <a:t>Programmes</a:t>
            </a:r>
            <a:r>
              <a:rPr lang="es-ES" dirty="0"/>
              <a:t> (</a:t>
            </a:r>
            <a:r>
              <a:rPr lang="es-ES" dirty="0" err="1"/>
              <a:t>European</a:t>
            </a:r>
            <a:r>
              <a:rPr lang="es-ES" dirty="0"/>
              <a:t> </a:t>
            </a:r>
            <a:r>
              <a:rPr lang="es-ES" dirty="0" err="1"/>
              <a:t>Commission</a:t>
            </a:r>
            <a:r>
              <a:rPr lang="es-ES" dirty="0"/>
              <a:t>, 2011</a:t>
            </a:r>
            <a:r>
              <a:rPr lang="es-ES" dirty="0" smtClean="0"/>
              <a:t>).</a:t>
            </a:r>
            <a:endParaRPr lang="es-ES" dirty="0"/>
          </a:p>
        </p:txBody>
      </p:sp>
      <p:pic>
        <p:nvPicPr>
          <p:cNvPr id="5" name="Imagen 4" descr="grupos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64" y="232552"/>
            <a:ext cx="7476170" cy="43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0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a">
  <a:themeElements>
    <a:clrScheme name="Bris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a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Brisa.thmx</Template>
  <TotalTime>3475</TotalTime>
  <Words>491</Words>
  <Application>Microsoft Macintosh PowerPoint</Application>
  <PresentationFormat>Presentación en pantalla (4:3)</PresentationFormat>
  <Paragraphs>59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Brisa</vt:lpstr>
      <vt:lpstr>EDUCATIONAL ACTIONS FOR THE PREVENTING VIOLENCE AND RADICALIZATION: TRAINING FOR FAMILIES</vt:lpstr>
      <vt:lpstr>A FEW MINUTES TO SHOW…</vt:lpstr>
      <vt:lpstr>STATISTICS AND INFORMATION</vt:lpstr>
      <vt:lpstr>STARTING POINT</vt:lpstr>
      <vt:lpstr>WHAT IS AN SUCCESSFUL EDUCATIONAL ACTION? </vt:lpstr>
      <vt:lpstr>WHAT ARE SUCCESSFUL EDUCATIONAL ACTIONS BASED ON?</vt:lpstr>
      <vt:lpstr>Presentación de PowerPoint</vt:lpstr>
      <vt:lpstr>INTERACTIVE GROUPS</vt:lpstr>
      <vt:lpstr>Presentación de PowerPoint</vt:lpstr>
      <vt:lpstr>DIALOGIC LITERARY GATHERINGS</vt:lpstr>
      <vt:lpstr>FAMILY TRAINING</vt:lpstr>
      <vt:lpstr>SOCIAL  MEDIA/NETWORKS </vt:lpstr>
      <vt:lpstr>CONCLUSION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SUCCESFUL ACTIONS FOR THE PREVENTION OF VIOLENCE AND RADICALISM: FAMILY TRAINING</dc:title>
  <dc:creator>Veronica Rivera</dc:creator>
  <cp:lastModifiedBy>Veronica Rivera</cp:lastModifiedBy>
  <cp:revision>36</cp:revision>
  <dcterms:created xsi:type="dcterms:W3CDTF">2015-04-01T04:50:52Z</dcterms:created>
  <dcterms:modified xsi:type="dcterms:W3CDTF">2015-04-09T19:46:07Z</dcterms:modified>
</cp:coreProperties>
</file>