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14"/>
  </p:notesMasterIdLst>
  <p:handoutMasterIdLst>
    <p:handoutMasterId r:id="rId15"/>
  </p:handoutMasterIdLst>
  <p:sldIdLst>
    <p:sldId id="271" r:id="rId2"/>
    <p:sldId id="296" r:id="rId3"/>
    <p:sldId id="299" r:id="rId4"/>
    <p:sldId id="300" r:id="rId5"/>
    <p:sldId id="326" r:id="rId6"/>
    <p:sldId id="304" r:id="rId7"/>
    <p:sldId id="305" r:id="rId8"/>
    <p:sldId id="323" r:id="rId9"/>
    <p:sldId id="324" r:id="rId10"/>
    <p:sldId id="315" r:id="rId11"/>
    <p:sldId id="316" r:id="rId12"/>
    <p:sldId id="317" r:id="rId13"/>
  </p:sldIdLst>
  <p:sldSz cx="9144000" cy="6858000" type="screen4x3"/>
  <p:notesSz cx="6807200" cy="9906000"/>
  <p:defaultTextStyle>
    <a:defPPr>
      <a:defRPr lang="de-DE"/>
    </a:defPPr>
    <a:lvl1pPr algn="l" rtl="0" fontAlgn="base">
      <a:spcBef>
        <a:spcPct val="0"/>
      </a:spcBef>
      <a:spcAft>
        <a:spcPct val="0"/>
      </a:spcAft>
      <a:defRPr sz="2400" kern="1200">
        <a:solidFill>
          <a:schemeClr val="tx1"/>
        </a:solidFill>
        <a:latin typeface="Arial" charset="0"/>
        <a:ea typeface="ＭＳ Ｐゴシック" charset="-128"/>
        <a:cs typeface="+mn-cs"/>
      </a:defRPr>
    </a:lvl1pPr>
    <a:lvl2pPr marL="457200" algn="l" rtl="0" fontAlgn="base">
      <a:spcBef>
        <a:spcPct val="0"/>
      </a:spcBef>
      <a:spcAft>
        <a:spcPct val="0"/>
      </a:spcAft>
      <a:defRPr sz="2400" kern="1200">
        <a:solidFill>
          <a:schemeClr val="tx1"/>
        </a:solidFill>
        <a:latin typeface="Arial" charset="0"/>
        <a:ea typeface="ＭＳ Ｐゴシック" charset="-128"/>
        <a:cs typeface="+mn-cs"/>
      </a:defRPr>
    </a:lvl2pPr>
    <a:lvl3pPr marL="914400" algn="l" rtl="0" fontAlgn="base">
      <a:spcBef>
        <a:spcPct val="0"/>
      </a:spcBef>
      <a:spcAft>
        <a:spcPct val="0"/>
      </a:spcAft>
      <a:defRPr sz="2400" kern="1200">
        <a:solidFill>
          <a:schemeClr val="tx1"/>
        </a:solidFill>
        <a:latin typeface="Arial" charset="0"/>
        <a:ea typeface="ＭＳ Ｐゴシック" charset="-128"/>
        <a:cs typeface="+mn-cs"/>
      </a:defRPr>
    </a:lvl3pPr>
    <a:lvl4pPr marL="1371600" algn="l" rtl="0" fontAlgn="base">
      <a:spcBef>
        <a:spcPct val="0"/>
      </a:spcBef>
      <a:spcAft>
        <a:spcPct val="0"/>
      </a:spcAft>
      <a:defRPr sz="2400" kern="1200">
        <a:solidFill>
          <a:schemeClr val="tx1"/>
        </a:solidFill>
        <a:latin typeface="Arial" charset="0"/>
        <a:ea typeface="ＭＳ Ｐゴシック" charset="-128"/>
        <a:cs typeface="+mn-cs"/>
      </a:defRPr>
    </a:lvl4pPr>
    <a:lvl5pPr marL="1828800" algn="l" rtl="0" fontAlgn="base">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611"/>
    <a:srgbClr val="FF00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90968" autoAdjust="0"/>
  </p:normalViewPr>
  <p:slideViewPr>
    <p:cSldViewPr>
      <p:cViewPr>
        <p:scale>
          <a:sx n="62" d="100"/>
          <a:sy n="62" d="100"/>
        </p:scale>
        <p:origin x="-96"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4" d="100"/>
          <a:sy n="74" d="100"/>
        </p:scale>
        <p:origin x="-2880" y="-82"/>
      </p:cViewPr>
      <p:guideLst>
        <p:guide orient="horz" pos="312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787" cy="4953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55838" y="0"/>
            <a:ext cx="2949787" cy="495300"/>
          </a:xfrm>
          <a:prstGeom prst="rect">
            <a:avLst/>
          </a:prstGeom>
        </p:spPr>
        <p:txBody>
          <a:bodyPr vert="horz" lIns="91440" tIns="45720" rIns="91440" bIns="45720" rtlCol="0"/>
          <a:lstStyle>
            <a:lvl1pPr algn="r">
              <a:defRPr sz="1200"/>
            </a:lvl1pPr>
          </a:lstStyle>
          <a:p>
            <a:fld id="{C4766C08-7F92-A84E-B550-3415EDFCB5BF}" type="datetimeFigureOut">
              <a:rPr lang="fr-FR" smtClean="0"/>
              <a:t>03/10/2016</a:t>
            </a:fld>
            <a:endParaRPr lang="fr-FR" dirty="0"/>
          </a:p>
        </p:txBody>
      </p:sp>
      <p:sp>
        <p:nvSpPr>
          <p:cNvPr id="4" name="Espace réservé du pied de page 3"/>
          <p:cNvSpPr>
            <a:spLocks noGrp="1"/>
          </p:cNvSpPr>
          <p:nvPr>
            <p:ph type="ftr" sz="quarter" idx="2"/>
          </p:nvPr>
        </p:nvSpPr>
        <p:spPr>
          <a:xfrm>
            <a:off x="0" y="9408981"/>
            <a:ext cx="2949787" cy="4953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5838" y="9408981"/>
            <a:ext cx="2949787" cy="495300"/>
          </a:xfrm>
          <a:prstGeom prst="rect">
            <a:avLst/>
          </a:prstGeom>
        </p:spPr>
        <p:txBody>
          <a:bodyPr vert="horz" lIns="91440" tIns="45720" rIns="91440" bIns="45720" rtlCol="0" anchor="b"/>
          <a:lstStyle>
            <a:lvl1pPr algn="r">
              <a:defRPr sz="1200"/>
            </a:lvl1pPr>
          </a:lstStyle>
          <a:p>
            <a:fld id="{C7F26970-475C-4C42-A221-BB026F3090F4}" type="slidenum">
              <a:rPr lang="fr-FR" smtClean="0"/>
              <a:t>‹#›</a:t>
            </a:fld>
            <a:endParaRPr lang="fr-FR"/>
          </a:p>
        </p:txBody>
      </p:sp>
    </p:spTree>
    <p:extLst>
      <p:ext uri="{BB962C8B-B14F-4D97-AF65-F5344CB8AC3E}">
        <p14:creationId xmlns:p14="http://schemas.microsoft.com/office/powerpoint/2010/main" val="40198959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9787" cy="4953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defRPr>
            </a:lvl1pPr>
          </a:lstStyle>
          <a:p>
            <a:endParaRPr lang="en-GB"/>
          </a:p>
        </p:txBody>
      </p:sp>
      <p:sp>
        <p:nvSpPr>
          <p:cNvPr id="3" name="Datumsplatzhalter 2"/>
          <p:cNvSpPr>
            <a:spLocks noGrp="1"/>
          </p:cNvSpPr>
          <p:nvPr>
            <p:ph type="dt" idx="1"/>
          </p:nvPr>
        </p:nvSpPr>
        <p:spPr>
          <a:xfrm>
            <a:off x="3855838" y="0"/>
            <a:ext cx="2949787" cy="4953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5FBB4F00-3727-473D-930F-78023EEA579A}" type="datetime1">
              <a:rPr lang="de-DE"/>
              <a:pPr/>
              <a:t>03.10.2016</a:t>
            </a:fld>
            <a:endParaRPr lang="en-GB"/>
          </a:p>
        </p:txBody>
      </p:sp>
      <p:sp>
        <p:nvSpPr>
          <p:cNvPr id="4" name="Folienbildplatzhalter 3"/>
          <p:cNvSpPr>
            <a:spLocks noGrp="1" noRot="1" noChangeAspect="1"/>
          </p:cNvSpPr>
          <p:nvPr>
            <p:ph type="sldImg" idx="2"/>
          </p:nvPr>
        </p:nvSpPr>
        <p:spPr>
          <a:xfrm>
            <a:off x="927100" y="742950"/>
            <a:ext cx="4953000" cy="371475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GB"/>
          </a:p>
        </p:txBody>
      </p:sp>
      <p:sp>
        <p:nvSpPr>
          <p:cNvPr id="5" name="Notizenplatzhalter 4"/>
          <p:cNvSpPr>
            <a:spLocks noGrp="1"/>
          </p:cNvSpPr>
          <p:nvPr>
            <p:ph type="body" sz="quarter" idx="3"/>
          </p:nvPr>
        </p:nvSpPr>
        <p:spPr>
          <a:xfrm>
            <a:off x="680720" y="4705350"/>
            <a:ext cx="5445760" cy="4457700"/>
          </a:xfrm>
          <a:prstGeom prst="rect">
            <a:avLst/>
          </a:prstGeom>
        </p:spPr>
        <p:txBody>
          <a:bodyPr vert="horz" wrap="square" lIns="91440" tIns="45720" rIns="91440" bIns="45720" numCol="1" anchor="t" anchorCtr="0" compatLnSpc="1">
            <a:prstTxWarp prst="textNoShape">
              <a:avLst/>
            </a:prstTxWarp>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9408981"/>
            <a:ext cx="2949787" cy="4953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defRPr>
            </a:lvl1pPr>
          </a:lstStyle>
          <a:p>
            <a:endParaRPr lang="en-GB"/>
          </a:p>
        </p:txBody>
      </p:sp>
      <p:sp>
        <p:nvSpPr>
          <p:cNvPr id="7" name="Foliennummernplatzhalter 6"/>
          <p:cNvSpPr>
            <a:spLocks noGrp="1"/>
          </p:cNvSpPr>
          <p:nvPr>
            <p:ph type="sldNum" sz="quarter" idx="5"/>
          </p:nvPr>
        </p:nvSpPr>
        <p:spPr>
          <a:xfrm>
            <a:off x="3855838" y="9408981"/>
            <a:ext cx="2949787" cy="4953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1CC95D0A-9573-43C8-97B1-67EFE9C1D5FB}" type="slidenum">
              <a:rPr lang="en-GB"/>
              <a:pPr/>
              <a:t>‹#›</a:t>
            </a:fld>
            <a:endParaRPr lang="en-GB"/>
          </a:p>
        </p:txBody>
      </p:sp>
    </p:spTree>
    <p:extLst>
      <p:ext uri="{BB962C8B-B14F-4D97-AF65-F5344CB8AC3E}">
        <p14:creationId xmlns:p14="http://schemas.microsoft.com/office/powerpoint/2010/main" val="8747883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1</a:t>
            </a:fld>
            <a:endParaRPr lang="en-GB" dirty="0"/>
          </a:p>
        </p:txBody>
      </p:sp>
    </p:spTree>
    <p:extLst>
      <p:ext uri="{BB962C8B-B14F-4D97-AF65-F5344CB8AC3E}">
        <p14:creationId xmlns:p14="http://schemas.microsoft.com/office/powerpoint/2010/main" val="954505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5</a:t>
            </a:fld>
            <a:endParaRPr lang="en-GB"/>
          </a:p>
        </p:txBody>
      </p:sp>
    </p:spTree>
    <p:extLst>
      <p:ext uri="{BB962C8B-B14F-4D97-AF65-F5344CB8AC3E}">
        <p14:creationId xmlns:p14="http://schemas.microsoft.com/office/powerpoint/2010/main" val="2025937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CC95D0A-9573-43C8-97B1-67EFE9C1D5FB}" type="slidenum">
              <a:rPr lang="en-GB" smtClean="0"/>
              <a:pPr/>
              <a:t>9</a:t>
            </a:fld>
            <a:endParaRPr lang="en-GB"/>
          </a:p>
        </p:txBody>
      </p:sp>
    </p:spTree>
    <p:extLst>
      <p:ext uri="{BB962C8B-B14F-4D97-AF65-F5344CB8AC3E}">
        <p14:creationId xmlns:p14="http://schemas.microsoft.com/office/powerpoint/2010/main" val="3894983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fr-FR"/>
          </a:p>
        </p:txBody>
      </p:sp>
      <p:sp>
        <p:nvSpPr>
          <p:cNvPr id="4" name="Rectangle 11"/>
          <p:cNvSpPr>
            <a:spLocks noGrp="1" noChangeArrowheads="1"/>
          </p:cNvSpPr>
          <p:nvPr>
            <p:ph type="dt" sz="half" idx="10"/>
          </p:nvPr>
        </p:nvSpPr>
        <p:spPr>
          <a:ln/>
        </p:spPr>
        <p:txBody>
          <a:bodyPr/>
          <a:lstStyle>
            <a:lvl1pPr>
              <a:defRPr/>
            </a:lvl1pPr>
          </a:lstStyle>
          <a:p>
            <a:fld id="{742B5F47-0381-4194-B8AB-C681DA600F78}" type="datetime1">
              <a:rPr lang="de-DE" smtClean="0"/>
              <a:t>03.10.2016</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499681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Rectangle 11"/>
          <p:cNvSpPr>
            <a:spLocks noGrp="1" noChangeArrowheads="1"/>
          </p:cNvSpPr>
          <p:nvPr>
            <p:ph type="dt" sz="half" idx="10"/>
          </p:nvPr>
        </p:nvSpPr>
        <p:spPr>
          <a:ln/>
        </p:spPr>
        <p:txBody>
          <a:bodyPr/>
          <a:lstStyle>
            <a:lvl1pPr>
              <a:defRPr/>
            </a:lvl1pPr>
          </a:lstStyle>
          <a:p>
            <a:fld id="{49A7C15E-14D6-4D3D-B123-89CC892BC620}" type="datetime1">
              <a:rPr lang="de-DE" smtClean="0"/>
              <a:t>03.10.2016</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338645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1613" y="1231900"/>
            <a:ext cx="1908175" cy="4776788"/>
          </a:xfrm>
        </p:spPr>
        <p:txBody>
          <a:bodyPr vert="eaVert"/>
          <a:lstStyle/>
          <a:p>
            <a:r>
              <a:rPr lang="en-US"/>
              <a:t>Click to edit Master title style</a:t>
            </a:r>
            <a:endParaRPr lang="fr-FR"/>
          </a:p>
        </p:txBody>
      </p:sp>
      <p:sp>
        <p:nvSpPr>
          <p:cNvPr id="3" name="Espace réservé du texte vertical 2"/>
          <p:cNvSpPr>
            <a:spLocks noGrp="1"/>
          </p:cNvSpPr>
          <p:nvPr>
            <p:ph type="body" orient="vert" idx="1"/>
          </p:nvPr>
        </p:nvSpPr>
        <p:spPr>
          <a:xfrm>
            <a:off x="827088" y="1231900"/>
            <a:ext cx="5572125" cy="47767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Rectangle 11"/>
          <p:cNvSpPr>
            <a:spLocks noGrp="1" noChangeArrowheads="1"/>
          </p:cNvSpPr>
          <p:nvPr>
            <p:ph type="dt" sz="half" idx="10"/>
          </p:nvPr>
        </p:nvSpPr>
        <p:spPr>
          <a:ln/>
        </p:spPr>
        <p:txBody>
          <a:bodyPr/>
          <a:lstStyle>
            <a:lvl1pPr>
              <a:defRPr/>
            </a:lvl1pPr>
          </a:lstStyle>
          <a:p>
            <a:fld id="{C4867316-0DAE-4559-AEA9-6327F3314599}" type="datetime1">
              <a:rPr lang="de-DE" smtClean="0"/>
              <a:t>03.10.2016</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1558919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CE83634A-C268-4028-BEF1-9960C5CF9725}" type="datetime1">
              <a:rPr lang="de-DE" smtClean="0"/>
              <a:t>03.10.2016</a:t>
            </a:fld>
            <a:endParaRPr lang="en-GB"/>
          </a:p>
        </p:txBody>
      </p:sp>
      <p:sp>
        <p:nvSpPr>
          <p:cNvPr id="4" name="Espace réservé du pied de page 3"/>
          <p:cNvSpPr>
            <a:spLocks noGrp="1"/>
          </p:cNvSpPr>
          <p:nvPr>
            <p:ph type="ftr" sz="quarter" idx="11"/>
          </p:nvPr>
        </p:nvSpPr>
        <p:spPr/>
        <p:txBody>
          <a:bodyPr/>
          <a:lstStyle/>
          <a:p>
            <a:pPr>
              <a:defRPr/>
            </a:pPr>
            <a:endParaRPr lang="en-US"/>
          </a:p>
        </p:txBody>
      </p:sp>
      <p:sp>
        <p:nvSpPr>
          <p:cNvPr id="5" name="Espace réservé du numéro de diapositive 4"/>
          <p:cNvSpPr>
            <a:spLocks noGrp="1"/>
          </p:cNvSpPr>
          <p:nvPr>
            <p:ph type="sldNum" sz="quarter" idx="12"/>
          </p:nvPr>
        </p:nvSpPr>
        <p:spPr/>
        <p:txBody>
          <a:bodyPr/>
          <a:lstStyle/>
          <a:p>
            <a:fld id="{D3493519-56BF-4246-ACDC-669134EBBF57}" type="slidenum">
              <a:rPr lang="en-GB" smtClean="0"/>
              <a:pPr/>
              <a:t>‹#›</a:t>
            </a:fld>
            <a:endParaRPr lang="en-GB"/>
          </a:p>
        </p:txBody>
      </p:sp>
    </p:spTree>
    <p:extLst>
      <p:ext uri="{BB962C8B-B14F-4D97-AF65-F5344CB8AC3E}">
        <p14:creationId xmlns:p14="http://schemas.microsoft.com/office/powerpoint/2010/main" val="1719520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Click to edit Master title style</a:t>
            </a:r>
            <a:endParaRPr lang="fr-FR"/>
          </a:p>
        </p:txBody>
      </p:sp>
      <p:sp>
        <p:nvSpPr>
          <p:cNvPr id="3" name="Espace réservé du contenu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Rectangle 11"/>
          <p:cNvSpPr>
            <a:spLocks noGrp="1" noChangeArrowheads="1"/>
          </p:cNvSpPr>
          <p:nvPr>
            <p:ph type="dt" sz="half" idx="10"/>
          </p:nvPr>
        </p:nvSpPr>
        <p:spPr>
          <a:ln/>
        </p:spPr>
        <p:txBody>
          <a:bodyPr/>
          <a:lstStyle>
            <a:lvl1pPr>
              <a:defRPr/>
            </a:lvl1pPr>
          </a:lstStyle>
          <a:p>
            <a:fld id="{7AED6E28-3635-4050-87BD-7BA2FC8C3E8C}" type="datetime1">
              <a:rPr lang="de-DE" smtClean="0"/>
              <a:t>03.10.2016</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226818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fld id="{9E8B9FB0-508D-4D31-8339-6A98C2EAB5AF}" type="datetime1">
              <a:rPr lang="de-DE" smtClean="0"/>
              <a:t>03.10.2016</a:t>
            </a:fld>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3733293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Click to edit Master title style</a:t>
            </a:r>
            <a:endParaRPr lang="fr-FR"/>
          </a:p>
        </p:txBody>
      </p:sp>
      <p:sp>
        <p:nvSpPr>
          <p:cNvPr id="3" name="Espace réservé du contenu 2"/>
          <p:cNvSpPr>
            <a:spLocks noGrp="1"/>
          </p:cNvSpPr>
          <p:nvPr>
            <p:ph sz="half" idx="1"/>
          </p:nvPr>
        </p:nvSpPr>
        <p:spPr>
          <a:xfrm>
            <a:off x="827088" y="2060575"/>
            <a:ext cx="3703637" cy="394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contenu 3"/>
          <p:cNvSpPr>
            <a:spLocks noGrp="1"/>
          </p:cNvSpPr>
          <p:nvPr>
            <p:ph sz="half" idx="2"/>
          </p:nvPr>
        </p:nvSpPr>
        <p:spPr>
          <a:xfrm>
            <a:off x="4683125" y="2060575"/>
            <a:ext cx="3705225" cy="394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Rectangle 11"/>
          <p:cNvSpPr>
            <a:spLocks noGrp="1" noChangeArrowheads="1"/>
          </p:cNvSpPr>
          <p:nvPr>
            <p:ph type="dt" sz="half" idx="10"/>
          </p:nvPr>
        </p:nvSpPr>
        <p:spPr>
          <a:ln/>
        </p:spPr>
        <p:txBody>
          <a:bodyPr/>
          <a:lstStyle>
            <a:lvl1pPr>
              <a:defRPr/>
            </a:lvl1pPr>
          </a:lstStyle>
          <a:p>
            <a:fld id="{4F802B7C-F7FD-44E6-A372-5236056EE2F8}" type="datetime1">
              <a:rPr lang="de-DE" smtClean="0"/>
              <a:t>03.10.2016</a:t>
            </a:fld>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2690377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en-US" dirty="0"/>
              <a:t>Click to edit Master title style</a:t>
            </a:r>
            <a:endParaRPr lang="fr-FR" dirty="0"/>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Rectangle 11"/>
          <p:cNvSpPr>
            <a:spLocks noGrp="1" noChangeArrowheads="1"/>
          </p:cNvSpPr>
          <p:nvPr>
            <p:ph type="dt" sz="half" idx="10"/>
          </p:nvPr>
        </p:nvSpPr>
        <p:spPr>
          <a:ln/>
        </p:spPr>
        <p:txBody>
          <a:bodyPr/>
          <a:lstStyle>
            <a:lvl1pPr>
              <a:defRPr/>
            </a:lvl1pPr>
          </a:lstStyle>
          <a:p>
            <a:fld id="{D798B372-BB42-47C1-9B67-5D3FD20EF2C9}" type="datetime1">
              <a:rPr lang="de-DE" smtClean="0"/>
              <a:t>03.10.2016</a:t>
            </a:fld>
            <a:endParaRPr lang="en-GB"/>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2899980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Click to edit Master title style</a:t>
            </a:r>
            <a:endParaRPr lang="fr-FR"/>
          </a:p>
        </p:txBody>
      </p:sp>
      <p:sp>
        <p:nvSpPr>
          <p:cNvPr id="3" name="Rectangle 11"/>
          <p:cNvSpPr>
            <a:spLocks noGrp="1" noChangeArrowheads="1"/>
          </p:cNvSpPr>
          <p:nvPr>
            <p:ph type="dt" sz="half" idx="10"/>
          </p:nvPr>
        </p:nvSpPr>
        <p:spPr>
          <a:ln/>
        </p:spPr>
        <p:txBody>
          <a:bodyPr/>
          <a:lstStyle>
            <a:lvl1pPr>
              <a:defRPr/>
            </a:lvl1pPr>
          </a:lstStyle>
          <a:p>
            <a:fld id="{8CF007F1-BE8D-4FF8-BA4D-4E02CA65945E}" type="datetime1">
              <a:rPr lang="de-DE" smtClean="0"/>
              <a:t>03.10.2016</a:t>
            </a:fld>
            <a:endParaRPr lang="en-GB"/>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4156599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fld id="{01458B30-9842-4D67-98AC-5A7F92F9E4A2}" type="datetime1">
              <a:rPr lang="de-DE" smtClean="0"/>
              <a:t>03.10.2016</a:t>
            </a:fld>
            <a:endParaRPr lang="en-GB"/>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411436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fld id="{85F1078A-A712-4C8F-80FC-FB17EAFB9F3B}" type="datetime1">
              <a:rPr lang="de-DE" smtClean="0"/>
              <a:t>03.10.2016</a:t>
            </a:fld>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197512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fld id="{B0856BEC-8A2F-46BD-8E4A-10AF5FEE8066}" type="datetime1">
              <a:rPr lang="de-DE" smtClean="0"/>
              <a:t>03.10.2016</a:t>
            </a:fld>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3493519-56BF-4246-ACDC-669134EBBF57}" type="slidenum">
              <a:rPr lang="en-GB" smtClean="0"/>
              <a:pPr/>
              <a:t>‹#›</a:t>
            </a:fld>
            <a:endParaRPr lang="en-GB"/>
          </a:p>
        </p:txBody>
      </p:sp>
    </p:spTree>
    <p:extLst>
      <p:ext uri="{BB962C8B-B14F-4D97-AF65-F5344CB8AC3E}">
        <p14:creationId xmlns:p14="http://schemas.microsoft.com/office/powerpoint/2010/main" val="363563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0" descr="PPT_background_20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8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9"/>
          <p:cNvSpPr>
            <a:spLocks noGrp="1" noChangeArrowheads="1"/>
          </p:cNvSpPr>
          <p:nvPr>
            <p:ph type="title"/>
          </p:nvPr>
        </p:nvSpPr>
        <p:spPr bwMode="auto">
          <a:xfrm>
            <a:off x="827088" y="1231900"/>
            <a:ext cx="76327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name of presentation</a:t>
            </a:r>
          </a:p>
        </p:txBody>
      </p:sp>
      <p:sp>
        <p:nvSpPr>
          <p:cNvPr id="1034" name="Rectangle 10"/>
          <p:cNvSpPr>
            <a:spLocks noGrp="1" noChangeArrowheads="1"/>
          </p:cNvSpPr>
          <p:nvPr>
            <p:ph type="body" idx="1"/>
          </p:nvPr>
        </p:nvSpPr>
        <p:spPr bwMode="auto">
          <a:xfrm>
            <a:off x="827088" y="2060575"/>
            <a:ext cx="7561262" cy="394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GB"/>
              <a:t>here my text</a:t>
            </a:r>
            <a:endParaRPr lang="en-US"/>
          </a:p>
        </p:txBody>
      </p:sp>
      <p:sp>
        <p:nvSpPr>
          <p:cNvPr id="1035" name="Rectangle 11"/>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smtClean="0">
                <a:latin typeface="+mn-lt"/>
                <a:ea typeface="ＭＳ Ｐゴシック" charset="0"/>
              </a:defRPr>
            </a:lvl1pPr>
          </a:lstStyle>
          <a:p>
            <a:fld id="{CE83634A-C268-4028-BEF1-9960C5CF9725}" type="datetime1">
              <a:rPr lang="de-DE" smtClean="0"/>
              <a:t>03.10.2016</a:t>
            </a:fld>
            <a:endParaRPr lang="en-GB"/>
          </a:p>
        </p:txBody>
      </p:sp>
      <p:sp>
        <p:nvSpPr>
          <p:cNvPr id="1036" name="Rectangle 12"/>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smtClean="0">
                <a:latin typeface="+mn-lt"/>
                <a:ea typeface="ＭＳ Ｐゴシック" charset="0"/>
              </a:defRPr>
            </a:lvl1pPr>
          </a:lstStyle>
          <a:p>
            <a:pPr>
              <a:defRPr/>
            </a:pPr>
            <a:endParaRPr lang="en-US"/>
          </a:p>
        </p:txBody>
      </p:sp>
      <p:sp>
        <p:nvSpPr>
          <p:cNvPr id="1037" name="Rectangle 13"/>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atin typeface="Myriad Pro" pitchFamily="34" charset="0"/>
              </a:defRPr>
            </a:lvl1pPr>
          </a:lstStyle>
          <a:p>
            <a:fld id="{D3493519-56BF-4246-ACDC-669134EBBF5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3200">
          <a:solidFill>
            <a:schemeClr val="tx2"/>
          </a:solidFill>
          <a:latin typeface="+mj-lt"/>
          <a:ea typeface="+mj-ea"/>
          <a:cs typeface="+mj-cs"/>
        </a:defRPr>
      </a:lvl1pPr>
      <a:lvl2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2pPr>
      <a:lvl3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3pPr>
      <a:lvl4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4pPr>
      <a:lvl5pPr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5pPr>
      <a:lvl6pPr marL="4572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6pPr>
      <a:lvl7pPr marL="9144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7pPr>
      <a:lvl8pPr marL="13716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8pPr>
      <a:lvl9pPr marL="1828800" algn="ctr" rtl="0" eaLnBrk="1" fontAlgn="base" hangingPunct="1">
        <a:spcBef>
          <a:spcPct val="0"/>
        </a:spcBef>
        <a:spcAft>
          <a:spcPct val="0"/>
        </a:spcAft>
        <a:defRPr sz="3200">
          <a:solidFill>
            <a:schemeClr val="tx2"/>
          </a:solidFill>
          <a:latin typeface="Myriad Pro" charset="0"/>
          <a:ea typeface="ＭＳ Ｐゴシック" charset="0"/>
          <a:cs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Arial" charset="0"/>
          <a:ea typeface="ＭＳ Ｐゴシック" pitchFamily="34" charset="-128"/>
          <a:cs typeface="+mn-cs"/>
        </a:defRPr>
      </a:lvl2pPr>
      <a:lvl3pPr marL="1143000" indent="-228600" algn="l" rtl="0" eaLnBrk="1" fontAlgn="base" hangingPunct="1">
        <a:spcBef>
          <a:spcPct val="20000"/>
        </a:spcBef>
        <a:spcAft>
          <a:spcPct val="0"/>
        </a:spcAft>
        <a:buChar char="•"/>
        <a:defRPr sz="2400">
          <a:solidFill>
            <a:schemeClr val="tx1"/>
          </a:solidFill>
          <a:latin typeface="Arial" charset="0"/>
          <a:ea typeface="ＭＳ Ｐゴシック" pitchFamily="34" charset="-128"/>
          <a:cs typeface="+mn-cs"/>
        </a:defRPr>
      </a:lvl3pPr>
      <a:lvl4pPr marL="1600200" indent="-228600" algn="l" rtl="0" eaLnBrk="1" fontAlgn="base" hangingPunct="1">
        <a:spcBef>
          <a:spcPct val="20000"/>
        </a:spcBef>
        <a:spcAft>
          <a:spcPct val="0"/>
        </a:spcAft>
        <a:buChar char="–"/>
        <a:defRPr sz="2000">
          <a:solidFill>
            <a:schemeClr val="tx1"/>
          </a:solidFill>
          <a:latin typeface="Arial" charset="0"/>
          <a:ea typeface="ＭＳ Ｐゴシック" pitchFamily="34" charset="-128"/>
          <a:cs typeface="+mn-cs"/>
        </a:defRPr>
      </a:lvl4pPr>
      <a:lvl5pPr marL="2057400" indent="-228600" algn="l" rtl="0" eaLnBrk="1" fontAlgn="base" hangingPunct="1">
        <a:spcBef>
          <a:spcPct val="20000"/>
        </a:spcBef>
        <a:spcAft>
          <a:spcPct val="0"/>
        </a:spcAft>
        <a:buChar char="»"/>
        <a:defRPr sz="2000">
          <a:solidFill>
            <a:schemeClr val="tx1"/>
          </a:solidFill>
          <a:latin typeface="Arial" charset="0"/>
          <a:ea typeface="ＭＳ Ｐゴシック" pitchFamily="34" charset="-128"/>
          <a:cs typeface="+mn-cs"/>
        </a:defRPr>
      </a:lvl5pPr>
      <a:lvl6pPr marL="2514600" indent="-228600" algn="l" rtl="0" eaLnBrk="1" fontAlgn="base" hangingPunct="1">
        <a:spcBef>
          <a:spcPct val="20000"/>
        </a:spcBef>
        <a:spcAft>
          <a:spcPct val="0"/>
        </a:spcAft>
        <a:buChar char="»"/>
        <a:defRPr sz="2000">
          <a:solidFill>
            <a:schemeClr val="tx1"/>
          </a:solidFill>
          <a:latin typeface="Arial" charset="0"/>
          <a:ea typeface="Arial" charset="0"/>
          <a:cs typeface="+mn-cs"/>
        </a:defRPr>
      </a:lvl6pPr>
      <a:lvl7pPr marL="2971800" indent="-228600" algn="l" rtl="0" eaLnBrk="1" fontAlgn="base" hangingPunct="1">
        <a:spcBef>
          <a:spcPct val="20000"/>
        </a:spcBef>
        <a:spcAft>
          <a:spcPct val="0"/>
        </a:spcAft>
        <a:buChar char="»"/>
        <a:defRPr sz="2000">
          <a:solidFill>
            <a:schemeClr val="tx1"/>
          </a:solidFill>
          <a:latin typeface="Arial" charset="0"/>
          <a:ea typeface="Arial" charset="0"/>
          <a:cs typeface="+mn-cs"/>
        </a:defRPr>
      </a:lvl7pPr>
      <a:lvl8pPr marL="3429000" indent="-228600" algn="l" rtl="0" eaLnBrk="1" fontAlgn="base" hangingPunct="1">
        <a:spcBef>
          <a:spcPct val="20000"/>
        </a:spcBef>
        <a:spcAft>
          <a:spcPct val="0"/>
        </a:spcAft>
        <a:buChar char="»"/>
        <a:defRPr sz="2000">
          <a:solidFill>
            <a:schemeClr val="tx1"/>
          </a:solidFill>
          <a:latin typeface="Arial" charset="0"/>
          <a:ea typeface="Arial" charset="0"/>
          <a:cs typeface="+mn-cs"/>
        </a:defRPr>
      </a:lvl8pPr>
      <a:lvl9pPr marL="3886200" indent="-228600" algn="l" rtl="0" eaLnBrk="1" fontAlgn="base" hangingPunct="1">
        <a:spcBef>
          <a:spcPct val="20000"/>
        </a:spcBef>
        <a:spcAft>
          <a:spcPct val="0"/>
        </a:spcAft>
        <a:buChar char="»"/>
        <a:defRPr sz="2000">
          <a:solidFill>
            <a:schemeClr val="tx1"/>
          </a:solidFill>
          <a:latin typeface="Arial" charset="0"/>
          <a:ea typeface="Arial" charset="0"/>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coe.int/bioethics"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endParaRPr lang="fr-FR" dirty="0">
              <a:ea typeface="+mj-ea"/>
            </a:endParaRPr>
          </a:p>
        </p:txBody>
      </p:sp>
      <p:sp>
        <p:nvSpPr>
          <p:cNvPr id="28675" name="Rectangle 3"/>
          <p:cNvSpPr>
            <a:spLocks noGrp="1" noChangeArrowheads="1"/>
          </p:cNvSpPr>
          <p:nvPr>
            <p:ph idx="1"/>
          </p:nvPr>
        </p:nvSpPr>
        <p:spPr/>
        <p:txBody>
          <a:bodyPr/>
          <a:lstStyle/>
          <a:p>
            <a:pPr eaLnBrk="1" hangingPunct="1">
              <a:defRPr/>
            </a:pPr>
            <a:endParaRPr lang="fr-FR" dirty="0">
              <a:ea typeface="+mn-ea"/>
            </a:endParaRPr>
          </a:p>
        </p:txBody>
      </p:sp>
      <p:sp>
        <p:nvSpPr>
          <p:cNvPr id="2" name="Slide Number Placeholder 1"/>
          <p:cNvSpPr>
            <a:spLocks noGrp="1"/>
          </p:cNvSpPr>
          <p:nvPr>
            <p:ph type="sldNum" sz="quarter" idx="12"/>
          </p:nvPr>
        </p:nvSpPr>
        <p:spPr/>
        <p:txBody>
          <a:bodyPr/>
          <a:lstStyle/>
          <a:p>
            <a:fld id="{D3493519-56BF-4246-ACDC-669134EBBF57}" type="slidenum">
              <a:rPr lang="en-GB" smtClean="0"/>
              <a:pPr/>
              <a:t>1</a:t>
            </a:fld>
            <a:endParaRPr lang="en-GB" dirty="0"/>
          </a:p>
        </p:txBody>
      </p:sp>
      <p:pic>
        <p:nvPicPr>
          <p:cNvPr id="4100" name="Picture 4" descr="PPT_background_2011_cover_ligh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59299"/>
            <a:ext cx="9175856" cy="7017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7"/>
          <p:cNvSpPr txBox="1">
            <a:spLocks noChangeArrowheads="1"/>
          </p:cNvSpPr>
          <p:nvPr/>
        </p:nvSpPr>
        <p:spPr bwMode="auto">
          <a:xfrm>
            <a:off x="179387" y="5373688"/>
            <a:ext cx="3096469"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a:solidFill>
                  <a:schemeClr val="tx1"/>
                </a:solidFill>
                <a:latin typeface="Tahoma" charset="0"/>
                <a:ea typeface="ＭＳ Ｐゴシック" charset="0"/>
                <a:cs typeface="Arial" charset="0"/>
              </a:defRPr>
            </a:lvl1pPr>
            <a:lvl2pPr marL="742950" indent="-285750" eaLnBrk="0" hangingPunct="0">
              <a:defRPr>
                <a:solidFill>
                  <a:schemeClr val="tx1"/>
                </a:solidFill>
                <a:latin typeface="Tahoma" charset="0"/>
                <a:ea typeface="Arial" charset="0"/>
                <a:cs typeface="Arial" charset="0"/>
              </a:defRPr>
            </a:lvl2pPr>
            <a:lvl3pPr marL="1143000" indent="-228600" eaLnBrk="0" hangingPunct="0">
              <a:defRPr>
                <a:solidFill>
                  <a:schemeClr val="tx1"/>
                </a:solidFill>
                <a:latin typeface="Tahoma" charset="0"/>
                <a:ea typeface="Arial" charset="0"/>
                <a:cs typeface="Arial" charset="0"/>
              </a:defRPr>
            </a:lvl3pPr>
            <a:lvl4pPr marL="1600200" indent="-228600" eaLnBrk="0" hangingPunct="0">
              <a:defRPr>
                <a:solidFill>
                  <a:schemeClr val="tx1"/>
                </a:solidFill>
                <a:latin typeface="Tahoma" charset="0"/>
                <a:ea typeface="Arial" charset="0"/>
                <a:cs typeface="Arial" charset="0"/>
              </a:defRPr>
            </a:lvl4pPr>
            <a:lvl5pPr marL="2057400" indent="-228600" eaLnBrk="0" hangingPunct="0">
              <a:defRPr>
                <a:solidFill>
                  <a:schemeClr val="tx1"/>
                </a:solidFill>
                <a:latin typeface="Tahoma" charset="0"/>
                <a:ea typeface="Arial" charset="0"/>
                <a:cs typeface="Arial" charset="0"/>
              </a:defRPr>
            </a:lvl5pPr>
            <a:lvl6pPr marL="2514600" indent="-228600" eaLnBrk="0" fontAlgn="base" hangingPunct="0">
              <a:spcBef>
                <a:spcPct val="0"/>
              </a:spcBef>
              <a:spcAft>
                <a:spcPct val="0"/>
              </a:spcAft>
              <a:defRPr>
                <a:solidFill>
                  <a:schemeClr val="tx1"/>
                </a:solidFill>
                <a:latin typeface="Tahoma" charset="0"/>
                <a:ea typeface="Arial" charset="0"/>
                <a:cs typeface="Arial" charset="0"/>
              </a:defRPr>
            </a:lvl6pPr>
            <a:lvl7pPr marL="2971800" indent="-228600" eaLnBrk="0" fontAlgn="base" hangingPunct="0">
              <a:spcBef>
                <a:spcPct val="0"/>
              </a:spcBef>
              <a:spcAft>
                <a:spcPct val="0"/>
              </a:spcAft>
              <a:defRPr>
                <a:solidFill>
                  <a:schemeClr val="tx1"/>
                </a:solidFill>
                <a:latin typeface="Tahoma" charset="0"/>
                <a:ea typeface="Arial" charset="0"/>
                <a:cs typeface="Arial" charset="0"/>
              </a:defRPr>
            </a:lvl7pPr>
            <a:lvl8pPr marL="3429000" indent="-228600" eaLnBrk="0" fontAlgn="base" hangingPunct="0">
              <a:spcBef>
                <a:spcPct val="0"/>
              </a:spcBef>
              <a:spcAft>
                <a:spcPct val="0"/>
              </a:spcAft>
              <a:defRPr>
                <a:solidFill>
                  <a:schemeClr val="tx1"/>
                </a:solidFill>
                <a:latin typeface="Tahoma" charset="0"/>
                <a:ea typeface="Arial" charset="0"/>
                <a:cs typeface="Arial" charset="0"/>
              </a:defRPr>
            </a:lvl8pPr>
            <a:lvl9pPr marL="3886200" indent="-228600" eaLnBrk="0" fontAlgn="base" hangingPunct="0">
              <a:spcBef>
                <a:spcPct val="0"/>
              </a:spcBef>
              <a:spcAft>
                <a:spcPct val="0"/>
              </a:spcAft>
              <a:defRPr>
                <a:solidFill>
                  <a:schemeClr val="tx1"/>
                </a:solidFill>
                <a:latin typeface="Tahoma" charset="0"/>
                <a:ea typeface="Arial" charset="0"/>
                <a:cs typeface="Arial" charset="0"/>
              </a:defRPr>
            </a:lvl9pPr>
          </a:lstStyle>
          <a:p>
            <a:pPr eaLnBrk="1" hangingPunct="1">
              <a:defRPr/>
            </a:pPr>
            <a:r>
              <a:rPr lang="fr-FR" sz="1600" dirty="0">
                <a:solidFill>
                  <a:schemeClr val="bg1"/>
                </a:solidFill>
                <a:cs typeface="Calibri"/>
              </a:rPr>
              <a:t>Mark Bale PhD</a:t>
            </a:r>
            <a:endParaRPr lang="fr-FR" sz="1600" dirty="0">
              <a:solidFill>
                <a:schemeClr val="bg1"/>
              </a:solidFill>
              <a:latin typeface="Calibri"/>
              <a:cs typeface="Calibri"/>
            </a:endParaRPr>
          </a:p>
          <a:p>
            <a:pPr eaLnBrk="1" hangingPunct="1">
              <a:defRPr/>
            </a:pPr>
            <a:r>
              <a:rPr lang="fr-FR" sz="1600" dirty="0">
                <a:solidFill>
                  <a:schemeClr val="bg1"/>
                </a:solidFill>
                <a:latin typeface="Calibri"/>
                <a:cs typeface="Calibri"/>
              </a:rPr>
              <a:t>Chair of the </a:t>
            </a:r>
            <a:r>
              <a:rPr lang="en-GB" sz="1600" dirty="0">
                <a:solidFill>
                  <a:schemeClr val="bg1"/>
                </a:solidFill>
                <a:latin typeface="Calibri"/>
                <a:cs typeface="Calibri"/>
              </a:rPr>
              <a:t>Committee</a:t>
            </a:r>
            <a:r>
              <a:rPr lang="fr-FR" sz="1600" dirty="0">
                <a:solidFill>
                  <a:schemeClr val="bg1"/>
                </a:solidFill>
                <a:latin typeface="Calibri"/>
                <a:cs typeface="Calibri"/>
              </a:rPr>
              <a:t> on </a:t>
            </a:r>
            <a:r>
              <a:rPr lang="en-GB" sz="1600" dirty="0">
                <a:solidFill>
                  <a:schemeClr val="bg1"/>
                </a:solidFill>
                <a:latin typeface="Calibri"/>
                <a:cs typeface="Calibri"/>
              </a:rPr>
              <a:t>Bioethics</a:t>
            </a:r>
          </a:p>
          <a:p>
            <a:pPr eaLnBrk="1" hangingPunct="1">
              <a:defRPr/>
            </a:pPr>
            <a:r>
              <a:rPr lang="fr-FR" sz="1600" dirty="0">
                <a:solidFill>
                  <a:schemeClr val="bg1"/>
                </a:solidFill>
                <a:latin typeface="Calibri"/>
                <a:cs typeface="Calibri"/>
              </a:rPr>
              <a:t>Council of Europe</a:t>
            </a:r>
          </a:p>
          <a:p>
            <a:pPr eaLnBrk="1" hangingPunct="1">
              <a:defRPr/>
            </a:pPr>
            <a:r>
              <a:rPr lang="fr-FR" sz="1600" dirty="0">
                <a:solidFill>
                  <a:schemeClr val="hlink"/>
                </a:solidFill>
                <a:latin typeface="Calibri"/>
                <a:cs typeface="Calibri"/>
                <a:hlinkClick r:id="rId4"/>
              </a:rPr>
              <a:t>http://www.coe.int/bioethics</a:t>
            </a:r>
            <a:endParaRPr lang="fr-FR" sz="1600" dirty="0">
              <a:solidFill>
                <a:schemeClr val="hlink"/>
              </a:solidFill>
              <a:latin typeface="Calibri"/>
              <a:cs typeface="Calibri"/>
            </a:endParaRPr>
          </a:p>
          <a:p>
            <a:pPr eaLnBrk="1" hangingPunct="1">
              <a:defRPr/>
            </a:pPr>
            <a:endParaRPr lang="fr-FR" sz="1600" dirty="0">
              <a:solidFill>
                <a:schemeClr val="hlink"/>
              </a:solidFill>
              <a:cs typeface="ＭＳ Ｐゴシック" charset="0"/>
            </a:endParaRPr>
          </a:p>
          <a:p>
            <a:pPr eaLnBrk="1" hangingPunct="1">
              <a:defRPr/>
            </a:pPr>
            <a:endParaRPr lang="en-GB" sz="1600" dirty="0">
              <a:solidFill>
                <a:schemeClr val="hlink"/>
              </a:solidFill>
              <a:cs typeface="ＭＳ Ｐゴシック" charset="0"/>
            </a:endParaRPr>
          </a:p>
        </p:txBody>
      </p:sp>
      <p:sp>
        <p:nvSpPr>
          <p:cNvPr id="3" name="Rectangle 2"/>
          <p:cNvSpPr/>
          <p:nvPr/>
        </p:nvSpPr>
        <p:spPr>
          <a:xfrm>
            <a:off x="1043608" y="1556792"/>
            <a:ext cx="7416824" cy="3046988"/>
          </a:xfrm>
          <a:prstGeom prst="rect">
            <a:avLst/>
          </a:prstGeom>
        </p:spPr>
        <p:txBody>
          <a:bodyPr wrap="square">
            <a:spAutoFit/>
          </a:bodyPr>
          <a:lstStyle/>
          <a:p>
            <a:pPr algn="ctr"/>
            <a:r>
              <a:rPr lang="fr-FR" sz="4800" b="1" dirty="0">
                <a:solidFill>
                  <a:srgbClr val="FFC000"/>
                </a:solidFill>
                <a:latin typeface="Calibri"/>
                <a:cs typeface="Calibri"/>
              </a:rPr>
              <a:t>Convention on Human Rights and Biomedicine</a:t>
            </a:r>
          </a:p>
          <a:p>
            <a:pPr algn="ctr"/>
            <a:endParaRPr lang="fr-FR" sz="4800" b="1" dirty="0">
              <a:solidFill>
                <a:srgbClr val="FFC000"/>
              </a:solidFill>
              <a:latin typeface="Calibri"/>
              <a:cs typeface="Calibri"/>
            </a:endParaRPr>
          </a:p>
          <a:p>
            <a:pPr algn="ctr"/>
            <a:r>
              <a:rPr lang="fr-FR" sz="4800" b="1" i="1" dirty="0">
                <a:solidFill>
                  <a:srgbClr val="FFC000"/>
                </a:solidFill>
                <a:latin typeface="Calibri"/>
                <a:cs typeface="Calibri"/>
              </a:rPr>
              <a:t>The Oviedo Convention</a:t>
            </a:r>
          </a:p>
        </p:txBody>
      </p:sp>
      <p:pic>
        <p:nvPicPr>
          <p:cNvPr id="8" name="Picture 4" descr="Léonard De Vinci Ce site vous fera décourir la vie et le travail de Léonard de Vinci"/>
          <p:cNvPicPr>
            <a:picLocks noChangeAspect="1" noChangeArrowheads="1"/>
          </p:cNvPicPr>
          <p:nvPr/>
        </p:nvPicPr>
        <p:blipFill>
          <a:blip r:embed="rId5"/>
          <a:srcRect/>
          <a:stretch>
            <a:fillRect/>
          </a:stretch>
        </p:blipFill>
        <p:spPr bwMode="auto">
          <a:xfrm>
            <a:off x="7644538" y="5085184"/>
            <a:ext cx="1330325" cy="1368425"/>
          </a:xfrm>
          <a:prstGeom prst="rect">
            <a:avLst/>
          </a:prstGeom>
          <a:noFill/>
          <a:ln w="9525">
            <a:noFill/>
            <a:miter lim="800000"/>
            <a:headEnd/>
            <a:tailEnd/>
          </a:ln>
        </p:spPr>
      </p:pic>
    </p:spTree>
    <p:extLst>
      <p:ext uri="{BB962C8B-B14F-4D97-AF65-F5344CB8AC3E}">
        <p14:creationId xmlns:p14="http://schemas.microsoft.com/office/powerpoint/2010/main" val="458863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pPr eaLnBrk="1" hangingPunct="1"/>
            <a:r>
              <a:rPr lang="fr-FR" b="1" dirty="0" err="1">
                <a:latin typeface="Calibri"/>
                <a:cs typeface="Calibri"/>
              </a:rPr>
              <a:t>Current</a:t>
            </a:r>
            <a:r>
              <a:rPr lang="fr-FR" b="1" dirty="0">
                <a:latin typeface="Calibri"/>
                <a:cs typeface="Calibri"/>
              </a:rPr>
              <a:t> and future challenges</a:t>
            </a:r>
          </a:p>
        </p:txBody>
      </p:sp>
      <p:sp>
        <p:nvSpPr>
          <p:cNvPr id="23556" name="Rectangle 3"/>
          <p:cNvSpPr>
            <a:spLocks noGrp="1" noChangeArrowheads="1"/>
          </p:cNvSpPr>
          <p:nvPr>
            <p:ph type="body" idx="1"/>
          </p:nvPr>
        </p:nvSpPr>
        <p:spPr>
          <a:xfrm>
            <a:off x="539552" y="1772816"/>
            <a:ext cx="7992888" cy="3948113"/>
          </a:xfrm>
        </p:spPr>
        <p:txBody>
          <a:bodyPr/>
          <a:lstStyle/>
          <a:p>
            <a:pPr eaLnBrk="1" hangingPunct="1">
              <a:lnSpc>
                <a:spcPct val="90000"/>
              </a:lnSpc>
              <a:buFont typeface="Times" charset="0"/>
              <a:buNone/>
            </a:pPr>
            <a:endParaRPr lang="fr-FR" sz="1800" dirty="0">
              <a:solidFill>
                <a:srgbClr val="FFFFFF"/>
              </a:solidFill>
              <a:latin typeface="Comic Sans MS" charset="0"/>
            </a:endParaRPr>
          </a:p>
          <a:p>
            <a:pPr eaLnBrk="1" hangingPunct="1">
              <a:lnSpc>
                <a:spcPct val="90000"/>
              </a:lnSpc>
            </a:pPr>
            <a:r>
              <a:rPr lang="fr-FR" sz="1800" b="1" dirty="0">
                <a:solidFill>
                  <a:srgbClr val="3366FF"/>
                </a:solidFill>
                <a:latin typeface="Calibri"/>
                <a:cs typeface="Calibri"/>
              </a:rPr>
              <a:t>New </a:t>
            </a:r>
            <a:r>
              <a:rPr lang="fr-FR" sz="1800" b="1" dirty="0" err="1">
                <a:solidFill>
                  <a:srgbClr val="3366FF"/>
                </a:solidFill>
                <a:latin typeface="Calibri"/>
                <a:cs typeface="Calibri"/>
              </a:rPr>
              <a:t>developments</a:t>
            </a:r>
            <a:r>
              <a:rPr lang="fr-FR" sz="1800" dirty="0">
                <a:solidFill>
                  <a:srgbClr val="3366FF"/>
                </a:solidFill>
                <a:latin typeface="Calibri"/>
                <a:cs typeface="Calibri"/>
              </a:rPr>
              <a:t> </a:t>
            </a:r>
            <a:r>
              <a:rPr lang="fr-FR" sz="1800" dirty="0">
                <a:latin typeface="Calibri"/>
                <a:cs typeface="Calibri"/>
              </a:rPr>
              <a:t>in the </a:t>
            </a:r>
            <a:r>
              <a:rPr lang="fr-FR" sz="1800" dirty="0" err="1">
                <a:latin typeface="Calibri"/>
                <a:cs typeface="Calibri"/>
              </a:rPr>
              <a:t>field</a:t>
            </a:r>
            <a:r>
              <a:rPr lang="fr-FR" sz="1800" dirty="0">
                <a:latin typeface="Calibri"/>
                <a:cs typeface="Calibri"/>
              </a:rPr>
              <a:t> of </a:t>
            </a:r>
            <a:r>
              <a:rPr lang="fr-FR" sz="1800" dirty="0" err="1">
                <a:latin typeface="Calibri"/>
                <a:cs typeface="Calibri"/>
              </a:rPr>
              <a:t>biomedicine</a:t>
            </a:r>
            <a:r>
              <a:rPr lang="fr-FR" sz="1800" dirty="0">
                <a:latin typeface="Calibri"/>
                <a:cs typeface="Calibri"/>
              </a:rPr>
              <a:t>: new possible </a:t>
            </a:r>
            <a:r>
              <a:rPr lang="fr-FR" sz="1800" dirty="0" err="1">
                <a:latin typeface="Calibri"/>
                <a:cs typeface="Calibri"/>
              </a:rPr>
              <a:t>threat</a:t>
            </a:r>
            <a:r>
              <a:rPr lang="fr-FR" sz="1800" dirty="0">
                <a:latin typeface="Calibri"/>
                <a:cs typeface="Calibri"/>
              </a:rPr>
              <a:t> to </a:t>
            </a:r>
            <a:r>
              <a:rPr lang="fr-FR" sz="1800" dirty="0" err="1">
                <a:latin typeface="Calibri"/>
                <a:cs typeface="Calibri"/>
              </a:rPr>
              <a:t>human</a:t>
            </a:r>
            <a:r>
              <a:rPr lang="fr-FR" sz="1800" dirty="0">
                <a:latin typeface="Calibri"/>
                <a:cs typeface="Calibri"/>
              </a:rPr>
              <a:t> </a:t>
            </a:r>
            <a:r>
              <a:rPr lang="fr-FR" sz="1800" dirty="0" err="1">
                <a:latin typeface="Calibri"/>
                <a:cs typeface="Calibri"/>
              </a:rPr>
              <a:t>rights</a:t>
            </a:r>
            <a:r>
              <a:rPr lang="fr-FR" sz="1800" dirty="0">
                <a:latin typeface="Calibri"/>
                <a:cs typeface="Calibri"/>
              </a:rPr>
              <a:t> (</a:t>
            </a:r>
            <a:r>
              <a:rPr lang="fr-FR" sz="1800" dirty="0" err="1">
                <a:latin typeface="Calibri"/>
                <a:cs typeface="Calibri"/>
              </a:rPr>
              <a:t>e.g</a:t>
            </a:r>
            <a:r>
              <a:rPr lang="fr-FR" sz="1800" dirty="0">
                <a:latin typeface="Calibri"/>
                <a:cs typeface="Calibri"/>
              </a:rPr>
              <a:t>.  </a:t>
            </a:r>
            <a:r>
              <a:rPr lang="fr-FR" sz="1800" dirty="0" err="1">
                <a:latin typeface="Calibri"/>
                <a:cs typeface="Calibri"/>
              </a:rPr>
              <a:t>biobanks</a:t>
            </a:r>
            <a:r>
              <a:rPr lang="fr-FR" sz="1800" dirty="0">
                <a:latin typeface="Calibri"/>
                <a:cs typeface="Calibri"/>
              </a:rPr>
              <a:t>, </a:t>
            </a:r>
            <a:r>
              <a:rPr lang="fr-FR" sz="1800" dirty="0" err="1">
                <a:latin typeface="Calibri"/>
                <a:cs typeface="Calibri"/>
              </a:rPr>
              <a:t>genetics</a:t>
            </a:r>
            <a:r>
              <a:rPr lang="fr-FR" sz="1800" dirty="0">
                <a:latin typeface="Calibri"/>
                <a:cs typeface="Calibri"/>
              </a:rPr>
              <a:t>, neurosciences, information technologies)</a:t>
            </a:r>
          </a:p>
          <a:p>
            <a:pPr eaLnBrk="1" hangingPunct="1">
              <a:lnSpc>
                <a:spcPct val="90000"/>
              </a:lnSpc>
              <a:buFont typeface="Times" charset="0"/>
              <a:buNone/>
            </a:pPr>
            <a:endParaRPr lang="fr-FR" sz="1800" dirty="0">
              <a:latin typeface="Calibri"/>
              <a:cs typeface="Calibri"/>
            </a:endParaRPr>
          </a:p>
          <a:p>
            <a:pPr eaLnBrk="1" hangingPunct="1">
              <a:lnSpc>
                <a:spcPct val="90000"/>
              </a:lnSpc>
            </a:pPr>
            <a:r>
              <a:rPr lang="fr-FR" sz="1800" b="1" dirty="0">
                <a:solidFill>
                  <a:srgbClr val="3366FF"/>
                </a:solidFill>
                <a:latin typeface="Calibri"/>
                <a:cs typeface="Calibri"/>
              </a:rPr>
              <a:t>Globalisation</a:t>
            </a:r>
            <a:r>
              <a:rPr lang="fr-FR" sz="1800" dirty="0">
                <a:solidFill>
                  <a:srgbClr val="3366FF"/>
                </a:solidFill>
                <a:latin typeface="Calibri"/>
                <a:cs typeface="Calibri"/>
              </a:rPr>
              <a:t> </a:t>
            </a:r>
            <a:r>
              <a:rPr lang="fr-FR" sz="1800" dirty="0">
                <a:latin typeface="Calibri"/>
                <a:cs typeface="Calibri"/>
              </a:rPr>
              <a:t>of the issues </a:t>
            </a:r>
            <a:r>
              <a:rPr lang="fr-FR" sz="1800" dirty="0" err="1">
                <a:latin typeface="Calibri"/>
                <a:cs typeface="Calibri"/>
              </a:rPr>
              <a:t>addressed</a:t>
            </a:r>
            <a:endParaRPr lang="fr-FR" sz="1800" dirty="0">
              <a:latin typeface="Calibri"/>
              <a:cs typeface="Calibri"/>
            </a:endParaRPr>
          </a:p>
          <a:p>
            <a:pPr eaLnBrk="1" hangingPunct="1">
              <a:lnSpc>
                <a:spcPct val="90000"/>
              </a:lnSpc>
              <a:buFont typeface="Times" charset="0"/>
              <a:buNone/>
            </a:pPr>
            <a:endParaRPr lang="fr-FR" sz="1800" dirty="0">
              <a:latin typeface="Calibri"/>
              <a:cs typeface="Calibri"/>
            </a:endParaRPr>
          </a:p>
          <a:p>
            <a:pPr eaLnBrk="1" hangingPunct="1">
              <a:lnSpc>
                <a:spcPct val="90000"/>
              </a:lnSpc>
            </a:pPr>
            <a:r>
              <a:rPr lang="fr-FR" sz="1800" dirty="0" err="1">
                <a:latin typeface="Calibri"/>
                <a:cs typeface="Calibri"/>
              </a:rPr>
              <a:t>Threat</a:t>
            </a:r>
            <a:r>
              <a:rPr lang="fr-FR" sz="1800" dirty="0">
                <a:latin typeface="Calibri"/>
                <a:cs typeface="Calibri"/>
              </a:rPr>
              <a:t> to </a:t>
            </a:r>
            <a:r>
              <a:rPr lang="fr-FR" sz="1800" dirty="0" err="1">
                <a:latin typeface="Calibri"/>
                <a:cs typeface="Calibri"/>
              </a:rPr>
              <a:t>human</a:t>
            </a:r>
            <a:r>
              <a:rPr lang="fr-FR" sz="1800" dirty="0">
                <a:latin typeface="Calibri"/>
                <a:cs typeface="Calibri"/>
              </a:rPr>
              <a:t> </a:t>
            </a:r>
            <a:r>
              <a:rPr lang="fr-FR" sz="1800" dirty="0" err="1">
                <a:latin typeface="Calibri"/>
                <a:cs typeface="Calibri"/>
              </a:rPr>
              <a:t>rights</a:t>
            </a:r>
            <a:r>
              <a:rPr lang="fr-FR" sz="1800" dirty="0">
                <a:latin typeface="Calibri"/>
                <a:cs typeface="Calibri"/>
              </a:rPr>
              <a:t> due to </a:t>
            </a:r>
            <a:r>
              <a:rPr lang="fr-FR" sz="1800" b="1" dirty="0">
                <a:solidFill>
                  <a:srgbClr val="3366FF"/>
                </a:solidFill>
                <a:latin typeface="Calibri"/>
                <a:cs typeface="Calibri"/>
              </a:rPr>
              <a:t>commercialisation</a:t>
            </a:r>
            <a:r>
              <a:rPr lang="fr-FR" sz="1800" dirty="0">
                <a:solidFill>
                  <a:srgbClr val="3366FF"/>
                </a:solidFill>
                <a:latin typeface="Calibri"/>
                <a:cs typeface="Calibri"/>
              </a:rPr>
              <a:t> </a:t>
            </a:r>
            <a:r>
              <a:rPr lang="fr-FR" sz="1800" dirty="0">
                <a:latin typeface="Calibri"/>
                <a:cs typeface="Calibri"/>
              </a:rPr>
              <a:t>of </a:t>
            </a:r>
            <a:r>
              <a:rPr lang="fr-FR" sz="1800" dirty="0" err="1">
                <a:latin typeface="Calibri"/>
                <a:cs typeface="Calibri"/>
              </a:rPr>
              <a:t>health</a:t>
            </a:r>
            <a:r>
              <a:rPr lang="fr-FR" sz="1800" dirty="0">
                <a:latin typeface="Calibri"/>
                <a:cs typeface="Calibri"/>
              </a:rPr>
              <a:t> care and privatisation of </a:t>
            </a:r>
            <a:r>
              <a:rPr lang="fr-FR" sz="1800" dirty="0" err="1">
                <a:latin typeface="Calibri"/>
                <a:cs typeface="Calibri"/>
              </a:rPr>
              <a:t>health</a:t>
            </a:r>
            <a:r>
              <a:rPr lang="fr-FR" sz="1800" dirty="0">
                <a:latin typeface="Calibri"/>
                <a:cs typeface="Calibri"/>
              </a:rPr>
              <a:t> care </a:t>
            </a:r>
            <a:r>
              <a:rPr lang="fr-FR" sz="1800" dirty="0" err="1">
                <a:latin typeface="Calibri"/>
                <a:cs typeface="Calibri"/>
              </a:rPr>
              <a:t>coverage</a:t>
            </a:r>
            <a:endParaRPr lang="fr-FR" sz="1800" dirty="0">
              <a:latin typeface="Calibri"/>
              <a:cs typeface="Calibri"/>
            </a:endParaRPr>
          </a:p>
          <a:p>
            <a:pPr lvl="1" eaLnBrk="1" hangingPunct="1">
              <a:lnSpc>
                <a:spcPct val="90000"/>
              </a:lnSpc>
            </a:pPr>
            <a:r>
              <a:rPr lang="fr-FR" sz="1800" dirty="0">
                <a:latin typeface="Calibri"/>
                <a:cs typeface="Calibri"/>
              </a:rPr>
              <a:t>« donation » of </a:t>
            </a:r>
            <a:r>
              <a:rPr lang="fr-FR" sz="1800" dirty="0" err="1">
                <a:latin typeface="Calibri"/>
                <a:cs typeface="Calibri"/>
              </a:rPr>
              <a:t>organs</a:t>
            </a:r>
            <a:r>
              <a:rPr lang="fr-FR" sz="1800" dirty="0">
                <a:latin typeface="Calibri"/>
                <a:cs typeface="Calibri"/>
              </a:rPr>
              <a:t>, tissues and </a:t>
            </a:r>
            <a:r>
              <a:rPr lang="fr-FR" sz="1800" dirty="0" err="1">
                <a:latin typeface="Calibri"/>
                <a:cs typeface="Calibri"/>
              </a:rPr>
              <a:t>cells</a:t>
            </a:r>
            <a:endParaRPr lang="fr-FR" sz="1800" dirty="0">
              <a:latin typeface="Calibri"/>
              <a:cs typeface="Calibri"/>
            </a:endParaRPr>
          </a:p>
          <a:p>
            <a:pPr lvl="1" eaLnBrk="1" hangingPunct="1">
              <a:lnSpc>
                <a:spcPct val="90000"/>
              </a:lnSpc>
            </a:pPr>
            <a:r>
              <a:rPr lang="fr-FR" sz="1800" dirty="0" err="1">
                <a:latin typeface="Calibri"/>
                <a:cs typeface="Calibri"/>
              </a:rPr>
              <a:t>From</a:t>
            </a:r>
            <a:r>
              <a:rPr lang="fr-FR" sz="1800" dirty="0">
                <a:latin typeface="Calibri"/>
                <a:cs typeface="Calibri"/>
              </a:rPr>
              <a:t> </a:t>
            </a:r>
            <a:r>
              <a:rPr lang="fr-FR" sz="1800" dirty="0" err="1">
                <a:latin typeface="Calibri"/>
                <a:cs typeface="Calibri"/>
              </a:rPr>
              <a:t>solidarity</a:t>
            </a:r>
            <a:r>
              <a:rPr lang="fr-FR" sz="1800" dirty="0">
                <a:latin typeface="Calibri"/>
                <a:cs typeface="Calibri"/>
              </a:rPr>
              <a:t> to </a:t>
            </a:r>
            <a:r>
              <a:rPr lang="fr-FR" sz="1800" dirty="0" err="1">
                <a:latin typeface="Calibri"/>
                <a:cs typeface="Calibri"/>
              </a:rPr>
              <a:t>mutuality</a:t>
            </a:r>
            <a:r>
              <a:rPr lang="fr-FR" sz="1800" dirty="0">
                <a:latin typeface="Calibri"/>
                <a:cs typeface="Calibri"/>
              </a:rPr>
              <a:t> (</a:t>
            </a:r>
            <a:r>
              <a:rPr lang="fr-FR" sz="1800" dirty="0" err="1">
                <a:latin typeface="Calibri"/>
                <a:cs typeface="Calibri"/>
              </a:rPr>
              <a:t>underwriting</a:t>
            </a:r>
            <a:r>
              <a:rPr lang="fr-FR" sz="1800" dirty="0">
                <a:latin typeface="Calibri"/>
                <a:cs typeface="Calibri"/>
              </a:rPr>
              <a:t>)</a:t>
            </a:r>
          </a:p>
          <a:p>
            <a:pPr lvl="1" eaLnBrk="1" hangingPunct="1">
              <a:lnSpc>
                <a:spcPct val="90000"/>
              </a:lnSpc>
              <a:buFont typeface="Times" charset="0"/>
              <a:buNone/>
            </a:pPr>
            <a:endParaRPr lang="fr-FR" sz="1800" dirty="0">
              <a:latin typeface="Calibri"/>
              <a:cs typeface="Calibri"/>
            </a:endParaRPr>
          </a:p>
          <a:p>
            <a:pPr eaLnBrk="1" hangingPunct="1">
              <a:lnSpc>
                <a:spcPct val="90000"/>
              </a:lnSpc>
            </a:pPr>
            <a:r>
              <a:rPr lang="fr-FR" sz="1800" dirty="0">
                <a:latin typeface="Calibri"/>
                <a:cs typeface="Calibri"/>
              </a:rPr>
              <a:t>Globalisation vs. </a:t>
            </a:r>
            <a:r>
              <a:rPr lang="fr-FR" sz="1800" dirty="0" err="1">
                <a:latin typeface="Calibri"/>
                <a:cs typeface="Calibri"/>
              </a:rPr>
              <a:t>Individualism</a:t>
            </a:r>
            <a:endParaRPr lang="fr-FR" sz="1800" dirty="0">
              <a:latin typeface="Calibri"/>
              <a:cs typeface="Calibri"/>
            </a:endParaRPr>
          </a:p>
          <a:p>
            <a:pPr eaLnBrk="1" hangingPunct="1">
              <a:lnSpc>
                <a:spcPct val="90000"/>
              </a:lnSpc>
            </a:pPr>
            <a:endParaRPr lang="fr-FR" sz="1800" dirty="0">
              <a:latin typeface="Calibri"/>
              <a:cs typeface="Calibri"/>
            </a:endParaRPr>
          </a:p>
          <a:p>
            <a:pPr eaLnBrk="1" hangingPunct="1">
              <a:lnSpc>
                <a:spcPct val="90000"/>
              </a:lnSpc>
            </a:pPr>
            <a:r>
              <a:rPr lang="fr-FR" sz="1800" dirty="0" err="1">
                <a:latin typeface="Calibri"/>
                <a:cs typeface="Calibri"/>
              </a:rPr>
              <a:t>Rapid</a:t>
            </a:r>
            <a:r>
              <a:rPr lang="fr-FR" sz="1800" dirty="0">
                <a:latin typeface="Calibri"/>
                <a:cs typeface="Calibri"/>
              </a:rPr>
              <a:t> </a:t>
            </a:r>
            <a:r>
              <a:rPr lang="fr-FR" sz="1800" b="1" dirty="0">
                <a:solidFill>
                  <a:srgbClr val="3366FF"/>
                </a:solidFill>
                <a:latin typeface="Calibri"/>
                <a:cs typeface="Calibri"/>
              </a:rPr>
              <a:t>transposition</a:t>
            </a:r>
            <a:r>
              <a:rPr lang="fr-FR" sz="1800" dirty="0">
                <a:solidFill>
                  <a:srgbClr val="3366FF"/>
                </a:solidFill>
                <a:latin typeface="Calibri"/>
                <a:cs typeface="Calibri"/>
              </a:rPr>
              <a:t> </a:t>
            </a:r>
            <a:r>
              <a:rPr lang="fr-FR" sz="1800" dirty="0">
                <a:latin typeface="Calibri"/>
                <a:cs typeface="Calibri"/>
              </a:rPr>
              <a:t>of </a:t>
            </a:r>
            <a:r>
              <a:rPr lang="fr-FR" sz="1800" dirty="0" err="1">
                <a:latin typeface="Calibri"/>
                <a:cs typeface="Calibri"/>
              </a:rPr>
              <a:t>research</a:t>
            </a:r>
            <a:r>
              <a:rPr lang="fr-FR" sz="1800" dirty="0">
                <a:latin typeface="Calibri"/>
                <a:cs typeface="Calibri"/>
              </a:rPr>
              <a:t> </a:t>
            </a:r>
            <a:r>
              <a:rPr lang="fr-FR" sz="1800" dirty="0" err="1">
                <a:latin typeface="Calibri"/>
                <a:cs typeface="Calibri"/>
              </a:rPr>
              <a:t>results</a:t>
            </a:r>
            <a:r>
              <a:rPr lang="fr-FR" sz="1800" dirty="0">
                <a:latin typeface="Calibri"/>
                <a:cs typeface="Calibri"/>
              </a:rPr>
              <a:t> in </a:t>
            </a:r>
            <a:r>
              <a:rPr lang="fr-FR" sz="1800" dirty="0" err="1">
                <a:latin typeface="Calibri"/>
                <a:cs typeface="Calibri"/>
              </a:rPr>
              <a:t>biomedical</a:t>
            </a:r>
            <a:r>
              <a:rPr lang="fr-FR" sz="1800" dirty="0">
                <a:latin typeface="Calibri"/>
                <a:cs typeface="Calibri"/>
              </a:rPr>
              <a:t> but in </a:t>
            </a:r>
            <a:r>
              <a:rPr lang="fr-FR" sz="1800" dirty="0" err="1">
                <a:latin typeface="Calibri"/>
                <a:cs typeface="Calibri"/>
              </a:rPr>
              <a:t>other</a:t>
            </a:r>
            <a:r>
              <a:rPr lang="fr-FR" sz="1800" dirty="0">
                <a:latin typeface="Calibri"/>
                <a:cs typeface="Calibri"/>
              </a:rPr>
              <a:t> </a:t>
            </a:r>
            <a:r>
              <a:rPr lang="fr-FR" sz="1800" dirty="0" err="1">
                <a:latin typeface="Calibri"/>
                <a:cs typeface="Calibri"/>
              </a:rPr>
              <a:t>fields</a:t>
            </a:r>
            <a:r>
              <a:rPr lang="fr-FR" sz="1800" dirty="0">
                <a:latin typeface="Calibri"/>
                <a:cs typeface="Calibri"/>
              </a:rPr>
              <a:t> (</a:t>
            </a:r>
            <a:r>
              <a:rPr lang="fr-FR" sz="1800" dirty="0" err="1">
                <a:latin typeface="Calibri"/>
                <a:cs typeface="Calibri"/>
              </a:rPr>
              <a:t>e.g</a:t>
            </a:r>
            <a:r>
              <a:rPr lang="fr-FR" sz="1800" dirty="0">
                <a:latin typeface="Calibri"/>
                <a:cs typeface="Calibri"/>
              </a:rPr>
              <a:t>. </a:t>
            </a:r>
            <a:r>
              <a:rPr lang="fr-FR" sz="1800" dirty="0" err="1">
                <a:latin typeface="Calibri"/>
                <a:cs typeface="Calibri"/>
              </a:rPr>
              <a:t>genetic</a:t>
            </a:r>
            <a:r>
              <a:rPr lang="fr-FR" sz="1800" dirty="0">
                <a:latin typeface="Calibri"/>
                <a:cs typeface="Calibri"/>
              </a:rPr>
              <a:t> </a:t>
            </a:r>
            <a:r>
              <a:rPr lang="fr-FR" sz="1800" dirty="0" err="1">
                <a:latin typeface="Calibri"/>
                <a:cs typeface="Calibri"/>
              </a:rPr>
              <a:t>testing</a:t>
            </a:r>
            <a:r>
              <a:rPr lang="fr-FR" sz="1800" dirty="0">
                <a:latin typeface="Calibri"/>
                <a:cs typeface="Calibri"/>
              </a:rPr>
              <a:t>, </a:t>
            </a:r>
            <a:r>
              <a:rPr lang="fr-FR" sz="1800" dirty="0" err="1">
                <a:latin typeface="Calibri"/>
                <a:cs typeface="Calibri"/>
              </a:rPr>
              <a:t>brain</a:t>
            </a:r>
            <a:r>
              <a:rPr lang="fr-FR" sz="1800" dirty="0">
                <a:latin typeface="Calibri"/>
                <a:cs typeface="Calibri"/>
              </a:rPr>
              <a:t> </a:t>
            </a:r>
            <a:r>
              <a:rPr lang="fr-FR" sz="1800" dirty="0" err="1">
                <a:latin typeface="Calibri"/>
                <a:cs typeface="Calibri"/>
              </a:rPr>
              <a:t>imaging</a:t>
            </a:r>
            <a:r>
              <a:rPr lang="fr-FR" sz="1800" dirty="0">
                <a:latin typeface="Calibri"/>
                <a:cs typeface="Calibri"/>
              </a:rPr>
              <a:t>, </a:t>
            </a:r>
            <a:r>
              <a:rPr lang="fr-FR" sz="1800" dirty="0" err="1">
                <a:latin typeface="Calibri"/>
                <a:cs typeface="Calibri"/>
              </a:rPr>
              <a:t>electrostimulation</a:t>
            </a:r>
            <a:r>
              <a:rPr lang="fr-FR" sz="1800" dirty="0">
                <a:latin typeface="Calibri"/>
                <a:cs typeface="Calibri"/>
              </a:rPr>
              <a:t>)</a:t>
            </a:r>
          </a:p>
          <a:p>
            <a:pPr lvl="1" eaLnBrk="1" hangingPunct="1">
              <a:lnSpc>
                <a:spcPct val="90000"/>
              </a:lnSpc>
            </a:pPr>
            <a:endParaRPr lang="fr-FR" sz="1800" dirty="0">
              <a:latin typeface="Century Gothic" charset="0"/>
            </a:endParaRPr>
          </a:p>
        </p:txBody>
      </p:sp>
    </p:spTree>
    <p:extLst>
      <p:ext uri="{BB962C8B-B14F-4D97-AF65-F5344CB8AC3E}">
        <p14:creationId xmlns:p14="http://schemas.microsoft.com/office/powerpoint/2010/main" val="2635255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827088" y="1124744"/>
            <a:ext cx="7632700" cy="504825"/>
          </a:xfrm>
        </p:spPr>
        <p:txBody>
          <a:bodyPr/>
          <a:lstStyle/>
          <a:p>
            <a:pPr eaLnBrk="1" hangingPunct="1"/>
            <a:r>
              <a:rPr lang="fr-FR" b="1" dirty="0">
                <a:latin typeface="Calibri"/>
                <a:cs typeface="Calibri"/>
              </a:rPr>
              <a:t>Actions to </a:t>
            </a:r>
            <a:r>
              <a:rPr lang="fr-FR" b="1" dirty="0" err="1">
                <a:latin typeface="Calibri"/>
                <a:cs typeface="Calibri"/>
              </a:rPr>
              <a:t>address</a:t>
            </a:r>
            <a:r>
              <a:rPr lang="fr-FR" b="1" dirty="0">
                <a:latin typeface="Calibri"/>
                <a:cs typeface="Calibri"/>
              </a:rPr>
              <a:t> the </a:t>
            </a:r>
            <a:r>
              <a:rPr lang="fr-FR" b="1" dirty="0" err="1">
                <a:latin typeface="Calibri"/>
                <a:cs typeface="Calibri"/>
              </a:rPr>
              <a:t>concerns</a:t>
            </a:r>
            <a:endParaRPr lang="fr-FR" b="1" dirty="0">
              <a:latin typeface="Calibri"/>
              <a:cs typeface="Calibri"/>
            </a:endParaRPr>
          </a:p>
        </p:txBody>
      </p:sp>
      <p:sp>
        <p:nvSpPr>
          <p:cNvPr id="24580" name="Rectangle 3"/>
          <p:cNvSpPr>
            <a:spLocks noGrp="1" noChangeArrowheads="1"/>
          </p:cNvSpPr>
          <p:nvPr>
            <p:ph type="body" idx="1"/>
          </p:nvPr>
        </p:nvSpPr>
        <p:spPr>
          <a:xfrm>
            <a:off x="395536" y="1629570"/>
            <a:ext cx="8424936" cy="4823766"/>
          </a:xfrm>
        </p:spPr>
        <p:txBody>
          <a:bodyPr/>
          <a:lstStyle/>
          <a:p>
            <a:pPr eaLnBrk="1" hangingPunct="1"/>
            <a:r>
              <a:rPr lang="fr-FR" sz="1800" dirty="0">
                <a:latin typeface="Calibri"/>
                <a:cs typeface="Calibri"/>
              </a:rPr>
              <a:t>To </a:t>
            </a:r>
            <a:r>
              <a:rPr lang="fr-FR" sz="1800" dirty="0" err="1">
                <a:latin typeface="Calibri"/>
                <a:cs typeface="Calibri"/>
              </a:rPr>
              <a:t>complement</a:t>
            </a:r>
            <a:r>
              <a:rPr lang="fr-FR" sz="1800" dirty="0">
                <a:latin typeface="Calibri"/>
                <a:cs typeface="Calibri"/>
              </a:rPr>
              <a:t> </a:t>
            </a:r>
            <a:r>
              <a:rPr lang="fr-FR" sz="1800" dirty="0" err="1">
                <a:latin typeface="Calibri"/>
                <a:cs typeface="Calibri"/>
              </a:rPr>
              <a:t>legal</a:t>
            </a:r>
            <a:r>
              <a:rPr lang="fr-FR" sz="1800" dirty="0">
                <a:latin typeface="Calibri"/>
                <a:cs typeface="Calibri"/>
              </a:rPr>
              <a:t> corpus</a:t>
            </a:r>
          </a:p>
          <a:p>
            <a:pPr lvl="1">
              <a:spcBef>
                <a:spcPts val="480"/>
              </a:spcBef>
            </a:pPr>
            <a:r>
              <a:rPr lang="fr-FR" sz="1600" dirty="0">
                <a:latin typeface="Calibri"/>
                <a:cs typeface="Calibri"/>
              </a:rPr>
              <a:t>Possible </a:t>
            </a:r>
            <a:r>
              <a:rPr lang="fr-FR" sz="1600" dirty="0" err="1">
                <a:latin typeface="Calibri"/>
                <a:cs typeface="Calibri"/>
              </a:rPr>
              <a:t>additional</a:t>
            </a:r>
            <a:r>
              <a:rPr lang="fr-FR" sz="1600" dirty="0">
                <a:latin typeface="Calibri"/>
                <a:cs typeface="Calibri"/>
              </a:rPr>
              <a:t> Protocol on the protection of </a:t>
            </a:r>
            <a:r>
              <a:rPr lang="fr-FR" sz="1600" dirty="0" err="1">
                <a:latin typeface="Calibri"/>
                <a:cs typeface="Calibri"/>
              </a:rPr>
              <a:t>persons</a:t>
            </a:r>
            <a:r>
              <a:rPr lang="fr-FR" sz="1600" dirty="0">
                <a:latin typeface="Calibri"/>
                <a:cs typeface="Calibri"/>
              </a:rPr>
              <a:t> </a:t>
            </a:r>
            <a:r>
              <a:rPr lang="fr-FR" sz="1600" dirty="0" err="1">
                <a:latin typeface="Calibri"/>
                <a:cs typeface="Calibri"/>
              </a:rPr>
              <a:t>with</a:t>
            </a:r>
            <a:r>
              <a:rPr lang="fr-FR" sz="1600" dirty="0">
                <a:latin typeface="Calibri"/>
                <a:cs typeface="Calibri"/>
              </a:rPr>
              <a:t> a mental </a:t>
            </a:r>
            <a:r>
              <a:rPr lang="fr-FR" sz="1600" dirty="0" err="1">
                <a:latin typeface="Calibri"/>
                <a:cs typeface="Calibri"/>
              </a:rPr>
              <a:t>disorder</a:t>
            </a:r>
            <a:r>
              <a:rPr lang="fr-FR" sz="1600" dirty="0">
                <a:latin typeface="Calibri"/>
                <a:cs typeface="Calibri"/>
              </a:rPr>
              <a:t> </a:t>
            </a:r>
            <a:r>
              <a:rPr lang="fr-FR" sz="1600" dirty="0" err="1">
                <a:latin typeface="Calibri"/>
                <a:cs typeface="Calibri"/>
              </a:rPr>
              <a:t>with</a:t>
            </a:r>
            <a:r>
              <a:rPr lang="fr-FR" sz="1600" dirty="0">
                <a:latin typeface="Calibri"/>
                <a:cs typeface="Calibri"/>
              </a:rPr>
              <a:t> regard to </a:t>
            </a:r>
            <a:r>
              <a:rPr lang="fr-FR" sz="1600" dirty="0" err="1">
                <a:latin typeface="Calibri"/>
                <a:cs typeface="Calibri"/>
              </a:rPr>
              <a:t>involuntary</a:t>
            </a:r>
            <a:r>
              <a:rPr lang="fr-FR" sz="1600" dirty="0">
                <a:latin typeface="Calibri"/>
                <a:cs typeface="Calibri"/>
              </a:rPr>
              <a:t> </a:t>
            </a:r>
            <a:r>
              <a:rPr lang="fr-FR" sz="1600" dirty="0" err="1">
                <a:latin typeface="Calibri"/>
                <a:cs typeface="Calibri"/>
              </a:rPr>
              <a:t>measures</a:t>
            </a:r>
            <a:endParaRPr lang="fr-FR" sz="1600" dirty="0">
              <a:latin typeface="Calibri"/>
              <a:cs typeface="Calibri"/>
            </a:endParaRPr>
          </a:p>
          <a:p>
            <a:pPr lvl="1">
              <a:spcBef>
                <a:spcPts val="480"/>
              </a:spcBef>
            </a:pPr>
            <a:r>
              <a:rPr lang="fr-FR" sz="1600" dirty="0" err="1">
                <a:latin typeface="Calibri"/>
                <a:cs typeface="Calibri"/>
              </a:rPr>
              <a:t>Recommendation</a:t>
            </a:r>
            <a:r>
              <a:rPr lang="fr-FR" sz="1600" dirty="0">
                <a:latin typeface="Calibri"/>
                <a:cs typeface="Calibri"/>
              </a:rPr>
              <a:t> on </a:t>
            </a:r>
            <a:r>
              <a:rPr lang="fr-FR" sz="1600" dirty="0" err="1">
                <a:latin typeface="Calibri"/>
                <a:cs typeface="Calibri"/>
              </a:rPr>
              <a:t>processing</a:t>
            </a:r>
            <a:r>
              <a:rPr lang="fr-FR" sz="1600" dirty="0">
                <a:latin typeface="Calibri"/>
                <a:cs typeface="Calibri"/>
              </a:rPr>
              <a:t> of </a:t>
            </a:r>
            <a:r>
              <a:rPr lang="fr-FR" sz="1600" dirty="0" err="1">
                <a:latin typeface="Calibri"/>
                <a:cs typeface="Calibri"/>
              </a:rPr>
              <a:t>health-related</a:t>
            </a:r>
            <a:r>
              <a:rPr lang="fr-FR" sz="1600" dirty="0">
                <a:latin typeface="Calibri"/>
                <a:cs typeface="Calibri"/>
              </a:rPr>
              <a:t> data by </a:t>
            </a:r>
            <a:r>
              <a:rPr lang="fr-FR" sz="1600" dirty="0" err="1">
                <a:latin typeface="Calibri"/>
                <a:cs typeface="Calibri"/>
              </a:rPr>
              <a:t>insurance</a:t>
            </a:r>
            <a:r>
              <a:rPr lang="fr-FR" sz="1600" dirty="0">
                <a:latin typeface="Calibri"/>
                <a:cs typeface="Calibri"/>
              </a:rPr>
              <a:t> </a:t>
            </a:r>
            <a:r>
              <a:rPr lang="fr-FR" sz="1600" dirty="0" err="1">
                <a:latin typeface="Calibri"/>
                <a:cs typeface="Calibri"/>
              </a:rPr>
              <a:t>companies</a:t>
            </a:r>
            <a:endParaRPr lang="fr-FR" sz="1600" dirty="0">
              <a:latin typeface="Calibri"/>
              <a:cs typeface="Calibri"/>
            </a:endParaRPr>
          </a:p>
          <a:p>
            <a:pPr lvl="1">
              <a:spcBef>
                <a:spcPts val="480"/>
              </a:spcBef>
            </a:pPr>
            <a:r>
              <a:rPr lang="fr-FR" sz="1600" dirty="0" err="1">
                <a:latin typeface="Calibri"/>
                <a:cs typeface="Calibri"/>
              </a:rPr>
              <a:t>Recommendation</a:t>
            </a:r>
            <a:r>
              <a:rPr lang="fr-FR" sz="1600" dirty="0">
                <a:latin typeface="Calibri"/>
                <a:cs typeface="Calibri"/>
              </a:rPr>
              <a:t> on </a:t>
            </a:r>
            <a:r>
              <a:rPr lang="fr-FR" sz="1600" dirty="0" err="1">
                <a:latin typeface="Calibri"/>
                <a:cs typeface="Calibri"/>
              </a:rPr>
              <a:t>biobanking</a:t>
            </a:r>
            <a:endParaRPr lang="fr-FR" sz="1600" dirty="0">
              <a:latin typeface="Calibri"/>
              <a:cs typeface="Calibri"/>
            </a:endParaRPr>
          </a:p>
          <a:p>
            <a:pPr eaLnBrk="1" hangingPunct="1">
              <a:buFont typeface="Times" charset="0"/>
              <a:buNone/>
            </a:pPr>
            <a:endParaRPr lang="fr-FR" sz="1000" dirty="0">
              <a:latin typeface="Calibri"/>
              <a:cs typeface="Calibri"/>
            </a:endParaRPr>
          </a:p>
          <a:p>
            <a:pPr eaLnBrk="1" hangingPunct="1"/>
            <a:r>
              <a:rPr lang="fr-FR" sz="1800" dirty="0">
                <a:latin typeface="Calibri"/>
                <a:cs typeface="Calibri"/>
              </a:rPr>
              <a:t>To </a:t>
            </a:r>
            <a:r>
              <a:rPr lang="fr-FR" sz="1800" dirty="0" err="1">
                <a:latin typeface="Calibri"/>
                <a:cs typeface="Calibri"/>
              </a:rPr>
              <a:t>develop</a:t>
            </a:r>
            <a:r>
              <a:rPr lang="fr-FR" sz="1800" dirty="0">
                <a:latin typeface="Calibri"/>
                <a:cs typeface="Calibri"/>
              </a:rPr>
              <a:t> </a:t>
            </a:r>
            <a:r>
              <a:rPr lang="fr-FR" sz="1800" dirty="0" err="1">
                <a:latin typeface="Calibri"/>
                <a:cs typeface="Calibri"/>
              </a:rPr>
              <a:t>tools</a:t>
            </a:r>
            <a:r>
              <a:rPr lang="fr-FR" sz="1800" dirty="0">
                <a:latin typeface="Calibri"/>
                <a:cs typeface="Calibri"/>
              </a:rPr>
              <a:t> to </a:t>
            </a:r>
            <a:r>
              <a:rPr lang="fr-FR" sz="1800" dirty="0" err="1">
                <a:latin typeface="Calibri"/>
                <a:cs typeface="Calibri"/>
              </a:rPr>
              <a:t>facilitate</a:t>
            </a:r>
            <a:r>
              <a:rPr lang="fr-FR" sz="1800" dirty="0">
                <a:latin typeface="Calibri"/>
                <a:cs typeface="Calibri"/>
              </a:rPr>
              <a:t> </a:t>
            </a:r>
            <a:r>
              <a:rPr lang="fr-FR" sz="1800" dirty="0" err="1">
                <a:latin typeface="Calibri"/>
                <a:cs typeface="Calibri"/>
              </a:rPr>
              <a:t>implementation</a:t>
            </a:r>
            <a:r>
              <a:rPr lang="fr-FR" sz="1800" dirty="0">
                <a:latin typeface="Calibri"/>
                <a:cs typeface="Calibri"/>
              </a:rPr>
              <a:t> of </a:t>
            </a:r>
            <a:r>
              <a:rPr lang="fr-FR" sz="1800" dirty="0" err="1">
                <a:latin typeface="Calibri"/>
                <a:cs typeface="Calibri"/>
              </a:rPr>
              <a:t>principles</a:t>
            </a:r>
            <a:r>
              <a:rPr lang="fr-FR" sz="1800" dirty="0">
                <a:latin typeface="Calibri"/>
                <a:cs typeface="Calibri"/>
              </a:rPr>
              <a:t> </a:t>
            </a:r>
          </a:p>
          <a:p>
            <a:pPr lvl="1"/>
            <a:r>
              <a:rPr lang="fr-FR" sz="1600" dirty="0">
                <a:latin typeface="Calibri"/>
                <a:cs typeface="Calibri"/>
              </a:rPr>
              <a:t>Guide for </a:t>
            </a:r>
            <a:r>
              <a:rPr lang="fr-FR" sz="1600" dirty="0" err="1">
                <a:latin typeface="Calibri"/>
                <a:cs typeface="Calibri"/>
              </a:rPr>
              <a:t>research</a:t>
            </a:r>
            <a:r>
              <a:rPr lang="fr-FR" sz="1600" dirty="0">
                <a:latin typeface="Calibri"/>
                <a:cs typeface="Calibri"/>
              </a:rPr>
              <a:t> </a:t>
            </a:r>
            <a:r>
              <a:rPr lang="fr-FR" sz="1600" dirty="0" err="1">
                <a:latin typeface="Calibri"/>
                <a:cs typeface="Calibri"/>
              </a:rPr>
              <a:t>ethics</a:t>
            </a:r>
            <a:r>
              <a:rPr lang="fr-FR" sz="1600" dirty="0">
                <a:latin typeface="Calibri"/>
                <a:cs typeface="Calibri"/>
              </a:rPr>
              <a:t> </a:t>
            </a:r>
            <a:r>
              <a:rPr lang="fr-FR" sz="1600" dirty="0" err="1">
                <a:latin typeface="Calibri"/>
                <a:cs typeface="Calibri"/>
              </a:rPr>
              <a:t>committee</a:t>
            </a:r>
            <a:r>
              <a:rPr lang="fr-FR" sz="1600" dirty="0">
                <a:latin typeface="Calibri"/>
                <a:cs typeface="Calibri"/>
              </a:rPr>
              <a:t> </a:t>
            </a:r>
            <a:r>
              <a:rPr lang="fr-FR" sz="1600" dirty="0" err="1">
                <a:latin typeface="Calibri"/>
                <a:cs typeface="Calibri"/>
              </a:rPr>
              <a:t>members</a:t>
            </a:r>
            <a:endParaRPr lang="fr-FR" sz="1600" dirty="0">
              <a:latin typeface="Calibri"/>
              <a:cs typeface="Calibri"/>
            </a:endParaRPr>
          </a:p>
          <a:p>
            <a:pPr lvl="1"/>
            <a:r>
              <a:rPr lang="fr-FR" sz="1600" dirty="0">
                <a:latin typeface="Calibri"/>
                <a:cs typeface="Calibri"/>
              </a:rPr>
              <a:t>Guide on </a:t>
            </a:r>
            <a:r>
              <a:rPr lang="fr-FR" sz="1600" dirty="0" err="1">
                <a:latin typeface="Calibri"/>
                <a:cs typeface="Calibri"/>
              </a:rPr>
              <a:t>decision</a:t>
            </a:r>
            <a:r>
              <a:rPr lang="fr-FR" sz="1600" dirty="0">
                <a:latin typeface="Calibri"/>
                <a:cs typeface="Calibri"/>
              </a:rPr>
              <a:t> </a:t>
            </a:r>
            <a:r>
              <a:rPr lang="fr-FR" sz="1600" dirty="0" err="1">
                <a:latin typeface="Calibri"/>
                <a:cs typeface="Calibri"/>
              </a:rPr>
              <a:t>making</a:t>
            </a:r>
            <a:r>
              <a:rPr lang="fr-FR" sz="1600" dirty="0">
                <a:latin typeface="Calibri"/>
                <a:cs typeface="Calibri"/>
              </a:rPr>
              <a:t> </a:t>
            </a:r>
            <a:r>
              <a:rPr lang="fr-FR" sz="1600" dirty="0" err="1">
                <a:latin typeface="Calibri"/>
                <a:cs typeface="Calibri"/>
              </a:rPr>
              <a:t>process</a:t>
            </a:r>
            <a:r>
              <a:rPr lang="fr-FR" sz="1600" dirty="0">
                <a:latin typeface="Calibri"/>
                <a:cs typeface="Calibri"/>
              </a:rPr>
              <a:t> in end-of life situations</a:t>
            </a:r>
          </a:p>
          <a:p>
            <a:pPr lvl="1"/>
            <a:r>
              <a:rPr lang="fr-FR" sz="1600" dirty="0" smtClean="0">
                <a:latin typeface="Calibri"/>
                <a:cs typeface="Calibri"/>
              </a:rPr>
              <a:t>Training: Course </a:t>
            </a:r>
            <a:r>
              <a:rPr lang="fr-FR" sz="1600" dirty="0">
                <a:latin typeface="Calibri"/>
                <a:cs typeface="Calibri"/>
              </a:rPr>
              <a:t>for </a:t>
            </a:r>
            <a:r>
              <a:rPr lang="fr-FR" sz="1600" dirty="0" err="1">
                <a:latin typeface="Calibri"/>
                <a:cs typeface="Calibri"/>
              </a:rPr>
              <a:t>legal</a:t>
            </a:r>
            <a:r>
              <a:rPr lang="fr-FR" sz="1600" dirty="0">
                <a:latin typeface="Calibri"/>
                <a:cs typeface="Calibri"/>
              </a:rPr>
              <a:t> and non </a:t>
            </a:r>
            <a:r>
              <a:rPr lang="fr-FR" sz="1600" dirty="0" err="1">
                <a:latin typeface="Calibri"/>
                <a:cs typeface="Calibri"/>
              </a:rPr>
              <a:t>legal</a:t>
            </a:r>
            <a:r>
              <a:rPr lang="fr-FR" sz="1600" dirty="0">
                <a:latin typeface="Calibri"/>
                <a:cs typeface="Calibri"/>
              </a:rPr>
              <a:t> </a:t>
            </a:r>
            <a:r>
              <a:rPr lang="fr-FR" sz="1600" dirty="0" err="1">
                <a:latin typeface="Calibri"/>
                <a:cs typeface="Calibri"/>
              </a:rPr>
              <a:t>professionals</a:t>
            </a:r>
            <a:r>
              <a:rPr lang="fr-FR" sz="1600" dirty="0">
                <a:latin typeface="Calibri"/>
                <a:cs typeface="Calibri"/>
              </a:rPr>
              <a:t> on relevant </a:t>
            </a:r>
            <a:r>
              <a:rPr lang="fr-FR" sz="1600" dirty="0" err="1">
                <a:latin typeface="Calibri"/>
                <a:cs typeface="Calibri"/>
              </a:rPr>
              <a:t>legal</a:t>
            </a:r>
            <a:r>
              <a:rPr lang="fr-FR" sz="1600" dirty="0">
                <a:latin typeface="Calibri"/>
                <a:cs typeface="Calibri"/>
              </a:rPr>
              <a:t> </a:t>
            </a:r>
            <a:r>
              <a:rPr lang="fr-FR" sz="1600" dirty="0" err="1">
                <a:latin typeface="Calibri"/>
                <a:cs typeface="Calibri"/>
              </a:rPr>
              <a:t>principles</a:t>
            </a:r>
            <a:endParaRPr lang="fr-FR" sz="1600" dirty="0">
              <a:latin typeface="Calibri"/>
              <a:cs typeface="Calibri"/>
            </a:endParaRPr>
          </a:p>
          <a:p>
            <a:pPr eaLnBrk="1" hangingPunct="1">
              <a:buFont typeface="Times" charset="0"/>
              <a:buNone/>
            </a:pPr>
            <a:endParaRPr lang="fr-FR" sz="1100" dirty="0">
              <a:latin typeface="Calibri"/>
              <a:cs typeface="Calibri"/>
            </a:endParaRPr>
          </a:p>
          <a:p>
            <a:pPr eaLnBrk="1" hangingPunct="1"/>
            <a:r>
              <a:rPr lang="fr-FR" sz="1800" dirty="0">
                <a:latin typeface="Calibri"/>
                <a:cs typeface="Calibri"/>
              </a:rPr>
              <a:t>To </a:t>
            </a:r>
            <a:r>
              <a:rPr lang="fr-FR" sz="1800" dirty="0" err="1">
                <a:latin typeface="Calibri"/>
                <a:cs typeface="Calibri"/>
              </a:rPr>
              <a:t>reinforce</a:t>
            </a:r>
            <a:r>
              <a:rPr lang="fr-FR" sz="1800" dirty="0">
                <a:latin typeface="Calibri"/>
                <a:cs typeface="Calibri"/>
              </a:rPr>
              <a:t> </a:t>
            </a:r>
            <a:r>
              <a:rPr lang="fr-FR" sz="1800" dirty="0" err="1">
                <a:latin typeface="Calibri"/>
                <a:cs typeface="Calibri"/>
              </a:rPr>
              <a:t>co-operation</a:t>
            </a:r>
            <a:r>
              <a:rPr lang="fr-FR" sz="1800" dirty="0">
                <a:latin typeface="Calibri"/>
                <a:cs typeface="Calibri"/>
              </a:rPr>
              <a:t> </a:t>
            </a:r>
            <a:r>
              <a:rPr lang="fr-FR" sz="1800" dirty="0" err="1">
                <a:latin typeface="Calibri"/>
                <a:cs typeface="Calibri"/>
              </a:rPr>
              <a:t>activities</a:t>
            </a:r>
            <a:r>
              <a:rPr lang="fr-FR" sz="1800" dirty="0">
                <a:latin typeface="Calibri"/>
                <a:cs typeface="Calibri"/>
              </a:rPr>
              <a:t> </a:t>
            </a:r>
            <a:r>
              <a:rPr lang="fr-FR" sz="1800" dirty="0" err="1" smtClean="0">
                <a:latin typeface="Calibri"/>
                <a:cs typeface="Calibri"/>
              </a:rPr>
              <a:t>with</a:t>
            </a:r>
            <a:r>
              <a:rPr lang="fr-FR" sz="1800" dirty="0" smtClean="0">
                <a:latin typeface="Calibri"/>
                <a:cs typeface="Calibri"/>
              </a:rPr>
              <a:t> </a:t>
            </a:r>
            <a:r>
              <a:rPr lang="fr-FR" sz="1800" dirty="0" err="1" smtClean="0">
                <a:latin typeface="Calibri"/>
                <a:cs typeface="Calibri"/>
              </a:rPr>
              <a:t>member</a:t>
            </a:r>
            <a:r>
              <a:rPr lang="fr-FR" sz="1800" dirty="0" smtClean="0">
                <a:latin typeface="Calibri"/>
                <a:cs typeface="Calibri"/>
              </a:rPr>
              <a:t> states to </a:t>
            </a:r>
            <a:r>
              <a:rPr lang="fr-FR" sz="1800" dirty="0" err="1">
                <a:latin typeface="Calibri"/>
                <a:cs typeface="Calibri"/>
              </a:rPr>
              <a:t>address</a:t>
            </a:r>
            <a:r>
              <a:rPr lang="fr-FR" sz="1800" dirty="0">
                <a:latin typeface="Calibri"/>
                <a:cs typeface="Calibri"/>
              </a:rPr>
              <a:t> </a:t>
            </a:r>
            <a:r>
              <a:rPr lang="fr-FR" sz="1800" dirty="0" err="1">
                <a:latin typeface="Calibri"/>
                <a:cs typeface="Calibri"/>
              </a:rPr>
              <a:t>specific</a:t>
            </a:r>
            <a:r>
              <a:rPr lang="fr-FR" sz="1800" dirty="0">
                <a:latin typeface="Calibri"/>
                <a:cs typeface="Calibri"/>
              </a:rPr>
              <a:t> </a:t>
            </a:r>
            <a:r>
              <a:rPr lang="fr-FR" sz="1800" dirty="0" err="1">
                <a:latin typeface="Calibri"/>
                <a:cs typeface="Calibri"/>
              </a:rPr>
              <a:t>problems</a:t>
            </a:r>
            <a:r>
              <a:rPr lang="fr-FR" sz="1800" dirty="0">
                <a:latin typeface="Calibri"/>
                <a:cs typeface="Calibri"/>
              </a:rPr>
              <a:t> </a:t>
            </a:r>
          </a:p>
          <a:p>
            <a:pPr eaLnBrk="1" hangingPunct="1">
              <a:buFont typeface="Times" charset="0"/>
              <a:buNone/>
            </a:pPr>
            <a:endParaRPr lang="fr-FR" sz="1800" dirty="0">
              <a:latin typeface="Calibri"/>
              <a:cs typeface="Calibri"/>
            </a:endParaRPr>
          </a:p>
          <a:p>
            <a:pPr eaLnBrk="1" hangingPunct="1"/>
            <a:r>
              <a:rPr lang="fr-FR" sz="1800" dirty="0">
                <a:latin typeface="Calibri"/>
                <a:cs typeface="Calibri"/>
              </a:rPr>
              <a:t>To </a:t>
            </a:r>
            <a:r>
              <a:rPr lang="fr-FR" sz="1800" dirty="0" err="1">
                <a:latin typeface="Calibri"/>
                <a:cs typeface="Calibri"/>
              </a:rPr>
              <a:t>reinforce</a:t>
            </a:r>
            <a:r>
              <a:rPr lang="fr-FR" sz="1800" dirty="0">
                <a:latin typeface="Calibri"/>
                <a:cs typeface="Calibri"/>
              </a:rPr>
              <a:t> </a:t>
            </a:r>
            <a:r>
              <a:rPr lang="fr-FR" sz="1800" dirty="0" err="1">
                <a:latin typeface="Calibri"/>
                <a:cs typeface="Calibri"/>
              </a:rPr>
              <a:t>synergy</a:t>
            </a:r>
            <a:r>
              <a:rPr lang="fr-FR" sz="1800" dirty="0">
                <a:latin typeface="Calibri"/>
                <a:cs typeface="Calibri"/>
              </a:rPr>
              <a:t> and </a:t>
            </a:r>
            <a:r>
              <a:rPr lang="fr-FR" sz="1800" dirty="0" err="1">
                <a:latin typeface="Calibri"/>
                <a:cs typeface="Calibri"/>
              </a:rPr>
              <a:t>link</a:t>
            </a:r>
            <a:r>
              <a:rPr lang="fr-FR" sz="1800" dirty="0">
                <a:latin typeface="Calibri"/>
                <a:cs typeface="Calibri"/>
              </a:rPr>
              <a:t> </a:t>
            </a:r>
            <a:r>
              <a:rPr lang="fr-FR" sz="1800" dirty="0" err="1">
                <a:latin typeface="Calibri"/>
                <a:cs typeface="Calibri"/>
              </a:rPr>
              <a:t>between</a:t>
            </a:r>
            <a:r>
              <a:rPr lang="fr-FR" sz="1800" dirty="0">
                <a:latin typeface="Calibri"/>
                <a:cs typeface="Calibri"/>
              </a:rPr>
              <a:t> </a:t>
            </a:r>
            <a:r>
              <a:rPr lang="fr-FR" sz="1800" dirty="0" err="1">
                <a:latin typeface="Calibri"/>
                <a:cs typeface="Calibri"/>
              </a:rPr>
              <a:t>CoE</a:t>
            </a:r>
            <a:r>
              <a:rPr lang="fr-FR" sz="1800" dirty="0">
                <a:latin typeface="Calibri"/>
                <a:cs typeface="Calibri"/>
              </a:rPr>
              <a:t> and </a:t>
            </a:r>
            <a:r>
              <a:rPr lang="fr-FR" sz="1800" dirty="0" err="1">
                <a:latin typeface="Calibri"/>
                <a:cs typeface="Calibri"/>
              </a:rPr>
              <a:t>other</a:t>
            </a:r>
            <a:r>
              <a:rPr lang="fr-FR" sz="1800" dirty="0">
                <a:latin typeface="Calibri"/>
                <a:cs typeface="Calibri"/>
              </a:rPr>
              <a:t> </a:t>
            </a:r>
            <a:r>
              <a:rPr lang="fr-FR" sz="1800" dirty="0" err="1">
                <a:latin typeface="Calibri"/>
                <a:cs typeface="Calibri"/>
              </a:rPr>
              <a:t>intergovernemental</a:t>
            </a:r>
            <a:r>
              <a:rPr lang="fr-FR" sz="1800" dirty="0">
                <a:latin typeface="Calibri"/>
                <a:cs typeface="Calibri"/>
              </a:rPr>
              <a:t> organisations, </a:t>
            </a:r>
            <a:r>
              <a:rPr lang="fr-FR" sz="1800" dirty="0" err="1">
                <a:latin typeface="Calibri"/>
                <a:cs typeface="Calibri"/>
              </a:rPr>
              <a:t>including</a:t>
            </a:r>
            <a:r>
              <a:rPr lang="fr-FR" sz="1800" dirty="0">
                <a:latin typeface="Calibri"/>
                <a:cs typeface="Calibri"/>
              </a:rPr>
              <a:t> </a:t>
            </a:r>
            <a:r>
              <a:rPr lang="fr-FR" sz="1800" dirty="0" err="1">
                <a:latin typeface="Calibri"/>
                <a:cs typeface="Calibri"/>
              </a:rPr>
              <a:t>at</a:t>
            </a:r>
            <a:r>
              <a:rPr lang="fr-FR" sz="1800" dirty="0">
                <a:latin typeface="Calibri"/>
                <a:cs typeface="Calibri"/>
              </a:rPr>
              <a:t> global </a:t>
            </a:r>
            <a:r>
              <a:rPr lang="fr-FR" sz="1800" dirty="0" err="1">
                <a:latin typeface="Calibri"/>
                <a:cs typeface="Calibri"/>
              </a:rPr>
              <a:t>level</a:t>
            </a:r>
            <a:r>
              <a:rPr lang="fr-FR" sz="1800" dirty="0">
                <a:latin typeface="Calibri"/>
                <a:cs typeface="Calibri"/>
              </a:rPr>
              <a:t> (UNESCO, WHO,…)</a:t>
            </a:r>
          </a:p>
          <a:p>
            <a:pPr eaLnBrk="1" hangingPunct="1"/>
            <a:endParaRPr lang="fr-FR" sz="1800" dirty="0">
              <a:latin typeface="Calibri"/>
              <a:cs typeface="Calibri"/>
            </a:endParaRPr>
          </a:p>
        </p:txBody>
      </p:sp>
    </p:spTree>
    <p:extLst>
      <p:ext uri="{BB962C8B-B14F-4D97-AF65-F5344CB8AC3E}">
        <p14:creationId xmlns:p14="http://schemas.microsoft.com/office/powerpoint/2010/main" val="1750373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827088" y="1196752"/>
            <a:ext cx="7632700" cy="504825"/>
          </a:xfrm>
        </p:spPr>
        <p:txBody>
          <a:bodyPr/>
          <a:lstStyle/>
          <a:p>
            <a:pPr eaLnBrk="1" hangingPunct="1"/>
            <a:r>
              <a:rPr lang="fr-FR" b="1" dirty="0">
                <a:latin typeface="Calibri"/>
                <a:cs typeface="Calibri"/>
              </a:rPr>
              <a:t>Conclusions</a:t>
            </a:r>
          </a:p>
        </p:txBody>
      </p:sp>
      <p:sp>
        <p:nvSpPr>
          <p:cNvPr id="25604" name="Rectangle 3"/>
          <p:cNvSpPr>
            <a:spLocks noGrp="1" noChangeArrowheads="1"/>
          </p:cNvSpPr>
          <p:nvPr>
            <p:ph type="body" idx="1"/>
          </p:nvPr>
        </p:nvSpPr>
        <p:spPr>
          <a:xfrm>
            <a:off x="539552" y="1916833"/>
            <a:ext cx="8136904" cy="4752527"/>
          </a:xfrm>
        </p:spPr>
        <p:txBody>
          <a:bodyPr/>
          <a:lstStyle/>
          <a:p>
            <a:pPr eaLnBrk="1" hangingPunct="1">
              <a:lnSpc>
                <a:spcPct val="80000"/>
              </a:lnSpc>
            </a:pPr>
            <a:r>
              <a:rPr lang="fr-FR" sz="1800" dirty="0">
                <a:latin typeface="Calibri"/>
                <a:cs typeface="Calibri"/>
              </a:rPr>
              <a:t>The Convention: an </a:t>
            </a:r>
            <a:r>
              <a:rPr lang="fr-FR" sz="1800" dirty="0" err="1">
                <a:latin typeface="Calibri"/>
                <a:cs typeface="Calibri"/>
              </a:rPr>
              <a:t>achievement</a:t>
            </a:r>
            <a:r>
              <a:rPr lang="fr-FR" sz="1800" dirty="0">
                <a:latin typeface="Calibri"/>
                <a:cs typeface="Calibri"/>
              </a:rPr>
              <a:t> and a </a:t>
            </a:r>
            <a:r>
              <a:rPr lang="fr-FR" sz="1800" dirty="0" err="1">
                <a:latin typeface="Calibri"/>
                <a:cs typeface="Calibri"/>
              </a:rPr>
              <a:t>starting</a:t>
            </a:r>
            <a:r>
              <a:rPr lang="fr-FR" sz="1800" dirty="0">
                <a:latin typeface="Calibri"/>
                <a:cs typeface="Calibri"/>
              </a:rPr>
              <a:t> point</a:t>
            </a:r>
          </a:p>
          <a:p>
            <a:pPr lvl="1" eaLnBrk="1" hangingPunct="1">
              <a:lnSpc>
                <a:spcPct val="80000"/>
              </a:lnSpc>
            </a:pPr>
            <a:r>
              <a:rPr lang="fr-FR" sz="1800" dirty="0" err="1">
                <a:latin typeface="Calibri"/>
                <a:cs typeface="Calibri"/>
              </a:rPr>
              <a:t>European</a:t>
            </a:r>
            <a:r>
              <a:rPr lang="fr-FR" sz="1800" dirty="0">
                <a:latin typeface="Calibri"/>
                <a:cs typeface="Calibri"/>
              </a:rPr>
              <a:t> patient </a:t>
            </a:r>
            <a:r>
              <a:rPr lang="fr-FR" sz="1800" dirty="0" err="1">
                <a:latin typeface="Calibri"/>
                <a:cs typeface="Calibri"/>
              </a:rPr>
              <a:t>rights</a:t>
            </a:r>
            <a:r>
              <a:rPr lang="fr-FR" sz="1800" dirty="0">
                <a:latin typeface="Calibri"/>
                <a:cs typeface="Calibri"/>
              </a:rPr>
              <a:t> instrument </a:t>
            </a:r>
          </a:p>
          <a:p>
            <a:pPr lvl="1" eaLnBrk="1" hangingPunct="1">
              <a:lnSpc>
                <a:spcPct val="80000"/>
              </a:lnSpc>
            </a:pPr>
            <a:r>
              <a:rPr lang="fr-FR" sz="1800" dirty="0">
                <a:latin typeface="Calibri"/>
                <a:cs typeface="Calibri"/>
              </a:rPr>
              <a:t>A </a:t>
            </a:r>
            <a:r>
              <a:rPr lang="fr-FR" sz="1800" dirty="0" err="1">
                <a:latin typeface="Calibri"/>
                <a:cs typeface="Calibri"/>
              </a:rPr>
              <a:t>fundamental</a:t>
            </a:r>
            <a:r>
              <a:rPr lang="fr-FR" sz="1800" dirty="0">
                <a:latin typeface="Calibri"/>
                <a:cs typeface="Calibri"/>
              </a:rPr>
              <a:t> </a:t>
            </a:r>
            <a:r>
              <a:rPr lang="fr-FR" sz="1800" dirty="0" err="1">
                <a:latin typeface="Calibri"/>
                <a:cs typeface="Calibri"/>
              </a:rPr>
              <a:t>reference</a:t>
            </a:r>
            <a:r>
              <a:rPr lang="fr-FR" sz="1800" dirty="0">
                <a:latin typeface="Calibri"/>
                <a:cs typeface="Calibri"/>
              </a:rPr>
              <a:t> </a:t>
            </a:r>
            <a:r>
              <a:rPr lang="fr-FR" sz="1800" dirty="0" err="1">
                <a:latin typeface="Calibri"/>
                <a:cs typeface="Calibri"/>
              </a:rPr>
              <a:t>at</a:t>
            </a:r>
            <a:r>
              <a:rPr lang="fr-FR" sz="1800" dirty="0">
                <a:latin typeface="Calibri"/>
                <a:cs typeface="Calibri"/>
              </a:rPr>
              <a:t> global </a:t>
            </a:r>
            <a:r>
              <a:rPr lang="fr-FR" sz="1800" dirty="0" err="1">
                <a:latin typeface="Calibri"/>
                <a:cs typeface="Calibri"/>
              </a:rPr>
              <a:t>level</a:t>
            </a:r>
            <a:endParaRPr lang="fr-FR" sz="1800" dirty="0">
              <a:latin typeface="Calibri"/>
              <a:cs typeface="Calibri"/>
            </a:endParaRPr>
          </a:p>
          <a:p>
            <a:pPr lvl="1" eaLnBrk="1" hangingPunct="1">
              <a:lnSpc>
                <a:spcPct val="80000"/>
              </a:lnSpc>
              <a:buFont typeface="Times" charset="0"/>
              <a:buNone/>
            </a:pPr>
            <a:endParaRPr lang="fr-FR" sz="1400" dirty="0">
              <a:latin typeface="Calibri"/>
              <a:cs typeface="Calibri"/>
            </a:endParaRPr>
          </a:p>
          <a:p>
            <a:pPr eaLnBrk="1" hangingPunct="1">
              <a:lnSpc>
                <a:spcPct val="80000"/>
              </a:lnSpc>
            </a:pPr>
            <a:r>
              <a:rPr lang="fr-FR" sz="1800" dirty="0" err="1">
                <a:latin typeface="Calibri"/>
                <a:cs typeface="Calibri"/>
              </a:rPr>
              <a:t>Profound</a:t>
            </a:r>
            <a:r>
              <a:rPr lang="fr-FR" sz="1800" dirty="0">
                <a:latin typeface="Calibri"/>
                <a:cs typeface="Calibri"/>
              </a:rPr>
              <a:t> impact on </a:t>
            </a:r>
            <a:r>
              <a:rPr lang="fr-FR" sz="1800" dirty="0" err="1">
                <a:latin typeface="Calibri"/>
                <a:cs typeface="Calibri"/>
              </a:rPr>
              <a:t>legislation</a:t>
            </a:r>
            <a:r>
              <a:rPr lang="fr-FR" sz="1800" dirty="0">
                <a:latin typeface="Calibri"/>
                <a:cs typeface="Calibri"/>
              </a:rPr>
              <a:t> and practices</a:t>
            </a:r>
          </a:p>
          <a:p>
            <a:pPr eaLnBrk="1" hangingPunct="1">
              <a:lnSpc>
                <a:spcPct val="80000"/>
              </a:lnSpc>
            </a:pPr>
            <a:endParaRPr lang="fr-FR" sz="1800" dirty="0">
              <a:latin typeface="Calibri"/>
              <a:cs typeface="Calibri"/>
            </a:endParaRPr>
          </a:p>
          <a:p>
            <a:pPr lvl="1" eaLnBrk="1" hangingPunct="1">
              <a:lnSpc>
                <a:spcPct val="80000"/>
              </a:lnSpc>
            </a:pPr>
            <a:r>
              <a:rPr lang="fr-FR" sz="1400" dirty="0">
                <a:latin typeface="Calibri"/>
                <a:cs typeface="Calibri"/>
              </a:rPr>
              <a:t>« </a:t>
            </a:r>
            <a:r>
              <a:rPr lang="fr-FR" sz="1400" i="1" dirty="0" err="1">
                <a:latin typeface="Calibri"/>
                <a:cs typeface="Calibri"/>
              </a:rPr>
              <a:t>We</a:t>
            </a:r>
            <a:r>
              <a:rPr lang="fr-FR" sz="1400" i="1" dirty="0">
                <a:latin typeface="Calibri"/>
                <a:cs typeface="Calibri"/>
              </a:rPr>
              <a:t> </a:t>
            </a:r>
            <a:r>
              <a:rPr lang="fr-FR" sz="1400" i="1" dirty="0" err="1">
                <a:latin typeface="Calibri"/>
                <a:cs typeface="Calibri"/>
              </a:rPr>
              <a:t>will</a:t>
            </a:r>
            <a:r>
              <a:rPr lang="fr-FR" sz="1400" i="1" dirty="0">
                <a:latin typeface="Calibri"/>
                <a:cs typeface="Calibri"/>
              </a:rPr>
              <a:t> </a:t>
            </a:r>
            <a:r>
              <a:rPr lang="fr-FR" sz="1400" i="1" dirty="0" err="1">
                <a:latin typeface="Calibri"/>
                <a:cs typeface="Calibri"/>
              </a:rPr>
              <a:t>never</a:t>
            </a:r>
            <a:r>
              <a:rPr lang="fr-FR" sz="1400" i="1" dirty="0">
                <a:latin typeface="Calibri"/>
                <a:cs typeface="Calibri"/>
              </a:rPr>
              <a:t> </a:t>
            </a:r>
            <a:r>
              <a:rPr lang="fr-FR" sz="1400" i="1" dirty="0" err="1">
                <a:latin typeface="Calibri"/>
                <a:cs typeface="Calibri"/>
              </a:rPr>
              <a:t>praise</a:t>
            </a:r>
            <a:r>
              <a:rPr lang="fr-FR" sz="1400" i="1" dirty="0">
                <a:latin typeface="Calibri"/>
                <a:cs typeface="Calibri"/>
              </a:rPr>
              <a:t> </a:t>
            </a:r>
            <a:r>
              <a:rPr lang="fr-FR" sz="1400" i="1" dirty="0" err="1">
                <a:latin typeface="Calibri"/>
                <a:cs typeface="Calibri"/>
              </a:rPr>
              <a:t>enough</a:t>
            </a:r>
            <a:r>
              <a:rPr lang="fr-FR" sz="1400" i="1" dirty="0">
                <a:latin typeface="Calibri"/>
                <a:cs typeface="Calibri"/>
              </a:rPr>
              <a:t> the </a:t>
            </a:r>
            <a:r>
              <a:rPr lang="fr-FR" sz="1400" i="1" dirty="0" err="1">
                <a:latin typeface="Calibri"/>
                <a:cs typeface="Calibri"/>
              </a:rPr>
              <a:t>considerable</a:t>
            </a:r>
            <a:r>
              <a:rPr lang="fr-FR" sz="1400" i="1" dirty="0">
                <a:latin typeface="Calibri"/>
                <a:cs typeface="Calibri"/>
              </a:rPr>
              <a:t> </a:t>
            </a:r>
            <a:r>
              <a:rPr lang="fr-FR" sz="1400" i="1" dirty="0" err="1">
                <a:latin typeface="Calibri"/>
                <a:cs typeface="Calibri"/>
              </a:rPr>
              <a:t>achievement</a:t>
            </a:r>
            <a:r>
              <a:rPr lang="fr-FR" sz="1400" i="1" dirty="0">
                <a:latin typeface="Calibri"/>
                <a:cs typeface="Calibri"/>
              </a:rPr>
              <a:t> </a:t>
            </a:r>
            <a:r>
              <a:rPr lang="fr-FR" sz="1400" i="1" dirty="0" err="1">
                <a:latin typeface="Calibri"/>
                <a:cs typeface="Calibri"/>
              </a:rPr>
              <a:t>that</a:t>
            </a:r>
            <a:r>
              <a:rPr lang="fr-FR" sz="1400" i="1" dirty="0">
                <a:latin typeface="Calibri"/>
                <a:cs typeface="Calibri"/>
              </a:rPr>
              <a:t> the Oviedo Convention </a:t>
            </a:r>
            <a:r>
              <a:rPr lang="fr-FR" sz="1400" i="1" dirty="0" err="1">
                <a:latin typeface="Calibri"/>
                <a:cs typeface="Calibri"/>
              </a:rPr>
              <a:t>represents</a:t>
            </a:r>
            <a:r>
              <a:rPr lang="fr-FR" sz="1400" dirty="0">
                <a:latin typeface="Calibri"/>
                <a:cs typeface="Calibri"/>
              </a:rPr>
              <a:t> » J.P. Costa, </a:t>
            </a:r>
            <a:r>
              <a:rPr lang="fr-FR" sz="1400" dirty="0" err="1">
                <a:latin typeface="Calibri"/>
                <a:cs typeface="Calibri"/>
              </a:rPr>
              <a:t>President</a:t>
            </a:r>
            <a:r>
              <a:rPr lang="fr-FR" sz="1400" dirty="0">
                <a:latin typeface="Calibri"/>
                <a:cs typeface="Calibri"/>
              </a:rPr>
              <a:t> of the ECHR</a:t>
            </a:r>
          </a:p>
          <a:p>
            <a:pPr eaLnBrk="1" hangingPunct="1">
              <a:lnSpc>
                <a:spcPct val="80000"/>
              </a:lnSpc>
              <a:buFont typeface="Times" charset="0"/>
              <a:buNone/>
            </a:pPr>
            <a:endParaRPr lang="fr-FR" sz="1400" dirty="0">
              <a:latin typeface="Calibri"/>
              <a:cs typeface="Calibri"/>
            </a:endParaRPr>
          </a:p>
          <a:p>
            <a:pPr lvl="1" eaLnBrk="1" hangingPunct="1">
              <a:lnSpc>
                <a:spcPct val="80000"/>
              </a:lnSpc>
            </a:pPr>
            <a:r>
              <a:rPr lang="en-GB" sz="1400" i="1" dirty="0">
                <a:latin typeface="Calibri"/>
                <a:cs typeface="Calibri"/>
              </a:rPr>
              <a:t>“The Convention provides an ethical and legal framework, within which it is now possible to work safely and in confidence</a:t>
            </a:r>
            <a:r>
              <a:rPr lang="en-GB" sz="1400" dirty="0">
                <a:latin typeface="Calibri"/>
                <a:cs typeface="Calibri"/>
              </a:rPr>
              <a:t>” </a:t>
            </a:r>
            <a:r>
              <a:rPr lang="en-GB" sz="1400" dirty="0" err="1">
                <a:latin typeface="Calibri"/>
                <a:cs typeface="Calibri"/>
              </a:rPr>
              <a:t>Prof.</a:t>
            </a:r>
            <a:r>
              <a:rPr lang="en-GB" sz="1400" dirty="0">
                <a:latin typeface="Calibri"/>
                <a:cs typeface="Calibri"/>
              </a:rPr>
              <a:t> </a:t>
            </a:r>
            <a:r>
              <a:rPr lang="en-GB" sz="1400" dirty="0" err="1">
                <a:latin typeface="Calibri"/>
                <a:cs typeface="Calibri"/>
              </a:rPr>
              <a:t>Joze</a:t>
            </a:r>
            <a:r>
              <a:rPr lang="en-GB" sz="1400" dirty="0">
                <a:latin typeface="Calibri"/>
                <a:cs typeface="Calibri"/>
              </a:rPr>
              <a:t> </a:t>
            </a:r>
            <a:r>
              <a:rPr lang="en-GB" sz="1400" dirty="0" err="1">
                <a:latin typeface="Calibri"/>
                <a:cs typeface="Calibri"/>
              </a:rPr>
              <a:t>Trontelj</a:t>
            </a:r>
            <a:r>
              <a:rPr lang="en-GB" sz="1400" dirty="0">
                <a:latin typeface="Calibri"/>
                <a:cs typeface="Calibri"/>
              </a:rPr>
              <a:t> (Slovenia)</a:t>
            </a:r>
          </a:p>
          <a:p>
            <a:pPr eaLnBrk="1" hangingPunct="1">
              <a:lnSpc>
                <a:spcPct val="80000"/>
              </a:lnSpc>
              <a:buFont typeface="Times" charset="0"/>
              <a:buNone/>
            </a:pPr>
            <a:endParaRPr lang="en-GB" sz="1400" dirty="0">
              <a:latin typeface="Calibri"/>
              <a:cs typeface="Calibri"/>
            </a:endParaRPr>
          </a:p>
          <a:p>
            <a:pPr lvl="1" eaLnBrk="1" hangingPunct="1">
              <a:lnSpc>
                <a:spcPct val="80000"/>
              </a:lnSpc>
            </a:pPr>
            <a:r>
              <a:rPr lang="fr-FR" sz="1400" dirty="0">
                <a:latin typeface="Calibri"/>
                <a:cs typeface="Calibri"/>
              </a:rPr>
              <a:t>« </a:t>
            </a:r>
            <a:r>
              <a:rPr lang="fr-FR" sz="1400" i="1" dirty="0" err="1">
                <a:latin typeface="Calibri"/>
                <a:cs typeface="Calibri"/>
              </a:rPr>
              <a:t>Willingness</a:t>
            </a:r>
            <a:r>
              <a:rPr lang="fr-FR" sz="1400" i="1" dirty="0">
                <a:latin typeface="Calibri"/>
                <a:cs typeface="Calibri"/>
              </a:rPr>
              <a:t> to combine trust in </a:t>
            </a:r>
            <a:r>
              <a:rPr lang="fr-FR" sz="1400" i="1" dirty="0" err="1">
                <a:latin typeface="Calibri"/>
                <a:cs typeface="Calibri"/>
              </a:rPr>
              <a:t>scientific</a:t>
            </a:r>
            <a:r>
              <a:rPr lang="fr-FR" sz="1400" i="1" dirty="0">
                <a:latin typeface="Calibri"/>
                <a:cs typeface="Calibri"/>
              </a:rPr>
              <a:t> </a:t>
            </a:r>
            <a:r>
              <a:rPr lang="fr-FR" sz="1400" i="1" dirty="0" err="1">
                <a:latin typeface="Calibri"/>
                <a:cs typeface="Calibri"/>
              </a:rPr>
              <a:t>progress</a:t>
            </a:r>
            <a:r>
              <a:rPr lang="fr-FR" sz="1400" i="1" dirty="0">
                <a:latin typeface="Calibri"/>
                <a:cs typeface="Calibri"/>
              </a:rPr>
              <a:t> and protection of </a:t>
            </a:r>
            <a:r>
              <a:rPr lang="fr-FR" sz="1400" i="1" dirty="0" err="1">
                <a:latin typeface="Calibri"/>
                <a:cs typeface="Calibri"/>
              </a:rPr>
              <a:t>ethical</a:t>
            </a:r>
            <a:r>
              <a:rPr lang="fr-FR" sz="1400" i="1" dirty="0">
                <a:latin typeface="Calibri"/>
                <a:cs typeface="Calibri"/>
              </a:rPr>
              <a:t> values </a:t>
            </a:r>
            <a:r>
              <a:rPr lang="fr-FR" sz="1400" i="1" dirty="0" err="1">
                <a:latin typeface="Calibri"/>
                <a:cs typeface="Calibri"/>
              </a:rPr>
              <a:t>determines</a:t>
            </a:r>
            <a:r>
              <a:rPr lang="fr-FR" sz="1400" i="1" dirty="0">
                <a:latin typeface="Calibri"/>
                <a:cs typeface="Calibri"/>
              </a:rPr>
              <a:t> a new </a:t>
            </a:r>
            <a:r>
              <a:rPr lang="fr-FR" sz="1400" i="1" dirty="0" err="1">
                <a:latin typeface="Calibri"/>
                <a:cs typeface="Calibri"/>
              </a:rPr>
              <a:t>form</a:t>
            </a:r>
            <a:r>
              <a:rPr lang="fr-FR" sz="1400" i="1" dirty="0">
                <a:latin typeface="Calibri"/>
                <a:cs typeface="Calibri"/>
              </a:rPr>
              <a:t> of </a:t>
            </a:r>
            <a:r>
              <a:rPr lang="fr-FR" sz="1400" i="1" dirty="0" err="1">
                <a:latin typeface="Calibri"/>
                <a:cs typeface="Calibri"/>
              </a:rPr>
              <a:t>responsibility</a:t>
            </a:r>
            <a:r>
              <a:rPr lang="fr-FR" sz="1400" dirty="0">
                <a:latin typeface="Calibri"/>
                <a:cs typeface="Calibri"/>
              </a:rPr>
              <a:t> »  Prof. </a:t>
            </a:r>
            <a:r>
              <a:rPr lang="fr-FR" sz="1400" dirty="0" err="1">
                <a:latin typeface="Calibri"/>
                <a:cs typeface="Calibri"/>
              </a:rPr>
              <a:t>Sadek</a:t>
            </a:r>
            <a:r>
              <a:rPr lang="fr-FR" sz="1400" dirty="0">
                <a:latin typeface="Calibri"/>
                <a:cs typeface="Calibri"/>
              </a:rPr>
              <a:t> </a:t>
            </a:r>
            <a:r>
              <a:rPr lang="fr-FR" sz="1400" dirty="0" err="1">
                <a:latin typeface="Calibri"/>
                <a:cs typeface="Calibri"/>
              </a:rPr>
              <a:t>Beloucif</a:t>
            </a:r>
            <a:r>
              <a:rPr lang="fr-FR" sz="1400" dirty="0">
                <a:latin typeface="Calibri"/>
                <a:cs typeface="Calibri"/>
              </a:rPr>
              <a:t> (France)</a:t>
            </a:r>
          </a:p>
          <a:p>
            <a:pPr eaLnBrk="1" hangingPunct="1">
              <a:lnSpc>
                <a:spcPct val="80000"/>
              </a:lnSpc>
            </a:pPr>
            <a:endParaRPr lang="fr-FR" sz="1800" dirty="0">
              <a:latin typeface="Calibri"/>
              <a:cs typeface="Calibri"/>
            </a:endParaRPr>
          </a:p>
          <a:p>
            <a:pPr eaLnBrk="1" hangingPunct="1">
              <a:lnSpc>
                <a:spcPct val="80000"/>
              </a:lnSpc>
            </a:pPr>
            <a:r>
              <a:rPr lang="fr-FR" sz="1800" dirty="0">
                <a:latin typeface="Calibri"/>
                <a:cs typeface="Calibri"/>
              </a:rPr>
              <a:t>As </a:t>
            </a:r>
            <a:r>
              <a:rPr lang="fr-FR" sz="1800" dirty="0" err="1">
                <a:latin typeface="Calibri"/>
                <a:cs typeface="Calibri"/>
              </a:rPr>
              <a:t>we</a:t>
            </a:r>
            <a:r>
              <a:rPr lang="fr-FR" sz="1800" dirty="0">
                <a:latin typeface="Calibri"/>
                <a:cs typeface="Calibri"/>
              </a:rPr>
              <a:t> </a:t>
            </a:r>
            <a:r>
              <a:rPr lang="fr-FR" sz="1800" dirty="0" err="1">
                <a:latin typeface="Calibri"/>
                <a:cs typeface="Calibri"/>
              </a:rPr>
              <a:t>approach</a:t>
            </a:r>
            <a:r>
              <a:rPr lang="fr-FR" sz="1800" dirty="0">
                <a:latin typeface="Calibri"/>
                <a:cs typeface="Calibri"/>
              </a:rPr>
              <a:t> the 20th </a:t>
            </a:r>
            <a:r>
              <a:rPr lang="fr-FR" sz="1800" dirty="0" err="1">
                <a:latin typeface="Calibri"/>
                <a:cs typeface="Calibri"/>
              </a:rPr>
              <a:t>Anniversary</a:t>
            </a:r>
            <a:r>
              <a:rPr lang="fr-FR" sz="1800" dirty="0">
                <a:latin typeface="Calibri"/>
                <a:cs typeface="Calibri"/>
              </a:rPr>
              <a:t> of the Convention </a:t>
            </a:r>
            <a:r>
              <a:rPr lang="fr-FR" sz="1800" dirty="0" err="1">
                <a:latin typeface="Calibri"/>
                <a:cs typeface="Calibri"/>
              </a:rPr>
              <a:t>what</a:t>
            </a:r>
            <a:r>
              <a:rPr lang="fr-FR" sz="1800" dirty="0">
                <a:latin typeface="Calibri"/>
                <a:cs typeface="Calibri"/>
              </a:rPr>
              <a:t> are </a:t>
            </a:r>
            <a:r>
              <a:rPr lang="fr-FR" sz="1800" dirty="0" err="1" smtClean="0">
                <a:latin typeface="Calibri"/>
                <a:cs typeface="Calibri"/>
              </a:rPr>
              <a:t>its</a:t>
            </a:r>
            <a:r>
              <a:rPr lang="fr-FR" sz="1800" dirty="0" smtClean="0">
                <a:latin typeface="Calibri"/>
                <a:cs typeface="Calibri"/>
              </a:rPr>
              <a:t> relevance and </a:t>
            </a:r>
            <a:r>
              <a:rPr lang="fr-FR" sz="1800" dirty="0">
                <a:latin typeface="Calibri"/>
                <a:cs typeface="Calibri"/>
              </a:rPr>
              <a:t>future challenges?</a:t>
            </a:r>
          </a:p>
          <a:p>
            <a:pPr eaLnBrk="1" hangingPunct="1">
              <a:lnSpc>
                <a:spcPct val="80000"/>
              </a:lnSpc>
            </a:pPr>
            <a:endParaRPr lang="fr-FR" sz="1400" dirty="0">
              <a:latin typeface="Century Gothic" charset="0"/>
            </a:endParaRPr>
          </a:p>
          <a:p>
            <a:pPr eaLnBrk="1" hangingPunct="1">
              <a:lnSpc>
                <a:spcPct val="80000"/>
              </a:lnSpc>
              <a:buFont typeface="Times" charset="0"/>
              <a:buNone/>
            </a:pPr>
            <a:endParaRPr lang="fr-FR" sz="1400" dirty="0">
              <a:latin typeface="Century Gothic" charset="0"/>
            </a:endParaRPr>
          </a:p>
        </p:txBody>
      </p:sp>
    </p:spTree>
    <p:extLst>
      <p:ext uri="{BB962C8B-B14F-4D97-AF65-F5344CB8AC3E}">
        <p14:creationId xmlns:p14="http://schemas.microsoft.com/office/powerpoint/2010/main" val="270891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187624" y="1093837"/>
            <a:ext cx="7043737" cy="1183035"/>
          </a:xfrm>
        </p:spPr>
        <p:txBody>
          <a:bodyPr/>
          <a:lstStyle/>
          <a:p>
            <a:pPr eaLnBrk="1" hangingPunct="1"/>
            <a:r>
              <a:rPr lang="fr-FR" sz="3600" b="1" dirty="0">
                <a:latin typeface="Calibri"/>
                <a:cs typeface="Calibri"/>
              </a:rPr>
              <a:t>Convention on </a:t>
            </a:r>
            <a:r>
              <a:rPr lang="fr-FR" sz="3600" b="1" dirty="0" err="1">
                <a:latin typeface="Calibri"/>
                <a:cs typeface="Calibri"/>
              </a:rPr>
              <a:t>Human</a:t>
            </a:r>
            <a:r>
              <a:rPr lang="fr-FR" sz="3600" b="1" dirty="0">
                <a:latin typeface="Calibri"/>
                <a:cs typeface="Calibri"/>
              </a:rPr>
              <a:t> </a:t>
            </a:r>
            <a:r>
              <a:rPr lang="fr-FR" sz="3600" b="1" dirty="0" err="1">
                <a:latin typeface="Calibri"/>
                <a:cs typeface="Calibri"/>
              </a:rPr>
              <a:t>Rights</a:t>
            </a:r>
            <a:r>
              <a:rPr lang="fr-FR" sz="3600" b="1" dirty="0">
                <a:latin typeface="Calibri"/>
                <a:cs typeface="Calibri"/>
              </a:rPr>
              <a:t> and </a:t>
            </a:r>
            <a:r>
              <a:rPr lang="fr-FR" sz="3600" b="1" dirty="0" err="1">
                <a:latin typeface="Calibri"/>
                <a:cs typeface="Calibri"/>
              </a:rPr>
              <a:t>Biomedicine</a:t>
            </a:r>
            <a:r>
              <a:rPr lang="fr-FR" sz="3600" b="1" dirty="0">
                <a:latin typeface="Calibri"/>
                <a:cs typeface="Calibri"/>
              </a:rPr>
              <a:t> – Oviedo Convention</a:t>
            </a:r>
            <a:endParaRPr lang="fr-FR" b="1" dirty="0">
              <a:latin typeface="Calibri"/>
              <a:cs typeface="Calibri"/>
            </a:endParaRPr>
          </a:p>
        </p:txBody>
      </p:sp>
      <p:sp>
        <p:nvSpPr>
          <p:cNvPr id="4100" name="Rectangle 3"/>
          <p:cNvSpPr>
            <a:spLocks noGrp="1" noChangeArrowheads="1"/>
          </p:cNvSpPr>
          <p:nvPr>
            <p:ph type="body" idx="1"/>
          </p:nvPr>
        </p:nvSpPr>
        <p:spPr>
          <a:xfrm>
            <a:off x="832048" y="2529408"/>
            <a:ext cx="7772400" cy="4572000"/>
          </a:xfrm>
        </p:spPr>
        <p:txBody>
          <a:bodyPr/>
          <a:lstStyle/>
          <a:p>
            <a:pPr eaLnBrk="1" hangingPunct="1">
              <a:lnSpc>
                <a:spcPct val="90000"/>
              </a:lnSpc>
            </a:pPr>
            <a:r>
              <a:rPr lang="fr-FR" sz="2000" dirty="0">
                <a:latin typeface="Calibri"/>
                <a:cs typeface="Calibri"/>
              </a:rPr>
              <a:t>The Convention on the Protection of </a:t>
            </a:r>
            <a:r>
              <a:rPr lang="fr-FR" sz="2000" dirty="0" err="1">
                <a:latin typeface="Calibri"/>
                <a:cs typeface="Calibri"/>
              </a:rPr>
              <a:t>Human</a:t>
            </a:r>
            <a:r>
              <a:rPr lang="fr-FR" sz="2000" dirty="0">
                <a:latin typeface="Calibri"/>
                <a:cs typeface="Calibri"/>
              </a:rPr>
              <a:t> </a:t>
            </a:r>
            <a:r>
              <a:rPr lang="fr-FR" sz="2000" dirty="0" err="1">
                <a:latin typeface="Calibri"/>
                <a:cs typeface="Calibri"/>
              </a:rPr>
              <a:t>Rights</a:t>
            </a:r>
            <a:r>
              <a:rPr lang="fr-FR" sz="2000" dirty="0">
                <a:latin typeface="Calibri"/>
                <a:cs typeface="Calibri"/>
              </a:rPr>
              <a:t> and </a:t>
            </a:r>
            <a:r>
              <a:rPr lang="fr-FR" sz="2000" dirty="0" err="1">
                <a:latin typeface="Calibri"/>
                <a:cs typeface="Calibri"/>
              </a:rPr>
              <a:t>Dignity</a:t>
            </a:r>
            <a:r>
              <a:rPr lang="fr-FR" sz="2000" dirty="0">
                <a:latin typeface="Calibri"/>
                <a:cs typeface="Calibri"/>
              </a:rPr>
              <a:t> of the </a:t>
            </a:r>
            <a:r>
              <a:rPr lang="fr-FR" sz="2000" dirty="0" err="1">
                <a:latin typeface="Calibri"/>
                <a:cs typeface="Calibri"/>
              </a:rPr>
              <a:t>Human</a:t>
            </a:r>
            <a:r>
              <a:rPr lang="fr-FR" sz="2000" dirty="0">
                <a:latin typeface="Calibri"/>
                <a:cs typeface="Calibri"/>
              </a:rPr>
              <a:t> </a:t>
            </a:r>
            <a:r>
              <a:rPr lang="fr-FR" sz="2000" dirty="0" err="1">
                <a:latin typeface="Calibri"/>
                <a:cs typeface="Calibri"/>
              </a:rPr>
              <a:t>Being</a:t>
            </a:r>
            <a:r>
              <a:rPr lang="fr-FR" sz="2000" dirty="0">
                <a:latin typeface="Calibri"/>
                <a:cs typeface="Calibri"/>
              </a:rPr>
              <a:t> </a:t>
            </a:r>
            <a:r>
              <a:rPr lang="fr-FR" sz="2000" dirty="0" err="1">
                <a:latin typeface="Calibri"/>
                <a:cs typeface="Calibri"/>
              </a:rPr>
              <a:t>with</a:t>
            </a:r>
            <a:r>
              <a:rPr lang="fr-FR" sz="2000" dirty="0">
                <a:latin typeface="Calibri"/>
                <a:cs typeface="Calibri"/>
              </a:rPr>
              <a:t> regard to the Application of </a:t>
            </a:r>
            <a:r>
              <a:rPr lang="fr-FR" sz="2000" dirty="0" err="1">
                <a:latin typeface="Calibri"/>
                <a:cs typeface="Calibri"/>
              </a:rPr>
              <a:t>Biology</a:t>
            </a:r>
            <a:r>
              <a:rPr lang="fr-FR" sz="2000" dirty="0">
                <a:latin typeface="Calibri"/>
                <a:cs typeface="Calibri"/>
              </a:rPr>
              <a:t> and </a:t>
            </a:r>
            <a:r>
              <a:rPr lang="fr-FR" sz="2000" dirty="0" err="1">
                <a:latin typeface="Calibri"/>
                <a:cs typeface="Calibri"/>
              </a:rPr>
              <a:t>Medicine</a:t>
            </a:r>
            <a:endParaRPr lang="fr-FR" sz="2000" dirty="0">
              <a:latin typeface="Calibri"/>
              <a:cs typeface="Calibri"/>
            </a:endParaRPr>
          </a:p>
          <a:p>
            <a:pPr eaLnBrk="1" hangingPunct="1">
              <a:lnSpc>
                <a:spcPct val="90000"/>
              </a:lnSpc>
              <a:buFont typeface="Times" charset="0"/>
              <a:buNone/>
            </a:pPr>
            <a:endParaRPr lang="fr-FR" sz="2000" dirty="0">
              <a:latin typeface="Calibri"/>
              <a:cs typeface="Calibri"/>
            </a:endParaRPr>
          </a:p>
          <a:p>
            <a:pPr eaLnBrk="1" hangingPunct="1">
              <a:lnSpc>
                <a:spcPct val="90000"/>
              </a:lnSpc>
            </a:pPr>
            <a:r>
              <a:rPr lang="fr-FR" sz="2000" dirty="0" err="1">
                <a:latin typeface="Calibri"/>
                <a:cs typeface="Calibri"/>
              </a:rPr>
              <a:t>Opened</a:t>
            </a:r>
            <a:r>
              <a:rPr lang="fr-FR" sz="2000" dirty="0">
                <a:latin typeface="Calibri"/>
                <a:cs typeface="Calibri"/>
              </a:rPr>
              <a:t> for signature 1997 in Oviedo (Spain)</a:t>
            </a:r>
          </a:p>
          <a:p>
            <a:pPr eaLnBrk="1" hangingPunct="1">
              <a:lnSpc>
                <a:spcPct val="90000"/>
              </a:lnSpc>
            </a:pPr>
            <a:r>
              <a:rPr lang="fr-FR" sz="2000" dirty="0" err="1">
                <a:latin typeface="Calibri"/>
                <a:cs typeface="Calibri"/>
              </a:rPr>
              <a:t>Signed</a:t>
            </a:r>
            <a:r>
              <a:rPr lang="fr-FR" sz="2000" dirty="0">
                <a:latin typeface="Calibri"/>
                <a:cs typeface="Calibri"/>
              </a:rPr>
              <a:t> by 31 countries</a:t>
            </a:r>
          </a:p>
          <a:p>
            <a:pPr eaLnBrk="1" hangingPunct="1">
              <a:lnSpc>
                <a:spcPct val="90000"/>
              </a:lnSpc>
            </a:pPr>
            <a:r>
              <a:rPr lang="fr-FR" sz="2000" dirty="0" err="1">
                <a:latin typeface="Calibri"/>
                <a:cs typeface="Calibri"/>
              </a:rPr>
              <a:t>Ratified</a:t>
            </a:r>
            <a:r>
              <a:rPr lang="fr-FR" sz="2000" dirty="0">
                <a:latin typeface="Calibri"/>
                <a:cs typeface="Calibri"/>
              </a:rPr>
              <a:t> by 29 countries</a:t>
            </a:r>
          </a:p>
          <a:p>
            <a:pPr eaLnBrk="1" hangingPunct="1">
              <a:lnSpc>
                <a:spcPct val="90000"/>
              </a:lnSpc>
              <a:buFont typeface="Times" charset="0"/>
              <a:buNone/>
            </a:pPr>
            <a:endParaRPr lang="fr-FR" sz="2000" dirty="0">
              <a:latin typeface="Calibri"/>
              <a:cs typeface="Calibri"/>
            </a:endParaRPr>
          </a:p>
          <a:p>
            <a:pPr lvl="1" eaLnBrk="1" hangingPunct="1">
              <a:lnSpc>
                <a:spcPct val="90000"/>
              </a:lnSpc>
              <a:buFont typeface="Times" charset="0"/>
              <a:buNone/>
            </a:pPr>
            <a:endParaRPr lang="fr-FR" sz="2000" b="1" i="1" dirty="0">
              <a:solidFill>
                <a:schemeClr val="hlink"/>
              </a:solidFill>
              <a:latin typeface="Calibri"/>
              <a:cs typeface="Calibri"/>
            </a:endParaRPr>
          </a:p>
          <a:p>
            <a:pPr lvl="1" eaLnBrk="1" hangingPunct="1">
              <a:lnSpc>
                <a:spcPct val="90000"/>
              </a:lnSpc>
              <a:buFont typeface="Times" charset="0"/>
              <a:buNone/>
            </a:pPr>
            <a:r>
              <a:rPr lang="fr-FR" sz="2000" b="1" i="1" dirty="0">
                <a:solidFill>
                  <a:schemeClr val="hlink"/>
                </a:solidFill>
                <a:latin typeface="Calibri"/>
                <a:cs typeface="Calibri"/>
              </a:rPr>
              <a:t>		</a:t>
            </a:r>
            <a:r>
              <a:rPr lang="fr-FR" sz="2000" b="1" i="1" dirty="0">
                <a:solidFill>
                  <a:srgbClr val="3366FF"/>
                </a:solidFill>
                <a:latin typeface="Calibri"/>
                <a:cs typeface="Calibri"/>
              </a:rPr>
              <a:t>« An </a:t>
            </a:r>
            <a:r>
              <a:rPr lang="fr-FR" sz="2000" b="1" i="1" dirty="0" err="1">
                <a:solidFill>
                  <a:srgbClr val="3366FF"/>
                </a:solidFill>
                <a:latin typeface="Calibri"/>
                <a:cs typeface="Calibri"/>
              </a:rPr>
              <a:t>achievement</a:t>
            </a:r>
            <a:r>
              <a:rPr lang="fr-FR" sz="2000" b="1" i="1" dirty="0">
                <a:solidFill>
                  <a:srgbClr val="3366FF"/>
                </a:solidFill>
                <a:latin typeface="Calibri"/>
                <a:cs typeface="Calibri"/>
              </a:rPr>
              <a:t> and a </a:t>
            </a:r>
            <a:r>
              <a:rPr lang="fr-FR" sz="2000" b="1" i="1" dirty="0" err="1">
                <a:solidFill>
                  <a:srgbClr val="3366FF"/>
                </a:solidFill>
                <a:latin typeface="Calibri"/>
                <a:cs typeface="Calibri"/>
              </a:rPr>
              <a:t>starting</a:t>
            </a:r>
            <a:r>
              <a:rPr lang="fr-FR" sz="2000" b="1" i="1" dirty="0">
                <a:solidFill>
                  <a:srgbClr val="3366FF"/>
                </a:solidFill>
                <a:latin typeface="Calibri"/>
                <a:cs typeface="Calibri"/>
              </a:rPr>
              <a:t> point »</a:t>
            </a:r>
            <a:endParaRPr lang="fr-FR" sz="2000" b="1" dirty="0">
              <a:solidFill>
                <a:srgbClr val="3366FF"/>
              </a:solidFill>
              <a:latin typeface="Calibri"/>
              <a:cs typeface="Calibri"/>
            </a:endParaRPr>
          </a:p>
          <a:p>
            <a:pPr lvl="1" eaLnBrk="1" hangingPunct="1">
              <a:lnSpc>
                <a:spcPct val="90000"/>
              </a:lnSpc>
            </a:pPr>
            <a:endParaRPr lang="fr-FR" sz="2000" dirty="0">
              <a:latin typeface="Calibri"/>
              <a:cs typeface="Calibri"/>
            </a:endParaRPr>
          </a:p>
        </p:txBody>
      </p:sp>
      <p:sp>
        <p:nvSpPr>
          <p:cNvPr id="4101" name="Line 4"/>
          <p:cNvSpPr>
            <a:spLocks noChangeShapeType="1"/>
          </p:cNvSpPr>
          <p:nvPr/>
        </p:nvSpPr>
        <p:spPr bwMode="auto">
          <a:xfrm>
            <a:off x="1331640" y="5373216"/>
            <a:ext cx="304800" cy="0"/>
          </a:xfrm>
          <a:prstGeom prst="line">
            <a:avLst/>
          </a:prstGeom>
          <a:noFill/>
          <a:ln w="28575">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fr-FR"/>
          </a:p>
        </p:txBody>
      </p:sp>
    </p:spTree>
    <p:extLst>
      <p:ext uri="{BB962C8B-B14F-4D97-AF65-F5344CB8AC3E}">
        <p14:creationId xmlns:p14="http://schemas.microsoft.com/office/powerpoint/2010/main" val="807886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827088" y="1052736"/>
            <a:ext cx="7632700" cy="504825"/>
          </a:xfrm>
        </p:spPr>
        <p:txBody>
          <a:bodyPr/>
          <a:lstStyle/>
          <a:p>
            <a:pPr eaLnBrk="1" hangingPunct="1"/>
            <a:r>
              <a:rPr lang="fr-FR" sz="3600" b="1" dirty="0">
                <a:latin typeface="Calibri"/>
                <a:cs typeface="Calibri"/>
              </a:rPr>
              <a:t>1997: The Oviedo Convention</a:t>
            </a:r>
          </a:p>
        </p:txBody>
      </p:sp>
      <p:sp>
        <p:nvSpPr>
          <p:cNvPr id="7172" name="Rectangle 3"/>
          <p:cNvSpPr>
            <a:spLocks noGrp="1" noChangeArrowheads="1"/>
          </p:cNvSpPr>
          <p:nvPr>
            <p:ph type="body" idx="1"/>
          </p:nvPr>
        </p:nvSpPr>
        <p:spPr>
          <a:xfrm>
            <a:off x="611560" y="1665312"/>
            <a:ext cx="8280920" cy="4572000"/>
          </a:xfrm>
        </p:spPr>
        <p:txBody>
          <a:bodyPr/>
          <a:lstStyle/>
          <a:p>
            <a:pPr eaLnBrk="1" hangingPunct="1">
              <a:lnSpc>
                <a:spcPct val="90000"/>
              </a:lnSpc>
            </a:pPr>
            <a:r>
              <a:rPr lang="fr-FR" sz="1800" b="1" dirty="0">
                <a:solidFill>
                  <a:srgbClr val="3366FF"/>
                </a:solidFill>
                <a:latin typeface="Calibri"/>
                <a:cs typeface="Calibri"/>
              </a:rPr>
              <a:t>First international </a:t>
            </a:r>
            <a:r>
              <a:rPr lang="fr-FR" sz="1800" b="1" dirty="0" err="1">
                <a:solidFill>
                  <a:srgbClr val="3366FF"/>
                </a:solidFill>
                <a:latin typeface="Calibri"/>
                <a:cs typeface="Calibri"/>
              </a:rPr>
              <a:t>legally</a:t>
            </a:r>
            <a:r>
              <a:rPr lang="fr-FR" sz="1800" b="1" dirty="0">
                <a:solidFill>
                  <a:srgbClr val="3366FF"/>
                </a:solidFill>
                <a:latin typeface="Calibri"/>
                <a:cs typeface="Calibri"/>
              </a:rPr>
              <a:t> </a:t>
            </a:r>
            <a:r>
              <a:rPr lang="fr-FR" sz="1800" b="1" dirty="0" err="1">
                <a:solidFill>
                  <a:srgbClr val="3366FF"/>
                </a:solidFill>
                <a:latin typeface="Calibri"/>
                <a:cs typeface="Calibri"/>
              </a:rPr>
              <a:t>binding</a:t>
            </a:r>
            <a:r>
              <a:rPr lang="fr-FR" sz="1800" b="1" dirty="0">
                <a:solidFill>
                  <a:srgbClr val="3366FF"/>
                </a:solidFill>
                <a:latin typeface="Calibri"/>
                <a:cs typeface="Calibri"/>
              </a:rPr>
              <a:t> instrument</a:t>
            </a:r>
            <a:r>
              <a:rPr lang="fr-FR" sz="1800" dirty="0">
                <a:solidFill>
                  <a:srgbClr val="3366FF"/>
                </a:solidFill>
                <a:latin typeface="Calibri"/>
                <a:cs typeface="Calibri"/>
              </a:rPr>
              <a:t> </a:t>
            </a:r>
            <a:r>
              <a:rPr lang="fr-FR" sz="1800" dirty="0">
                <a:latin typeface="Calibri"/>
                <a:cs typeface="Calibri"/>
              </a:rPr>
              <a:t>in </a:t>
            </a:r>
            <a:r>
              <a:rPr lang="fr-FR" sz="1800" dirty="0" err="1">
                <a:latin typeface="Calibri"/>
                <a:cs typeface="Calibri"/>
              </a:rPr>
              <a:t>this</a:t>
            </a:r>
            <a:r>
              <a:rPr lang="fr-FR" sz="1800" dirty="0">
                <a:latin typeface="Calibri"/>
                <a:cs typeface="Calibri"/>
              </a:rPr>
              <a:t> </a:t>
            </a:r>
            <a:r>
              <a:rPr lang="fr-FR" sz="1800" dirty="0" err="1">
                <a:latin typeface="Calibri"/>
                <a:cs typeface="Calibri"/>
              </a:rPr>
              <a:t>field</a:t>
            </a:r>
            <a:endParaRPr lang="fr-FR" sz="1800" dirty="0">
              <a:latin typeface="Calibri"/>
              <a:cs typeface="Calibri"/>
            </a:endParaRPr>
          </a:p>
          <a:p>
            <a:pPr lvl="1" eaLnBrk="1" hangingPunct="1">
              <a:lnSpc>
                <a:spcPct val="90000"/>
              </a:lnSpc>
            </a:pPr>
            <a:r>
              <a:rPr lang="fr-FR" sz="1600" dirty="0" err="1">
                <a:latin typeface="Calibri"/>
                <a:cs typeface="Calibri"/>
              </a:rPr>
              <a:t>Ethical</a:t>
            </a:r>
            <a:r>
              <a:rPr lang="fr-FR" sz="1600" dirty="0">
                <a:latin typeface="Calibri"/>
                <a:cs typeface="Calibri"/>
              </a:rPr>
              <a:t> and </a:t>
            </a:r>
            <a:r>
              <a:rPr lang="fr-FR" sz="1600" dirty="0" err="1">
                <a:latin typeface="Calibri"/>
                <a:cs typeface="Calibri"/>
              </a:rPr>
              <a:t>legal</a:t>
            </a:r>
            <a:r>
              <a:rPr lang="fr-FR" sz="1600" dirty="0">
                <a:latin typeface="Calibri"/>
                <a:cs typeface="Calibri"/>
              </a:rPr>
              <a:t> </a:t>
            </a:r>
            <a:r>
              <a:rPr lang="fr-FR" sz="1600" dirty="0" err="1">
                <a:latin typeface="Calibri"/>
                <a:cs typeface="Calibri"/>
              </a:rPr>
              <a:t>principles</a:t>
            </a:r>
            <a:r>
              <a:rPr lang="fr-FR" sz="1600" dirty="0">
                <a:latin typeface="Calibri"/>
                <a:cs typeface="Calibri"/>
              </a:rPr>
              <a:t> applicable to </a:t>
            </a:r>
            <a:r>
              <a:rPr lang="fr-FR" sz="1600" dirty="0" err="1">
                <a:latin typeface="Calibri"/>
                <a:cs typeface="Calibri"/>
              </a:rPr>
              <a:t>any</a:t>
            </a:r>
            <a:r>
              <a:rPr lang="fr-FR" sz="1600" dirty="0">
                <a:latin typeface="Calibri"/>
                <a:cs typeface="Calibri"/>
              </a:rPr>
              <a:t> </a:t>
            </a:r>
            <a:r>
              <a:rPr lang="fr-FR" sz="1600" dirty="0" err="1">
                <a:latin typeface="Calibri"/>
                <a:cs typeface="Calibri"/>
              </a:rPr>
              <a:t>medical</a:t>
            </a:r>
            <a:r>
              <a:rPr lang="fr-FR" sz="1600" dirty="0">
                <a:latin typeface="Calibri"/>
                <a:cs typeface="Calibri"/>
              </a:rPr>
              <a:t> </a:t>
            </a:r>
            <a:r>
              <a:rPr lang="fr-FR" sz="1600" dirty="0" err="1">
                <a:latin typeface="Calibri"/>
                <a:cs typeface="Calibri"/>
              </a:rPr>
              <a:t>act</a:t>
            </a:r>
            <a:endParaRPr lang="fr-FR" sz="1600" dirty="0">
              <a:latin typeface="Calibri"/>
              <a:cs typeface="Calibri"/>
            </a:endParaRPr>
          </a:p>
          <a:p>
            <a:pPr lvl="1" eaLnBrk="1" hangingPunct="1">
              <a:lnSpc>
                <a:spcPct val="90000"/>
              </a:lnSpc>
            </a:pPr>
            <a:r>
              <a:rPr lang="fr-FR" sz="1600" dirty="0" err="1">
                <a:latin typeface="Calibri"/>
                <a:cs typeface="Calibri"/>
              </a:rPr>
              <a:t>Principles</a:t>
            </a:r>
            <a:r>
              <a:rPr lang="fr-FR" sz="1600" dirty="0">
                <a:latin typeface="Calibri"/>
                <a:cs typeface="Calibri"/>
              </a:rPr>
              <a:t> applicable to new </a:t>
            </a:r>
            <a:r>
              <a:rPr lang="fr-FR" sz="1600" dirty="0" err="1">
                <a:latin typeface="Calibri"/>
                <a:cs typeface="Calibri"/>
              </a:rPr>
              <a:t>biomedical</a:t>
            </a:r>
            <a:r>
              <a:rPr lang="fr-FR" sz="1600" dirty="0">
                <a:latin typeface="Calibri"/>
                <a:cs typeface="Calibri"/>
              </a:rPr>
              <a:t> technologies</a:t>
            </a:r>
          </a:p>
          <a:p>
            <a:pPr lvl="1" eaLnBrk="1" hangingPunct="1">
              <a:lnSpc>
                <a:spcPct val="90000"/>
              </a:lnSpc>
              <a:buFont typeface="Times" charset="0"/>
              <a:buNone/>
            </a:pPr>
            <a:endParaRPr lang="fr-FR" sz="1800" dirty="0">
              <a:latin typeface="Calibri"/>
              <a:cs typeface="Calibri"/>
            </a:endParaRPr>
          </a:p>
          <a:p>
            <a:pPr eaLnBrk="1" hangingPunct="1">
              <a:lnSpc>
                <a:spcPct val="90000"/>
              </a:lnSpc>
            </a:pPr>
            <a:r>
              <a:rPr lang="fr-FR" sz="1800" dirty="0">
                <a:latin typeface="Calibri"/>
                <a:cs typeface="Calibri"/>
              </a:rPr>
              <a:t>Close </a:t>
            </a:r>
            <a:r>
              <a:rPr lang="fr-FR" sz="1800" b="1" dirty="0" err="1">
                <a:solidFill>
                  <a:srgbClr val="3366FF"/>
                </a:solidFill>
                <a:latin typeface="Calibri"/>
                <a:cs typeface="Calibri"/>
              </a:rPr>
              <a:t>link</a:t>
            </a:r>
            <a:r>
              <a:rPr lang="fr-FR" sz="1800" dirty="0">
                <a:solidFill>
                  <a:srgbClr val="3366FF"/>
                </a:solidFill>
                <a:latin typeface="Calibri"/>
                <a:cs typeface="Calibri"/>
              </a:rPr>
              <a:t> </a:t>
            </a:r>
            <a:r>
              <a:rPr lang="fr-FR" sz="1800" dirty="0" err="1">
                <a:latin typeface="Calibri"/>
                <a:cs typeface="Calibri"/>
              </a:rPr>
              <a:t>with</a:t>
            </a:r>
            <a:r>
              <a:rPr lang="fr-FR" sz="1800" dirty="0">
                <a:latin typeface="Calibri"/>
                <a:cs typeface="Calibri"/>
              </a:rPr>
              <a:t> the </a:t>
            </a:r>
            <a:r>
              <a:rPr lang="fr-FR" sz="1800" b="1" dirty="0" err="1">
                <a:solidFill>
                  <a:srgbClr val="3366FF"/>
                </a:solidFill>
                <a:latin typeface="Calibri"/>
                <a:cs typeface="Calibri"/>
              </a:rPr>
              <a:t>European</a:t>
            </a:r>
            <a:r>
              <a:rPr lang="fr-FR" sz="1800" b="1" dirty="0">
                <a:solidFill>
                  <a:srgbClr val="3366FF"/>
                </a:solidFill>
                <a:latin typeface="Calibri"/>
                <a:cs typeface="Calibri"/>
              </a:rPr>
              <a:t> Convention on </a:t>
            </a:r>
            <a:r>
              <a:rPr lang="fr-FR" sz="1800" b="1" dirty="0" err="1">
                <a:solidFill>
                  <a:srgbClr val="3366FF"/>
                </a:solidFill>
                <a:latin typeface="Calibri"/>
                <a:cs typeface="Calibri"/>
              </a:rPr>
              <a:t>Human</a:t>
            </a:r>
            <a:r>
              <a:rPr lang="fr-FR" sz="1800" b="1" dirty="0">
                <a:solidFill>
                  <a:srgbClr val="3366FF"/>
                </a:solidFill>
                <a:latin typeface="Calibri"/>
                <a:cs typeface="Calibri"/>
              </a:rPr>
              <a:t> </a:t>
            </a:r>
            <a:r>
              <a:rPr lang="fr-FR" sz="1800" b="1" dirty="0" err="1">
                <a:solidFill>
                  <a:srgbClr val="3366FF"/>
                </a:solidFill>
                <a:latin typeface="Calibri"/>
                <a:cs typeface="Calibri"/>
              </a:rPr>
              <a:t>Rights</a:t>
            </a:r>
            <a:endParaRPr lang="fr-FR" sz="1800" dirty="0">
              <a:solidFill>
                <a:srgbClr val="3366FF"/>
              </a:solidFill>
              <a:latin typeface="Calibri"/>
              <a:cs typeface="Calibri"/>
            </a:endParaRPr>
          </a:p>
          <a:p>
            <a:pPr lvl="1" eaLnBrk="1" hangingPunct="1">
              <a:lnSpc>
                <a:spcPct val="90000"/>
              </a:lnSpc>
            </a:pPr>
            <a:r>
              <a:rPr lang="fr-FR" sz="1600" dirty="0" err="1">
                <a:latin typeface="Calibri"/>
                <a:cs typeface="Calibri"/>
              </a:rPr>
              <a:t>Principles</a:t>
            </a:r>
            <a:r>
              <a:rPr lang="fr-FR" sz="1600" dirty="0">
                <a:latin typeface="Calibri"/>
                <a:cs typeface="Calibri"/>
              </a:rPr>
              <a:t>, concepts, </a:t>
            </a:r>
            <a:r>
              <a:rPr lang="fr-FR" sz="1600" dirty="0" err="1">
                <a:latin typeface="Calibri"/>
                <a:cs typeface="Calibri"/>
              </a:rPr>
              <a:t>terminology</a:t>
            </a:r>
            <a:endParaRPr lang="fr-FR" sz="1600" dirty="0">
              <a:latin typeface="Calibri"/>
              <a:cs typeface="Calibri"/>
            </a:endParaRPr>
          </a:p>
          <a:p>
            <a:pPr lvl="1" eaLnBrk="1" hangingPunct="1">
              <a:lnSpc>
                <a:spcPct val="90000"/>
              </a:lnSpc>
            </a:pPr>
            <a:r>
              <a:rPr lang="fr-FR" sz="1600" dirty="0">
                <a:latin typeface="Calibri"/>
                <a:cs typeface="Calibri"/>
              </a:rPr>
              <a:t>Article 29 – </a:t>
            </a:r>
            <a:r>
              <a:rPr lang="fr-FR" sz="1600" dirty="0" err="1">
                <a:latin typeface="Calibri"/>
                <a:cs typeface="Calibri"/>
              </a:rPr>
              <a:t>Interpretation</a:t>
            </a:r>
            <a:r>
              <a:rPr lang="fr-FR" sz="1600" dirty="0">
                <a:latin typeface="Calibri"/>
                <a:cs typeface="Calibri"/>
              </a:rPr>
              <a:t> of the Convention</a:t>
            </a:r>
          </a:p>
          <a:p>
            <a:pPr lvl="1" eaLnBrk="1" hangingPunct="1">
              <a:lnSpc>
                <a:spcPct val="90000"/>
              </a:lnSpc>
              <a:buFont typeface="Times" charset="0"/>
              <a:buNone/>
            </a:pPr>
            <a:endParaRPr lang="fr-FR" sz="1800" dirty="0">
              <a:latin typeface="Calibri"/>
              <a:cs typeface="Calibri"/>
            </a:endParaRPr>
          </a:p>
          <a:p>
            <a:pPr eaLnBrk="1" hangingPunct="1">
              <a:lnSpc>
                <a:spcPct val="90000"/>
              </a:lnSpc>
            </a:pPr>
            <a:r>
              <a:rPr lang="fr-FR" sz="1800" b="1" dirty="0">
                <a:solidFill>
                  <a:srgbClr val="3366FF"/>
                </a:solidFill>
                <a:latin typeface="Calibri"/>
                <a:cs typeface="Calibri"/>
              </a:rPr>
              <a:t>Framework Convention</a:t>
            </a:r>
            <a:r>
              <a:rPr lang="fr-FR" sz="1800" dirty="0">
                <a:solidFill>
                  <a:srgbClr val="3366FF"/>
                </a:solidFill>
                <a:latin typeface="Calibri"/>
                <a:cs typeface="Calibri"/>
              </a:rPr>
              <a:t> </a:t>
            </a:r>
          </a:p>
          <a:p>
            <a:pPr lvl="1" eaLnBrk="1" hangingPunct="1">
              <a:lnSpc>
                <a:spcPct val="90000"/>
              </a:lnSpc>
            </a:pPr>
            <a:r>
              <a:rPr lang="fr-FR" sz="1600" dirty="0" err="1">
                <a:latin typeface="Calibri"/>
                <a:cs typeface="Calibri"/>
              </a:rPr>
              <a:t>Principles</a:t>
            </a:r>
            <a:r>
              <a:rPr lang="fr-FR" sz="1600" dirty="0">
                <a:latin typeface="Calibri"/>
                <a:cs typeface="Calibri"/>
              </a:rPr>
              <a:t> to </a:t>
            </a:r>
            <a:r>
              <a:rPr lang="fr-FR" sz="1600" dirty="0" err="1">
                <a:latin typeface="Calibri"/>
                <a:cs typeface="Calibri"/>
              </a:rPr>
              <a:t>be</a:t>
            </a:r>
            <a:r>
              <a:rPr lang="fr-FR" sz="1600" dirty="0">
                <a:latin typeface="Calibri"/>
                <a:cs typeface="Calibri"/>
              </a:rPr>
              <a:t> </a:t>
            </a:r>
            <a:r>
              <a:rPr lang="fr-FR" sz="1600" dirty="0" err="1">
                <a:latin typeface="Calibri"/>
                <a:cs typeface="Calibri"/>
              </a:rPr>
              <a:t>developed</a:t>
            </a:r>
            <a:r>
              <a:rPr lang="fr-FR" sz="1600" dirty="0">
                <a:latin typeface="Calibri"/>
                <a:cs typeface="Calibri"/>
              </a:rPr>
              <a:t> in </a:t>
            </a:r>
            <a:r>
              <a:rPr lang="fr-FR" sz="1600" dirty="0" err="1">
                <a:latin typeface="Calibri"/>
                <a:cs typeface="Calibri"/>
              </a:rPr>
              <a:t>Additional</a:t>
            </a:r>
            <a:r>
              <a:rPr lang="fr-FR" sz="1600" dirty="0">
                <a:latin typeface="Calibri"/>
                <a:cs typeface="Calibri"/>
              </a:rPr>
              <a:t> </a:t>
            </a:r>
            <a:r>
              <a:rPr lang="fr-FR" sz="1600" dirty="0" err="1">
                <a:latin typeface="Calibri"/>
                <a:cs typeface="Calibri"/>
              </a:rPr>
              <a:t>Protocols</a:t>
            </a:r>
            <a:endParaRPr lang="fr-FR" sz="1600" dirty="0">
              <a:latin typeface="Calibri"/>
              <a:cs typeface="Calibri"/>
            </a:endParaRPr>
          </a:p>
          <a:p>
            <a:pPr lvl="1" eaLnBrk="1" hangingPunct="1">
              <a:lnSpc>
                <a:spcPct val="90000"/>
              </a:lnSpc>
            </a:pPr>
            <a:r>
              <a:rPr lang="fr-FR" sz="1600" dirty="0">
                <a:latin typeface="Calibri"/>
                <a:cs typeface="Calibri"/>
              </a:rPr>
              <a:t>Convention and </a:t>
            </a:r>
            <a:r>
              <a:rPr lang="fr-FR" sz="1600" dirty="0" err="1">
                <a:latin typeface="Calibri"/>
                <a:cs typeface="Calibri"/>
              </a:rPr>
              <a:t>its</a:t>
            </a:r>
            <a:r>
              <a:rPr lang="fr-FR" sz="1600" dirty="0">
                <a:latin typeface="Calibri"/>
                <a:cs typeface="Calibri"/>
              </a:rPr>
              <a:t> </a:t>
            </a:r>
            <a:r>
              <a:rPr lang="fr-FR" sz="1600" dirty="0" err="1">
                <a:latin typeface="Calibri"/>
                <a:cs typeface="Calibri"/>
              </a:rPr>
              <a:t>Additional</a:t>
            </a:r>
            <a:r>
              <a:rPr lang="fr-FR" sz="1600" dirty="0">
                <a:latin typeface="Calibri"/>
                <a:cs typeface="Calibri"/>
              </a:rPr>
              <a:t> </a:t>
            </a:r>
            <a:r>
              <a:rPr lang="fr-FR" sz="1600" dirty="0" err="1">
                <a:latin typeface="Calibri"/>
                <a:cs typeface="Calibri"/>
              </a:rPr>
              <a:t>Protocols</a:t>
            </a:r>
            <a:r>
              <a:rPr lang="fr-FR" sz="1600" dirty="0">
                <a:latin typeface="Calibri"/>
                <a:cs typeface="Calibri"/>
              </a:rPr>
              <a:t>: </a:t>
            </a:r>
            <a:r>
              <a:rPr lang="fr-FR" sz="1600" dirty="0" err="1">
                <a:latin typeface="Calibri"/>
                <a:cs typeface="Calibri"/>
              </a:rPr>
              <a:t>conventional</a:t>
            </a:r>
            <a:r>
              <a:rPr lang="fr-FR" sz="1600" dirty="0">
                <a:latin typeface="Calibri"/>
                <a:cs typeface="Calibri"/>
              </a:rPr>
              <a:t> system</a:t>
            </a:r>
          </a:p>
          <a:p>
            <a:pPr lvl="1" eaLnBrk="1" hangingPunct="1">
              <a:lnSpc>
                <a:spcPct val="90000"/>
              </a:lnSpc>
              <a:buFont typeface="Times" charset="0"/>
              <a:buNone/>
            </a:pPr>
            <a:endParaRPr lang="fr-FR" sz="1800" dirty="0">
              <a:latin typeface="Calibri"/>
              <a:cs typeface="Calibri"/>
            </a:endParaRPr>
          </a:p>
          <a:p>
            <a:pPr eaLnBrk="1" hangingPunct="1">
              <a:lnSpc>
                <a:spcPct val="90000"/>
              </a:lnSpc>
            </a:pPr>
            <a:r>
              <a:rPr lang="fr-FR" sz="1800" dirty="0">
                <a:latin typeface="Calibri"/>
                <a:cs typeface="Calibri"/>
              </a:rPr>
              <a:t>Standards:</a:t>
            </a:r>
          </a:p>
          <a:p>
            <a:pPr lvl="1" eaLnBrk="1" hangingPunct="1">
              <a:lnSpc>
                <a:spcPct val="90000"/>
              </a:lnSpc>
            </a:pPr>
            <a:r>
              <a:rPr lang="fr-FR" sz="1600" dirty="0" err="1">
                <a:latin typeface="Calibri"/>
                <a:cs typeface="Calibri"/>
              </a:rPr>
              <a:t>Individual</a:t>
            </a:r>
            <a:r>
              <a:rPr lang="fr-FR" sz="1600" dirty="0">
                <a:latin typeface="Calibri"/>
                <a:cs typeface="Calibri"/>
              </a:rPr>
              <a:t> </a:t>
            </a:r>
            <a:r>
              <a:rPr lang="fr-FR" sz="1600" dirty="0" err="1">
                <a:latin typeface="Calibri"/>
                <a:cs typeface="Calibri"/>
              </a:rPr>
              <a:t>rights</a:t>
            </a:r>
            <a:r>
              <a:rPr lang="fr-FR" sz="1600" dirty="0">
                <a:latin typeface="Calibri"/>
                <a:cs typeface="Calibri"/>
              </a:rPr>
              <a:t> </a:t>
            </a:r>
            <a:r>
              <a:rPr lang="fr-FR" sz="1600" dirty="0" err="1">
                <a:latin typeface="Calibri"/>
                <a:cs typeface="Calibri"/>
              </a:rPr>
              <a:t>directly</a:t>
            </a:r>
            <a:r>
              <a:rPr lang="fr-FR" sz="1600" dirty="0">
                <a:latin typeface="Calibri"/>
                <a:cs typeface="Calibri"/>
              </a:rPr>
              <a:t> applicable by tribunal</a:t>
            </a:r>
          </a:p>
          <a:p>
            <a:pPr lvl="2" eaLnBrk="1" hangingPunct="1">
              <a:lnSpc>
                <a:spcPct val="90000"/>
              </a:lnSpc>
            </a:pPr>
            <a:r>
              <a:rPr lang="fr-FR" sz="1600" dirty="0">
                <a:latin typeface="Calibri"/>
                <a:cs typeface="Calibri"/>
              </a:rPr>
              <a:t>Consent (Art. 5)</a:t>
            </a:r>
          </a:p>
          <a:p>
            <a:pPr lvl="1" eaLnBrk="1" hangingPunct="1">
              <a:lnSpc>
                <a:spcPct val="90000"/>
              </a:lnSpc>
            </a:pPr>
            <a:r>
              <a:rPr lang="fr-FR" sz="1600" dirty="0">
                <a:latin typeface="Calibri"/>
                <a:cs typeface="Calibri"/>
              </a:rPr>
              <a:t>Obligations for States to </a:t>
            </a:r>
            <a:r>
              <a:rPr lang="fr-FR" sz="1600" dirty="0" err="1">
                <a:latin typeface="Calibri"/>
                <a:cs typeface="Calibri"/>
              </a:rPr>
              <a:t>take</a:t>
            </a:r>
            <a:r>
              <a:rPr lang="fr-FR" sz="1600" dirty="0">
                <a:latin typeface="Calibri"/>
                <a:cs typeface="Calibri"/>
              </a:rPr>
              <a:t> </a:t>
            </a:r>
            <a:r>
              <a:rPr lang="fr-FR" sz="1600" dirty="0" err="1">
                <a:latin typeface="Calibri"/>
                <a:cs typeface="Calibri"/>
              </a:rPr>
              <a:t>legal</a:t>
            </a:r>
            <a:r>
              <a:rPr lang="fr-FR" sz="1600" dirty="0">
                <a:latin typeface="Calibri"/>
                <a:cs typeface="Calibri"/>
              </a:rPr>
              <a:t> </a:t>
            </a:r>
            <a:r>
              <a:rPr lang="fr-FR" sz="1600" dirty="0" err="1">
                <a:latin typeface="Calibri"/>
                <a:cs typeface="Calibri"/>
              </a:rPr>
              <a:t>measures</a:t>
            </a:r>
            <a:r>
              <a:rPr lang="fr-FR" sz="1600" dirty="0">
                <a:latin typeface="Calibri"/>
                <a:cs typeface="Calibri"/>
              </a:rPr>
              <a:t> to </a:t>
            </a:r>
            <a:r>
              <a:rPr lang="fr-FR" sz="1600" dirty="0" err="1">
                <a:latin typeface="Calibri"/>
                <a:cs typeface="Calibri"/>
              </a:rPr>
              <a:t>ensure</a:t>
            </a:r>
            <a:r>
              <a:rPr lang="fr-FR" sz="1600" dirty="0">
                <a:latin typeface="Calibri"/>
                <a:cs typeface="Calibri"/>
              </a:rPr>
              <a:t> </a:t>
            </a:r>
            <a:r>
              <a:rPr lang="fr-FR" sz="1600" dirty="0" err="1">
                <a:latin typeface="Calibri"/>
                <a:cs typeface="Calibri"/>
              </a:rPr>
              <a:t>their</a:t>
            </a:r>
            <a:r>
              <a:rPr lang="fr-FR" sz="1600" dirty="0">
                <a:latin typeface="Calibri"/>
                <a:cs typeface="Calibri"/>
              </a:rPr>
              <a:t> </a:t>
            </a:r>
            <a:r>
              <a:rPr lang="fr-FR" sz="1600" dirty="0" err="1">
                <a:latin typeface="Calibri"/>
                <a:cs typeface="Calibri"/>
              </a:rPr>
              <a:t>enforcement</a:t>
            </a:r>
            <a:endParaRPr lang="fr-FR" sz="1600" dirty="0">
              <a:latin typeface="Calibri"/>
              <a:cs typeface="Calibri"/>
            </a:endParaRPr>
          </a:p>
          <a:p>
            <a:pPr lvl="2" eaLnBrk="1" hangingPunct="1">
              <a:lnSpc>
                <a:spcPct val="90000"/>
              </a:lnSpc>
            </a:pPr>
            <a:r>
              <a:rPr lang="fr-FR" sz="1600" dirty="0" err="1">
                <a:latin typeface="Calibri"/>
                <a:cs typeface="Calibri"/>
              </a:rPr>
              <a:t>Equity</a:t>
            </a:r>
            <a:r>
              <a:rPr lang="fr-FR" sz="1600" dirty="0">
                <a:latin typeface="Calibri"/>
                <a:cs typeface="Calibri"/>
              </a:rPr>
              <a:t> of </a:t>
            </a:r>
            <a:r>
              <a:rPr lang="fr-FR" sz="1600" dirty="0" err="1">
                <a:latin typeface="Calibri"/>
                <a:cs typeface="Calibri"/>
              </a:rPr>
              <a:t>access</a:t>
            </a:r>
            <a:r>
              <a:rPr lang="fr-FR" sz="1600" dirty="0">
                <a:latin typeface="Calibri"/>
                <a:cs typeface="Calibri"/>
              </a:rPr>
              <a:t> to </a:t>
            </a:r>
            <a:r>
              <a:rPr lang="fr-FR" sz="1600" dirty="0" err="1">
                <a:latin typeface="Calibri"/>
                <a:cs typeface="Calibri"/>
              </a:rPr>
              <a:t>health</a:t>
            </a:r>
            <a:r>
              <a:rPr lang="fr-FR" sz="1600" dirty="0">
                <a:latin typeface="Calibri"/>
                <a:cs typeface="Calibri"/>
              </a:rPr>
              <a:t> care (Art. 3)</a:t>
            </a:r>
          </a:p>
          <a:p>
            <a:pPr lvl="1" eaLnBrk="1" hangingPunct="1">
              <a:lnSpc>
                <a:spcPct val="90000"/>
              </a:lnSpc>
            </a:pPr>
            <a:endParaRPr lang="fr-FR" sz="1600" dirty="0">
              <a:latin typeface="Calibri"/>
              <a:cs typeface="Calibri"/>
            </a:endParaRPr>
          </a:p>
        </p:txBody>
      </p:sp>
    </p:spTree>
    <p:extLst>
      <p:ext uri="{BB962C8B-B14F-4D97-AF65-F5344CB8AC3E}">
        <p14:creationId xmlns:p14="http://schemas.microsoft.com/office/powerpoint/2010/main" val="1635227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xfrm>
            <a:off x="685800" y="5589240"/>
            <a:ext cx="8001000" cy="1132235"/>
          </a:xfrm>
          <a:noFill/>
        </p:spPr>
        <p:txBody>
          <a:bodyPr/>
          <a:lstStyle>
            <a:lvl1pPr>
              <a:defRPr sz="2400">
                <a:solidFill>
                  <a:schemeClr val="tx1"/>
                </a:solidFill>
                <a:latin typeface="Century Gothic" charset="0"/>
                <a:ea typeface="ＭＳ Ｐゴシック" charset="0"/>
              </a:defRPr>
            </a:lvl1pPr>
            <a:lvl2pPr marL="742950" indent="-285750">
              <a:defRPr sz="2400">
                <a:solidFill>
                  <a:schemeClr val="tx1"/>
                </a:solidFill>
                <a:latin typeface="Century Gothic" charset="0"/>
                <a:ea typeface="ＭＳ Ｐゴシック" charset="0"/>
              </a:defRPr>
            </a:lvl2pPr>
            <a:lvl3pPr marL="1143000" indent="-228600">
              <a:defRPr sz="2400">
                <a:solidFill>
                  <a:schemeClr val="tx1"/>
                </a:solidFill>
                <a:latin typeface="Century Gothic" charset="0"/>
                <a:ea typeface="ＭＳ Ｐゴシック" charset="0"/>
              </a:defRPr>
            </a:lvl3pPr>
            <a:lvl4pPr marL="1600200" indent="-228600">
              <a:defRPr sz="2400">
                <a:solidFill>
                  <a:schemeClr val="tx1"/>
                </a:solidFill>
                <a:latin typeface="Century Gothic" charset="0"/>
                <a:ea typeface="ＭＳ Ｐゴシック" charset="0"/>
              </a:defRPr>
            </a:lvl4pPr>
            <a:lvl5pPr marL="2057400" indent="-228600">
              <a:defRPr sz="2400">
                <a:solidFill>
                  <a:schemeClr val="tx1"/>
                </a:solidFill>
                <a:latin typeface="Century Gothic" charset="0"/>
                <a:ea typeface="ＭＳ Ｐゴシック" charset="0"/>
              </a:defRPr>
            </a:lvl5pPr>
            <a:lvl6pPr marL="2514600" indent="-228600" eaLnBrk="0" fontAlgn="base" hangingPunct="0">
              <a:spcBef>
                <a:spcPct val="0"/>
              </a:spcBef>
              <a:spcAft>
                <a:spcPct val="0"/>
              </a:spcAft>
              <a:defRPr sz="2400">
                <a:solidFill>
                  <a:schemeClr val="tx1"/>
                </a:solidFill>
                <a:latin typeface="Century Gothic" charset="0"/>
                <a:ea typeface="ＭＳ Ｐゴシック" charset="0"/>
              </a:defRPr>
            </a:lvl6pPr>
            <a:lvl7pPr marL="2971800" indent="-228600" eaLnBrk="0" fontAlgn="base" hangingPunct="0">
              <a:spcBef>
                <a:spcPct val="0"/>
              </a:spcBef>
              <a:spcAft>
                <a:spcPct val="0"/>
              </a:spcAft>
              <a:defRPr sz="2400">
                <a:solidFill>
                  <a:schemeClr val="tx1"/>
                </a:solidFill>
                <a:latin typeface="Century Gothic" charset="0"/>
                <a:ea typeface="ＭＳ Ｐゴシック" charset="0"/>
              </a:defRPr>
            </a:lvl7pPr>
            <a:lvl8pPr marL="3429000" indent="-228600" eaLnBrk="0" fontAlgn="base" hangingPunct="0">
              <a:spcBef>
                <a:spcPct val="0"/>
              </a:spcBef>
              <a:spcAft>
                <a:spcPct val="0"/>
              </a:spcAft>
              <a:defRPr sz="2400">
                <a:solidFill>
                  <a:schemeClr val="tx1"/>
                </a:solidFill>
                <a:latin typeface="Century Gothic" charset="0"/>
                <a:ea typeface="ＭＳ Ｐゴシック" charset="0"/>
              </a:defRPr>
            </a:lvl8pPr>
            <a:lvl9pPr marL="3886200" indent="-228600" eaLnBrk="0" fontAlgn="base" hangingPunct="0">
              <a:spcBef>
                <a:spcPct val="0"/>
              </a:spcBef>
              <a:spcAft>
                <a:spcPct val="0"/>
              </a:spcAft>
              <a:defRPr sz="2400">
                <a:solidFill>
                  <a:schemeClr val="tx1"/>
                </a:solidFill>
                <a:latin typeface="Century Gothic" charset="0"/>
                <a:ea typeface="ＭＳ Ｐゴシック" charset="0"/>
              </a:defRPr>
            </a:lvl9pPr>
          </a:lstStyle>
          <a:p>
            <a:pPr algn="l"/>
            <a:r>
              <a:rPr lang="en-US" sz="1400" i="1" dirty="0">
                <a:latin typeface="Calibri"/>
                <a:cs typeface="Calibri"/>
              </a:rPr>
              <a:t>Article 1 </a:t>
            </a:r>
            <a:br>
              <a:rPr lang="en-US" sz="1400" i="1" dirty="0">
                <a:latin typeface="Calibri"/>
                <a:cs typeface="Calibri"/>
              </a:rPr>
            </a:br>
            <a:r>
              <a:rPr lang="en-US" sz="1400" i="1" dirty="0">
                <a:latin typeface="Calibri"/>
                <a:cs typeface="Calibri"/>
              </a:rPr>
              <a:t>Parties to this Convention shall protect the dignity and identity of all human beings and guarantee everyone, without discrimination, respect for their integrity and other rights and fundamental freedoms with regard to the application of biology and medicine</a:t>
            </a:r>
          </a:p>
        </p:txBody>
      </p:sp>
      <p:sp>
        <p:nvSpPr>
          <p:cNvPr id="8195" name="Rectangle 2"/>
          <p:cNvSpPr>
            <a:spLocks noGrp="1" noChangeArrowheads="1"/>
          </p:cNvSpPr>
          <p:nvPr>
            <p:ph type="title"/>
          </p:nvPr>
        </p:nvSpPr>
        <p:spPr>
          <a:xfrm>
            <a:off x="323528" y="1196752"/>
            <a:ext cx="8496944" cy="504825"/>
          </a:xfrm>
        </p:spPr>
        <p:txBody>
          <a:bodyPr/>
          <a:lstStyle/>
          <a:p>
            <a:pPr eaLnBrk="1" hangingPunct="1"/>
            <a:r>
              <a:rPr lang="fr-FR" b="1" dirty="0">
                <a:latin typeface="Calibri"/>
                <a:cs typeface="Calibri"/>
              </a:rPr>
              <a:t>Oviedo Convention:  a patient </a:t>
            </a:r>
            <a:r>
              <a:rPr lang="fr-FR" b="1" dirty="0" err="1">
                <a:latin typeface="Calibri"/>
                <a:cs typeface="Calibri"/>
              </a:rPr>
              <a:t>rights</a:t>
            </a:r>
            <a:r>
              <a:rPr lang="fr-FR" b="1" dirty="0">
                <a:latin typeface="Calibri"/>
                <a:cs typeface="Calibri"/>
              </a:rPr>
              <a:t> </a:t>
            </a:r>
            <a:r>
              <a:rPr lang="fr-FR" b="1" dirty="0" err="1">
                <a:latin typeface="Calibri"/>
                <a:cs typeface="Calibri"/>
              </a:rPr>
              <a:t>treaty</a:t>
            </a:r>
            <a:endParaRPr lang="fr-FR" b="1" dirty="0">
              <a:latin typeface="Calibri"/>
              <a:cs typeface="Calibri"/>
            </a:endParaRPr>
          </a:p>
        </p:txBody>
      </p:sp>
      <p:sp>
        <p:nvSpPr>
          <p:cNvPr id="8196" name="Rectangle 3"/>
          <p:cNvSpPr>
            <a:spLocks noGrp="1" noChangeArrowheads="1"/>
          </p:cNvSpPr>
          <p:nvPr>
            <p:ph type="body" idx="1"/>
          </p:nvPr>
        </p:nvSpPr>
        <p:spPr>
          <a:xfrm>
            <a:off x="685800" y="1772816"/>
            <a:ext cx="7772400" cy="3528392"/>
          </a:xfrm>
        </p:spPr>
        <p:txBody>
          <a:bodyPr/>
          <a:lstStyle/>
          <a:p>
            <a:pPr eaLnBrk="1" hangingPunct="1"/>
            <a:r>
              <a:rPr lang="fr-FR" sz="2000" dirty="0">
                <a:latin typeface="Calibri"/>
                <a:cs typeface="Calibri"/>
              </a:rPr>
              <a:t>One of the objective of the Convention </a:t>
            </a:r>
            <a:r>
              <a:rPr lang="fr-FR" sz="2000" dirty="0" err="1">
                <a:latin typeface="Calibri"/>
                <a:cs typeface="Calibri"/>
              </a:rPr>
              <a:t>is</a:t>
            </a:r>
            <a:r>
              <a:rPr lang="fr-FR" sz="2000" dirty="0">
                <a:latin typeface="Calibri"/>
                <a:cs typeface="Calibri"/>
              </a:rPr>
              <a:t> the codification of </a:t>
            </a:r>
            <a:r>
              <a:rPr lang="en-GB" sz="2000" dirty="0">
                <a:latin typeface="Calibri"/>
                <a:cs typeface="Calibri"/>
              </a:rPr>
              <a:t>long-standing</a:t>
            </a:r>
            <a:r>
              <a:rPr lang="fr-FR" sz="2000" dirty="0">
                <a:latin typeface="Calibri"/>
                <a:cs typeface="Calibri"/>
              </a:rPr>
              <a:t> </a:t>
            </a:r>
            <a:r>
              <a:rPr lang="fr-FR" sz="2000" dirty="0" err="1">
                <a:latin typeface="Calibri"/>
                <a:cs typeface="Calibri"/>
              </a:rPr>
              <a:t>principles</a:t>
            </a:r>
            <a:r>
              <a:rPr lang="fr-FR" sz="2000" dirty="0">
                <a:latin typeface="Calibri"/>
                <a:cs typeface="Calibri"/>
              </a:rPr>
              <a:t> </a:t>
            </a:r>
            <a:r>
              <a:rPr lang="fr-FR" sz="2000" dirty="0" err="1">
                <a:latin typeface="Calibri"/>
                <a:cs typeface="Calibri"/>
              </a:rPr>
              <a:t>applying</a:t>
            </a:r>
            <a:r>
              <a:rPr lang="fr-FR" sz="2000" dirty="0">
                <a:latin typeface="Calibri"/>
                <a:cs typeface="Calibri"/>
              </a:rPr>
              <a:t> to </a:t>
            </a:r>
            <a:r>
              <a:rPr lang="fr-FR" sz="2000" dirty="0" err="1">
                <a:latin typeface="Calibri"/>
                <a:cs typeface="Calibri"/>
              </a:rPr>
              <a:t>medical</a:t>
            </a:r>
            <a:r>
              <a:rPr lang="fr-FR" sz="2000" dirty="0">
                <a:latin typeface="Calibri"/>
                <a:cs typeface="Calibri"/>
              </a:rPr>
              <a:t> practice (Art. 4)</a:t>
            </a:r>
            <a:endParaRPr lang="nl-BE" sz="2000" dirty="0">
              <a:latin typeface="Calibri"/>
              <a:ea typeface="Tahoma" panose="020B0604030504040204" pitchFamily="34" charset="0"/>
              <a:cs typeface="Calibri"/>
            </a:endParaRPr>
          </a:p>
          <a:p>
            <a:r>
              <a:rPr lang="nl-BE" sz="2000" dirty="0">
                <a:latin typeface="Calibri"/>
                <a:ea typeface="Tahoma" panose="020B0604030504040204" pitchFamily="34" charset="0"/>
                <a:cs typeface="Calibri"/>
              </a:rPr>
              <a:t>The Convention provides “a common framework for the protection of human rights and dignity in both longstanding and developing areas concerning the applications of biology and medicine”</a:t>
            </a:r>
          </a:p>
          <a:p>
            <a:pPr eaLnBrk="1" hangingPunct="1"/>
            <a:r>
              <a:rPr lang="fr-FR" sz="2000" dirty="0" err="1">
                <a:latin typeface="Calibri"/>
                <a:cs typeface="Calibri"/>
              </a:rPr>
              <a:t>Medical</a:t>
            </a:r>
            <a:r>
              <a:rPr lang="fr-FR" sz="2000" dirty="0">
                <a:latin typeface="Calibri"/>
                <a:cs typeface="Calibri"/>
              </a:rPr>
              <a:t> </a:t>
            </a:r>
            <a:r>
              <a:rPr lang="fr-FR" sz="2000" dirty="0" err="1">
                <a:latin typeface="Calibri"/>
                <a:cs typeface="Calibri"/>
              </a:rPr>
              <a:t>ethical</a:t>
            </a:r>
            <a:r>
              <a:rPr lang="fr-FR" sz="2000" dirty="0">
                <a:latin typeface="Calibri"/>
                <a:cs typeface="Calibri"/>
              </a:rPr>
              <a:t> </a:t>
            </a:r>
            <a:r>
              <a:rPr lang="fr-FR" sz="2000" dirty="0" err="1">
                <a:latin typeface="Calibri"/>
                <a:cs typeface="Calibri"/>
              </a:rPr>
              <a:t>rules</a:t>
            </a:r>
            <a:r>
              <a:rPr lang="fr-FR" sz="2000" dirty="0">
                <a:latin typeface="Calibri"/>
                <a:cs typeface="Calibri"/>
              </a:rPr>
              <a:t> </a:t>
            </a:r>
            <a:r>
              <a:rPr lang="fr-FR" sz="2000" dirty="0" err="1">
                <a:latin typeface="Calibri"/>
                <a:cs typeface="Calibri"/>
              </a:rPr>
              <a:t>traditionally</a:t>
            </a:r>
            <a:r>
              <a:rPr lang="fr-FR" sz="2000" dirty="0">
                <a:latin typeface="Calibri"/>
                <a:cs typeface="Calibri"/>
              </a:rPr>
              <a:t> </a:t>
            </a:r>
            <a:r>
              <a:rPr lang="fr-FR" sz="2000" dirty="0" err="1">
                <a:latin typeface="Calibri"/>
                <a:cs typeface="Calibri"/>
              </a:rPr>
              <a:t>grouped</a:t>
            </a:r>
            <a:r>
              <a:rPr lang="fr-FR" sz="2000" dirty="0">
                <a:latin typeface="Calibri"/>
                <a:cs typeface="Calibri"/>
              </a:rPr>
              <a:t> </a:t>
            </a:r>
            <a:r>
              <a:rPr lang="fr-FR" sz="2000" dirty="0" err="1">
                <a:latin typeface="Calibri"/>
                <a:cs typeface="Calibri"/>
              </a:rPr>
              <a:t>around</a:t>
            </a:r>
            <a:r>
              <a:rPr lang="fr-FR" sz="2000" dirty="0">
                <a:latin typeface="Calibri"/>
                <a:cs typeface="Calibri"/>
              </a:rPr>
              <a:t> four main </a:t>
            </a:r>
            <a:r>
              <a:rPr lang="fr-FR" sz="2000" dirty="0" err="1">
                <a:latin typeface="Calibri"/>
                <a:cs typeface="Calibri"/>
              </a:rPr>
              <a:t>priciples</a:t>
            </a:r>
            <a:r>
              <a:rPr lang="fr-FR" sz="2000" dirty="0">
                <a:latin typeface="Calibri"/>
                <a:cs typeface="Calibri"/>
              </a:rPr>
              <a:t>:</a:t>
            </a:r>
          </a:p>
          <a:p>
            <a:pPr lvl="2" eaLnBrk="1" hangingPunct="1"/>
            <a:r>
              <a:rPr lang="fr-FR" sz="2000" dirty="0" err="1">
                <a:latin typeface="Calibri"/>
                <a:cs typeface="Calibri"/>
              </a:rPr>
              <a:t>Autonomy</a:t>
            </a:r>
            <a:endParaRPr lang="fr-FR" sz="2000" dirty="0">
              <a:latin typeface="Calibri"/>
              <a:cs typeface="Calibri"/>
            </a:endParaRPr>
          </a:p>
          <a:p>
            <a:pPr lvl="2" eaLnBrk="1" hangingPunct="1"/>
            <a:r>
              <a:rPr lang="fr-FR" sz="2000" dirty="0" err="1">
                <a:latin typeface="Calibri"/>
                <a:cs typeface="Calibri"/>
              </a:rPr>
              <a:t>Confidentiality</a:t>
            </a:r>
            <a:endParaRPr lang="fr-FR" sz="2000" dirty="0">
              <a:latin typeface="Calibri"/>
              <a:cs typeface="Calibri"/>
            </a:endParaRPr>
          </a:p>
          <a:p>
            <a:pPr lvl="2" eaLnBrk="1" hangingPunct="1"/>
            <a:r>
              <a:rPr lang="fr-FR" sz="2000" dirty="0" err="1">
                <a:latin typeface="Calibri"/>
                <a:cs typeface="Calibri"/>
              </a:rPr>
              <a:t>Beneficence</a:t>
            </a:r>
            <a:r>
              <a:rPr lang="fr-FR" sz="2000" dirty="0">
                <a:latin typeface="Calibri"/>
                <a:cs typeface="Calibri"/>
              </a:rPr>
              <a:t>/non </a:t>
            </a:r>
            <a:r>
              <a:rPr lang="fr-FR" sz="2000" dirty="0" err="1">
                <a:latin typeface="Calibri"/>
                <a:cs typeface="Calibri"/>
              </a:rPr>
              <a:t>malficence</a:t>
            </a:r>
            <a:endParaRPr lang="fr-FR" sz="2000" dirty="0">
              <a:latin typeface="Calibri"/>
              <a:cs typeface="Calibri"/>
            </a:endParaRPr>
          </a:p>
          <a:p>
            <a:pPr lvl="2" eaLnBrk="1" hangingPunct="1"/>
            <a:r>
              <a:rPr lang="fr-FR" sz="2000" dirty="0">
                <a:latin typeface="Calibri"/>
                <a:cs typeface="Calibri"/>
              </a:rPr>
              <a:t>Justice </a:t>
            </a:r>
          </a:p>
        </p:txBody>
      </p:sp>
    </p:spTree>
    <p:extLst>
      <p:ext uri="{BB962C8B-B14F-4D97-AF65-F5344CB8AC3E}">
        <p14:creationId xmlns:p14="http://schemas.microsoft.com/office/powerpoint/2010/main" val="226162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827088" y="1195983"/>
            <a:ext cx="7632700" cy="504825"/>
          </a:xfrm>
        </p:spPr>
        <p:txBody>
          <a:bodyPr/>
          <a:lstStyle/>
          <a:p>
            <a:r>
              <a:rPr lang="fr-FR" b="1" dirty="0">
                <a:ea typeface="Tahoma" panose="020B0604030504040204" pitchFamily="34" charset="0"/>
                <a:cs typeface="Tahoma" panose="020B0604030504040204" pitchFamily="34" charset="0"/>
              </a:rPr>
              <a:t>The Oviedo Convention</a:t>
            </a:r>
          </a:p>
        </p:txBody>
      </p:sp>
      <p:sp>
        <p:nvSpPr>
          <p:cNvPr id="26627" name="Rectangle 3"/>
          <p:cNvSpPr>
            <a:spLocks noGrp="1" noChangeArrowheads="1"/>
          </p:cNvSpPr>
          <p:nvPr>
            <p:ph type="body" idx="1"/>
          </p:nvPr>
        </p:nvSpPr>
        <p:spPr>
          <a:xfrm>
            <a:off x="323528" y="2348880"/>
            <a:ext cx="8424936" cy="4896544"/>
          </a:xfrm>
        </p:spPr>
        <p:txBody>
          <a:bodyPr/>
          <a:lstStyle/>
          <a:p>
            <a:pPr>
              <a:lnSpc>
                <a:spcPct val="90000"/>
              </a:lnSpc>
            </a:pPr>
            <a:r>
              <a:rPr lang="fr-FR" sz="2000" dirty="0" err="1">
                <a:ea typeface="Tahoma" panose="020B0604030504040204" pitchFamily="34" charset="0"/>
                <a:cs typeface="Tahoma" panose="020B0604030504040204" pitchFamily="34" charset="0"/>
              </a:rPr>
              <a:t>Principles</a:t>
            </a:r>
            <a:r>
              <a:rPr lang="fr-FR" sz="2000" dirty="0">
                <a:ea typeface="Tahoma" panose="020B0604030504040204" pitchFamily="34" charset="0"/>
                <a:cs typeface="Tahoma" panose="020B0604030504040204" pitchFamily="34" charset="0"/>
              </a:rPr>
              <a:t> applicable to </a:t>
            </a:r>
            <a:r>
              <a:rPr lang="fr-FR" sz="2000" b="1" dirty="0" err="1">
                <a:solidFill>
                  <a:srgbClr val="0000FF"/>
                </a:solidFill>
                <a:ea typeface="Tahoma" panose="020B0604030504040204" pitchFamily="34" charset="0"/>
                <a:cs typeface="Tahoma" panose="020B0604030504040204" pitchFamily="34" charset="0"/>
              </a:rPr>
              <a:t>any</a:t>
            </a:r>
            <a:r>
              <a:rPr lang="fr-FR" sz="2000" b="1" dirty="0">
                <a:solidFill>
                  <a:srgbClr val="0000FF"/>
                </a:solidFill>
                <a:ea typeface="Tahoma" panose="020B0604030504040204" pitchFamily="34" charset="0"/>
                <a:cs typeface="Tahoma" panose="020B0604030504040204" pitchFamily="34" charset="0"/>
              </a:rPr>
              <a:t> </a:t>
            </a:r>
            <a:r>
              <a:rPr lang="fr-FR" sz="2000" b="1" dirty="0" err="1">
                <a:solidFill>
                  <a:srgbClr val="0000FF"/>
                </a:solidFill>
                <a:ea typeface="Tahoma" panose="020B0604030504040204" pitchFamily="34" charset="0"/>
                <a:cs typeface="Tahoma" panose="020B0604030504040204" pitchFamily="34" charset="0"/>
              </a:rPr>
              <a:t>medical</a:t>
            </a:r>
            <a:r>
              <a:rPr lang="fr-FR" sz="2000" b="1" dirty="0">
                <a:solidFill>
                  <a:srgbClr val="0000FF"/>
                </a:solidFill>
                <a:ea typeface="Tahoma" panose="020B0604030504040204" pitchFamily="34" charset="0"/>
                <a:cs typeface="Tahoma" panose="020B0604030504040204" pitchFamily="34" charset="0"/>
              </a:rPr>
              <a:t> </a:t>
            </a:r>
            <a:r>
              <a:rPr lang="fr-FR" sz="2000" b="1" dirty="0" err="1">
                <a:solidFill>
                  <a:srgbClr val="0000FF"/>
                </a:solidFill>
                <a:ea typeface="Tahoma" panose="020B0604030504040204" pitchFamily="34" charset="0"/>
                <a:cs typeface="Tahoma" panose="020B0604030504040204" pitchFamily="34" charset="0"/>
              </a:rPr>
              <a:t>act</a:t>
            </a:r>
            <a:endParaRPr lang="fr-FR" sz="2000" b="1" dirty="0">
              <a:solidFill>
                <a:srgbClr val="0000FF"/>
              </a:solidFill>
              <a:ea typeface="Tahoma" panose="020B0604030504040204" pitchFamily="34" charset="0"/>
              <a:cs typeface="Tahoma" panose="020B0604030504040204" pitchFamily="34" charset="0"/>
            </a:endParaRPr>
          </a:p>
          <a:p>
            <a:pPr marL="457200" lvl="1" indent="0">
              <a:lnSpc>
                <a:spcPct val="90000"/>
              </a:lnSpc>
              <a:buNone/>
            </a:pPr>
            <a:r>
              <a:rPr lang="fr-FR" sz="2000" u="sng" dirty="0">
                <a:latin typeface="+mn-lt"/>
                <a:ea typeface="Tahoma" panose="020B0604030504040204" pitchFamily="34" charset="0"/>
                <a:cs typeface="Tahoma" panose="020B0604030504040204" pitchFamily="34" charset="0"/>
              </a:rPr>
              <a:t>Key </a:t>
            </a:r>
            <a:r>
              <a:rPr lang="fr-FR" sz="2000" u="sng" dirty="0" err="1">
                <a:latin typeface="+mn-lt"/>
                <a:ea typeface="Tahoma" panose="020B0604030504040204" pitchFamily="34" charset="0"/>
                <a:cs typeface="Tahoma" panose="020B0604030504040204" pitchFamily="34" charset="0"/>
              </a:rPr>
              <a:t>principles</a:t>
            </a:r>
            <a:r>
              <a:rPr lang="fr-FR" sz="2000" dirty="0">
                <a:latin typeface="+mn-lt"/>
                <a:ea typeface="Tahoma" panose="020B0604030504040204" pitchFamily="34" charset="0"/>
                <a:cs typeface="Tahoma" panose="020B0604030504040204" pitchFamily="34" charset="0"/>
              </a:rPr>
              <a:t>: </a:t>
            </a:r>
          </a:p>
          <a:p>
            <a:pPr lvl="2">
              <a:lnSpc>
                <a:spcPct val="90000"/>
              </a:lnSpc>
            </a:pPr>
            <a:r>
              <a:rPr lang="fr-FR" sz="2000" dirty="0" err="1">
                <a:latin typeface="+mn-lt"/>
                <a:ea typeface="Tahoma" panose="020B0604030504040204" pitchFamily="34" charset="0"/>
                <a:cs typeface="Tahoma" panose="020B0604030504040204" pitchFamily="34" charset="0"/>
              </a:rPr>
              <a:t>Primacy</a:t>
            </a:r>
            <a:r>
              <a:rPr lang="fr-FR" sz="2000" dirty="0">
                <a:latin typeface="+mn-lt"/>
                <a:ea typeface="Tahoma" panose="020B0604030504040204" pitchFamily="34" charset="0"/>
                <a:cs typeface="Tahoma" panose="020B0604030504040204" pitchFamily="34" charset="0"/>
              </a:rPr>
              <a:t> of the </a:t>
            </a:r>
            <a:r>
              <a:rPr lang="fr-FR" sz="2000" dirty="0" err="1">
                <a:latin typeface="+mn-lt"/>
                <a:ea typeface="Tahoma" panose="020B0604030504040204" pitchFamily="34" charset="0"/>
                <a:cs typeface="Tahoma" panose="020B0604030504040204" pitchFamily="34" charset="0"/>
              </a:rPr>
              <a:t>human</a:t>
            </a:r>
            <a:r>
              <a:rPr lang="fr-FR" sz="2000" dirty="0">
                <a:latin typeface="+mn-lt"/>
                <a:ea typeface="Tahoma" panose="020B0604030504040204" pitchFamily="34" charset="0"/>
                <a:cs typeface="Tahoma" panose="020B0604030504040204" pitchFamily="34" charset="0"/>
              </a:rPr>
              <a:t> </a:t>
            </a:r>
            <a:r>
              <a:rPr lang="fr-FR" sz="2000" dirty="0" err="1">
                <a:latin typeface="+mn-lt"/>
                <a:ea typeface="Tahoma" panose="020B0604030504040204" pitchFamily="34" charset="0"/>
                <a:cs typeface="Tahoma" panose="020B0604030504040204" pitchFamily="34" charset="0"/>
              </a:rPr>
              <a:t>being</a:t>
            </a:r>
            <a:r>
              <a:rPr lang="fr-FR" sz="2000" dirty="0">
                <a:latin typeface="+mn-lt"/>
                <a:ea typeface="Tahoma" panose="020B0604030504040204" pitchFamily="34" charset="0"/>
                <a:cs typeface="Tahoma" panose="020B0604030504040204" pitchFamily="34" charset="0"/>
              </a:rPr>
              <a:t> </a:t>
            </a:r>
          </a:p>
          <a:p>
            <a:pPr lvl="2">
              <a:lnSpc>
                <a:spcPct val="90000"/>
              </a:lnSpc>
            </a:pPr>
            <a:r>
              <a:rPr lang="fr-FR" sz="2000" dirty="0" err="1">
                <a:latin typeface="+mn-lt"/>
                <a:ea typeface="Tahoma" panose="020B0604030504040204" pitchFamily="34" charset="0"/>
                <a:cs typeface="Tahoma" panose="020B0604030504040204" pitchFamily="34" charset="0"/>
              </a:rPr>
              <a:t>Equity</a:t>
            </a:r>
            <a:r>
              <a:rPr lang="fr-FR" sz="2000" dirty="0">
                <a:latin typeface="+mn-lt"/>
                <a:ea typeface="Tahoma" panose="020B0604030504040204" pitchFamily="34" charset="0"/>
                <a:cs typeface="Tahoma" panose="020B0604030504040204" pitchFamily="34" charset="0"/>
              </a:rPr>
              <a:t> of </a:t>
            </a:r>
            <a:r>
              <a:rPr lang="fr-FR" sz="2000" dirty="0" err="1">
                <a:latin typeface="+mn-lt"/>
                <a:ea typeface="Tahoma" panose="020B0604030504040204" pitchFamily="34" charset="0"/>
                <a:cs typeface="Tahoma" panose="020B0604030504040204" pitchFamily="34" charset="0"/>
              </a:rPr>
              <a:t>access</a:t>
            </a:r>
            <a:r>
              <a:rPr lang="fr-FR" sz="2000" dirty="0">
                <a:latin typeface="+mn-lt"/>
                <a:ea typeface="Tahoma" panose="020B0604030504040204" pitchFamily="34" charset="0"/>
                <a:cs typeface="Tahoma" panose="020B0604030504040204" pitchFamily="34" charset="0"/>
              </a:rPr>
              <a:t> to </a:t>
            </a:r>
            <a:r>
              <a:rPr lang="fr-FR" sz="2000" dirty="0" err="1">
                <a:latin typeface="+mn-lt"/>
                <a:ea typeface="Tahoma" panose="020B0604030504040204" pitchFamily="34" charset="0"/>
                <a:cs typeface="Tahoma" panose="020B0604030504040204" pitchFamily="34" charset="0"/>
              </a:rPr>
              <a:t>health</a:t>
            </a:r>
            <a:r>
              <a:rPr lang="fr-FR" sz="2000" dirty="0">
                <a:latin typeface="+mn-lt"/>
                <a:ea typeface="Tahoma" panose="020B0604030504040204" pitchFamily="34" charset="0"/>
                <a:cs typeface="Tahoma" panose="020B0604030504040204" pitchFamily="34" charset="0"/>
              </a:rPr>
              <a:t> care</a:t>
            </a:r>
          </a:p>
          <a:p>
            <a:pPr lvl="2">
              <a:lnSpc>
                <a:spcPct val="90000"/>
              </a:lnSpc>
            </a:pPr>
            <a:r>
              <a:rPr lang="fr-FR" sz="2000" dirty="0">
                <a:latin typeface="+mn-lt"/>
                <a:ea typeface="Tahoma" panose="020B0604030504040204" pitchFamily="34" charset="0"/>
                <a:cs typeface="Tahoma" panose="020B0604030504040204" pitchFamily="34" charset="0"/>
              </a:rPr>
              <a:t>Consent – Protection of </a:t>
            </a:r>
            <a:r>
              <a:rPr lang="fr-FR" sz="2000" dirty="0" err="1">
                <a:latin typeface="+mn-lt"/>
                <a:ea typeface="Tahoma" panose="020B0604030504040204" pitchFamily="34" charset="0"/>
                <a:cs typeface="Tahoma" panose="020B0604030504040204" pitchFamily="34" charset="0"/>
              </a:rPr>
              <a:t>persons</a:t>
            </a:r>
            <a:r>
              <a:rPr lang="fr-FR" sz="2000" dirty="0">
                <a:latin typeface="+mn-lt"/>
                <a:ea typeface="Tahoma" panose="020B0604030504040204" pitchFamily="34" charset="0"/>
                <a:cs typeface="Tahoma" panose="020B0604030504040204" pitchFamily="34" charset="0"/>
              </a:rPr>
              <a:t> not able to consent</a:t>
            </a:r>
          </a:p>
          <a:p>
            <a:pPr lvl="2">
              <a:lnSpc>
                <a:spcPct val="90000"/>
              </a:lnSpc>
            </a:pPr>
            <a:r>
              <a:rPr lang="fr-FR" sz="2000" dirty="0">
                <a:latin typeface="+mn-lt"/>
                <a:ea typeface="Tahoma" panose="020B0604030504040204" pitchFamily="34" charset="0"/>
                <a:cs typeface="Tahoma" panose="020B0604030504040204" pitchFamily="34" charset="0"/>
              </a:rPr>
              <a:t>Protection of </a:t>
            </a:r>
            <a:r>
              <a:rPr lang="fr-FR" sz="2000" dirty="0" err="1">
                <a:latin typeface="+mn-lt"/>
                <a:ea typeface="Tahoma" panose="020B0604030504040204" pitchFamily="34" charset="0"/>
                <a:cs typeface="Tahoma" panose="020B0604030504040204" pitchFamily="34" charset="0"/>
              </a:rPr>
              <a:t>private</a:t>
            </a:r>
            <a:r>
              <a:rPr lang="fr-FR" sz="2000" dirty="0">
                <a:latin typeface="+mn-lt"/>
                <a:ea typeface="Tahoma" panose="020B0604030504040204" pitchFamily="34" charset="0"/>
                <a:cs typeface="Tahoma" panose="020B0604030504040204" pitchFamily="34" charset="0"/>
              </a:rPr>
              <a:t> life and right to </a:t>
            </a:r>
            <a:r>
              <a:rPr lang="fr-FR" sz="2000" dirty="0" smtClean="0">
                <a:latin typeface="+mn-lt"/>
                <a:ea typeface="Tahoma" panose="020B0604030504040204" pitchFamily="34" charset="0"/>
                <a:cs typeface="Tahoma" panose="020B0604030504040204" pitchFamily="34" charset="0"/>
              </a:rPr>
              <a:t>information</a:t>
            </a:r>
          </a:p>
          <a:p>
            <a:pPr marL="0" indent="0">
              <a:lnSpc>
                <a:spcPct val="90000"/>
              </a:lnSpc>
              <a:buNone/>
            </a:pPr>
            <a:r>
              <a:rPr lang="fr-FR" sz="2000" dirty="0" smtClean="0">
                <a:ea typeface="Tahoma" panose="020B0604030504040204" pitchFamily="34" charset="0"/>
                <a:cs typeface="Tahoma" panose="020B0604030504040204" pitchFamily="34" charset="0"/>
              </a:rPr>
              <a:t>		</a:t>
            </a:r>
            <a:endParaRPr lang="fr-FR" sz="2000" dirty="0">
              <a:ea typeface="Tahoma" panose="020B0604030504040204" pitchFamily="34" charset="0"/>
              <a:cs typeface="Tahoma" panose="020B0604030504040204" pitchFamily="34" charset="0"/>
            </a:endParaRPr>
          </a:p>
          <a:p>
            <a:pPr>
              <a:lnSpc>
                <a:spcPct val="90000"/>
              </a:lnSpc>
            </a:pPr>
            <a:r>
              <a:rPr lang="fr-FR" sz="2000" dirty="0" err="1">
                <a:ea typeface="Tahoma" panose="020B0604030504040204" pitchFamily="34" charset="0"/>
                <a:cs typeface="Tahoma" panose="020B0604030504040204" pitchFamily="34" charset="0"/>
              </a:rPr>
              <a:t>Principles</a:t>
            </a:r>
            <a:r>
              <a:rPr lang="fr-FR" sz="2000" dirty="0">
                <a:ea typeface="Tahoma" panose="020B0604030504040204" pitchFamily="34" charset="0"/>
                <a:cs typeface="Tahoma" panose="020B0604030504040204" pitchFamily="34" charset="0"/>
              </a:rPr>
              <a:t> applicable to </a:t>
            </a:r>
            <a:r>
              <a:rPr lang="fr-FR" sz="2000" b="1" dirty="0">
                <a:solidFill>
                  <a:srgbClr val="0000FF"/>
                </a:solidFill>
                <a:ea typeface="Tahoma" panose="020B0604030504040204" pitchFamily="34" charset="0"/>
                <a:cs typeface="Tahoma" panose="020B0604030504040204" pitchFamily="34" charset="0"/>
              </a:rPr>
              <a:t>new </a:t>
            </a:r>
            <a:r>
              <a:rPr lang="fr-FR" sz="2000" b="1" dirty="0" err="1">
                <a:solidFill>
                  <a:srgbClr val="0000FF"/>
                </a:solidFill>
                <a:ea typeface="Tahoma" panose="020B0604030504040204" pitchFamily="34" charset="0"/>
                <a:cs typeface="Tahoma" panose="020B0604030504040204" pitchFamily="34" charset="0"/>
              </a:rPr>
              <a:t>biomedical</a:t>
            </a:r>
            <a:r>
              <a:rPr lang="fr-FR" sz="2000" b="1" dirty="0">
                <a:solidFill>
                  <a:srgbClr val="0000FF"/>
                </a:solidFill>
                <a:ea typeface="Tahoma" panose="020B0604030504040204" pitchFamily="34" charset="0"/>
                <a:cs typeface="Tahoma" panose="020B0604030504040204" pitchFamily="34" charset="0"/>
              </a:rPr>
              <a:t> technologies</a:t>
            </a:r>
            <a:r>
              <a:rPr lang="fr-FR" sz="2000" dirty="0">
                <a:ea typeface="Tahoma" panose="020B0604030504040204" pitchFamily="34" charset="0"/>
                <a:cs typeface="Tahoma" panose="020B0604030504040204" pitchFamily="34" charset="0"/>
              </a:rPr>
              <a:t>: </a:t>
            </a:r>
            <a:r>
              <a:rPr lang="fr-FR" sz="2000" dirty="0" err="1">
                <a:ea typeface="Tahoma" panose="020B0604030504040204" pitchFamily="34" charset="0"/>
                <a:cs typeface="Tahoma" panose="020B0604030504040204" pitchFamily="34" charset="0"/>
              </a:rPr>
              <a:t>Genetics</a:t>
            </a:r>
            <a:r>
              <a:rPr lang="fr-FR" sz="2000" dirty="0">
                <a:ea typeface="Tahoma" panose="020B0604030504040204" pitchFamily="34" charset="0"/>
                <a:cs typeface="Tahoma" panose="020B0604030504040204" pitchFamily="34" charset="0"/>
              </a:rPr>
              <a:t>, Transplantation, </a:t>
            </a:r>
            <a:r>
              <a:rPr lang="fr-FR" sz="2000" dirty="0" err="1">
                <a:ea typeface="Tahoma" panose="020B0604030504040204" pitchFamily="34" charset="0"/>
                <a:cs typeface="Tahoma" panose="020B0604030504040204" pitchFamily="34" charset="0"/>
              </a:rPr>
              <a:t>Biomedical</a:t>
            </a:r>
            <a:r>
              <a:rPr lang="fr-FR" sz="2000" dirty="0">
                <a:ea typeface="Tahoma" panose="020B0604030504040204" pitchFamily="34" charset="0"/>
                <a:cs typeface="Tahoma" panose="020B0604030504040204" pitchFamily="34" charset="0"/>
              </a:rPr>
              <a:t> </a:t>
            </a:r>
            <a:r>
              <a:rPr lang="fr-FR" sz="2000" dirty="0" err="1">
                <a:ea typeface="Tahoma" panose="020B0604030504040204" pitchFamily="34" charset="0"/>
                <a:cs typeface="Tahoma" panose="020B0604030504040204" pitchFamily="34" charset="0"/>
              </a:rPr>
              <a:t>Research</a:t>
            </a:r>
            <a:r>
              <a:rPr lang="fr-FR" sz="2000" dirty="0">
                <a:ea typeface="Tahoma" panose="020B0604030504040204" pitchFamily="34" charset="0"/>
                <a:cs typeface="Tahoma" panose="020B0604030504040204" pitchFamily="34" charset="0"/>
              </a:rPr>
              <a:t> </a:t>
            </a:r>
          </a:p>
          <a:p>
            <a:pPr>
              <a:lnSpc>
                <a:spcPct val="90000"/>
              </a:lnSpc>
            </a:pPr>
            <a:endParaRPr lang="fr-FR" sz="2000" dirty="0">
              <a:ea typeface="Tahoma" panose="020B0604030504040204" pitchFamily="34" charset="0"/>
              <a:cs typeface="Tahoma" panose="020B0604030504040204" pitchFamily="34" charset="0"/>
            </a:endParaRPr>
          </a:p>
          <a:p>
            <a:pPr>
              <a:lnSpc>
                <a:spcPct val="90000"/>
              </a:lnSpc>
            </a:pPr>
            <a:endParaRPr lang="fr-FR" sz="1800"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77536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251520" y="1124744"/>
            <a:ext cx="8784976" cy="504825"/>
          </a:xfrm>
        </p:spPr>
        <p:txBody>
          <a:bodyPr/>
          <a:lstStyle/>
          <a:p>
            <a:pPr eaLnBrk="1" hangingPunct="1">
              <a:tabLst>
                <a:tab pos="1612900" algn="l"/>
              </a:tabLst>
            </a:pPr>
            <a:r>
              <a:rPr lang="fr-FR" b="1" dirty="0">
                <a:latin typeface="Calibri"/>
                <a:cs typeface="Calibri"/>
              </a:rPr>
              <a:t>Oviedo Convention: </a:t>
            </a:r>
            <a:r>
              <a:rPr lang="fr-FR" b="1" dirty="0" err="1">
                <a:latin typeface="Calibri"/>
                <a:cs typeface="Calibri"/>
              </a:rPr>
              <a:t>specific</a:t>
            </a:r>
            <a:r>
              <a:rPr lang="fr-FR" b="1" dirty="0">
                <a:latin typeface="Calibri"/>
                <a:cs typeface="Calibri"/>
              </a:rPr>
              <a:t> protections</a:t>
            </a:r>
          </a:p>
        </p:txBody>
      </p:sp>
      <p:sp>
        <p:nvSpPr>
          <p:cNvPr id="12292" name="Rectangle 3"/>
          <p:cNvSpPr>
            <a:spLocks noGrp="1" noChangeArrowheads="1"/>
          </p:cNvSpPr>
          <p:nvPr>
            <p:ph type="body" idx="1"/>
          </p:nvPr>
        </p:nvSpPr>
        <p:spPr>
          <a:xfrm>
            <a:off x="539552" y="1737320"/>
            <a:ext cx="8208912" cy="4572000"/>
          </a:xfrm>
        </p:spPr>
        <p:txBody>
          <a:bodyPr/>
          <a:lstStyle/>
          <a:p>
            <a:pPr eaLnBrk="1" hangingPunct="1">
              <a:lnSpc>
                <a:spcPct val="90000"/>
              </a:lnSpc>
            </a:pPr>
            <a:r>
              <a:rPr lang="fr-FR" sz="2000" b="1" dirty="0" err="1">
                <a:solidFill>
                  <a:srgbClr val="3366FF"/>
                </a:solidFill>
                <a:latin typeface="Calibri"/>
                <a:cs typeface="Calibri"/>
              </a:rPr>
              <a:t>Genetics</a:t>
            </a:r>
            <a:r>
              <a:rPr lang="fr-FR" sz="2000" b="1" dirty="0">
                <a:solidFill>
                  <a:srgbClr val="3366FF"/>
                </a:solidFill>
                <a:latin typeface="Calibri"/>
                <a:cs typeface="Calibri"/>
              </a:rPr>
              <a:t> </a:t>
            </a:r>
            <a:r>
              <a:rPr lang="fr-FR" sz="2000" dirty="0">
                <a:latin typeface="Calibri"/>
                <a:cs typeface="Calibri"/>
              </a:rPr>
              <a:t>(</a:t>
            </a:r>
            <a:r>
              <a:rPr lang="fr-FR" sz="2000" dirty="0" err="1">
                <a:latin typeface="Calibri"/>
                <a:cs typeface="Calibri"/>
              </a:rPr>
              <a:t>Chapter</a:t>
            </a:r>
            <a:r>
              <a:rPr lang="fr-FR" sz="2000" dirty="0">
                <a:latin typeface="Calibri"/>
                <a:cs typeface="Calibri"/>
              </a:rPr>
              <a:t> IV)</a:t>
            </a:r>
          </a:p>
          <a:p>
            <a:pPr lvl="1" eaLnBrk="1" hangingPunct="1">
              <a:lnSpc>
                <a:spcPct val="90000"/>
              </a:lnSpc>
            </a:pPr>
            <a:r>
              <a:rPr lang="fr-FR" sz="2000" dirty="0" err="1">
                <a:latin typeface="Calibri"/>
                <a:cs typeface="Calibri"/>
              </a:rPr>
              <a:t>Genetic</a:t>
            </a:r>
            <a:r>
              <a:rPr lang="fr-FR" sz="2000" dirty="0">
                <a:latin typeface="Calibri"/>
                <a:cs typeface="Calibri"/>
              </a:rPr>
              <a:t> tests </a:t>
            </a:r>
            <a:r>
              <a:rPr lang="fr-FR" sz="2000" dirty="0" err="1">
                <a:latin typeface="Calibri"/>
                <a:cs typeface="Calibri"/>
              </a:rPr>
              <a:t>only</a:t>
            </a:r>
            <a:r>
              <a:rPr lang="fr-FR" sz="2000" dirty="0">
                <a:latin typeface="Calibri"/>
                <a:cs typeface="Calibri"/>
              </a:rPr>
              <a:t> for </a:t>
            </a:r>
            <a:r>
              <a:rPr lang="fr-FR" sz="2000" dirty="0" err="1">
                <a:latin typeface="Calibri"/>
                <a:cs typeface="Calibri"/>
              </a:rPr>
              <a:t>health</a:t>
            </a:r>
            <a:r>
              <a:rPr lang="fr-FR" sz="2000" dirty="0">
                <a:latin typeface="Calibri"/>
                <a:cs typeface="Calibri"/>
              </a:rPr>
              <a:t> </a:t>
            </a:r>
            <a:r>
              <a:rPr lang="fr-FR" sz="2000" dirty="0" err="1">
                <a:latin typeface="Calibri"/>
                <a:cs typeface="Calibri"/>
              </a:rPr>
              <a:t>purposes</a:t>
            </a:r>
            <a:r>
              <a:rPr lang="fr-FR" sz="2000" dirty="0">
                <a:latin typeface="Calibri"/>
                <a:cs typeface="Calibri"/>
              </a:rPr>
              <a:t> </a:t>
            </a:r>
            <a:r>
              <a:rPr lang="fr-FR" sz="2000" dirty="0" err="1">
                <a:latin typeface="Calibri"/>
                <a:cs typeface="Calibri"/>
              </a:rPr>
              <a:t>with</a:t>
            </a:r>
            <a:r>
              <a:rPr lang="fr-FR" sz="2000" dirty="0">
                <a:latin typeface="Calibri"/>
                <a:cs typeface="Calibri"/>
              </a:rPr>
              <a:t> </a:t>
            </a:r>
            <a:r>
              <a:rPr lang="fr-FR" sz="2000" dirty="0" err="1">
                <a:latin typeface="Calibri"/>
                <a:cs typeface="Calibri"/>
              </a:rPr>
              <a:t>counselling</a:t>
            </a:r>
            <a:r>
              <a:rPr lang="fr-FR" sz="2000" dirty="0">
                <a:latin typeface="Calibri"/>
                <a:cs typeface="Calibri"/>
              </a:rPr>
              <a:t> (Art. 12)</a:t>
            </a:r>
          </a:p>
          <a:p>
            <a:pPr lvl="1" eaLnBrk="1" hangingPunct="1">
              <a:lnSpc>
                <a:spcPct val="90000"/>
              </a:lnSpc>
            </a:pPr>
            <a:r>
              <a:rPr lang="fr-FR" sz="2000" dirty="0">
                <a:latin typeface="Calibri"/>
                <a:cs typeface="Calibri"/>
              </a:rPr>
              <a:t>Prohibition on </a:t>
            </a:r>
            <a:r>
              <a:rPr lang="fr-FR" sz="2000" dirty="0" err="1">
                <a:latin typeface="Calibri"/>
                <a:cs typeface="Calibri"/>
              </a:rPr>
              <a:t>modifying</a:t>
            </a:r>
            <a:r>
              <a:rPr lang="fr-FR" sz="2000" dirty="0">
                <a:latin typeface="Calibri"/>
                <a:cs typeface="Calibri"/>
              </a:rPr>
              <a:t> </a:t>
            </a:r>
            <a:r>
              <a:rPr lang="fr-FR" sz="2000" dirty="0" err="1">
                <a:latin typeface="Calibri"/>
                <a:cs typeface="Calibri"/>
              </a:rPr>
              <a:t>genome</a:t>
            </a:r>
            <a:r>
              <a:rPr lang="fr-FR" sz="2000" dirty="0">
                <a:latin typeface="Calibri"/>
                <a:cs typeface="Calibri"/>
              </a:rPr>
              <a:t> of future </a:t>
            </a:r>
            <a:r>
              <a:rPr lang="fr-FR" sz="2000" dirty="0" err="1">
                <a:latin typeface="Calibri"/>
                <a:cs typeface="Calibri"/>
              </a:rPr>
              <a:t>generations</a:t>
            </a:r>
            <a:r>
              <a:rPr lang="fr-FR" sz="2000" dirty="0">
                <a:latin typeface="Calibri"/>
                <a:cs typeface="Calibri"/>
              </a:rPr>
              <a:t>   (Art. 13)</a:t>
            </a:r>
          </a:p>
          <a:p>
            <a:pPr lvl="1">
              <a:lnSpc>
                <a:spcPct val="90000"/>
              </a:lnSpc>
            </a:pPr>
            <a:r>
              <a:rPr lang="fr-FR" sz="2000" dirty="0">
                <a:latin typeface="Calibri"/>
                <a:cs typeface="Calibri"/>
              </a:rPr>
              <a:t>No </a:t>
            </a:r>
            <a:r>
              <a:rPr lang="fr-FR" sz="2000" dirty="0" err="1">
                <a:latin typeface="Calibri"/>
                <a:cs typeface="Calibri"/>
              </a:rPr>
              <a:t>sex</a:t>
            </a:r>
            <a:r>
              <a:rPr lang="fr-FR" sz="2000" dirty="0">
                <a:latin typeface="Calibri"/>
                <a:cs typeface="Calibri"/>
              </a:rPr>
              <a:t> </a:t>
            </a:r>
            <a:r>
              <a:rPr lang="fr-FR" sz="2000" dirty="0" err="1">
                <a:latin typeface="Calibri"/>
                <a:cs typeface="Calibri"/>
              </a:rPr>
              <a:t>selection</a:t>
            </a:r>
            <a:r>
              <a:rPr lang="fr-FR" sz="2000" dirty="0">
                <a:latin typeface="Calibri"/>
                <a:cs typeface="Calibri"/>
              </a:rPr>
              <a:t> (Art.14</a:t>
            </a:r>
            <a:r>
              <a:rPr lang="fr-FR" sz="2000" dirty="0" smtClean="0">
                <a:latin typeface="Calibri"/>
                <a:cs typeface="Calibri"/>
              </a:rPr>
              <a:t>)</a:t>
            </a:r>
            <a:endParaRPr lang="fr-FR" sz="2000" dirty="0">
              <a:latin typeface="Calibri"/>
              <a:cs typeface="Calibri"/>
            </a:endParaRPr>
          </a:p>
          <a:p>
            <a:pPr marL="342900" lvl="1" indent="-342900">
              <a:lnSpc>
                <a:spcPct val="90000"/>
              </a:lnSpc>
              <a:buChar char="•"/>
            </a:pPr>
            <a:r>
              <a:rPr lang="fr-FR" sz="2000" b="1" dirty="0" err="1">
                <a:solidFill>
                  <a:srgbClr val="3366FF"/>
                </a:solidFill>
                <a:latin typeface="Calibri"/>
                <a:ea typeface="+mn-ea"/>
                <a:cs typeface="Calibri"/>
              </a:rPr>
              <a:t>Biomedical</a:t>
            </a:r>
            <a:r>
              <a:rPr lang="fr-FR" sz="2000" b="1" dirty="0">
                <a:solidFill>
                  <a:srgbClr val="3366FF"/>
                </a:solidFill>
                <a:latin typeface="Calibri"/>
                <a:ea typeface="+mn-ea"/>
                <a:cs typeface="Calibri"/>
              </a:rPr>
              <a:t> </a:t>
            </a:r>
            <a:r>
              <a:rPr lang="fr-FR" sz="2000" b="1" dirty="0" err="1">
                <a:solidFill>
                  <a:srgbClr val="3366FF"/>
                </a:solidFill>
                <a:latin typeface="Calibri"/>
                <a:ea typeface="+mn-ea"/>
                <a:cs typeface="Calibri"/>
              </a:rPr>
              <a:t>Research</a:t>
            </a:r>
            <a:r>
              <a:rPr lang="fr-FR" sz="2000" b="1" dirty="0">
                <a:solidFill>
                  <a:srgbClr val="3366FF"/>
                </a:solidFill>
                <a:latin typeface="Calibri"/>
                <a:ea typeface="+mn-ea"/>
                <a:cs typeface="Calibri"/>
              </a:rPr>
              <a:t> </a:t>
            </a:r>
            <a:r>
              <a:rPr lang="fr-FR" sz="2000" dirty="0">
                <a:latin typeface="Calibri"/>
                <a:ea typeface="+mn-ea"/>
                <a:cs typeface="Calibri"/>
              </a:rPr>
              <a:t>(</a:t>
            </a:r>
            <a:r>
              <a:rPr lang="fr-FR" sz="2000" dirty="0" err="1">
                <a:latin typeface="Calibri"/>
                <a:ea typeface="+mn-ea"/>
                <a:cs typeface="Calibri"/>
              </a:rPr>
              <a:t>Chapter</a:t>
            </a:r>
            <a:r>
              <a:rPr lang="fr-FR" sz="2000" dirty="0">
                <a:latin typeface="Calibri"/>
                <a:ea typeface="+mn-ea"/>
                <a:cs typeface="Calibri"/>
              </a:rPr>
              <a:t> V)</a:t>
            </a:r>
          </a:p>
          <a:p>
            <a:pPr lvl="1">
              <a:lnSpc>
                <a:spcPct val="90000"/>
              </a:lnSpc>
            </a:pPr>
            <a:r>
              <a:rPr lang="fr-FR" sz="2000" dirty="0">
                <a:latin typeface="Calibri"/>
                <a:cs typeface="Calibri"/>
              </a:rPr>
              <a:t>Protection of </a:t>
            </a:r>
            <a:r>
              <a:rPr lang="fr-FR" sz="2000" dirty="0" err="1">
                <a:latin typeface="Calibri"/>
                <a:cs typeface="Calibri"/>
              </a:rPr>
              <a:t>research</a:t>
            </a:r>
            <a:r>
              <a:rPr lang="fr-FR" sz="2000" dirty="0">
                <a:latin typeface="Calibri"/>
                <a:cs typeface="Calibri"/>
              </a:rPr>
              <a:t> participants </a:t>
            </a:r>
          </a:p>
          <a:p>
            <a:pPr lvl="1">
              <a:lnSpc>
                <a:spcPct val="90000"/>
              </a:lnSpc>
            </a:pPr>
            <a:r>
              <a:rPr lang="fr-FR" sz="2000" dirty="0">
                <a:latin typeface="Calibri"/>
                <a:cs typeface="Calibri"/>
              </a:rPr>
              <a:t>Consent conditions (Art. 16</a:t>
            </a:r>
            <a:r>
              <a:rPr lang="fr-FR" sz="2000" dirty="0" smtClean="0">
                <a:latin typeface="Calibri"/>
                <a:cs typeface="Calibri"/>
              </a:rPr>
              <a:t>) - Protection </a:t>
            </a:r>
            <a:r>
              <a:rPr lang="fr-FR" sz="2000" dirty="0">
                <a:latin typeface="Calibri"/>
                <a:cs typeface="Calibri"/>
              </a:rPr>
              <a:t>of </a:t>
            </a:r>
            <a:r>
              <a:rPr lang="fr-FR" sz="2000" dirty="0" err="1">
                <a:latin typeface="Calibri"/>
                <a:cs typeface="Calibri"/>
              </a:rPr>
              <a:t>persons</a:t>
            </a:r>
            <a:r>
              <a:rPr lang="fr-FR" sz="2000" dirty="0">
                <a:latin typeface="Calibri"/>
                <a:cs typeface="Calibri"/>
              </a:rPr>
              <a:t> not able to consent (Art. 17</a:t>
            </a:r>
            <a:r>
              <a:rPr lang="fr-FR" sz="2000" dirty="0" smtClean="0">
                <a:latin typeface="Calibri"/>
                <a:cs typeface="Calibri"/>
              </a:rPr>
              <a:t>)</a:t>
            </a:r>
            <a:endParaRPr lang="en-GB" sz="2000" dirty="0">
              <a:latin typeface="Calibri"/>
              <a:cs typeface="Calibri"/>
            </a:endParaRPr>
          </a:p>
          <a:p>
            <a:pPr eaLnBrk="1" hangingPunct="1">
              <a:lnSpc>
                <a:spcPct val="90000"/>
              </a:lnSpc>
            </a:pPr>
            <a:r>
              <a:rPr lang="fr-FR" sz="2000" b="1" dirty="0">
                <a:solidFill>
                  <a:srgbClr val="3366FF"/>
                </a:solidFill>
                <a:latin typeface="Calibri"/>
                <a:cs typeface="Calibri"/>
              </a:rPr>
              <a:t>Transplantation of </a:t>
            </a:r>
            <a:r>
              <a:rPr lang="fr-FR" sz="2000" b="1" dirty="0" err="1">
                <a:solidFill>
                  <a:srgbClr val="3366FF"/>
                </a:solidFill>
                <a:latin typeface="Calibri"/>
                <a:cs typeface="Calibri"/>
              </a:rPr>
              <a:t>organs</a:t>
            </a:r>
            <a:r>
              <a:rPr lang="fr-FR" sz="2000" b="1" dirty="0">
                <a:solidFill>
                  <a:srgbClr val="3366FF"/>
                </a:solidFill>
                <a:latin typeface="Calibri"/>
                <a:cs typeface="Calibri"/>
              </a:rPr>
              <a:t> </a:t>
            </a:r>
            <a:r>
              <a:rPr lang="fr-FR" sz="2000" dirty="0">
                <a:latin typeface="Calibri"/>
                <a:cs typeface="Calibri"/>
              </a:rPr>
              <a:t>(</a:t>
            </a:r>
            <a:r>
              <a:rPr lang="fr-FR" sz="2000" dirty="0" err="1">
                <a:latin typeface="Calibri"/>
                <a:cs typeface="Calibri"/>
              </a:rPr>
              <a:t>Chapter</a:t>
            </a:r>
            <a:r>
              <a:rPr lang="fr-FR" sz="2000" dirty="0">
                <a:latin typeface="Calibri"/>
                <a:cs typeface="Calibri"/>
              </a:rPr>
              <a:t> VI)</a:t>
            </a:r>
            <a:endParaRPr lang="fr-FR" sz="2000" b="1" dirty="0">
              <a:solidFill>
                <a:srgbClr val="FF00FF"/>
              </a:solidFill>
              <a:latin typeface="Calibri"/>
              <a:cs typeface="Calibri"/>
            </a:endParaRPr>
          </a:p>
          <a:p>
            <a:pPr lvl="1"/>
            <a:r>
              <a:rPr lang="fr-FR" altLang="en-US" sz="1800" dirty="0" smtClean="0">
                <a:ea typeface="Tahoma" panose="020B0604030504040204" pitchFamily="34" charset="0"/>
                <a:cs typeface="Tahoma" panose="020B0604030504040204" pitchFamily="34" charset="0"/>
              </a:rPr>
              <a:t>Protection </a:t>
            </a:r>
            <a:r>
              <a:rPr lang="fr-FR" altLang="en-US" sz="1800" dirty="0">
                <a:ea typeface="Tahoma" panose="020B0604030504040204" pitchFamily="34" charset="0"/>
                <a:cs typeface="Tahoma" panose="020B0604030504040204" pitchFamily="34" charset="0"/>
              </a:rPr>
              <a:t>of living </a:t>
            </a:r>
            <a:r>
              <a:rPr lang="fr-FR" altLang="en-US" sz="1800" dirty="0" err="1" smtClean="0">
                <a:ea typeface="Tahoma" panose="020B0604030504040204" pitchFamily="34" charset="0"/>
                <a:cs typeface="Tahoma" panose="020B0604030504040204" pitchFamily="34" charset="0"/>
              </a:rPr>
              <a:t>donors</a:t>
            </a:r>
            <a:r>
              <a:rPr lang="fr-FR" altLang="en-US" sz="1800" dirty="0">
                <a:ea typeface="Tahoma" panose="020B0604030504040204" pitchFamily="34" charset="0"/>
                <a:cs typeface="Tahoma" panose="020B0604030504040204" pitchFamily="34" charset="0"/>
              </a:rPr>
              <a:t> </a:t>
            </a:r>
            <a:r>
              <a:rPr lang="fr-FR" altLang="en-US" sz="1800" dirty="0" smtClean="0">
                <a:ea typeface="Tahoma" panose="020B0604030504040204" pitchFamily="34" charset="0"/>
                <a:cs typeface="Tahoma" panose="020B0604030504040204" pitchFamily="34" charset="0"/>
              </a:rPr>
              <a:t>(</a:t>
            </a:r>
            <a:r>
              <a:rPr lang="fr-FR" altLang="en-US" sz="1800" dirty="0">
                <a:ea typeface="Tahoma" panose="020B0604030504040204" pitchFamily="34" charset="0"/>
                <a:cs typeface="Tahoma" panose="020B0604030504040204" pitchFamily="34" charset="0"/>
              </a:rPr>
              <a:t>Articles 19 and 20)</a:t>
            </a:r>
          </a:p>
          <a:p>
            <a:pPr lvl="2"/>
            <a:r>
              <a:rPr lang="fr-FR" altLang="en-US" sz="1800" dirty="0">
                <a:ea typeface="Tahoma" panose="020B0604030504040204" pitchFamily="34" charset="0"/>
                <a:cs typeface="Tahoma" panose="020B0604030504040204" pitchFamily="34" charset="0"/>
              </a:rPr>
              <a:t>Consent  </a:t>
            </a:r>
            <a:r>
              <a:rPr lang="fr-FR" altLang="en-US" sz="1800" dirty="0" smtClean="0">
                <a:ea typeface="Tahoma" panose="020B0604030504040204" pitchFamily="34" charset="0"/>
                <a:cs typeface="Tahoma" panose="020B0604030504040204" pitchFamily="34" charset="0"/>
              </a:rPr>
              <a:t>conditions - Protection </a:t>
            </a:r>
            <a:r>
              <a:rPr lang="fr-FR" altLang="en-US" sz="1800" dirty="0">
                <a:ea typeface="Tahoma" panose="020B0604030504040204" pitchFamily="34" charset="0"/>
                <a:cs typeface="Tahoma" panose="020B0604030504040204" pitchFamily="34" charset="0"/>
              </a:rPr>
              <a:t>of </a:t>
            </a:r>
            <a:r>
              <a:rPr lang="fr-FR" altLang="en-US" sz="1800" dirty="0" err="1">
                <a:ea typeface="Tahoma" panose="020B0604030504040204" pitchFamily="34" charset="0"/>
                <a:cs typeface="Tahoma" panose="020B0604030504040204" pitchFamily="34" charset="0"/>
              </a:rPr>
              <a:t>persons</a:t>
            </a:r>
            <a:r>
              <a:rPr lang="fr-FR" altLang="en-US" sz="1800" dirty="0">
                <a:ea typeface="Tahoma" panose="020B0604030504040204" pitchFamily="34" charset="0"/>
                <a:cs typeface="Tahoma" panose="020B0604030504040204" pitchFamily="34" charset="0"/>
              </a:rPr>
              <a:t> not able to </a:t>
            </a:r>
            <a:r>
              <a:rPr lang="fr-FR" altLang="en-US" sz="1800" dirty="0" smtClean="0">
                <a:ea typeface="Tahoma" panose="020B0604030504040204" pitchFamily="34" charset="0"/>
                <a:cs typeface="Tahoma" panose="020B0604030504040204" pitchFamily="34" charset="0"/>
              </a:rPr>
              <a:t>consent</a:t>
            </a:r>
            <a:endParaRPr lang="fr-FR" altLang="en-US" sz="1800" dirty="0">
              <a:ea typeface="Tahoma" panose="020B0604030504040204" pitchFamily="34" charset="0"/>
              <a:cs typeface="Tahoma" panose="020B0604030504040204" pitchFamily="34" charset="0"/>
            </a:endParaRPr>
          </a:p>
          <a:p>
            <a:pPr lvl="1"/>
            <a:r>
              <a:rPr lang="fr-FR" altLang="en-US" sz="1800" dirty="0">
                <a:solidFill>
                  <a:srgbClr val="000000"/>
                </a:solidFill>
                <a:ea typeface="Tahoma" panose="020B0604030504040204" pitchFamily="34" charset="0"/>
                <a:cs typeface="Tahoma" panose="020B0604030504040204" pitchFamily="34" charset="0"/>
              </a:rPr>
              <a:t>Prohibition of </a:t>
            </a:r>
            <a:r>
              <a:rPr lang="fr-FR" altLang="en-US" sz="1800" dirty="0" err="1">
                <a:solidFill>
                  <a:srgbClr val="000000"/>
                </a:solidFill>
                <a:ea typeface="Tahoma" panose="020B0604030504040204" pitchFamily="34" charset="0"/>
                <a:cs typeface="Tahoma" panose="020B0604030504040204" pitchFamily="34" charset="0"/>
              </a:rPr>
              <a:t>financial</a:t>
            </a:r>
            <a:r>
              <a:rPr lang="fr-FR" altLang="en-US" sz="1800" dirty="0">
                <a:solidFill>
                  <a:srgbClr val="000000"/>
                </a:solidFill>
                <a:ea typeface="Tahoma" panose="020B0604030504040204" pitchFamily="34" charset="0"/>
                <a:cs typeface="Tahoma" panose="020B0604030504040204" pitchFamily="34" charset="0"/>
              </a:rPr>
              <a:t> gain </a:t>
            </a:r>
            <a:r>
              <a:rPr lang="fr-FR" altLang="en-US" sz="1800" dirty="0">
                <a:ea typeface="Tahoma" panose="020B0604030504040204" pitchFamily="34" charset="0"/>
                <a:cs typeface="Tahoma" panose="020B0604030504040204" pitchFamily="34" charset="0"/>
              </a:rPr>
              <a:t>(Article 21</a:t>
            </a:r>
            <a:r>
              <a:rPr lang="fr-FR" altLang="en-US" sz="1800" dirty="0" smtClean="0">
                <a:ea typeface="Tahoma" panose="020B0604030504040204" pitchFamily="34" charset="0"/>
                <a:cs typeface="Tahoma" panose="020B0604030504040204" pitchFamily="34" charset="0"/>
              </a:rPr>
              <a:t>)</a:t>
            </a:r>
            <a:endParaRPr lang="fr-FR" sz="1800" dirty="0">
              <a:ea typeface="Tahoma" panose="020B0604030504040204" pitchFamily="34" charset="0"/>
              <a:cs typeface="Tahoma" panose="020B0604030504040204" pitchFamily="34" charset="0"/>
            </a:endParaRPr>
          </a:p>
          <a:p>
            <a:pPr marL="715963" lvl="1" indent="0">
              <a:buNone/>
              <a:tabLst>
                <a:tab pos="1165225" algn="l"/>
              </a:tabLst>
            </a:pPr>
            <a:r>
              <a:rPr lang="fr-FR" sz="1800" b="1" dirty="0" smtClean="0">
                <a:latin typeface="Wingdings"/>
                <a:ea typeface="Wingdings"/>
                <a:cs typeface="Wingdings"/>
                <a:sym typeface="Wingdings"/>
              </a:rPr>
              <a:t> </a:t>
            </a:r>
            <a:r>
              <a:rPr lang="fr-FR" sz="1800" dirty="0" smtClean="0">
                <a:ea typeface="Tahoma" panose="020B0604030504040204" pitchFamily="34" charset="0"/>
                <a:cs typeface="Tahoma" panose="020B0604030504040204" pitchFamily="34" charset="0"/>
              </a:rPr>
              <a:t>Key </a:t>
            </a:r>
            <a:r>
              <a:rPr lang="fr-FR" sz="1800" dirty="0" err="1" smtClean="0">
                <a:ea typeface="Tahoma" panose="020B0604030504040204" pitchFamily="34" charset="0"/>
                <a:cs typeface="Tahoma" panose="020B0604030504040204" pitchFamily="34" charset="0"/>
              </a:rPr>
              <a:t>principles</a:t>
            </a:r>
            <a:r>
              <a:rPr lang="fr-FR" sz="1800" smtClean="0">
                <a:ea typeface="Tahoma" panose="020B0604030504040204" pitchFamily="34" charset="0"/>
                <a:cs typeface="Tahoma" panose="020B0604030504040204" pitchFamily="34" charset="0"/>
              </a:rPr>
              <a:t> for the </a:t>
            </a:r>
            <a:r>
              <a:rPr lang="fr-FR" sz="1800" b="1" dirty="0">
                <a:ea typeface="Tahoma" panose="020B0604030504040204" pitchFamily="34" charset="0"/>
                <a:cs typeface="Tahoma" panose="020B0604030504040204" pitchFamily="34" charset="0"/>
              </a:rPr>
              <a:t>Convention </a:t>
            </a:r>
            <a:r>
              <a:rPr lang="fr-FR" sz="1800" b="1" dirty="0" err="1">
                <a:ea typeface="Tahoma" panose="020B0604030504040204" pitchFamily="34" charset="0"/>
                <a:cs typeface="Tahoma" panose="020B0604030504040204" pitchFamily="34" charset="0"/>
              </a:rPr>
              <a:t>against</a:t>
            </a:r>
            <a:r>
              <a:rPr lang="fr-FR" sz="1800" b="1" dirty="0">
                <a:ea typeface="Tahoma" panose="020B0604030504040204" pitchFamily="34" charset="0"/>
                <a:cs typeface="Tahoma" panose="020B0604030504040204" pitchFamily="34" charset="0"/>
              </a:rPr>
              <a:t> </a:t>
            </a:r>
            <a:r>
              <a:rPr lang="fr-FR" sz="1800" b="1" dirty="0" err="1">
                <a:ea typeface="Tahoma" panose="020B0604030504040204" pitchFamily="34" charset="0"/>
                <a:cs typeface="Tahoma" panose="020B0604030504040204" pitchFamily="34" charset="0"/>
              </a:rPr>
              <a:t>trafficking</a:t>
            </a:r>
            <a:r>
              <a:rPr lang="fr-FR" sz="1800" b="1" dirty="0">
                <a:ea typeface="Tahoma" panose="020B0604030504040204" pitchFamily="34" charset="0"/>
                <a:cs typeface="Tahoma" panose="020B0604030504040204" pitchFamily="34" charset="0"/>
              </a:rPr>
              <a:t> in </a:t>
            </a:r>
            <a:r>
              <a:rPr lang="fr-FR" sz="1800" b="1" dirty="0" smtClean="0">
                <a:ea typeface="Tahoma" panose="020B0604030504040204" pitchFamily="34" charset="0"/>
                <a:cs typeface="Tahoma" panose="020B0604030504040204" pitchFamily="34" charset="0"/>
              </a:rPr>
              <a:t>	</a:t>
            </a:r>
            <a:r>
              <a:rPr lang="fr-FR" sz="1800" b="1" dirty="0" err="1" smtClean="0">
                <a:ea typeface="Tahoma" panose="020B0604030504040204" pitchFamily="34" charset="0"/>
                <a:cs typeface="Tahoma" panose="020B0604030504040204" pitchFamily="34" charset="0"/>
              </a:rPr>
              <a:t>human</a:t>
            </a:r>
            <a:r>
              <a:rPr lang="fr-FR" sz="1800" b="1" dirty="0" smtClean="0">
                <a:ea typeface="Tahoma" panose="020B0604030504040204" pitchFamily="34" charset="0"/>
                <a:cs typeface="Tahoma" panose="020B0604030504040204" pitchFamily="34" charset="0"/>
              </a:rPr>
              <a:t> </a:t>
            </a:r>
            <a:r>
              <a:rPr lang="fr-FR" sz="1800" b="1" dirty="0" err="1" smtClean="0">
                <a:ea typeface="Tahoma" panose="020B0604030504040204" pitchFamily="34" charset="0"/>
                <a:cs typeface="Tahoma" panose="020B0604030504040204" pitchFamily="34" charset="0"/>
              </a:rPr>
              <a:t>organs</a:t>
            </a:r>
            <a:r>
              <a:rPr lang="fr-FR" sz="1800" b="1" dirty="0" smtClean="0">
                <a:ea typeface="Tahoma" panose="020B0604030504040204" pitchFamily="34" charset="0"/>
                <a:cs typeface="Tahoma" panose="020B0604030504040204" pitchFamily="34" charset="0"/>
              </a:rPr>
              <a:t> </a:t>
            </a:r>
            <a:r>
              <a:rPr lang="fr-FR" sz="1800" dirty="0">
                <a:ea typeface="Tahoma" panose="020B0604030504040204" pitchFamily="34" charset="0"/>
                <a:cs typeface="Tahoma" panose="020B0604030504040204" pitchFamily="34" charset="0"/>
              </a:rPr>
              <a:t>(CETS n° 216, 2015)</a:t>
            </a:r>
            <a:endParaRPr lang="en-GB" sz="1800" dirty="0">
              <a:ea typeface="Tahoma" panose="020B0604030504040204" pitchFamily="34" charset="0"/>
              <a:cs typeface="Tahoma" panose="020B0604030504040204" pitchFamily="34" charset="0"/>
            </a:endParaRPr>
          </a:p>
          <a:p>
            <a:pPr marL="457200" lvl="1" indent="0">
              <a:buNone/>
            </a:pPr>
            <a:endParaRPr lang="fr-FR" sz="1800" dirty="0">
              <a:ea typeface="Tahoma" panose="020B0604030504040204" pitchFamily="34" charset="0"/>
              <a:cs typeface="Tahoma" panose="020B0604030504040204" pitchFamily="34" charset="0"/>
            </a:endParaRPr>
          </a:p>
          <a:p>
            <a:pPr lvl="1" eaLnBrk="1" hangingPunct="1">
              <a:lnSpc>
                <a:spcPct val="90000"/>
              </a:lnSpc>
            </a:pPr>
            <a:endParaRPr lang="fr-FR" sz="2000" dirty="0">
              <a:latin typeface="Calibri"/>
              <a:cs typeface="Calibri"/>
            </a:endParaRPr>
          </a:p>
          <a:p>
            <a:pPr lvl="1" eaLnBrk="1" hangingPunct="1">
              <a:lnSpc>
                <a:spcPct val="90000"/>
              </a:lnSpc>
              <a:buFont typeface="Times" charset="0"/>
              <a:buNone/>
            </a:pPr>
            <a:endParaRPr lang="fr-FR" sz="1800" b="1" dirty="0">
              <a:solidFill>
                <a:srgbClr val="FF00FF"/>
              </a:solidFill>
              <a:latin typeface="Century Gothic" charset="0"/>
            </a:endParaRPr>
          </a:p>
          <a:p>
            <a:pPr lvl="1" eaLnBrk="1" hangingPunct="1">
              <a:lnSpc>
                <a:spcPct val="90000"/>
              </a:lnSpc>
              <a:buFont typeface="Times" charset="0"/>
              <a:buNone/>
            </a:pPr>
            <a:endParaRPr lang="fr-FR" sz="1400" dirty="0">
              <a:latin typeface="Century Gothic" charset="0"/>
            </a:endParaRPr>
          </a:p>
          <a:p>
            <a:pPr lvl="1" eaLnBrk="1" hangingPunct="1">
              <a:lnSpc>
                <a:spcPct val="90000"/>
              </a:lnSpc>
            </a:pPr>
            <a:endParaRPr lang="fr-FR" sz="1400" dirty="0">
              <a:latin typeface="Century Gothic" charset="0"/>
            </a:endParaRPr>
          </a:p>
          <a:p>
            <a:pPr lvl="1" eaLnBrk="1" hangingPunct="1">
              <a:lnSpc>
                <a:spcPct val="90000"/>
              </a:lnSpc>
            </a:pPr>
            <a:endParaRPr lang="fr-FR" sz="1400" b="1" dirty="0">
              <a:solidFill>
                <a:srgbClr val="FF00FF"/>
              </a:solidFill>
              <a:latin typeface="Century Gothic" charset="0"/>
            </a:endParaRPr>
          </a:p>
          <a:p>
            <a:pPr lvl="1" eaLnBrk="1" hangingPunct="1">
              <a:lnSpc>
                <a:spcPct val="90000"/>
              </a:lnSpc>
            </a:pPr>
            <a:endParaRPr lang="fr-FR" sz="1400" dirty="0">
              <a:latin typeface="Century Gothic" charset="0"/>
            </a:endParaRPr>
          </a:p>
          <a:p>
            <a:pPr eaLnBrk="1" hangingPunct="1">
              <a:lnSpc>
                <a:spcPct val="90000"/>
              </a:lnSpc>
              <a:buFont typeface="Times" charset="0"/>
              <a:buNone/>
            </a:pPr>
            <a:endParaRPr lang="fr-FR" sz="1400" dirty="0">
              <a:latin typeface="Century Gothic" charset="0"/>
            </a:endParaRPr>
          </a:p>
          <a:p>
            <a:pPr eaLnBrk="1" hangingPunct="1">
              <a:lnSpc>
                <a:spcPct val="90000"/>
              </a:lnSpc>
            </a:pPr>
            <a:endParaRPr lang="fr-FR" sz="1400" dirty="0">
              <a:latin typeface="Century Gothic" charset="0"/>
            </a:endParaRPr>
          </a:p>
        </p:txBody>
      </p:sp>
    </p:spTree>
    <p:extLst>
      <p:ext uri="{BB962C8B-B14F-4D97-AF65-F5344CB8AC3E}">
        <p14:creationId xmlns:p14="http://schemas.microsoft.com/office/powerpoint/2010/main" val="1357410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fr-FR" b="1" dirty="0" err="1">
                <a:latin typeface="Calibri"/>
                <a:cs typeface="Calibri"/>
              </a:rPr>
              <a:t>Legal</a:t>
            </a:r>
            <a:r>
              <a:rPr lang="fr-FR" b="1" dirty="0">
                <a:latin typeface="Calibri"/>
                <a:cs typeface="Calibri"/>
              </a:rPr>
              <a:t> aspects of the Convention</a:t>
            </a:r>
            <a:endParaRPr lang="en-GB" b="1" dirty="0">
              <a:latin typeface="Calibri"/>
              <a:cs typeface="Calibri"/>
            </a:endParaRPr>
          </a:p>
        </p:txBody>
      </p:sp>
      <p:sp>
        <p:nvSpPr>
          <p:cNvPr id="13316" name="Rectangle 3"/>
          <p:cNvSpPr>
            <a:spLocks noGrp="1" noChangeArrowheads="1"/>
          </p:cNvSpPr>
          <p:nvPr>
            <p:ph type="body" idx="1"/>
          </p:nvPr>
        </p:nvSpPr>
        <p:spPr>
          <a:xfrm>
            <a:off x="395536" y="1844824"/>
            <a:ext cx="7992814" cy="4536503"/>
          </a:xfrm>
        </p:spPr>
        <p:txBody>
          <a:bodyPr/>
          <a:lstStyle/>
          <a:p>
            <a:pPr eaLnBrk="1" hangingPunct="1"/>
            <a:r>
              <a:rPr lang="fr-FR" sz="2000" dirty="0">
                <a:latin typeface="Calibri"/>
                <a:cs typeface="Calibri"/>
              </a:rPr>
              <a:t>Art.26.1: Restrictions on the exercice of the </a:t>
            </a:r>
            <a:r>
              <a:rPr lang="fr-FR" sz="2000" dirty="0" err="1">
                <a:latin typeface="Calibri"/>
                <a:cs typeface="Calibri"/>
              </a:rPr>
              <a:t>rights</a:t>
            </a:r>
            <a:r>
              <a:rPr lang="fr-FR" sz="2000" dirty="0">
                <a:latin typeface="Calibri"/>
                <a:cs typeface="Calibri"/>
              </a:rPr>
              <a:t> are possible </a:t>
            </a:r>
            <a:r>
              <a:rPr lang="fr-FR" sz="2000" dirty="0" err="1">
                <a:latin typeface="Calibri"/>
                <a:cs typeface="Calibri"/>
              </a:rPr>
              <a:t>provided</a:t>
            </a:r>
            <a:r>
              <a:rPr lang="fr-FR" sz="2000" dirty="0">
                <a:latin typeface="Calibri"/>
                <a:cs typeface="Calibri"/>
              </a:rPr>
              <a:t> </a:t>
            </a:r>
            <a:r>
              <a:rPr lang="fr-FR" sz="2000" dirty="0" err="1">
                <a:latin typeface="Calibri"/>
                <a:cs typeface="Calibri"/>
              </a:rPr>
              <a:t>they</a:t>
            </a:r>
            <a:r>
              <a:rPr lang="fr-FR" sz="2000" dirty="0">
                <a:latin typeface="Calibri"/>
                <a:cs typeface="Calibri"/>
              </a:rPr>
              <a:t> are:</a:t>
            </a:r>
          </a:p>
          <a:p>
            <a:pPr lvl="1" eaLnBrk="1" hangingPunct="1"/>
            <a:r>
              <a:rPr lang="fr-FR" sz="1600" dirty="0" err="1">
                <a:latin typeface="Calibri"/>
                <a:cs typeface="Calibri"/>
              </a:rPr>
              <a:t>prescribed</a:t>
            </a:r>
            <a:r>
              <a:rPr lang="fr-FR" sz="1600" dirty="0">
                <a:latin typeface="Calibri"/>
                <a:cs typeface="Calibri"/>
              </a:rPr>
              <a:t> by </a:t>
            </a:r>
            <a:r>
              <a:rPr lang="fr-FR" sz="1600" dirty="0" err="1">
                <a:latin typeface="Calibri"/>
                <a:cs typeface="Calibri"/>
              </a:rPr>
              <a:t>law</a:t>
            </a:r>
            <a:endParaRPr lang="fr-FR" sz="1600" dirty="0">
              <a:latin typeface="Calibri"/>
              <a:cs typeface="Calibri"/>
            </a:endParaRPr>
          </a:p>
          <a:p>
            <a:pPr lvl="1" eaLnBrk="1" hangingPunct="1"/>
            <a:r>
              <a:rPr lang="fr-FR" sz="1600" dirty="0" err="1">
                <a:latin typeface="Calibri"/>
                <a:cs typeface="Calibri"/>
              </a:rPr>
              <a:t>necessary</a:t>
            </a:r>
            <a:r>
              <a:rPr lang="fr-FR" sz="1600" dirty="0">
                <a:latin typeface="Calibri"/>
                <a:cs typeface="Calibri"/>
              </a:rPr>
              <a:t> (for public </a:t>
            </a:r>
            <a:r>
              <a:rPr lang="fr-FR" sz="1600" dirty="0" err="1">
                <a:latin typeface="Calibri"/>
                <a:cs typeface="Calibri"/>
              </a:rPr>
              <a:t>safety</a:t>
            </a:r>
            <a:r>
              <a:rPr lang="fr-FR" sz="1600" dirty="0">
                <a:latin typeface="Calibri"/>
                <a:cs typeface="Calibri"/>
              </a:rPr>
              <a:t>, </a:t>
            </a:r>
            <a:r>
              <a:rPr lang="fr-FR" sz="1600" dirty="0" err="1">
                <a:latin typeface="Calibri"/>
                <a:cs typeface="Calibri"/>
              </a:rPr>
              <a:t>prevention</a:t>
            </a:r>
            <a:r>
              <a:rPr lang="fr-FR" sz="1600" dirty="0">
                <a:latin typeface="Calibri"/>
                <a:cs typeface="Calibri"/>
              </a:rPr>
              <a:t> of crime, </a:t>
            </a:r>
            <a:r>
              <a:rPr lang="fr-FR" sz="1600" dirty="0" err="1">
                <a:latin typeface="Calibri"/>
                <a:cs typeface="Calibri"/>
              </a:rPr>
              <a:t>protecting</a:t>
            </a:r>
            <a:r>
              <a:rPr lang="fr-FR" sz="1600" dirty="0">
                <a:latin typeface="Calibri"/>
                <a:cs typeface="Calibri"/>
              </a:rPr>
              <a:t> public </a:t>
            </a:r>
            <a:r>
              <a:rPr lang="fr-FR" sz="1600" dirty="0" err="1">
                <a:latin typeface="Calibri"/>
                <a:cs typeface="Calibri"/>
              </a:rPr>
              <a:t>health</a:t>
            </a:r>
            <a:r>
              <a:rPr lang="fr-FR" sz="1600" dirty="0">
                <a:latin typeface="Calibri"/>
                <a:cs typeface="Calibri"/>
              </a:rPr>
              <a:t> or the </a:t>
            </a:r>
            <a:r>
              <a:rPr lang="fr-FR" sz="1600" dirty="0" err="1">
                <a:latin typeface="Calibri"/>
                <a:cs typeface="Calibri"/>
              </a:rPr>
              <a:t>rights</a:t>
            </a:r>
            <a:r>
              <a:rPr lang="fr-FR" sz="1600" dirty="0">
                <a:latin typeface="Calibri"/>
                <a:cs typeface="Calibri"/>
              </a:rPr>
              <a:t> of </a:t>
            </a:r>
            <a:r>
              <a:rPr lang="fr-FR" sz="1600" dirty="0" err="1">
                <a:latin typeface="Calibri"/>
                <a:cs typeface="Calibri"/>
              </a:rPr>
              <a:t>others</a:t>
            </a:r>
            <a:r>
              <a:rPr lang="fr-FR" sz="1600" dirty="0">
                <a:latin typeface="Calibri"/>
                <a:cs typeface="Calibri"/>
              </a:rPr>
              <a:t>)</a:t>
            </a:r>
          </a:p>
          <a:p>
            <a:pPr lvl="1" eaLnBrk="1" hangingPunct="1"/>
            <a:r>
              <a:rPr lang="fr-FR" sz="1600" dirty="0" err="1">
                <a:latin typeface="Calibri"/>
                <a:cs typeface="Calibri"/>
              </a:rPr>
              <a:t>Proportionate</a:t>
            </a:r>
            <a:r>
              <a:rPr lang="fr-FR" sz="1600" dirty="0">
                <a:latin typeface="Calibri"/>
                <a:cs typeface="Calibri"/>
              </a:rPr>
              <a:t/>
            </a:r>
            <a:br>
              <a:rPr lang="fr-FR" sz="1600" dirty="0">
                <a:latin typeface="Calibri"/>
                <a:cs typeface="Calibri"/>
              </a:rPr>
            </a:br>
            <a:endParaRPr lang="fr-FR" sz="1600" dirty="0">
              <a:latin typeface="Calibri"/>
              <a:cs typeface="Calibri"/>
            </a:endParaRPr>
          </a:p>
          <a:p>
            <a:pPr eaLnBrk="1" hangingPunct="1"/>
            <a:r>
              <a:rPr lang="fr-FR" sz="2000" dirty="0">
                <a:latin typeface="Calibri"/>
                <a:cs typeface="Calibri"/>
              </a:rPr>
              <a:t>Art. 26.2 Restrictions are not possible on </a:t>
            </a:r>
            <a:r>
              <a:rPr lang="fr-FR" sz="2000" dirty="0" err="1">
                <a:latin typeface="Calibri"/>
                <a:cs typeface="Calibri"/>
              </a:rPr>
              <a:t>some</a:t>
            </a:r>
            <a:r>
              <a:rPr lang="fr-FR" sz="2000" dirty="0">
                <a:latin typeface="Calibri"/>
                <a:cs typeface="Calibri"/>
              </a:rPr>
              <a:t> provisions</a:t>
            </a:r>
            <a:br>
              <a:rPr lang="fr-FR" sz="2000" dirty="0">
                <a:latin typeface="Calibri"/>
                <a:cs typeface="Calibri"/>
              </a:rPr>
            </a:br>
            <a:endParaRPr lang="fr-FR" sz="2000" dirty="0">
              <a:latin typeface="Calibri"/>
              <a:cs typeface="Calibri"/>
            </a:endParaRPr>
          </a:p>
          <a:p>
            <a:pPr eaLnBrk="1" hangingPunct="1"/>
            <a:r>
              <a:rPr lang="fr-FR" sz="2000" dirty="0">
                <a:latin typeface="Calibri"/>
                <a:cs typeface="Calibri"/>
              </a:rPr>
              <a:t>Art. 30 – Report on the application.  At the </a:t>
            </a:r>
            <a:r>
              <a:rPr lang="fr-FR" sz="2000" dirty="0" err="1">
                <a:latin typeface="Calibri"/>
                <a:cs typeface="Calibri"/>
              </a:rPr>
              <a:t>request</a:t>
            </a:r>
            <a:r>
              <a:rPr lang="fr-FR" sz="2000" dirty="0">
                <a:latin typeface="Calibri"/>
                <a:cs typeface="Calibri"/>
              </a:rPr>
              <a:t> of the </a:t>
            </a:r>
            <a:r>
              <a:rPr lang="fr-FR" sz="2000" dirty="0" err="1">
                <a:latin typeface="Calibri"/>
                <a:cs typeface="Calibri"/>
              </a:rPr>
              <a:t>Secretary</a:t>
            </a:r>
            <a:r>
              <a:rPr lang="fr-FR" sz="2000" dirty="0">
                <a:latin typeface="Calibri"/>
                <a:cs typeface="Calibri"/>
              </a:rPr>
              <a:t> General on the </a:t>
            </a:r>
            <a:r>
              <a:rPr lang="fr-FR" sz="2000" dirty="0" err="1">
                <a:latin typeface="Calibri"/>
                <a:cs typeface="Calibri"/>
              </a:rPr>
              <a:t>implementation</a:t>
            </a:r>
            <a:r>
              <a:rPr lang="fr-FR" sz="2000" dirty="0">
                <a:latin typeface="Calibri"/>
                <a:cs typeface="Calibri"/>
              </a:rPr>
              <a:t> of </a:t>
            </a:r>
            <a:r>
              <a:rPr lang="fr-FR" sz="2000" dirty="0" err="1">
                <a:latin typeface="Calibri"/>
                <a:cs typeface="Calibri"/>
              </a:rPr>
              <a:t>any</a:t>
            </a:r>
            <a:r>
              <a:rPr lang="fr-FR" sz="2000" dirty="0">
                <a:latin typeface="Calibri"/>
                <a:cs typeface="Calibri"/>
              </a:rPr>
              <a:t> of the provisions.</a:t>
            </a:r>
          </a:p>
          <a:p>
            <a:pPr lvl="1"/>
            <a:r>
              <a:rPr lang="en-US" sz="1600" dirty="0">
                <a:latin typeface="Calibri"/>
                <a:cs typeface="Calibri"/>
              </a:rPr>
              <a:t>2002: Questionnaire on both the legal and </a:t>
            </a:r>
            <a:r>
              <a:rPr lang="en-US" sz="1600" dirty="0" err="1">
                <a:latin typeface="Calibri"/>
                <a:cs typeface="Calibri"/>
              </a:rPr>
              <a:t>organisational</a:t>
            </a:r>
            <a:r>
              <a:rPr lang="en-US" sz="1600" dirty="0">
                <a:latin typeface="Calibri"/>
                <a:cs typeface="Calibri"/>
              </a:rPr>
              <a:t> measures to prevent and, where appropriate, fight organ trafficking</a:t>
            </a:r>
            <a:endParaRPr lang="fr-FR" sz="1600" dirty="0">
              <a:latin typeface="Calibri"/>
              <a:cs typeface="Calibri"/>
            </a:endParaRPr>
          </a:p>
        </p:txBody>
      </p:sp>
    </p:spTree>
    <p:extLst>
      <p:ext uri="{BB962C8B-B14F-4D97-AF65-F5344CB8AC3E}">
        <p14:creationId xmlns:p14="http://schemas.microsoft.com/office/powerpoint/2010/main" val="4204632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196752"/>
            <a:ext cx="8568952" cy="504825"/>
          </a:xfrm>
        </p:spPr>
        <p:txBody>
          <a:bodyPr/>
          <a:lstStyle/>
          <a:p>
            <a:r>
              <a:rPr lang="fr-FR" sz="3600" b="1" dirty="0" err="1">
                <a:solidFill>
                  <a:schemeClr val="tx1"/>
                </a:solidFill>
                <a:latin typeface="Calibri"/>
                <a:ea typeface="Tahoma" panose="020B0604030504040204" pitchFamily="34" charset="0"/>
                <a:cs typeface="Calibri"/>
              </a:rPr>
              <a:t>Further</a:t>
            </a:r>
            <a:r>
              <a:rPr lang="fr-FR" sz="3600" b="1" dirty="0">
                <a:solidFill>
                  <a:schemeClr val="tx1"/>
                </a:solidFill>
                <a:latin typeface="Calibri"/>
                <a:ea typeface="Tahoma" panose="020B0604030504040204" pitchFamily="34" charset="0"/>
                <a:cs typeface="Calibri"/>
              </a:rPr>
              <a:t> </a:t>
            </a:r>
            <a:r>
              <a:rPr lang="fr-FR" sz="3600" b="1" dirty="0" err="1">
                <a:solidFill>
                  <a:schemeClr val="tx1"/>
                </a:solidFill>
                <a:latin typeface="Calibri"/>
                <a:ea typeface="Tahoma" panose="020B0604030504040204" pitchFamily="34" charset="0"/>
                <a:cs typeface="Calibri"/>
              </a:rPr>
              <a:t>legally</a:t>
            </a:r>
            <a:r>
              <a:rPr lang="fr-FR" sz="3600" b="1" dirty="0">
                <a:solidFill>
                  <a:schemeClr val="tx1"/>
                </a:solidFill>
                <a:latin typeface="Calibri"/>
                <a:ea typeface="Tahoma" panose="020B0604030504040204" pitchFamily="34" charset="0"/>
                <a:cs typeface="Calibri"/>
              </a:rPr>
              <a:t> binding instruments</a:t>
            </a:r>
            <a:endParaRPr lang="en-GB" sz="3600" b="1" dirty="0">
              <a:solidFill>
                <a:schemeClr val="tx1"/>
              </a:solidFill>
              <a:latin typeface="Calibri"/>
              <a:ea typeface="Tahoma" panose="020B0604030504040204" pitchFamily="34" charset="0"/>
              <a:cs typeface="Calibri"/>
            </a:endParaRPr>
          </a:p>
        </p:txBody>
      </p:sp>
      <p:sp>
        <p:nvSpPr>
          <p:cNvPr id="3" name="Espace réservé du contenu 2"/>
          <p:cNvSpPr>
            <a:spLocks noGrp="1"/>
          </p:cNvSpPr>
          <p:nvPr>
            <p:ph idx="1"/>
          </p:nvPr>
        </p:nvSpPr>
        <p:spPr>
          <a:xfrm>
            <a:off x="827584" y="2060848"/>
            <a:ext cx="7561262" cy="4536777"/>
          </a:xfrm>
        </p:spPr>
        <p:txBody>
          <a:bodyPr/>
          <a:lstStyle/>
          <a:p>
            <a:pPr>
              <a:lnSpc>
                <a:spcPct val="80000"/>
              </a:lnSpc>
            </a:pPr>
            <a:r>
              <a:rPr lang="fr-FR" sz="2000" b="1" dirty="0">
                <a:solidFill>
                  <a:srgbClr val="7030A0"/>
                </a:solidFill>
                <a:latin typeface="Calibri"/>
                <a:ea typeface="Tahoma" panose="020B0604030504040204" pitchFamily="34" charset="0"/>
                <a:cs typeface="Calibri"/>
              </a:rPr>
              <a:t>Convention on </a:t>
            </a:r>
            <a:r>
              <a:rPr lang="fr-FR" sz="2000" b="1" dirty="0" err="1">
                <a:solidFill>
                  <a:srgbClr val="7030A0"/>
                </a:solidFill>
                <a:latin typeface="Calibri"/>
                <a:ea typeface="Tahoma" panose="020B0604030504040204" pitchFamily="34" charset="0"/>
                <a:cs typeface="Calibri"/>
              </a:rPr>
              <a:t>human</a:t>
            </a:r>
            <a:r>
              <a:rPr lang="fr-FR" sz="2000" b="1" dirty="0">
                <a:solidFill>
                  <a:srgbClr val="7030A0"/>
                </a:solidFill>
                <a:latin typeface="Calibri"/>
                <a:ea typeface="Tahoma" panose="020B0604030504040204" pitchFamily="34" charset="0"/>
                <a:cs typeface="Calibri"/>
              </a:rPr>
              <a:t> </a:t>
            </a:r>
            <a:r>
              <a:rPr lang="fr-FR" sz="2000" b="1" dirty="0" err="1">
                <a:solidFill>
                  <a:srgbClr val="7030A0"/>
                </a:solidFill>
                <a:latin typeface="Calibri"/>
                <a:ea typeface="Tahoma" panose="020B0604030504040204" pitchFamily="34" charset="0"/>
                <a:cs typeface="Calibri"/>
              </a:rPr>
              <a:t>rights</a:t>
            </a:r>
            <a:r>
              <a:rPr lang="fr-FR" sz="2000" b="1" dirty="0">
                <a:solidFill>
                  <a:srgbClr val="7030A0"/>
                </a:solidFill>
                <a:latin typeface="Calibri"/>
                <a:ea typeface="Tahoma" panose="020B0604030504040204" pitchFamily="34" charset="0"/>
                <a:cs typeface="Calibri"/>
              </a:rPr>
              <a:t> and </a:t>
            </a:r>
            <a:r>
              <a:rPr lang="fr-FR" sz="2000" b="1" dirty="0" err="1">
                <a:solidFill>
                  <a:srgbClr val="7030A0"/>
                </a:solidFill>
                <a:latin typeface="Calibri"/>
                <a:ea typeface="Tahoma" panose="020B0604030504040204" pitchFamily="34" charset="0"/>
                <a:cs typeface="Calibri"/>
              </a:rPr>
              <a:t>biomedicine</a:t>
            </a:r>
            <a:r>
              <a:rPr lang="fr-FR" sz="2000" dirty="0">
                <a:solidFill>
                  <a:srgbClr val="7030A0"/>
                </a:solidFill>
                <a:latin typeface="Calibri"/>
                <a:ea typeface="Tahoma" panose="020B0604030504040204" pitchFamily="34" charset="0"/>
                <a:cs typeface="Calibri"/>
              </a:rPr>
              <a:t> </a:t>
            </a:r>
            <a:r>
              <a:rPr lang="fr-FR" sz="2000" dirty="0">
                <a:latin typeface="Calibri"/>
                <a:ea typeface="Tahoma" panose="020B0604030504040204" pitchFamily="34" charset="0"/>
                <a:cs typeface="Calibri"/>
              </a:rPr>
              <a:t>(Oviedo, ETS n°164, 1997) – Oviedo Convention</a:t>
            </a:r>
          </a:p>
          <a:p>
            <a:pPr>
              <a:lnSpc>
                <a:spcPct val="80000"/>
              </a:lnSpc>
              <a:buFont typeface="Wingdings 2" pitchFamily="18" charset="2"/>
              <a:buNone/>
            </a:pPr>
            <a:endParaRPr lang="fr-FR" sz="2000" dirty="0">
              <a:latin typeface="Calibri"/>
              <a:ea typeface="Tahoma" panose="020B0604030504040204" pitchFamily="34" charset="0"/>
              <a:cs typeface="Calibri"/>
            </a:endParaRPr>
          </a:p>
          <a:p>
            <a:pPr lvl="1">
              <a:lnSpc>
                <a:spcPct val="80000"/>
              </a:lnSpc>
            </a:pPr>
            <a:r>
              <a:rPr lang="fr-FR" sz="1800" dirty="0" err="1">
                <a:latin typeface="Calibri"/>
                <a:ea typeface="Tahoma" panose="020B0604030504040204" pitchFamily="34" charset="0"/>
                <a:cs typeface="Calibri"/>
              </a:rPr>
              <a:t>Additional</a:t>
            </a:r>
            <a:r>
              <a:rPr lang="fr-FR" sz="1800" dirty="0">
                <a:latin typeface="Calibri"/>
                <a:ea typeface="Tahoma" panose="020B0604030504040204" pitchFamily="34" charset="0"/>
                <a:cs typeface="Calibri"/>
              </a:rPr>
              <a:t> Protocol on the prohibition of </a:t>
            </a:r>
            <a:r>
              <a:rPr lang="fr-FR" sz="1800" dirty="0" err="1">
                <a:solidFill>
                  <a:srgbClr val="7030A0"/>
                </a:solidFill>
                <a:latin typeface="Calibri"/>
                <a:ea typeface="Tahoma" panose="020B0604030504040204" pitchFamily="34" charset="0"/>
                <a:cs typeface="Calibri"/>
              </a:rPr>
              <a:t>cloning</a:t>
            </a:r>
            <a:r>
              <a:rPr lang="fr-FR" sz="1800" dirty="0">
                <a:solidFill>
                  <a:srgbClr val="7030A0"/>
                </a:solidFill>
                <a:latin typeface="Calibri"/>
                <a:ea typeface="Tahoma" panose="020B0604030504040204" pitchFamily="34" charset="0"/>
                <a:cs typeface="Calibri"/>
              </a:rPr>
              <a:t> </a:t>
            </a:r>
            <a:r>
              <a:rPr lang="fr-FR" sz="1800" dirty="0" err="1">
                <a:latin typeface="Calibri"/>
                <a:ea typeface="Tahoma" panose="020B0604030504040204" pitchFamily="34" charset="0"/>
                <a:cs typeface="Calibri"/>
              </a:rPr>
              <a:t>human</a:t>
            </a:r>
            <a:r>
              <a:rPr lang="fr-FR" sz="1800" dirty="0">
                <a:latin typeface="Calibri"/>
                <a:ea typeface="Tahoma" panose="020B0604030504040204" pitchFamily="34" charset="0"/>
                <a:cs typeface="Calibri"/>
              </a:rPr>
              <a:t> </a:t>
            </a:r>
            <a:r>
              <a:rPr lang="fr-FR" sz="1800" dirty="0" err="1">
                <a:latin typeface="Calibri"/>
                <a:ea typeface="Tahoma" panose="020B0604030504040204" pitchFamily="34" charset="0"/>
                <a:cs typeface="Calibri"/>
              </a:rPr>
              <a:t>beings</a:t>
            </a:r>
            <a:r>
              <a:rPr lang="fr-FR" sz="1800" dirty="0">
                <a:latin typeface="Calibri"/>
                <a:ea typeface="Tahoma" panose="020B0604030504040204" pitchFamily="34" charset="0"/>
                <a:cs typeface="Calibri"/>
              </a:rPr>
              <a:t> </a:t>
            </a:r>
            <a:endParaRPr lang="fr-FR" sz="1800" dirty="0" smtClean="0">
              <a:latin typeface="Calibri"/>
              <a:ea typeface="Tahoma" panose="020B0604030504040204" pitchFamily="34" charset="0"/>
              <a:cs typeface="Calibri"/>
            </a:endParaRPr>
          </a:p>
          <a:p>
            <a:pPr marL="457200" lvl="1" indent="0">
              <a:lnSpc>
                <a:spcPct val="80000"/>
              </a:lnSpc>
              <a:buNone/>
              <a:tabLst>
                <a:tab pos="717550" algn="l"/>
              </a:tabLst>
            </a:pPr>
            <a:r>
              <a:rPr lang="fr-FR" sz="1800" dirty="0" smtClean="0">
                <a:latin typeface="Calibri"/>
                <a:ea typeface="Tahoma" panose="020B0604030504040204" pitchFamily="34" charset="0"/>
                <a:cs typeface="Calibri"/>
              </a:rPr>
              <a:t>	(ETS n°</a:t>
            </a:r>
            <a:r>
              <a:rPr lang="fr-FR" sz="1800" dirty="0">
                <a:latin typeface="Calibri"/>
                <a:ea typeface="Tahoma" panose="020B0604030504040204" pitchFamily="34" charset="0"/>
                <a:cs typeface="Calibri"/>
              </a:rPr>
              <a:t>168, 1998)</a:t>
            </a:r>
          </a:p>
          <a:p>
            <a:pPr lvl="1">
              <a:lnSpc>
                <a:spcPct val="80000"/>
              </a:lnSpc>
              <a:buFont typeface="Wingdings 2" pitchFamily="18" charset="2"/>
              <a:buNone/>
            </a:pPr>
            <a:endParaRPr lang="fr-FR" sz="1800" dirty="0">
              <a:latin typeface="Calibri"/>
              <a:ea typeface="Tahoma" panose="020B0604030504040204" pitchFamily="34" charset="0"/>
              <a:cs typeface="Calibri"/>
            </a:endParaRPr>
          </a:p>
          <a:p>
            <a:pPr lvl="1">
              <a:lnSpc>
                <a:spcPct val="80000"/>
              </a:lnSpc>
            </a:pPr>
            <a:r>
              <a:rPr lang="fr-FR" sz="1800" dirty="0" err="1">
                <a:latin typeface="Calibri"/>
                <a:ea typeface="Tahoma" panose="020B0604030504040204" pitchFamily="34" charset="0"/>
                <a:cs typeface="Calibri"/>
              </a:rPr>
              <a:t>Additional</a:t>
            </a:r>
            <a:r>
              <a:rPr lang="fr-FR" sz="1800" dirty="0">
                <a:latin typeface="Calibri"/>
                <a:ea typeface="Tahoma" panose="020B0604030504040204" pitchFamily="34" charset="0"/>
                <a:cs typeface="Calibri"/>
              </a:rPr>
              <a:t> Protocol </a:t>
            </a:r>
            <a:r>
              <a:rPr lang="fr-FR" sz="1800" dirty="0" err="1">
                <a:latin typeface="Calibri"/>
                <a:ea typeface="Tahoma" panose="020B0604030504040204" pitchFamily="34" charset="0"/>
                <a:cs typeface="Calibri"/>
              </a:rPr>
              <a:t>concerning</a:t>
            </a:r>
            <a:r>
              <a:rPr lang="fr-FR" sz="1800" dirty="0">
                <a:latin typeface="Calibri"/>
                <a:ea typeface="Tahoma" panose="020B0604030504040204" pitchFamily="34" charset="0"/>
                <a:cs typeface="Calibri"/>
              </a:rPr>
              <a:t> </a:t>
            </a:r>
            <a:r>
              <a:rPr lang="fr-FR" sz="1800" dirty="0">
                <a:solidFill>
                  <a:srgbClr val="7030A0"/>
                </a:solidFill>
                <a:latin typeface="Calibri"/>
                <a:ea typeface="Tahoma" panose="020B0604030504040204" pitchFamily="34" charset="0"/>
                <a:cs typeface="Calibri"/>
              </a:rPr>
              <a:t>transplantation</a:t>
            </a:r>
            <a:r>
              <a:rPr lang="fr-FR" sz="1800" dirty="0">
                <a:latin typeface="Calibri"/>
                <a:ea typeface="Tahoma" panose="020B0604030504040204" pitchFamily="34" charset="0"/>
                <a:cs typeface="Calibri"/>
              </a:rPr>
              <a:t> of </a:t>
            </a:r>
            <a:r>
              <a:rPr lang="fr-FR" sz="1800" dirty="0" err="1">
                <a:latin typeface="Calibri"/>
                <a:ea typeface="Tahoma" panose="020B0604030504040204" pitchFamily="34" charset="0"/>
                <a:cs typeface="Calibri"/>
              </a:rPr>
              <a:t>organs</a:t>
            </a:r>
            <a:r>
              <a:rPr lang="fr-FR" sz="1800" dirty="0">
                <a:latin typeface="Calibri"/>
                <a:ea typeface="Tahoma" panose="020B0604030504040204" pitchFamily="34" charset="0"/>
                <a:cs typeface="Calibri"/>
              </a:rPr>
              <a:t> and tissues of </a:t>
            </a:r>
            <a:r>
              <a:rPr lang="fr-FR" sz="1800" dirty="0" err="1">
                <a:latin typeface="Calibri"/>
                <a:ea typeface="Tahoma" panose="020B0604030504040204" pitchFamily="34" charset="0"/>
                <a:cs typeface="Calibri"/>
              </a:rPr>
              <a:t>human</a:t>
            </a:r>
            <a:r>
              <a:rPr lang="fr-FR" sz="1800" dirty="0">
                <a:latin typeface="Calibri"/>
                <a:ea typeface="Tahoma" panose="020B0604030504040204" pitchFamily="34" charset="0"/>
                <a:cs typeface="Calibri"/>
              </a:rPr>
              <a:t> </a:t>
            </a:r>
            <a:r>
              <a:rPr lang="fr-FR" sz="1800" dirty="0" err="1">
                <a:latin typeface="Calibri"/>
                <a:ea typeface="Tahoma" panose="020B0604030504040204" pitchFamily="34" charset="0"/>
                <a:cs typeface="Calibri"/>
              </a:rPr>
              <a:t>origin</a:t>
            </a:r>
            <a:r>
              <a:rPr lang="fr-FR" sz="1800" dirty="0">
                <a:latin typeface="Calibri"/>
                <a:ea typeface="Tahoma" panose="020B0604030504040204" pitchFamily="34" charset="0"/>
                <a:cs typeface="Calibri"/>
              </a:rPr>
              <a:t> (ETS n°186, 2002)</a:t>
            </a:r>
          </a:p>
          <a:p>
            <a:pPr lvl="1">
              <a:lnSpc>
                <a:spcPct val="80000"/>
              </a:lnSpc>
              <a:buFont typeface="Wingdings 2" pitchFamily="18" charset="2"/>
              <a:buNone/>
            </a:pPr>
            <a:endParaRPr lang="fr-FR" sz="1800" dirty="0">
              <a:latin typeface="Calibri"/>
              <a:ea typeface="Tahoma" panose="020B0604030504040204" pitchFamily="34" charset="0"/>
              <a:cs typeface="Calibri"/>
            </a:endParaRPr>
          </a:p>
          <a:p>
            <a:pPr lvl="1">
              <a:lnSpc>
                <a:spcPct val="80000"/>
              </a:lnSpc>
            </a:pPr>
            <a:r>
              <a:rPr lang="fr-FR" sz="1800" dirty="0" err="1">
                <a:latin typeface="Calibri"/>
                <a:ea typeface="Tahoma" panose="020B0604030504040204" pitchFamily="34" charset="0"/>
                <a:cs typeface="Calibri"/>
              </a:rPr>
              <a:t>Additional</a:t>
            </a:r>
            <a:r>
              <a:rPr lang="fr-FR" sz="1800" dirty="0">
                <a:latin typeface="Calibri"/>
                <a:ea typeface="Tahoma" panose="020B0604030504040204" pitchFamily="34" charset="0"/>
                <a:cs typeface="Calibri"/>
              </a:rPr>
              <a:t> Protocol </a:t>
            </a:r>
            <a:r>
              <a:rPr lang="fr-FR" sz="1800" dirty="0" err="1">
                <a:latin typeface="Calibri"/>
                <a:ea typeface="Tahoma" panose="020B0604030504040204" pitchFamily="34" charset="0"/>
                <a:cs typeface="Calibri"/>
              </a:rPr>
              <a:t>concerning</a:t>
            </a:r>
            <a:r>
              <a:rPr lang="fr-FR" sz="1800" dirty="0">
                <a:latin typeface="Calibri"/>
                <a:ea typeface="Tahoma" panose="020B0604030504040204" pitchFamily="34" charset="0"/>
                <a:cs typeface="Calibri"/>
              </a:rPr>
              <a:t> </a:t>
            </a:r>
            <a:r>
              <a:rPr lang="fr-FR" sz="1800" dirty="0" err="1">
                <a:solidFill>
                  <a:srgbClr val="7030A0"/>
                </a:solidFill>
                <a:latin typeface="Calibri"/>
                <a:ea typeface="Tahoma" panose="020B0604030504040204" pitchFamily="34" charset="0"/>
                <a:cs typeface="Calibri"/>
              </a:rPr>
              <a:t>biomedical</a:t>
            </a:r>
            <a:r>
              <a:rPr lang="fr-FR" sz="1800" dirty="0">
                <a:solidFill>
                  <a:srgbClr val="7030A0"/>
                </a:solidFill>
                <a:latin typeface="Calibri"/>
                <a:ea typeface="Tahoma" panose="020B0604030504040204" pitchFamily="34" charset="0"/>
                <a:cs typeface="Calibri"/>
              </a:rPr>
              <a:t> </a:t>
            </a:r>
            <a:r>
              <a:rPr lang="fr-FR" sz="1800" dirty="0" err="1" smtClean="0">
                <a:solidFill>
                  <a:srgbClr val="7030A0"/>
                </a:solidFill>
                <a:latin typeface="Calibri"/>
                <a:ea typeface="Tahoma" panose="020B0604030504040204" pitchFamily="34" charset="0"/>
                <a:cs typeface="Calibri"/>
              </a:rPr>
              <a:t>research</a:t>
            </a:r>
            <a:r>
              <a:rPr lang="fr-FR" sz="1800" dirty="0">
                <a:solidFill>
                  <a:srgbClr val="7030A0"/>
                </a:solidFill>
                <a:latin typeface="Calibri"/>
                <a:ea typeface="Tahoma" panose="020B0604030504040204" pitchFamily="34" charset="0"/>
                <a:cs typeface="Calibri"/>
              </a:rPr>
              <a:t> </a:t>
            </a:r>
            <a:r>
              <a:rPr lang="fr-FR" sz="1800" dirty="0" smtClean="0">
                <a:latin typeface="Calibri"/>
                <a:ea typeface="Tahoma" panose="020B0604030504040204" pitchFamily="34" charset="0"/>
                <a:cs typeface="Calibri"/>
              </a:rPr>
              <a:t>(</a:t>
            </a:r>
            <a:r>
              <a:rPr lang="fr-FR" sz="1800" dirty="0">
                <a:latin typeface="Calibri"/>
                <a:ea typeface="Tahoma" panose="020B0604030504040204" pitchFamily="34" charset="0"/>
                <a:cs typeface="Calibri"/>
              </a:rPr>
              <a:t>CETS n°195, 2005)</a:t>
            </a:r>
          </a:p>
          <a:p>
            <a:pPr lvl="1">
              <a:lnSpc>
                <a:spcPct val="80000"/>
              </a:lnSpc>
              <a:buFont typeface="Wingdings 2" pitchFamily="18" charset="2"/>
              <a:buNone/>
            </a:pPr>
            <a:endParaRPr lang="fr-FR" sz="1800" dirty="0">
              <a:latin typeface="Calibri"/>
              <a:ea typeface="Tahoma" panose="020B0604030504040204" pitchFamily="34" charset="0"/>
              <a:cs typeface="Calibri"/>
            </a:endParaRPr>
          </a:p>
          <a:p>
            <a:pPr lvl="1">
              <a:lnSpc>
                <a:spcPct val="80000"/>
              </a:lnSpc>
            </a:pPr>
            <a:r>
              <a:rPr lang="fr-FR" sz="1800" dirty="0" err="1">
                <a:latin typeface="Calibri"/>
                <a:ea typeface="Tahoma" panose="020B0604030504040204" pitchFamily="34" charset="0"/>
                <a:cs typeface="Calibri"/>
              </a:rPr>
              <a:t>Additional</a:t>
            </a:r>
            <a:r>
              <a:rPr lang="fr-FR" sz="1800" dirty="0">
                <a:latin typeface="Calibri"/>
                <a:ea typeface="Tahoma" panose="020B0604030504040204" pitchFamily="34" charset="0"/>
                <a:cs typeface="Calibri"/>
              </a:rPr>
              <a:t> Protocol </a:t>
            </a:r>
            <a:r>
              <a:rPr lang="fr-FR" sz="1800" dirty="0" err="1">
                <a:latin typeface="Calibri"/>
                <a:ea typeface="Tahoma" panose="020B0604030504040204" pitchFamily="34" charset="0"/>
                <a:cs typeface="Calibri"/>
              </a:rPr>
              <a:t>concerning</a:t>
            </a:r>
            <a:r>
              <a:rPr lang="fr-FR" sz="1800" dirty="0">
                <a:latin typeface="Calibri"/>
                <a:ea typeface="Tahoma" panose="020B0604030504040204" pitchFamily="34" charset="0"/>
                <a:cs typeface="Calibri"/>
              </a:rPr>
              <a:t> </a:t>
            </a:r>
            <a:r>
              <a:rPr lang="fr-FR" sz="1800" dirty="0" err="1">
                <a:solidFill>
                  <a:srgbClr val="7030A0"/>
                </a:solidFill>
                <a:latin typeface="Calibri"/>
                <a:ea typeface="Tahoma" panose="020B0604030504040204" pitchFamily="34" charset="0"/>
                <a:cs typeface="Calibri"/>
              </a:rPr>
              <a:t>genetic</a:t>
            </a:r>
            <a:r>
              <a:rPr lang="fr-FR" sz="1800" dirty="0">
                <a:solidFill>
                  <a:srgbClr val="7030A0"/>
                </a:solidFill>
                <a:latin typeface="Calibri"/>
                <a:ea typeface="Tahoma" panose="020B0604030504040204" pitchFamily="34" charset="0"/>
                <a:cs typeface="Calibri"/>
              </a:rPr>
              <a:t> </a:t>
            </a:r>
            <a:r>
              <a:rPr lang="fr-FR" sz="1800" dirty="0" err="1">
                <a:solidFill>
                  <a:srgbClr val="7030A0"/>
                </a:solidFill>
                <a:latin typeface="Calibri"/>
                <a:ea typeface="Tahoma" panose="020B0604030504040204" pitchFamily="34" charset="0"/>
                <a:cs typeface="Calibri"/>
              </a:rPr>
              <a:t>testing</a:t>
            </a:r>
            <a:r>
              <a:rPr lang="fr-FR" sz="1800" dirty="0">
                <a:solidFill>
                  <a:srgbClr val="7030A0"/>
                </a:solidFill>
                <a:latin typeface="Calibri"/>
                <a:ea typeface="Tahoma" panose="020B0604030504040204" pitchFamily="34" charset="0"/>
                <a:cs typeface="Calibri"/>
              </a:rPr>
              <a:t> </a:t>
            </a:r>
            <a:r>
              <a:rPr lang="fr-FR" sz="1800" dirty="0">
                <a:latin typeface="Calibri"/>
                <a:ea typeface="Tahoma" panose="020B0604030504040204" pitchFamily="34" charset="0"/>
                <a:cs typeface="Calibri"/>
              </a:rPr>
              <a:t>for </a:t>
            </a:r>
            <a:r>
              <a:rPr lang="fr-FR" sz="1800" dirty="0" err="1">
                <a:latin typeface="Calibri"/>
                <a:ea typeface="Tahoma" panose="020B0604030504040204" pitchFamily="34" charset="0"/>
                <a:cs typeface="Calibri"/>
              </a:rPr>
              <a:t>health</a:t>
            </a:r>
            <a:r>
              <a:rPr lang="fr-FR" sz="1800" dirty="0">
                <a:latin typeface="Calibri"/>
                <a:ea typeface="Tahoma" panose="020B0604030504040204" pitchFamily="34" charset="0"/>
                <a:cs typeface="Calibri"/>
              </a:rPr>
              <a:t> </a:t>
            </a:r>
            <a:r>
              <a:rPr lang="fr-FR" sz="1800" dirty="0" err="1">
                <a:latin typeface="Calibri"/>
                <a:ea typeface="Tahoma" panose="020B0604030504040204" pitchFamily="34" charset="0"/>
                <a:cs typeface="Calibri"/>
              </a:rPr>
              <a:t>purposes</a:t>
            </a:r>
            <a:r>
              <a:rPr lang="fr-FR" sz="1800" dirty="0">
                <a:latin typeface="Calibri"/>
                <a:ea typeface="Tahoma" panose="020B0604030504040204" pitchFamily="34" charset="0"/>
                <a:cs typeface="Calibri"/>
              </a:rPr>
              <a:t> (CETS n°203, 2008)</a:t>
            </a:r>
          </a:p>
          <a:p>
            <a:pPr>
              <a:lnSpc>
                <a:spcPct val="80000"/>
              </a:lnSpc>
              <a:buFont typeface="Wingdings 2" pitchFamily="18" charset="2"/>
              <a:buNone/>
            </a:pPr>
            <a:r>
              <a:rPr lang="fr-FR" sz="2000" dirty="0">
                <a:latin typeface="Calibri"/>
                <a:ea typeface="Tahoma" panose="020B0604030504040204" pitchFamily="34" charset="0"/>
                <a:cs typeface="Calibri"/>
              </a:rPr>
              <a:t>	</a:t>
            </a:r>
          </a:p>
          <a:p>
            <a:pPr>
              <a:lnSpc>
                <a:spcPct val="80000"/>
              </a:lnSpc>
              <a:buFont typeface="Wingdings 2" pitchFamily="18" charset="2"/>
              <a:buNone/>
            </a:pPr>
            <a:r>
              <a:rPr lang="fr-FR" sz="2000" dirty="0">
                <a:latin typeface="Calibri"/>
                <a:ea typeface="Tahoma" panose="020B0604030504040204" pitchFamily="34" charset="0"/>
                <a:cs typeface="Calibri"/>
              </a:rPr>
              <a:t>	</a:t>
            </a:r>
            <a:r>
              <a:rPr lang="fr-FR" sz="2000" i="1" dirty="0" err="1">
                <a:latin typeface="Calibri"/>
                <a:ea typeface="Tahoma" panose="020B0604030504040204" pitchFamily="34" charset="0"/>
                <a:cs typeface="Calibri"/>
              </a:rPr>
              <a:t>Additional</a:t>
            </a:r>
            <a:r>
              <a:rPr lang="fr-FR" sz="2000" i="1" dirty="0">
                <a:latin typeface="Calibri"/>
                <a:ea typeface="Tahoma" panose="020B0604030504040204" pitchFamily="34" charset="0"/>
                <a:cs typeface="Calibri"/>
              </a:rPr>
              <a:t> </a:t>
            </a:r>
            <a:r>
              <a:rPr lang="fr-FR" sz="2000" i="1" dirty="0" err="1">
                <a:latin typeface="Calibri"/>
                <a:ea typeface="Tahoma" panose="020B0604030504040204" pitchFamily="34" charset="0"/>
                <a:cs typeface="Calibri"/>
              </a:rPr>
              <a:t>protocol</a:t>
            </a:r>
            <a:r>
              <a:rPr lang="fr-FR" sz="2000" i="1" dirty="0">
                <a:latin typeface="Calibri"/>
                <a:ea typeface="Tahoma" panose="020B0604030504040204" pitchFamily="34" charset="0"/>
                <a:cs typeface="Calibri"/>
              </a:rPr>
              <a:t>: </a:t>
            </a:r>
            <a:r>
              <a:rPr lang="fr-FR" sz="2000" i="1" dirty="0" err="1">
                <a:latin typeface="Calibri"/>
                <a:ea typeface="Tahoma" panose="020B0604030504040204" pitchFamily="34" charset="0"/>
                <a:cs typeface="Calibri"/>
              </a:rPr>
              <a:t>builds</a:t>
            </a:r>
            <a:r>
              <a:rPr lang="fr-FR" sz="2000" i="1" dirty="0">
                <a:latin typeface="Calibri"/>
                <a:ea typeface="Tahoma" panose="020B0604030504040204" pitchFamily="34" charset="0"/>
                <a:cs typeface="Calibri"/>
              </a:rPr>
              <a:t> on the </a:t>
            </a:r>
            <a:r>
              <a:rPr lang="fr-FR" sz="2000" i="1" dirty="0" err="1">
                <a:latin typeface="Calibri"/>
                <a:ea typeface="Tahoma" panose="020B0604030504040204" pitchFamily="34" charset="0"/>
                <a:cs typeface="Calibri"/>
              </a:rPr>
              <a:t>principles</a:t>
            </a:r>
            <a:r>
              <a:rPr lang="fr-FR" sz="2000" i="1" dirty="0">
                <a:latin typeface="Calibri"/>
                <a:ea typeface="Tahoma" panose="020B0604030504040204" pitchFamily="34" charset="0"/>
                <a:cs typeface="Calibri"/>
              </a:rPr>
              <a:t> of the Convention in a </a:t>
            </a:r>
            <a:r>
              <a:rPr lang="fr-FR" sz="2000" i="1" dirty="0" err="1">
                <a:latin typeface="Calibri"/>
                <a:ea typeface="Tahoma" panose="020B0604030504040204" pitchFamily="34" charset="0"/>
                <a:cs typeface="Calibri"/>
              </a:rPr>
              <a:t>specific</a:t>
            </a:r>
            <a:r>
              <a:rPr lang="fr-FR" sz="2000" i="1" dirty="0">
                <a:latin typeface="Calibri"/>
                <a:ea typeface="Tahoma" panose="020B0604030504040204" pitchFamily="34" charset="0"/>
                <a:cs typeface="Calibri"/>
              </a:rPr>
              <a:t> </a:t>
            </a:r>
            <a:r>
              <a:rPr lang="fr-FR" sz="2000" i="1" dirty="0" err="1">
                <a:latin typeface="Calibri"/>
                <a:ea typeface="Tahoma" panose="020B0604030504040204" pitchFamily="34" charset="0"/>
                <a:cs typeface="Calibri"/>
              </a:rPr>
              <a:t>field</a:t>
            </a:r>
            <a:endParaRPr lang="fr-FR" sz="2000" i="1" dirty="0">
              <a:latin typeface="Calibri"/>
              <a:ea typeface="Tahoma" panose="020B0604030504040204" pitchFamily="34" charset="0"/>
              <a:cs typeface="Calibri"/>
            </a:endParaRPr>
          </a:p>
          <a:p>
            <a:endParaRPr lang="en-GB" dirty="0">
              <a:latin typeface="Arial" panose="020B0604020202020204" pitchFamily="34" charset="0"/>
              <a:cs typeface="Arial" panose="020B0604020202020204" pitchFamily="34" charset="0"/>
            </a:endParaRPr>
          </a:p>
        </p:txBody>
      </p:sp>
      <p:cxnSp>
        <p:nvCxnSpPr>
          <p:cNvPr id="6" name="Straight Arrow Connector 5"/>
          <p:cNvCxnSpPr/>
          <p:nvPr/>
        </p:nvCxnSpPr>
        <p:spPr>
          <a:xfrm>
            <a:off x="755576" y="6165304"/>
            <a:ext cx="360040"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640043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err="1"/>
              <a:t>Intergovernmental</a:t>
            </a:r>
            <a:r>
              <a:rPr lang="fr-FR" b="1" dirty="0"/>
              <a:t> </a:t>
            </a:r>
            <a:r>
              <a:rPr lang="fr-FR" b="1" dirty="0" err="1"/>
              <a:t>Committee</a:t>
            </a:r>
            <a:r>
              <a:rPr lang="fr-FR" b="1" dirty="0"/>
              <a:t> </a:t>
            </a:r>
            <a:endParaRPr lang="en-GB" b="1" dirty="0"/>
          </a:p>
        </p:txBody>
      </p:sp>
      <p:sp>
        <p:nvSpPr>
          <p:cNvPr id="3" name="Content Placeholder 2"/>
          <p:cNvSpPr>
            <a:spLocks noGrp="1"/>
          </p:cNvSpPr>
          <p:nvPr>
            <p:ph idx="1"/>
          </p:nvPr>
        </p:nvSpPr>
        <p:spPr>
          <a:xfrm>
            <a:off x="467544" y="2060848"/>
            <a:ext cx="8208912" cy="3948113"/>
          </a:xfrm>
        </p:spPr>
        <p:txBody>
          <a:bodyPr/>
          <a:lstStyle/>
          <a:p>
            <a:pPr marL="357188" lvl="1" indent="-357188">
              <a:buFont typeface="Arial" panose="020B0604020202020204" pitchFamily="34" charset="0"/>
              <a:buChar char="•"/>
            </a:pPr>
            <a:r>
              <a:rPr lang="fr-FR" sz="1800" b="1" dirty="0" err="1">
                <a:solidFill>
                  <a:srgbClr val="0000FF"/>
                </a:solidFill>
                <a:latin typeface="+mn-lt"/>
              </a:rPr>
              <a:t>Committee</a:t>
            </a:r>
            <a:r>
              <a:rPr lang="fr-FR" sz="1800" b="1" dirty="0">
                <a:solidFill>
                  <a:srgbClr val="0000FF"/>
                </a:solidFill>
                <a:latin typeface="+mn-lt"/>
              </a:rPr>
              <a:t> on </a:t>
            </a:r>
            <a:r>
              <a:rPr lang="fr-FR" sz="1800" b="1" dirty="0" err="1">
                <a:solidFill>
                  <a:srgbClr val="0000FF"/>
                </a:solidFill>
                <a:latin typeface="+mn-lt"/>
              </a:rPr>
              <a:t>Bioethics</a:t>
            </a:r>
            <a:r>
              <a:rPr lang="fr-FR" sz="1800" b="1" dirty="0">
                <a:solidFill>
                  <a:srgbClr val="0000FF"/>
                </a:solidFill>
                <a:latin typeface="+mn-lt"/>
              </a:rPr>
              <a:t> </a:t>
            </a:r>
            <a:r>
              <a:rPr lang="fr-FR" sz="1800" b="1" dirty="0">
                <a:latin typeface="+mn-lt"/>
              </a:rPr>
              <a:t>(DH-BIO) </a:t>
            </a:r>
            <a:r>
              <a:rPr lang="fr-FR" sz="1800" dirty="0">
                <a:latin typeface="+mn-lt"/>
              </a:rPr>
              <a:t>(Art. 32)</a:t>
            </a:r>
          </a:p>
          <a:p>
            <a:pPr marL="714375" lvl="2" indent="-357188">
              <a:buFont typeface="Arial" panose="020B0604020202020204" pitchFamily="34" charset="0"/>
              <a:buChar char="•"/>
            </a:pPr>
            <a:r>
              <a:rPr lang="fr-FR" sz="1800" dirty="0" err="1">
                <a:latin typeface="+mn-lt"/>
                <a:cs typeface="Calibri"/>
              </a:rPr>
              <a:t>Representatives</a:t>
            </a:r>
            <a:r>
              <a:rPr lang="fr-FR" sz="1800" dirty="0">
                <a:latin typeface="+mn-lt"/>
                <a:cs typeface="Calibri"/>
              </a:rPr>
              <a:t> of the 47 </a:t>
            </a:r>
            <a:r>
              <a:rPr lang="fr-FR" sz="1800" dirty="0" err="1">
                <a:latin typeface="+mn-lt"/>
                <a:cs typeface="Calibri"/>
              </a:rPr>
              <a:t>Members</a:t>
            </a:r>
            <a:r>
              <a:rPr lang="fr-FR" sz="1800" dirty="0">
                <a:latin typeface="+mn-lt"/>
                <a:cs typeface="Calibri"/>
              </a:rPr>
              <a:t> States</a:t>
            </a:r>
          </a:p>
          <a:p>
            <a:pPr marL="714375" lvl="2" indent="-357188">
              <a:buFont typeface="Arial" panose="020B0604020202020204" pitchFamily="34" charset="0"/>
              <a:buChar char="•"/>
            </a:pPr>
            <a:r>
              <a:rPr lang="fr-FR" sz="1800" dirty="0" err="1">
                <a:latin typeface="+mn-lt"/>
                <a:cs typeface="Calibri"/>
              </a:rPr>
              <a:t>Australia</a:t>
            </a:r>
            <a:r>
              <a:rPr lang="fr-FR" sz="1800" dirty="0">
                <a:latin typeface="+mn-lt"/>
                <a:cs typeface="Calibri"/>
              </a:rPr>
              <a:t>, Canada, Holy </a:t>
            </a:r>
            <a:r>
              <a:rPr lang="fr-FR" sz="1800" dirty="0" err="1">
                <a:latin typeface="+mn-lt"/>
                <a:cs typeface="Calibri"/>
              </a:rPr>
              <a:t>See</a:t>
            </a:r>
            <a:r>
              <a:rPr lang="fr-FR" sz="1800" dirty="0">
                <a:latin typeface="+mn-lt"/>
                <a:cs typeface="Calibri"/>
              </a:rPr>
              <a:t>, </a:t>
            </a:r>
            <a:r>
              <a:rPr lang="fr-FR" sz="1800" dirty="0" err="1">
                <a:latin typeface="+mn-lt"/>
                <a:cs typeface="Calibri"/>
              </a:rPr>
              <a:t>Israel</a:t>
            </a:r>
            <a:r>
              <a:rPr lang="fr-FR" sz="1800" dirty="0">
                <a:latin typeface="+mn-lt"/>
                <a:cs typeface="Calibri"/>
              </a:rPr>
              <a:t>, </a:t>
            </a:r>
            <a:r>
              <a:rPr lang="fr-FR" sz="1800" dirty="0" err="1">
                <a:latin typeface="+mn-lt"/>
                <a:cs typeface="Calibri"/>
              </a:rPr>
              <a:t>Japan</a:t>
            </a:r>
            <a:r>
              <a:rPr lang="fr-FR" sz="1800" dirty="0">
                <a:latin typeface="+mn-lt"/>
                <a:cs typeface="Calibri"/>
              </a:rPr>
              <a:t>, Mexico, USA</a:t>
            </a:r>
          </a:p>
          <a:p>
            <a:pPr marL="714375" lvl="2" indent="-357188">
              <a:buFont typeface="Arial" panose="020B0604020202020204" pitchFamily="34" charset="0"/>
              <a:buChar char="•"/>
            </a:pPr>
            <a:r>
              <a:rPr lang="fr-FR" sz="1800" dirty="0" err="1">
                <a:latin typeface="+mn-lt"/>
                <a:cs typeface="Calibri"/>
              </a:rPr>
              <a:t>Other</a:t>
            </a:r>
            <a:r>
              <a:rPr lang="fr-FR" sz="1800" dirty="0">
                <a:latin typeface="+mn-lt"/>
                <a:cs typeface="Calibri"/>
              </a:rPr>
              <a:t> </a:t>
            </a:r>
            <a:r>
              <a:rPr lang="fr-FR" sz="1800" dirty="0" err="1">
                <a:latin typeface="+mn-lt"/>
                <a:cs typeface="Calibri"/>
              </a:rPr>
              <a:t>intergovernmental</a:t>
            </a:r>
            <a:r>
              <a:rPr lang="fr-FR" sz="1800" dirty="0">
                <a:latin typeface="+mn-lt"/>
                <a:cs typeface="Calibri"/>
              </a:rPr>
              <a:t> </a:t>
            </a:r>
            <a:r>
              <a:rPr lang="fr-FR" sz="1800" dirty="0" err="1">
                <a:latin typeface="+mn-lt"/>
                <a:cs typeface="Calibri"/>
              </a:rPr>
              <a:t>committees</a:t>
            </a:r>
            <a:r>
              <a:rPr lang="fr-FR" sz="1800" dirty="0">
                <a:latin typeface="+mn-lt"/>
                <a:cs typeface="Calibri"/>
              </a:rPr>
              <a:t>: CDCJ, T-PD, CD-P-TO, CD-P-TS</a:t>
            </a:r>
          </a:p>
          <a:p>
            <a:pPr marL="714375" lvl="2" indent="-357188">
              <a:buFont typeface="Arial" panose="020B0604020202020204" pitchFamily="34" charset="0"/>
              <a:buChar char="•"/>
            </a:pPr>
            <a:r>
              <a:rPr lang="fr-FR" sz="1800" dirty="0">
                <a:latin typeface="+mn-lt"/>
                <a:cs typeface="Calibri"/>
              </a:rPr>
              <a:t>PACE</a:t>
            </a:r>
          </a:p>
          <a:p>
            <a:pPr marL="714375" lvl="2" indent="-357188">
              <a:buFont typeface="Arial" panose="020B0604020202020204" pitchFamily="34" charset="0"/>
              <a:buChar char="•"/>
            </a:pPr>
            <a:r>
              <a:rPr lang="fr-FR" sz="1800" dirty="0" err="1">
                <a:latin typeface="+mn-lt"/>
                <a:cs typeface="Calibri"/>
              </a:rPr>
              <a:t>CoE</a:t>
            </a:r>
            <a:r>
              <a:rPr lang="fr-FR" sz="1800" dirty="0">
                <a:latin typeface="+mn-lt"/>
                <a:cs typeface="Calibri"/>
              </a:rPr>
              <a:t> </a:t>
            </a:r>
            <a:r>
              <a:rPr lang="fr-FR" sz="1800" dirty="0" err="1">
                <a:latin typeface="+mn-lt"/>
                <a:cs typeface="Calibri"/>
              </a:rPr>
              <a:t>Commissioner</a:t>
            </a:r>
            <a:r>
              <a:rPr lang="fr-FR" sz="1800" dirty="0">
                <a:latin typeface="+mn-lt"/>
                <a:cs typeface="Calibri"/>
              </a:rPr>
              <a:t> for </a:t>
            </a:r>
            <a:r>
              <a:rPr lang="fr-FR" sz="1800" dirty="0" err="1">
                <a:latin typeface="+mn-lt"/>
                <a:cs typeface="Calibri"/>
              </a:rPr>
              <a:t>Human</a:t>
            </a:r>
            <a:r>
              <a:rPr lang="fr-FR" sz="1800" dirty="0">
                <a:latin typeface="+mn-lt"/>
                <a:cs typeface="Calibri"/>
              </a:rPr>
              <a:t> </a:t>
            </a:r>
            <a:r>
              <a:rPr lang="fr-FR" sz="1800" dirty="0" err="1">
                <a:latin typeface="+mn-lt"/>
                <a:cs typeface="Calibri"/>
              </a:rPr>
              <a:t>Rights</a:t>
            </a:r>
            <a:endParaRPr lang="fr-FR" sz="1800" dirty="0">
              <a:latin typeface="+mn-lt"/>
              <a:cs typeface="Calibri"/>
            </a:endParaRPr>
          </a:p>
          <a:p>
            <a:pPr marL="714375" lvl="2" indent="-357188">
              <a:buFont typeface="Arial" panose="020B0604020202020204" pitchFamily="34" charset="0"/>
              <a:buChar char="•"/>
            </a:pPr>
            <a:r>
              <a:rPr lang="fr-FR" sz="1800" dirty="0" err="1">
                <a:latin typeface="+mn-lt"/>
                <a:cs typeface="Calibri"/>
              </a:rPr>
              <a:t>Conference</a:t>
            </a:r>
            <a:r>
              <a:rPr lang="fr-FR" sz="1800" dirty="0">
                <a:latin typeface="+mn-lt"/>
                <a:cs typeface="Calibri"/>
              </a:rPr>
              <a:t> of </a:t>
            </a:r>
            <a:r>
              <a:rPr lang="fr-FR" sz="1800" dirty="0" err="1">
                <a:latin typeface="+mn-lt"/>
                <a:cs typeface="Calibri"/>
              </a:rPr>
              <a:t>INGOs</a:t>
            </a:r>
            <a:endParaRPr lang="fr-FR" sz="1800" dirty="0">
              <a:latin typeface="+mn-lt"/>
              <a:cs typeface="Calibri"/>
            </a:endParaRPr>
          </a:p>
          <a:p>
            <a:pPr marL="714375" lvl="2" indent="-357188">
              <a:buFont typeface="Arial" panose="020B0604020202020204" pitchFamily="34" charset="0"/>
              <a:buChar char="•"/>
            </a:pPr>
            <a:r>
              <a:rPr lang="fr-FR" sz="1800" dirty="0">
                <a:latin typeface="+mn-lt"/>
                <a:cs typeface="Calibri"/>
              </a:rPr>
              <a:t>EU, WHO, UNESCO, OECD</a:t>
            </a:r>
          </a:p>
          <a:p>
            <a:pPr marL="914400" lvl="2" indent="0">
              <a:buNone/>
            </a:pPr>
            <a:endParaRPr lang="fr-FR" sz="1800" dirty="0">
              <a:latin typeface="+mn-lt"/>
              <a:cs typeface="Calibri"/>
            </a:endParaRPr>
          </a:p>
          <a:p>
            <a:pPr marL="573088" lvl="2" indent="0">
              <a:buNone/>
            </a:pPr>
            <a:r>
              <a:rPr lang="fr-FR" sz="1800" dirty="0" err="1">
                <a:solidFill>
                  <a:srgbClr val="0000FF"/>
                </a:solidFill>
                <a:latin typeface="+mn-lt"/>
              </a:rPr>
              <a:t>Reexamination</a:t>
            </a:r>
            <a:r>
              <a:rPr lang="fr-FR" sz="1800" dirty="0">
                <a:solidFill>
                  <a:srgbClr val="0000FF"/>
                </a:solidFill>
                <a:latin typeface="+mn-lt"/>
              </a:rPr>
              <a:t> of the Convention </a:t>
            </a:r>
            <a:r>
              <a:rPr lang="fr-FR" sz="1800" dirty="0">
                <a:latin typeface="+mn-lt"/>
              </a:rPr>
              <a:t>in the light of </a:t>
            </a:r>
            <a:r>
              <a:rPr lang="fr-FR" sz="1800" dirty="0" err="1">
                <a:latin typeface="+mn-lt"/>
              </a:rPr>
              <a:t>scientific</a:t>
            </a:r>
            <a:r>
              <a:rPr lang="fr-FR" sz="1800" dirty="0">
                <a:latin typeface="+mn-lt"/>
              </a:rPr>
              <a:t> </a:t>
            </a:r>
            <a:r>
              <a:rPr lang="fr-FR" sz="1800" dirty="0" err="1">
                <a:latin typeface="+mn-lt"/>
              </a:rPr>
              <a:t>developments</a:t>
            </a:r>
            <a:endParaRPr lang="fr-FR" sz="1800" dirty="0">
              <a:latin typeface="+mn-lt"/>
            </a:endParaRPr>
          </a:p>
          <a:p>
            <a:pPr marL="573088" lvl="2" indent="0">
              <a:buNone/>
            </a:pPr>
            <a:r>
              <a:rPr lang="fr-FR" sz="1800" dirty="0" err="1">
                <a:latin typeface="+mn-lt"/>
              </a:rPr>
              <a:t>Examination</a:t>
            </a:r>
            <a:r>
              <a:rPr lang="fr-FR" sz="1800" dirty="0">
                <a:latin typeface="+mn-lt"/>
              </a:rPr>
              <a:t>, adoption and </a:t>
            </a:r>
            <a:r>
              <a:rPr lang="fr-FR" sz="1800" dirty="0" err="1">
                <a:latin typeface="+mn-lt"/>
              </a:rPr>
              <a:t>presentation</a:t>
            </a:r>
            <a:r>
              <a:rPr lang="fr-FR" sz="1800" dirty="0">
                <a:latin typeface="+mn-lt"/>
              </a:rPr>
              <a:t> to the CM of </a:t>
            </a:r>
            <a:r>
              <a:rPr lang="fr-FR" sz="1800" dirty="0" err="1">
                <a:latin typeface="+mn-lt"/>
              </a:rPr>
              <a:t>proposal</a:t>
            </a:r>
            <a:r>
              <a:rPr lang="fr-FR" sz="1800" dirty="0">
                <a:latin typeface="+mn-lt"/>
              </a:rPr>
              <a:t> for: </a:t>
            </a:r>
          </a:p>
          <a:p>
            <a:pPr marL="573088" lvl="2" indent="0">
              <a:buNone/>
            </a:pPr>
            <a:r>
              <a:rPr lang="fr-FR" sz="1800" dirty="0">
                <a:latin typeface="+mn-lt"/>
              </a:rPr>
              <a:t>	- </a:t>
            </a:r>
            <a:r>
              <a:rPr lang="fr-FR" sz="1800" dirty="0" err="1">
                <a:solidFill>
                  <a:srgbClr val="0000FF"/>
                </a:solidFill>
                <a:latin typeface="+mn-lt"/>
              </a:rPr>
              <a:t>amendment</a:t>
            </a:r>
            <a:endParaRPr lang="fr-FR" sz="1800" dirty="0">
              <a:solidFill>
                <a:srgbClr val="0000FF"/>
              </a:solidFill>
              <a:latin typeface="+mn-lt"/>
            </a:endParaRPr>
          </a:p>
          <a:p>
            <a:pPr marL="573088" lvl="2" indent="0">
              <a:buNone/>
            </a:pPr>
            <a:r>
              <a:rPr lang="fr-FR" sz="1800" dirty="0">
                <a:solidFill>
                  <a:srgbClr val="0000FF"/>
                </a:solidFill>
                <a:latin typeface="+mn-lt"/>
              </a:rPr>
              <a:t>	- </a:t>
            </a:r>
            <a:r>
              <a:rPr lang="fr-FR" sz="1800" dirty="0" err="1">
                <a:solidFill>
                  <a:srgbClr val="0000FF"/>
                </a:solidFill>
                <a:latin typeface="+mn-lt"/>
              </a:rPr>
              <a:t>additional</a:t>
            </a:r>
            <a:r>
              <a:rPr lang="fr-FR" sz="1800" dirty="0">
                <a:solidFill>
                  <a:srgbClr val="0000FF"/>
                </a:solidFill>
                <a:latin typeface="+mn-lt"/>
              </a:rPr>
              <a:t> </a:t>
            </a:r>
            <a:r>
              <a:rPr lang="fr-FR" sz="1800" dirty="0" err="1">
                <a:solidFill>
                  <a:srgbClr val="0000FF"/>
                </a:solidFill>
                <a:latin typeface="+mn-lt"/>
              </a:rPr>
              <a:t>protocol</a:t>
            </a:r>
            <a:endParaRPr lang="fr-FR" sz="1800" dirty="0">
              <a:solidFill>
                <a:srgbClr val="0000FF"/>
              </a:solidFill>
              <a:latin typeface="+mn-lt"/>
            </a:endParaRPr>
          </a:p>
          <a:p>
            <a:pPr marL="573088" lvl="2" indent="0">
              <a:buNone/>
            </a:pPr>
            <a:endParaRPr lang="fr-FR" sz="1800" dirty="0">
              <a:latin typeface="+mn-lt"/>
            </a:endParaRPr>
          </a:p>
          <a:p>
            <a:pPr lvl="3">
              <a:buFont typeface="Arial" panose="020B0604020202020204" pitchFamily="34" charset="0"/>
              <a:buChar char="•"/>
            </a:pPr>
            <a:endParaRPr lang="fr-FR" sz="1800" dirty="0">
              <a:latin typeface="+mn-lt"/>
            </a:endParaRPr>
          </a:p>
          <a:p>
            <a:pPr marL="0" indent="0">
              <a:buNone/>
            </a:pPr>
            <a:endParaRPr lang="en-GB" sz="1800" dirty="0"/>
          </a:p>
        </p:txBody>
      </p:sp>
      <p:cxnSp>
        <p:nvCxnSpPr>
          <p:cNvPr id="6" name="Straight Arrow Connector 5"/>
          <p:cNvCxnSpPr/>
          <p:nvPr/>
        </p:nvCxnSpPr>
        <p:spPr>
          <a:xfrm>
            <a:off x="755576" y="5226968"/>
            <a:ext cx="216024"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Straight Arrow Connector 6"/>
          <p:cNvCxnSpPr/>
          <p:nvPr/>
        </p:nvCxnSpPr>
        <p:spPr>
          <a:xfrm>
            <a:off x="755576" y="5589240"/>
            <a:ext cx="216024"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916102268"/>
      </p:ext>
    </p:extLst>
  </p:cSld>
  <p:clrMapOvr>
    <a:masterClrMapping/>
  </p:clrMapOvr>
</p:sld>
</file>

<file path=ppt/theme/theme1.xml><?xml version="1.0" encoding="utf-8"?>
<a:theme xmlns:a="http://schemas.openxmlformats.org/drawingml/2006/main" name="Theme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Myriad Pro"/>
        <a:ea typeface="ＭＳ Ｐゴシック"/>
        <a:cs typeface="Arial"/>
      </a:majorFont>
      <a:minorFont>
        <a:latin typeface="Myriad Pro"/>
        <a:ea typeface="ＭＳ Ｐゴシック"/>
        <a:cs typeface="Arial"/>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1611</TotalTime>
  <Words>749</Words>
  <Application>Microsoft Office PowerPoint</Application>
  <PresentationFormat>On-screen Show (4:3)</PresentationFormat>
  <Paragraphs>153</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Theme1</vt:lpstr>
      <vt:lpstr>PowerPoint Presentation</vt:lpstr>
      <vt:lpstr>Convention on Human Rights and Biomedicine – Oviedo Convention</vt:lpstr>
      <vt:lpstr>1997: The Oviedo Convention</vt:lpstr>
      <vt:lpstr>Oviedo Convention:  a patient rights treaty</vt:lpstr>
      <vt:lpstr>The Oviedo Convention</vt:lpstr>
      <vt:lpstr>Oviedo Convention: specific protections</vt:lpstr>
      <vt:lpstr>Legal aspects of the Convention</vt:lpstr>
      <vt:lpstr>Further legally binding instruments</vt:lpstr>
      <vt:lpstr>Intergovernmental Committee </vt:lpstr>
      <vt:lpstr>Current and future challenges</vt:lpstr>
      <vt:lpstr>Actions to address the concerns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ETHICS OF PLACEBO CONTROL IN CLINICAL TRIALS</dc:title>
  <dc:creator>Prof.Dr.Doppelfeld</dc:creator>
  <cp:lastModifiedBy>WINTER Tatiana</cp:lastModifiedBy>
  <cp:revision>336</cp:revision>
  <cp:lastPrinted>2014-01-27T16:06:22Z</cp:lastPrinted>
  <dcterms:created xsi:type="dcterms:W3CDTF">2010-01-23T16:40:48Z</dcterms:created>
  <dcterms:modified xsi:type="dcterms:W3CDTF">2016-10-03T09:40:31Z</dcterms:modified>
</cp:coreProperties>
</file>