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10"/>
  </p:notesMasterIdLst>
  <p:sldIdLst>
    <p:sldId id="256" r:id="rId2"/>
    <p:sldId id="266" r:id="rId3"/>
    <p:sldId id="265" r:id="rId4"/>
    <p:sldId id="267" r:id="rId5"/>
    <p:sldId id="268" r:id="rId6"/>
    <p:sldId id="269" r:id="rId7"/>
    <p:sldId id="270" r:id="rId8"/>
    <p:sldId id="271" r:id="rId9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C95F4D"/>
    <a:srgbClr val="B34937"/>
    <a:srgbClr val="00D05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6" d="100"/>
          <a:sy n="46" d="100"/>
        </p:scale>
        <p:origin x="-1267" y="-8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145C47A-932E-49FE-ABD1-DFCC7841814A}" type="datetimeFigureOut">
              <a:rPr lang="en-US" smtClean="0"/>
              <a:t>6/17/2015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16425"/>
            <a:ext cx="5607050" cy="418306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2D5104B-5CDF-415D-A8F5-1AD4078289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27093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1685925" y="417195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685925" y="541020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35152186-7677-4F57-85D6-9BCF697227CD}" type="datetime1">
              <a:rPr lang="en-US" smtClean="0"/>
              <a:t>6/17/2015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0B35446E-46C6-4847-A940-8B0EF2325840}" type="slidenum">
              <a:rPr lang="en-US" smtClean="0"/>
              <a:t>‹#›</a:t>
            </a:fld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1371600" y="393382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Rectangle 32"/>
          <p:cNvSpPr/>
          <p:nvPr/>
        </p:nvSpPr>
        <p:spPr>
          <a:xfrm>
            <a:off x="1381125" y="533400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Rectangle 21"/>
          <p:cNvSpPr/>
          <p:nvPr/>
        </p:nvSpPr>
        <p:spPr>
          <a:xfrm>
            <a:off x="1371600" y="393382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>
            <a:off x="1381125" y="533400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3F7821-5AE5-40E7-8B52-6AF6B39580A1}" type="datetime1">
              <a:rPr lang="en-US" smtClean="0"/>
              <a:t>6/17/2015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5446E-46C6-4847-A940-8B0EF232584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920469-DDDB-446E-873F-55049DF55158}" type="datetime1">
              <a:rPr lang="en-US" smtClean="0"/>
              <a:t>6/17/2015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5446E-46C6-4847-A940-8B0EF2325840}" type="slidenum">
              <a:rPr lang="en-US" smtClean="0"/>
              <a:t>‹#›</a:t>
            </a:fld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Isosceles Triangle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72FD24-7DAF-4BAC-B104-0CE51F8B08EB}" type="datetime1">
              <a:rPr lang="en-US" smtClean="0"/>
              <a:t>6/17/2015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5446E-46C6-4847-A940-8B0EF2325840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D5F70E10-D4C1-45AA-9003-BCE8387BFED5}" type="datetime1">
              <a:rPr lang="en-US" smtClean="0"/>
              <a:t>6/17/2015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0B35446E-46C6-4847-A940-8B0EF2325840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824B4A-5012-4518-B99B-1AC329B5EA0F}" type="datetime1">
              <a:rPr lang="en-US" smtClean="0"/>
              <a:t>6/17/2015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5446E-46C6-4847-A940-8B0EF2325840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B5F310-DC4D-48F8-8A0D-330FF68EF66B}" type="datetime1">
              <a:rPr lang="en-US" smtClean="0"/>
              <a:t>6/17/2015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5446E-46C6-4847-A940-8B0EF2325840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1BD9D6-D64E-4B34-84CC-04010E2FEBB4}" type="datetime1">
              <a:rPr lang="en-US" smtClean="0"/>
              <a:t>6/17/2015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5446E-46C6-4847-A940-8B0EF2325840}" type="slidenum">
              <a:rPr lang="en-US" smtClean="0"/>
              <a:t>‹#›</a:t>
            </a:fld>
            <a:endParaRPr lang="en-US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5F535D-42B8-4A38-A88A-67523172DFF6}" type="datetime1">
              <a:rPr lang="en-US" smtClean="0"/>
              <a:t>6/17/2015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5446E-46C6-4847-A940-8B0EF2325840}" type="slidenum">
              <a:rPr lang="en-US" smtClean="0"/>
              <a:t>‹#›</a:t>
            </a:fld>
            <a:endParaRPr lang="en-US"/>
          </a:p>
        </p:txBody>
      </p:sp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0DBCDE-6DAC-47F1-A9F6-FE1FAA567BB3}" type="datetime1">
              <a:rPr lang="en-US" smtClean="0"/>
              <a:t>6/17/2015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5446E-46C6-4847-A940-8B0EF2325840}" type="slidenum">
              <a:rPr lang="en-US" smtClean="0"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24308-F53B-4788-A1BB-9056BBA10C7A}" type="datetime1">
              <a:rPr lang="en-US" smtClean="0"/>
              <a:t>6/17/2015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5446E-46C6-4847-A940-8B0EF2325840}" type="slidenum">
              <a:rPr lang="en-US" smtClean="0"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75E12469-C423-4A47-AC3F-5AF54AB6146D}" type="datetime1">
              <a:rPr lang="en-US" smtClean="0"/>
              <a:t>6/17/2015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0B35446E-46C6-4847-A940-8B0EF2325840}" type="slidenum">
              <a:rPr lang="en-US" smtClean="0"/>
              <a:t>‹#›</a:t>
            </a:fld>
            <a:endParaRPr lang="en-US"/>
          </a:p>
        </p:txBody>
      </p:sp>
      <p:sp>
        <p:nvSpPr>
          <p:cNvPr id="28" name="Straight Connector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Straight Connector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Isosceles Triangle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28800" y="4343400"/>
            <a:ext cx="6858000" cy="990600"/>
          </a:xfrm>
        </p:spPr>
        <p:txBody>
          <a:bodyPr>
            <a:normAutofit/>
          </a:bodyPr>
          <a:lstStyle/>
          <a:p>
            <a:r>
              <a:rPr lang="en-US" dirty="0" smtClean="0"/>
              <a:t>Global Cyberspace Cooperation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5410200"/>
            <a:ext cx="6858000" cy="590550"/>
          </a:xfrm>
        </p:spPr>
        <p:txBody>
          <a:bodyPr>
            <a:normAutofit/>
          </a:bodyPr>
          <a:lstStyle/>
          <a:p>
            <a:r>
              <a:rPr lang="en-US" sz="2400" dirty="0" smtClean="0"/>
              <a:t>Update and Prognosis, </a:t>
            </a:r>
            <a:r>
              <a:rPr lang="en-US" sz="2400" dirty="0" smtClean="0"/>
              <a:t>June 2015</a:t>
            </a:r>
            <a:endParaRPr lang="en-US" sz="2400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5257800" y="838200"/>
            <a:ext cx="3387466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+mj-lt"/>
              </a:rPr>
              <a:t>Bruce W. McConnell</a:t>
            </a:r>
          </a:p>
          <a:p>
            <a:r>
              <a:rPr lang="en-US" sz="2400" dirty="0" smtClean="0">
                <a:latin typeface="+mj-lt"/>
              </a:rPr>
              <a:t>Senior Vice President</a:t>
            </a:r>
          </a:p>
          <a:p>
            <a:r>
              <a:rPr lang="en-US" sz="2400" dirty="0" smtClean="0">
                <a:solidFill>
                  <a:srgbClr val="0000FF"/>
                </a:solidFill>
                <a:latin typeface="+mj-lt"/>
              </a:rPr>
              <a:t>bwm@ewi.info</a:t>
            </a:r>
            <a:r>
              <a:rPr lang="en-US" sz="2400" dirty="0" smtClean="0">
                <a:latin typeface="+mj-lt"/>
              </a:rPr>
              <a:t> </a:t>
            </a:r>
            <a:endParaRPr lang="en-US" sz="2400" dirty="0">
              <a:latin typeface="+mj-lt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2514600" cy="2514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081115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EastWest Institute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5446E-46C6-4847-A940-8B0EF2325840}" type="slidenum">
              <a:rPr lang="en-US" smtClean="0"/>
              <a:t>2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5029200"/>
          </a:xfrm>
        </p:spPr>
        <p:txBody>
          <a:bodyPr>
            <a:normAutofit/>
          </a:bodyPr>
          <a:lstStyle/>
          <a:p>
            <a:pPr lvl="0"/>
            <a:r>
              <a:rPr lang="en-US" dirty="0">
                <a:latin typeface="+mj-lt"/>
              </a:rPr>
              <a:t>M</a:t>
            </a:r>
            <a:r>
              <a:rPr lang="en-US" dirty="0" smtClean="0">
                <a:latin typeface="+mj-lt"/>
              </a:rPr>
              <a:t>ake </a:t>
            </a:r>
            <a:r>
              <a:rPr lang="en-US" dirty="0">
                <a:latin typeface="+mj-lt"/>
              </a:rPr>
              <a:t>the world a safer place by addressing seemingly intractable problems that threaten regional and global stability.</a:t>
            </a:r>
          </a:p>
          <a:p>
            <a:pPr lvl="0"/>
            <a:r>
              <a:rPr lang="en-US" dirty="0">
                <a:latin typeface="+mj-lt"/>
              </a:rPr>
              <a:t>I</a:t>
            </a:r>
            <a:r>
              <a:rPr lang="en-US" dirty="0" smtClean="0">
                <a:latin typeface="+mj-lt"/>
              </a:rPr>
              <a:t>ndependent</a:t>
            </a:r>
            <a:r>
              <a:rPr lang="en-US" dirty="0">
                <a:latin typeface="+mj-lt"/>
              </a:rPr>
              <a:t>, </a:t>
            </a:r>
            <a:r>
              <a:rPr lang="en-US" dirty="0" smtClean="0">
                <a:latin typeface="+mj-lt"/>
              </a:rPr>
              <a:t>International</a:t>
            </a:r>
            <a:r>
              <a:rPr lang="en-US" dirty="0">
                <a:latin typeface="+mj-lt"/>
              </a:rPr>
              <a:t>, </a:t>
            </a:r>
            <a:r>
              <a:rPr lang="en-US" dirty="0" smtClean="0">
                <a:latin typeface="+mj-lt"/>
              </a:rPr>
              <a:t>Non-partisan</a:t>
            </a:r>
            <a:endParaRPr lang="en-US" dirty="0">
              <a:latin typeface="+mj-lt"/>
            </a:endParaRPr>
          </a:p>
          <a:p>
            <a:pPr lvl="0"/>
            <a:r>
              <a:rPr lang="en-US" dirty="0">
                <a:latin typeface="+mj-lt"/>
              </a:rPr>
              <a:t>Founded in 1980, with offices in New York, Brussels, Moscow and Washington.</a:t>
            </a:r>
          </a:p>
          <a:p>
            <a:r>
              <a:rPr lang="en-US" dirty="0" smtClean="0">
                <a:latin typeface="+mj-lt"/>
              </a:rPr>
              <a:t>In 1980, E-W </a:t>
            </a:r>
            <a:r>
              <a:rPr lang="en-US" dirty="0">
                <a:latin typeface="+mj-lt"/>
              </a:rPr>
              <a:t>meant NATO-Warsaw Pact</a:t>
            </a:r>
          </a:p>
          <a:p>
            <a:r>
              <a:rPr lang="en-US" dirty="0">
                <a:latin typeface="+mj-lt"/>
              </a:rPr>
              <a:t>Reunification of Germany</a:t>
            </a:r>
          </a:p>
          <a:p>
            <a:r>
              <a:rPr lang="en-US" dirty="0">
                <a:latin typeface="+mj-lt"/>
              </a:rPr>
              <a:t>Former Soviet Union</a:t>
            </a:r>
          </a:p>
          <a:p>
            <a:r>
              <a:rPr lang="en-US" dirty="0">
                <a:latin typeface="+mj-lt"/>
              </a:rPr>
              <a:t>China</a:t>
            </a:r>
          </a:p>
          <a:p>
            <a:r>
              <a:rPr lang="en-US" dirty="0" smtClean="0">
                <a:latin typeface="+mj-lt"/>
              </a:rPr>
              <a:t>90 Percent Privately Funded </a:t>
            </a:r>
            <a:endParaRPr lang="en-US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5933413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EastWest </a:t>
            </a:r>
            <a:r>
              <a:rPr lang="en-US" dirty="0" smtClean="0"/>
              <a:t>and </a:t>
            </a:r>
            <a:r>
              <a:rPr lang="en-US" dirty="0" smtClean="0"/>
              <a:t>Cyber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5446E-46C6-4847-A940-8B0EF2325840}" type="slidenum">
              <a:rPr lang="en-US" smtClean="0"/>
              <a:t>3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5181600"/>
          </a:xfrm>
        </p:spPr>
        <p:txBody>
          <a:bodyPr>
            <a:normAutofit fontScale="92500" lnSpcReduction="10000"/>
          </a:bodyPr>
          <a:lstStyle/>
          <a:p>
            <a:r>
              <a:rPr lang="en-US" sz="3200" dirty="0" smtClean="0">
                <a:latin typeface="+mj-lt"/>
              </a:rPr>
              <a:t>Started in 20018, Expanded 2013</a:t>
            </a:r>
          </a:p>
          <a:p>
            <a:endParaRPr lang="en-US" sz="3200" dirty="0" smtClean="0">
              <a:latin typeface="+mj-lt"/>
            </a:endParaRPr>
          </a:p>
          <a:p>
            <a:r>
              <a:rPr lang="en-US" sz="3200" dirty="0" smtClean="0">
                <a:latin typeface="+mj-lt"/>
              </a:rPr>
              <a:t>Five Global Summits </a:t>
            </a:r>
          </a:p>
          <a:p>
            <a:pPr lvl="1"/>
            <a:r>
              <a:rPr lang="en-US" sz="3200" dirty="0" smtClean="0">
                <a:solidFill>
                  <a:schemeClr val="tx1"/>
                </a:solidFill>
                <a:latin typeface="+mj-lt"/>
              </a:rPr>
              <a:t>Berlin December 2014 </a:t>
            </a:r>
          </a:p>
          <a:p>
            <a:pPr lvl="1"/>
            <a:r>
              <a:rPr lang="en-US" sz="3200" dirty="0" smtClean="0">
                <a:solidFill>
                  <a:schemeClr val="tx1"/>
                </a:solidFill>
                <a:latin typeface="+mj-lt"/>
              </a:rPr>
              <a:t>NEW YORK – SEPTEMBER 9-10, 2015</a:t>
            </a:r>
          </a:p>
          <a:p>
            <a:pPr lvl="1"/>
            <a:r>
              <a:rPr lang="en-US" sz="3200" dirty="0" smtClean="0">
                <a:solidFill>
                  <a:schemeClr val="tx1"/>
                </a:solidFill>
                <a:latin typeface="+mj-lt"/>
              </a:rPr>
              <a:t>~300 Participants/40 Countries</a:t>
            </a:r>
          </a:p>
          <a:p>
            <a:pPr marL="0" indent="0">
              <a:buNone/>
            </a:pPr>
            <a:endParaRPr lang="en-US" sz="3200" dirty="0" smtClean="0">
              <a:latin typeface="+mj-lt"/>
            </a:endParaRPr>
          </a:p>
          <a:p>
            <a:r>
              <a:rPr lang="en-US" sz="3200" dirty="0" smtClean="0">
                <a:latin typeface="+mj-lt"/>
              </a:rPr>
              <a:t>Methodology: Convene, Reframe, Mobilize</a:t>
            </a:r>
          </a:p>
          <a:p>
            <a:endParaRPr lang="en-US" sz="3200" dirty="0">
              <a:solidFill>
                <a:schemeClr val="tx1"/>
              </a:solidFill>
              <a:latin typeface="+mj-lt"/>
            </a:endParaRPr>
          </a:p>
          <a:p>
            <a:r>
              <a:rPr lang="en-US" sz="3200" dirty="0" smtClean="0">
                <a:latin typeface="+mj-lt"/>
              </a:rPr>
              <a:t>Ongoing Breakthrough Work Streams</a:t>
            </a:r>
            <a:endParaRPr lang="en-US" sz="3200" dirty="0" smtClean="0">
              <a:solidFill>
                <a:schemeClr val="tx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7483424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Ongoing Cooperation Work Streams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5446E-46C6-4847-A940-8B0EF2325840}" type="slidenum">
              <a:rPr lang="en-US" smtClean="0"/>
              <a:t>4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10000"/>
          </a:bodyPr>
          <a:lstStyle/>
          <a:p>
            <a:pPr lvl="0"/>
            <a:r>
              <a:rPr lang="en-US" dirty="0">
                <a:latin typeface="+mj-lt"/>
              </a:rPr>
              <a:t>Increasing the Global Availability of Secure ICT Products and Services</a:t>
            </a:r>
          </a:p>
          <a:p>
            <a:pPr lvl="0"/>
            <a:r>
              <a:rPr lang="en-US" b="1" dirty="0">
                <a:solidFill>
                  <a:srgbClr val="0000FF"/>
                </a:solidFill>
                <a:latin typeface="+mj-lt"/>
              </a:rPr>
              <a:t>Modernizing International Procedures against Cyber-enabled Crimes</a:t>
            </a:r>
          </a:p>
          <a:p>
            <a:pPr lvl="0"/>
            <a:r>
              <a:rPr lang="en-US" dirty="0">
                <a:latin typeface="+mj-lt"/>
              </a:rPr>
              <a:t>Promoting Two-factor Authentication</a:t>
            </a:r>
          </a:p>
          <a:p>
            <a:pPr lvl="0"/>
            <a:r>
              <a:rPr lang="en-US" dirty="0">
                <a:latin typeface="+mj-lt"/>
              </a:rPr>
              <a:t>Managing Global Encryption</a:t>
            </a:r>
          </a:p>
          <a:p>
            <a:pPr lvl="0"/>
            <a:r>
              <a:rPr lang="en-US" dirty="0">
                <a:latin typeface="+mj-lt"/>
              </a:rPr>
              <a:t>Promoting Measures of Restraint in Cyber Armaments</a:t>
            </a:r>
          </a:p>
          <a:p>
            <a:pPr lvl="0"/>
            <a:r>
              <a:rPr lang="en-US" dirty="0">
                <a:latin typeface="+mj-lt"/>
              </a:rPr>
              <a:t>Governing and Managing the Internet</a:t>
            </a:r>
          </a:p>
          <a:p>
            <a:pPr lvl="0"/>
            <a:r>
              <a:rPr lang="en-US" b="1" dirty="0">
                <a:solidFill>
                  <a:srgbClr val="0000FF"/>
                </a:solidFill>
                <a:latin typeface="+mj-lt"/>
              </a:rPr>
              <a:t>Managing Objectionable Content Across National Borders</a:t>
            </a:r>
          </a:p>
          <a:p>
            <a:pPr lvl="0"/>
            <a:r>
              <a:rPr lang="en-US" dirty="0">
                <a:latin typeface="+mj-lt"/>
              </a:rPr>
              <a:t>Increasing Transparency and Accountability in Personal Data Collection </a:t>
            </a:r>
          </a:p>
          <a:p>
            <a:pPr lvl="0"/>
            <a:r>
              <a:rPr lang="en-US" dirty="0">
                <a:latin typeface="+mj-lt"/>
              </a:rPr>
              <a:t>Strengthening Critical Infrastructure Resilience and Preparedness</a:t>
            </a:r>
          </a:p>
          <a:p>
            <a:endParaRPr lang="en-US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9608993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Cyber-Enabled Crim</a:t>
            </a:r>
            <a:r>
              <a:rPr lang="en-US" dirty="0"/>
              <a:t>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5446E-46C6-4847-A940-8B0EF2325840}" type="slidenum">
              <a:rPr lang="en-US" smtClean="0"/>
              <a:t>5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sz="3200" dirty="0" smtClean="0">
                <a:latin typeface="+mj-lt"/>
              </a:rPr>
              <a:t>Regular Crimes, Enabled by New Tools</a:t>
            </a:r>
          </a:p>
          <a:p>
            <a:endParaRPr lang="en-US" sz="3200" dirty="0" smtClean="0">
              <a:latin typeface="+mj-lt"/>
            </a:endParaRPr>
          </a:p>
          <a:p>
            <a:r>
              <a:rPr lang="en-US" sz="3200" dirty="0" smtClean="0">
                <a:latin typeface="+mj-lt"/>
              </a:rPr>
              <a:t>Distinction Between Dual- and Single-Criminality</a:t>
            </a:r>
          </a:p>
          <a:p>
            <a:endParaRPr lang="en-US" sz="3200" dirty="0" smtClean="0">
              <a:latin typeface="+mj-lt"/>
            </a:endParaRPr>
          </a:p>
          <a:p>
            <a:r>
              <a:rPr lang="en-US" sz="3200" dirty="0" smtClean="0">
                <a:latin typeface="+mj-lt"/>
              </a:rPr>
              <a:t>Law Enforcement to Law Enforcement</a:t>
            </a:r>
          </a:p>
          <a:p>
            <a:endParaRPr lang="en-US" sz="3200" dirty="0">
              <a:latin typeface="+mj-lt"/>
            </a:endParaRPr>
          </a:p>
          <a:p>
            <a:r>
              <a:rPr lang="en-US" sz="3200" dirty="0" smtClean="0">
                <a:latin typeface="+mj-lt"/>
              </a:rPr>
              <a:t>Law Enforcement to Companies</a:t>
            </a:r>
          </a:p>
          <a:p>
            <a:endParaRPr lang="en-US" sz="3200" dirty="0">
              <a:latin typeface="+mj-lt"/>
            </a:endParaRPr>
          </a:p>
          <a:p>
            <a:endParaRPr lang="en-US" sz="32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9677454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n-US" dirty="0">
                <a:solidFill>
                  <a:srgbClr val="002060"/>
                </a:solidFill>
              </a:rPr>
              <a:t>Modernizing </a:t>
            </a:r>
            <a:r>
              <a:rPr lang="en-US" dirty="0" smtClean="0">
                <a:solidFill>
                  <a:srgbClr val="002060"/>
                </a:solidFill>
              </a:rPr>
              <a:t>International Procedures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5446E-46C6-4847-A940-8B0EF2325840}" type="slidenum">
              <a:rPr lang="en-US" smtClean="0"/>
              <a:t>6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sz="3200" dirty="0" smtClean="0">
                <a:latin typeface="+mj-lt"/>
              </a:rPr>
              <a:t>Europol EC3, FBI, Major ISP</a:t>
            </a:r>
          </a:p>
          <a:p>
            <a:r>
              <a:rPr lang="en-US" sz="3200" dirty="0" smtClean="0">
                <a:latin typeface="+mj-lt"/>
              </a:rPr>
              <a:t>Corporate Transparency on Response Policies – Best Practices</a:t>
            </a:r>
          </a:p>
          <a:p>
            <a:r>
              <a:rPr lang="en-US" sz="3200" dirty="0" smtClean="0">
                <a:latin typeface="+mj-lt"/>
              </a:rPr>
              <a:t>Uniform MLAT Request Form</a:t>
            </a:r>
            <a:endParaRPr lang="en-US" sz="3200" dirty="0" smtClean="0">
              <a:solidFill>
                <a:schemeClr val="tx1"/>
              </a:solidFill>
              <a:latin typeface="+mj-lt"/>
            </a:endParaRPr>
          </a:p>
          <a:p>
            <a:pPr lvl="1"/>
            <a:r>
              <a:rPr lang="en-US" sz="3200" dirty="0" smtClean="0">
                <a:solidFill>
                  <a:schemeClr val="tx1"/>
                </a:solidFill>
                <a:latin typeface="+mj-lt"/>
              </a:rPr>
              <a:t>UNODC, Interpol</a:t>
            </a:r>
          </a:p>
          <a:p>
            <a:r>
              <a:rPr lang="en-US" sz="3200" dirty="0" smtClean="0">
                <a:latin typeface="+mj-lt"/>
              </a:rPr>
              <a:t>Single Point of Contact/Vetting</a:t>
            </a:r>
          </a:p>
          <a:p>
            <a:endParaRPr lang="en-US" sz="3200" dirty="0">
              <a:solidFill>
                <a:schemeClr val="tx1"/>
              </a:solidFill>
              <a:latin typeface="+mj-lt"/>
            </a:endParaRPr>
          </a:p>
          <a:p>
            <a:r>
              <a:rPr lang="en-US" sz="3200" dirty="0" smtClean="0">
                <a:latin typeface="+mj-lt"/>
              </a:rPr>
              <a:t>How You Can Help . . . </a:t>
            </a:r>
            <a:endParaRPr lang="en-US" sz="3200" dirty="0" smtClean="0">
              <a:solidFill>
                <a:schemeClr val="tx1"/>
              </a:solidFill>
              <a:latin typeface="+mj-lt"/>
            </a:endParaRPr>
          </a:p>
          <a:p>
            <a:pPr marL="274320" lvl="1" indent="0">
              <a:buNone/>
            </a:pPr>
            <a:endParaRPr lang="en-US" sz="3200" dirty="0">
              <a:solidFill>
                <a:schemeClr val="tx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851809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Managing Objectionable Content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5446E-46C6-4847-A940-8B0EF2325840}" type="slidenum">
              <a:rPr lang="en-US" smtClean="0"/>
              <a:t>7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5029200"/>
          </a:xfrm>
        </p:spPr>
        <p:txBody>
          <a:bodyPr>
            <a:normAutofit/>
          </a:bodyPr>
          <a:lstStyle/>
          <a:p>
            <a:r>
              <a:rPr lang="en-US" sz="3200" dirty="0" smtClean="0">
                <a:latin typeface="+mj-lt"/>
              </a:rPr>
              <a:t>May Not Be Dual Criminality</a:t>
            </a:r>
          </a:p>
          <a:p>
            <a:r>
              <a:rPr lang="en-US" sz="3200" dirty="0" smtClean="0">
                <a:latin typeface="+mj-lt"/>
              </a:rPr>
              <a:t>Platform Companies in Quasi-Judicial Role</a:t>
            </a:r>
          </a:p>
          <a:p>
            <a:r>
              <a:rPr lang="en-US" sz="3200" dirty="0" smtClean="0">
                <a:latin typeface="+mj-lt"/>
              </a:rPr>
              <a:t>Issues of Location, Jurisdiction, Law</a:t>
            </a:r>
          </a:p>
          <a:p>
            <a:r>
              <a:rPr lang="en-US" sz="3200" dirty="0" smtClean="0">
                <a:latin typeface="+mj-lt"/>
              </a:rPr>
              <a:t>Partner: Internet Jurisdiction Project </a:t>
            </a:r>
          </a:p>
          <a:p>
            <a:pPr lvl="1"/>
            <a:r>
              <a:rPr lang="en-US" sz="3200" dirty="0">
                <a:solidFill>
                  <a:schemeClr val="tx1"/>
                </a:solidFill>
                <a:latin typeface="+mj-lt"/>
              </a:rPr>
              <a:t>Standard Forms and </a:t>
            </a:r>
            <a:r>
              <a:rPr lang="en-US" sz="3200" dirty="0" smtClean="0">
                <a:solidFill>
                  <a:schemeClr val="tx1"/>
                </a:solidFill>
                <a:latin typeface="+mj-lt"/>
              </a:rPr>
              <a:t>Protocols for …</a:t>
            </a:r>
            <a:endParaRPr lang="en-US" sz="3200" dirty="0" smtClean="0">
              <a:latin typeface="+mj-lt"/>
            </a:endParaRPr>
          </a:p>
          <a:p>
            <a:pPr lvl="1"/>
            <a:r>
              <a:rPr lang="en-US" sz="3200" dirty="0" smtClean="0">
                <a:solidFill>
                  <a:schemeClr val="tx1"/>
                </a:solidFill>
                <a:latin typeface="+mj-lt"/>
              </a:rPr>
              <a:t>Takedown Requests</a:t>
            </a:r>
          </a:p>
          <a:p>
            <a:pPr lvl="1"/>
            <a:r>
              <a:rPr lang="en-US" sz="3200" dirty="0" smtClean="0">
                <a:solidFill>
                  <a:schemeClr val="tx1"/>
                </a:solidFill>
                <a:latin typeface="+mj-lt"/>
              </a:rPr>
              <a:t>Domain Seizure Requests</a:t>
            </a:r>
          </a:p>
          <a:p>
            <a:pPr lvl="1"/>
            <a:r>
              <a:rPr lang="en-US" sz="3200" dirty="0" smtClean="0">
                <a:solidFill>
                  <a:schemeClr val="tx1"/>
                </a:solidFill>
                <a:latin typeface="+mj-lt"/>
              </a:rPr>
              <a:t>Subscriber Information</a:t>
            </a:r>
            <a:endParaRPr lang="en-US" sz="3200" dirty="0" smtClean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70705955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Join us in New York, September 9-10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5446E-46C6-4847-A940-8B0EF2325840}" type="slidenum">
              <a:rPr lang="en-US" smtClean="0"/>
              <a:t>8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endParaRPr lang="en-US" sz="3200" dirty="0" smtClean="0">
              <a:latin typeface="+mj-lt"/>
            </a:endParaRPr>
          </a:p>
          <a:p>
            <a:r>
              <a:rPr lang="en-US" sz="3200" dirty="0" smtClean="0">
                <a:latin typeface="+mj-lt"/>
              </a:rPr>
              <a:t>Thank you!</a:t>
            </a:r>
          </a:p>
          <a:p>
            <a:endParaRPr lang="en-US" sz="3200" dirty="0" smtClean="0">
              <a:latin typeface="+mj-lt"/>
            </a:endParaRPr>
          </a:p>
          <a:p>
            <a:r>
              <a:rPr lang="en-US" sz="3200" dirty="0" smtClean="0">
                <a:latin typeface="+mj-lt"/>
              </a:rPr>
              <a:t>Now, Your Ideas</a:t>
            </a:r>
            <a:endParaRPr lang="en-US" sz="3200" dirty="0">
              <a:latin typeface="+mj-lt"/>
            </a:endParaRPr>
          </a:p>
          <a:p>
            <a:endParaRPr lang="en-US" sz="3200" dirty="0">
              <a:latin typeface="+mj-lt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257800" y="5124271"/>
            <a:ext cx="3387466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+mj-lt"/>
              </a:rPr>
              <a:t>Bruce W. McConnell</a:t>
            </a:r>
          </a:p>
          <a:p>
            <a:r>
              <a:rPr lang="en-US" sz="2400" dirty="0" smtClean="0">
                <a:latin typeface="+mj-lt"/>
              </a:rPr>
              <a:t>Senior Vice President</a:t>
            </a:r>
          </a:p>
          <a:p>
            <a:r>
              <a:rPr lang="en-US" sz="2400" dirty="0" smtClean="0">
                <a:solidFill>
                  <a:srgbClr val="0000FF"/>
                </a:solidFill>
                <a:latin typeface="+mj-lt"/>
              </a:rPr>
              <a:t>bwm@ewi.info</a:t>
            </a:r>
            <a:r>
              <a:rPr lang="en-US" sz="2400" dirty="0" smtClean="0">
                <a:latin typeface="+mj-lt"/>
              </a:rPr>
              <a:t> </a:t>
            </a:r>
            <a:endParaRPr lang="en-US" sz="2400" dirty="0">
              <a:latin typeface="+mj-lt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43400"/>
            <a:ext cx="2514600" cy="2514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9500380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gin">
  <a:themeElements>
    <a:clrScheme name="Origin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Origin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rigin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9845</TotalTime>
  <Words>298</Words>
  <Application>Microsoft Office PowerPoint</Application>
  <PresentationFormat>On-screen Show (4:3)</PresentationFormat>
  <Paragraphs>75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Origin</vt:lpstr>
      <vt:lpstr>Global Cyberspace Cooperation</vt:lpstr>
      <vt:lpstr>EastWest Institute</vt:lpstr>
      <vt:lpstr>EastWest and Cyber</vt:lpstr>
      <vt:lpstr>Ongoing Cooperation Work Streams</vt:lpstr>
      <vt:lpstr>Cyber-Enabled Crime</vt:lpstr>
      <vt:lpstr>Modernizing International Procedures</vt:lpstr>
      <vt:lpstr>Managing Objectionable Content</vt:lpstr>
      <vt:lpstr>Join us in New York, September 9-10</vt:lpstr>
    </vt:vector>
  </TitlesOfParts>
  <Company>EastWest Institute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Global Cooperation in Cyberspace</dc:title>
  <dc:creator>Bruce W. McConnell</dc:creator>
  <cp:lastModifiedBy>Bruce W. McConnell</cp:lastModifiedBy>
  <cp:revision>59</cp:revision>
  <cp:lastPrinted>2015-01-09T19:52:08Z</cp:lastPrinted>
  <dcterms:created xsi:type="dcterms:W3CDTF">2013-12-13T15:36:11Z</dcterms:created>
  <dcterms:modified xsi:type="dcterms:W3CDTF">2015-06-17T16:12:56Z</dcterms:modified>
</cp:coreProperties>
</file>