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923" r:id="rId2"/>
    <p:sldMasterId id="2147483935" r:id="rId3"/>
  </p:sldMasterIdLst>
  <p:notesMasterIdLst>
    <p:notesMasterId r:id="rId42"/>
  </p:notesMasterIdLst>
  <p:handoutMasterIdLst>
    <p:handoutMasterId r:id="rId43"/>
  </p:handoutMasterIdLst>
  <p:sldIdLst>
    <p:sldId id="256" r:id="rId4"/>
    <p:sldId id="270" r:id="rId5"/>
    <p:sldId id="293" r:id="rId6"/>
    <p:sldId id="260" r:id="rId7"/>
    <p:sldId id="257" r:id="rId8"/>
    <p:sldId id="259" r:id="rId9"/>
    <p:sldId id="262" r:id="rId10"/>
    <p:sldId id="271" r:id="rId11"/>
    <p:sldId id="265" r:id="rId12"/>
    <p:sldId id="266" r:id="rId13"/>
    <p:sldId id="268" r:id="rId14"/>
    <p:sldId id="269" r:id="rId15"/>
    <p:sldId id="292" r:id="rId16"/>
    <p:sldId id="273" r:id="rId17"/>
    <p:sldId id="275" r:id="rId18"/>
    <p:sldId id="277" r:id="rId19"/>
    <p:sldId id="279" r:id="rId20"/>
    <p:sldId id="296" r:id="rId21"/>
    <p:sldId id="278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95" r:id="rId30"/>
    <p:sldId id="287" r:id="rId31"/>
    <p:sldId id="290" r:id="rId32"/>
    <p:sldId id="291" r:id="rId33"/>
    <p:sldId id="288" r:id="rId34"/>
    <p:sldId id="263" r:id="rId35"/>
    <p:sldId id="267" r:id="rId36"/>
    <p:sldId id="274" r:id="rId37"/>
    <p:sldId id="289" r:id="rId38"/>
    <p:sldId id="276" r:id="rId39"/>
    <p:sldId id="261" r:id="rId40"/>
    <p:sldId id="297" r:id="rId41"/>
  </p:sldIdLst>
  <p:sldSz cx="9144000" cy="6858000" type="screen4x3"/>
  <p:notesSz cx="6797675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F656B"/>
    <a:srgbClr val="646569"/>
    <a:srgbClr val="EF4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65" autoAdjust="0"/>
  </p:normalViewPr>
  <p:slideViewPr>
    <p:cSldViewPr>
      <p:cViewPr>
        <p:scale>
          <a:sx n="100" d="100"/>
          <a:sy n="100" d="100"/>
        </p:scale>
        <p:origin x="-1944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f7\AppData\Local\Microsoft\Windows\Temporary%20Internet%20Files\Content.IE5\C529QJIN\une_rt_a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f7\AppData\Local\Microsoft\Windows\Temporary%20Internet%20Files\Content.IE5\C529QJIN\une_rt_a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f7\AppData\Local\Microsoft\Windows\Temporary%20Internet%20Files\Content.Outlook\39AS76U9\lfsi_emp_a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f7\AppData\Local\Microsoft\Windows\Temporary%20Internet%20Files\Content.IE5\4Y4V1SOC\edat_lfse_21.xls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bmsgfs00\Pub03\S_V\v_2\Europarat\CDDECS\NEET\NEET%20Stat_edat_lfse_21.xls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f7\AppData\Local\Microsoft\Windows\Temporary%20Internet%20Files\Content.IE5\C529QJIN\une_rt_a.xls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Tabelle2!$A$11</c:f>
              <c:strCache>
                <c:ptCount val="1"/>
                <c:pt idx="0">
                  <c:v>unemployed less than 25 years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c:spPr>
          <c:invertIfNegative val="0"/>
          <c:cat>
            <c:strRef>
              <c:f>Tabelle2!$B$10:$K$10</c:f>
              <c:strCach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strCache>
            </c:strRef>
          </c:cat>
          <c:val>
            <c:numRef>
              <c:f>Tabelle2!$B$11:$K$11</c:f>
              <c:numCache>
                <c:formatCode>#,##0.0</c:formatCode>
                <c:ptCount val="10"/>
                <c:pt idx="0">
                  <c:v>19</c:v>
                </c:pt>
                <c:pt idx="1">
                  <c:v>17.7</c:v>
                </c:pt>
                <c:pt idx="2">
                  <c:v>15.9</c:v>
                </c:pt>
                <c:pt idx="3">
                  <c:v>15.9</c:v>
                </c:pt>
                <c:pt idx="4">
                  <c:v>20.3</c:v>
                </c:pt>
                <c:pt idx="5">
                  <c:v>21.4</c:v>
                </c:pt>
                <c:pt idx="6">
                  <c:v>21.7</c:v>
                </c:pt>
                <c:pt idx="7">
                  <c:v>23.3</c:v>
                </c:pt>
                <c:pt idx="8">
                  <c:v>23.7</c:v>
                </c:pt>
                <c:pt idx="9">
                  <c:v>22.2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155968"/>
        <c:axId val="155136000"/>
      </c:barChart>
      <c:lineChart>
        <c:grouping val="standard"/>
        <c:varyColors val="0"/>
        <c:ser>
          <c:idx val="2"/>
          <c:order val="2"/>
          <c:tx>
            <c:v>Difference</c:v>
          </c:tx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  <c:marker>
            <c:symbol val="none"/>
          </c:marker>
          <c:cat>
            <c:strRef>
              <c:f>Tabelle2!$B$10:$K$10</c:f>
              <c:strCach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strCache>
            </c:strRef>
          </c:cat>
          <c:val>
            <c:numRef>
              <c:f>Tabelle2!$B$13:$K$13</c:f>
              <c:numCache>
                <c:formatCode>#,##0.0</c:formatCode>
                <c:ptCount val="10"/>
                <c:pt idx="0">
                  <c:v>11.3</c:v>
                </c:pt>
                <c:pt idx="1">
                  <c:v>10.7</c:v>
                </c:pt>
                <c:pt idx="2">
                  <c:v>9.8000000000000007</c:v>
                </c:pt>
                <c:pt idx="3">
                  <c:v>10</c:v>
                </c:pt>
                <c:pt idx="4">
                  <c:v>12.7</c:v>
                </c:pt>
                <c:pt idx="5">
                  <c:v>13.1</c:v>
                </c:pt>
                <c:pt idx="6">
                  <c:v>13.4</c:v>
                </c:pt>
                <c:pt idx="7">
                  <c:v>14.2</c:v>
                </c:pt>
                <c:pt idx="8">
                  <c:v>14.2</c:v>
                </c:pt>
                <c:pt idx="9">
                  <c:v>13.2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155968"/>
        <c:axId val="155136000"/>
      </c:lineChart>
      <c:scatterChart>
        <c:scatterStyle val="lineMarker"/>
        <c:varyColors val="0"/>
        <c:ser>
          <c:idx val="1"/>
          <c:order val="1"/>
          <c:tx>
            <c:strRef>
              <c:f>Tabelle2!$A$12</c:f>
              <c:strCache>
                <c:ptCount val="1"/>
                <c:pt idx="0">
                  <c:v>unemployed 25 to 74 years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</c:spPr>
          </c:marker>
          <c:yVal>
            <c:numRef>
              <c:f>Tabelle2!$B$12:$K$12</c:f>
              <c:numCache>
                <c:formatCode>#,##0.0</c:formatCode>
                <c:ptCount val="10"/>
                <c:pt idx="0">
                  <c:v>7.7</c:v>
                </c:pt>
                <c:pt idx="1">
                  <c:v>7</c:v>
                </c:pt>
                <c:pt idx="2">
                  <c:v>6.1</c:v>
                </c:pt>
                <c:pt idx="3">
                  <c:v>5.9</c:v>
                </c:pt>
                <c:pt idx="4">
                  <c:v>7.6</c:v>
                </c:pt>
                <c:pt idx="5">
                  <c:v>8.3000000000000007</c:v>
                </c:pt>
                <c:pt idx="6">
                  <c:v>8.3000000000000007</c:v>
                </c:pt>
                <c:pt idx="7">
                  <c:v>9.1</c:v>
                </c:pt>
                <c:pt idx="8">
                  <c:v>9.5</c:v>
                </c:pt>
                <c:pt idx="9">
                  <c:v>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5155968"/>
        <c:axId val="155136000"/>
      </c:scatterChart>
      <c:catAx>
        <c:axId val="1451559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000000"/>
                </a:solidFill>
              </a:defRPr>
            </a:pPr>
            <a:endParaRPr lang="en-US"/>
          </a:p>
        </c:txPr>
        <c:crossAx val="155136000"/>
        <c:crosses val="autoZero"/>
        <c:auto val="1"/>
        <c:lblAlgn val="ctr"/>
        <c:lblOffset val="100"/>
        <c:noMultiLvlLbl val="0"/>
      </c:catAx>
      <c:valAx>
        <c:axId val="155136000"/>
        <c:scaling>
          <c:orientation val="minMax"/>
          <c:max val="25"/>
          <c:min val="0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145155968"/>
        <c:crosses val="autoZero"/>
        <c:crossBetween val="between"/>
        <c:majorUnit val="3"/>
      </c:valAx>
    </c:plotArea>
    <c:legend>
      <c:legendPos val="b"/>
      <c:layout/>
      <c:overlay val="0"/>
      <c:txPr>
        <a:bodyPr/>
        <a:lstStyle/>
        <a:p>
          <a:pPr>
            <a:defRPr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6539710201018797E-2"/>
          <c:y val="3.3996275411252601E-2"/>
          <c:w val="0.94528994308806702"/>
          <c:h val="0.65895420260335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Tabelle1!$B$55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 w="12700">
              <a:solidFill>
                <a:schemeClr val="bg1">
                  <a:lumMod val="50000"/>
                </a:schemeClr>
              </a:solidFill>
            </a:ln>
          </c:spPr>
          <c:invertIfNegative val="0"/>
          <c:dPt>
            <c:idx val="19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 w="12700">
                <a:solidFill>
                  <a:schemeClr val="bg1">
                    <a:lumMod val="50000"/>
                  </a:schemeClr>
                </a:solidFill>
              </a:ln>
            </c:spPr>
          </c:dPt>
          <c:dLbls>
            <c:txPr>
              <a:bodyPr rot="-5400000"/>
              <a:lstStyle/>
              <a:p>
                <a:pPr>
                  <a:defRPr sz="1200" b="1"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Tabelle1!$A$56:$A$89</c:f>
              <c:strCache>
                <c:ptCount val="34"/>
                <c:pt idx="0">
                  <c:v>Japan</c:v>
                </c:pt>
                <c:pt idx="1">
                  <c:v>Germany</c:v>
                </c:pt>
                <c:pt idx="2">
                  <c:v>Norway</c:v>
                </c:pt>
                <c:pt idx="3">
                  <c:v>Iceland</c:v>
                </c:pt>
                <c:pt idx="4">
                  <c:v>Austria</c:v>
                </c:pt>
                <c:pt idx="5">
                  <c:v>Malta</c:v>
                </c:pt>
                <c:pt idx="6">
                  <c:v>Denmark</c:v>
                </c:pt>
                <c:pt idx="7">
                  <c:v>Netherlands</c:v>
                </c:pt>
                <c:pt idx="8">
                  <c:v>United States</c:v>
                </c:pt>
                <c:pt idx="9">
                  <c:v>Estonia</c:v>
                </c:pt>
                <c:pt idx="10">
                  <c:v>Czech Republic</c:v>
                </c:pt>
                <c:pt idx="11">
                  <c:v>United Kingdom</c:v>
                </c:pt>
                <c:pt idx="12">
                  <c:v>Turkey</c:v>
                </c:pt>
                <c:pt idx="13">
                  <c:v>Lithuania</c:v>
                </c:pt>
                <c:pt idx="14">
                  <c:v>Latvia</c:v>
                </c:pt>
                <c:pt idx="15">
                  <c:v>Slovenia</c:v>
                </c:pt>
                <c:pt idx="16">
                  <c:v>Hungary</c:v>
                </c:pt>
                <c:pt idx="17">
                  <c:v>Finland</c:v>
                </c:pt>
                <c:pt idx="18">
                  <c:v>Luxembourg</c:v>
                </c:pt>
                <c:pt idx="19">
                  <c:v>EU (28 countries)</c:v>
                </c:pt>
                <c:pt idx="20">
                  <c:v>Sweden</c:v>
                </c:pt>
                <c:pt idx="21">
                  <c:v>Belgium</c:v>
                </c:pt>
                <c:pt idx="22">
                  <c:v>Bulgaria</c:v>
                </c:pt>
                <c:pt idx="23">
                  <c:v>Ireland</c:v>
                </c:pt>
                <c:pt idx="24">
                  <c:v>Poland</c:v>
                </c:pt>
                <c:pt idx="25">
                  <c:v>Romania</c:v>
                </c:pt>
                <c:pt idx="26">
                  <c:v>France</c:v>
                </c:pt>
                <c:pt idx="27">
                  <c:v>Slovakia</c:v>
                </c:pt>
                <c:pt idx="28">
                  <c:v>Portugal</c:v>
                </c:pt>
                <c:pt idx="29">
                  <c:v>Cyprus</c:v>
                </c:pt>
                <c:pt idx="30">
                  <c:v>Italy</c:v>
                </c:pt>
                <c:pt idx="31">
                  <c:v>Croatia</c:v>
                </c:pt>
                <c:pt idx="32">
                  <c:v>Greece</c:v>
                </c:pt>
                <c:pt idx="33">
                  <c:v>Spain</c:v>
                </c:pt>
              </c:strCache>
            </c:strRef>
          </c:cat>
          <c:val>
            <c:numRef>
              <c:f>Tabelle1!$B$56:$B$89</c:f>
              <c:numCache>
                <c:formatCode>#,##0.0</c:formatCode>
                <c:ptCount val="34"/>
                <c:pt idx="0">
                  <c:v>6.3</c:v>
                </c:pt>
                <c:pt idx="1">
                  <c:v>7.7</c:v>
                </c:pt>
                <c:pt idx="2">
                  <c:v>7.9</c:v>
                </c:pt>
                <c:pt idx="3">
                  <c:v>10</c:v>
                </c:pt>
                <c:pt idx="4">
                  <c:v>10.3</c:v>
                </c:pt>
                <c:pt idx="5">
                  <c:v>11.8</c:v>
                </c:pt>
                <c:pt idx="6">
                  <c:v>12.6</c:v>
                </c:pt>
                <c:pt idx="7">
                  <c:v>12.7</c:v>
                </c:pt>
                <c:pt idx="8">
                  <c:v>13.4</c:v>
                </c:pt>
                <c:pt idx="9">
                  <c:v>15</c:v>
                </c:pt>
                <c:pt idx="10">
                  <c:v>15.9</c:v>
                </c:pt>
                <c:pt idx="11">
                  <c:v>16.899999999999999</c:v>
                </c:pt>
                <c:pt idx="12">
                  <c:v>18</c:v>
                </c:pt>
                <c:pt idx="13">
                  <c:v>19.3</c:v>
                </c:pt>
                <c:pt idx="14">
                  <c:v>19.600000000000001</c:v>
                </c:pt>
                <c:pt idx="15">
                  <c:v>20.2</c:v>
                </c:pt>
                <c:pt idx="16">
                  <c:v>20.399999999999999</c:v>
                </c:pt>
                <c:pt idx="17">
                  <c:v>20.5</c:v>
                </c:pt>
                <c:pt idx="18">
                  <c:v>21.2</c:v>
                </c:pt>
                <c:pt idx="19">
                  <c:v>22.2</c:v>
                </c:pt>
                <c:pt idx="20">
                  <c:v>22.9</c:v>
                </c:pt>
                <c:pt idx="21">
                  <c:v>23.2</c:v>
                </c:pt>
                <c:pt idx="22">
                  <c:v>23.8</c:v>
                </c:pt>
                <c:pt idx="23">
                  <c:v>23.9</c:v>
                </c:pt>
                <c:pt idx="24">
                  <c:v>23.9</c:v>
                </c:pt>
                <c:pt idx="25">
                  <c:v>24</c:v>
                </c:pt>
                <c:pt idx="26">
                  <c:v>24.1</c:v>
                </c:pt>
                <c:pt idx="27">
                  <c:v>29.7</c:v>
                </c:pt>
                <c:pt idx="28">
                  <c:v>34.700000000000003</c:v>
                </c:pt>
                <c:pt idx="29">
                  <c:v>35.9</c:v>
                </c:pt>
                <c:pt idx="30">
                  <c:v>42.7</c:v>
                </c:pt>
                <c:pt idx="31">
                  <c:v>45.5</c:v>
                </c:pt>
                <c:pt idx="32">
                  <c:v>52.4</c:v>
                </c:pt>
                <c:pt idx="33">
                  <c:v>53.2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187072"/>
        <c:axId val="160964608"/>
      </c:barChart>
      <c:scatterChart>
        <c:scatterStyle val="lineMarker"/>
        <c:varyColors val="0"/>
        <c:ser>
          <c:idx val="1"/>
          <c:order val="1"/>
          <c:tx>
            <c:v>2007</c:v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</c:spPr>
          </c:marker>
          <c:yVal>
            <c:numRef>
              <c:f>Tabelle1!$C$56:$C$89</c:f>
              <c:numCache>
                <c:formatCode>#,##0.0</c:formatCode>
                <c:ptCount val="34"/>
                <c:pt idx="0">
                  <c:v>7.7</c:v>
                </c:pt>
                <c:pt idx="1">
                  <c:v>11.8</c:v>
                </c:pt>
                <c:pt idx="2">
                  <c:v>7.2</c:v>
                </c:pt>
                <c:pt idx="3">
                  <c:v>7.1</c:v>
                </c:pt>
                <c:pt idx="4">
                  <c:v>9.4</c:v>
                </c:pt>
                <c:pt idx="5">
                  <c:v>13.5</c:v>
                </c:pt>
                <c:pt idx="6">
                  <c:v>7.5</c:v>
                </c:pt>
                <c:pt idx="7">
                  <c:v>9.4</c:v>
                </c:pt>
                <c:pt idx="8">
                  <c:v>10.5</c:v>
                </c:pt>
                <c:pt idx="9">
                  <c:v>10.1</c:v>
                </c:pt>
                <c:pt idx="10">
                  <c:v>10.7</c:v>
                </c:pt>
                <c:pt idx="11">
                  <c:v>14.3</c:v>
                </c:pt>
                <c:pt idx="12">
                  <c:v>17.2</c:v>
                </c:pt>
                <c:pt idx="13">
                  <c:v>8.4</c:v>
                </c:pt>
                <c:pt idx="14">
                  <c:v>10.6</c:v>
                </c:pt>
                <c:pt idx="15">
                  <c:v>10.1</c:v>
                </c:pt>
                <c:pt idx="16">
                  <c:v>18.100000000000001</c:v>
                </c:pt>
                <c:pt idx="17">
                  <c:v>16.5</c:v>
                </c:pt>
                <c:pt idx="18">
                  <c:v>15.6</c:v>
                </c:pt>
                <c:pt idx="19">
                  <c:v>15.9</c:v>
                </c:pt>
                <c:pt idx="20">
                  <c:v>19.2</c:v>
                </c:pt>
                <c:pt idx="21">
                  <c:v>18.8</c:v>
                </c:pt>
                <c:pt idx="22">
                  <c:v>14.1</c:v>
                </c:pt>
                <c:pt idx="23">
                  <c:v>9.1</c:v>
                </c:pt>
                <c:pt idx="24">
                  <c:v>21.6</c:v>
                </c:pt>
                <c:pt idx="25">
                  <c:v>19.3</c:v>
                </c:pt>
                <c:pt idx="26">
                  <c:v>19.5</c:v>
                </c:pt>
                <c:pt idx="27">
                  <c:v>20.6</c:v>
                </c:pt>
                <c:pt idx="28">
                  <c:v>21.4</c:v>
                </c:pt>
                <c:pt idx="29">
                  <c:v>10.199999999999999</c:v>
                </c:pt>
                <c:pt idx="30">
                  <c:v>20.399999999999999</c:v>
                </c:pt>
                <c:pt idx="31">
                  <c:v>25.2</c:v>
                </c:pt>
                <c:pt idx="32">
                  <c:v>22.7</c:v>
                </c:pt>
                <c:pt idx="33">
                  <c:v>18.100000000000001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5187072"/>
        <c:axId val="160964608"/>
      </c:scatterChart>
      <c:catAx>
        <c:axId val="155187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/>
          <a:lstStyle/>
          <a:p>
            <a:pPr>
              <a:defRPr sz="1200" b="1">
                <a:solidFill>
                  <a:srgbClr val="000000"/>
                </a:solidFill>
              </a:defRPr>
            </a:pPr>
            <a:endParaRPr lang="en-US"/>
          </a:p>
        </c:txPr>
        <c:crossAx val="160964608"/>
        <c:crosses val="autoZero"/>
        <c:auto val="1"/>
        <c:lblAlgn val="ctr"/>
        <c:lblOffset val="100"/>
        <c:noMultiLvlLbl val="0"/>
      </c:catAx>
      <c:valAx>
        <c:axId val="160964608"/>
        <c:scaling>
          <c:orientation val="minMax"/>
          <c:max val="55"/>
          <c:min val="0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15518707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33"/>
    </mc:Choice>
    <mc:Fallback>
      <c:style val="3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7281664115048701E-2"/>
          <c:y val="3.4626308843630299E-2"/>
          <c:w val="0.94109749376735896"/>
          <c:h val="0.65263379686088696"/>
        </c:manualLayout>
      </c:layout>
      <c:barChart>
        <c:barDir val="col"/>
        <c:grouping val="clustered"/>
        <c:varyColors val="0"/>
        <c:ser>
          <c:idx val="0"/>
          <c:order val="0"/>
          <c:tx>
            <c:v>2014</c:v>
          </c:tx>
          <c:spPr>
            <a:solidFill>
              <a:schemeClr val="bg1">
                <a:lumMod val="85000"/>
              </a:schemeClr>
            </a:solidFill>
          </c:spPr>
          <c:invertIfNegative val="0"/>
          <c:dPt>
            <c:idx val="19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txPr>
              <a:bodyPr rot="-5400000"/>
              <a:lstStyle/>
              <a:p>
                <a:pPr>
                  <a:defRPr sz="1200" b="1"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Tabelle1!$A$45:$A$78</c:f>
              <c:strCache>
                <c:ptCount val="34"/>
                <c:pt idx="0">
                  <c:v>Greece</c:v>
                </c:pt>
                <c:pt idx="1">
                  <c:v>FYR Macedonia</c:v>
                </c:pt>
                <c:pt idx="2">
                  <c:v>Italy</c:v>
                </c:pt>
                <c:pt idx="3">
                  <c:v>Spain</c:v>
                </c:pt>
                <c:pt idx="4">
                  <c:v>Croatia</c:v>
                </c:pt>
                <c:pt idx="5">
                  <c:v>Luxembourg</c:v>
                </c:pt>
                <c:pt idx="6">
                  <c:v>Bulgaria</c:v>
                </c:pt>
                <c:pt idx="7">
                  <c:v>Slovakia</c:v>
                </c:pt>
                <c:pt idx="8">
                  <c:v>Portugal</c:v>
                </c:pt>
                <c:pt idx="9">
                  <c:v>Romania</c:v>
                </c:pt>
                <c:pt idx="10">
                  <c:v>Belgium</c:v>
                </c:pt>
                <c:pt idx="11">
                  <c:v>Hungary</c:v>
                </c:pt>
                <c:pt idx="12">
                  <c:v>Cyprus</c:v>
                </c:pt>
                <c:pt idx="13">
                  <c:v>Poland</c:v>
                </c:pt>
                <c:pt idx="14">
                  <c:v>Slovenia</c:v>
                </c:pt>
                <c:pt idx="15">
                  <c:v>Czech Republic</c:v>
                </c:pt>
                <c:pt idx="16">
                  <c:v>Lithuania</c:v>
                </c:pt>
                <c:pt idx="17">
                  <c:v>France</c:v>
                </c:pt>
                <c:pt idx="18">
                  <c:v>Ireland</c:v>
                </c:pt>
                <c:pt idx="19">
                  <c:v>EU (28 countries)</c:v>
                </c:pt>
                <c:pt idx="20">
                  <c:v>Latvia</c:v>
                </c:pt>
                <c:pt idx="21">
                  <c:v>Estonia</c:v>
                </c:pt>
                <c:pt idx="22">
                  <c:v>Turkey</c:v>
                </c:pt>
                <c:pt idx="23">
                  <c:v>Finland</c:v>
                </c:pt>
                <c:pt idx="24">
                  <c:v>Sweden</c:v>
                </c:pt>
                <c:pt idx="25">
                  <c:v>Germany</c:v>
                </c:pt>
                <c:pt idx="26">
                  <c:v>Malta</c:v>
                </c:pt>
                <c:pt idx="27">
                  <c:v>United Kingdom</c:v>
                </c:pt>
                <c:pt idx="28">
                  <c:v>Norway</c:v>
                </c:pt>
                <c:pt idx="29">
                  <c:v>Austria</c:v>
                </c:pt>
                <c:pt idx="30">
                  <c:v>Denmark</c:v>
                </c:pt>
                <c:pt idx="31">
                  <c:v>Netherlands</c:v>
                </c:pt>
                <c:pt idx="32">
                  <c:v>Switzerland</c:v>
                </c:pt>
                <c:pt idx="33">
                  <c:v>Iceland</c:v>
                </c:pt>
              </c:strCache>
            </c:strRef>
          </c:cat>
          <c:val>
            <c:numRef>
              <c:f>Tabelle1!$B$45:$B$78</c:f>
              <c:numCache>
                <c:formatCode>#,##0.0</c:formatCode>
                <c:ptCount val="34"/>
                <c:pt idx="0">
                  <c:v>13.3</c:v>
                </c:pt>
                <c:pt idx="1">
                  <c:v>15.2</c:v>
                </c:pt>
                <c:pt idx="2">
                  <c:v>15.6</c:v>
                </c:pt>
                <c:pt idx="3">
                  <c:v>16.7</c:v>
                </c:pt>
                <c:pt idx="4">
                  <c:v>18.3</c:v>
                </c:pt>
                <c:pt idx="5">
                  <c:v>20.399999999999999</c:v>
                </c:pt>
                <c:pt idx="6">
                  <c:v>20.7</c:v>
                </c:pt>
                <c:pt idx="7">
                  <c:v>21.8</c:v>
                </c:pt>
                <c:pt idx="8">
                  <c:v>22.4</c:v>
                </c:pt>
                <c:pt idx="9">
                  <c:v>22.5</c:v>
                </c:pt>
                <c:pt idx="10">
                  <c:v>23.2</c:v>
                </c:pt>
                <c:pt idx="11">
                  <c:v>23.5</c:v>
                </c:pt>
                <c:pt idx="12">
                  <c:v>25.8</c:v>
                </c:pt>
                <c:pt idx="13">
                  <c:v>25.8</c:v>
                </c:pt>
                <c:pt idx="14">
                  <c:v>26.8</c:v>
                </c:pt>
                <c:pt idx="15">
                  <c:v>27.1</c:v>
                </c:pt>
                <c:pt idx="16">
                  <c:v>27.6</c:v>
                </c:pt>
                <c:pt idx="17">
                  <c:v>28.1</c:v>
                </c:pt>
                <c:pt idx="18">
                  <c:v>28.4</c:v>
                </c:pt>
                <c:pt idx="19">
                  <c:v>32.5</c:v>
                </c:pt>
                <c:pt idx="20">
                  <c:v>32.5</c:v>
                </c:pt>
                <c:pt idx="21">
                  <c:v>33.299999999999997</c:v>
                </c:pt>
                <c:pt idx="22">
                  <c:v>33.5</c:v>
                </c:pt>
                <c:pt idx="23">
                  <c:v>41.4</c:v>
                </c:pt>
                <c:pt idx="24">
                  <c:v>42.8</c:v>
                </c:pt>
                <c:pt idx="25">
                  <c:v>46.1</c:v>
                </c:pt>
                <c:pt idx="26">
                  <c:v>46.1</c:v>
                </c:pt>
                <c:pt idx="27">
                  <c:v>48.1</c:v>
                </c:pt>
                <c:pt idx="28">
                  <c:v>50.1</c:v>
                </c:pt>
                <c:pt idx="29">
                  <c:v>52.1</c:v>
                </c:pt>
                <c:pt idx="30">
                  <c:v>53.7</c:v>
                </c:pt>
                <c:pt idx="31">
                  <c:v>61.1</c:v>
                </c:pt>
                <c:pt idx="32">
                  <c:v>61.6</c:v>
                </c:pt>
                <c:pt idx="33">
                  <c:v>69.2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020160"/>
        <c:axId val="161026432"/>
      </c:barChart>
      <c:scatterChart>
        <c:scatterStyle val="lineMarker"/>
        <c:varyColors val="0"/>
        <c:ser>
          <c:idx val="1"/>
          <c:order val="1"/>
          <c:tx>
            <c:v>2007</c:v>
          </c:tx>
          <c:spPr>
            <a:ln w="4762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</c:spPr>
          </c:marker>
          <c:yVal>
            <c:numRef>
              <c:f>Tabelle1!$C$45:$C$78</c:f>
              <c:numCache>
                <c:formatCode>#,##0.0</c:formatCode>
                <c:ptCount val="34"/>
                <c:pt idx="0">
                  <c:v>24</c:v>
                </c:pt>
                <c:pt idx="1">
                  <c:v>15.2</c:v>
                </c:pt>
                <c:pt idx="2">
                  <c:v>24.5</c:v>
                </c:pt>
                <c:pt idx="3">
                  <c:v>39.200000000000003</c:v>
                </c:pt>
                <c:pt idx="4">
                  <c:v>27.4</c:v>
                </c:pt>
                <c:pt idx="5">
                  <c:v>22.5</c:v>
                </c:pt>
                <c:pt idx="6">
                  <c:v>24.5</c:v>
                </c:pt>
                <c:pt idx="7">
                  <c:v>27.6</c:v>
                </c:pt>
                <c:pt idx="8">
                  <c:v>34.4</c:v>
                </c:pt>
                <c:pt idx="9">
                  <c:v>24.4</c:v>
                </c:pt>
                <c:pt idx="10">
                  <c:v>27.5</c:v>
                </c:pt>
                <c:pt idx="11">
                  <c:v>21.1</c:v>
                </c:pt>
                <c:pt idx="12">
                  <c:v>37.4</c:v>
                </c:pt>
                <c:pt idx="13">
                  <c:v>25.8</c:v>
                </c:pt>
                <c:pt idx="14">
                  <c:v>37.6</c:v>
                </c:pt>
                <c:pt idx="15">
                  <c:v>28.5</c:v>
                </c:pt>
                <c:pt idx="16">
                  <c:v>24.8</c:v>
                </c:pt>
                <c:pt idx="17">
                  <c:v>31</c:v>
                </c:pt>
                <c:pt idx="18">
                  <c:v>51</c:v>
                </c:pt>
                <c:pt idx="19">
                  <c:v>37.200000000000003</c:v>
                </c:pt>
                <c:pt idx="20">
                  <c:v>38.1</c:v>
                </c:pt>
                <c:pt idx="21">
                  <c:v>34.1</c:v>
                </c:pt>
                <c:pt idx="22">
                  <c:v>30.2</c:v>
                </c:pt>
                <c:pt idx="23">
                  <c:v>44.6</c:v>
                </c:pt>
                <c:pt idx="24">
                  <c:v>42.2</c:v>
                </c:pt>
                <c:pt idx="25">
                  <c:v>45.4</c:v>
                </c:pt>
                <c:pt idx="26">
                  <c:v>46.8</c:v>
                </c:pt>
                <c:pt idx="27">
                  <c:v>52.9</c:v>
                </c:pt>
                <c:pt idx="28">
                  <c:v>54.5</c:v>
                </c:pt>
                <c:pt idx="29">
                  <c:v>53.8</c:v>
                </c:pt>
                <c:pt idx="30">
                  <c:v>65.3</c:v>
                </c:pt>
                <c:pt idx="31">
                  <c:v>68.400000000000006</c:v>
                </c:pt>
                <c:pt idx="32">
                  <c:v>62.6</c:v>
                </c:pt>
                <c:pt idx="33">
                  <c:v>74.3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1020160"/>
        <c:axId val="161026432"/>
      </c:scatterChart>
      <c:catAx>
        <c:axId val="161020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>
                <a:solidFill>
                  <a:srgbClr val="000000"/>
                </a:solidFill>
              </a:defRPr>
            </a:pPr>
            <a:endParaRPr lang="en-US"/>
          </a:p>
        </c:txPr>
        <c:crossAx val="161026432"/>
        <c:crosses val="autoZero"/>
        <c:auto val="1"/>
        <c:lblAlgn val="ctr"/>
        <c:lblOffset val="100"/>
        <c:noMultiLvlLbl val="0"/>
      </c:catAx>
      <c:valAx>
        <c:axId val="161026432"/>
        <c:scaling>
          <c:orientation val="minMax"/>
          <c:max val="75"/>
          <c:min val="0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161020160"/>
        <c:crosses val="autoZero"/>
        <c:crossBetween val="between"/>
      </c:valAx>
      <c:spPr>
        <a:solidFill>
          <a:schemeClr val="bg1"/>
        </a:solidFill>
        <a:ln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Tabelle1!$C$9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c:spPr>
          <c:invertIfNegative val="0"/>
          <c:dPt>
            <c:idx val="21"/>
            <c:invertIfNegative val="0"/>
            <c:bubble3D val="0"/>
            <c:spPr>
              <a:solidFill>
                <a:sysClr val="window" lastClr="FFFFFF">
                  <a:lumMod val="50000"/>
                </a:sys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c:spPr>
          </c:dPt>
          <c:dLbls>
            <c:txPr>
              <a:bodyPr rot="-5400000"/>
              <a:lstStyle/>
              <a:p>
                <a:pPr>
                  <a:defRPr sz="1200" b="1"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Tabelle1!$A$10:$A$43</c:f>
              <c:strCache>
                <c:ptCount val="34"/>
                <c:pt idx="0">
                  <c:v>Netherlands</c:v>
                </c:pt>
                <c:pt idx="1">
                  <c:v>Norway</c:v>
                </c:pt>
                <c:pt idx="2">
                  <c:v>Denmark</c:v>
                </c:pt>
                <c:pt idx="3">
                  <c:v>Iceland</c:v>
                </c:pt>
                <c:pt idx="4">
                  <c:v>Luxembourg</c:v>
                </c:pt>
                <c:pt idx="5">
                  <c:v>Germany</c:v>
                </c:pt>
                <c:pt idx="6">
                  <c:v>Sweden</c:v>
                </c:pt>
                <c:pt idx="7">
                  <c:v>Switzerland</c:v>
                </c:pt>
                <c:pt idx="8">
                  <c:v>Austria</c:v>
                </c:pt>
                <c:pt idx="9">
                  <c:v>Czech Republic</c:v>
                </c:pt>
                <c:pt idx="10">
                  <c:v>Slovenia</c:v>
                </c:pt>
                <c:pt idx="11">
                  <c:v>Lithuania</c:v>
                </c:pt>
                <c:pt idx="12">
                  <c:v>Finland</c:v>
                </c:pt>
                <c:pt idx="13">
                  <c:v>France</c:v>
                </c:pt>
                <c:pt idx="14">
                  <c:v>Malta</c:v>
                </c:pt>
                <c:pt idx="15">
                  <c:v>Estonia</c:v>
                </c:pt>
                <c:pt idx="16">
                  <c:v>United Kingdom</c:v>
                </c:pt>
                <c:pt idx="17">
                  <c:v>Belgium</c:v>
                </c:pt>
                <c:pt idx="18">
                  <c:v>Latvia</c:v>
                </c:pt>
                <c:pt idx="19">
                  <c:v>Poland</c:v>
                </c:pt>
                <c:pt idx="20">
                  <c:v>Portugal</c:v>
                </c:pt>
                <c:pt idx="21">
                  <c:v>EU (28 countries)</c:v>
                </c:pt>
                <c:pt idx="22">
                  <c:v>Slovakia</c:v>
                </c:pt>
                <c:pt idx="23">
                  <c:v>Hungary</c:v>
                </c:pt>
                <c:pt idx="24">
                  <c:v>Ireland</c:v>
                </c:pt>
                <c:pt idx="25">
                  <c:v>Cyprus</c:v>
                </c:pt>
                <c:pt idx="26">
                  <c:v>Romania</c:v>
                </c:pt>
                <c:pt idx="27">
                  <c:v>Spain</c:v>
                </c:pt>
                <c:pt idx="28">
                  <c:v>Greece</c:v>
                </c:pt>
                <c:pt idx="29">
                  <c:v>Croatia</c:v>
                </c:pt>
                <c:pt idx="30">
                  <c:v>Bulgaria</c:v>
                </c:pt>
                <c:pt idx="31">
                  <c:v>Italy</c:v>
                </c:pt>
                <c:pt idx="32">
                  <c:v>Turkey</c:v>
                </c:pt>
                <c:pt idx="33">
                  <c:v>FYR Macedonia</c:v>
                </c:pt>
              </c:strCache>
            </c:strRef>
          </c:cat>
          <c:val>
            <c:numRef>
              <c:f>Tabelle1!$C$10:$C$43</c:f>
              <c:numCache>
                <c:formatCode>#,##0.0</c:formatCode>
                <c:ptCount val="34"/>
                <c:pt idx="0">
                  <c:v>5</c:v>
                </c:pt>
                <c:pt idx="1">
                  <c:v>5.5</c:v>
                </c:pt>
                <c:pt idx="2">
                  <c:v>5.8</c:v>
                </c:pt>
                <c:pt idx="3">
                  <c:v>5.9</c:v>
                </c:pt>
                <c:pt idx="4">
                  <c:v>6.3</c:v>
                </c:pt>
                <c:pt idx="5">
                  <c:v>6.4</c:v>
                </c:pt>
                <c:pt idx="6">
                  <c:v>7.2</c:v>
                </c:pt>
                <c:pt idx="7">
                  <c:v>7.3</c:v>
                </c:pt>
                <c:pt idx="8">
                  <c:v>7.7</c:v>
                </c:pt>
                <c:pt idx="9">
                  <c:v>8.1</c:v>
                </c:pt>
                <c:pt idx="10">
                  <c:v>9.4</c:v>
                </c:pt>
                <c:pt idx="11">
                  <c:v>9.9</c:v>
                </c:pt>
                <c:pt idx="12">
                  <c:v>10.199999999999999</c:v>
                </c:pt>
                <c:pt idx="13">
                  <c:v>10.7</c:v>
                </c:pt>
                <c:pt idx="14">
                  <c:v>11.5</c:v>
                </c:pt>
                <c:pt idx="15">
                  <c:v>11.7</c:v>
                </c:pt>
                <c:pt idx="16">
                  <c:v>11.9</c:v>
                </c:pt>
                <c:pt idx="17">
                  <c:v>12</c:v>
                </c:pt>
                <c:pt idx="18">
                  <c:v>12</c:v>
                </c:pt>
                <c:pt idx="19">
                  <c:v>12</c:v>
                </c:pt>
                <c:pt idx="20">
                  <c:v>12.3</c:v>
                </c:pt>
                <c:pt idx="21">
                  <c:v>12.4</c:v>
                </c:pt>
                <c:pt idx="22">
                  <c:v>12.8</c:v>
                </c:pt>
                <c:pt idx="23">
                  <c:v>13.6</c:v>
                </c:pt>
                <c:pt idx="24">
                  <c:v>15.2</c:v>
                </c:pt>
                <c:pt idx="25">
                  <c:v>17</c:v>
                </c:pt>
                <c:pt idx="26">
                  <c:v>17</c:v>
                </c:pt>
                <c:pt idx="27">
                  <c:v>17.100000000000001</c:v>
                </c:pt>
                <c:pt idx="28">
                  <c:v>19.100000000000001</c:v>
                </c:pt>
                <c:pt idx="29">
                  <c:v>19.3</c:v>
                </c:pt>
                <c:pt idx="30">
                  <c:v>20.2</c:v>
                </c:pt>
                <c:pt idx="31">
                  <c:v>22.1</c:v>
                </c:pt>
                <c:pt idx="32">
                  <c:v>24.8</c:v>
                </c:pt>
                <c:pt idx="33">
                  <c:v>25.2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507584"/>
        <c:axId val="161509760"/>
      </c:barChart>
      <c:scatterChart>
        <c:scatterStyle val="lineMarker"/>
        <c:varyColors val="0"/>
        <c:ser>
          <c:idx val="0"/>
          <c:order val="0"/>
          <c:tx>
            <c:strRef>
              <c:f>Tabelle1!$B$9</c:f>
              <c:strCache>
                <c:ptCount val="1"/>
                <c:pt idx="0">
                  <c:v>2007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</c:spPr>
          </c:marker>
          <c:xVal>
            <c:strRef>
              <c:f>Tabelle1!$A$10:$A$43</c:f>
              <c:strCache>
                <c:ptCount val="34"/>
                <c:pt idx="0">
                  <c:v>Netherlands</c:v>
                </c:pt>
                <c:pt idx="1">
                  <c:v>Norway</c:v>
                </c:pt>
                <c:pt idx="2">
                  <c:v>Denmark</c:v>
                </c:pt>
                <c:pt idx="3">
                  <c:v>Iceland</c:v>
                </c:pt>
                <c:pt idx="4">
                  <c:v>Luxembourg</c:v>
                </c:pt>
                <c:pt idx="5">
                  <c:v>Germany</c:v>
                </c:pt>
                <c:pt idx="6">
                  <c:v>Sweden</c:v>
                </c:pt>
                <c:pt idx="7">
                  <c:v>Switzerland</c:v>
                </c:pt>
                <c:pt idx="8">
                  <c:v>Austria</c:v>
                </c:pt>
                <c:pt idx="9">
                  <c:v>Czech Republic</c:v>
                </c:pt>
                <c:pt idx="10">
                  <c:v>Slovenia</c:v>
                </c:pt>
                <c:pt idx="11">
                  <c:v>Lithuania</c:v>
                </c:pt>
                <c:pt idx="12">
                  <c:v>Finland</c:v>
                </c:pt>
                <c:pt idx="13">
                  <c:v>France</c:v>
                </c:pt>
                <c:pt idx="14">
                  <c:v>Malta</c:v>
                </c:pt>
                <c:pt idx="15">
                  <c:v>Estonia</c:v>
                </c:pt>
                <c:pt idx="16">
                  <c:v>United Kingdom</c:v>
                </c:pt>
                <c:pt idx="17">
                  <c:v>Belgium</c:v>
                </c:pt>
                <c:pt idx="18">
                  <c:v>Latvia</c:v>
                </c:pt>
                <c:pt idx="19">
                  <c:v>Poland</c:v>
                </c:pt>
                <c:pt idx="20">
                  <c:v>Portugal</c:v>
                </c:pt>
                <c:pt idx="21">
                  <c:v>EU (28 countries)</c:v>
                </c:pt>
                <c:pt idx="22">
                  <c:v>Slovakia</c:v>
                </c:pt>
                <c:pt idx="23">
                  <c:v>Hungary</c:v>
                </c:pt>
                <c:pt idx="24">
                  <c:v>Ireland</c:v>
                </c:pt>
                <c:pt idx="25">
                  <c:v>Cyprus</c:v>
                </c:pt>
                <c:pt idx="26">
                  <c:v>Romania</c:v>
                </c:pt>
                <c:pt idx="27">
                  <c:v>Spain</c:v>
                </c:pt>
                <c:pt idx="28">
                  <c:v>Greece</c:v>
                </c:pt>
                <c:pt idx="29">
                  <c:v>Croatia</c:v>
                </c:pt>
                <c:pt idx="30">
                  <c:v>Bulgaria</c:v>
                </c:pt>
                <c:pt idx="31">
                  <c:v>Italy</c:v>
                </c:pt>
                <c:pt idx="32">
                  <c:v>Turkey</c:v>
                </c:pt>
                <c:pt idx="33">
                  <c:v>FYR Macedonia</c:v>
                </c:pt>
              </c:strCache>
            </c:strRef>
          </c:xVal>
          <c:yVal>
            <c:numRef>
              <c:f>Tabelle1!$B$10:$B$43</c:f>
              <c:numCache>
                <c:formatCode>#,##0.0</c:formatCode>
                <c:ptCount val="34"/>
                <c:pt idx="0">
                  <c:v>3.5</c:v>
                </c:pt>
                <c:pt idx="1">
                  <c:v>4.4000000000000004</c:v>
                </c:pt>
                <c:pt idx="2">
                  <c:v>4.3</c:v>
                </c:pt>
                <c:pt idx="3">
                  <c:v>4</c:v>
                </c:pt>
                <c:pt idx="4">
                  <c:v>5.7</c:v>
                </c:pt>
                <c:pt idx="5">
                  <c:v>8.9</c:v>
                </c:pt>
                <c:pt idx="6">
                  <c:v>7.5</c:v>
                </c:pt>
                <c:pt idx="7">
                  <c:v>6.2</c:v>
                </c:pt>
                <c:pt idx="8">
                  <c:v>7.4</c:v>
                </c:pt>
                <c:pt idx="9">
                  <c:v>6.9</c:v>
                </c:pt>
                <c:pt idx="10">
                  <c:v>6.7</c:v>
                </c:pt>
                <c:pt idx="11">
                  <c:v>7.1</c:v>
                </c:pt>
                <c:pt idx="12">
                  <c:v>7</c:v>
                </c:pt>
                <c:pt idx="13">
                  <c:v>10.3</c:v>
                </c:pt>
                <c:pt idx="14">
                  <c:v>11.5</c:v>
                </c:pt>
                <c:pt idx="15">
                  <c:v>8.9</c:v>
                </c:pt>
                <c:pt idx="16">
                  <c:v>11.9</c:v>
                </c:pt>
                <c:pt idx="17">
                  <c:v>11.2</c:v>
                </c:pt>
                <c:pt idx="18">
                  <c:v>11.9</c:v>
                </c:pt>
                <c:pt idx="19">
                  <c:v>10.6</c:v>
                </c:pt>
                <c:pt idx="20">
                  <c:v>11.2</c:v>
                </c:pt>
                <c:pt idx="21">
                  <c:v>10.9</c:v>
                </c:pt>
                <c:pt idx="22">
                  <c:v>12.5</c:v>
                </c:pt>
                <c:pt idx="23">
                  <c:v>11.5</c:v>
                </c:pt>
                <c:pt idx="24">
                  <c:v>10.8</c:v>
                </c:pt>
                <c:pt idx="25">
                  <c:v>9</c:v>
                </c:pt>
                <c:pt idx="26">
                  <c:v>13.3</c:v>
                </c:pt>
                <c:pt idx="27">
                  <c:v>12</c:v>
                </c:pt>
                <c:pt idx="28">
                  <c:v>11.3</c:v>
                </c:pt>
                <c:pt idx="29">
                  <c:v>12.9</c:v>
                </c:pt>
                <c:pt idx="30">
                  <c:v>19.100000000000001</c:v>
                </c:pt>
                <c:pt idx="31">
                  <c:v>16.100000000000001</c:v>
                </c:pt>
                <c:pt idx="32">
                  <c:v>39.200000000000003</c:v>
                </c:pt>
                <c:pt idx="33">
                  <c:v>33.1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1507584"/>
        <c:axId val="161509760"/>
      </c:scatterChart>
      <c:catAx>
        <c:axId val="1615075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000000"/>
                </a:solidFill>
              </a:defRPr>
            </a:pPr>
            <a:endParaRPr lang="en-US"/>
          </a:p>
        </c:txPr>
        <c:crossAx val="161509760"/>
        <c:crosses val="autoZero"/>
        <c:auto val="1"/>
        <c:lblAlgn val="ctr"/>
        <c:lblOffset val="100"/>
        <c:noMultiLvlLbl val="0"/>
      </c:catAx>
      <c:valAx>
        <c:axId val="161509760"/>
        <c:scaling>
          <c:orientation val="minMax"/>
          <c:max val="40"/>
          <c:min val="0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16150758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0224628171478596E-2"/>
          <c:y val="3.05870882787443E-2"/>
          <c:w val="0.87644203849518798"/>
          <c:h val="0.82526254150280998"/>
        </c:manualLayout>
      </c:layout>
      <c:lineChart>
        <c:grouping val="standard"/>
        <c:varyColors val="0"/>
        <c:ser>
          <c:idx val="0"/>
          <c:order val="0"/>
          <c:tx>
            <c:strRef>
              <c:f>Tabelle1!$F$10</c:f>
              <c:strCache>
                <c:ptCount val="1"/>
                <c:pt idx="0">
                  <c:v>NEET rate EU-28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Tabelle1!$G$9:$P$9</c:f>
              <c:strCach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strCache>
            </c:strRef>
          </c:cat>
          <c:val>
            <c:numRef>
              <c:f>Tabelle1!$G$10:$P$10</c:f>
              <c:numCache>
                <c:formatCode>#,##0.0</c:formatCode>
                <c:ptCount val="10"/>
                <c:pt idx="0">
                  <c:v>12.7</c:v>
                </c:pt>
                <c:pt idx="1">
                  <c:v>11.7</c:v>
                </c:pt>
                <c:pt idx="2">
                  <c:v>10.9</c:v>
                </c:pt>
                <c:pt idx="3">
                  <c:v>10.9</c:v>
                </c:pt>
                <c:pt idx="4">
                  <c:v>12.4</c:v>
                </c:pt>
                <c:pt idx="5">
                  <c:v>12.7</c:v>
                </c:pt>
                <c:pt idx="6">
                  <c:v>12.9</c:v>
                </c:pt>
                <c:pt idx="7">
                  <c:v>13.1</c:v>
                </c:pt>
                <c:pt idx="8">
                  <c:v>13</c:v>
                </c:pt>
                <c:pt idx="9">
                  <c:v>12.4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Tabelle1!$F$11</c:f>
              <c:strCache>
                <c:ptCount val="1"/>
                <c:pt idx="0">
                  <c:v>real GDP growth</c:v>
                </c:pt>
              </c:strCache>
            </c:strRef>
          </c:tx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  <c:marker>
            <c:symbol val="none"/>
          </c:marker>
          <c:cat>
            <c:strRef>
              <c:f>Tabelle1!$G$9:$P$9</c:f>
              <c:strCach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strCache>
            </c:strRef>
          </c:cat>
          <c:val>
            <c:numRef>
              <c:f>Tabelle1!$G$11:$P$11</c:f>
              <c:numCache>
                <c:formatCode>General</c:formatCode>
                <c:ptCount val="10"/>
                <c:pt idx="0">
                  <c:v>2</c:v>
                </c:pt>
                <c:pt idx="1">
                  <c:v>3.4</c:v>
                </c:pt>
                <c:pt idx="2">
                  <c:v>3.1</c:v>
                </c:pt>
                <c:pt idx="3">
                  <c:v>0.5</c:v>
                </c:pt>
                <c:pt idx="4">
                  <c:v>-4.4000000000000004</c:v>
                </c:pt>
                <c:pt idx="5">
                  <c:v>2.1</c:v>
                </c:pt>
                <c:pt idx="6">
                  <c:v>1.7</c:v>
                </c:pt>
                <c:pt idx="7">
                  <c:v>-0.5</c:v>
                </c:pt>
                <c:pt idx="8">
                  <c:v>0</c:v>
                </c:pt>
                <c:pt idx="9">
                  <c:v>1.3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141504"/>
        <c:axId val="163143040"/>
      </c:lineChart>
      <c:catAx>
        <c:axId val="163141504"/>
        <c:scaling>
          <c:orientation val="minMax"/>
        </c:scaling>
        <c:delete val="0"/>
        <c:axPos val="b"/>
        <c:majorTickMark val="out"/>
        <c:minorTickMark val="none"/>
        <c:tickLblPos val="nextTo"/>
        <c:crossAx val="163143040"/>
        <c:crosses val="autoZero"/>
        <c:auto val="1"/>
        <c:lblAlgn val="ctr"/>
        <c:lblOffset val="100"/>
        <c:noMultiLvlLbl val="0"/>
      </c:catAx>
      <c:valAx>
        <c:axId val="163143040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16314150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Tabelle2!$A$6</c:f>
              <c:strCache>
                <c:ptCount val="1"/>
                <c:pt idx="0">
                  <c:v>Employment rate (15 to 24 years)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c:spPr>
          <c:invertIfNegative val="0"/>
          <c:cat>
            <c:strRef>
              <c:f>Tabelle2!$B$5:$K$5</c:f>
              <c:strCach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strCache>
            </c:strRef>
          </c:cat>
          <c:val>
            <c:numRef>
              <c:f>Tabelle2!$B$6:$K$6</c:f>
              <c:numCache>
                <c:formatCode>General</c:formatCode>
                <c:ptCount val="10"/>
                <c:pt idx="0">
                  <c:v>35.9</c:v>
                </c:pt>
                <c:pt idx="1">
                  <c:v>36.4</c:v>
                </c:pt>
                <c:pt idx="2">
                  <c:v>37.200000000000003</c:v>
                </c:pt>
                <c:pt idx="3">
                  <c:v>37.299999999999997</c:v>
                </c:pt>
                <c:pt idx="4">
                  <c:v>34.799999999999997</c:v>
                </c:pt>
                <c:pt idx="5">
                  <c:v>33.799999999999997</c:v>
                </c:pt>
                <c:pt idx="6">
                  <c:v>33.4</c:v>
                </c:pt>
                <c:pt idx="7">
                  <c:v>32.6</c:v>
                </c:pt>
                <c:pt idx="8">
                  <c:v>32.200000000000003</c:v>
                </c:pt>
                <c:pt idx="9">
                  <c:v>32.5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5288576"/>
        <c:axId val="165307136"/>
      </c:barChart>
      <c:lineChart>
        <c:grouping val="standard"/>
        <c:varyColors val="0"/>
        <c:ser>
          <c:idx val="2"/>
          <c:order val="1"/>
          <c:tx>
            <c:strRef>
              <c:f>Tabelle2!$A$8</c:f>
              <c:strCache>
                <c:ptCount val="1"/>
                <c:pt idx="0">
                  <c:v>Difference</c:v>
                </c:pt>
              </c:strCache>
            </c:strRef>
          </c:tx>
          <c:spPr>
            <a:ln>
              <a:solidFill>
                <a:schemeClr val="tx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Tabelle2!$B$5:$K$5</c:f>
              <c:strCach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strCache>
            </c:strRef>
          </c:cat>
          <c:val>
            <c:numRef>
              <c:f>Tabelle2!$B$8:$K$8</c:f>
              <c:numCache>
                <c:formatCode>#,##0.0</c:formatCode>
                <c:ptCount val="10"/>
                <c:pt idx="0">
                  <c:v>32.000000000000007</c:v>
                </c:pt>
                <c:pt idx="1">
                  <c:v>32.500000000000007</c:v>
                </c:pt>
                <c:pt idx="2">
                  <c:v>32.600000000000009</c:v>
                </c:pt>
                <c:pt idx="3">
                  <c:v>33</c:v>
                </c:pt>
                <c:pt idx="4">
                  <c:v>34.100000000000009</c:v>
                </c:pt>
                <c:pt idx="5">
                  <c:v>34.799999999999997</c:v>
                </c:pt>
                <c:pt idx="6">
                  <c:v>35.20000000000001</c:v>
                </c:pt>
                <c:pt idx="7">
                  <c:v>35.799999999999997</c:v>
                </c:pt>
                <c:pt idx="8">
                  <c:v>36.200000000000003</c:v>
                </c:pt>
                <c:pt idx="9">
                  <c:v>36.700000000000003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288576"/>
        <c:axId val="165307136"/>
      </c:lineChart>
      <c:scatterChart>
        <c:scatterStyle val="lineMarker"/>
        <c:varyColors val="0"/>
        <c:ser>
          <c:idx val="1"/>
          <c:order val="2"/>
          <c:tx>
            <c:strRef>
              <c:f>Tabelle2!$A$7</c:f>
              <c:strCache>
                <c:ptCount val="1"/>
                <c:pt idx="0">
                  <c:v>Employment rate (20 to 64 years)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</c:spPr>
          </c:marker>
          <c:yVal>
            <c:numRef>
              <c:f>Tabelle2!$B$7:$K$7</c:f>
              <c:numCache>
                <c:formatCode>#,##0.0</c:formatCode>
                <c:ptCount val="10"/>
                <c:pt idx="0">
                  <c:v>67.900000000000006</c:v>
                </c:pt>
                <c:pt idx="1">
                  <c:v>68.900000000000006</c:v>
                </c:pt>
                <c:pt idx="2">
                  <c:v>69.8</c:v>
                </c:pt>
                <c:pt idx="3">
                  <c:v>70.3</c:v>
                </c:pt>
                <c:pt idx="4">
                  <c:v>68.900000000000006</c:v>
                </c:pt>
                <c:pt idx="5">
                  <c:v>68.599999999999994</c:v>
                </c:pt>
                <c:pt idx="6">
                  <c:v>68.599999999999994</c:v>
                </c:pt>
                <c:pt idx="7">
                  <c:v>68.400000000000006</c:v>
                </c:pt>
                <c:pt idx="8">
                  <c:v>68.400000000000006</c:v>
                </c:pt>
                <c:pt idx="9">
                  <c:v>69.2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5288576"/>
        <c:axId val="165307136"/>
      </c:scatterChart>
      <c:catAx>
        <c:axId val="165288576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solidFill>
                  <a:srgbClr val="000000"/>
                </a:solidFill>
              </a:defRPr>
            </a:pPr>
            <a:endParaRPr lang="en-US"/>
          </a:p>
        </c:txPr>
        <c:crossAx val="165307136"/>
        <c:crosses val="autoZero"/>
        <c:auto val="1"/>
        <c:lblAlgn val="ctr"/>
        <c:lblOffset val="100"/>
        <c:noMultiLvlLbl val="0"/>
      </c:catAx>
      <c:valAx>
        <c:axId val="165307136"/>
        <c:scaling>
          <c:orientation val="minMax"/>
          <c:max val="75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5288576"/>
        <c:crosses val="autoZero"/>
        <c:crossBetween val="between"/>
        <c:majorUnit val="10"/>
      </c:valAx>
    </c:plotArea>
    <c:legend>
      <c:legendPos val="b"/>
      <c:overlay val="0"/>
      <c:txPr>
        <a:bodyPr/>
        <a:lstStyle/>
        <a:p>
          <a:pPr>
            <a:defRPr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6F4B1A-7893-4391-9682-C49309048610}" type="doc">
      <dgm:prSet loTypeId="urn:microsoft.com/office/officeart/2005/8/layout/funnel1" loCatId="relationship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de-AT"/>
        </a:p>
      </dgm:t>
    </dgm:pt>
    <dgm:pt modelId="{33EEA8E6-D9EC-4048-AC03-77CD1CFD8056}">
      <dgm:prSet phldrT="[Text]" custT="1"/>
      <dgm:spPr/>
      <dgm:t>
        <a:bodyPr/>
        <a:lstStyle/>
        <a:p>
          <a:r>
            <a:rPr lang="de-AT" sz="1600" b="1" dirty="0" err="1" smtClean="0"/>
            <a:t>Unavailable</a:t>
          </a:r>
          <a:endParaRPr lang="de-AT" sz="1600" b="1" dirty="0"/>
        </a:p>
      </dgm:t>
    </dgm:pt>
    <dgm:pt modelId="{1A14B415-86E8-4CD8-BC29-CD1D9358EEF3}" type="parTrans" cxnId="{2E2E466E-5BBE-4A07-9F2A-0304B372F788}">
      <dgm:prSet/>
      <dgm:spPr/>
      <dgm:t>
        <a:bodyPr/>
        <a:lstStyle/>
        <a:p>
          <a:endParaRPr lang="de-AT"/>
        </a:p>
      </dgm:t>
    </dgm:pt>
    <dgm:pt modelId="{6D9A3BB0-2F2A-4B9D-A14D-1D3F63A3C3B9}" type="sibTrans" cxnId="{2E2E466E-5BBE-4A07-9F2A-0304B372F788}">
      <dgm:prSet/>
      <dgm:spPr/>
      <dgm:t>
        <a:bodyPr/>
        <a:lstStyle/>
        <a:p>
          <a:endParaRPr lang="de-AT"/>
        </a:p>
      </dgm:t>
    </dgm:pt>
    <dgm:pt modelId="{F1CEAEC4-8080-4BC2-936D-91E9036F23B7}">
      <dgm:prSet phldrT="[Text]" custT="1"/>
      <dgm:spPr/>
      <dgm:t>
        <a:bodyPr/>
        <a:lstStyle/>
        <a:p>
          <a:r>
            <a:rPr lang="de-AT" sz="1600" b="1" dirty="0" err="1" smtClean="0"/>
            <a:t>Voluntary</a:t>
          </a:r>
          <a:r>
            <a:rPr lang="de-AT" sz="1600" b="1" dirty="0" smtClean="0"/>
            <a:t> NEET</a:t>
          </a:r>
          <a:endParaRPr lang="de-AT" sz="1600" b="1" dirty="0"/>
        </a:p>
      </dgm:t>
    </dgm:pt>
    <dgm:pt modelId="{7ECC8353-7D5C-4D9F-A0C5-317D5E34B8CC}" type="parTrans" cxnId="{20F39840-F981-4D57-B9A3-AAD38A96393B}">
      <dgm:prSet/>
      <dgm:spPr/>
      <dgm:t>
        <a:bodyPr/>
        <a:lstStyle/>
        <a:p>
          <a:endParaRPr lang="de-AT"/>
        </a:p>
      </dgm:t>
    </dgm:pt>
    <dgm:pt modelId="{D5168525-9ADC-4E14-B03A-8383B639F7DD}" type="sibTrans" cxnId="{20F39840-F981-4D57-B9A3-AAD38A96393B}">
      <dgm:prSet/>
      <dgm:spPr/>
      <dgm:t>
        <a:bodyPr/>
        <a:lstStyle/>
        <a:p>
          <a:endParaRPr lang="de-AT"/>
        </a:p>
      </dgm:t>
    </dgm:pt>
    <dgm:pt modelId="{3947FE03-6E6F-46E4-A013-25F54D23476C}">
      <dgm:prSet phldrT="[Text]" custT="1"/>
      <dgm:spPr/>
      <dgm:t>
        <a:bodyPr/>
        <a:lstStyle/>
        <a:p>
          <a:r>
            <a:rPr lang="de-AT" sz="1600" b="1" dirty="0" err="1" smtClean="0"/>
            <a:t>Opportunity</a:t>
          </a:r>
          <a:r>
            <a:rPr lang="de-AT" sz="1600" b="1" dirty="0" smtClean="0"/>
            <a:t> </a:t>
          </a:r>
          <a:r>
            <a:rPr lang="de-AT" sz="1600" b="1" dirty="0" err="1" smtClean="0"/>
            <a:t>seekers</a:t>
          </a:r>
          <a:endParaRPr lang="de-AT" sz="1600" b="1" dirty="0"/>
        </a:p>
      </dgm:t>
    </dgm:pt>
    <dgm:pt modelId="{78F5D26C-B27C-4787-888E-7C99D717BFB4}" type="parTrans" cxnId="{C79E3CF7-6FA0-456C-B031-45EC4243C3CC}">
      <dgm:prSet/>
      <dgm:spPr/>
      <dgm:t>
        <a:bodyPr/>
        <a:lstStyle/>
        <a:p>
          <a:endParaRPr lang="de-AT"/>
        </a:p>
      </dgm:t>
    </dgm:pt>
    <dgm:pt modelId="{C748ECE0-BE6B-4EB6-A1E3-5A911BDE25B3}" type="sibTrans" cxnId="{C79E3CF7-6FA0-456C-B031-45EC4243C3CC}">
      <dgm:prSet/>
      <dgm:spPr/>
      <dgm:t>
        <a:bodyPr/>
        <a:lstStyle/>
        <a:p>
          <a:endParaRPr lang="de-AT"/>
        </a:p>
      </dgm:t>
    </dgm:pt>
    <dgm:pt modelId="{C59D7951-8054-42A8-856E-FC2CEB93F410}">
      <dgm:prSet phldrT="[Text]"/>
      <dgm:spPr/>
      <dgm:t>
        <a:bodyPr/>
        <a:lstStyle/>
        <a:p>
          <a:endParaRPr lang="de-DE"/>
        </a:p>
      </dgm:t>
    </dgm:pt>
    <dgm:pt modelId="{EFB55DDC-30A2-4926-9718-4FD7CA0FFB8F}" type="parTrans" cxnId="{A97187B5-F492-4D72-95F5-9144224D0B06}">
      <dgm:prSet/>
      <dgm:spPr/>
      <dgm:t>
        <a:bodyPr/>
        <a:lstStyle/>
        <a:p>
          <a:endParaRPr lang="de-AT"/>
        </a:p>
      </dgm:t>
    </dgm:pt>
    <dgm:pt modelId="{1F4AE2A1-C6E5-49B8-9036-1A12BFB3358D}" type="sibTrans" cxnId="{A97187B5-F492-4D72-95F5-9144224D0B06}">
      <dgm:prSet/>
      <dgm:spPr/>
      <dgm:t>
        <a:bodyPr/>
        <a:lstStyle/>
        <a:p>
          <a:endParaRPr lang="de-AT"/>
        </a:p>
      </dgm:t>
    </dgm:pt>
    <dgm:pt modelId="{926F06DD-3BCD-4573-B839-2713DCEAF4D8}">
      <dgm:prSet phldrT="[Text]"/>
      <dgm:spPr/>
      <dgm:t>
        <a:bodyPr/>
        <a:lstStyle/>
        <a:p>
          <a:r>
            <a:rPr lang="de-AT" b="1" dirty="0" smtClean="0"/>
            <a:t>NEET</a:t>
          </a:r>
          <a:endParaRPr lang="de-AT" b="1" dirty="0"/>
        </a:p>
      </dgm:t>
    </dgm:pt>
    <dgm:pt modelId="{3972A67A-9201-46A1-A904-6E8606F0D761}" type="parTrans" cxnId="{A84728B5-1C42-44F7-B456-606C4AA3F94A}">
      <dgm:prSet/>
      <dgm:spPr/>
      <dgm:t>
        <a:bodyPr/>
        <a:lstStyle/>
        <a:p>
          <a:endParaRPr lang="de-AT"/>
        </a:p>
      </dgm:t>
    </dgm:pt>
    <dgm:pt modelId="{AE89219B-5E5E-4457-A592-A2DA635BA68C}" type="sibTrans" cxnId="{A84728B5-1C42-44F7-B456-606C4AA3F94A}">
      <dgm:prSet/>
      <dgm:spPr/>
      <dgm:t>
        <a:bodyPr/>
        <a:lstStyle/>
        <a:p>
          <a:endParaRPr lang="de-AT"/>
        </a:p>
      </dgm:t>
    </dgm:pt>
    <dgm:pt modelId="{6E9EABA1-97AA-462C-B922-E200A79DB7B6}" type="pres">
      <dgm:prSet presAssocID="{696F4B1A-7893-4391-9682-C49309048610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BB984025-B542-441D-A4F8-9F74C6EC8A21}" type="pres">
      <dgm:prSet presAssocID="{696F4B1A-7893-4391-9682-C49309048610}" presName="ellipse" presStyleLbl="trBgShp" presStyleIdx="0" presStyleCnt="1" custScaleX="126555" custLinFactNeighborX="-4127" custLinFactNeighborY="-3180"/>
      <dgm:spPr/>
    </dgm:pt>
    <dgm:pt modelId="{9981C211-98A5-40B3-BB13-9CD6C448F063}" type="pres">
      <dgm:prSet presAssocID="{696F4B1A-7893-4391-9682-C49309048610}" presName="arrow1" presStyleLbl="fgShp" presStyleIdx="0" presStyleCnt="1" custLinFactNeighborX="-24309" custLinFactNeighborY="5966"/>
      <dgm:spPr/>
    </dgm:pt>
    <dgm:pt modelId="{76166C8C-C86C-4C27-B05A-EBC803074DDE}" type="pres">
      <dgm:prSet presAssocID="{696F4B1A-7893-4391-9682-C49309048610}" presName="rectangle" presStyleLbl="revTx" presStyleIdx="0" presStyleCnt="1" custLinFactNeighborX="-5959" custLinFactNeighborY="-1388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464557E2-3A9A-4759-8F2A-38146A926CD9}" type="pres">
      <dgm:prSet presAssocID="{F1CEAEC4-8080-4BC2-936D-91E9036F23B7}" presName="item1" presStyleLbl="node1" presStyleIdx="0" presStyleCnt="3" custScaleX="120018" custScaleY="113681" custLinFactNeighborX="-58873" custLinFactNeighborY="-22099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5BBE40E3-0105-470E-BD39-FD7CF5CD07E7}" type="pres">
      <dgm:prSet presAssocID="{3947FE03-6E6F-46E4-A013-25F54D23476C}" presName="item2" presStyleLbl="node1" presStyleIdx="1" presStyleCnt="3" custScaleX="105115" custScaleY="106668" custLinFactX="17520" custLinFactNeighborX="100000" custLinFactNeighborY="185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59028A8-D9C4-4388-B88B-5984E68BA30E}" type="pres">
      <dgm:prSet presAssocID="{926F06DD-3BCD-4573-B839-2713DCEAF4D8}" presName="item3" presStyleLbl="node1" presStyleIdx="2" presStyleCnt="3" custLinFactX="-65030" custLinFactNeighborX="-100000" custLinFactNeighborY="-703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752D8B9-766A-4C3A-A835-B8EBDCB9CE46}" type="pres">
      <dgm:prSet presAssocID="{696F4B1A-7893-4391-9682-C49309048610}" presName="funnel" presStyleLbl="trAlignAcc1" presStyleIdx="0" presStyleCnt="1" custScaleX="124503" custLinFactNeighborX="-3936" custLinFactNeighborY="-2241"/>
      <dgm:spPr/>
    </dgm:pt>
  </dgm:ptLst>
  <dgm:cxnLst>
    <dgm:cxn modelId="{A97187B5-F492-4D72-95F5-9144224D0B06}" srcId="{696F4B1A-7893-4391-9682-C49309048610}" destId="{C59D7951-8054-42A8-856E-FC2CEB93F410}" srcOrd="4" destOrd="0" parTransId="{EFB55DDC-30A2-4926-9718-4FD7CA0FFB8F}" sibTransId="{1F4AE2A1-C6E5-49B8-9036-1A12BFB3358D}"/>
    <dgm:cxn modelId="{2E2E466E-5BBE-4A07-9F2A-0304B372F788}" srcId="{696F4B1A-7893-4391-9682-C49309048610}" destId="{33EEA8E6-D9EC-4048-AC03-77CD1CFD8056}" srcOrd="0" destOrd="0" parTransId="{1A14B415-86E8-4CD8-BC29-CD1D9358EEF3}" sibTransId="{6D9A3BB0-2F2A-4B9D-A14D-1D3F63A3C3B9}"/>
    <dgm:cxn modelId="{20F39840-F981-4D57-B9A3-AAD38A96393B}" srcId="{696F4B1A-7893-4391-9682-C49309048610}" destId="{F1CEAEC4-8080-4BC2-936D-91E9036F23B7}" srcOrd="1" destOrd="0" parTransId="{7ECC8353-7D5C-4D9F-A0C5-317D5E34B8CC}" sibTransId="{D5168525-9ADC-4E14-B03A-8383B639F7DD}"/>
    <dgm:cxn modelId="{66839CB6-6D69-45E2-AC2A-5F40499955D3}" type="presOf" srcId="{696F4B1A-7893-4391-9682-C49309048610}" destId="{6E9EABA1-97AA-462C-B922-E200A79DB7B6}" srcOrd="0" destOrd="0" presId="urn:microsoft.com/office/officeart/2005/8/layout/funnel1"/>
    <dgm:cxn modelId="{01C395BB-14FC-46C5-99C6-99C7B44FFBDD}" type="presOf" srcId="{926F06DD-3BCD-4573-B839-2713DCEAF4D8}" destId="{76166C8C-C86C-4C27-B05A-EBC803074DDE}" srcOrd="0" destOrd="0" presId="urn:microsoft.com/office/officeart/2005/8/layout/funnel1"/>
    <dgm:cxn modelId="{72A37D37-9BA4-448F-8CEC-ABDF0A02B6C2}" type="presOf" srcId="{3947FE03-6E6F-46E4-A013-25F54D23476C}" destId="{464557E2-3A9A-4759-8F2A-38146A926CD9}" srcOrd="0" destOrd="0" presId="urn:microsoft.com/office/officeart/2005/8/layout/funnel1"/>
    <dgm:cxn modelId="{09AB0E7E-8DB0-4F3E-B2EA-2FAB0F54389A}" type="presOf" srcId="{F1CEAEC4-8080-4BC2-936D-91E9036F23B7}" destId="{5BBE40E3-0105-470E-BD39-FD7CF5CD07E7}" srcOrd="0" destOrd="0" presId="urn:microsoft.com/office/officeart/2005/8/layout/funnel1"/>
    <dgm:cxn modelId="{C79E3CF7-6FA0-456C-B031-45EC4243C3CC}" srcId="{696F4B1A-7893-4391-9682-C49309048610}" destId="{3947FE03-6E6F-46E4-A013-25F54D23476C}" srcOrd="2" destOrd="0" parTransId="{78F5D26C-B27C-4787-888E-7C99D717BFB4}" sibTransId="{C748ECE0-BE6B-4EB6-A1E3-5A911BDE25B3}"/>
    <dgm:cxn modelId="{19F7E909-7ECA-454A-A679-363D2B559354}" type="presOf" srcId="{33EEA8E6-D9EC-4048-AC03-77CD1CFD8056}" destId="{E59028A8-D9C4-4388-B88B-5984E68BA30E}" srcOrd="0" destOrd="0" presId="urn:microsoft.com/office/officeart/2005/8/layout/funnel1"/>
    <dgm:cxn modelId="{A84728B5-1C42-44F7-B456-606C4AA3F94A}" srcId="{696F4B1A-7893-4391-9682-C49309048610}" destId="{926F06DD-3BCD-4573-B839-2713DCEAF4D8}" srcOrd="3" destOrd="0" parTransId="{3972A67A-9201-46A1-A904-6E8606F0D761}" sibTransId="{AE89219B-5E5E-4457-A592-A2DA635BA68C}"/>
    <dgm:cxn modelId="{18B34864-C1C6-408D-BC85-BF07AA2AAF01}" type="presParOf" srcId="{6E9EABA1-97AA-462C-B922-E200A79DB7B6}" destId="{BB984025-B542-441D-A4F8-9F74C6EC8A21}" srcOrd="0" destOrd="0" presId="urn:microsoft.com/office/officeart/2005/8/layout/funnel1"/>
    <dgm:cxn modelId="{5C94362D-0146-4F64-B837-99BCC8A22C0E}" type="presParOf" srcId="{6E9EABA1-97AA-462C-B922-E200A79DB7B6}" destId="{9981C211-98A5-40B3-BB13-9CD6C448F063}" srcOrd="1" destOrd="0" presId="urn:microsoft.com/office/officeart/2005/8/layout/funnel1"/>
    <dgm:cxn modelId="{21F891E2-21EA-4E67-BE20-20ADACD9ED10}" type="presParOf" srcId="{6E9EABA1-97AA-462C-B922-E200A79DB7B6}" destId="{76166C8C-C86C-4C27-B05A-EBC803074DDE}" srcOrd="2" destOrd="0" presId="urn:microsoft.com/office/officeart/2005/8/layout/funnel1"/>
    <dgm:cxn modelId="{CCDC5891-7189-4AEB-AF03-01AD80389D4D}" type="presParOf" srcId="{6E9EABA1-97AA-462C-B922-E200A79DB7B6}" destId="{464557E2-3A9A-4759-8F2A-38146A926CD9}" srcOrd="3" destOrd="0" presId="urn:microsoft.com/office/officeart/2005/8/layout/funnel1"/>
    <dgm:cxn modelId="{94EA07EC-0592-4ED2-B4BB-2850971EA86D}" type="presParOf" srcId="{6E9EABA1-97AA-462C-B922-E200A79DB7B6}" destId="{5BBE40E3-0105-470E-BD39-FD7CF5CD07E7}" srcOrd="4" destOrd="0" presId="urn:microsoft.com/office/officeart/2005/8/layout/funnel1"/>
    <dgm:cxn modelId="{75642A50-7BDF-4C09-8A24-54207EEC49FE}" type="presParOf" srcId="{6E9EABA1-97AA-462C-B922-E200A79DB7B6}" destId="{E59028A8-D9C4-4388-B88B-5984E68BA30E}" srcOrd="5" destOrd="0" presId="urn:microsoft.com/office/officeart/2005/8/layout/funnel1"/>
    <dgm:cxn modelId="{E8F750A2-7FBB-4C08-A375-818C1575E8FA}" type="presParOf" srcId="{6E9EABA1-97AA-462C-B922-E200A79DB7B6}" destId="{5752D8B9-766A-4C3A-A835-B8EBDCB9CE46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08CE9B-070F-45C5-9ECE-61CE68236D0F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361DCBC-1166-43C8-8169-79AC3E908175}">
      <dgm:prSet phldrT="[Text]"/>
      <dgm:spPr/>
      <dgm:t>
        <a:bodyPr/>
        <a:lstStyle/>
        <a:p>
          <a:r>
            <a:rPr lang="de-DE" dirty="0" smtClean="0"/>
            <a:t>Low </a:t>
          </a:r>
          <a:r>
            <a:rPr lang="de-DE" dirty="0" err="1" smtClean="0"/>
            <a:t>educational</a:t>
          </a:r>
          <a:r>
            <a:rPr lang="de-DE" dirty="0" smtClean="0"/>
            <a:t> </a:t>
          </a:r>
          <a:r>
            <a:rPr lang="de-DE" dirty="0" err="1" smtClean="0"/>
            <a:t>level</a:t>
          </a:r>
          <a:endParaRPr lang="de-DE" dirty="0"/>
        </a:p>
      </dgm:t>
    </dgm:pt>
    <dgm:pt modelId="{CB174E4B-60CC-45E7-A5CB-2A53ABC61AFD}" type="parTrans" cxnId="{E62EE3B0-9889-490A-9D09-9472F82CA860}">
      <dgm:prSet/>
      <dgm:spPr/>
      <dgm:t>
        <a:bodyPr/>
        <a:lstStyle/>
        <a:p>
          <a:endParaRPr lang="de-DE"/>
        </a:p>
      </dgm:t>
    </dgm:pt>
    <dgm:pt modelId="{DCFAA7BE-9154-4164-AF35-CFE4813EBE3A}" type="sibTrans" cxnId="{E62EE3B0-9889-490A-9D09-9472F82CA860}">
      <dgm:prSet/>
      <dgm:spPr/>
      <dgm:t>
        <a:bodyPr/>
        <a:lstStyle/>
        <a:p>
          <a:endParaRPr lang="de-DE"/>
        </a:p>
      </dgm:t>
    </dgm:pt>
    <dgm:pt modelId="{07769F92-CC6D-4940-9062-DF5D9CAF6E2A}">
      <dgm:prSet phldrT="[Text]"/>
      <dgm:spPr/>
      <dgm:t>
        <a:bodyPr/>
        <a:lstStyle/>
        <a:p>
          <a:r>
            <a:rPr lang="de-DE" dirty="0" err="1" smtClean="0"/>
            <a:t>Suffering</a:t>
          </a:r>
          <a:r>
            <a:rPr lang="de-DE" dirty="0" smtClean="0"/>
            <a:t> </a:t>
          </a:r>
          <a:r>
            <a:rPr lang="de-DE" dirty="0" err="1" smtClean="0"/>
            <a:t>some</a:t>
          </a:r>
          <a:r>
            <a:rPr lang="de-DE" dirty="0" smtClean="0"/>
            <a:t> </a:t>
          </a:r>
          <a:r>
            <a:rPr lang="de-DE" dirty="0" err="1" smtClean="0"/>
            <a:t>kind</a:t>
          </a:r>
          <a:r>
            <a:rPr lang="de-DE" dirty="0" smtClean="0"/>
            <a:t> </a:t>
          </a:r>
          <a:r>
            <a:rPr lang="de-DE" dirty="0" err="1" smtClean="0"/>
            <a:t>of</a:t>
          </a:r>
          <a:r>
            <a:rPr lang="de-DE" dirty="0" smtClean="0"/>
            <a:t> </a:t>
          </a:r>
          <a:r>
            <a:rPr lang="de-DE" dirty="0" err="1" smtClean="0"/>
            <a:t>disability</a:t>
          </a:r>
          <a:endParaRPr lang="de-DE" dirty="0"/>
        </a:p>
      </dgm:t>
    </dgm:pt>
    <dgm:pt modelId="{FB40BF6A-DF89-4F6B-AE71-781DECA3A7E4}" type="parTrans" cxnId="{A2D9D46D-83E5-4476-9A72-EBBA5F391768}">
      <dgm:prSet/>
      <dgm:spPr/>
      <dgm:t>
        <a:bodyPr/>
        <a:lstStyle/>
        <a:p>
          <a:endParaRPr lang="de-DE"/>
        </a:p>
      </dgm:t>
    </dgm:pt>
    <dgm:pt modelId="{90E20EAF-B2DA-4291-9882-AC8F5352C6B7}" type="sibTrans" cxnId="{A2D9D46D-83E5-4476-9A72-EBBA5F391768}">
      <dgm:prSet/>
      <dgm:spPr/>
      <dgm:t>
        <a:bodyPr/>
        <a:lstStyle/>
        <a:p>
          <a:endParaRPr lang="de-DE"/>
        </a:p>
      </dgm:t>
    </dgm:pt>
    <dgm:pt modelId="{1601698E-B527-4DD7-9DF9-C5D02555FAAF}">
      <dgm:prSet phldrT="[Text]"/>
      <dgm:spPr/>
      <dgm:t>
        <a:bodyPr/>
        <a:lstStyle/>
        <a:p>
          <a:r>
            <a:rPr lang="de-DE" dirty="0" smtClean="0"/>
            <a:t>Immigration </a:t>
          </a:r>
          <a:r>
            <a:rPr lang="de-DE" dirty="0" err="1" smtClean="0"/>
            <a:t>background</a:t>
          </a:r>
          <a:endParaRPr lang="de-DE" dirty="0"/>
        </a:p>
      </dgm:t>
    </dgm:pt>
    <dgm:pt modelId="{0B2B2076-2D31-41A7-8D1C-999A345013CC}" type="parTrans" cxnId="{AF7DABC1-59FF-4D19-AA4C-997D0C095815}">
      <dgm:prSet/>
      <dgm:spPr/>
      <dgm:t>
        <a:bodyPr/>
        <a:lstStyle/>
        <a:p>
          <a:endParaRPr lang="de-DE"/>
        </a:p>
      </dgm:t>
    </dgm:pt>
    <dgm:pt modelId="{AA126590-33D8-417E-A7E2-DD898A015378}" type="sibTrans" cxnId="{AF7DABC1-59FF-4D19-AA4C-997D0C095815}">
      <dgm:prSet/>
      <dgm:spPr/>
      <dgm:t>
        <a:bodyPr/>
        <a:lstStyle/>
        <a:p>
          <a:endParaRPr lang="de-DE"/>
        </a:p>
      </dgm:t>
    </dgm:pt>
    <dgm:pt modelId="{2F200D70-55B5-4142-844D-BB880FAB7DE9}">
      <dgm:prSet phldrT="[Text]"/>
      <dgm:spPr/>
      <dgm:t>
        <a:bodyPr/>
        <a:lstStyle/>
        <a:p>
          <a:r>
            <a:rPr lang="de-DE" dirty="0" err="1" smtClean="0"/>
            <a:t>Difficult</a:t>
          </a:r>
          <a:r>
            <a:rPr lang="de-DE" dirty="0" smtClean="0"/>
            <a:t> </a:t>
          </a:r>
          <a:r>
            <a:rPr lang="de-DE" dirty="0" err="1" smtClean="0"/>
            <a:t>familiy</a:t>
          </a:r>
          <a:r>
            <a:rPr lang="de-DE" dirty="0" smtClean="0"/>
            <a:t> </a:t>
          </a:r>
          <a:r>
            <a:rPr lang="de-DE" dirty="0" err="1" smtClean="0"/>
            <a:t>background</a:t>
          </a:r>
          <a:endParaRPr lang="de-DE" dirty="0"/>
        </a:p>
      </dgm:t>
    </dgm:pt>
    <dgm:pt modelId="{A6E6CC9B-5A61-4045-8EDB-18F5BB47D492}" type="parTrans" cxnId="{8E338A16-6BA4-4DE8-9160-58838F1110AA}">
      <dgm:prSet/>
      <dgm:spPr/>
      <dgm:t>
        <a:bodyPr/>
        <a:lstStyle/>
        <a:p>
          <a:endParaRPr lang="de-DE"/>
        </a:p>
      </dgm:t>
    </dgm:pt>
    <dgm:pt modelId="{C7FF380B-A52D-4D62-AE0F-4876022C63FB}" type="sibTrans" cxnId="{8E338A16-6BA4-4DE8-9160-58838F1110AA}">
      <dgm:prSet/>
      <dgm:spPr/>
      <dgm:t>
        <a:bodyPr/>
        <a:lstStyle/>
        <a:p>
          <a:endParaRPr lang="de-DE"/>
        </a:p>
      </dgm:t>
    </dgm:pt>
    <dgm:pt modelId="{7A61E833-0176-4FFC-8B3C-55F536497B77}">
      <dgm:prSet phldrT="[Text]"/>
      <dgm:spPr/>
      <dgm:t>
        <a:bodyPr/>
        <a:lstStyle/>
        <a:p>
          <a:r>
            <a:rPr lang="de-DE" dirty="0" smtClean="0"/>
            <a:t>Low </a:t>
          </a:r>
          <a:r>
            <a:rPr lang="de-DE" dirty="0" err="1" smtClean="0"/>
            <a:t>household</a:t>
          </a:r>
          <a:r>
            <a:rPr lang="de-DE" dirty="0" smtClean="0"/>
            <a:t> </a:t>
          </a:r>
          <a:r>
            <a:rPr lang="de-DE" dirty="0" err="1" smtClean="0"/>
            <a:t>income</a:t>
          </a:r>
          <a:endParaRPr lang="de-DE" dirty="0"/>
        </a:p>
      </dgm:t>
    </dgm:pt>
    <dgm:pt modelId="{93D170CB-26A3-4531-9073-B72E8954475E}" type="parTrans" cxnId="{14E7CEFC-2D0E-4064-8553-A0A2A99DC15F}">
      <dgm:prSet/>
      <dgm:spPr/>
      <dgm:t>
        <a:bodyPr/>
        <a:lstStyle/>
        <a:p>
          <a:endParaRPr lang="de-DE"/>
        </a:p>
      </dgm:t>
    </dgm:pt>
    <dgm:pt modelId="{D1F1C38C-E628-48AE-B103-1877069FB18D}" type="sibTrans" cxnId="{14E7CEFC-2D0E-4064-8553-A0A2A99DC15F}">
      <dgm:prSet/>
      <dgm:spPr/>
      <dgm:t>
        <a:bodyPr/>
        <a:lstStyle/>
        <a:p>
          <a:endParaRPr lang="de-DE"/>
        </a:p>
      </dgm:t>
    </dgm:pt>
    <dgm:pt modelId="{B638A0BE-51F5-4F03-9526-6EBA3D24EEA2}" type="pres">
      <dgm:prSet presAssocID="{2908CE9B-070F-45C5-9ECE-61CE68236D0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AT"/>
        </a:p>
      </dgm:t>
    </dgm:pt>
    <dgm:pt modelId="{A1C07D97-8C9A-4FDD-8C94-C60DFE592BC3}" type="pres">
      <dgm:prSet presAssocID="{C361DCBC-1166-43C8-8169-79AC3E90817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B0B188B8-C43E-4E41-8044-35C250A325A2}" type="pres">
      <dgm:prSet presAssocID="{C361DCBC-1166-43C8-8169-79AC3E908175}" presName="spNode" presStyleCnt="0"/>
      <dgm:spPr/>
    </dgm:pt>
    <dgm:pt modelId="{3C6F05BF-C854-431C-8C98-4833B408C4AA}" type="pres">
      <dgm:prSet presAssocID="{DCFAA7BE-9154-4164-AF35-CFE4813EBE3A}" presName="sibTrans" presStyleLbl="sibTrans1D1" presStyleIdx="0" presStyleCnt="5"/>
      <dgm:spPr/>
      <dgm:t>
        <a:bodyPr/>
        <a:lstStyle/>
        <a:p>
          <a:endParaRPr lang="de-AT"/>
        </a:p>
      </dgm:t>
    </dgm:pt>
    <dgm:pt modelId="{CCD90F1C-608E-4C37-8370-351BCB57853C}" type="pres">
      <dgm:prSet presAssocID="{07769F92-CC6D-4940-9062-DF5D9CAF6E2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B860002C-D18D-420C-83C8-3C849F790342}" type="pres">
      <dgm:prSet presAssocID="{07769F92-CC6D-4940-9062-DF5D9CAF6E2A}" presName="spNode" presStyleCnt="0"/>
      <dgm:spPr/>
    </dgm:pt>
    <dgm:pt modelId="{80057F48-ACAF-4657-819A-A6BD7EAFC074}" type="pres">
      <dgm:prSet presAssocID="{90E20EAF-B2DA-4291-9882-AC8F5352C6B7}" presName="sibTrans" presStyleLbl="sibTrans1D1" presStyleIdx="1" presStyleCnt="5"/>
      <dgm:spPr/>
      <dgm:t>
        <a:bodyPr/>
        <a:lstStyle/>
        <a:p>
          <a:endParaRPr lang="de-AT"/>
        </a:p>
      </dgm:t>
    </dgm:pt>
    <dgm:pt modelId="{CD5D5754-721F-4488-904F-992A4E52F4BA}" type="pres">
      <dgm:prSet presAssocID="{1601698E-B527-4DD7-9DF9-C5D02555FAA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9FA59EA-5CBB-4C5E-9B57-1DAF2CBEBF00}" type="pres">
      <dgm:prSet presAssocID="{1601698E-B527-4DD7-9DF9-C5D02555FAAF}" presName="spNode" presStyleCnt="0"/>
      <dgm:spPr/>
    </dgm:pt>
    <dgm:pt modelId="{E94E1BDD-2B4A-424E-9C4C-E556F4E698A6}" type="pres">
      <dgm:prSet presAssocID="{AA126590-33D8-417E-A7E2-DD898A015378}" presName="sibTrans" presStyleLbl="sibTrans1D1" presStyleIdx="2" presStyleCnt="5"/>
      <dgm:spPr/>
      <dgm:t>
        <a:bodyPr/>
        <a:lstStyle/>
        <a:p>
          <a:endParaRPr lang="de-AT"/>
        </a:p>
      </dgm:t>
    </dgm:pt>
    <dgm:pt modelId="{D25F16A8-CBA9-4A67-8E89-F0E5FAED21C7}" type="pres">
      <dgm:prSet presAssocID="{2F200D70-55B5-4142-844D-BB880FAB7D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8E459F29-1131-4C60-BE44-BF5C6B368DF2}" type="pres">
      <dgm:prSet presAssocID="{2F200D70-55B5-4142-844D-BB880FAB7DE9}" presName="spNode" presStyleCnt="0"/>
      <dgm:spPr/>
    </dgm:pt>
    <dgm:pt modelId="{2CED9E8E-5A58-4349-8615-EF5770E50315}" type="pres">
      <dgm:prSet presAssocID="{C7FF380B-A52D-4D62-AE0F-4876022C63FB}" presName="sibTrans" presStyleLbl="sibTrans1D1" presStyleIdx="3" presStyleCnt="5"/>
      <dgm:spPr/>
      <dgm:t>
        <a:bodyPr/>
        <a:lstStyle/>
        <a:p>
          <a:endParaRPr lang="de-AT"/>
        </a:p>
      </dgm:t>
    </dgm:pt>
    <dgm:pt modelId="{18F2DF23-3ABC-4D09-AFD2-B04F187E1E6C}" type="pres">
      <dgm:prSet presAssocID="{7A61E833-0176-4FFC-8B3C-55F536497B7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AT"/>
        </a:p>
      </dgm:t>
    </dgm:pt>
    <dgm:pt modelId="{264C3C28-C3FA-4D16-B5F8-8B4149837A2F}" type="pres">
      <dgm:prSet presAssocID="{7A61E833-0176-4FFC-8B3C-55F536497B77}" presName="spNode" presStyleCnt="0"/>
      <dgm:spPr/>
    </dgm:pt>
    <dgm:pt modelId="{BBFC5ED4-29C1-4A4F-9814-154283C920D2}" type="pres">
      <dgm:prSet presAssocID="{D1F1C38C-E628-48AE-B103-1877069FB18D}" presName="sibTrans" presStyleLbl="sibTrans1D1" presStyleIdx="4" presStyleCnt="5"/>
      <dgm:spPr/>
      <dgm:t>
        <a:bodyPr/>
        <a:lstStyle/>
        <a:p>
          <a:endParaRPr lang="de-AT"/>
        </a:p>
      </dgm:t>
    </dgm:pt>
  </dgm:ptLst>
  <dgm:cxnLst>
    <dgm:cxn modelId="{E62EE3B0-9889-490A-9D09-9472F82CA860}" srcId="{2908CE9B-070F-45C5-9ECE-61CE68236D0F}" destId="{C361DCBC-1166-43C8-8169-79AC3E908175}" srcOrd="0" destOrd="0" parTransId="{CB174E4B-60CC-45E7-A5CB-2A53ABC61AFD}" sibTransId="{DCFAA7BE-9154-4164-AF35-CFE4813EBE3A}"/>
    <dgm:cxn modelId="{52EC00BA-870C-4A0D-818E-C9F5F92F6901}" type="presOf" srcId="{7A61E833-0176-4FFC-8B3C-55F536497B77}" destId="{18F2DF23-3ABC-4D09-AFD2-B04F187E1E6C}" srcOrd="0" destOrd="0" presId="urn:microsoft.com/office/officeart/2005/8/layout/cycle6"/>
    <dgm:cxn modelId="{14E7CEFC-2D0E-4064-8553-A0A2A99DC15F}" srcId="{2908CE9B-070F-45C5-9ECE-61CE68236D0F}" destId="{7A61E833-0176-4FFC-8B3C-55F536497B77}" srcOrd="4" destOrd="0" parTransId="{93D170CB-26A3-4531-9073-B72E8954475E}" sibTransId="{D1F1C38C-E628-48AE-B103-1877069FB18D}"/>
    <dgm:cxn modelId="{DF5506D4-81F9-4CF5-B355-D5C500690E10}" type="presOf" srcId="{C7FF380B-A52D-4D62-AE0F-4876022C63FB}" destId="{2CED9E8E-5A58-4349-8615-EF5770E50315}" srcOrd="0" destOrd="0" presId="urn:microsoft.com/office/officeart/2005/8/layout/cycle6"/>
    <dgm:cxn modelId="{3C41FB7E-A27C-43C6-B24E-A443FA243F13}" type="presOf" srcId="{1601698E-B527-4DD7-9DF9-C5D02555FAAF}" destId="{CD5D5754-721F-4488-904F-992A4E52F4BA}" srcOrd="0" destOrd="0" presId="urn:microsoft.com/office/officeart/2005/8/layout/cycle6"/>
    <dgm:cxn modelId="{8E338A16-6BA4-4DE8-9160-58838F1110AA}" srcId="{2908CE9B-070F-45C5-9ECE-61CE68236D0F}" destId="{2F200D70-55B5-4142-844D-BB880FAB7DE9}" srcOrd="3" destOrd="0" parTransId="{A6E6CC9B-5A61-4045-8EDB-18F5BB47D492}" sibTransId="{C7FF380B-A52D-4D62-AE0F-4876022C63FB}"/>
    <dgm:cxn modelId="{3BEA2898-46E3-4AC5-8B6B-E10658FAC959}" type="presOf" srcId="{AA126590-33D8-417E-A7E2-DD898A015378}" destId="{E94E1BDD-2B4A-424E-9C4C-E556F4E698A6}" srcOrd="0" destOrd="0" presId="urn:microsoft.com/office/officeart/2005/8/layout/cycle6"/>
    <dgm:cxn modelId="{E52C776D-C69E-460A-89ED-B48E6DC8E4F6}" type="presOf" srcId="{C361DCBC-1166-43C8-8169-79AC3E908175}" destId="{A1C07D97-8C9A-4FDD-8C94-C60DFE592BC3}" srcOrd="0" destOrd="0" presId="urn:microsoft.com/office/officeart/2005/8/layout/cycle6"/>
    <dgm:cxn modelId="{2E33ECBA-A885-4569-81AA-51E6FE77D868}" type="presOf" srcId="{DCFAA7BE-9154-4164-AF35-CFE4813EBE3A}" destId="{3C6F05BF-C854-431C-8C98-4833B408C4AA}" srcOrd="0" destOrd="0" presId="urn:microsoft.com/office/officeart/2005/8/layout/cycle6"/>
    <dgm:cxn modelId="{D4BB76DC-1010-4173-B20F-5C7CCF6FD0AE}" type="presOf" srcId="{D1F1C38C-E628-48AE-B103-1877069FB18D}" destId="{BBFC5ED4-29C1-4A4F-9814-154283C920D2}" srcOrd="0" destOrd="0" presId="urn:microsoft.com/office/officeart/2005/8/layout/cycle6"/>
    <dgm:cxn modelId="{AF7DABC1-59FF-4D19-AA4C-997D0C095815}" srcId="{2908CE9B-070F-45C5-9ECE-61CE68236D0F}" destId="{1601698E-B527-4DD7-9DF9-C5D02555FAAF}" srcOrd="2" destOrd="0" parTransId="{0B2B2076-2D31-41A7-8D1C-999A345013CC}" sibTransId="{AA126590-33D8-417E-A7E2-DD898A015378}"/>
    <dgm:cxn modelId="{A2D9D46D-83E5-4476-9A72-EBBA5F391768}" srcId="{2908CE9B-070F-45C5-9ECE-61CE68236D0F}" destId="{07769F92-CC6D-4940-9062-DF5D9CAF6E2A}" srcOrd="1" destOrd="0" parTransId="{FB40BF6A-DF89-4F6B-AE71-781DECA3A7E4}" sibTransId="{90E20EAF-B2DA-4291-9882-AC8F5352C6B7}"/>
    <dgm:cxn modelId="{F7BA0AA6-C6E8-4275-A1DC-9003329D9DEC}" type="presOf" srcId="{2F200D70-55B5-4142-844D-BB880FAB7DE9}" destId="{D25F16A8-CBA9-4A67-8E89-F0E5FAED21C7}" srcOrd="0" destOrd="0" presId="urn:microsoft.com/office/officeart/2005/8/layout/cycle6"/>
    <dgm:cxn modelId="{3E224DD2-16CD-42C6-B35E-8881247720CC}" type="presOf" srcId="{07769F92-CC6D-4940-9062-DF5D9CAF6E2A}" destId="{CCD90F1C-608E-4C37-8370-351BCB57853C}" srcOrd="0" destOrd="0" presId="urn:microsoft.com/office/officeart/2005/8/layout/cycle6"/>
    <dgm:cxn modelId="{BC13F166-386F-4C7F-A257-AF278651BB31}" type="presOf" srcId="{90E20EAF-B2DA-4291-9882-AC8F5352C6B7}" destId="{80057F48-ACAF-4657-819A-A6BD7EAFC074}" srcOrd="0" destOrd="0" presId="urn:microsoft.com/office/officeart/2005/8/layout/cycle6"/>
    <dgm:cxn modelId="{8A3E12CB-0DD1-4469-ACDF-3CA057EE3F9A}" type="presOf" srcId="{2908CE9B-070F-45C5-9ECE-61CE68236D0F}" destId="{B638A0BE-51F5-4F03-9526-6EBA3D24EEA2}" srcOrd="0" destOrd="0" presId="urn:microsoft.com/office/officeart/2005/8/layout/cycle6"/>
    <dgm:cxn modelId="{1A15E69B-F789-4D16-99FD-A1A30871EC03}" type="presParOf" srcId="{B638A0BE-51F5-4F03-9526-6EBA3D24EEA2}" destId="{A1C07D97-8C9A-4FDD-8C94-C60DFE592BC3}" srcOrd="0" destOrd="0" presId="urn:microsoft.com/office/officeart/2005/8/layout/cycle6"/>
    <dgm:cxn modelId="{84890967-78B4-4EDE-94F9-DAE5CEDFAB1B}" type="presParOf" srcId="{B638A0BE-51F5-4F03-9526-6EBA3D24EEA2}" destId="{B0B188B8-C43E-4E41-8044-35C250A325A2}" srcOrd="1" destOrd="0" presId="urn:microsoft.com/office/officeart/2005/8/layout/cycle6"/>
    <dgm:cxn modelId="{46221C65-F849-4A6C-B3A8-A945DF3EDED2}" type="presParOf" srcId="{B638A0BE-51F5-4F03-9526-6EBA3D24EEA2}" destId="{3C6F05BF-C854-431C-8C98-4833B408C4AA}" srcOrd="2" destOrd="0" presId="urn:microsoft.com/office/officeart/2005/8/layout/cycle6"/>
    <dgm:cxn modelId="{11F50A33-D6A0-415D-9C20-89E8B24F0104}" type="presParOf" srcId="{B638A0BE-51F5-4F03-9526-6EBA3D24EEA2}" destId="{CCD90F1C-608E-4C37-8370-351BCB57853C}" srcOrd="3" destOrd="0" presId="urn:microsoft.com/office/officeart/2005/8/layout/cycle6"/>
    <dgm:cxn modelId="{CDC69B75-95AF-453D-BC26-3A251BC83C1F}" type="presParOf" srcId="{B638A0BE-51F5-4F03-9526-6EBA3D24EEA2}" destId="{B860002C-D18D-420C-83C8-3C849F790342}" srcOrd="4" destOrd="0" presId="urn:microsoft.com/office/officeart/2005/8/layout/cycle6"/>
    <dgm:cxn modelId="{B91EA146-B7E5-48D3-95F0-4CBB2AEE04CC}" type="presParOf" srcId="{B638A0BE-51F5-4F03-9526-6EBA3D24EEA2}" destId="{80057F48-ACAF-4657-819A-A6BD7EAFC074}" srcOrd="5" destOrd="0" presId="urn:microsoft.com/office/officeart/2005/8/layout/cycle6"/>
    <dgm:cxn modelId="{47A4BC09-B565-4900-8346-72B238E01AD3}" type="presParOf" srcId="{B638A0BE-51F5-4F03-9526-6EBA3D24EEA2}" destId="{CD5D5754-721F-4488-904F-992A4E52F4BA}" srcOrd="6" destOrd="0" presId="urn:microsoft.com/office/officeart/2005/8/layout/cycle6"/>
    <dgm:cxn modelId="{E8D686FE-70CC-40DA-B04F-599723656573}" type="presParOf" srcId="{B638A0BE-51F5-4F03-9526-6EBA3D24EEA2}" destId="{89FA59EA-5CBB-4C5E-9B57-1DAF2CBEBF00}" srcOrd="7" destOrd="0" presId="urn:microsoft.com/office/officeart/2005/8/layout/cycle6"/>
    <dgm:cxn modelId="{4E0840DC-B66E-4F4E-9DAC-6BE4291C109A}" type="presParOf" srcId="{B638A0BE-51F5-4F03-9526-6EBA3D24EEA2}" destId="{E94E1BDD-2B4A-424E-9C4C-E556F4E698A6}" srcOrd="8" destOrd="0" presId="urn:microsoft.com/office/officeart/2005/8/layout/cycle6"/>
    <dgm:cxn modelId="{CA906E1B-4474-46DD-9733-C37ABE2DABAF}" type="presParOf" srcId="{B638A0BE-51F5-4F03-9526-6EBA3D24EEA2}" destId="{D25F16A8-CBA9-4A67-8E89-F0E5FAED21C7}" srcOrd="9" destOrd="0" presId="urn:microsoft.com/office/officeart/2005/8/layout/cycle6"/>
    <dgm:cxn modelId="{98E3B93A-BDC2-435D-A000-83C67D5E982E}" type="presParOf" srcId="{B638A0BE-51F5-4F03-9526-6EBA3D24EEA2}" destId="{8E459F29-1131-4C60-BE44-BF5C6B368DF2}" srcOrd="10" destOrd="0" presId="urn:microsoft.com/office/officeart/2005/8/layout/cycle6"/>
    <dgm:cxn modelId="{EEDCBA9C-59CA-4F26-968F-88129F399BD8}" type="presParOf" srcId="{B638A0BE-51F5-4F03-9526-6EBA3D24EEA2}" destId="{2CED9E8E-5A58-4349-8615-EF5770E50315}" srcOrd="11" destOrd="0" presId="urn:microsoft.com/office/officeart/2005/8/layout/cycle6"/>
    <dgm:cxn modelId="{51DC3473-B018-47C0-9B5F-42A58569BBB8}" type="presParOf" srcId="{B638A0BE-51F5-4F03-9526-6EBA3D24EEA2}" destId="{18F2DF23-3ABC-4D09-AFD2-B04F187E1E6C}" srcOrd="12" destOrd="0" presId="urn:microsoft.com/office/officeart/2005/8/layout/cycle6"/>
    <dgm:cxn modelId="{72E059E6-FFC7-429B-B89E-D13EC249A12E}" type="presParOf" srcId="{B638A0BE-51F5-4F03-9526-6EBA3D24EEA2}" destId="{264C3C28-C3FA-4D16-B5F8-8B4149837A2F}" srcOrd="13" destOrd="0" presId="urn:microsoft.com/office/officeart/2005/8/layout/cycle6"/>
    <dgm:cxn modelId="{1F642588-56DA-47EA-8CDF-9441E84FB467}" type="presParOf" srcId="{B638A0BE-51F5-4F03-9526-6EBA3D24EEA2}" destId="{BBFC5ED4-29C1-4A4F-9814-154283C920D2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984025-B542-441D-A4F8-9F74C6EC8A21}">
      <dsp:nvSpPr>
        <dsp:cNvPr id="0" name=""/>
        <dsp:cNvSpPr/>
      </dsp:nvSpPr>
      <dsp:spPr>
        <a:xfrm>
          <a:off x="1472164" y="105076"/>
          <a:ext cx="3379925" cy="927504"/>
        </a:xfrm>
        <a:prstGeom prst="ellipse">
          <a:avLst/>
        </a:prstGeom>
        <a:solidFill>
          <a:schemeClr val="dk1">
            <a:tint val="50000"/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524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81C211-98A5-40B3-BB13-9CD6C448F063}">
      <dsp:nvSpPr>
        <dsp:cNvPr id="0" name=""/>
        <dsp:cNvSpPr/>
      </dsp:nvSpPr>
      <dsp:spPr>
        <a:xfrm>
          <a:off x="2891879" y="2425477"/>
          <a:ext cx="517580" cy="331251"/>
        </a:xfrm>
        <a:prstGeom prst="downArrow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166C8C-C86C-4C27-B05A-EBC803074DDE}">
      <dsp:nvSpPr>
        <dsp:cNvPr id="0" name=""/>
        <dsp:cNvSpPr/>
      </dsp:nvSpPr>
      <dsp:spPr>
        <a:xfrm>
          <a:off x="1886249" y="2662096"/>
          <a:ext cx="2484387" cy="621096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2200" b="1" kern="1200" dirty="0" smtClean="0"/>
            <a:t>NEET</a:t>
          </a:r>
          <a:endParaRPr lang="de-AT" sz="2200" b="1" kern="1200" dirty="0"/>
        </a:p>
      </dsp:txBody>
      <dsp:txXfrm>
        <a:off x="1886249" y="2662096"/>
        <a:ext cx="2484387" cy="621096"/>
      </dsp:txXfrm>
    </dsp:sp>
    <dsp:sp modelId="{464557E2-3A9A-4759-8F2A-38146A926CD9}">
      <dsp:nvSpPr>
        <dsp:cNvPr id="0" name=""/>
        <dsp:cNvSpPr/>
      </dsp:nvSpPr>
      <dsp:spPr>
        <a:xfrm>
          <a:off x="2266234" y="864095"/>
          <a:ext cx="1118142" cy="10591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600" b="1" kern="1200" dirty="0" err="1" smtClean="0"/>
            <a:t>Opportunity</a:t>
          </a:r>
          <a:r>
            <a:rPr lang="de-AT" sz="1600" b="1" kern="1200" dirty="0" smtClean="0"/>
            <a:t> </a:t>
          </a:r>
          <a:r>
            <a:rPr lang="de-AT" sz="1600" b="1" kern="1200" dirty="0" err="1" smtClean="0"/>
            <a:t>seekers</a:t>
          </a:r>
          <a:endParaRPr lang="de-AT" sz="1600" b="1" kern="1200" dirty="0"/>
        </a:p>
      </dsp:txBody>
      <dsp:txXfrm>
        <a:off x="2429982" y="1019197"/>
        <a:ext cx="790646" cy="748899"/>
      </dsp:txXfrm>
    </dsp:sp>
    <dsp:sp modelId="{5BBE40E3-0105-470E-BD39-FD7CF5CD07E7}">
      <dsp:nvSpPr>
        <dsp:cNvPr id="0" name=""/>
        <dsp:cNvSpPr/>
      </dsp:nvSpPr>
      <dsp:spPr>
        <a:xfrm>
          <a:off x="3312369" y="576061"/>
          <a:ext cx="979299" cy="99376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600" b="1" kern="1200" dirty="0" err="1" smtClean="0"/>
            <a:t>Voluntary</a:t>
          </a:r>
          <a:r>
            <a:rPr lang="de-AT" sz="1600" b="1" kern="1200" dirty="0" smtClean="0"/>
            <a:t> NEET</a:t>
          </a:r>
          <a:endParaRPr lang="de-AT" sz="1600" b="1" kern="1200" dirty="0"/>
        </a:p>
      </dsp:txBody>
      <dsp:txXfrm>
        <a:off x="3455784" y="721595"/>
        <a:ext cx="692469" cy="702699"/>
      </dsp:txXfrm>
    </dsp:sp>
    <dsp:sp modelId="{E59028A8-D9C4-4388-B88B-5984E68BA30E}">
      <dsp:nvSpPr>
        <dsp:cNvPr id="0" name=""/>
        <dsp:cNvSpPr/>
      </dsp:nvSpPr>
      <dsp:spPr>
        <a:xfrm>
          <a:off x="1656181" y="144012"/>
          <a:ext cx="931645" cy="9316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600" b="1" kern="1200" dirty="0" err="1" smtClean="0"/>
            <a:t>Unavailable</a:t>
          </a:r>
          <a:endParaRPr lang="de-AT" sz="1600" b="1" kern="1200" dirty="0"/>
        </a:p>
      </dsp:txBody>
      <dsp:txXfrm>
        <a:off x="1792617" y="280448"/>
        <a:ext cx="658773" cy="658773"/>
      </dsp:txXfrm>
    </dsp:sp>
    <dsp:sp modelId="{5752D8B9-766A-4C3A-A835-B8EBDCB9CE46}">
      <dsp:nvSpPr>
        <dsp:cNvPr id="0" name=""/>
        <dsp:cNvSpPr/>
      </dsp:nvSpPr>
      <dsp:spPr>
        <a:xfrm>
          <a:off x="1358075" y="0"/>
          <a:ext cx="3608660" cy="2318761"/>
        </a:xfrm>
        <a:prstGeom prst="funnel">
          <a:avLst/>
        </a:prstGeom>
        <a:solidFill>
          <a:schemeClr val="dk1">
            <a:alpha val="4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63D8BDF-D846-2441-95B2-1CEE18EBFCAB}" type="datetimeFigureOut">
              <a:rPr lang="de-DE"/>
              <a:pPr/>
              <a:t>24.06.2015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FE6164-B3A8-9D41-AC10-A0842AB397F0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6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AT" alt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E1649BD-E54E-534D-8F0B-DCE33FBA25CE}" type="datetimeFigureOut">
              <a:rPr lang="de-AT"/>
              <a:pPr/>
              <a:t>24.06.2015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AT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1543F7-BA7B-2C43-9817-C35CA5014116}" type="slidenum">
              <a:rPr lang="de-AT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78543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C0BF5-87B2-4EDF-8E18-46F2134C6FA8}" type="slidenum">
              <a:rPr lang="de-AT" smtClean="0">
                <a:solidFill>
                  <a:prstClr val="black"/>
                </a:solidFill>
                <a:latin typeface="Calibri"/>
              </a:rPr>
              <a:pPr/>
              <a:t>18</a:t>
            </a:fld>
            <a:endParaRPr lang="de-A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0804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C0BF5-87B2-4EDF-8E18-46F2134C6FA8}" type="slidenum">
              <a:rPr lang="de-AT" smtClean="0">
                <a:solidFill>
                  <a:prstClr val="black"/>
                </a:solidFill>
                <a:latin typeface="Calibri"/>
              </a:rPr>
              <a:pPr/>
              <a:t>27</a:t>
            </a:fld>
            <a:endParaRPr lang="de-A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0804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4"/>
          <p:cNvSpPr txBox="1">
            <a:spLocks noChangeArrowheads="1"/>
          </p:cNvSpPr>
          <p:nvPr/>
        </p:nvSpPr>
        <p:spPr bwMode="auto">
          <a:xfrm>
            <a:off x="6510338" y="6091238"/>
            <a:ext cx="2233612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de-AT" altLang="de-DE" b="1" dirty="0" smtClean="0">
                <a:solidFill>
                  <a:srgbClr val="FF0000"/>
                </a:solidFill>
                <a:latin typeface="+mj-lt"/>
                <a:ea typeface="+mn-ea"/>
                <a:cs typeface="+mn-cs"/>
              </a:rPr>
              <a:t>sozialministerium.at</a:t>
            </a:r>
          </a:p>
        </p:txBody>
      </p:sp>
      <p:sp>
        <p:nvSpPr>
          <p:cNvPr id="3" name="Text Box 25"/>
          <p:cNvSpPr txBox="1">
            <a:spLocks noChangeArrowheads="1"/>
          </p:cNvSpPr>
          <p:nvPr/>
        </p:nvSpPr>
        <p:spPr bwMode="auto">
          <a:xfrm>
            <a:off x="401638" y="2636838"/>
            <a:ext cx="86233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GB" b="1"/>
              <a:t>Roundtable discussion – “</a:t>
            </a:r>
            <a:r>
              <a:rPr lang="en-US" altLang="ja-JP" b="1"/>
              <a:t>Social inclusion of all persons and in particular of </a:t>
            </a:r>
            <a:br>
              <a:rPr lang="en-US" altLang="ja-JP" b="1"/>
            </a:br>
            <a:r>
              <a:rPr lang="en-US" altLang="ja-JP" b="1"/>
              <a:t>all persons in vulnerable situations and the effectiveness of rights</a:t>
            </a:r>
            <a:r>
              <a:rPr lang="en-US" b="1"/>
              <a:t>”</a:t>
            </a:r>
            <a:endParaRPr lang="de-DE" b="1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4" name="Datumsplatzhalter 3"/>
          <p:cNvSpPr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373063" y="3429000"/>
            <a:ext cx="7921625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de-DE" sz="3200" b="1" dirty="0" smtClean="0">
                <a:solidFill>
                  <a:srgbClr val="000000"/>
                </a:solidFill>
                <a:latin typeface="Calibri" pitchFamily="34" charset="0"/>
                <a:ea typeface="+mn-ea"/>
                <a:cs typeface="+mn-cs"/>
              </a:rPr>
              <a:t>Services to reduce youth unemployment and lack of occupation</a:t>
            </a:r>
            <a:endParaRPr lang="de-DE" altLang="de-DE" sz="3200" b="1" dirty="0" smtClean="0">
              <a:solidFill>
                <a:srgbClr val="000000"/>
              </a:solidFill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7" name="Text Box 29"/>
          <p:cNvSpPr txBox="1">
            <a:spLocks noChangeArrowheads="1"/>
          </p:cNvSpPr>
          <p:nvPr/>
        </p:nvSpPr>
        <p:spPr bwMode="auto">
          <a:xfrm>
            <a:off x="422275" y="4652963"/>
            <a:ext cx="79216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b="1"/>
              <a:t>Example Austria</a:t>
            </a:r>
            <a:r>
              <a:rPr lang="de-DE" sz="200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GB" sz="2000" b="1"/>
              <a:t>–</a:t>
            </a:r>
            <a:r>
              <a:rPr lang="de-DE" sz="200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GB" b="1"/>
              <a:t>NEET</a:t>
            </a:r>
            <a:endParaRPr lang="de-DE" sz="20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8" name="Datumsplatzhalter 3"/>
          <p:cNvSpPr>
            <a:spLocks/>
          </p:cNvSpPr>
          <p:nvPr userDrawn="1"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9" name="Fußzeilenplatzhalter 4"/>
          <p:cNvSpPr>
            <a:spLocks/>
          </p:cNvSpPr>
          <p:nvPr userDrawn="1"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0" name="Rectangle 24"/>
          <p:cNvSpPr txBox="1">
            <a:spLocks noChangeArrowheads="1"/>
          </p:cNvSpPr>
          <p:nvPr userDrawn="1"/>
        </p:nvSpPr>
        <p:spPr>
          <a:xfrm>
            <a:off x="1476375" y="5986463"/>
            <a:ext cx="496728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646569"/>
                </a:solidFill>
                <a:latin typeface="Source Sans Pro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de-DE" dirty="0" smtClean="0">
                <a:solidFill>
                  <a:srgbClr val="000000"/>
                </a:solidFill>
                <a:latin typeface="+mj-lt"/>
              </a:rPr>
              <a:t>Franz Svehla</a:t>
            </a:r>
          </a:p>
          <a:p>
            <a:pPr>
              <a:defRPr/>
            </a:pPr>
            <a:r>
              <a:rPr lang="en-US" altLang="de-DE" dirty="0" smtClean="0">
                <a:solidFill>
                  <a:srgbClr val="000000"/>
                </a:solidFill>
                <a:latin typeface="+mj-lt"/>
              </a:rPr>
              <a:t>Example Austria - NEET</a:t>
            </a:r>
          </a:p>
          <a:p>
            <a:pPr>
              <a:defRPr/>
            </a:pPr>
            <a:endParaRPr lang="en-US" altLang="de-DE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1" name="Rectangle 24"/>
          <p:cNvSpPr txBox="1">
            <a:spLocks noChangeArrowheads="1"/>
          </p:cNvSpPr>
          <p:nvPr userDrawn="1"/>
        </p:nvSpPr>
        <p:spPr>
          <a:xfrm>
            <a:off x="401638" y="5989638"/>
            <a:ext cx="1122362" cy="47625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de-AT" sz="1200">
                <a:solidFill>
                  <a:srgbClr val="000000"/>
                </a:solidFill>
                <a:latin typeface="Calibri" charset="0"/>
              </a:rPr>
              <a:t>27 May 2015</a:t>
            </a:r>
            <a:endParaRPr lang="en-US" sz="1200">
              <a:solidFill>
                <a:srgbClr val="000000"/>
              </a:solidFill>
              <a:latin typeface="Calibri" charset="0"/>
            </a:endParaRPr>
          </a:p>
          <a:p>
            <a:pPr eaLnBrk="1" hangingPunct="1"/>
            <a:r>
              <a:rPr lang="en-US" sz="1200">
                <a:solidFill>
                  <a:srgbClr val="000000"/>
                </a:solidFill>
                <a:latin typeface="Calibri" charset="0"/>
              </a:rPr>
              <a:t>Page </a:t>
            </a:r>
            <a:fld id="{D26F5EBE-047F-9C43-8F5E-367D063F6B29}" type="slidenum">
              <a:rPr lang="en-US" sz="1200">
                <a:solidFill>
                  <a:srgbClr val="000000"/>
                </a:solidFill>
                <a:latin typeface="Calibri" charset="0"/>
              </a:rPr>
              <a:pPr eaLnBrk="1" hangingPunct="1"/>
              <a:t>‹#›</a:t>
            </a:fld>
            <a:endParaRPr lang="en-US" sz="120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12" name="Picture 8" descr="K:\Graphics\Corporate Design\Sozialministerium\1 - Allgemeines, Standardelemente\Logo\Sozialministerium\Werbemarke - Sozialministerium\Logo rein rot\Sozialministerium-rot-RGB-500px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213" y="404813"/>
            <a:ext cx="947737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4005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0025" y="1844823"/>
            <a:ext cx="1978025" cy="3960441"/>
          </a:xfrm>
        </p:spPr>
        <p:txBody>
          <a:bodyPr vert="eaVert"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536" y="611189"/>
            <a:ext cx="6002089" cy="5194076"/>
          </a:xfrm>
        </p:spPr>
        <p:txBody>
          <a:bodyPr vert="eaVert"/>
          <a:lstStyle>
            <a:lvl1pPr>
              <a:defRPr>
                <a:solidFill>
                  <a:srgbClr val="000000"/>
                </a:solidFill>
                <a:latin typeface="+mj-lt"/>
              </a:defRPr>
            </a:lvl1pPr>
            <a:lvl2pPr>
              <a:defRPr>
                <a:solidFill>
                  <a:srgbClr val="000000"/>
                </a:solidFill>
                <a:latin typeface="+mj-lt"/>
              </a:defRPr>
            </a:lvl2pPr>
            <a:lvl3pPr>
              <a:defRPr>
                <a:solidFill>
                  <a:srgbClr val="000000"/>
                </a:solidFill>
                <a:latin typeface="+mj-lt"/>
              </a:defRPr>
            </a:lvl3pPr>
            <a:lvl4pPr>
              <a:defRPr>
                <a:solidFill>
                  <a:srgbClr val="000000"/>
                </a:solidFill>
                <a:latin typeface="+mj-lt"/>
              </a:defRPr>
            </a:lvl4pPr>
            <a:lvl5pPr>
              <a:defRPr>
                <a:solidFill>
                  <a:srgbClr val="000000"/>
                </a:solidFill>
                <a:latin typeface="+mj-lt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8921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512" y="188640"/>
            <a:ext cx="8784976" cy="64807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</p:spTree>
    <p:extLst>
      <p:ext uri="{BB962C8B-B14F-4D97-AF65-F5344CB8AC3E}">
        <p14:creationId xmlns:p14="http://schemas.microsoft.com/office/powerpoint/2010/main" val="1006915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2135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0462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9027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59289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90504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03575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59588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592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844823"/>
            <a:ext cx="8352928" cy="4032449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950473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80065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986726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48256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7401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3825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52584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9845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09516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74011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6721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8352928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000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835292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000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421156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53206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93050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56497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5133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+mj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536" y="1844825"/>
            <a:ext cx="3879850" cy="4104456"/>
          </a:xfrm>
        </p:spPr>
        <p:txBody>
          <a:bodyPr/>
          <a:lstStyle>
            <a:lvl1pPr>
              <a:defRPr sz="2800">
                <a:solidFill>
                  <a:srgbClr val="000000"/>
                </a:solidFill>
                <a:latin typeface="+mj-lt"/>
              </a:defRPr>
            </a:lvl1pPr>
            <a:lvl2pPr>
              <a:defRPr sz="2400">
                <a:solidFill>
                  <a:srgbClr val="000000"/>
                </a:solidFill>
                <a:latin typeface="+mj-lt"/>
              </a:defRPr>
            </a:lvl2pPr>
            <a:lvl3pPr>
              <a:defRPr sz="2000">
                <a:solidFill>
                  <a:srgbClr val="000000"/>
                </a:solidFill>
                <a:latin typeface="+mj-lt"/>
              </a:defRPr>
            </a:lvl3pPr>
            <a:lvl4pPr>
              <a:defRPr sz="1800">
                <a:solidFill>
                  <a:srgbClr val="000000"/>
                </a:solidFill>
                <a:latin typeface="+mj-lt"/>
              </a:defRPr>
            </a:lvl4pPr>
            <a:lvl5pPr>
              <a:defRPr sz="18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60032" y="1844825"/>
            <a:ext cx="3879850" cy="4104456"/>
          </a:xfrm>
        </p:spPr>
        <p:txBody>
          <a:bodyPr/>
          <a:lstStyle>
            <a:lvl1pPr>
              <a:defRPr sz="2800">
                <a:solidFill>
                  <a:srgbClr val="000000"/>
                </a:solidFill>
                <a:latin typeface="+mj-lt"/>
              </a:defRPr>
            </a:lvl1pPr>
            <a:lvl2pPr>
              <a:defRPr sz="2400">
                <a:solidFill>
                  <a:srgbClr val="000000"/>
                </a:solidFill>
                <a:latin typeface="+mj-lt"/>
              </a:defRPr>
            </a:lvl2pPr>
            <a:lvl3pPr>
              <a:defRPr sz="2000">
                <a:solidFill>
                  <a:srgbClr val="000000"/>
                </a:solidFill>
                <a:latin typeface="+mj-lt"/>
              </a:defRPr>
            </a:lvl3pPr>
            <a:lvl4pPr>
              <a:defRPr sz="1800">
                <a:solidFill>
                  <a:srgbClr val="000000"/>
                </a:solidFill>
                <a:latin typeface="+mj-lt"/>
              </a:defRPr>
            </a:lvl4pPr>
            <a:lvl5pPr>
              <a:defRPr sz="18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5922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4668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652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6762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141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1352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512" y="188640"/>
            <a:ext cx="8784976" cy="64807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AT" noProof="0" smtClean="0"/>
          </a:p>
        </p:txBody>
      </p:sp>
    </p:spTree>
    <p:extLst>
      <p:ext uri="{BB962C8B-B14F-4D97-AF65-F5344CB8AC3E}">
        <p14:creationId xmlns:p14="http://schemas.microsoft.com/office/powerpoint/2010/main" val="314652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0000"/>
                </a:solidFill>
                <a:latin typeface="+mj-lt"/>
              </a:defRPr>
            </a:lvl1pPr>
            <a:lvl2pPr>
              <a:defRPr>
                <a:solidFill>
                  <a:srgbClr val="000000"/>
                </a:solidFill>
                <a:latin typeface="+mj-lt"/>
              </a:defRPr>
            </a:lvl2pPr>
            <a:lvl3pPr>
              <a:defRPr>
                <a:solidFill>
                  <a:srgbClr val="000000"/>
                </a:solidFill>
                <a:latin typeface="+mj-lt"/>
              </a:defRPr>
            </a:lvl3pPr>
            <a:lvl4pPr>
              <a:defRPr>
                <a:solidFill>
                  <a:srgbClr val="000000"/>
                </a:solidFill>
                <a:latin typeface="+mj-lt"/>
              </a:defRPr>
            </a:lvl4pPr>
            <a:lvl5pPr>
              <a:defRPr>
                <a:solidFill>
                  <a:srgbClr val="000000"/>
                </a:solidFill>
                <a:latin typeface="+mj-lt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29344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844675"/>
            <a:ext cx="8348662" cy="316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BLINDTEXT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102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404813"/>
            <a:ext cx="7056437" cy="87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</a:t>
            </a:r>
            <a:br>
              <a:rPr lang="de-DE"/>
            </a:br>
            <a:r>
              <a:rPr lang="de-DE"/>
              <a:t>DURCH KLICKEN BEARBEITEN </a:t>
            </a:r>
          </a:p>
        </p:txBody>
      </p:sp>
      <p:sp>
        <p:nvSpPr>
          <p:cNvPr id="1031" name="Textfeld 14"/>
          <p:cNvSpPr txBox="1">
            <a:spLocks noChangeArrowheads="1"/>
          </p:cNvSpPr>
          <p:nvPr/>
        </p:nvSpPr>
        <p:spPr bwMode="auto">
          <a:xfrm>
            <a:off x="6510338" y="6091238"/>
            <a:ext cx="22336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de-AT" altLang="de-DE" b="1" dirty="0" smtClean="0">
                <a:solidFill>
                  <a:srgbClr val="FF0000"/>
                </a:solidFill>
                <a:latin typeface="+mj-lt"/>
                <a:ea typeface="+mn-ea"/>
                <a:cs typeface="+mn-cs"/>
              </a:rPr>
              <a:t>sozialministerium.at</a:t>
            </a:r>
          </a:p>
        </p:txBody>
      </p:sp>
      <p:sp>
        <p:nvSpPr>
          <p:cNvPr id="10" name="Rectangle 24"/>
          <p:cNvSpPr txBox="1">
            <a:spLocks noChangeArrowheads="1"/>
          </p:cNvSpPr>
          <p:nvPr userDrawn="1"/>
        </p:nvSpPr>
        <p:spPr>
          <a:xfrm>
            <a:off x="1476375" y="5986463"/>
            <a:ext cx="496728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646569"/>
                </a:solidFill>
                <a:latin typeface="Source Sans Pro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de-DE" dirty="0" smtClean="0">
                <a:solidFill>
                  <a:srgbClr val="000000"/>
                </a:solidFill>
                <a:latin typeface="+mj-lt"/>
              </a:rPr>
              <a:t>Franz Svehla</a:t>
            </a:r>
          </a:p>
          <a:p>
            <a:pPr>
              <a:defRPr/>
            </a:pPr>
            <a:r>
              <a:rPr lang="en-US" altLang="de-DE" sz="1000" dirty="0" smtClean="0">
                <a:solidFill>
                  <a:srgbClr val="000000"/>
                </a:solidFill>
              </a:rPr>
              <a:t>Example Austria - </a:t>
            </a:r>
            <a:r>
              <a:rPr lang="en-US" altLang="de-DE" dirty="0" smtClean="0">
                <a:solidFill>
                  <a:srgbClr val="000000"/>
                </a:solidFill>
                <a:latin typeface="+mj-lt"/>
              </a:rPr>
              <a:t>NEET</a:t>
            </a:r>
            <a:endParaRPr lang="en-US" altLang="de-DE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2" name="Rectangle 24"/>
          <p:cNvSpPr txBox="1">
            <a:spLocks noChangeArrowheads="1"/>
          </p:cNvSpPr>
          <p:nvPr userDrawn="1"/>
        </p:nvSpPr>
        <p:spPr>
          <a:xfrm>
            <a:off x="401638" y="5989638"/>
            <a:ext cx="1122362" cy="47625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de-AT" sz="1200">
                <a:solidFill>
                  <a:srgbClr val="000000"/>
                </a:solidFill>
                <a:latin typeface="Calibri" charset="0"/>
              </a:rPr>
              <a:t>27 May 2015</a:t>
            </a:r>
            <a:endParaRPr lang="en-US" sz="1200">
              <a:solidFill>
                <a:srgbClr val="000000"/>
              </a:solidFill>
              <a:latin typeface="Calibri" charset="0"/>
            </a:endParaRPr>
          </a:p>
          <a:p>
            <a:pPr eaLnBrk="1" hangingPunct="1"/>
            <a:r>
              <a:rPr lang="en-US" sz="1200">
                <a:solidFill>
                  <a:srgbClr val="000000"/>
                </a:solidFill>
                <a:latin typeface="Calibri" charset="0"/>
              </a:rPr>
              <a:t>Page </a:t>
            </a:r>
            <a:fld id="{2A82DA7A-A043-8D4B-B00E-8ABAC7BA5585}" type="slidenum">
              <a:rPr lang="en-US" sz="1200">
                <a:solidFill>
                  <a:srgbClr val="000000"/>
                </a:solidFill>
                <a:latin typeface="Calibri" charset="0"/>
              </a:rPr>
              <a:pPr eaLnBrk="1" hangingPunct="1"/>
              <a:t>‹#›</a:t>
            </a:fld>
            <a:endParaRPr lang="en-US" sz="120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2" name="Picture 8" descr="K:\Graphics\Corporate Design\Sozialministerium\1 - Allgemeines, Standardelemente\Logo\Sozialministerium\Werbemarke - Sozialministerium\Logo rein rot\Sozialministerium-rot-RGB-500px.png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213" y="404813"/>
            <a:ext cx="947737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00000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00000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00000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00000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rgbClr val="000000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50667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50667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50667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50667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rgbClr val="000000"/>
          </a:solidFill>
          <a:latin typeface="+mj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-"/>
        <a:defRPr sz="2000">
          <a:solidFill>
            <a:srgbClr val="000000"/>
          </a:solidFill>
          <a:latin typeface="+mj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›"/>
        <a:defRPr sz="2000">
          <a:solidFill>
            <a:srgbClr val="000000"/>
          </a:solidFill>
          <a:latin typeface="+mj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×"/>
        <a:defRPr sz="2000">
          <a:solidFill>
            <a:srgbClr val="000000"/>
          </a:solidFill>
          <a:latin typeface="+mj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7621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E3FCEE5-C9DF-4FBA-9628-7CBE1013EF08}" type="datetimeFigureOut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24.06.2015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442017D-48A7-4931-A99D-53058EC90791}" type="slidenum">
              <a:rPr lang="de-A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de-A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596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zialministerium.at/siteEN/_Labour/Labour_Market/Labour_market_policy_in_Austria/Youth_and_Work_in_Austria" TargetMode="External"/><Relationship Id="rId2" Type="http://schemas.openxmlformats.org/officeDocument/2006/relationships/hyperlink" Target="http://www.sozialministerium.at/site/Arbeit/News/EU_Mitgliedstaaten_praesentieren_Umsetzungsplaene_zur_Jugendgaranti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mwfw.gv.at/Berufsausbildung/LehrlingsUndBerufsausbildung/Documents/Die_Lehre_HP_engl.pdf" TargetMode="External"/><Relationship Id="rId4" Type="http://schemas.openxmlformats.org/officeDocument/2006/relationships/hyperlink" Target="http://www.sozialministerium.at/siteEN/_Labour/Labour_Market/Labour_market_policy_in_Austria/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>
                <a:cs typeface="+mj-cs"/>
              </a:rPr>
              <a:t>NEET rate in Europe</a:t>
            </a:r>
            <a:endParaRPr lang="de-DE" dirty="0">
              <a:cs typeface="+mj-cs"/>
            </a:endParaRPr>
          </a:p>
        </p:txBody>
      </p:sp>
      <p:sp>
        <p:nvSpPr>
          <p:cNvPr id="12291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>
              <a:defRPr/>
            </a:pPr>
            <a:endParaRPr lang="de-DE" dirty="0">
              <a:cs typeface="+mn-cs"/>
            </a:endParaRPr>
          </a:p>
        </p:txBody>
      </p:sp>
      <p:graphicFrame>
        <p:nvGraphicFramePr>
          <p:cNvPr id="5" name="Diagramm 4"/>
          <p:cNvGraphicFramePr>
            <a:graphicFrameLocks/>
          </p:cNvGraphicFramePr>
          <p:nvPr/>
        </p:nvGraphicFramePr>
        <p:xfrm>
          <a:off x="683568" y="1196752"/>
          <a:ext cx="712879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DE" dirty="0">
                <a:cs typeface="+mj-cs"/>
              </a:rPr>
              <a:t>NEET </a:t>
            </a:r>
            <a:r>
              <a:rPr lang="de-DE" dirty="0" err="1">
                <a:cs typeface="+mj-cs"/>
              </a:rPr>
              <a:t>risk</a:t>
            </a:r>
            <a:r>
              <a:rPr lang="de-DE" dirty="0">
                <a:cs typeface="+mj-cs"/>
              </a:rPr>
              <a:t> </a:t>
            </a:r>
            <a:r>
              <a:rPr lang="de-DE" dirty="0" err="1" smtClean="0">
                <a:cs typeface="+mj-cs"/>
              </a:rPr>
              <a:t>factors</a:t>
            </a:r>
            <a:endParaRPr lang="de-DE" dirty="0">
              <a:cs typeface="+mj-cs"/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395288" y="1844675"/>
          <a:ext cx="8353425" cy="4032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>
                <a:cs typeface="+mj-cs"/>
              </a:rPr>
              <a:t>NEET - Individual, </a:t>
            </a:r>
            <a:r>
              <a:rPr lang="de-DE" dirty="0" err="1" smtClean="0">
                <a:cs typeface="+mj-cs"/>
              </a:rPr>
              <a:t>social</a:t>
            </a:r>
            <a:r>
              <a:rPr lang="de-DE" dirty="0" smtClean="0">
                <a:cs typeface="+mj-cs"/>
              </a:rPr>
              <a:t> </a:t>
            </a:r>
            <a:r>
              <a:rPr lang="de-DE" dirty="0" err="1" smtClean="0">
                <a:cs typeface="+mj-cs"/>
              </a:rPr>
              <a:t>and</a:t>
            </a:r>
            <a:r>
              <a:rPr lang="de-DE" dirty="0" smtClean="0">
                <a:cs typeface="+mj-cs"/>
              </a:rPr>
              <a:t> </a:t>
            </a:r>
            <a:r>
              <a:rPr lang="de-DE" dirty="0" err="1" smtClean="0">
                <a:cs typeface="+mj-cs"/>
              </a:rPr>
              <a:t>economic</a:t>
            </a:r>
            <a:r>
              <a:rPr lang="de-DE" dirty="0" smtClean="0">
                <a:cs typeface="+mj-cs"/>
              </a:rPr>
              <a:t> </a:t>
            </a:r>
            <a:r>
              <a:rPr lang="de-DE" dirty="0" err="1" smtClean="0">
                <a:cs typeface="+mj-cs"/>
              </a:rPr>
              <a:t>consequences</a:t>
            </a:r>
            <a:endParaRPr lang="de-DE" dirty="0">
              <a:cs typeface="+mj-cs"/>
            </a:endParaRPr>
          </a:p>
        </p:txBody>
      </p:sp>
      <p:sp>
        <p:nvSpPr>
          <p:cNvPr id="16387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>
              <a:defRPr/>
            </a:pPr>
            <a:endParaRPr lang="de-DE" sz="2200" dirty="0" smtClean="0">
              <a:cs typeface="+mn-cs"/>
            </a:endParaRPr>
          </a:p>
          <a:p>
            <a:pPr>
              <a:defRPr/>
            </a:pPr>
            <a:r>
              <a:rPr lang="de-DE" sz="2200" dirty="0" err="1" smtClean="0">
                <a:cs typeface="+mn-cs"/>
              </a:rPr>
              <a:t>Possible</a:t>
            </a:r>
            <a:r>
              <a:rPr lang="de-DE" sz="2200" dirty="0" smtClean="0">
                <a:cs typeface="+mn-cs"/>
              </a:rPr>
              <a:t> </a:t>
            </a:r>
            <a:r>
              <a:rPr lang="de-DE" sz="2200" dirty="0" err="1" smtClean="0">
                <a:cs typeface="+mn-cs"/>
              </a:rPr>
              <a:t>long</a:t>
            </a:r>
            <a:r>
              <a:rPr lang="de-DE" sz="2200" dirty="0" smtClean="0">
                <a:cs typeface="+mn-cs"/>
              </a:rPr>
              <a:t> </a:t>
            </a:r>
            <a:r>
              <a:rPr lang="de-DE" sz="2200" dirty="0" err="1" smtClean="0">
                <a:cs typeface="+mn-cs"/>
              </a:rPr>
              <a:t>term</a:t>
            </a:r>
            <a:r>
              <a:rPr lang="de-DE" sz="2200" dirty="0" smtClean="0">
                <a:cs typeface="+mn-cs"/>
              </a:rPr>
              <a:t> </a:t>
            </a:r>
            <a:r>
              <a:rPr lang="de-DE" sz="2200" dirty="0" err="1" smtClean="0">
                <a:cs typeface="+mn-cs"/>
              </a:rPr>
              <a:t>consequences</a:t>
            </a:r>
            <a:r>
              <a:rPr lang="de-DE" sz="2200" dirty="0" smtClean="0">
                <a:cs typeface="+mn-cs"/>
              </a:rPr>
              <a:t> </a:t>
            </a:r>
            <a:r>
              <a:rPr lang="de-DE" sz="2200" dirty="0" err="1" smtClean="0">
                <a:cs typeface="+mn-cs"/>
              </a:rPr>
              <a:t>of</a:t>
            </a:r>
            <a:r>
              <a:rPr lang="de-DE" sz="2200" dirty="0" smtClean="0">
                <a:cs typeface="+mn-cs"/>
              </a:rPr>
              <a:t> NEET </a:t>
            </a:r>
            <a:r>
              <a:rPr lang="de-DE" sz="2200" dirty="0" err="1" smtClean="0">
                <a:cs typeface="+mn-cs"/>
              </a:rPr>
              <a:t>status</a:t>
            </a:r>
            <a:endParaRPr lang="de-DE" sz="2200" dirty="0" smtClean="0">
              <a:cs typeface="+mn-cs"/>
            </a:endParaRPr>
          </a:p>
          <a:p>
            <a:pPr lvl="1">
              <a:defRPr/>
            </a:pPr>
            <a:r>
              <a:rPr lang="de-DE" sz="2200" dirty="0" err="1" smtClean="0"/>
              <a:t>influences</a:t>
            </a:r>
            <a:r>
              <a:rPr lang="de-DE" sz="2200" dirty="0" smtClean="0"/>
              <a:t> </a:t>
            </a:r>
            <a:r>
              <a:rPr lang="de-DE" sz="2200" dirty="0" err="1" smtClean="0"/>
              <a:t>future</a:t>
            </a:r>
            <a:r>
              <a:rPr lang="de-DE" sz="2200" dirty="0" smtClean="0"/>
              <a:t> </a:t>
            </a:r>
            <a:r>
              <a:rPr lang="de-DE" sz="2200" dirty="0" err="1" smtClean="0"/>
              <a:t>employment</a:t>
            </a:r>
            <a:r>
              <a:rPr lang="de-DE" sz="2200" dirty="0" smtClean="0"/>
              <a:t> </a:t>
            </a:r>
            <a:r>
              <a:rPr lang="de-DE" sz="2200" dirty="0" err="1" smtClean="0"/>
              <a:t>prospects</a:t>
            </a:r>
            <a:r>
              <a:rPr lang="de-DE" sz="2200" dirty="0" smtClean="0"/>
              <a:t>, </a:t>
            </a:r>
            <a:r>
              <a:rPr lang="de-DE" sz="2200" dirty="0" err="1" smtClean="0"/>
              <a:t>skill</a:t>
            </a:r>
            <a:r>
              <a:rPr lang="de-DE" sz="2200" dirty="0" smtClean="0"/>
              <a:t> </a:t>
            </a:r>
            <a:r>
              <a:rPr lang="de-DE" sz="2200" dirty="0" err="1" smtClean="0"/>
              <a:t>levels</a:t>
            </a:r>
            <a:r>
              <a:rPr lang="de-DE" sz="2200" dirty="0" smtClean="0"/>
              <a:t>, </a:t>
            </a:r>
            <a:r>
              <a:rPr lang="de-DE" sz="2200" dirty="0" err="1" smtClean="0"/>
              <a:t>future</a:t>
            </a:r>
            <a:r>
              <a:rPr lang="de-DE" sz="2200" dirty="0" smtClean="0"/>
              <a:t> </a:t>
            </a:r>
            <a:r>
              <a:rPr lang="de-DE" sz="2200" dirty="0" err="1" smtClean="0"/>
              <a:t>earnings</a:t>
            </a:r>
            <a:endParaRPr lang="de-DE" sz="2200" dirty="0"/>
          </a:p>
          <a:p>
            <a:pPr lvl="1">
              <a:defRPr/>
            </a:pPr>
            <a:r>
              <a:rPr lang="de-DE" sz="2200" dirty="0" smtClean="0"/>
              <a:t>Psychological </a:t>
            </a:r>
            <a:r>
              <a:rPr lang="de-DE" sz="2200" dirty="0" err="1" smtClean="0"/>
              <a:t>distress</a:t>
            </a:r>
            <a:endParaRPr lang="de-DE" sz="2200" dirty="0" smtClean="0"/>
          </a:p>
          <a:p>
            <a:pPr>
              <a:defRPr/>
            </a:pPr>
            <a:r>
              <a:rPr lang="en-US" sz="2200" dirty="0" smtClean="0">
                <a:cs typeface="+mn-cs"/>
              </a:rPr>
              <a:t>Substantial </a:t>
            </a:r>
            <a:r>
              <a:rPr lang="en-US" sz="2200" dirty="0">
                <a:cs typeface="+mn-cs"/>
              </a:rPr>
              <a:t>lower level of political and social engagement and a lower level of trust </a:t>
            </a:r>
            <a:r>
              <a:rPr lang="en-US" sz="2200" dirty="0" smtClean="0">
                <a:cs typeface="+mn-cs"/>
              </a:rPr>
              <a:t>in institutions</a:t>
            </a:r>
          </a:p>
          <a:p>
            <a:pPr>
              <a:defRPr/>
            </a:pPr>
            <a:r>
              <a:rPr lang="en-GB" sz="2200" dirty="0" smtClean="0">
                <a:cs typeface="+mn-cs"/>
              </a:rPr>
              <a:t>Estimated </a:t>
            </a:r>
            <a:r>
              <a:rPr lang="en-GB" sz="2200" dirty="0">
                <a:cs typeface="+mn-cs"/>
              </a:rPr>
              <a:t>loss due to labour market disengagement of young people is </a:t>
            </a:r>
            <a:r>
              <a:rPr lang="en-GB" sz="2200" dirty="0" smtClean="0">
                <a:cs typeface="+mn-cs"/>
              </a:rPr>
              <a:t>substantial: 1,2 % EU-GDP</a:t>
            </a:r>
            <a:endParaRPr lang="en-US" sz="2200" dirty="0" smtClean="0">
              <a:cs typeface="+mn-cs"/>
            </a:endParaRPr>
          </a:p>
          <a:p>
            <a:pPr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endParaRPr lang="de-AT" dirty="0"/>
          </a:p>
          <a:p>
            <a:pPr marL="0" indent="0" algn="ctr">
              <a:buNone/>
            </a:pPr>
            <a:r>
              <a:rPr lang="de-AT" sz="4000" dirty="0" smtClean="0"/>
              <a:t>NEET </a:t>
            </a:r>
            <a:r>
              <a:rPr lang="de-AT" sz="4000" dirty="0"/>
              <a:t>- </a:t>
            </a:r>
            <a:r>
              <a:rPr lang="de-AT" sz="4000" dirty="0" err="1"/>
              <a:t>Example</a:t>
            </a:r>
            <a:r>
              <a:rPr lang="de-AT" sz="4000" dirty="0"/>
              <a:t> Austria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791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>
                <a:cs typeface="+mj-cs"/>
              </a:rPr>
              <a:t>Education </a:t>
            </a:r>
            <a:r>
              <a:rPr lang="de-AT" dirty="0" err="1" smtClean="0">
                <a:cs typeface="+mj-cs"/>
              </a:rPr>
              <a:t>system</a:t>
            </a:r>
            <a:r>
              <a:rPr lang="de-AT" dirty="0" smtClean="0">
                <a:cs typeface="+mj-cs"/>
              </a:rPr>
              <a:t> - </a:t>
            </a:r>
            <a:r>
              <a:rPr lang="de-DE" dirty="0" err="1">
                <a:cs typeface="+mj-cs"/>
              </a:rPr>
              <a:t>Example</a:t>
            </a:r>
            <a:r>
              <a:rPr lang="de-DE" dirty="0">
                <a:cs typeface="+mj-cs"/>
              </a:rPr>
              <a:t> Austria </a:t>
            </a:r>
          </a:p>
        </p:txBody>
      </p:sp>
      <p:sp>
        <p:nvSpPr>
          <p:cNvPr id="4" name="Inhaltsplatzhalter 5"/>
          <p:cNvSpPr>
            <a:spLocks noGrp="1"/>
          </p:cNvSpPr>
          <p:nvPr>
            <p:ph idx="1"/>
          </p:nvPr>
        </p:nvSpPr>
        <p:spPr>
          <a:xfrm>
            <a:off x="395288" y="1628775"/>
            <a:ext cx="8353425" cy="424815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700" dirty="0">
                <a:latin typeface="Calibri" charset="0"/>
              </a:rPr>
              <a:t>Primary School: age 6-10 (4 years)</a:t>
            </a:r>
          </a:p>
          <a:p>
            <a:pPr>
              <a:lnSpc>
                <a:spcPct val="80000"/>
              </a:lnSpc>
            </a:pPr>
            <a:endParaRPr lang="en-GB" sz="1700" dirty="0">
              <a:latin typeface="Calibri" charset="0"/>
            </a:endParaRPr>
          </a:p>
          <a:p>
            <a:pPr>
              <a:lnSpc>
                <a:spcPct val="80000"/>
              </a:lnSpc>
            </a:pPr>
            <a:r>
              <a:rPr lang="en-GB" sz="1700" dirty="0">
                <a:latin typeface="Calibri" charset="0"/>
              </a:rPr>
              <a:t>Lower secondary (level I): age 10-14 (4 years):</a:t>
            </a:r>
          </a:p>
          <a:p>
            <a:pPr lvl="1">
              <a:lnSpc>
                <a:spcPct val="80000"/>
              </a:lnSpc>
            </a:pPr>
            <a:r>
              <a:rPr lang="en-GB" sz="1700" b="1" dirty="0">
                <a:latin typeface="Calibri" charset="0"/>
              </a:rPr>
              <a:t>Comprehensive Secondary School </a:t>
            </a:r>
            <a:r>
              <a:rPr lang="en-GB" sz="1700" dirty="0">
                <a:latin typeface="Calibri" charset="0"/>
              </a:rPr>
              <a:t>(</a:t>
            </a:r>
            <a:r>
              <a:rPr lang="en-GB" sz="1700" i="1" dirty="0" err="1">
                <a:latin typeface="Calibri" charset="0"/>
              </a:rPr>
              <a:t>Neue</a:t>
            </a:r>
            <a:r>
              <a:rPr lang="en-GB" sz="1700" i="1" dirty="0">
                <a:latin typeface="Calibri" charset="0"/>
              </a:rPr>
              <a:t> </a:t>
            </a:r>
            <a:r>
              <a:rPr lang="en-GB" sz="1700" i="1" dirty="0" err="1">
                <a:latin typeface="Calibri" charset="0"/>
              </a:rPr>
              <a:t>Mittelschule</a:t>
            </a:r>
            <a:r>
              <a:rPr lang="en-GB" sz="1700" i="1" dirty="0">
                <a:latin typeface="Calibri" charset="0"/>
              </a:rPr>
              <a:t>, </a:t>
            </a:r>
            <a:r>
              <a:rPr lang="en-GB" sz="1700" i="1" dirty="0" err="1">
                <a:latin typeface="Calibri" charset="0"/>
              </a:rPr>
              <a:t>Hauptschule</a:t>
            </a:r>
            <a:r>
              <a:rPr lang="en-GB" sz="1700" dirty="0">
                <a:latin typeface="Calibri" charset="0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GB" sz="1700" b="1" dirty="0">
                <a:latin typeface="Calibri" charset="0"/>
              </a:rPr>
              <a:t>Academic Secondary School: </a:t>
            </a:r>
            <a:r>
              <a:rPr lang="en-GB" sz="1700" dirty="0">
                <a:latin typeface="Calibri" charset="0"/>
              </a:rPr>
              <a:t>lower level </a:t>
            </a:r>
            <a:r>
              <a:rPr lang="en-GB" sz="1700" i="1" dirty="0">
                <a:latin typeface="Calibri" charset="0"/>
              </a:rPr>
              <a:t>(</a:t>
            </a:r>
            <a:r>
              <a:rPr lang="en-GB" sz="1700" i="1" dirty="0" err="1">
                <a:latin typeface="Calibri" charset="0"/>
              </a:rPr>
              <a:t>Allgemeinbildende</a:t>
            </a:r>
            <a:r>
              <a:rPr lang="en-GB" sz="1700" i="1" dirty="0">
                <a:latin typeface="Calibri" charset="0"/>
              </a:rPr>
              <a:t> </a:t>
            </a:r>
            <a:r>
              <a:rPr lang="en-GB" sz="1700" i="1" dirty="0" err="1">
                <a:latin typeface="Calibri" charset="0"/>
              </a:rPr>
              <a:t>Höhere</a:t>
            </a:r>
            <a:r>
              <a:rPr lang="en-GB" sz="1700" i="1" dirty="0">
                <a:latin typeface="Calibri" charset="0"/>
              </a:rPr>
              <a:t> </a:t>
            </a:r>
            <a:r>
              <a:rPr lang="en-GB" sz="1700" i="1" dirty="0" err="1">
                <a:latin typeface="Calibri" charset="0"/>
              </a:rPr>
              <a:t>Schule</a:t>
            </a:r>
            <a:r>
              <a:rPr lang="en-GB" sz="1700" i="1" dirty="0">
                <a:latin typeface="Calibri" charset="0"/>
              </a:rPr>
              <a:t>; </a:t>
            </a:r>
            <a:r>
              <a:rPr lang="en-GB" sz="1700" dirty="0">
                <a:latin typeface="Calibri" charset="0"/>
              </a:rPr>
              <a:t>usually lower and upper level combined in one school: age 10-18; 8 years)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GB" sz="1700" dirty="0">
              <a:latin typeface="Calibri" charset="0"/>
            </a:endParaRPr>
          </a:p>
          <a:p>
            <a:pPr>
              <a:lnSpc>
                <a:spcPct val="80000"/>
              </a:lnSpc>
            </a:pPr>
            <a:r>
              <a:rPr lang="en-GB" sz="1700" dirty="0">
                <a:latin typeface="Calibri" charset="0"/>
              </a:rPr>
              <a:t>Upper secondary (level II, different forms, 1-5 years):</a:t>
            </a:r>
          </a:p>
          <a:p>
            <a:pPr lvl="1">
              <a:lnSpc>
                <a:spcPct val="80000"/>
              </a:lnSpc>
            </a:pPr>
            <a:r>
              <a:rPr lang="en-GB" sz="1700" b="1" dirty="0">
                <a:latin typeface="Calibri" charset="0"/>
              </a:rPr>
              <a:t>Pre-Vocational School</a:t>
            </a:r>
            <a:r>
              <a:rPr lang="en-GB" sz="1700" dirty="0">
                <a:latin typeface="Calibri" charset="0"/>
              </a:rPr>
              <a:t>: age 14- 15 (1 year)</a:t>
            </a:r>
          </a:p>
          <a:p>
            <a:pPr lvl="1">
              <a:lnSpc>
                <a:spcPct val="80000"/>
              </a:lnSpc>
            </a:pPr>
            <a:endParaRPr lang="en-GB" sz="1700" dirty="0">
              <a:latin typeface="Calibri" charset="0"/>
            </a:endParaRPr>
          </a:p>
          <a:p>
            <a:pPr lvl="1">
              <a:lnSpc>
                <a:spcPct val="80000"/>
              </a:lnSpc>
            </a:pPr>
            <a:r>
              <a:rPr lang="en-GB" sz="1700" b="1" dirty="0">
                <a:latin typeface="Calibri" charset="0"/>
              </a:rPr>
              <a:t>Dual System:</a:t>
            </a:r>
            <a:r>
              <a:rPr lang="en-GB" sz="1700" dirty="0">
                <a:latin typeface="Calibri" charset="0"/>
              </a:rPr>
              <a:t> age 15-18 (2-4 years)</a:t>
            </a:r>
          </a:p>
          <a:p>
            <a:pPr lvl="1">
              <a:lnSpc>
                <a:spcPct val="80000"/>
              </a:lnSpc>
            </a:pPr>
            <a:r>
              <a:rPr lang="en-GB" sz="1700" b="1" dirty="0">
                <a:latin typeface="Calibri" charset="0"/>
              </a:rPr>
              <a:t>Secondary Technical and Vocational School: </a:t>
            </a:r>
            <a:r>
              <a:rPr lang="en-GB" sz="1700" dirty="0">
                <a:latin typeface="Calibri" charset="0"/>
              </a:rPr>
              <a:t>age 14-16/17/18 </a:t>
            </a:r>
            <a:br>
              <a:rPr lang="en-GB" sz="1700" dirty="0">
                <a:latin typeface="Calibri" charset="0"/>
              </a:rPr>
            </a:br>
            <a:r>
              <a:rPr lang="en-GB" sz="1700" dirty="0">
                <a:latin typeface="Calibri" charset="0"/>
              </a:rPr>
              <a:t>(1-4 years)</a:t>
            </a:r>
          </a:p>
          <a:p>
            <a:pPr lvl="1">
              <a:lnSpc>
                <a:spcPct val="80000"/>
              </a:lnSpc>
            </a:pPr>
            <a:endParaRPr lang="en-GB" sz="1700" dirty="0">
              <a:latin typeface="Calibri" charset="0"/>
            </a:endParaRPr>
          </a:p>
          <a:p>
            <a:pPr lvl="1">
              <a:lnSpc>
                <a:spcPct val="80000"/>
              </a:lnSpc>
            </a:pPr>
            <a:r>
              <a:rPr lang="en-GB" sz="1700" b="1" dirty="0">
                <a:latin typeface="Calibri" charset="0"/>
              </a:rPr>
              <a:t>Colleges for Higher Technical Education:</a:t>
            </a:r>
            <a:r>
              <a:rPr lang="en-GB" sz="1700" dirty="0">
                <a:latin typeface="Calibri" charset="0"/>
              </a:rPr>
              <a:t> age 14-19 (5 years)</a:t>
            </a:r>
          </a:p>
          <a:p>
            <a:pPr lvl="1">
              <a:lnSpc>
                <a:spcPct val="80000"/>
              </a:lnSpc>
            </a:pPr>
            <a:r>
              <a:rPr lang="en-GB" sz="1700" b="1" dirty="0">
                <a:latin typeface="Calibri" charset="0"/>
              </a:rPr>
              <a:t>Academic Secondary School:</a:t>
            </a:r>
            <a:r>
              <a:rPr lang="en-GB" sz="1700" dirty="0">
                <a:latin typeface="Calibri" charset="0"/>
              </a:rPr>
              <a:t> upper level;  age 14-18 (4 years)</a:t>
            </a:r>
          </a:p>
          <a:p>
            <a:pPr lvl="1">
              <a:lnSpc>
                <a:spcPct val="80000"/>
              </a:lnSpc>
            </a:pPr>
            <a:endParaRPr lang="en-GB" sz="1700" dirty="0">
              <a:latin typeface="Calibri" charset="0"/>
            </a:endParaRPr>
          </a:p>
          <a:p>
            <a:pPr lvl="1">
              <a:lnSpc>
                <a:spcPct val="80000"/>
              </a:lnSpc>
            </a:pPr>
            <a:endParaRPr lang="en-GB" sz="1700" dirty="0">
              <a:latin typeface="Calibri" charset="0"/>
            </a:endParaRPr>
          </a:p>
          <a:p>
            <a:pPr lvl="1">
              <a:lnSpc>
                <a:spcPct val="80000"/>
              </a:lnSpc>
            </a:pPr>
            <a:endParaRPr lang="en-GB" sz="1700" dirty="0">
              <a:latin typeface="Calibri" charset="0"/>
            </a:endParaRPr>
          </a:p>
          <a:p>
            <a:pPr lvl="1">
              <a:lnSpc>
                <a:spcPct val="80000"/>
              </a:lnSpc>
            </a:pPr>
            <a:endParaRPr lang="en-GB" sz="1700" dirty="0">
              <a:latin typeface="Calibri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-676275" y="4149725"/>
            <a:ext cx="7848600" cy="1295400"/>
          </a:xfrm>
          <a:prstGeom prst="rect">
            <a:avLst/>
          </a:prstGeom>
          <a:solidFill>
            <a:srgbClr val="DDDDDD">
              <a:alpha val="20000"/>
            </a:srgbClr>
          </a:solidFill>
          <a:ln>
            <a:solidFill>
              <a:srgbClr val="6465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AT"/>
          </a:p>
        </p:txBody>
      </p:sp>
      <p:sp>
        <p:nvSpPr>
          <p:cNvPr id="6" name="Textfeld 5"/>
          <p:cNvSpPr txBox="1">
            <a:spLocks noChangeArrowheads="1"/>
          </p:cNvSpPr>
          <p:nvPr/>
        </p:nvSpPr>
        <p:spPr bwMode="auto">
          <a:xfrm>
            <a:off x="0" y="4624388"/>
            <a:ext cx="1331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de-AT" sz="1600" b="1">
                <a:solidFill>
                  <a:srgbClr val="6F656B"/>
                </a:solidFill>
              </a:rPr>
              <a:t>Vocational education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7235825" y="4424363"/>
            <a:ext cx="1657350" cy="1570037"/>
          </a:xfrm>
          <a:prstGeom prst="rect">
            <a:avLst/>
          </a:prstGeom>
          <a:solidFill>
            <a:srgbClr val="EAEAEA">
              <a:alpha val="1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0000"/>
                </a:solidFill>
              </a:rPr>
              <a:t>general qualification for university entrance (matriculation examination)</a:t>
            </a:r>
          </a:p>
        </p:txBody>
      </p:sp>
      <p:cxnSp>
        <p:nvCxnSpPr>
          <p:cNvPr id="8" name="Gerade Verbindung mit Pfeil 7"/>
          <p:cNvCxnSpPr>
            <a:cxnSpLocks noChangeShapeType="1"/>
          </p:cNvCxnSpPr>
          <p:nvPr/>
        </p:nvCxnSpPr>
        <p:spPr bwMode="auto">
          <a:xfrm>
            <a:off x="6708775" y="5300663"/>
            <a:ext cx="431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Gerade Verbindung mit Pfeil 8"/>
          <p:cNvCxnSpPr>
            <a:cxnSpLocks noChangeShapeType="1"/>
          </p:cNvCxnSpPr>
          <p:nvPr/>
        </p:nvCxnSpPr>
        <p:spPr bwMode="auto">
          <a:xfrm>
            <a:off x="6708775" y="5589588"/>
            <a:ext cx="4318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>
                <a:cs typeface="+mj-cs"/>
              </a:rPr>
              <a:t>Labour Market </a:t>
            </a:r>
            <a:r>
              <a:rPr lang="de-AT" dirty="0" err="1" smtClean="0">
                <a:cs typeface="+mj-cs"/>
              </a:rPr>
              <a:t>Policy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for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young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people</a:t>
            </a:r>
            <a:r>
              <a:rPr lang="de-AT" dirty="0" smtClean="0">
                <a:cs typeface="+mj-cs"/>
              </a:rPr>
              <a:t> in Austria</a:t>
            </a:r>
            <a:endParaRPr lang="de-DE" dirty="0"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556792"/>
            <a:ext cx="8353425" cy="432050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dirty="0" smtClean="0">
                <a:solidFill>
                  <a:srgbClr val="EF4030"/>
                </a:solidFill>
              </a:rPr>
              <a:t>Austria (2014) - youth </a:t>
            </a:r>
            <a:r>
              <a:rPr lang="en-GB" dirty="0">
                <a:solidFill>
                  <a:srgbClr val="EF4030"/>
                </a:solidFill>
              </a:rPr>
              <a:t>unemployment </a:t>
            </a:r>
            <a:r>
              <a:rPr lang="en-GB" dirty="0" smtClean="0">
                <a:solidFill>
                  <a:srgbClr val="EF4030"/>
                </a:solidFill>
              </a:rPr>
              <a:t>rate: 10,3%, NEET rate: 7,7</a:t>
            </a:r>
            <a:r>
              <a:rPr lang="en-GB" dirty="0">
                <a:solidFill>
                  <a:srgbClr val="EF4030"/>
                </a:solidFill>
              </a:rPr>
              <a:t>% </a:t>
            </a:r>
            <a:endParaRPr lang="en-GB" dirty="0" smtClean="0">
              <a:solidFill>
                <a:srgbClr val="EF4030"/>
              </a:solidFill>
              <a:latin typeface="Calibri" charset="0"/>
            </a:endParaRPr>
          </a:p>
          <a:p>
            <a:pPr eaLnBrk="1" hangingPunct="1">
              <a:buFontTx/>
              <a:buNone/>
            </a:pPr>
            <a:r>
              <a:rPr lang="en-GB" dirty="0" smtClean="0">
                <a:latin typeface="Calibri" charset="0"/>
              </a:rPr>
              <a:t>Reasons </a:t>
            </a:r>
            <a:r>
              <a:rPr lang="en-GB" dirty="0">
                <a:latin typeface="Calibri" charset="0"/>
              </a:rPr>
              <a:t>for comparatively low youth unemployment:</a:t>
            </a:r>
          </a:p>
          <a:p>
            <a:pPr eaLnBrk="1" hangingPunct="1"/>
            <a:r>
              <a:rPr lang="en-GB" sz="1800" b="0" dirty="0">
                <a:latin typeface="Calibri" charset="0"/>
              </a:rPr>
              <a:t>Economic Environment, comparatively low unemployment</a:t>
            </a:r>
          </a:p>
          <a:p>
            <a:pPr eaLnBrk="1" hangingPunct="1"/>
            <a:r>
              <a:rPr lang="en-GB" sz="1800" b="0" dirty="0">
                <a:latin typeface="Calibri" charset="0"/>
              </a:rPr>
              <a:t>Demographic decrease of the number of 15-19-year-olds</a:t>
            </a:r>
          </a:p>
          <a:p>
            <a:pPr eaLnBrk="1" hangingPunct="1"/>
            <a:r>
              <a:rPr lang="en-GB" sz="1800" b="0" dirty="0">
                <a:latin typeface="Calibri" charset="0"/>
              </a:rPr>
              <a:t>Vocational education is easing the school-to-work transition </a:t>
            </a:r>
          </a:p>
          <a:p>
            <a:pPr eaLnBrk="1" hangingPunct="1"/>
            <a:r>
              <a:rPr lang="en-GB" sz="1800" b="0" dirty="0">
                <a:latin typeface="Calibri" charset="0"/>
              </a:rPr>
              <a:t>Youth labour market policy (training guarantee etc.</a:t>
            </a:r>
            <a:r>
              <a:rPr lang="en-GB" sz="1800" b="0" dirty="0" smtClean="0">
                <a:latin typeface="Calibri" charset="0"/>
              </a:rPr>
              <a:t>)</a:t>
            </a:r>
            <a:endParaRPr lang="de-DE" sz="1800" dirty="0">
              <a:latin typeface="Calibri" charset="0"/>
            </a:endParaRPr>
          </a:p>
          <a:p>
            <a:pPr eaLnBrk="1" hangingPunct="1">
              <a:buFontTx/>
              <a:buNone/>
            </a:pPr>
            <a:r>
              <a:rPr lang="en-GB" dirty="0">
                <a:latin typeface="Calibri" charset="0"/>
              </a:rPr>
              <a:t>Means to integrate young people into the labour market:</a:t>
            </a:r>
          </a:p>
          <a:p>
            <a:pPr eaLnBrk="1" hangingPunct="1"/>
            <a:r>
              <a:rPr lang="en-GB" sz="1800" b="0" dirty="0">
                <a:latin typeface="Calibri" charset="0"/>
              </a:rPr>
              <a:t>Budget 2014: € 760 m (GDP: 307bn €)</a:t>
            </a:r>
          </a:p>
          <a:p>
            <a:pPr lvl="1" eaLnBrk="1" hangingPunct="1"/>
            <a:r>
              <a:rPr lang="en-GB" sz="1800" dirty="0">
                <a:latin typeface="Calibri" charset="0"/>
              </a:rPr>
              <a:t>Thereof: approx. € 540m on </a:t>
            </a:r>
            <a:r>
              <a:rPr lang="en-GB" sz="1800" dirty="0" err="1">
                <a:latin typeface="Calibri" charset="0"/>
              </a:rPr>
              <a:t>subsisdies</a:t>
            </a:r>
            <a:r>
              <a:rPr lang="en-GB" sz="1800" dirty="0">
                <a:latin typeface="Calibri" charset="0"/>
              </a:rPr>
              <a:t> and promotion of the PES , € 196m on subsidies of the apprenticeship system and €51 Mio. for the Social Ministry Service (Youth Coaching, subsidies for person with </a:t>
            </a:r>
            <a:r>
              <a:rPr lang="en-GB" sz="1800" dirty="0" err="1">
                <a:latin typeface="Calibri" charset="0"/>
              </a:rPr>
              <a:t>disabilites</a:t>
            </a:r>
            <a:r>
              <a:rPr lang="en-GB" sz="1800" dirty="0">
                <a:latin typeface="Calibri" charset="0"/>
              </a:rPr>
              <a:t> or other target groups)</a:t>
            </a:r>
          </a:p>
          <a:p>
            <a:pPr eaLnBrk="1" hangingPunct="1"/>
            <a:r>
              <a:rPr lang="en-GB" sz="1800" b="0" dirty="0">
                <a:latin typeface="Calibri" charset="0"/>
              </a:rPr>
              <a:t>Young people benefit disproportionally</a:t>
            </a:r>
          </a:p>
          <a:p>
            <a:pPr lvl="1" eaLnBrk="1" hangingPunct="1"/>
            <a:endParaRPr lang="en-GB" sz="1800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>
                <a:cs typeface="+mj-cs"/>
              </a:rPr>
              <a:t>Labour Market </a:t>
            </a:r>
            <a:r>
              <a:rPr lang="de-AT" dirty="0" err="1" smtClean="0">
                <a:cs typeface="+mj-cs"/>
              </a:rPr>
              <a:t>Policy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for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young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people</a:t>
            </a:r>
            <a:r>
              <a:rPr lang="de-AT" dirty="0" smtClean="0">
                <a:cs typeface="+mj-cs"/>
              </a:rPr>
              <a:t> in Austria</a:t>
            </a:r>
            <a:endParaRPr lang="de-DE" dirty="0"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556792"/>
            <a:ext cx="8353425" cy="4464496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400" dirty="0">
                <a:solidFill>
                  <a:srgbClr val="FF0000"/>
                </a:solidFill>
                <a:latin typeface="Calibri" charset="0"/>
              </a:rPr>
              <a:t>Training Guarantee</a:t>
            </a:r>
          </a:p>
          <a:p>
            <a:r>
              <a:rPr lang="en-US" b="0" dirty="0">
                <a:latin typeface="Calibri" charset="0"/>
              </a:rPr>
              <a:t>For young people up to the age of 18</a:t>
            </a:r>
          </a:p>
          <a:p>
            <a:r>
              <a:rPr lang="en-US" b="0" dirty="0">
                <a:latin typeface="Calibri" charset="0"/>
              </a:rPr>
              <a:t>Appreciation of </a:t>
            </a:r>
            <a:r>
              <a:rPr lang="en-US" dirty="0">
                <a:latin typeface="Calibri" charset="0"/>
              </a:rPr>
              <a:t>supra-company apprenticeship </a:t>
            </a:r>
            <a:r>
              <a:rPr lang="en-US" b="0" dirty="0">
                <a:latin typeface="Calibri" charset="0"/>
              </a:rPr>
              <a:t>training as fully-fledged element of the dual system: </a:t>
            </a:r>
            <a:r>
              <a:rPr lang="en-US" dirty="0">
                <a:latin typeface="Calibri" charset="0"/>
              </a:rPr>
              <a:t>Guaranteed apprenticeship position</a:t>
            </a:r>
          </a:p>
          <a:p>
            <a:pPr lvl="1"/>
            <a:r>
              <a:rPr lang="en-US" b="1" dirty="0">
                <a:latin typeface="Calibri" charset="0"/>
              </a:rPr>
              <a:t>Target group:</a:t>
            </a:r>
            <a:r>
              <a:rPr lang="en-US" dirty="0">
                <a:latin typeface="Calibri" charset="0"/>
              </a:rPr>
              <a:t> young people after compulsory education and couldn’t find an apprenticeship position or who did drop out of a company-based apprenticeship.</a:t>
            </a:r>
          </a:p>
          <a:p>
            <a:pPr lvl="1"/>
            <a:r>
              <a:rPr lang="en-US" dirty="0">
                <a:latin typeface="Calibri" charset="0"/>
              </a:rPr>
              <a:t>The </a:t>
            </a:r>
            <a:r>
              <a:rPr lang="en-US" b="1" dirty="0">
                <a:latin typeface="Calibri" charset="0"/>
              </a:rPr>
              <a:t>priority</a:t>
            </a:r>
            <a:r>
              <a:rPr lang="en-US" dirty="0">
                <a:latin typeface="Calibri" charset="0"/>
              </a:rPr>
              <a:t> is, also during supra-company apprenticeship, to find an apprenticeship position within a company.</a:t>
            </a:r>
          </a:p>
          <a:p>
            <a:pPr lvl="1"/>
            <a:r>
              <a:rPr lang="en-GB" dirty="0">
                <a:latin typeface="Calibri" charset="0"/>
              </a:rPr>
              <a:t>More than </a:t>
            </a:r>
            <a:r>
              <a:rPr lang="en-GB" b="1" dirty="0">
                <a:latin typeface="Calibri" charset="0"/>
              </a:rPr>
              <a:t>100 apprenticeship trades </a:t>
            </a:r>
            <a:r>
              <a:rPr lang="en-GB" dirty="0">
                <a:latin typeface="Calibri" charset="0"/>
              </a:rPr>
              <a:t>are offered</a:t>
            </a:r>
          </a:p>
          <a:p>
            <a:pPr lvl="1"/>
            <a:r>
              <a:rPr lang="en-GB" dirty="0">
                <a:latin typeface="Calibri" charset="0"/>
              </a:rPr>
              <a:t>In 2013/14: 9,300 persons were on average in supra-company training </a:t>
            </a:r>
            <a:r>
              <a:rPr lang="en-GB" dirty="0" smtClean="0">
                <a:latin typeface="Calibri" charset="0"/>
              </a:rPr>
              <a:t>entities</a:t>
            </a:r>
            <a:endParaRPr lang="en-US" sz="1800" b="0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>
                <a:cs typeface="+mj-cs"/>
              </a:rPr>
              <a:t>Labour Market </a:t>
            </a:r>
            <a:r>
              <a:rPr lang="de-AT" dirty="0" err="1" smtClean="0">
                <a:cs typeface="+mj-cs"/>
              </a:rPr>
              <a:t>Policy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for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young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people</a:t>
            </a:r>
            <a:r>
              <a:rPr lang="de-AT" dirty="0" smtClean="0">
                <a:cs typeface="+mj-cs"/>
              </a:rPr>
              <a:t> in Austria</a:t>
            </a:r>
            <a:endParaRPr lang="de-DE" dirty="0"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 marL="0" indent="0">
              <a:buFontTx/>
              <a:buNone/>
            </a:pPr>
            <a:endParaRPr lang="en-US" sz="1800" dirty="0">
              <a:solidFill>
                <a:srgbClr val="FF0000"/>
              </a:solidFill>
              <a:latin typeface="Calibri" charset="0"/>
            </a:endParaRPr>
          </a:p>
          <a:p>
            <a:pPr marL="0" indent="0">
              <a:buFontTx/>
              <a:buNone/>
            </a:pPr>
            <a:r>
              <a:rPr lang="en-US" sz="2400" dirty="0">
                <a:solidFill>
                  <a:srgbClr val="FF0000"/>
                </a:solidFill>
                <a:latin typeface="Calibri" charset="0"/>
              </a:rPr>
              <a:t>“Future for Youth” </a:t>
            </a:r>
            <a:r>
              <a:rPr lang="en-US" sz="2400" dirty="0" err="1">
                <a:solidFill>
                  <a:srgbClr val="FF0000"/>
                </a:solidFill>
                <a:latin typeface="Calibri" charset="0"/>
              </a:rPr>
              <a:t>Programme</a:t>
            </a:r>
            <a:endParaRPr lang="en-US" sz="2400" dirty="0">
              <a:solidFill>
                <a:srgbClr val="FF0000"/>
              </a:solidFill>
              <a:latin typeface="Calibri" charset="0"/>
            </a:endParaRPr>
          </a:p>
          <a:p>
            <a:r>
              <a:rPr lang="en-US" sz="2200" dirty="0">
                <a:latin typeface="Calibri" charset="0"/>
              </a:rPr>
              <a:t>Training or employment guarantee for young jobseekers aged 19 to 24 within 6 months (since April 2009): </a:t>
            </a:r>
          </a:p>
          <a:p>
            <a:pPr lvl="1"/>
            <a:r>
              <a:rPr lang="en-US" sz="2200" dirty="0">
                <a:latin typeface="Calibri" charset="0"/>
              </a:rPr>
              <a:t>job, subsidized employment or a (further) education and formation offer (as e.g. apprenticeship final exams)</a:t>
            </a:r>
          </a:p>
          <a:p>
            <a:r>
              <a:rPr lang="en-US" sz="2200" dirty="0">
                <a:latin typeface="Calibri" charset="0"/>
              </a:rPr>
              <a:t>In 2014 (Jan-Oct) 55,000 young people could benefit from a PES training and 92,380 could take up employment after a period of unemployment.</a:t>
            </a:r>
          </a:p>
          <a:p>
            <a:pPr marL="0" indent="0"/>
            <a:endParaRPr lang="de-DE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lussdiagramm: Prozess 54"/>
          <p:cNvSpPr/>
          <p:nvPr/>
        </p:nvSpPr>
        <p:spPr>
          <a:xfrm>
            <a:off x="208989" y="1870825"/>
            <a:ext cx="546587" cy="3927331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DE" sz="1400" b="1" dirty="0" smtClean="0">
                <a:solidFill>
                  <a:prstClr val="black"/>
                </a:solidFill>
                <a:latin typeface="Calibri"/>
              </a:rPr>
              <a:t>SCHOOL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de-AT" sz="8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Flussdiagramm: Prozess 55"/>
          <p:cNvSpPr/>
          <p:nvPr/>
        </p:nvSpPr>
        <p:spPr>
          <a:xfrm>
            <a:off x="179512" y="764704"/>
            <a:ext cx="1528966" cy="733171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Special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services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for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marginalised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- NEETs</a:t>
            </a:r>
            <a:endParaRPr lang="de-AT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7" name="Ellipse 56"/>
          <p:cNvSpPr/>
          <p:nvPr/>
        </p:nvSpPr>
        <p:spPr>
          <a:xfrm>
            <a:off x="611561" y="2504794"/>
            <a:ext cx="1315839" cy="257647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YOUTH-COACHING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(LEVEL 1– 3)</a:t>
            </a:r>
            <a:endParaRPr lang="de-AT" sz="1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0" name="Ellipse 59"/>
          <p:cNvSpPr/>
          <p:nvPr/>
        </p:nvSpPr>
        <p:spPr>
          <a:xfrm>
            <a:off x="4212418" y="3573016"/>
            <a:ext cx="1799742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Job Assistance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Program</a:t>
            </a: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for</a:t>
            </a: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young</a:t>
            </a: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people</a:t>
            </a:r>
            <a:endParaRPr lang="de-AT" sz="1600" b="1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1" name="Flussdiagramm: Prozess 60"/>
          <p:cNvSpPr/>
          <p:nvPr/>
        </p:nvSpPr>
        <p:spPr>
          <a:xfrm>
            <a:off x="4283968" y="1484784"/>
            <a:ext cx="1305340" cy="682528"/>
          </a:xfrm>
          <a:prstGeom prst="flowChartProcess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Public </a:t>
            </a:r>
            <a:r>
              <a:rPr lang="de-AT" sz="1400" b="1" dirty="0" err="1" smtClean="0">
                <a:solidFill>
                  <a:prstClr val="black"/>
                </a:solidFill>
                <a:latin typeface="Calibri"/>
              </a:rPr>
              <a:t>Employment</a:t>
            </a: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 Service</a:t>
            </a:r>
            <a:endParaRPr lang="de-AT" sz="1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6228184" y="1412776"/>
            <a:ext cx="1368152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Supra –</a:t>
            </a:r>
            <a:r>
              <a:rPr lang="de-AT" sz="1400" b="1" dirty="0" err="1" smtClean="0">
                <a:solidFill>
                  <a:prstClr val="black"/>
                </a:solidFill>
                <a:latin typeface="Calibri"/>
              </a:rPr>
              <a:t>company</a:t>
            </a: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b="1" dirty="0" err="1" smtClean="0">
                <a:solidFill>
                  <a:prstClr val="black"/>
                </a:solidFill>
                <a:latin typeface="Calibri"/>
              </a:rPr>
              <a:t>apprenticeship</a:t>
            </a:r>
            <a:endParaRPr lang="de-AT" sz="1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7" name="Rechteck 66"/>
          <p:cNvSpPr/>
          <p:nvPr/>
        </p:nvSpPr>
        <p:spPr>
          <a:xfrm>
            <a:off x="3419872" y="692696"/>
            <a:ext cx="1266008" cy="7242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Occupational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therapy</a:t>
            </a:r>
            <a:endParaRPr lang="de-AT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8" name="Pfeil nach rechts 67"/>
          <p:cNvSpPr/>
          <p:nvPr/>
        </p:nvSpPr>
        <p:spPr>
          <a:xfrm rot="19687876" flipV="1">
            <a:off x="1972986" y="1826049"/>
            <a:ext cx="1609719" cy="187185"/>
          </a:xfrm>
          <a:prstGeom prst="rightArrow">
            <a:avLst>
              <a:gd name="adj1" fmla="val 50000"/>
              <a:gd name="adj2" fmla="val 3438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0" name="Flussdiagramm: Prozess 69"/>
          <p:cNvSpPr/>
          <p:nvPr/>
        </p:nvSpPr>
        <p:spPr>
          <a:xfrm>
            <a:off x="2051720" y="764704"/>
            <a:ext cx="1271042" cy="734677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Youth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welfare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,  open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youth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work</a:t>
            </a:r>
            <a:endParaRPr lang="de-AT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1" name="Textfeld 70"/>
          <p:cNvSpPr txBox="1"/>
          <p:nvPr/>
        </p:nvSpPr>
        <p:spPr>
          <a:xfrm>
            <a:off x="6782275" y="108870"/>
            <a:ext cx="27814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u="sng" dirty="0" smtClean="0">
                <a:solidFill>
                  <a:prstClr val="black"/>
                </a:solidFill>
                <a:latin typeface="Calibri"/>
              </a:rPr>
              <a:t>Zuständigkeit: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</a:rPr>
              <a:t>Sozialministerium 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</a:rPr>
              <a:t>Bundesamt </a:t>
            </a:r>
            <a:r>
              <a:rPr lang="de-AT" sz="600" dirty="0">
                <a:solidFill>
                  <a:prstClr val="black"/>
                </a:solidFill>
                <a:latin typeface="Calibri"/>
              </a:rPr>
              <a:t>für Soziales und Behindertenwesen </a:t>
            </a:r>
            <a:endParaRPr lang="de-AT" sz="600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</a:rPr>
              <a:t>BMBF – Bundesministerium für Bildung und Frauen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</a:rPr>
              <a:t>Bundesländer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>
                <a:solidFill>
                  <a:prstClr val="black"/>
                </a:solidFill>
                <a:latin typeface="Calibri"/>
              </a:rPr>
              <a:t>IBA – Integrative </a:t>
            </a:r>
            <a:r>
              <a:rPr lang="de-AT" sz="600" dirty="0" smtClean="0">
                <a:solidFill>
                  <a:prstClr val="black"/>
                </a:solidFill>
                <a:latin typeface="Calibri"/>
              </a:rPr>
              <a:t>Berufsausbildung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>
                <a:solidFill>
                  <a:prstClr val="black"/>
                </a:solidFill>
                <a:latin typeface="Calibri"/>
              </a:rPr>
              <a:t>AMS – </a:t>
            </a:r>
            <a:r>
              <a:rPr lang="de-AT" sz="600" dirty="0" smtClean="0">
                <a:solidFill>
                  <a:prstClr val="black"/>
                </a:solidFill>
                <a:latin typeface="Calibri"/>
              </a:rPr>
              <a:t>Arbeitsmarktservice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</a:rPr>
              <a:t>ÜBA – Überbetriebliche Berufsausbildung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</a:rPr>
              <a:t>Lehrlingscoaching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de-AT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2" name="Pfeil nach rechts 71"/>
          <p:cNvSpPr/>
          <p:nvPr/>
        </p:nvSpPr>
        <p:spPr>
          <a:xfrm>
            <a:off x="2195736" y="4509120"/>
            <a:ext cx="1798999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3" name="Pfeil nach rechts 72"/>
          <p:cNvSpPr/>
          <p:nvPr/>
        </p:nvSpPr>
        <p:spPr>
          <a:xfrm>
            <a:off x="1979712" y="5013176"/>
            <a:ext cx="2864567" cy="28826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4" name="Pfeil nach rechts 73"/>
          <p:cNvSpPr/>
          <p:nvPr/>
        </p:nvSpPr>
        <p:spPr>
          <a:xfrm>
            <a:off x="6084168" y="4077072"/>
            <a:ext cx="302848" cy="29571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5" name="Pfeil nach rechts 74"/>
          <p:cNvSpPr/>
          <p:nvPr/>
        </p:nvSpPr>
        <p:spPr>
          <a:xfrm>
            <a:off x="4283968" y="3140968"/>
            <a:ext cx="1720794" cy="396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6" name="Pfeil nach rechts 75"/>
          <p:cNvSpPr/>
          <p:nvPr/>
        </p:nvSpPr>
        <p:spPr>
          <a:xfrm rot="2304050">
            <a:off x="5582292" y="2271267"/>
            <a:ext cx="946924" cy="515246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7" name="Pfeil nach rechts 76"/>
          <p:cNvSpPr/>
          <p:nvPr/>
        </p:nvSpPr>
        <p:spPr>
          <a:xfrm rot="5400000">
            <a:off x="6744631" y="2336489"/>
            <a:ext cx="569285" cy="306035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8" name="Pfeil nach rechts 77"/>
          <p:cNvSpPr/>
          <p:nvPr/>
        </p:nvSpPr>
        <p:spPr>
          <a:xfrm>
            <a:off x="5652120" y="1556792"/>
            <a:ext cx="549916" cy="33502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9" name="Pfeil nach links und rechts 78"/>
          <p:cNvSpPr/>
          <p:nvPr/>
        </p:nvSpPr>
        <p:spPr>
          <a:xfrm rot="7235301">
            <a:off x="1401504" y="2002610"/>
            <a:ext cx="1000350" cy="231152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1" name="Pfeil nach rechts 80"/>
          <p:cNvSpPr/>
          <p:nvPr/>
        </p:nvSpPr>
        <p:spPr>
          <a:xfrm>
            <a:off x="1979712" y="3429000"/>
            <a:ext cx="456247" cy="31697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2" name="Pfeil nach links und rechts 81"/>
          <p:cNvSpPr/>
          <p:nvPr/>
        </p:nvSpPr>
        <p:spPr>
          <a:xfrm rot="7912348" flipV="1">
            <a:off x="3850974" y="2493852"/>
            <a:ext cx="1129625" cy="271713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7" name="Ellipse 86"/>
          <p:cNvSpPr/>
          <p:nvPr/>
        </p:nvSpPr>
        <p:spPr>
          <a:xfrm>
            <a:off x="7668344" y="1628800"/>
            <a:ext cx="1361922" cy="83636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PES </a:t>
            </a:r>
            <a:r>
              <a:rPr lang="de-AT" sz="1400" b="1" dirty="0" err="1" smtClean="0">
                <a:solidFill>
                  <a:prstClr val="black"/>
                </a:solidFill>
                <a:latin typeface="Calibri"/>
              </a:rPr>
              <a:t>Measures</a:t>
            </a:r>
            <a:endParaRPr lang="de-AT" sz="1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8" name="Pfeil nach rechts 87"/>
          <p:cNvSpPr/>
          <p:nvPr/>
        </p:nvSpPr>
        <p:spPr>
          <a:xfrm rot="1315478">
            <a:off x="7697756" y="1412823"/>
            <a:ext cx="330537" cy="221566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6" name="Rechteck 95"/>
          <p:cNvSpPr/>
          <p:nvPr/>
        </p:nvSpPr>
        <p:spPr>
          <a:xfrm>
            <a:off x="8432941" y="361407"/>
            <a:ext cx="112023" cy="62613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7" name="Rechteck 96"/>
          <p:cNvSpPr/>
          <p:nvPr/>
        </p:nvSpPr>
        <p:spPr>
          <a:xfrm>
            <a:off x="7341554" y="517407"/>
            <a:ext cx="112023" cy="626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2" name="Pfeil nach rechts 101"/>
          <p:cNvSpPr/>
          <p:nvPr/>
        </p:nvSpPr>
        <p:spPr>
          <a:xfrm rot="5400000">
            <a:off x="8185911" y="2479385"/>
            <a:ext cx="364311" cy="24731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0" y="0"/>
            <a:ext cx="704582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b="1" dirty="0">
                <a:solidFill>
                  <a:srgbClr val="EF4030"/>
                </a:solidFill>
                <a:latin typeface="Calibri"/>
              </a:rPr>
              <a:t>Labour Market </a:t>
            </a:r>
            <a:r>
              <a:rPr lang="de-AT" b="1" dirty="0" err="1">
                <a:solidFill>
                  <a:srgbClr val="EF4030"/>
                </a:solidFill>
                <a:latin typeface="Calibri"/>
              </a:rPr>
              <a:t>Policy</a:t>
            </a:r>
            <a:r>
              <a:rPr lang="de-AT" b="1" dirty="0">
                <a:solidFill>
                  <a:srgbClr val="EF4030"/>
                </a:solidFill>
                <a:latin typeface="Calibri"/>
              </a:rPr>
              <a:t> </a:t>
            </a:r>
            <a:r>
              <a:rPr lang="de-AT" b="1" dirty="0" err="1">
                <a:solidFill>
                  <a:srgbClr val="EF4030"/>
                </a:solidFill>
                <a:latin typeface="Calibri"/>
              </a:rPr>
              <a:t>for</a:t>
            </a:r>
            <a:r>
              <a:rPr lang="de-AT" b="1" dirty="0">
                <a:solidFill>
                  <a:srgbClr val="EF4030"/>
                </a:solidFill>
                <a:latin typeface="Calibri"/>
              </a:rPr>
              <a:t> </a:t>
            </a:r>
            <a:r>
              <a:rPr lang="de-AT" b="1" dirty="0" err="1">
                <a:solidFill>
                  <a:srgbClr val="EF4030"/>
                </a:solidFill>
                <a:latin typeface="Calibri"/>
              </a:rPr>
              <a:t>young</a:t>
            </a:r>
            <a:r>
              <a:rPr lang="de-AT" b="1" dirty="0">
                <a:solidFill>
                  <a:srgbClr val="EF4030"/>
                </a:solidFill>
                <a:latin typeface="Calibri"/>
              </a:rPr>
              <a:t> </a:t>
            </a:r>
            <a:r>
              <a:rPr lang="de-AT" b="1" dirty="0" err="1">
                <a:solidFill>
                  <a:srgbClr val="EF4030"/>
                </a:solidFill>
                <a:latin typeface="Calibri"/>
              </a:rPr>
              <a:t>people</a:t>
            </a:r>
            <a:r>
              <a:rPr lang="de-AT" b="1" dirty="0">
                <a:solidFill>
                  <a:srgbClr val="EF4030"/>
                </a:solidFill>
                <a:latin typeface="Calibri"/>
              </a:rPr>
              <a:t> in Austria</a:t>
            </a:r>
            <a:r>
              <a:rPr lang="de-AT" sz="2100" b="1" dirty="0">
                <a:solidFill>
                  <a:srgbClr val="EF4030"/>
                </a:solidFill>
                <a:latin typeface="Calibri"/>
              </a:rPr>
              <a:t/>
            </a:r>
            <a:br>
              <a:rPr lang="de-AT" sz="2100" b="1" dirty="0">
                <a:solidFill>
                  <a:srgbClr val="EF4030"/>
                </a:solidFill>
                <a:latin typeface="Calibri"/>
              </a:rPr>
            </a:br>
            <a:r>
              <a:rPr lang="de-AT" sz="2100" b="1" dirty="0">
                <a:solidFill>
                  <a:srgbClr val="EF4030"/>
                </a:solidFill>
                <a:latin typeface="Calibri"/>
              </a:rPr>
              <a:t>Managing Transition </a:t>
            </a:r>
            <a:r>
              <a:rPr lang="de-AT" sz="2100" b="1" dirty="0" err="1">
                <a:solidFill>
                  <a:srgbClr val="EF4030"/>
                </a:solidFill>
                <a:latin typeface="Calibri"/>
              </a:rPr>
              <a:t>from</a:t>
            </a:r>
            <a:r>
              <a:rPr lang="de-AT" sz="2100" b="1" dirty="0">
                <a:solidFill>
                  <a:srgbClr val="EF4030"/>
                </a:solidFill>
                <a:latin typeface="Calibri"/>
              </a:rPr>
              <a:t> School </a:t>
            </a:r>
            <a:r>
              <a:rPr lang="de-AT" sz="2100" b="1" dirty="0" err="1">
                <a:solidFill>
                  <a:srgbClr val="EF4030"/>
                </a:solidFill>
                <a:latin typeface="Calibri"/>
              </a:rPr>
              <a:t>to</a:t>
            </a:r>
            <a:r>
              <a:rPr lang="de-AT" sz="2100" b="1" dirty="0">
                <a:solidFill>
                  <a:srgbClr val="EF4030"/>
                </a:solidFill>
                <a:latin typeface="Calibri"/>
              </a:rPr>
              <a:t> </a:t>
            </a:r>
            <a:r>
              <a:rPr lang="de-AT" sz="2100" b="1" dirty="0" err="1">
                <a:solidFill>
                  <a:srgbClr val="EF4030"/>
                </a:solidFill>
                <a:latin typeface="Calibri"/>
              </a:rPr>
              <a:t>work</a:t>
            </a:r>
            <a:r>
              <a:rPr lang="de-AT" sz="2100" b="1" dirty="0">
                <a:solidFill>
                  <a:srgbClr val="EF4030"/>
                </a:solidFill>
                <a:latin typeface="Calibri"/>
              </a:rPr>
              <a:t/>
            </a:r>
            <a:br>
              <a:rPr lang="de-AT" sz="2100" b="1" dirty="0">
                <a:solidFill>
                  <a:srgbClr val="EF4030"/>
                </a:solidFill>
                <a:latin typeface="Calibri"/>
              </a:rPr>
            </a:br>
            <a:endParaRPr lang="de-AT" sz="2100" b="1" dirty="0" smtClean="0">
              <a:solidFill>
                <a:srgbClr val="EF4030"/>
              </a:solidFill>
              <a:latin typeface="Calibri"/>
            </a:endParaRPr>
          </a:p>
        </p:txBody>
      </p:sp>
      <p:sp>
        <p:nvSpPr>
          <p:cNvPr id="106" name="Pfeil nach links und rechts 105"/>
          <p:cNvSpPr/>
          <p:nvPr/>
        </p:nvSpPr>
        <p:spPr>
          <a:xfrm rot="5400000">
            <a:off x="726642" y="1877869"/>
            <a:ext cx="868472" cy="234539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5455531" y="6539898"/>
            <a:ext cx="34601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1000" b="1" dirty="0" smtClean="0">
                <a:solidFill>
                  <a:srgbClr val="C00000"/>
                </a:solidFill>
                <a:latin typeface="Calibri"/>
              </a:rPr>
              <a:t>                                                        Sozialministerium</a:t>
            </a:r>
            <a:endParaRPr lang="de-AT" sz="1000" b="1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2555776" y="2924944"/>
            <a:ext cx="1360905" cy="1338442"/>
          </a:xfrm>
          <a:prstGeom prst="ellipse">
            <a:avLst/>
          </a:prstGeom>
          <a:gradFill>
            <a:gsLst>
              <a:gs pos="35000">
                <a:schemeClr val="accent2">
                  <a:lumMod val="60000"/>
                  <a:lumOff val="40000"/>
                </a:schemeClr>
              </a:gs>
              <a:gs pos="100000">
                <a:schemeClr val="bg1"/>
              </a:gs>
            </a:gsLst>
          </a:gradFill>
          <a:ln>
            <a:solidFill>
              <a:schemeClr val="accent2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2627784" y="3284984"/>
            <a:ext cx="12326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Production</a:t>
            </a: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 School</a:t>
            </a:r>
          </a:p>
        </p:txBody>
      </p:sp>
      <p:sp>
        <p:nvSpPr>
          <p:cNvPr id="65" name="Rechteck 64"/>
          <p:cNvSpPr/>
          <p:nvPr/>
        </p:nvSpPr>
        <p:spPr>
          <a:xfrm>
            <a:off x="7516144" y="266852"/>
            <a:ext cx="112023" cy="62613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3" name="Rechteck 82"/>
          <p:cNvSpPr/>
          <p:nvPr/>
        </p:nvSpPr>
        <p:spPr>
          <a:xfrm>
            <a:off x="8488953" y="446613"/>
            <a:ext cx="112023" cy="626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1" name="Rechteck 90"/>
          <p:cNvSpPr/>
          <p:nvPr/>
        </p:nvSpPr>
        <p:spPr>
          <a:xfrm>
            <a:off x="7767139" y="715350"/>
            <a:ext cx="112023" cy="626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3" name="Rechteck 92"/>
          <p:cNvSpPr/>
          <p:nvPr/>
        </p:nvSpPr>
        <p:spPr>
          <a:xfrm>
            <a:off x="8018567" y="618956"/>
            <a:ext cx="112023" cy="626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7" name="Rechteck 106"/>
          <p:cNvSpPr/>
          <p:nvPr/>
        </p:nvSpPr>
        <p:spPr>
          <a:xfrm>
            <a:off x="8213041" y="801223"/>
            <a:ext cx="112023" cy="626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572164" y="2852936"/>
            <a:ext cx="2392323" cy="7964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 b="1" dirty="0" smtClean="0">
              <a:solidFill>
                <a:prstClr val="black"/>
              </a:solidFill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2400" b="1" dirty="0" smtClean="0">
                <a:solidFill>
                  <a:prstClr val="black"/>
                </a:solidFill>
                <a:latin typeface="Calibri"/>
              </a:rPr>
              <a:t>Labour Market</a:t>
            </a:r>
            <a:endParaRPr lang="de-AT" sz="2400" b="1" dirty="0">
              <a:solidFill>
                <a:prstClr val="black"/>
              </a:solidFill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572166" y="3640499"/>
            <a:ext cx="2392322" cy="570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fontAlgn="auto">
              <a:spcBef>
                <a:spcPts val="0"/>
              </a:spcBef>
              <a:spcAft>
                <a:spcPts val="0"/>
              </a:spcAft>
            </a:pPr>
            <a:r>
              <a:rPr lang="de-AT" sz="1000" dirty="0">
                <a:solidFill>
                  <a:prstClr val="black"/>
                </a:solidFill>
                <a:latin typeface="Calibri"/>
              </a:rPr>
              <a:t>Integrative Betriebe – </a:t>
            </a:r>
          </a:p>
          <a:p>
            <a:pPr marL="182563" fontAlgn="auto">
              <a:spcBef>
                <a:spcPts val="0"/>
              </a:spcBef>
              <a:spcAft>
                <a:spcPts val="0"/>
              </a:spcAft>
            </a:pPr>
            <a:r>
              <a:rPr lang="de-AT" sz="1000" dirty="0">
                <a:solidFill>
                  <a:prstClr val="black"/>
                </a:solidFill>
                <a:latin typeface="Calibri"/>
              </a:rPr>
              <a:t>Modul </a:t>
            </a:r>
            <a:r>
              <a:rPr lang="de-AT" sz="1000" dirty="0" smtClean="0">
                <a:solidFill>
                  <a:prstClr val="black"/>
                </a:solidFill>
                <a:latin typeface="Calibri"/>
              </a:rPr>
              <a:t>Berufsvorbereitung</a:t>
            </a:r>
            <a:endParaRPr lang="de-AT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6572165" y="4211096"/>
            <a:ext cx="2392323" cy="1090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fontAlgn="auto">
              <a:spcBef>
                <a:spcPts val="0"/>
              </a:spcBef>
              <a:spcAft>
                <a:spcPts val="0"/>
              </a:spcAft>
            </a:pP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Apprenticeship</a:t>
            </a:r>
            <a:endParaRPr lang="de-AT" sz="16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6577641" y="5311791"/>
            <a:ext cx="2392322" cy="1150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fontAlgn="auto">
              <a:spcBef>
                <a:spcPts val="0"/>
              </a:spcBef>
              <a:spcAft>
                <a:spcPts val="0"/>
              </a:spcAft>
            </a:pP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Integrated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vocational</a:t>
            </a: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training</a:t>
            </a:r>
            <a:endParaRPr lang="de-AT" sz="16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4" name="Ellipse 93"/>
          <p:cNvSpPr/>
          <p:nvPr/>
        </p:nvSpPr>
        <p:spPr>
          <a:xfrm>
            <a:off x="8172400" y="4437112"/>
            <a:ext cx="1065777" cy="479559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000" dirty="0" err="1" smtClean="0">
                <a:solidFill>
                  <a:prstClr val="black"/>
                </a:solidFill>
                <a:latin typeface="Calibri"/>
              </a:rPr>
              <a:t>Apprenticeship</a:t>
            </a:r>
            <a:r>
              <a:rPr lang="de-AT" sz="1000" dirty="0" smtClean="0">
                <a:solidFill>
                  <a:prstClr val="black"/>
                </a:solidFill>
                <a:latin typeface="Calibri"/>
              </a:rPr>
              <a:t>- </a:t>
            </a:r>
            <a:r>
              <a:rPr lang="de-AT" sz="1000" dirty="0" err="1" smtClean="0">
                <a:solidFill>
                  <a:prstClr val="black"/>
                </a:solidFill>
                <a:latin typeface="Calibri"/>
              </a:rPr>
              <a:t>coaching</a:t>
            </a:r>
            <a:endParaRPr lang="de-AT" sz="10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8" name="Ellipse 97"/>
          <p:cNvSpPr/>
          <p:nvPr/>
        </p:nvSpPr>
        <p:spPr>
          <a:xfrm>
            <a:off x="7930654" y="3429000"/>
            <a:ext cx="1213346" cy="441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000" dirty="0" smtClean="0">
                <a:solidFill>
                  <a:prstClr val="black"/>
                </a:solidFill>
                <a:latin typeface="Calibri"/>
              </a:rPr>
              <a:t>Jobcoaching</a:t>
            </a:r>
          </a:p>
        </p:txBody>
      </p:sp>
      <p:sp>
        <p:nvSpPr>
          <p:cNvPr id="111" name="Ellipse 110"/>
          <p:cNvSpPr/>
          <p:nvPr/>
        </p:nvSpPr>
        <p:spPr>
          <a:xfrm>
            <a:off x="7777415" y="5877272"/>
            <a:ext cx="1366585" cy="6480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Training Assistance </a:t>
            </a:r>
            <a:r>
              <a:rPr lang="de-AT" sz="1400" b="1" dirty="0" err="1" smtClean="0">
                <a:solidFill>
                  <a:prstClr val="black"/>
                </a:solidFill>
                <a:latin typeface="Calibri"/>
              </a:rPr>
              <a:t>Program</a:t>
            </a:r>
            <a:endParaRPr lang="de-AT" sz="1400" b="1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8" name="Pfeil nach rechts 117"/>
          <p:cNvSpPr/>
          <p:nvPr/>
        </p:nvSpPr>
        <p:spPr>
          <a:xfrm rot="1066991">
            <a:off x="3923959" y="3826581"/>
            <a:ext cx="287581" cy="26682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2" name="Ellipse 121"/>
          <p:cNvSpPr/>
          <p:nvPr/>
        </p:nvSpPr>
        <p:spPr>
          <a:xfrm>
            <a:off x="2627784" y="5445225"/>
            <a:ext cx="1800200" cy="115212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Qualification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for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young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people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with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special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needs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/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disabilities</a:t>
            </a:r>
            <a:endParaRPr lang="de-AT" sz="14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3" name="Pfeil nach rechts 122"/>
          <p:cNvSpPr/>
          <p:nvPr/>
        </p:nvSpPr>
        <p:spPr>
          <a:xfrm rot="2473774">
            <a:off x="1696563" y="5518748"/>
            <a:ext cx="775435" cy="30651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4" name="Pfeil nach rechts 123"/>
          <p:cNvSpPr/>
          <p:nvPr/>
        </p:nvSpPr>
        <p:spPr>
          <a:xfrm rot="18989835">
            <a:off x="4341689" y="5303437"/>
            <a:ext cx="1179022" cy="221741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7516144" y="908097"/>
            <a:ext cx="112023" cy="4998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0" name="Pfeil nach links und rechts 89"/>
          <p:cNvSpPr/>
          <p:nvPr/>
        </p:nvSpPr>
        <p:spPr>
          <a:xfrm>
            <a:off x="1735428" y="1071205"/>
            <a:ext cx="290994" cy="95523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9" name="Pfeil nach links und rechts 98"/>
          <p:cNvSpPr/>
          <p:nvPr/>
        </p:nvSpPr>
        <p:spPr>
          <a:xfrm rot="9376632">
            <a:off x="2122958" y="2124215"/>
            <a:ext cx="2213514" cy="517292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108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>
                <a:latin typeface="Calibri" charset="0"/>
              </a:rPr>
              <a:t/>
            </a:r>
            <a:br>
              <a:rPr lang="de-AT" dirty="0">
                <a:latin typeface="Calibri" charset="0"/>
              </a:rPr>
            </a:br>
            <a:r>
              <a:rPr lang="de-AT" dirty="0">
                <a:latin typeface="Calibri" charset="0"/>
              </a:rPr>
              <a:t>Labour Market </a:t>
            </a:r>
            <a:r>
              <a:rPr lang="de-AT" dirty="0" err="1">
                <a:latin typeface="Calibri" charset="0"/>
              </a:rPr>
              <a:t>Policy</a:t>
            </a:r>
            <a:r>
              <a:rPr lang="de-AT" dirty="0">
                <a:latin typeface="Calibri" charset="0"/>
              </a:rPr>
              <a:t> </a:t>
            </a:r>
            <a:r>
              <a:rPr lang="de-AT" dirty="0" err="1">
                <a:latin typeface="Calibri" charset="0"/>
              </a:rPr>
              <a:t>for</a:t>
            </a:r>
            <a:r>
              <a:rPr lang="de-AT" dirty="0">
                <a:latin typeface="Calibri" charset="0"/>
              </a:rPr>
              <a:t> </a:t>
            </a:r>
            <a:r>
              <a:rPr lang="de-AT" dirty="0" err="1">
                <a:latin typeface="Calibri" charset="0"/>
              </a:rPr>
              <a:t>young</a:t>
            </a:r>
            <a:r>
              <a:rPr lang="de-AT" dirty="0">
                <a:latin typeface="Calibri" charset="0"/>
              </a:rPr>
              <a:t> </a:t>
            </a:r>
            <a:r>
              <a:rPr lang="de-AT" dirty="0" err="1">
                <a:latin typeface="Calibri" charset="0"/>
              </a:rPr>
              <a:t>people</a:t>
            </a:r>
            <a:r>
              <a:rPr lang="de-AT" dirty="0">
                <a:latin typeface="Calibri" charset="0"/>
              </a:rPr>
              <a:t> in Austria</a:t>
            </a:r>
            <a:br>
              <a:rPr lang="de-AT" dirty="0">
                <a:latin typeface="Calibri" charset="0"/>
              </a:rPr>
            </a:br>
            <a:r>
              <a:rPr lang="en-GB" sz="2000" dirty="0">
                <a:latin typeface="Calibri" charset="0"/>
              </a:rPr>
              <a:t>Managing Transition from School to work</a:t>
            </a:r>
            <a:r>
              <a:rPr lang="de-DE" dirty="0">
                <a:latin typeface="Calibri" charset="0"/>
              </a:rPr>
              <a:t/>
            </a:r>
            <a:br>
              <a:rPr lang="de-DE" dirty="0">
                <a:latin typeface="Calibri" charset="0"/>
              </a:rPr>
            </a:br>
            <a:endParaRPr lang="de-DE" dirty="0">
              <a:latin typeface="Calibri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628800"/>
            <a:ext cx="8496944" cy="424847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  <a:cs typeface="+mn-cs"/>
              </a:rPr>
              <a:t>Youth Coaching</a:t>
            </a:r>
            <a:endParaRPr lang="en-US" sz="2400" dirty="0">
              <a:solidFill>
                <a:srgbClr val="FF0000"/>
              </a:solidFill>
              <a:cs typeface="+mn-cs"/>
            </a:endParaRPr>
          </a:p>
          <a:p>
            <a:pPr marL="0" indent="0">
              <a:buNone/>
              <a:defRPr/>
            </a:pPr>
            <a:r>
              <a:rPr lang="de-DE" sz="2100" u="sng" dirty="0" err="1">
                <a:cs typeface="+mn-cs"/>
              </a:rPr>
              <a:t>Aim</a:t>
            </a:r>
            <a:r>
              <a:rPr lang="de-DE" sz="2100" u="sng" dirty="0">
                <a:cs typeface="+mn-cs"/>
              </a:rPr>
              <a:t>: </a:t>
            </a:r>
          </a:p>
          <a:p>
            <a:pPr>
              <a:spcAft>
                <a:spcPts val="0"/>
              </a:spcAft>
              <a:defRPr/>
            </a:pPr>
            <a:r>
              <a:rPr lang="en-GB" sz="2100" b="0" dirty="0" smtClean="0"/>
              <a:t>Elaboration of </a:t>
            </a:r>
            <a:r>
              <a:rPr lang="en-GB" sz="2100" b="0" dirty="0"/>
              <a:t>realistic </a:t>
            </a:r>
            <a:r>
              <a:rPr lang="en-GB" sz="2100" b="0" dirty="0" smtClean="0"/>
              <a:t>future perspectives</a:t>
            </a:r>
            <a:r>
              <a:rPr lang="de-DE" sz="2100" b="0" dirty="0" smtClean="0"/>
              <a:t> </a:t>
            </a:r>
          </a:p>
          <a:p>
            <a:pPr>
              <a:spcAft>
                <a:spcPts val="0"/>
              </a:spcAft>
              <a:defRPr/>
            </a:pPr>
            <a:r>
              <a:rPr lang="en-GB" sz="2100" b="0" dirty="0" smtClean="0">
                <a:cs typeface="+mn-cs"/>
              </a:rPr>
              <a:t>Individual comprehensive support including advice and supervision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de-DE" sz="2100" u="sng" dirty="0" smtClean="0">
                <a:cs typeface="+mn-cs"/>
              </a:rPr>
              <a:t>O</a:t>
            </a:r>
            <a:r>
              <a:rPr lang="de-AT" sz="2100" u="sng" dirty="0" err="1" smtClean="0">
                <a:cs typeface="+mn-cs"/>
              </a:rPr>
              <a:t>ffered</a:t>
            </a:r>
            <a:r>
              <a:rPr lang="de-AT" sz="2100" u="sng" dirty="0" smtClean="0">
                <a:cs typeface="+mn-cs"/>
              </a:rPr>
              <a:t> </a:t>
            </a:r>
            <a:r>
              <a:rPr lang="de-AT" sz="2100" u="sng" dirty="0" err="1" smtClean="0">
                <a:cs typeface="+mn-cs"/>
              </a:rPr>
              <a:t>by</a:t>
            </a:r>
            <a:r>
              <a:rPr lang="de-AT" sz="2100" u="sng" dirty="0" smtClean="0">
                <a:cs typeface="+mn-cs"/>
              </a:rPr>
              <a:t> different </a:t>
            </a:r>
            <a:r>
              <a:rPr lang="de-AT" sz="2100" u="sng" dirty="0" err="1" smtClean="0">
                <a:cs typeface="+mn-cs"/>
              </a:rPr>
              <a:t>agencies</a:t>
            </a:r>
            <a:r>
              <a:rPr lang="de-AT" sz="2100" u="sng" dirty="0" smtClean="0">
                <a:cs typeface="+mn-cs"/>
              </a:rPr>
              <a:t> </a:t>
            </a:r>
            <a:r>
              <a:rPr lang="de-AT" sz="2100" u="sng" dirty="0" err="1" smtClean="0">
                <a:cs typeface="+mn-cs"/>
              </a:rPr>
              <a:t>for</a:t>
            </a:r>
            <a:r>
              <a:rPr lang="de-AT" sz="2100" u="sng" dirty="0" smtClean="0">
                <a:cs typeface="+mn-cs"/>
              </a:rPr>
              <a:t> different </a:t>
            </a:r>
            <a:r>
              <a:rPr lang="de-AT" sz="2100" u="sng" dirty="0" err="1" smtClean="0">
                <a:cs typeface="+mn-cs"/>
              </a:rPr>
              <a:t>target</a:t>
            </a:r>
            <a:r>
              <a:rPr lang="de-AT" sz="2100" u="sng" dirty="0" smtClean="0">
                <a:cs typeface="+mn-cs"/>
              </a:rPr>
              <a:t> </a:t>
            </a:r>
            <a:r>
              <a:rPr lang="de-AT" sz="2100" u="sng" dirty="0" err="1" smtClean="0">
                <a:cs typeface="+mn-cs"/>
              </a:rPr>
              <a:t>groups</a:t>
            </a:r>
            <a:r>
              <a:rPr lang="de-AT" sz="2100" u="sng" dirty="0" smtClean="0">
                <a:cs typeface="+mn-cs"/>
              </a:rPr>
              <a:t>:</a:t>
            </a:r>
            <a:endParaRPr lang="de-AT" sz="2100" u="sng" dirty="0">
              <a:cs typeface="+mn-cs"/>
            </a:endParaRPr>
          </a:p>
          <a:p>
            <a:pPr lvl="1">
              <a:spcBef>
                <a:spcPts val="0"/>
              </a:spcBef>
              <a:defRPr/>
            </a:pPr>
            <a:r>
              <a:rPr lang="en-GB" sz="2100" dirty="0"/>
              <a:t>at compulsory schools</a:t>
            </a:r>
            <a:endParaRPr lang="de-DE" sz="2100" dirty="0"/>
          </a:p>
          <a:p>
            <a:pPr lvl="1">
              <a:spcBef>
                <a:spcPts val="0"/>
              </a:spcBef>
              <a:defRPr/>
            </a:pPr>
            <a:r>
              <a:rPr lang="en-GB" sz="2100" dirty="0"/>
              <a:t>at secondary school level</a:t>
            </a:r>
            <a:endParaRPr lang="de-DE" sz="2100" dirty="0"/>
          </a:p>
          <a:p>
            <a:pPr lvl="1">
              <a:spcBef>
                <a:spcPts val="0"/>
              </a:spcBef>
              <a:defRPr/>
            </a:pPr>
            <a:r>
              <a:rPr lang="en-GB" sz="2100" dirty="0"/>
              <a:t>and especially for </a:t>
            </a:r>
            <a:r>
              <a:rPr lang="en-GB" sz="2100" dirty="0" smtClean="0"/>
              <a:t>NEETs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GB" sz="2100" b="1" dirty="0" smtClean="0"/>
              <a:t>for</a:t>
            </a:r>
            <a:endParaRPr lang="de-DE" sz="2100" b="1" dirty="0"/>
          </a:p>
          <a:p>
            <a:pPr lvl="1">
              <a:spcBef>
                <a:spcPts val="0"/>
              </a:spcBef>
              <a:defRPr/>
            </a:pPr>
            <a:r>
              <a:rPr lang="en-GB" sz="2100" dirty="0" smtClean="0"/>
              <a:t>Young </a:t>
            </a:r>
            <a:r>
              <a:rPr lang="en-GB" sz="2100" dirty="0"/>
              <a:t>people who will not complete compulsory school successfully</a:t>
            </a:r>
            <a:endParaRPr lang="de-DE" sz="2100" dirty="0"/>
          </a:p>
          <a:p>
            <a:pPr lvl="1">
              <a:spcBef>
                <a:spcPts val="0"/>
              </a:spcBef>
              <a:defRPr/>
            </a:pPr>
            <a:r>
              <a:rPr lang="en-GB" sz="2100" dirty="0"/>
              <a:t>Who need support in finding apprenticeship or training possibilities</a:t>
            </a:r>
            <a:endParaRPr lang="de-DE" sz="2100" dirty="0"/>
          </a:p>
          <a:p>
            <a:pPr lvl="1">
              <a:spcBef>
                <a:spcPts val="0"/>
              </a:spcBef>
              <a:defRPr/>
            </a:pPr>
            <a:r>
              <a:rPr lang="en-US" sz="2100" dirty="0" smtClean="0"/>
              <a:t>Young </a:t>
            </a:r>
            <a:r>
              <a:rPr lang="en-US" sz="2100" dirty="0"/>
              <a:t>people in danger of being </a:t>
            </a:r>
            <a:r>
              <a:rPr lang="en-US" sz="2100" dirty="0" smtClean="0"/>
              <a:t>marginalized or other support needs</a:t>
            </a:r>
            <a:endParaRPr lang="de-DE" sz="21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de-DE" sz="1800" b="0" u="sng" dirty="0">
              <a:cs typeface="+mn-cs"/>
            </a:endParaRPr>
          </a:p>
          <a:p>
            <a:pPr>
              <a:defRPr/>
            </a:pPr>
            <a:endParaRPr lang="de-DE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>
                <a:cs typeface="+mj-cs"/>
              </a:rPr>
              <a:t>Content of presentation</a:t>
            </a:r>
          </a:p>
        </p:txBody>
      </p:sp>
      <p:sp>
        <p:nvSpPr>
          <p:cNvPr id="3075" name="Inhaltsplatzhalter 2"/>
          <p:cNvSpPr>
            <a:spLocks noGrp="1"/>
          </p:cNvSpPr>
          <p:nvPr>
            <p:ph idx="1"/>
          </p:nvPr>
        </p:nvSpPr>
        <p:spPr>
          <a:xfrm>
            <a:off x="395288" y="1628800"/>
            <a:ext cx="8353425" cy="424812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de-AT" sz="2100" dirty="0" err="1" smtClean="0">
                <a:cs typeface="+mn-cs"/>
              </a:rPr>
              <a:t>Introductory</a:t>
            </a:r>
            <a:r>
              <a:rPr lang="de-AT" sz="2100" dirty="0" smtClean="0">
                <a:cs typeface="+mn-cs"/>
              </a:rPr>
              <a:t> </a:t>
            </a:r>
            <a:r>
              <a:rPr lang="de-AT" sz="2100" dirty="0" err="1" smtClean="0">
                <a:cs typeface="+mn-cs"/>
              </a:rPr>
              <a:t>part</a:t>
            </a:r>
            <a:endParaRPr lang="de-AT" sz="2100" dirty="0">
              <a:cs typeface="+mn-cs"/>
            </a:endParaRPr>
          </a:p>
          <a:p>
            <a:pPr lvl="1">
              <a:defRPr/>
            </a:pPr>
            <a:r>
              <a:rPr lang="de-AT" sz="2100" dirty="0" smtClean="0"/>
              <a:t>Youth </a:t>
            </a:r>
            <a:r>
              <a:rPr lang="de-AT" sz="2100" dirty="0" err="1" smtClean="0"/>
              <a:t>Unemployment</a:t>
            </a:r>
            <a:endParaRPr lang="de-AT" sz="2100" dirty="0" smtClean="0"/>
          </a:p>
          <a:p>
            <a:pPr lvl="1">
              <a:defRPr/>
            </a:pPr>
            <a:r>
              <a:rPr lang="de-AT" sz="2100" dirty="0" smtClean="0"/>
              <a:t>NEET </a:t>
            </a:r>
            <a:r>
              <a:rPr lang="de-AT" sz="2100" dirty="0" err="1" smtClean="0"/>
              <a:t>indicator</a:t>
            </a:r>
            <a:r>
              <a:rPr lang="de-AT" sz="2100" dirty="0" smtClean="0"/>
              <a:t>, NEET rate</a:t>
            </a:r>
            <a:endParaRPr lang="de-AT" sz="2100" dirty="0"/>
          </a:p>
          <a:p>
            <a:pPr lvl="1">
              <a:defRPr/>
            </a:pPr>
            <a:r>
              <a:rPr lang="de-AT" sz="2100" dirty="0" smtClean="0"/>
              <a:t>Profile </a:t>
            </a:r>
            <a:r>
              <a:rPr lang="de-AT" sz="2100" dirty="0" err="1" smtClean="0"/>
              <a:t>of</a:t>
            </a:r>
            <a:r>
              <a:rPr lang="de-AT" sz="2100" dirty="0" smtClean="0"/>
              <a:t> NEET </a:t>
            </a:r>
            <a:r>
              <a:rPr lang="de-AT" sz="2100" dirty="0" err="1" smtClean="0"/>
              <a:t>group</a:t>
            </a:r>
            <a:endParaRPr lang="de-AT" sz="2100" dirty="0" smtClean="0"/>
          </a:p>
          <a:p>
            <a:pPr lvl="1">
              <a:defRPr/>
            </a:pPr>
            <a:r>
              <a:rPr lang="de-AT" sz="2100" dirty="0" err="1" smtClean="0"/>
              <a:t>Consequences</a:t>
            </a:r>
            <a:endParaRPr lang="de-AT" sz="2100" dirty="0">
              <a:cs typeface="+mn-cs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de-AT" sz="2100" dirty="0" smtClean="0">
                <a:cs typeface="+mn-cs"/>
              </a:rPr>
              <a:t>NEET - </a:t>
            </a:r>
            <a:r>
              <a:rPr lang="de-AT" sz="2100" dirty="0" err="1" smtClean="0">
                <a:cs typeface="+mn-cs"/>
              </a:rPr>
              <a:t>Example</a:t>
            </a:r>
            <a:r>
              <a:rPr lang="de-AT" sz="2100" dirty="0" smtClean="0">
                <a:cs typeface="+mn-cs"/>
              </a:rPr>
              <a:t> Austria</a:t>
            </a:r>
          </a:p>
          <a:p>
            <a:pPr lvl="1" indent="-342900">
              <a:defRPr/>
            </a:pPr>
            <a:r>
              <a:rPr lang="de-AT" sz="2100" dirty="0" smtClean="0">
                <a:cs typeface="+mn-cs"/>
              </a:rPr>
              <a:t>Education </a:t>
            </a:r>
            <a:r>
              <a:rPr lang="de-AT" sz="2100" dirty="0" err="1" smtClean="0">
                <a:cs typeface="+mn-cs"/>
              </a:rPr>
              <a:t>system</a:t>
            </a:r>
            <a:endParaRPr lang="de-AT" sz="2100" dirty="0" smtClean="0">
              <a:cs typeface="+mn-cs"/>
            </a:endParaRPr>
          </a:p>
          <a:p>
            <a:pPr lvl="1" indent="-342900">
              <a:defRPr/>
            </a:pPr>
            <a:r>
              <a:rPr lang="de-AT" sz="2100" dirty="0">
                <a:cs typeface="ＭＳ Ｐゴシック" charset="0"/>
              </a:rPr>
              <a:t>Labour </a:t>
            </a:r>
            <a:r>
              <a:rPr lang="de-AT" sz="2100" dirty="0" err="1" smtClean="0">
                <a:cs typeface="ＭＳ Ｐゴシック" charset="0"/>
              </a:rPr>
              <a:t>market</a:t>
            </a:r>
            <a:r>
              <a:rPr lang="de-AT" sz="2100" dirty="0" smtClean="0">
                <a:cs typeface="ＭＳ Ｐゴシック" charset="0"/>
              </a:rPr>
              <a:t> </a:t>
            </a:r>
            <a:r>
              <a:rPr lang="de-AT" sz="2100" dirty="0" err="1" smtClean="0">
                <a:cs typeface="ＭＳ Ｐゴシック" charset="0"/>
              </a:rPr>
              <a:t>policy</a:t>
            </a:r>
            <a:r>
              <a:rPr lang="de-AT" sz="2100" dirty="0" smtClean="0">
                <a:cs typeface="ＭＳ Ｐゴシック" charset="0"/>
              </a:rPr>
              <a:t> </a:t>
            </a:r>
            <a:r>
              <a:rPr lang="de-AT" sz="2100" dirty="0" err="1">
                <a:cs typeface="ＭＳ Ｐゴシック" charset="0"/>
              </a:rPr>
              <a:t>for</a:t>
            </a:r>
            <a:r>
              <a:rPr lang="de-AT" sz="2100" dirty="0">
                <a:cs typeface="ＭＳ Ｐゴシック" charset="0"/>
              </a:rPr>
              <a:t> </a:t>
            </a:r>
            <a:r>
              <a:rPr lang="de-AT" sz="2100" dirty="0" err="1">
                <a:cs typeface="ＭＳ Ｐゴシック" charset="0"/>
              </a:rPr>
              <a:t>young</a:t>
            </a:r>
            <a:r>
              <a:rPr lang="de-AT" sz="2100" dirty="0">
                <a:cs typeface="ＭＳ Ｐゴシック" charset="0"/>
              </a:rPr>
              <a:t> </a:t>
            </a:r>
            <a:r>
              <a:rPr lang="de-AT" sz="2100" dirty="0" err="1">
                <a:cs typeface="ＭＳ Ｐゴシック" charset="0"/>
              </a:rPr>
              <a:t>people</a:t>
            </a:r>
            <a:r>
              <a:rPr lang="de-AT" sz="2100" dirty="0">
                <a:cs typeface="ＭＳ Ｐゴシック" charset="0"/>
              </a:rPr>
              <a:t> in </a:t>
            </a:r>
            <a:r>
              <a:rPr lang="de-AT" sz="2100" dirty="0" smtClean="0">
                <a:cs typeface="ＭＳ Ｐゴシック" charset="0"/>
              </a:rPr>
              <a:t>Austria</a:t>
            </a:r>
          </a:p>
          <a:p>
            <a:pPr lvl="1" indent="-342900">
              <a:defRPr/>
            </a:pPr>
            <a:r>
              <a:rPr lang="en-GB" sz="2100" dirty="0">
                <a:latin typeface="Calibri" charset="0"/>
                <a:cs typeface="ＭＳ Ｐゴシック" charset="0"/>
              </a:rPr>
              <a:t>Managing Transition from School to </a:t>
            </a:r>
            <a:r>
              <a:rPr lang="en-GB" sz="2100" dirty="0" smtClean="0">
                <a:latin typeface="Calibri" charset="0"/>
                <a:cs typeface="ＭＳ Ｐゴシック" charset="0"/>
              </a:rPr>
              <a:t>work </a:t>
            </a:r>
            <a:r>
              <a:rPr lang="de-DE" sz="2100" dirty="0" smtClean="0">
                <a:latin typeface="Calibri" charset="0"/>
                <a:cs typeface="ＭＳ Ｐゴシック" charset="0"/>
              </a:rPr>
              <a:t>- </a:t>
            </a:r>
            <a:r>
              <a:rPr lang="de-AT" sz="2100" dirty="0" err="1" smtClean="0">
                <a:cs typeface="+mn-cs"/>
              </a:rPr>
              <a:t>Policy</a:t>
            </a:r>
            <a:r>
              <a:rPr lang="de-AT" sz="2100" dirty="0" smtClean="0">
                <a:cs typeface="+mn-cs"/>
              </a:rPr>
              <a:t> </a:t>
            </a:r>
            <a:r>
              <a:rPr lang="de-AT" sz="2100" dirty="0" err="1" smtClean="0">
                <a:cs typeface="+mn-cs"/>
              </a:rPr>
              <a:t>programs</a:t>
            </a:r>
            <a:endParaRPr lang="de-AT" sz="2100" dirty="0" smtClean="0">
              <a:cs typeface="+mn-cs"/>
            </a:endParaRPr>
          </a:p>
          <a:p>
            <a:pPr lvl="1" indent="-342900">
              <a:defRPr/>
            </a:pPr>
            <a:r>
              <a:rPr lang="de-AT" sz="2100" dirty="0" smtClean="0">
                <a:cs typeface="+mn-cs"/>
              </a:rPr>
              <a:t>Outlook</a:t>
            </a:r>
            <a:endParaRPr lang="de-AT" sz="2100" dirty="0">
              <a:cs typeface="+mn-cs"/>
            </a:endParaRPr>
          </a:p>
          <a:p>
            <a:pPr>
              <a:defRPr/>
            </a:pPr>
            <a:endParaRPr lang="de-AT" dirty="0">
              <a:cs typeface="+mn-cs"/>
            </a:endParaRPr>
          </a:p>
          <a:p>
            <a:pPr>
              <a:defRPr/>
            </a:pPr>
            <a:endParaRPr lang="de-AT" dirty="0"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>
                <a:cs typeface="+mj-cs"/>
              </a:rPr>
              <a:t>Labour Market </a:t>
            </a:r>
            <a:r>
              <a:rPr lang="de-AT" dirty="0" err="1" smtClean="0">
                <a:cs typeface="+mj-cs"/>
              </a:rPr>
              <a:t>Policy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for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young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people</a:t>
            </a:r>
            <a:r>
              <a:rPr lang="de-AT" dirty="0" smtClean="0">
                <a:cs typeface="+mj-cs"/>
              </a:rPr>
              <a:t> in Austria</a:t>
            </a:r>
            <a:br>
              <a:rPr lang="de-AT" dirty="0" smtClean="0">
                <a:cs typeface="+mj-cs"/>
              </a:rPr>
            </a:br>
            <a:r>
              <a:rPr lang="en-GB" sz="2000" dirty="0" smtClean="0">
                <a:cs typeface="+mj-cs"/>
              </a:rPr>
              <a:t>Managing Transition from School to work</a:t>
            </a:r>
            <a:endParaRPr lang="de-DE" dirty="0"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556792"/>
            <a:ext cx="8353425" cy="403225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>
                <a:solidFill>
                  <a:srgbClr val="FF0000"/>
                </a:solidFill>
                <a:latin typeface="Calibri" charset="0"/>
              </a:rPr>
              <a:t>Youth Coaching – 3 levels</a:t>
            </a:r>
          </a:p>
          <a:p>
            <a:pPr marL="457200" indent="-457200">
              <a:buFont typeface="Calibri" charset="0"/>
              <a:buAutoNum type="arabicPeriod"/>
            </a:pPr>
            <a:r>
              <a:rPr lang="en-GB" dirty="0" smtClean="0">
                <a:latin typeface="Calibri" charset="0"/>
              </a:rPr>
              <a:t>Level </a:t>
            </a:r>
            <a:r>
              <a:rPr lang="en-GB" dirty="0">
                <a:latin typeface="Calibri" charset="0"/>
              </a:rPr>
              <a:t>I: First Contact – One-two-one </a:t>
            </a:r>
            <a:r>
              <a:rPr lang="en-GB" dirty="0" smtClean="0">
                <a:latin typeface="Calibri" charset="0"/>
              </a:rPr>
              <a:t>dialogue</a:t>
            </a:r>
            <a:r>
              <a:rPr lang="en-GB" dirty="0">
                <a:latin typeface="Calibri" charset="0"/>
              </a:rPr>
              <a:t/>
            </a:r>
            <a:br>
              <a:rPr lang="en-GB" dirty="0">
                <a:latin typeface="Calibri" charset="0"/>
              </a:rPr>
            </a:br>
            <a:r>
              <a:rPr lang="en-GB" b="0" dirty="0">
                <a:latin typeface="Calibri" charset="0"/>
              </a:rPr>
              <a:t>Conversation of the young person with the youth coach including general information on education pathways etc. For young people who will find their education pathway relatively independently. </a:t>
            </a:r>
            <a:br>
              <a:rPr lang="en-GB" b="0" dirty="0">
                <a:latin typeface="Calibri" charset="0"/>
              </a:rPr>
            </a:br>
            <a:r>
              <a:rPr lang="en-GB" b="0" dirty="0">
                <a:latin typeface="Calibri" charset="0"/>
              </a:rPr>
              <a:t>If </a:t>
            </a:r>
            <a:r>
              <a:rPr lang="en-GB" b="0" dirty="0" smtClean="0">
                <a:latin typeface="Calibri" charset="0"/>
              </a:rPr>
              <a:t>more </a:t>
            </a:r>
            <a:r>
              <a:rPr lang="en-GB" b="0" dirty="0">
                <a:latin typeface="Calibri" charset="0"/>
              </a:rPr>
              <a:t>support is needed -&gt; level </a:t>
            </a:r>
            <a:r>
              <a:rPr lang="en-GB" b="0" dirty="0" smtClean="0">
                <a:latin typeface="Calibri" charset="0"/>
              </a:rPr>
              <a:t>II </a:t>
            </a:r>
            <a:r>
              <a:rPr lang="en-GB" b="0" dirty="0">
                <a:latin typeface="Calibri" charset="0"/>
              </a:rPr>
              <a:t>or </a:t>
            </a:r>
            <a:r>
              <a:rPr lang="en-GB" b="0" dirty="0" smtClean="0">
                <a:latin typeface="Calibri" charset="0"/>
              </a:rPr>
              <a:t>III.</a:t>
            </a:r>
            <a:endParaRPr lang="en-GB" b="0" dirty="0">
              <a:latin typeface="Calibri" charset="0"/>
            </a:endParaRPr>
          </a:p>
          <a:p>
            <a:pPr marL="457200" indent="-457200">
              <a:buFont typeface="Calibri" charset="0"/>
              <a:buAutoNum type="arabicPeriod"/>
            </a:pPr>
            <a:r>
              <a:rPr lang="en-GB" dirty="0">
                <a:latin typeface="Calibri" charset="0"/>
              </a:rPr>
              <a:t>Level II (max. 3 months) – Support with Case management approach</a:t>
            </a:r>
            <a:br>
              <a:rPr lang="en-GB" dirty="0">
                <a:latin typeface="Calibri" charset="0"/>
              </a:rPr>
            </a:br>
            <a:r>
              <a:rPr lang="en-GB" b="0" dirty="0">
                <a:latin typeface="Calibri" charset="0"/>
              </a:rPr>
              <a:t>Targeted vocational and education orientation, support in making decisions and organising additional support offers</a:t>
            </a:r>
          </a:p>
          <a:p>
            <a:pPr marL="457200" indent="-457200">
              <a:buFont typeface="Calibri" charset="0"/>
              <a:buAutoNum type="arabicPeriod"/>
            </a:pPr>
            <a:r>
              <a:rPr lang="en-GB" dirty="0">
                <a:latin typeface="Calibri" charset="0"/>
              </a:rPr>
              <a:t>Level II (up to one year) – Case management</a:t>
            </a:r>
            <a:br>
              <a:rPr lang="en-GB" dirty="0">
                <a:latin typeface="Calibri" charset="0"/>
              </a:rPr>
            </a:br>
            <a:r>
              <a:rPr lang="en-GB" b="0" dirty="0">
                <a:latin typeface="Calibri" charset="0"/>
              </a:rPr>
              <a:t>Intensive support, case management. Analysing strengths and weaknesses and drawing up a development plan</a:t>
            </a:r>
          </a:p>
          <a:p>
            <a:pPr marL="457200" indent="-457200"/>
            <a:endParaRPr lang="de-DE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/>
              <a:t>Labour Market </a:t>
            </a:r>
            <a:r>
              <a:rPr lang="de-AT" dirty="0" err="1"/>
              <a:t>Policy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young</a:t>
            </a:r>
            <a:r>
              <a:rPr lang="de-AT" dirty="0"/>
              <a:t> </a:t>
            </a:r>
            <a:r>
              <a:rPr lang="de-AT" dirty="0" err="1"/>
              <a:t>people</a:t>
            </a:r>
            <a:r>
              <a:rPr lang="de-AT" dirty="0"/>
              <a:t> in Austria</a:t>
            </a:r>
            <a:br>
              <a:rPr lang="de-AT" dirty="0"/>
            </a:br>
            <a:r>
              <a:rPr lang="en-GB" sz="2000" dirty="0"/>
              <a:t>Managing Transition from School to work</a:t>
            </a:r>
            <a:endParaRPr lang="de-DE" dirty="0"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628800"/>
            <a:ext cx="8353425" cy="424847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2400" dirty="0">
                <a:solidFill>
                  <a:srgbClr val="FF0000"/>
                </a:solidFill>
                <a:latin typeface="Calibri" charset="0"/>
              </a:rPr>
              <a:t>Youth Coaching – 3 levels</a:t>
            </a:r>
          </a:p>
          <a:p>
            <a:pPr>
              <a:spcAft>
                <a:spcPts val="0"/>
              </a:spcAft>
              <a:defRPr/>
            </a:pPr>
            <a:r>
              <a:rPr lang="en-GB" altLang="de-DE" b="0" dirty="0" smtClean="0"/>
              <a:t>44 </a:t>
            </a:r>
            <a:r>
              <a:rPr lang="en-GB" altLang="de-DE" b="0" dirty="0"/>
              <a:t>projects with 432 coaches</a:t>
            </a:r>
          </a:p>
          <a:p>
            <a:pPr>
              <a:spcAft>
                <a:spcPts val="0"/>
              </a:spcAft>
              <a:defRPr/>
            </a:pPr>
            <a:r>
              <a:rPr lang="en-GB" altLang="de-DE" b="0" dirty="0" smtClean="0"/>
              <a:t>35.509 </a:t>
            </a:r>
            <a:r>
              <a:rPr lang="en-GB" altLang="de-DE" b="0" dirty="0"/>
              <a:t>young people </a:t>
            </a:r>
            <a:r>
              <a:rPr lang="en-GB" altLang="de-DE" b="0" dirty="0" smtClean="0"/>
              <a:t>started </a:t>
            </a:r>
            <a:r>
              <a:rPr lang="en-GB" altLang="de-DE" b="0" dirty="0"/>
              <a:t>youth </a:t>
            </a:r>
            <a:r>
              <a:rPr lang="en-GB" altLang="de-DE" b="0" dirty="0" smtClean="0"/>
              <a:t>coaching (45</a:t>
            </a:r>
            <a:r>
              <a:rPr lang="en-GB" altLang="de-DE" b="0" dirty="0"/>
              <a:t>% women und 55% </a:t>
            </a:r>
            <a:r>
              <a:rPr lang="en-GB" altLang="de-DE" b="0" dirty="0" smtClean="0"/>
              <a:t>men)</a:t>
            </a:r>
            <a:endParaRPr lang="en-GB" altLang="de-DE" b="0" dirty="0"/>
          </a:p>
          <a:p>
            <a:pPr>
              <a:spcAft>
                <a:spcPts val="0"/>
              </a:spcAft>
              <a:defRPr/>
            </a:pPr>
            <a:r>
              <a:rPr lang="en-GB" altLang="de-DE" b="0" dirty="0"/>
              <a:t>37,6% have another first language than German</a:t>
            </a:r>
          </a:p>
          <a:p>
            <a:pPr>
              <a:spcAft>
                <a:spcPts val="0"/>
              </a:spcAft>
              <a:defRPr/>
            </a:pPr>
            <a:r>
              <a:rPr lang="en-GB" altLang="de-DE" b="0" dirty="0"/>
              <a:t>57% level I, 25% level II und 18% level III</a:t>
            </a:r>
          </a:p>
          <a:p>
            <a:pPr>
              <a:spcAft>
                <a:spcPts val="0"/>
              </a:spcAft>
              <a:defRPr/>
            </a:pPr>
            <a:r>
              <a:rPr lang="en-GB" altLang="de-DE" b="0" dirty="0"/>
              <a:t>16% had already left the education system (NEET) </a:t>
            </a:r>
          </a:p>
          <a:p>
            <a:pPr>
              <a:spcAft>
                <a:spcPts val="0"/>
              </a:spcAft>
              <a:defRPr/>
            </a:pPr>
            <a:r>
              <a:rPr lang="en-GB" altLang="de-DE" b="0" dirty="0"/>
              <a:t>Only about 3% dropouts of youth </a:t>
            </a:r>
            <a:r>
              <a:rPr lang="en-GB" altLang="de-DE" b="0" dirty="0" smtClean="0"/>
              <a:t>coaching</a:t>
            </a:r>
            <a:endParaRPr lang="en-GB" altLang="de-DE" b="0" dirty="0"/>
          </a:p>
          <a:p>
            <a:pPr marL="0" indent="0">
              <a:spcAft>
                <a:spcPts val="0"/>
              </a:spcAft>
              <a:buFontTx/>
              <a:buNone/>
              <a:defRPr/>
            </a:pPr>
            <a:r>
              <a:rPr lang="en-GB" dirty="0"/>
              <a:t>Budget – relatively low</a:t>
            </a:r>
          </a:p>
          <a:p>
            <a:pPr>
              <a:spcAft>
                <a:spcPts val="0"/>
              </a:spcAft>
              <a:defRPr/>
            </a:pPr>
            <a:r>
              <a:rPr lang="en-GB" dirty="0" smtClean="0"/>
              <a:t>roughly </a:t>
            </a:r>
            <a:r>
              <a:rPr lang="en-GB" dirty="0"/>
              <a:t>€ </a:t>
            </a:r>
            <a:r>
              <a:rPr lang="en-GB" dirty="0" smtClean="0"/>
              <a:t>700</a:t>
            </a:r>
            <a:r>
              <a:rPr lang="en-GB" dirty="0"/>
              <a:t>,- per case </a:t>
            </a:r>
            <a:endParaRPr lang="en-GB" dirty="0" smtClean="0"/>
          </a:p>
          <a:p>
            <a:pPr>
              <a:spcAft>
                <a:spcPts val="0"/>
              </a:spcAft>
              <a:defRPr/>
            </a:pPr>
            <a:r>
              <a:rPr lang="en-GB" b="0" dirty="0" smtClean="0"/>
              <a:t>Budget </a:t>
            </a:r>
            <a:r>
              <a:rPr lang="en-GB" b="0" dirty="0"/>
              <a:t>for 2014: </a:t>
            </a:r>
            <a:r>
              <a:rPr lang="en-GB" dirty="0" smtClean="0"/>
              <a:t>24,5 </a:t>
            </a:r>
            <a:r>
              <a:rPr lang="en-GB" dirty="0"/>
              <a:t>Mio. €</a:t>
            </a:r>
            <a:endParaRPr lang="en-GB" altLang="de-DE" dirty="0"/>
          </a:p>
          <a:p>
            <a:pPr>
              <a:defRPr/>
            </a:pPr>
            <a:endParaRPr lang="de-DE" dirty="0"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/>
              <a:t>Labour Market </a:t>
            </a:r>
            <a:r>
              <a:rPr lang="de-AT" dirty="0" err="1"/>
              <a:t>Policy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young</a:t>
            </a:r>
            <a:r>
              <a:rPr lang="de-AT" dirty="0"/>
              <a:t> </a:t>
            </a:r>
            <a:r>
              <a:rPr lang="de-AT" dirty="0" err="1"/>
              <a:t>people</a:t>
            </a:r>
            <a:r>
              <a:rPr lang="de-AT" dirty="0"/>
              <a:t> in Austria</a:t>
            </a:r>
            <a:br>
              <a:rPr lang="de-AT" dirty="0"/>
            </a:br>
            <a:r>
              <a:rPr lang="en-GB" sz="2000" dirty="0"/>
              <a:t>Managing Transition from School to work</a:t>
            </a:r>
            <a:endParaRPr lang="de-DE" dirty="0"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2400" dirty="0" smtClean="0">
                <a:solidFill>
                  <a:srgbClr val="FF0000"/>
                </a:solidFill>
                <a:latin typeface="Calibri" charset="0"/>
              </a:rPr>
              <a:t>Production Schools</a:t>
            </a:r>
            <a:endParaRPr lang="en-GB" dirty="0" smtClean="0"/>
          </a:p>
          <a:p>
            <a:pPr>
              <a:defRPr/>
            </a:pPr>
            <a:r>
              <a:rPr lang="en-GB" sz="2200" b="0" dirty="0" smtClean="0"/>
              <a:t>Low</a:t>
            </a:r>
            <a:r>
              <a:rPr lang="en-GB" sz="2200" b="0" dirty="0"/>
              <a:t>-threshold and standardised offer following compulsory </a:t>
            </a:r>
            <a:r>
              <a:rPr lang="en-GB" sz="2200" b="0" dirty="0" smtClean="0"/>
              <a:t>school</a:t>
            </a:r>
          </a:p>
          <a:p>
            <a:pPr>
              <a:defRPr/>
            </a:pPr>
            <a:r>
              <a:rPr lang="en-GB" sz="2200" b="0" dirty="0"/>
              <a:t>N</a:t>
            </a:r>
            <a:r>
              <a:rPr lang="en-GB" sz="2200" b="0" dirty="0" smtClean="0"/>
              <a:t>ot </a:t>
            </a:r>
            <a:r>
              <a:rPr lang="en-GB" sz="2200" b="0" dirty="0"/>
              <a:t>part of the schooling system</a:t>
            </a:r>
            <a:r>
              <a:rPr lang="de-DE" sz="2200" b="0" dirty="0"/>
              <a:t> </a:t>
            </a:r>
            <a:endParaRPr lang="en-GB" sz="2200" b="0" dirty="0" smtClean="0"/>
          </a:p>
          <a:p>
            <a:pPr>
              <a:defRPr/>
            </a:pPr>
            <a:r>
              <a:rPr lang="en-GB" sz="2200" b="0" dirty="0"/>
              <a:t>F</a:t>
            </a:r>
            <a:r>
              <a:rPr lang="en-GB" sz="2200" b="0" dirty="0" smtClean="0"/>
              <a:t>or </a:t>
            </a:r>
            <a:r>
              <a:rPr lang="en-GB" sz="2200" b="0" dirty="0"/>
              <a:t>young people </a:t>
            </a:r>
            <a:r>
              <a:rPr lang="en-GB" sz="2200" b="0" dirty="0" smtClean="0"/>
              <a:t>up to 21 years who </a:t>
            </a:r>
            <a:r>
              <a:rPr lang="en-GB" sz="2200" b="0" dirty="0"/>
              <a:t>want to start a vocational training, but cannot due to the fact that they lack of basic competences</a:t>
            </a:r>
            <a:r>
              <a:rPr lang="en-GB" sz="2200" b="0" dirty="0" smtClean="0"/>
              <a:t>.</a:t>
            </a:r>
          </a:p>
          <a:p>
            <a:pPr>
              <a:defRPr/>
            </a:pPr>
            <a:r>
              <a:rPr lang="en-GB" sz="2200" b="0" dirty="0" smtClean="0"/>
              <a:t>The </a:t>
            </a:r>
            <a:r>
              <a:rPr lang="en-GB" sz="2200" b="0" dirty="0"/>
              <a:t>aim is preparing young persons for additional education and training. </a:t>
            </a:r>
            <a:endParaRPr lang="de-DE" sz="2200" b="0" dirty="0" smtClean="0"/>
          </a:p>
          <a:p>
            <a:pPr lvl="0">
              <a:defRPr/>
            </a:pPr>
            <a:r>
              <a:rPr lang="en-GB" sz="2200" b="0" dirty="0"/>
              <a:t>A young person can remain up to 1 year in a production </a:t>
            </a:r>
            <a:r>
              <a:rPr lang="en-GB" sz="2200" b="0" dirty="0" smtClean="0"/>
              <a:t>school</a:t>
            </a:r>
          </a:p>
          <a:p>
            <a:pPr>
              <a:defRPr/>
            </a:pPr>
            <a:r>
              <a:rPr lang="en-GB" sz="2200" b="0" dirty="0" smtClean="0"/>
              <a:t>Prerequisite</a:t>
            </a:r>
            <a:r>
              <a:rPr lang="en-GB" sz="2200" b="0" dirty="0"/>
              <a:t>: completed Youth </a:t>
            </a:r>
            <a:r>
              <a:rPr lang="en-GB" sz="2200" b="0" dirty="0" smtClean="0"/>
              <a:t>Coaching</a:t>
            </a:r>
            <a:endParaRPr lang="de-DE" dirty="0" smtClean="0"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/>
              <a:t>Labour Market </a:t>
            </a:r>
            <a:r>
              <a:rPr lang="de-AT" dirty="0" err="1"/>
              <a:t>Policy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young</a:t>
            </a:r>
            <a:r>
              <a:rPr lang="de-AT" dirty="0"/>
              <a:t> </a:t>
            </a:r>
            <a:r>
              <a:rPr lang="de-AT" dirty="0" err="1"/>
              <a:t>people</a:t>
            </a:r>
            <a:r>
              <a:rPr lang="de-AT" dirty="0"/>
              <a:t> in Austria</a:t>
            </a:r>
            <a:br>
              <a:rPr lang="de-AT" dirty="0"/>
            </a:br>
            <a:r>
              <a:rPr lang="en-GB" sz="2000" dirty="0"/>
              <a:t>Managing Transition from School to work</a:t>
            </a:r>
            <a:endParaRPr lang="de-DE" dirty="0"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2400" dirty="0" smtClean="0">
                <a:solidFill>
                  <a:srgbClr val="FF0000"/>
                </a:solidFill>
                <a:latin typeface="Calibri" charset="0"/>
              </a:rPr>
              <a:t>Production </a:t>
            </a:r>
            <a:r>
              <a:rPr lang="en-GB" sz="2400" dirty="0">
                <a:solidFill>
                  <a:srgbClr val="FF0000"/>
                </a:solidFill>
                <a:latin typeface="Calibri" charset="0"/>
              </a:rPr>
              <a:t>Schools</a:t>
            </a:r>
            <a:endParaRPr lang="en-GB" sz="2400" dirty="0"/>
          </a:p>
          <a:p>
            <a:pPr>
              <a:defRPr/>
            </a:pPr>
            <a:r>
              <a:rPr lang="de-DE" dirty="0" err="1" smtClean="0"/>
              <a:t>Four</a:t>
            </a:r>
            <a:r>
              <a:rPr lang="de-DE" dirty="0" smtClean="0"/>
              <a:t> </a:t>
            </a:r>
            <a:r>
              <a:rPr lang="de-DE" dirty="0" err="1"/>
              <a:t>pillars</a:t>
            </a:r>
            <a:r>
              <a:rPr lang="de-DE" dirty="0"/>
              <a:t>:</a:t>
            </a:r>
          </a:p>
          <a:p>
            <a:pPr lvl="1">
              <a:defRPr/>
            </a:pPr>
            <a:r>
              <a:rPr lang="en-GB" b="1" dirty="0"/>
              <a:t>Training </a:t>
            </a:r>
            <a:r>
              <a:rPr lang="en-GB" b="1" dirty="0" smtClean="0"/>
              <a:t>modules</a:t>
            </a:r>
            <a:r>
              <a:rPr lang="de-DE" b="1" dirty="0" smtClean="0"/>
              <a:t>:</a:t>
            </a:r>
            <a:r>
              <a:rPr lang="de-DE" dirty="0" smtClean="0"/>
              <a:t> </a:t>
            </a:r>
            <a:r>
              <a:rPr lang="en-GB" dirty="0"/>
              <a:t>activation/guided introduction, training, </a:t>
            </a:r>
            <a:r>
              <a:rPr lang="en-GB" dirty="0" err="1"/>
              <a:t>vocaitional</a:t>
            </a:r>
            <a:r>
              <a:rPr lang="en-GB" dirty="0"/>
              <a:t> orientation, specialisation for vocational training</a:t>
            </a:r>
            <a:r>
              <a:rPr lang="de-DE" dirty="0"/>
              <a:t> </a:t>
            </a:r>
            <a:endParaRPr lang="de-DE" dirty="0" smtClean="0"/>
          </a:p>
          <a:p>
            <a:pPr lvl="1">
              <a:defRPr/>
            </a:pPr>
            <a:r>
              <a:rPr lang="en-GB" b="1" dirty="0" smtClean="0"/>
              <a:t>Knowledge workshops:</a:t>
            </a:r>
            <a:r>
              <a:rPr lang="en-GB" dirty="0" smtClean="0"/>
              <a:t> "</a:t>
            </a:r>
            <a:r>
              <a:rPr lang="en-GB" dirty="0"/>
              <a:t>soft" form of an ordinary workday</a:t>
            </a:r>
            <a:r>
              <a:rPr lang="de-DE" dirty="0"/>
              <a:t> </a:t>
            </a:r>
          </a:p>
          <a:p>
            <a:pPr lvl="1">
              <a:defRPr/>
            </a:pPr>
            <a:r>
              <a:rPr lang="de-DE" b="1" dirty="0" smtClean="0"/>
              <a:t>Coaching:</a:t>
            </a:r>
            <a:r>
              <a:rPr lang="de-DE" dirty="0" smtClean="0"/>
              <a:t> </a:t>
            </a:r>
            <a:r>
              <a:rPr lang="en-GB" dirty="0"/>
              <a:t>review of </a:t>
            </a:r>
            <a:r>
              <a:rPr lang="en-GB" dirty="0" smtClean="0"/>
              <a:t>progress, support during traineeships in companies</a:t>
            </a:r>
            <a:r>
              <a:rPr lang="de-DE" dirty="0" smtClean="0"/>
              <a:t> </a:t>
            </a:r>
          </a:p>
          <a:p>
            <a:pPr lvl="1">
              <a:defRPr/>
            </a:pPr>
            <a:r>
              <a:rPr lang="en-GB" b="1" dirty="0" smtClean="0"/>
              <a:t>Sport:</a:t>
            </a:r>
            <a:r>
              <a:rPr lang="en-GB" dirty="0" smtClean="0"/>
              <a:t> </a:t>
            </a:r>
            <a:r>
              <a:rPr lang="en-GB" dirty="0"/>
              <a:t>high priority in the production </a:t>
            </a:r>
            <a:r>
              <a:rPr lang="en-GB" dirty="0" smtClean="0"/>
              <a:t>school</a:t>
            </a:r>
          </a:p>
          <a:p>
            <a:pPr lvl="0"/>
            <a:r>
              <a:rPr lang="en-GB" dirty="0"/>
              <a:t>After having attended a production school a young person may</a:t>
            </a:r>
            <a:endParaRPr lang="de-DE" sz="1400" dirty="0"/>
          </a:p>
          <a:p>
            <a:pPr lvl="1"/>
            <a:r>
              <a:rPr lang="en-GB" dirty="0"/>
              <a:t>Begin an </a:t>
            </a:r>
            <a:r>
              <a:rPr lang="en-GB" dirty="0" smtClean="0"/>
              <a:t>apprenticeship, supra </a:t>
            </a:r>
            <a:r>
              <a:rPr lang="en-GB" dirty="0"/>
              <a:t>company </a:t>
            </a:r>
            <a:r>
              <a:rPr lang="en-GB" dirty="0" smtClean="0"/>
              <a:t>apprenticeship, integrated offers etc.</a:t>
            </a:r>
            <a:endParaRPr lang="de-DE" sz="1400" dirty="0"/>
          </a:p>
          <a:p>
            <a:pPr lvl="1"/>
            <a:r>
              <a:rPr lang="en-GB" dirty="0"/>
              <a:t>Move on to a higher educational </a:t>
            </a:r>
            <a:r>
              <a:rPr lang="en-GB" dirty="0" smtClean="0"/>
              <a:t>level</a:t>
            </a:r>
            <a:endParaRPr lang="de-DE" dirty="0"/>
          </a:p>
          <a:p>
            <a:pPr>
              <a:defRPr/>
            </a:pPr>
            <a:endParaRPr lang="de-DE" dirty="0"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/>
              <a:t>Labour Market </a:t>
            </a:r>
            <a:r>
              <a:rPr lang="de-AT" dirty="0" err="1" smtClean="0"/>
              <a:t>Policy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</a:t>
            </a:r>
            <a:r>
              <a:rPr lang="de-AT" dirty="0" err="1" smtClean="0"/>
              <a:t>young</a:t>
            </a:r>
            <a:r>
              <a:rPr lang="de-AT" dirty="0" smtClean="0"/>
              <a:t> </a:t>
            </a:r>
            <a:r>
              <a:rPr lang="de-AT" dirty="0" err="1" smtClean="0"/>
              <a:t>people</a:t>
            </a:r>
            <a:r>
              <a:rPr lang="de-AT" dirty="0" smtClean="0"/>
              <a:t> in Austria</a:t>
            </a:r>
            <a:br>
              <a:rPr lang="de-AT" dirty="0" smtClean="0"/>
            </a:br>
            <a:r>
              <a:rPr lang="en-GB" sz="2000" dirty="0" smtClean="0"/>
              <a:t>Managing Transition from School to work</a:t>
            </a:r>
            <a:endParaRPr lang="de-DE" dirty="0"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2400" dirty="0">
                <a:solidFill>
                  <a:srgbClr val="FF0000"/>
                </a:solidFill>
              </a:rPr>
              <a:t>Job Assistance Programme for Young People</a:t>
            </a:r>
            <a:endParaRPr lang="de-DE" sz="2400" dirty="0">
              <a:solidFill>
                <a:srgbClr val="FF0000"/>
              </a:solidFill>
            </a:endParaRPr>
          </a:p>
          <a:p>
            <a:pPr lvl="0"/>
            <a:r>
              <a:rPr lang="en-GB" b="0" dirty="0" smtClean="0"/>
              <a:t>Personal </a:t>
            </a:r>
            <a:r>
              <a:rPr lang="en-GB" b="0" dirty="0"/>
              <a:t>advice and personal support for </a:t>
            </a:r>
            <a:r>
              <a:rPr lang="en-GB" dirty="0" smtClean="0"/>
              <a:t>“job</a:t>
            </a:r>
            <a:r>
              <a:rPr lang="en-GB" dirty="0"/>
              <a:t>-</a:t>
            </a:r>
            <a:r>
              <a:rPr lang="en-GB" dirty="0" smtClean="0"/>
              <a:t>ready” </a:t>
            </a:r>
            <a:r>
              <a:rPr lang="en-GB" dirty="0"/>
              <a:t>young persons </a:t>
            </a:r>
            <a:r>
              <a:rPr lang="en-GB" b="0" dirty="0"/>
              <a:t>while they </a:t>
            </a:r>
            <a:r>
              <a:rPr lang="en-GB" dirty="0"/>
              <a:t>are searching or applying </a:t>
            </a:r>
            <a:r>
              <a:rPr lang="en-GB" b="0" dirty="0"/>
              <a:t>for an </a:t>
            </a:r>
            <a:r>
              <a:rPr lang="en-GB" dirty="0"/>
              <a:t>apprenticeship, training </a:t>
            </a:r>
            <a:r>
              <a:rPr lang="en-GB" dirty="0" smtClean="0"/>
              <a:t>or </a:t>
            </a:r>
            <a:r>
              <a:rPr lang="en-GB" dirty="0"/>
              <a:t>a job</a:t>
            </a:r>
            <a:r>
              <a:rPr lang="en-GB" b="0" dirty="0"/>
              <a:t>.</a:t>
            </a:r>
            <a:endParaRPr lang="de-DE" b="0" dirty="0"/>
          </a:p>
          <a:p>
            <a:pPr lvl="0"/>
            <a:r>
              <a:rPr lang="en-GB" b="0" dirty="0"/>
              <a:t>The target group are young persons between 15-24 years with </a:t>
            </a:r>
            <a:r>
              <a:rPr lang="en-GB" b="0" dirty="0" smtClean="0"/>
              <a:t>impairments</a:t>
            </a:r>
            <a:r>
              <a:rPr lang="de-DE" b="0" dirty="0" smtClean="0"/>
              <a:t> </a:t>
            </a:r>
            <a:r>
              <a:rPr lang="de-DE" b="0" dirty="0"/>
              <a:t>(</a:t>
            </a:r>
            <a:r>
              <a:rPr lang="en-GB" b="0" dirty="0" smtClean="0"/>
              <a:t>Slow </a:t>
            </a:r>
            <a:r>
              <a:rPr lang="en-GB" b="0" dirty="0"/>
              <a:t>learner, learning </a:t>
            </a:r>
            <a:r>
              <a:rPr lang="en-GB" b="0" dirty="0" smtClean="0"/>
              <a:t>impairments</a:t>
            </a:r>
            <a:r>
              <a:rPr lang="de-DE" b="0" dirty="0" smtClean="0"/>
              <a:t>, </a:t>
            </a:r>
            <a:r>
              <a:rPr lang="en-GB" b="0" dirty="0" smtClean="0"/>
              <a:t>disabilities</a:t>
            </a:r>
            <a:r>
              <a:rPr lang="de-DE" b="0" dirty="0" smtClean="0"/>
              <a:t>, </a:t>
            </a:r>
            <a:r>
              <a:rPr lang="en-GB" b="0" dirty="0" smtClean="0"/>
              <a:t>social-, </a:t>
            </a:r>
            <a:r>
              <a:rPr lang="en-GB" b="0" dirty="0"/>
              <a:t>emotional handicaps, mental </a:t>
            </a:r>
            <a:r>
              <a:rPr lang="en-GB" b="0" dirty="0" smtClean="0"/>
              <a:t>impairments</a:t>
            </a:r>
            <a:r>
              <a:rPr lang="de-DE" b="0" dirty="0" smtClean="0"/>
              <a:t>)</a:t>
            </a:r>
          </a:p>
          <a:p>
            <a:pPr lvl="0"/>
            <a:r>
              <a:rPr lang="de-DE" b="0" dirty="0" smtClean="0"/>
              <a:t>Supervision </a:t>
            </a:r>
            <a:r>
              <a:rPr lang="de-DE" b="0" dirty="0" err="1" smtClean="0"/>
              <a:t>up</a:t>
            </a:r>
            <a:r>
              <a:rPr lang="de-DE" b="0" dirty="0" smtClean="0"/>
              <a:t> </a:t>
            </a:r>
            <a:r>
              <a:rPr lang="de-DE" b="0" dirty="0" err="1" smtClean="0"/>
              <a:t>to</a:t>
            </a:r>
            <a:r>
              <a:rPr lang="de-DE" b="0" dirty="0" smtClean="0"/>
              <a:t> 1 </a:t>
            </a:r>
            <a:r>
              <a:rPr lang="de-DE" b="0" dirty="0" err="1" smtClean="0"/>
              <a:t>year</a:t>
            </a:r>
            <a:endParaRPr lang="de-DE" b="0" dirty="0" smtClean="0"/>
          </a:p>
          <a:p>
            <a:pPr lvl="0"/>
            <a:r>
              <a:rPr lang="de-DE" b="0" dirty="0" smtClean="0"/>
              <a:t>Services </a:t>
            </a:r>
            <a:r>
              <a:rPr lang="de-DE" b="0" dirty="0" err="1" smtClean="0"/>
              <a:t>for</a:t>
            </a:r>
            <a:r>
              <a:rPr lang="de-DE" b="0" dirty="0" smtClean="0"/>
              <a:t> </a:t>
            </a:r>
            <a:r>
              <a:rPr lang="de-DE" b="0" dirty="0" err="1" smtClean="0"/>
              <a:t>young</a:t>
            </a:r>
            <a:r>
              <a:rPr lang="de-DE" b="0" dirty="0" smtClean="0"/>
              <a:t> </a:t>
            </a:r>
            <a:r>
              <a:rPr lang="de-DE" b="0" dirty="0" err="1" smtClean="0"/>
              <a:t>people</a:t>
            </a:r>
            <a:r>
              <a:rPr lang="de-DE" b="0" dirty="0" smtClean="0"/>
              <a:t> </a:t>
            </a:r>
            <a:r>
              <a:rPr lang="de-DE" b="0" dirty="0" err="1" smtClean="0"/>
              <a:t>and</a:t>
            </a:r>
            <a:r>
              <a:rPr lang="de-DE" b="0" dirty="0" smtClean="0"/>
              <a:t> </a:t>
            </a:r>
            <a:r>
              <a:rPr lang="de-DE" b="0" dirty="0" err="1" smtClean="0"/>
              <a:t>enterprises</a:t>
            </a:r>
            <a:endParaRPr lang="de-DE" b="0" dirty="0" smtClean="0"/>
          </a:p>
          <a:p>
            <a:pPr lvl="1"/>
            <a:r>
              <a:rPr lang="de-DE" dirty="0" smtClean="0"/>
              <a:t>Assistance in: </a:t>
            </a:r>
            <a:r>
              <a:rPr lang="de-DE" dirty="0" err="1" smtClean="0"/>
              <a:t>finding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r>
              <a:rPr lang="de-DE" dirty="0" smtClean="0"/>
              <a:t>, </a:t>
            </a:r>
            <a:r>
              <a:rPr lang="de-DE" dirty="0" err="1" smtClean="0"/>
              <a:t>application</a:t>
            </a:r>
            <a:r>
              <a:rPr lang="de-DE" dirty="0" smtClean="0"/>
              <a:t>, </a:t>
            </a:r>
            <a:r>
              <a:rPr lang="de-DE" dirty="0" err="1" smtClean="0"/>
              <a:t>conflicts</a:t>
            </a:r>
            <a:endParaRPr lang="de-DE" dirty="0"/>
          </a:p>
          <a:p>
            <a:pPr lvl="1"/>
            <a:r>
              <a:rPr lang="de-DE" b="0" dirty="0" err="1" smtClean="0"/>
              <a:t>Crisis</a:t>
            </a:r>
            <a:r>
              <a:rPr lang="de-DE" b="0" dirty="0" smtClean="0"/>
              <a:t> </a:t>
            </a:r>
            <a:r>
              <a:rPr lang="de-DE" b="0" dirty="0" err="1" smtClean="0"/>
              <a:t>intervention</a:t>
            </a:r>
            <a:r>
              <a:rPr lang="de-DE" b="0" dirty="0" smtClean="0"/>
              <a:t> </a:t>
            </a:r>
            <a:r>
              <a:rPr lang="de-DE" b="0" dirty="0" err="1" smtClean="0"/>
              <a:t>at</a:t>
            </a:r>
            <a:r>
              <a:rPr lang="de-DE" b="0" dirty="0" smtClean="0"/>
              <a:t> </a:t>
            </a:r>
            <a:r>
              <a:rPr lang="de-DE" b="0" dirty="0" err="1" smtClean="0"/>
              <a:t>endangered</a:t>
            </a:r>
            <a:r>
              <a:rPr lang="de-DE" b="0" dirty="0" smtClean="0"/>
              <a:t> </a:t>
            </a:r>
            <a:r>
              <a:rPr lang="de-DE" b="0" dirty="0" err="1" smtClean="0"/>
              <a:t>workplaces</a:t>
            </a:r>
            <a:endParaRPr lang="de-DE" b="0" dirty="0" smtClean="0"/>
          </a:p>
          <a:p>
            <a:pPr lvl="1"/>
            <a:r>
              <a:rPr lang="de-DE" dirty="0" err="1" smtClean="0"/>
              <a:t>Advice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integration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companies</a:t>
            </a:r>
            <a:endParaRPr lang="de-DE" b="0" dirty="0" smtClean="0"/>
          </a:p>
          <a:p>
            <a:pPr lvl="0"/>
            <a:endParaRPr lang="de-DE" b="0" dirty="0"/>
          </a:p>
          <a:p>
            <a:pPr>
              <a:defRPr/>
            </a:pPr>
            <a:endParaRPr lang="de-DE" dirty="0"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Labour Market </a:t>
            </a:r>
            <a:r>
              <a:rPr lang="de-AT" dirty="0" err="1"/>
              <a:t>Policy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young</a:t>
            </a:r>
            <a:r>
              <a:rPr lang="de-AT" dirty="0"/>
              <a:t> </a:t>
            </a:r>
            <a:r>
              <a:rPr lang="de-AT" dirty="0" err="1"/>
              <a:t>people</a:t>
            </a:r>
            <a:r>
              <a:rPr lang="de-AT" dirty="0"/>
              <a:t> in Austria</a:t>
            </a:r>
            <a:br>
              <a:rPr lang="de-AT" dirty="0"/>
            </a:br>
            <a:r>
              <a:rPr lang="en-GB" sz="2000" dirty="0"/>
              <a:t>Managing Transition from School to work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400" dirty="0" smtClean="0">
                <a:solidFill>
                  <a:srgbClr val="FF0000"/>
                </a:solidFill>
              </a:rPr>
              <a:t>Integrated </a:t>
            </a:r>
            <a:r>
              <a:rPr lang="de-DE" sz="2400" dirty="0" err="1" smtClean="0">
                <a:solidFill>
                  <a:srgbClr val="FF0000"/>
                </a:solidFill>
              </a:rPr>
              <a:t>Vocational</a:t>
            </a:r>
            <a:r>
              <a:rPr lang="de-DE" sz="2400" dirty="0" smtClean="0">
                <a:solidFill>
                  <a:srgbClr val="FF0000"/>
                </a:solidFill>
              </a:rPr>
              <a:t> Training</a:t>
            </a:r>
          </a:p>
          <a:p>
            <a:r>
              <a:rPr lang="de-DE" sz="2200" b="0" dirty="0" err="1" smtClean="0"/>
              <a:t>Two</a:t>
            </a:r>
            <a:r>
              <a:rPr lang="de-DE" sz="2200" b="0" dirty="0" smtClean="0"/>
              <a:t> </a:t>
            </a:r>
            <a:r>
              <a:rPr lang="de-DE" sz="2200" b="0" dirty="0" err="1" smtClean="0"/>
              <a:t>options</a:t>
            </a:r>
            <a:r>
              <a:rPr lang="de-DE" sz="2200" b="0" dirty="0" smtClean="0"/>
              <a:t>:</a:t>
            </a:r>
          </a:p>
          <a:p>
            <a:pPr lvl="1"/>
            <a:r>
              <a:rPr lang="en-GB" sz="2100" b="1" dirty="0"/>
              <a:t>Extended apprenticeship: </a:t>
            </a:r>
            <a:r>
              <a:rPr lang="en-GB" sz="2100" dirty="0" smtClean="0"/>
              <a:t>Possible </a:t>
            </a:r>
            <a:r>
              <a:rPr lang="en-GB" sz="2100" dirty="0"/>
              <a:t>for persons who may need more time, but in principle are able to successfully complete their apprenticeship. Extension </a:t>
            </a:r>
            <a:r>
              <a:rPr lang="en-GB" sz="2100" dirty="0" smtClean="0"/>
              <a:t>up </a:t>
            </a:r>
            <a:r>
              <a:rPr lang="en-GB" sz="2100" dirty="0"/>
              <a:t>to two years is possible. </a:t>
            </a:r>
            <a:endParaRPr lang="en-GB" sz="2100" dirty="0" smtClean="0"/>
          </a:p>
          <a:p>
            <a:pPr lvl="1"/>
            <a:r>
              <a:rPr lang="en-GB" sz="2100" b="1" dirty="0"/>
              <a:t>Partial qualification apprenticeship:</a:t>
            </a:r>
            <a:r>
              <a:rPr lang="en-GB" sz="2100" dirty="0"/>
              <a:t> For </a:t>
            </a:r>
            <a:r>
              <a:rPr lang="en-GB" sz="2100" dirty="0" smtClean="0"/>
              <a:t>those </a:t>
            </a:r>
            <a:r>
              <a:rPr lang="en-GB" sz="2100" dirty="0"/>
              <a:t>not capable to complete a full apprenticeship an adapted individual curriculum can be introduced. The vocational training lasts between 1-3 years.</a:t>
            </a:r>
            <a:r>
              <a:rPr lang="de-DE" sz="2100" dirty="0"/>
              <a:t> </a:t>
            </a:r>
          </a:p>
          <a:p>
            <a:r>
              <a:rPr lang="en-GB" sz="2100" b="0" dirty="0"/>
              <a:t>P</a:t>
            </a:r>
            <a:r>
              <a:rPr lang="en-GB" sz="2100" b="0" dirty="0" smtClean="0"/>
              <a:t>ossibility </a:t>
            </a:r>
            <a:r>
              <a:rPr lang="en-GB" sz="2100" b="0" dirty="0"/>
              <a:t>to switch between the regular </a:t>
            </a:r>
            <a:r>
              <a:rPr lang="en-GB" sz="2100" b="0" dirty="0" smtClean="0"/>
              <a:t>integrated </a:t>
            </a:r>
            <a:r>
              <a:rPr lang="en-GB" sz="2100" b="0" dirty="0"/>
              <a:t>forms of vocational </a:t>
            </a:r>
            <a:r>
              <a:rPr lang="en-GB" sz="2100" b="0" dirty="0" smtClean="0"/>
              <a:t>training</a:t>
            </a:r>
          </a:p>
          <a:p>
            <a:r>
              <a:rPr lang="en-GB" sz="2100" b="0" dirty="0" smtClean="0"/>
              <a:t>I</a:t>
            </a:r>
            <a:r>
              <a:rPr lang="de-DE" sz="2100" b="0" dirty="0" err="1" smtClean="0"/>
              <a:t>n</a:t>
            </a:r>
            <a:r>
              <a:rPr lang="de-DE" sz="2100" b="0" dirty="0" smtClean="0"/>
              <a:t> 2013 5% (6,152) </a:t>
            </a:r>
            <a:r>
              <a:rPr lang="de-DE" sz="2100" b="0" dirty="0" err="1" smtClean="0"/>
              <a:t>were</a:t>
            </a:r>
            <a:r>
              <a:rPr lang="de-DE" sz="2100" b="0" dirty="0" smtClean="0"/>
              <a:t> </a:t>
            </a:r>
            <a:r>
              <a:rPr lang="de-DE" sz="2100" b="0" dirty="0" err="1" smtClean="0"/>
              <a:t>integrated</a:t>
            </a:r>
            <a:r>
              <a:rPr lang="de-DE" sz="2100" b="0" dirty="0" smtClean="0"/>
              <a:t> </a:t>
            </a:r>
            <a:r>
              <a:rPr lang="de-DE" sz="2100" b="0" dirty="0" err="1" smtClean="0"/>
              <a:t>vocational</a:t>
            </a:r>
            <a:r>
              <a:rPr lang="de-DE" sz="2100" b="0" dirty="0" smtClean="0"/>
              <a:t> </a:t>
            </a:r>
            <a:r>
              <a:rPr lang="de-DE" sz="2100" b="0" dirty="0" err="1" smtClean="0"/>
              <a:t>tranings</a:t>
            </a:r>
            <a:r>
              <a:rPr lang="de-DE" sz="2100" b="0" dirty="0" smtClean="0"/>
              <a:t>.</a:t>
            </a:r>
            <a:endParaRPr lang="de-DE" sz="2100" b="0" dirty="0"/>
          </a:p>
        </p:txBody>
      </p:sp>
    </p:spTree>
    <p:extLst>
      <p:ext uri="{BB962C8B-B14F-4D97-AF65-F5344CB8AC3E}">
        <p14:creationId xmlns:p14="http://schemas.microsoft.com/office/powerpoint/2010/main" val="22658024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Labour Market </a:t>
            </a:r>
            <a:r>
              <a:rPr lang="de-AT" dirty="0" err="1"/>
              <a:t>Policy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young</a:t>
            </a:r>
            <a:r>
              <a:rPr lang="de-AT" dirty="0"/>
              <a:t> </a:t>
            </a:r>
            <a:r>
              <a:rPr lang="de-AT" dirty="0" err="1"/>
              <a:t>people</a:t>
            </a:r>
            <a:r>
              <a:rPr lang="de-AT" dirty="0"/>
              <a:t> in Austria</a:t>
            </a:r>
            <a:br>
              <a:rPr lang="de-AT" dirty="0"/>
            </a:br>
            <a:r>
              <a:rPr lang="en-GB" sz="2000" dirty="0"/>
              <a:t>Managing Transition from School to work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400" dirty="0" smtClean="0">
                <a:solidFill>
                  <a:srgbClr val="FF0000"/>
                </a:solidFill>
              </a:rPr>
              <a:t>Training Assistance </a:t>
            </a:r>
            <a:r>
              <a:rPr lang="de-DE" sz="2400" dirty="0" err="1" smtClean="0">
                <a:solidFill>
                  <a:srgbClr val="FF0000"/>
                </a:solidFill>
              </a:rPr>
              <a:t>Program</a:t>
            </a:r>
            <a:endParaRPr lang="de-DE" sz="2400" dirty="0">
              <a:solidFill>
                <a:srgbClr val="FF0000"/>
              </a:solidFill>
            </a:endParaRPr>
          </a:p>
          <a:p>
            <a:pPr lvl="0"/>
            <a:r>
              <a:rPr lang="en-GB" sz="2100" b="0" dirty="0" smtClean="0"/>
              <a:t>In principle for people between 15-65 with disabilities (working or ready to work), young persons with special educational needs, learning disabilities and companies who employ disabled or are ready to do so</a:t>
            </a:r>
          </a:p>
          <a:p>
            <a:r>
              <a:rPr lang="en-GB" sz="2100" b="0" dirty="0" smtClean="0"/>
              <a:t>Aim </a:t>
            </a:r>
            <a:r>
              <a:rPr lang="en-GB" sz="2100" b="0" dirty="0"/>
              <a:t>is </a:t>
            </a:r>
            <a:r>
              <a:rPr lang="en-GB" sz="2100" b="0" dirty="0" smtClean="0"/>
              <a:t>the preparation</a:t>
            </a:r>
            <a:r>
              <a:rPr lang="en-GB" sz="2100" b="0" dirty="0"/>
              <a:t>, accompaniment and support for the long term integration into the labour market</a:t>
            </a:r>
            <a:r>
              <a:rPr lang="en-GB" sz="2100" b="0" dirty="0" smtClean="0"/>
              <a:t>.</a:t>
            </a:r>
          </a:p>
          <a:p>
            <a:r>
              <a:rPr lang="en-GB" sz="2100" b="0" dirty="0" smtClean="0"/>
              <a:t>Services for the young &amp; companies:</a:t>
            </a:r>
          </a:p>
          <a:p>
            <a:pPr lvl="1"/>
            <a:r>
              <a:rPr lang="en-GB" dirty="0" smtClean="0"/>
              <a:t>Coaching and Learning support </a:t>
            </a:r>
            <a:r>
              <a:rPr lang="en-GB" dirty="0"/>
              <a:t>in the preparation for the vocational </a:t>
            </a:r>
            <a:r>
              <a:rPr lang="en-GB" dirty="0" smtClean="0"/>
              <a:t>school, </a:t>
            </a:r>
            <a:r>
              <a:rPr lang="en-GB" dirty="0" err="1" smtClean="0"/>
              <a:t>etc</a:t>
            </a:r>
            <a:endParaRPr lang="de-DE" sz="1400" dirty="0"/>
          </a:p>
          <a:p>
            <a:pPr lvl="1"/>
            <a:r>
              <a:rPr lang="en-GB" dirty="0" smtClean="0"/>
              <a:t>Preparation </a:t>
            </a:r>
            <a:r>
              <a:rPr lang="en-GB" dirty="0"/>
              <a:t>of the apprenticeship-contract</a:t>
            </a:r>
            <a:endParaRPr lang="de-DE" sz="1400" dirty="0"/>
          </a:p>
          <a:p>
            <a:pPr lvl="1"/>
            <a:r>
              <a:rPr lang="en-GB" dirty="0" smtClean="0"/>
              <a:t>Finding </a:t>
            </a:r>
            <a:r>
              <a:rPr lang="en-GB" dirty="0"/>
              <a:t>common solutions in problematic situations</a:t>
            </a:r>
            <a:endParaRPr lang="de-DE" sz="1400" dirty="0"/>
          </a:p>
          <a:p>
            <a:endParaRPr lang="en-GB" sz="2100" b="0" dirty="0" smtClean="0"/>
          </a:p>
          <a:p>
            <a:pPr lvl="1"/>
            <a:endParaRPr lang="de-DE" sz="2100" b="0" dirty="0" smtClean="0"/>
          </a:p>
          <a:p>
            <a:endParaRPr lang="de-DE" sz="2100" b="0" dirty="0"/>
          </a:p>
        </p:txBody>
      </p:sp>
    </p:spTree>
    <p:extLst>
      <p:ext uri="{BB962C8B-B14F-4D97-AF65-F5344CB8AC3E}">
        <p14:creationId xmlns:p14="http://schemas.microsoft.com/office/powerpoint/2010/main" val="1917387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lussdiagramm: Prozess 54"/>
          <p:cNvSpPr/>
          <p:nvPr/>
        </p:nvSpPr>
        <p:spPr>
          <a:xfrm>
            <a:off x="208989" y="1870825"/>
            <a:ext cx="546587" cy="3927331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DE" sz="1400" b="1" dirty="0" smtClean="0">
                <a:solidFill>
                  <a:prstClr val="black"/>
                </a:solidFill>
                <a:latin typeface="Calibri"/>
              </a:rPr>
              <a:t>SCHOOL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de-AT" sz="8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Flussdiagramm: Prozess 55"/>
          <p:cNvSpPr/>
          <p:nvPr/>
        </p:nvSpPr>
        <p:spPr>
          <a:xfrm>
            <a:off x="179512" y="764704"/>
            <a:ext cx="1528966" cy="733171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Special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services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for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marginalised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- NEETs</a:t>
            </a:r>
            <a:endParaRPr lang="de-AT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7" name="Ellipse 56"/>
          <p:cNvSpPr/>
          <p:nvPr/>
        </p:nvSpPr>
        <p:spPr>
          <a:xfrm>
            <a:off x="611561" y="2504794"/>
            <a:ext cx="1315839" cy="257647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YOUTH-COACHING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(LEVEL 1– 3)</a:t>
            </a:r>
            <a:endParaRPr lang="de-AT" sz="1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0" name="Ellipse 59"/>
          <p:cNvSpPr/>
          <p:nvPr/>
        </p:nvSpPr>
        <p:spPr>
          <a:xfrm>
            <a:off x="4212418" y="3573016"/>
            <a:ext cx="1799742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Job Assistance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Program</a:t>
            </a: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for</a:t>
            </a: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young</a:t>
            </a: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people</a:t>
            </a:r>
            <a:endParaRPr lang="de-AT" sz="1600" b="1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1" name="Flussdiagramm: Prozess 60"/>
          <p:cNvSpPr/>
          <p:nvPr/>
        </p:nvSpPr>
        <p:spPr>
          <a:xfrm>
            <a:off x="4283968" y="1412776"/>
            <a:ext cx="1305340" cy="682528"/>
          </a:xfrm>
          <a:prstGeom prst="flowChartProcess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Public </a:t>
            </a:r>
            <a:r>
              <a:rPr lang="de-AT" sz="1400" b="1" dirty="0" err="1" smtClean="0">
                <a:solidFill>
                  <a:prstClr val="black"/>
                </a:solidFill>
                <a:latin typeface="Calibri"/>
              </a:rPr>
              <a:t>Employment</a:t>
            </a: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 Service</a:t>
            </a:r>
            <a:endParaRPr lang="de-AT" sz="1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6228184" y="1412776"/>
            <a:ext cx="1368152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Supra –</a:t>
            </a:r>
            <a:r>
              <a:rPr lang="de-AT" sz="1400" b="1" dirty="0" err="1" smtClean="0">
                <a:solidFill>
                  <a:prstClr val="black"/>
                </a:solidFill>
                <a:latin typeface="Calibri"/>
              </a:rPr>
              <a:t>company</a:t>
            </a: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b="1" dirty="0" err="1" smtClean="0">
                <a:solidFill>
                  <a:prstClr val="black"/>
                </a:solidFill>
                <a:latin typeface="Calibri"/>
              </a:rPr>
              <a:t>apprenticeship</a:t>
            </a:r>
            <a:endParaRPr lang="de-AT" sz="1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7" name="Rechteck 66"/>
          <p:cNvSpPr/>
          <p:nvPr/>
        </p:nvSpPr>
        <p:spPr>
          <a:xfrm>
            <a:off x="3450008" y="620688"/>
            <a:ext cx="1266008" cy="7242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Occupational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therapy</a:t>
            </a:r>
            <a:endParaRPr lang="de-AT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8" name="Pfeil nach rechts 67"/>
          <p:cNvSpPr/>
          <p:nvPr/>
        </p:nvSpPr>
        <p:spPr>
          <a:xfrm rot="19687876" flipV="1">
            <a:off x="1972986" y="1826049"/>
            <a:ext cx="1609719" cy="187185"/>
          </a:xfrm>
          <a:prstGeom prst="rightArrow">
            <a:avLst>
              <a:gd name="adj1" fmla="val 50000"/>
              <a:gd name="adj2" fmla="val 3438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0" name="Flussdiagramm: Prozess 69"/>
          <p:cNvSpPr/>
          <p:nvPr/>
        </p:nvSpPr>
        <p:spPr>
          <a:xfrm>
            <a:off x="2051720" y="764704"/>
            <a:ext cx="1271042" cy="734677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Youth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welfare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,  open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youth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work</a:t>
            </a:r>
            <a:endParaRPr lang="de-AT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1" name="Textfeld 70"/>
          <p:cNvSpPr txBox="1"/>
          <p:nvPr/>
        </p:nvSpPr>
        <p:spPr>
          <a:xfrm>
            <a:off x="6782275" y="108870"/>
            <a:ext cx="27814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u="sng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Zuständigkeit: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Sozialministerium 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Bundesamt </a:t>
            </a:r>
            <a:r>
              <a:rPr lang="de-AT" sz="6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für Soziales und Behindertenwesen </a:t>
            </a:r>
            <a:endParaRPr lang="de-AT" sz="600" dirty="0" smtClean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BMBF – Bundesministerium für Bildung und Frauen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Bundesländer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IBA – Integrative </a:t>
            </a:r>
            <a:r>
              <a:rPr lang="de-AT" sz="6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Berufsausbildung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AMS – </a:t>
            </a:r>
            <a:r>
              <a:rPr lang="de-AT" sz="6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Arbeitsmarktservice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ÜBA – Überbetriebliche Berufsausbildung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6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Lehrlingscoaching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de-AT" sz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72" name="Pfeil nach rechts 71"/>
          <p:cNvSpPr/>
          <p:nvPr/>
        </p:nvSpPr>
        <p:spPr>
          <a:xfrm>
            <a:off x="2195736" y="4509120"/>
            <a:ext cx="1798999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3" name="Pfeil nach rechts 72"/>
          <p:cNvSpPr/>
          <p:nvPr/>
        </p:nvSpPr>
        <p:spPr>
          <a:xfrm>
            <a:off x="1979712" y="5013176"/>
            <a:ext cx="2864567" cy="28826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4" name="Pfeil nach rechts 73"/>
          <p:cNvSpPr/>
          <p:nvPr/>
        </p:nvSpPr>
        <p:spPr>
          <a:xfrm>
            <a:off x="6084168" y="4077072"/>
            <a:ext cx="302848" cy="29571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5" name="Pfeil nach rechts 74"/>
          <p:cNvSpPr/>
          <p:nvPr/>
        </p:nvSpPr>
        <p:spPr>
          <a:xfrm>
            <a:off x="4283968" y="3140968"/>
            <a:ext cx="1720794" cy="396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6" name="Pfeil nach rechts 75"/>
          <p:cNvSpPr/>
          <p:nvPr/>
        </p:nvSpPr>
        <p:spPr>
          <a:xfrm rot="2304050">
            <a:off x="5582292" y="2271267"/>
            <a:ext cx="946924" cy="515246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7" name="Pfeil nach rechts 76"/>
          <p:cNvSpPr/>
          <p:nvPr/>
        </p:nvSpPr>
        <p:spPr>
          <a:xfrm rot="5400000">
            <a:off x="6744631" y="2336489"/>
            <a:ext cx="569285" cy="306035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8" name="Pfeil nach rechts 77"/>
          <p:cNvSpPr/>
          <p:nvPr/>
        </p:nvSpPr>
        <p:spPr>
          <a:xfrm>
            <a:off x="5652120" y="1556792"/>
            <a:ext cx="549916" cy="33502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9" name="Pfeil nach links und rechts 78"/>
          <p:cNvSpPr/>
          <p:nvPr/>
        </p:nvSpPr>
        <p:spPr>
          <a:xfrm rot="7235301">
            <a:off x="1401504" y="2002610"/>
            <a:ext cx="1000350" cy="231152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1" name="Pfeil nach rechts 80"/>
          <p:cNvSpPr/>
          <p:nvPr/>
        </p:nvSpPr>
        <p:spPr>
          <a:xfrm>
            <a:off x="1979712" y="3429000"/>
            <a:ext cx="456247" cy="31697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2" name="Pfeil nach links und rechts 81"/>
          <p:cNvSpPr/>
          <p:nvPr/>
        </p:nvSpPr>
        <p:spPr>
          <a:xfrm rot="7912348" flipV="1">
            <a:off x="3850974" y="2493852"/>
            <a:ext cx="1129625" cy="271713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7" name="Ellipse 86"/>
          <p:cNvSpPr/>
          <p:nvPr/>
        </p:nvSpPr>
        <p:spPr>
          <a:xfrm>
            <a:off x="7668344" y="1628800"/>
            <a:ext cx="1361922" cy="83636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PES </a:t>
            </a:r>
            <a:r>
              <a:rPr lang="de-AT" sz="1400" b="1" dirty="0" err="1" smtClean="0">
                <a:solidFill>
                  <a:prstClr val="black"/>
                </a:solidFill>
                <a:latin typeface="Calibri"/>
              </a:rPr>
              <a:t>Measures</a:t>
            </a:r>
            <a:endParaRPr lang="de-AT" sz="1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8" name="Pfeil nach rechts 87"/>
          <p:cNvSpPr/>
          <p:nvPr/>
        </p:nvSpPr>
        <p:spPr>
          <a:xfrm rot="1315478">
            <a:off x="7697756" y="1412823"/>
            <a:ext cx="330537" cy="221566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6" name="Rechteck 95"/>
          <p:cNvSpPr/>
          <p:nvPr/>
        </p:nvSpPr>
        <p:spPr>
          <a:xfrm>
            <a:off x="8432941" y="361407"/>
            <a:ext cx="112023" cy="62613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7" name="Rechteck 96"/>
          <p:cNvSpPr/>
          <p:nvPr/>
        </p:nvSpPr>
        <p:spPr>
          <a:xfrm>
            <a:off x="7341554" y="517407"/>
            <a:ext cx="112023" cy="626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2" name="Pfeil nach rechts 101"/>
          <p:cNvSpPr/>
          <p:nvPr/>
        </p:nvSpPr>
        <p:spPr>
          <a:xfrm rot="5400000">
            <a:off x="8185911" y="2479385"/>
            <a:ext cx="364311" cy="24731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0" y="0"/>
            <a:ext cx="70458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2100" b="1" dirty="0" err="1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Structure</a:t>
            </a:r>
            <a:r>
              <a:rPr lang="de-AT" sz="2100" b="1" dirty="0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AT" sz="2100" b="1" dirty="0" err="1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of</a:t>
            </a:r>
            <a:r>
              <a:rPr lang="de-AT" sz="2100" b="1" dirty="0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AT" sz="2100" b="1" dirty="0" err="1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educational</a:t>
            </a:r>
            <a:r>
              <a:rPr lang="de-AT" sz="2100" b="1" dirty="0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AT" sz="2100" b="1" dirty="0" err="1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services</a:t>
            </a:r>
            <a:r>
              <a:rPr lang="de-AT" sz="2100" b="1" dirty="0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AT" sz="2100" b="1" dirty="0" err="1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and</a:t>
            </a:r>
            <a:r>
              <a:rPr lang="de-AT" sz="2100" b="1" dirty="0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AT" sz="2100" b="1" dirty="0" err="1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labour</a:t>
            </a:r>
            <a:r>
              <a:rPr lang="de-AT" sz="2100" b="1" dirty="0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AT" sz="2100" b="1" dirty="0" err="1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market</a:t>
            </a:r>
            <a:r>
              <a:rPr lang="de-AT" sz="2100" b="1" dirty="0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AT" sz="2100" b="1" dirty="0" err="1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policy</a:t>
            </a:r>
            <a:r>
              <a:rPr lang="de-AT" sz="2100" b="1" dirty="0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AT" sz="2100" b="1" dirty="0" err="1" smtClean="0">
                <a:solidFill>
                  <a:srgbClr val="EF4030"/>
                </a:solidFill>
                <a:latin typeface="Calibri"/>
                <a:ea typeface="+mn-ea"/>
                <a:cs typeface="+mn-cs"/>
              </a:rPr>
              <a:t>measures</a:t>
            </a:r>
            <a:endParaRPr lang="de-AT" sz="2100" b="1" dirty="0" smtClean="0">
              <a:solidFill>
                <a:srgbClr val="EF403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06" name="Pfeil nach links und rechts 105"/>
          <p:cNvSpPr/>
          <p:nvPr/>
        </p:nvSpPr>
        <p:spPr>
          <a:xfrm rot="5400000">
            <a:off x="726642" y="1877869"/>
            <a:ext cx="868472" cy="234539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5455531" y="6539898"/>
            <a:ext cx="34601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de-AT" sz="10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                                                        Sozialministerium</a:t>
            </a:r>
            <a:endParaRPr lang="de-AT" sz="1000" b="1" dirty="0">
              <a:solidFill>
                <a:srgbClr val="C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2555776" y="2924944"/>
            <a:ext cx="1360905" cy="1338442"/>
          </a:xfrm>
          <a:prstGeom prst="ellipse">
            <a:avLst/>
          </a:prstGeom>
          <a:gradFill>
            <a:gsLst>
              <a:gs pos="35000">
                <a:schemeClr val="accent2">
                  <a:lumMod val="60000"/>
                  <a:lumOff val="40000"/>
                </a:schemeClr>
              </a:gs>
              <a:gs pos="100000">
                <a:schemeClr val="bg1"/>
              </a:gs>
            </a:gsLst>
          </a:gradFill>
          <a:ln>
            <a:solidFill>
              <a:schemeClr val="accent2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2627784" y="3284984"/>
            <a:ext cx="12326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600" b="1" dirty="0" err="1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Production</a:t>
            </a:r>
            <a:r>
              <a:rPr lang="de-AT" sz="1600" b="1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School</a:t>
            </a:r>
          </a:p>
        </p:txBody>
      </p:sp>
      <p:sp>
        <p:nvSpPr>
          <p:cNvPr id="65" name="Rechteck 64"/>
          <p:cNvSpPr/>
          <p:nvPr/>
        </p:nvSpPr>
        <p:spPr>
          <a:xfrm>
            <a:off x="7516144" y="266852"/>
            <a:ext cx="112023" cy="62613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3" name="Rechteck 82"/>
          <p:cNvSpPr/>
          <p:nvPr/>
        </p:nvSpPr>
        <p:spPr>
          <a:xfrm>
            <a:off x="8488953" y="446613"/>
            <a:ext cx="112023" cy="626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1" name="Rechteck 90"/>
          <p:cNvSpPr/>
          <p:nvPr/>
        </p:nvSpPr>
        <p:spPr>
          <a:xfrm>
            <a:off x="7767139" y="715350"/>
            <a:ext cx="112023" cy="626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3" name="Rechteck 92"/>
          <p:cNvSpPr/>
          <p:nvPr/>
        </p:nvSpPr>
        <p:spPr>
          <a:xfrm>
            <a:off x="8018567" y="618956"/>
            <a:ext cx="112023" cy="626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7" name="Rechteck 106"/>
          <p:cNvSpPr/>
          <p:nvPr/>
        </p:nvSpPr>
        <p:spPr>
          <a:xfrm>
            <a:off x="8213041" y="801223"/>
            <a:ext cx="112023" cy="626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572164" y="2852936"/>
            <a:ext cx="2392323" cy="7964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 b="1" dirty="0" smtClean="0">
              <a:solidFill>
                <a:prstClr val="black"/>
              </a:solidFill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2400" b="1" dirty="0" smtClean="0">
                <a:solidFill>
                  <a:prstClr val="black"/>
                </a:solidFill>
                <a:latin typeface="Calibri"/>
              </a:rPr>
              <a:t>Labour Market</a:t>
            </a:r>
            <a:endParaRPr lang="de-AT" sz="2400" b="1" dirty="0">
              <a:solidFill>
                <a:prstClr val="black"/>
              </a:solidFill>
              <a:latin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572166" y="3640499"/>
            <a:ext cx="2392322" cy="570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fontAlgn="auto">
              <a:spcBef>
                <a:spcPts val="0"/>
              </a:spcBef>
              <a:spcAft>
                <a:spcPts val="0"/>
              </a:spcAft>
            </a:pPr>
            <a:r>
              <a:rPr lang="de-AT" sz="1000" dirty="0">
                <a:solidFill>
                  <a:prstClr val="black"/>
                </a:solidFill>
                <a:latin typeface="Calibri"/>
              </a:rPr>
              <a:t>Integrative Betriebe – </a:t>
            </a:r>
          </a:p>
          <a:p>
            <a:pPr marL="182563" fontAlgn="auto">
              <a:spcBef>
                <a:spcPts val="0"/>
              </a:spcBef>
              <a:spcAft>
                <a:spcPts val="0"/>
              </a:spcAft>
            </a:pPr>
            <a:r>
              <a:rPr lang="de-AT" sz="1000" dirty="0">
                <a:solidFill>
                  <a:prstClr val="black"/>
                </a:solidFill>
                <a:latin typeface="Calibri"/>
              </a:rPr>
              <a:t>Modul </a:t>
            </a:r>
            <a:r>
              <a:rPr lang="de-AT" sz="1000" dirty="0" smtClean="0">
                <a:solidFill>
                  <a:prstClr val="black"/>
                </a:solidFill>
                <a:latin typeface="Calibri"/>
              </a:rPr>
              <a:t>Berufsvorbereitung</a:t>
            </a:r>
            <a:endParaRPr lang="de-AT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6572165" y="4211096"/>
            <a:ext cx="2392323" cy="1090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fontAlgn="auto">
              <a:spcBef>
                <a:spcPts val="0"/>
              </a:spcBef>
              <a:spcAft>
                <a:spcPts val="0"/>
              </a:spcAft>
            </a:pP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Apprenticeship</a:t>
            </a:r>
            <a:endParaRPr lang="de-AT" sz="16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6577641" y="5311791"/>
            <a:ext cx="2392322" cy="1150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fontAlgn="auto">
              <a:spcBef>
                <a:spcPts val="0"/>
              </a:spcBef>
              <a:spcAft>
                <a:spcPts val="0"/>
              </a:spcAft>
            </a:pP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Integrated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vocational</a:t>
            </a:r>
            <a:r>
              <a:rPr lang="de-AT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600" b="1" dirty="0" err="1" smtClean="0">
                <a:solidFill>
                  <a:prstClr val="black"/>
                </a:solidFill>
                <a:latin typeface="Calibri"/>
              </a:rPr>
              <a:t>training</a:t>
            </a:r>
            <a:endParaRPr lang="de-AT" sz="16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4" name="Ellipse 93"/>
          <p:cNvSpPr/>
          <p:nvPr/>
        </p:nvSpPr>
        <p:spPr>
          <a:xfrm>
            <a:off x="8172400" y="4437112"/>
            <a:ext cx="1065777" cy="479559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000" dirty="0" err="1" smtClean="0">
                <a:solidFill>
                  <a:prstClr val="black"/>
                </a:solidFill>
                <a:latin typeface="Calibri"/>
              </a:rPr>
              <a:t>Apprenticeship</a:t>
            </a:r>
            <a:r>
              <a:rPr lang="de-AT" sz="1000" dirty="0" smtClean="0">
                <a:solidFill>
                  <a:prstClr val="black"/>
                </a:solidFill>
                <a:latin typeface="Calibri"/>
              </a:rPr>
              <a:t>- </a:t>
            </a:r>
            <a:r>
              <a:rPr lang="de-AT" sz="1000" dirty="0" err="1" smtClean="0">
                <a:solidFill>
                  <a:prstClr val="black"/>
                </a:solidFill>
                <a:latin typeface="Calibri"/>
              </a:rPr>
              <a:t>coaching</a:t>
            </a:r>
            <a:endParaRPr lang="de-AT" sz="10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8" name="Ellipse 97"/>
          <p:cNvSpPr/>
          <p:nvPr/>
        </p:nvSpPr>
        <p:spPr>
          <a:xfrm>
            <a:off x="7930654" y="3429000"/>
            <a:ext cx="1213346" cy="441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000" dirty="0" smtClean="0">
                <a:solidFill>
                  <a:prstClr val="black"/>
                </a:solidFill>
                <a:latin typeface="Calibri"/>
              </a:rPr>
              <a:t>Jobcoaching</a:t>
            </a:r>
          </a:p>
        </p:txBody>
      </p:sp>
      <p:sp>
        <p:nvSpPr>
          <p:cNvPr id="111" name="Ellipse 110"/>
          <p:cNvSpPr/>
          <p:nvPr/>
        </p:nvSpPr>
        <p:spPr>
          <a:xfrm>
            <a:off x="7777415" y="5877272"/>
            <a:ext cx="1366585" cy="6480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b="1" dirty="0" smtClean="0">
                <a:solidFill>
                  <a:prstClr val="black"/>
                </a:solidFill>
                <a:latin typeface="Calibri"/>
              </a:rPr>
              <a:t>Training Assistance </a:t>
            </a:r>
            <a:r>
              <a:rPr lang="de-AT" sz="1400" b="1" dirty="0" err="1" smtClean="0">
                <a:solidFill>
                  <a:prstClr val="black"/>
                </a:solidFill>
                <a:latin typeface="Calibri"/>
              </a:rPr>
              <a:t>Program</a:t>
            </a:r>
            <a:endParaRPr lang="de-AT" sz="1400" b="1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8" name="Pfeil nach rechts 117"/>
          <p:cNvSpPr/>
          <p:nvPr/>
        </p:nvSpPr>
        <p:spPr>
          <a:xfrm rot="1066991">
            <a:off x="3923959" y="3826581"/>
            <a:ext cx="287581" cy="26682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2" name="Ellipse 121"/>
          <p:cNvSpPr/>
          <p:nvPr/>
        </p:nvSpPr>
        <p:spPr>
          <a:xfrm>
            <a:off x="2627784" y="5445225"/>
            <a:ext cx="1800200" cy="115212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Qualification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for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young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people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with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special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needs</a:t>
            </a:r>
            <a:r>
              <a:rPr lang="de-AT" sz="1400" dirty="0" smtClean="0">
                <a:solidFill>
                  <a:prstClr val="black"/>
                </a:solidFill>
                <a:latin typeface="Calibri"/>
              </a:rPr>
              <a:t>/ </a:t>
            </a:r>
            <a:r>
              <a:rPr lang="de-AT" sz="1400" dirty="0" err="1" smtClean="0">
                <a:solidFill>
                  <a:prstClr val="black"/>
                </a:solidFill>
                <a:latin typeface="Calibri"/>
              </a:rPr>
              <a:t>disabilities</a:t>
            </a:r>
            <a:endParaRPr lang="de-AT" sz="14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3" name="Pfeil nach rechts 122"/>
          <p:cNvSpPr/>
          <p:nvPr/>
        </p:nvSpPr>
        <p:spPr>
          <a:xfrm rot="2473774">
            <a:off x="1696563" y="5518748"/>
            <a:ext cx="775435" cy="30651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4" name="Pfeil nach rechts 123"/>
          <p:cNvSpPr/>
          <p:nvPr/>
        </p:nvSpPr>
        <p:spPr>
          <a:xfrm rot="18989835">
            <a:off x="4341689" y="5303437"/>
            <a:ext cx="1179022" cy="221741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7516144" y="908097"/>
            <a:ext cx="112023" cy="4998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0" name="Pfeil nach links und rechts 89"/>
          <p:cNvSpPr/>
          <p:nvPr/>
        </p:nvSpPr>
        <p:spPr>
          <a:xfrm>
            <a:off x="1735428" y="1071205"/>
            <a:ext cx="290994" cy="95523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9" name="Pfeil nach links und rechts 98"/>
          <p:cNvSpPr/>
          <p:nvPr/>
        </p:nvSpPr>
        <p:spPr>
          <a:xfrm rot="9376632">
            <a:off x="2122958" y="2124215"/>
            <a:ext cx="2213514" cy="517292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de-AT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103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Labour Market </a:t>
            </a:r>
            <a:r>
              <a:rPr lang="de-AT" dirty="0" err="1"/>
              <a:t>Policy</a:t>
            </a:r>
            <a:r>
              <a:rPr lang="de-AT" dirty="0"/>
              <a:t> </a:t>
            </a:r>
            <a:r>
              <a:rPr lang="de-AT" dirty="0" err="1"/>
              <a:t>for</a:t>
            </a:r>
            <a:r>
              <a:rPr lang="de-AT" dirty="0"/>
              <a:t> </a:t>
            </a:r>
            <a:r>
              <a:rPr lang="de-AT" dirty="0" err="1"/>
              <a:t>young</a:t>
            </a:r>
            <a:r>
              <a:rPr lang="de-AT" dirty="0"/>
              <a:t> </a:t>
            </a:r>
            <a:r>
              <a:rPr lang="de-AT" dirty="0" err="1"/>
              <a:t>people</a:t>
            </a:r>
            <a:r>
              <a:rPr lang="de-AT" dirty="0"/>
              <a:t> in Austria</a:t>
            </a:r>
            <a:br>
              <a:rPr lang="de-AT" dirty="0"/>
            </a:br>
            <a:r>
              <a:rPr lang="en-GB" sz="2000" dirty="0"/>
              <a:t>Managing Transition from School to work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sz="2400" dirty="0" smtClean="0">
                <a:solidFill>
                  <a:srgbClr val="EF4030"/>
                </a:solidFill>
              </a:rPr>
              <a:t>Outlook</a:t>
            </a:r>
          </a:p>
          <a:p>
            <a:pPr marL="0" indent="0">
              <a:buNone/>
            </a:pPr>
            <a:endParaRPr lang="de-AT" sz="2400" dirty="0">
              <a:solidFill>
                <a:srgbClr val="EF4030"/>
              </a:solidFill>
            </a:endParaRPr>
          </a:p>
          <a:p>
            <a:r>
              <a:rPr lang="de-AT" sz="2100" b="0" dirty="0" smtClean="0"/>
              <a:t>Education </a:t>
            </a:r>
            <a:r>
              <a:rPr lang="de-AT" sz="2100" b="0" dirty="0" err="1" smtClean="0"/>
              <a:t>and</a:t>
            </a:r>
            <a:r>
              <a:rPr lang="de-AT" sz="2100" b="0" dirty="0" smtClean="0"/>
              <a:t> Formation </a:t>
            </a:r>
            <a:r>
              <a:rPr lang="de-AT" sz="2100" b="0" dirty="0" err="1" smtClean="0"/>
              <a:t>up</a:t>
            </a:r>
            <a:r>
              <a:rPr lang="de-AT" sz="2100" b="0" dirty="0" smtClean="0"/>
              <a:t> </a:t>
            </a:r>
            <a:r>
              <a:rPr lang="de-AT" sz="2100" b="0" dirty="0" err="1" smtClean="0"/>
              <a:t>to</a:t>
            </a:r>
            <a:r>
              <a:rPr lang="de-AT" sz="2100" b="0" dirty="0" smtClean="0"/>
              <a:t> </a:t>
            </a:r>
            <a:r>
              <a:rPr lang="de-AT" sz="2100" b="0" dirty="0" err="1" smtClean="0"/>
              <a:t>the</a:t>
            </a:r>
            <a:r>
              <a:rPr lang="de-AT" sz="2100" b="0" dirty="0" smtClean="0"/>
              <a:t> </a:t>
            </a:r>
            <a:r>
              <a:rPr lang="de-AT" sz="2100" b="0" dirty="0" err="1" smtClean="0"/>
              <a:t>age</a:t>
            </a:r>
            <a:r>
              <a:rPr lang="de-AT" sz="2100" b="0" dirty="0" smtClean="0"/>
              <a:t> </a:t>
            </a:r>
            <a:r>
              <a:rPr lang="de-AT" sz="2100" b="0" dirty="0" err="1" smtClean="0"/>
              <a:t>of</a:t>
            </a:r>
            <a:r>
              <a:rPr lang="de-AT" sz="2100" b="0" dirty="0" smtClean="0"/>
              <a:t> 18</a:t>
            </a:r>
          </a:p>
          <a:p>
            <a:pPr lvl="1"/>
            <a:r>
              <a:rPr lang="de-AT" sz="2100" dirty="0" err="1" smtClean="0"/>
              <a:t>Debate</a:t>
            </a:r>
            <a:r>
              <a:rPr lang="de-AT" sz="2100" dirty="0" smtClean="0"/>
              <a:t> </a:t>
            </a:r>
            <a:r>
              <a:rPr lang="de-AT" sz="2100" dirty="0" err="1" smtClean="0"/>
              <a:t>about</a:t>
            </a:r>
            <a:r>
              <a:rPr lang="de-AT" sz="2100" dirty="0" smtClean="0"/>
              <a:t> </a:t>
            </a:r>
            <a:r>
              <a:rPr lang="de-AT" sz="2100" dirty="0" err="1" smtClean="0"/>
              <a:t>compulsory</a:t>
            </a:r>
            <a:r>
              <a:rPr lang="de-AT" sz="2100" dirty="0" smtClean="0"/>
              <a:t> </a:t>
            </a:r>
            <a:r>
              <a:rPr lang="de-AT" sz="2100" dirty="0" err="1" smtClean="0"/>
              <a:t>education</a:t>
            </a:r>
            <a:r>
              <a:rPr lang="de-AT" sz="2100" dirty="0" smtClean="0"/>
              <a:t> </a:t>
            </a:r>
            <a:r>
              <a:rPr lang="de-AT" sz="2100" dirty="0" err="1" smtClean="0"/>
              <a:t>and</a:t>
            </a:r>
            <a:r>
              <a:rPr lang="de-AT" sz="2100" dirty="0" smtClean="0"/>
              <a:t> </a:t>
            </a:r>
            <a:r>
              <a:rPr lang="de-AT" sz="2100" dirty="0" err="1" smtClean="0"/>
              <a:t>formation</a:t>
            </a:r>
            <a:r>
              <a:rPr lang="de-AT" sz="2100" dirty="0" smtClean="0"/>
              <a:t> </a:t>
            </a:r>
            <a:r>
              <a:rPr lang="de-AT" sz="2100" dirty="0" err="1" smtClean="0"/>
              <a:t>up</a:t>
            </a:r>
            <a:r>
              <a:rPr lang="de-AT" sz="2100" dirty="0" smtClean="0"/>
              <a:t> </a:t>
            </a:r>
            <a:r>
              <a:rPr lang="de-AT" sz="2100" dirty="0" err="1" smtClean="0"/>
              <a:t>tp</a:t>
            </a:r>
            <a:r>
              <a:rPr lang="de-AT" sz="2100" dirty="0" smtClean="0"/>
              <a:t> </a:t>
            </a:r>
            <a:r>
              <a:rPr lang="de-AT" sz="2100" dirty="0" err="1" smtClean="0"/>
              <a:t>the</a:t>
            </a:r>
            <a:r>
              <a:rPr lang="de-AT" sz="2100" dirty="0" smtClean="0"/>
              <a:t> </a:t>
            </a:r>
            <a:r>
              <a:rPr lang="de-AT" sz="2100" dirty="0" err="1" smtClean="0"/>
              <a:t>age</a:t>
            </a:r>
            <a:r>
              <a:rPr lang="de-AT" sz="2100" dirty="0" smtClean="0"/>
              <a:t> </a:t>
            </a:r>
            <a:r>
              <a:rPr lang="de-AT" sz="2100" dirty="0" err="1" smtClean="0"/>
              <a:t>of</a:t>
            </a:r>
            <a:r>
              <a:rPr lang="de-AT" sz="2100" dirty="0" smtClean="0"/>
              <a:t> 18 </a:t>
            </a:r>
            <a:r>
              <a:rPr lang="de-AT" sz="2100" dirty="0" err="1" smtClean="0"/>
              <a:t>to</a:t>
            </a:r>
            <a:r>
              <a:rPr lang="de-AT" sz="2100" dirty="0" smtClean="0"/>
              <a:t> </a:t>
            </a:r>
            <a:r>
              <a:rPr lang="de-AT" sz="2100" dirty="0" err="1" smtClean="0"/>
              <a:t>respond</a:t>
            </a:r>
            <a:r>
              <a:rPr lang="de-AT" sz="2100" dirty="0" smtClean="0"/>
              <a:t> </a:t>
            </a:r>
            <a:r>
              <a:rPr lang="de-AT" sz="2100" dirty="0" err="1" smtClean="0"/>
              <a:t>to</a:t>
            </a:r>
            <a:r>
              <a:rPr lang="de-AT" sz="2100" dirty="0" smtClean="0"/>
              <a:t> </a:t>
            </a:r>
            <a:r>
              <a:rPr lang="de-AT" sz="2100" dirty="0" err="1" smtClean="0"/>
              <a:t>the</a:t>
            </a:r>
            <a:r>
              <a:rPr lang="de-AT" sz="2100" dirty="0" smtClean="0"/>
              <a:t> </a:t>
            </a:r>
            <a:r>
              <a:rPr lang="de-AT" sz="2100" dirty="0" err="1" smtClean="0"/>
              <a:t>increasing</a:t>
            </a:r>
            <a:r>
              <a:rPr lang="de-AT" sz="2100" dirty="0" smtClean="0"/>
              <a:t> professional </a:t>
            </a:r>
            <a:r>
              <a:rPr lang="de-AT" sz="2100" dirty="0" err="1" smtClean="0"/>
              <a:t>and</a:t>
            </a:r>
            <a:r>
              <a:rPr lang="de-AT" sz="2100" dirty="0" smtClean="0"/>
              <a:t> </a:t>
            </a:r>
            <a:r>
              <a:rPr lang="de-AT" sz="2100" dirty="0" err="1" smtClean="0"/>
              <a:t>social</a:t>
            </a:r>
            <a:r>
              <a:rPr lang="de-AT" sz="2100" dirty="0" smtClean="0"/>
              <a:t> </a:t>
            </a:r>
            <a:r>
              <a:rPr lang="de-AT" sz="2100" dirty="0" err="1" smtClean="0"/>
              <a:t>requirements</a:t>
            </a:r>
            <a:r>
              <a:rPr lang="de-AT" sz="2100" dirty="0" smtClean="0"/>
              <a:t>.</a:t>
            </a:r>
            <a:endParaRPr lang="de-DE" sz="2100" b="0" dirty="0"/>
          </a:p>
        </p:txBody>
      </p:sp>
    </p:spTree>
    <p:extLst>
      <p:ext uri="{BB962C8B-B14F-4D97-AF65-F5344CB8AC3E}">
        <p14:creationId xmlns:p14="http://schemas.microsoft.com/office/powerpoint/2010/main" val="35617970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>
              <a:solidFill>
                <a:srgbClr val="EF4030"/>
              </a:solidFill>
            </a:endParaRPr>
          </a:p>
          <a:p>
            <a:pPr marL="0" indent="0" algn="ctr">
              <a:buNone/>
            </a:pPr>
            <a:r>
              <a:rPr lang="en-GB" sz="4000" dirty="0" smtClean="0">
                <a:solidFill>
                  <a:srgbClr val="EF4030"/>
                </a:solidFill>
              </a:rPr>
              <a:t>Thank you for your attention!</a:t>
            </a:r>
            <a:endParaRPr lang="en-GB" sz="4000" dirty="0">
              <a:solidFill>
                <a:srgbClr val="EF4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447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endParaRPr lang="de-AT" dirty="0"/>
          </a:p>
          <a:p>
            <a:pPr marL="0" indent="0">
              <a:buNone/>
            </a:pPr>
            <a:endParaRPr lang="de-AT" dirty="0"/>
          </a:p>
          <a:p>
            <a:pPr marL="0" indent="0" algn="ctr">
              <a:buNone/>
            </a:pPr>
            <a:r>
              <a:rPr lang="de-AT" sz="4000" dirty="0" err="1" smtClean="0"/>
              <a:t>Introductory</a:t>
            </a:r>
            <a:r>
              <a:rPr lang="de-AT" sz="4000" dirty="0" smtClean="0"/>
              <a:t> </a:t>
            </a:r>
            <a:r>
              <a:rPr lang="de-AT" sz="4000" dirty="0" err="1"/>
              <a:t>part</a:t>
            </a:r>
            <a:endParaRPr lang="de-AT" sz="40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7345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4000" dirty="0" smtClean="0">
                <a:solidFill>
                  <a:srgbClr val="EF4030"/>
                </a:solidFill>
              </a:rPr>
              <a:t>Additional Information</a:t>
            </a:r>
            <a:endParaRPr lang="de-DE" sz="4000" dirty="0">
              <a:solidFill>
                <a:srgbClr val="EF4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3346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Additional Information</a:t>
            </a:r>
            <a:br>
              <a:rPr lang="de-DE" dirty="0" smtClean="0"/>
            </a:br>
            <a:r>
              <a:rPr lang="de-DE" sz="2400" dirty="0" err="1" smtClean="0">
                <a:solidFill>
                  <a:srgbClr val="EF4030"/>
                </a:solidFill>
              </a:rPr>
              <a:t>Where</a:t>
            </a:r>
            <a:r>
              <a:rPr lang="de-DE" sz="2400" dirty="0" smtClean="0">
                <a:solidFill>
                  <a:srgbClr val="EF4030"/>
                </a:solidFill>
              </a:rPr>
              <a:t> </a:t>
            </a:r>
            <a:r>
              <a:rPr lang="de-DE" sz="2400" dirty="0" err="1" smtClean="0">
                <a:solidFill>
                  <a:srgbClr val="EF4030"/>
                </a:solidFill>
              </a:rPr>
              <a:t>to</a:t>
            </a:r>
            <a:r>
              <a:rPr lang="de-DE" sz="2400" dirty="0" smtClean="0">
                <a:solidFill>
                  <a:srgbClr val="EF4030"/>
                </a:solidFill>
              </a:rPr>
              <a:t> find?</a:t>
            </a:r>
            <a:endParaRPr lang="de-DE" sz="2400" dirty="0">
              <a:solidFill>
                <a:srgbClr val="EF403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032449"/>
          </a:xfrm>
        </p:spPr>
        <p:txBody>
          <a:bodyPr/>
          <a:lstStyle/>
          <a:p>
            <a:pPr>
              <a:defRPr/>
            </a:pPr>
            <a:r>
              <a:rPr lang="en-GB" sz="1800" b="0" dirty="0"/>
              <a:t>Austrian </a:t>
            </a:r>
            <a:r>
              <a:rPr lang="en-GB" sz="1800" b="0" u="sng" dirty="0"/>
              <a:t>Youth Guarantee Implementation Plan</a:t>
            </a:r>
            <a:r>
              <a:rPr lang="en-GB" sz="1800" b="0" dirty="0"/>
              <a:t>: </a:t>
            </a:r>
            <a:r>
              <a:rPr lang="en-GB" sz="1800" b="0" dirty="0">
                <a:solidFill>
                  <a:schemeClr val="bg2">
                    <a:lumMod val="10000"/>
                  </a:schemeClr>
                </a:solidFill>
                <a:hlinkClick r:id="rId2"/>
              </a:rPr>
              <a:t>http://www.sozialministerium.at/site/Arbeit/News/EU_Mitgliedstaaten_praesentieren_Umsetzungsplaene_zur_Jugendgarantie</a:t>
            </a:r>
            <a:r>
              <a:rPr lang="en-GB" sz="1800" b="0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>
              <a:defRPr/>
            </a:pPr>
            <a:r>
              <a:rPr lang="en-GB" sz="1800" b="0" dirty="0"/>
              <a:t>Brochure </a:t>
            </a:r>
            <a:r>
              <a:rPr lang="en-GB" sz="1800" b="0" u="sng" dirty="0"/>
              <a:t>Youth and Work in Austria</a:t>
            </a:r>
            <a:r>
              <a:rPr lang="de-AT" sz="1800" b="0" dirty="0"/>
              <a:t>: </a:t>
            </a:r>
            <a:r>
              <a:rPr lang="de-AT" sz="1800" b="0" dirty="0">
                <a:hlinkClick r:id="rId3"/>
              </a:rPr>
              <a:t>http://www.sozialministerium.at/siteEN/_Labour/Labour_Market/Labour_market_policy_in_Austria/Youth_and_Work_in_Austria</a:t>
            </a:r>
            <a:endParaRPr lang="de-AT" sz="1800" b="0" dirty="0"/>
          </a:p>
          <a:p>
            <a:pPr>
              <a:defRPr/>
            </a:pPr>
            <a:r>
              <a:rPr lang="de-AT" sz="1800" b="0" dirty="0"/>
              <a:t>Information on </a:t>
            </a:r>
            <a:r>
              <a:rPr lang="de-AT" sz="1800" b="0" dirty="0" err="1"/>
              <a:t>active</a:t>
            </a:r>
            <a:r>
              <a:rPr lang="de-AT" sz="1800" b="0" dirty="0"/>
              <a:t> </a:t>
            </a:r>
            <a:r>
              <a:rPr lang="de-AT" sz="1800" b="0" dirty="0" err="1"/>
              <a:t>and</a:t>
            </a:r>
            <a:r>
              <a:rPr lang="de-AT" sz="1800" b="0" dirty="0"/>
              <a:t> passive </a:t>
            </a:r>
            <a:r>
              <a:rPr lang="de-AT" sz="1800" b="0" dirty="0" err="1"/>
              <a:t>labour</a:t>
            </a:r>
            <a:r>
              <a:rPr lang="de-AT" sz="1800" b="0" dirty="0"/>
              <a:t> </a:t>
            </a:r>
            <a:r>
              <a:rPr lang="de-AT" sz="1800" b="0" dirty="0" err="1"/>
              <a:t>market</a:t>
            </a:r>
            <a:r>
              <a:rPr lang="de-AT" sz="1800" b="0" dirty="0"/>
              <a:t> </a:t>
            </a:r>
            <a:r>
              <a:rPr lang="de-AT" sz="1800" b="0" dirty="0" err="1"/>
              <a:t>policy</a:t>
            </a:r>
            <a:r>
              <a:rPr lang="de-AT" sz="1800" b="0" dirty="0"/>
              <a:t> </a:t>
            </a:r>
            <a:r>
              <a:rPr lang="de-AT" sz="1800" b="0" dirty="0" err="1"/>
              <a:t>and</a:t>
            </a:r>
            <a:r>
              <a:rPr lang="de-AT" sz="1800" b="0" dirty="0"/>
              <a:t> </a:t>
            </a:r>
            <a:r>
              <a:rPr lang="de-AT" sz="1800" b="0" dirty="0" err="1"/>
              <a:t>labour</a:t>
            </a:r>
            <a:r>
              <a:rPr lang="de-AT" sz="1800" b="0" dirty="0"/>
              <a:t> </a:t>
            </a:r>
            <a:r>
              <a:rPr lang="de-AT" sz="1800" b="0" dirty="0" err="1"/>
              <a:t>law</a:t>
            </a:r>
            <a:r>
              <a:rPr lang="de-AT" sz="1800" b="0" dirty="0"/>
              <a:t>: </a:t>
            </a:r>
            <a:r>
              <a:rPr lang="de-AT" sz="1800" b="0" u="sng" dirty="0"/>
              <a:t>Basic Information Report</a:t>
            </a:r>
            <a:r>
              <a:rPr lang="de-AT" sz="1800" b="0" dirty="0"/>
              <a:t>: </a:t>
            </a:r>
            <a:r>
              <a:rPr lang="de-AT" sz="1800" b="0" dirty="0">
                <a:solidFill>
                  <a:srgbClr val="EF4030"/>
                </a:solidFill>
                <a:hlinkClick r:id="rId4"/>
              </a:rPr>
              <a:t>http://www.sozialministerium.at/siteEN/_Labour/Labour_Market/Labour_market_policy_in_Austria/ </a:t>
            </a:r>
            <a:endParaRPr lang="de-AT" sz="1800" b="0" dirty="0"/>
          </a:p>
          <a:p>
            <a:pPr>
              <a:defRPr/>
            </a:pPr>
            <a:r>
              <a:rPr lang="en-GB" sz="1800" b="0" u="sng" dirty="0"/>
              <a:t>Apprenticeship</a:t>
            </a:r>
            <a:r>
              <a:rPr lang="en-GB" sz="1800" b="0" dirty="0"/>
              <a:t> – Dual Vocational Education and Training in Austria: </a:t>
            </a:r>
            <a:r>
              <a:rPr lang="en-GB" sz="1800" b="0" dirty="0">
                <a:hlinkClick r:id="rId5"/>
              </a:rPr>
              <a:t>http://www.bmwfw.gv.at/Berufsausbildung/LehrlingsUndBerufsausbildung/Documents/Die_Lehre_HP_engl.pdf</a:t>
            </a:r>
            <a:r>
              <a:rPr lang="en-GB" sz="1800" b="0" dirty="0"/>
              <a:t> </a:t>
            </a:r>
            <a:endParaRPr lang="de-AT" sz="1800" b="0" dirty="0"/>
          </a:p>
        </p:txBody>
      </p:sp>
    </p:spTree>
    <p:extLst>
      <p:ext uri="{BB962C8B-B14F-4D97-AF65-F5344CB8AC3E}">
        <p14:creationId xmlns:p14="http://schemas.microsoft.com/office/powerpoint/2010/main" val="27575262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>
                <a:cs typeface="+mj-cs"/>
              </a:rPr>
              <a:t>Additional Information</a:t>
            </a:r>
            <a:br>
              <a:rPr lang="de-AT" dirty="0" smtClean="0">
                <a:cs typeface="+mj-cs"/>
              </a:rPr>
            </a:br>
            <a:r>
              <a:rPr lang="de-AT" sz="2400" dirty="0" err="1" smtClean="0">
                <a:solidFill>
                  <a:srgbClr val="EF4030"/>
                </a:solidFill>
                <a:cs typeface="+mj-cs"/>
              </a:rPr>
              <a:t>Differences</a:t>
            </a:r>
            <a:r>
              <a:rPr lang="de-AT" sz="2400" dirty="0" smtClean="0">
                <a:solidFill>
                  <a:srgbClr val="EF4030"/>
                </a:solidFill>
                <a:cs typeface="+mj-cs"/>
              </a:rPr>
              <a:t> </a:t>
            </a:r>
            <a:r>
              <a:rPr lang="de-AT" sz="2400" dirty="0" err="1">
                <a:solidFill>
                  <a:srgbClr val="EF4030"/>
                </a:solidFill>
                <a:cs typeface="+mj-cs"/>
              </a:rPr>
              <a:t>between</a:t>
            </a:r>
            <a:r>
              <a:rPr lang="de-AT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AT" sz="2400" dirty="0" err="1">
                <a:solidFill>
                  <a:srgbClr val="EF4030"/>
                </a:solidFill>
                <a:cs typeface="+mj-cs"/>
              </a:rPr>
              <a:t>youth</a:t>
            </a:r>
            <a:r>
              <a:rPr lang="de-AT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AT" sz="2400" dirty="0" err="1">
                <a:solidFill>
                  <a:srgbClr val="EF4030"/>
                </a:solidFill>
                <a:cs typeface="+mj-cs"/>
              </a:rPr>
              <a:t>unemployment</a:t>
            </a:r>
            <a:r>
              <a:rPr lang="de-AT" sz="2400" dirty="0">
                <a:solidFill>
                  <a:srgbClr val="EF4030"/>
                </a:solidFill>
                <a:cs typeface="+mj-cs"/>
              </a:rPr>
              <a:t> rate </a:t>
            </a:r>
            <a:r>
              <a:rPr lang="de-AT" sz="2400" dirty="0" err="1">
                <a:solidFill>
                  <a:srgbClr val="EF4030"/>
                </a:solidFill>
                <a:cs typeface="+mj-cs"/>
              </a:rPr>
              <a:t>and</a:t>
            </a:r>
            <a:r>
              <a:rPr lang="de-AT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AT" sz="2400" dirty="0" err="1">
                <a:solidFill>
                  <a:srgbClr val="EF4030"/>
                </a:solidFill>
                <a:cs typeface="+mj-cs"/>
              </a:rPr>
              <a:t>the</a:t>
            </a:r>
            <a:r>
              <a:rPr lang="de-AT" sz="2400" dirty="0">
                <a:solidFill>
                  <a:srgbClr val="EF4030"/>
                </a:solidFill>
                <a:cs typeface="+mj-cs"/>
              </a:rPr>
              <a:t> NEET rate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2087563" y="2149475"/>
          <a:ext cx="1944687" cy="31670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687"/>
              </a:tblGrid>
              <a:tr h="863744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Employed</a:t>
                      </a:r>
                      <a:endParaRPr lang="de-AT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4187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1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Unemployed</a:t>
                      </a:r>
                      <a:r>
                        <a:rPr lang="de-AT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in </a:t>
                      </a:r>
                      <a:r>
                        <a:rPr lang="de-AT" sz="11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training</a:t>
                      </a:r>
                      <a:endParaRPr lang="de-A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81264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20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Unemployed</a:t>
                      </a:r>
                      <a:endParaRPr lang="de-AT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869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Economically inactive not in </a:t>
                      </a:r>
                      <a:r>
                        <a:rPr lang="en-US" sz="12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educ</a:t>
                      </a:r>
                      <a:r>
                        <a:rPr lang="en-US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/training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951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Economically</a:t>
                      </a:r>
                      <a:r>
                        <a:rPr lang="de-AT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de-AT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inactive</a:t>
                      </a:r>
                      <a:r>
                        <a:rPr lang="de-AT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in </a:t>
                      </a:r>
                      <a:r>
                        <a:rPr lang="de-AT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educ</a:t>
                      </a:r>
                      <a:r>
                        <a:rPr lang="de-AT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/</a:t>
                      </a:r>
                      <a:r>
                        <a:rPr lang="de-AT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training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Legende mit Linie 1 4"/>
          <p:cNvSpPr/>
          <p:nvPr/>
        </p:nvSpPr>
        <p:spPr>
          <a:xfrm>
            <a:off x="10090150" y="10440988"/>
            <a:ext cx="1562100" cy="1303337"/>
          </a:xfrm>
          <a:prstGeom prst="borderCallout1">
            <a:avLst>
              <a:gd name="adj1" fmla="val 18750"/>
              <a:gd name="adj2" fmla="val -40"/>
              <a:gd name="adj3" fmla="val 18933"/>
              <a:gd name="adj4" fmla="val -21747"/>
            </a:avLst>
          </a:prstGeom>
          <a:solidFill>
            <a:srgbClr val="FF0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de-AT"/>
          </a:p>
        </p:txBody>
      </p:sp>
      <p:sp>
        <p:nvSpPr>
          <p:cNvPr id="6" name="Rechteckige Legende 5"/>
          <p:cNvSpPr/>
          <p:nvPr/>
        </p:nvSpPr>
        <p:spPr>
          <a:xfrm>
            <a:off x="1979613" y="2103438"/>
            <a:ext cx="2160587" cy="1944687"/>
          </a:xfrm>
          <a:prstGeom prst="wedgeRectCallout">
            <a:avLst>
              <a:gd name="adj1" fmla="val -81505"/>
              <a:gd name="adj2" fmla="val 575"/>
            </a:avLst>
          </a:prstGeom>
          <a:solidFill>
            <a:schemeClr val="accent1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AT"/>
          </a:p>
        </p:txBody>
      </p:sp>
      <p:sp>
        <p:nvSpPr>
          <p:cNvPr id="7" name="Textfeld 6"/>
          <p:cNvSpPr txBox="1"/>
          <p:nvPr/>
        </p:nvSpPr>
        <p:spPr>
          <a:xfrm>
            <a:off x="107950" y="1966913"/>
            <a:ext cx="1727200" cy="10160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Computed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as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the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share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of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the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economically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active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population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who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are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not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able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to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find a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job</a:t>
            </a:r>
            <a:endParaRPr lang="de-AT" sz="1200" dirty="0">
              <a:solidFill>
                <a:srgbClr val="000000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212" name="Textfeld 7"/>
          <p:cNvSpPr txBox="1">
            <a:spLocks noChangeArrowheads="1"/>
          </p:cNvSpPr>
          <p:nvPr/>
        </p:nvSpPr>
        <p:spPr bwMode="auto">
          <a:xfrm>
            <a:off x="2051050" y="1704975"/>
            <a:ext cx="21605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>
              <a:defRPr sz="2000"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2pPr>
            <a:lvl3pPr>
              <a:defRPr sz="2000"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4pPr>
            <a:lvl5pPr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de-AT" sz="1200" u="sng">
                <a:latin typeface="Arial" charset="0"/>
              </a:rPr>
              <a:t>Youth unemployment rate</a:t>
            </a:r>
          </a:p>
        </p:txBody>
      </p:sp>
      <p:graphicFrame>
        <p:nvGraphicFramePr>
          <p:cNvPr id="9" name="Inhaltsplatzhalter 3"/>
          <p:cNvGraphicFramePr>
            <a:graphicFrameLocks/>
          </p:cNvGraphicFramePr>
          <p:nvPr/>
        </p:nvGraphicFramePr>
        <p:xfrm>
          <a:off x="4751388" y="2162175"/>
          <a:ext cx="1944687" cy="3168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687"/>
              </a:tblGrid>
              <a:tr h="864177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Employed</a:t>
                      </a:r>
                      <a:endParaRPr lang="de-AT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4304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1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Unemployed</a:t>
                      </a:r>
                      <a:r>
                        <a:rPr lang="de-AT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in </a:t>
                      </a:r>
                      <a:r>
                        <a:rPr lang="de-AT" sz="11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training</a:t>
                      </a:r>
                      <a:endParaRPr lang="de-AT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81656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20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Unemployed</a:t>
                      </a:r>
                      <a:endParaRPr lang="de-AT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871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Economically inactive not in </a:t>
                      </a:r>
                      <a:r>
                        <a:rPr lang="en-US" sz="12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educ</a:t>
                      </a:r>
                      <a:r>
                        <a:rPr lang="en-US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/training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901403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Economically</a:t>
                      </a:r>
                      <a:r>
                        <a:rPr lang="de-AT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de-AT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inactive</a:t>
                      </a:r>
                      <a:r>
                        <a:rPr lang="de-AT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in </a:t>
                      </a:r>
                      <a:r>
                        <a:rPr lang="de-AT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educ</a:t>
                      </a:r>
                      <a:r>
                        <a:rPr lang="de-AT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/</a:t>
                      </a:r>
                      <a:r>
                        <a:rPr lang="de-AT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training</a:t>
                      </a:r>
                      <a:endParaRPr lang="de-A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Rechteckige Legende 9"/>
          <p:cNvSpPr/>
          <p:nvPr/>
        </p:nvSpPr>
        <p:spPr>
          <a:xfrm>
            <a:off x="4643438" y="2103438"/>
            <a:ext cx="2160587" cy="3270250"/>
          </a:xfrm>
          <a:prstGeom prst="wedgeRectCallout">
            <a:avLst>
              <a:gd name="adj1" fmla="val 82872"/>
              <a:gd name="adj2" fmla="val -7948"/>
            </a:avLst>
          </a:prstGeom>
          <a:solidFill>
            <a:schemeClr val="bg1">
              <a:lumMod val="75000"/>
              <a:alpha val="1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AT"/>
          </a:p>
        </p:txBody>
      </p:sp>
      <p:sp>
        <p:nvSpPr>
          <p:cNvPr id="12" name="Textfeld 11"/>
          <p:cNvSpPr txBox="1"/>
          <p:nvPr/>
        </p:nvSpPr>
        <p:spPr>
          <a:xfrm>
            <a:off x="7019925" y="3540125"/>
            <a:ext cx="1728788" cy="10160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Computed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as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the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share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of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the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young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population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who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are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not in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employment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,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education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or</a:t>
            </a:r>
            <a:r>
              <a:rPr lang="de-AT" sz="1200" dirty="0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de-AT" sz="1200" dirty="0" err="1">
                <a:solidFill>
                  <a:srgbClr val="000000"/>
                </a:solidFill>
                <a:latin typeface="Arial" pitchFamily="34" charset="0"/>
                <a:ea typeface="+mn-ea"/>
                <a:cs typeface="+mn-cs"/>
              </a:rPr>
              <a:t>training</a:t>
            </a:r>
            <a:endParaRPr lang="de-AT" sz="1200" dirty="0">
              <a:solidFill>
                <a:srgbClr val="000000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229" name="Textfeld 12"/>
          <p:cNvSpPr txBox="1">
            <a:spLocks noChangeArrowheads="1"/>
          </p:cNvSpPr>
          <p:nvPr/>
        </p:nvSpPr>
        <p:spPr bwMode="auto">
          <a:xfrm>
            <a:off x="4716463" y="1719263"/>
            <a:ext cx="2016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>
              <a:defRPr sz="2000"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2pPr>
            <a:lvl3pPr>
              <a:defRPr sz="2000"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4pPr>
            <a:lvl5pPr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/>
            <a:r>
              <a:rPr lang="de-AT" sz="1200" u="sng">
                <a:latin typeface="Arial" charset="0"/>
              </a:rPr>
              <a:t>NEET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>
                <a:cs typeface="+mj-cs"/>
              </a:rPr>
              <a:t>Additional Information</a:t>
            </a:r>
            <a:br>
              <a:rPr lang="de-DE" dirty="0" smtClean="0">
                <a:cs typeface="+mj-cs"/>
              </a:rPr>
            </a:br>
            <a:r>
              <a:rPr lang="de-DE" sz="2400" dirty="0" err="1" smtClean="0">
                <a:solidFill>
                  <a:srgbClr val="EF4030"/>
                </a:solidFill>
                <a:cs typeface="+mj-cs"/>
              </a:rPr>
              <a:t>Structure</a:t>
            </a:r>
            <a:r>
              <a:rPr lang="de-DE" sz="2400" dirty="0" smtClean="0">
                <a:solidFill>
                  <a:srgbClr val="EF4030"/>
                </a:solidFill>
                <a:cs typeface="+mj-cs"/>
              </a:rPr>
              <a:t> </a:t>
            </a:r>
            <a:r>
              <a:rPr lang="de-DE" sz="2400" dirty="0" err="1">
                <a:solidFill>
                  <a:srgbClr val="EF4030"/>
                </a:solidFill>
                <a:cs typeface="+mj-cs"/>
              </a:rPr>
              <a:t>of</a:t>
            </a:r>
            <a:r>
              <a:rPr lang="de-DE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DE" sz="2400" dirty="0" err="1">
                <a:solidFill>
                  <a:srgbClr val="EF4030"/>
                </a:solidFill>
                <a:cs typeface="+mj-cs"/>
              </a:rPr>
              <a:t>the</a:t>
            </a:r>
            <a:r>
              <a:rPr lang="de-DE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DE" sz="2400" dirty="0" err="1">
                <a:solidFill>
                  <a:srgbClr val="EF4030"/>
                </a:solidFill>
                <a:cs typeface="+mj-cs"/>
              </a:rPr>
              <a:t>youth</a:t>
            </a:r>
            <a:r>
              <a:rPr lang="de-DE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DE" sz="2400" dirty="0" err="1">
                <a:solidFill>
                  <a:srgbClr val="EF4030"/>
                </a:solidFill>
                <a:cs typeface="+mj-cs"/>
              </a:rPr>
              <a:t>population</a:t>
            </a:r>
            <a:r>
              <a:rPr lang="de-DE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DE" sz="2400" dirty="0" err="1">
                <a:solidFill>
                  <a:srgbClr val="EF4030"/>
                </a:solidFill>
                <a:cs typeface="+mj-cs"/>
              </a:rPr>
              <a:t>by</a:t>
            </a:r>
            <a:r>
              <a:rPr lang="de-DE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DE" sz="2400" dirty="0" err="1">
                <a:solidFill>
                  <a:srgbClr val="EF4030"/>
                </a:solidFill>
                <a:cs typeface="+mj-cs"/>
              </a:rPr>
              <a:t>education</a:t>
            </a:r>
            <a:r>
              <a:rPr lang="de-DE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DE" sz="2400" dirty="0" err="1">
                <a:solidFill>
                  <a:srgbClr val="EF4030"/>
                </a:solidFill>
                <a:cs typeface="+mj-cs"/>
              </a:rPr>
              <a:t>and</a:t>
            </a:r>
            <a:r>
              <a:rPr lang="de-DE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DE" sz="2400" dirty="0" err="1">
                <a:solidFill>
                  <a:srgbClr val="EF4030"/>
                </a:solidFill>
                <a:cs typeface="+mj-cs"/>
              </a:rPr>
              <a:t>labour</a:t>
            </a:r>
            <a:r>
              <a:rPr lang="de-DE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DE" sz="2400" dirty="0" err="1">
                <a:solidFill>
                  <a:srgbClr val="EF4030"/>
                </a:solidFill>
                <a:cs typeface="+mj-cs"/>
              </a:rPr>
              <a:t>market</a:t>
            </a:r>
            <a:r>
              <a:rPr lang="de-DE" sz="2400" dirty="0">
                <a:solidFill>
                  <a:srgbClr val="EF4030"/>
                </a:solidFill>
                <a:cs typeface="+mj-cs"/>
              </a:rPr>
              <a:t> </a:t>
            </a:r>
            <a:r>
              <a:rPr lang="de-DE" sz="2400" dirty="0" err="1">
                <a:solidFill>
                  <a:srgbClr val="EF4030"/>
                </a:solidFill>
                <a:cs typeface="+mj-cs"/>
              </a:rPr>
              <a:t>status</a:t>
            </a:r>
            <a:endParaRPr lang="de-DE" sz="2400" dirty="0">
              <a:solidFill>
                <a:srgbClr val="EF4030"/>
              </a:solidFill>
              <a:cs typeface="+mj-cs"/>
            </a:endParaRPr>
          </a:p>
        </p:txBody>
      </p:sp>
      <p:pic>
        <p:nvPicPr>
          <p:cNvPr id="7171" name="Inhaltsplatzhalter 6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87450" y="1628775"/>
            <a:ext cx="6527800" cy="4248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Additional </a:t>
            </a:r>
            <a:r>
              <a:rPr lang="de-DE" dirty="0" smtClean="0"/>
              <a:t>Information</a:t>
            </a:r>
            <a:br>
              <a:rPr lang="de-DE" dirty="0" smtClean="0"/>
            </a:br>
            <a:r>
              <a:rPr lang="de-AT" sz="2400" dirty="0" smtClean="0">
                <a:solidFill>
                  <a:srgbClr val="EF4030"/>
                </a:solidFill>
                <a:latin typeface="Calibri" charset="0"/>
              </a:rPr>
              <a:t>School </a:t>
            </a:r>
            <a:r>
              <a:rPr lang="de-AT" sz="2400" dirty="0" err="1">
                <a:solidFill>
                  <a:srgbClr val="EF4030"/>
                </a:solidFill>
                <a:latin typeface="Calibri" charset="0"/>
              </a:rPr>
              <a:t>types</a:t>
            </a:r>
            <a:r>
              <a:rPr lang="de-AT" sz="2400" dirty="0">
                <a:solidFill>
                  <a:srgbClr val="EF4030"/>
                </a:solidFill>
                <a:latin typeface="Calibri" charset="0"/>
              </a:rPr>
              <a:t> – </a:t>
            </a:r>
            <a:r>
              <a:rPr lang="de-AT" sz="2400" dirty="0" err="1">
                <a:solidFill>
                  <a:srgbClr val="EF4030"/>
                </a:solidFill>
                <a:latin typeface="Calibri" charset="0"/>
              </a:rPr>
              <a:t>Secondary</a:t>
            </a:r>
            <a:r>
              <a:rPr lang="de-AT" sz="2400" dirty="0">
                <a:solidFill>
                  <a:srgbClr val="EF4030"/>
                </a:solidFill>
                <a:latin typeface="Calibri" charset="0"/>
              </a:rPr>
              <a:t> </a:t>
            </a:r>
            <a:r>
              <a:rPr lang="de-AT" sz="2400" dirty="0" err="1">
                <a:solidFill>
                  <a:srgbClr val="EF4030"/>
                </a:solidFill>
                <a:latin typeface="Calibri" charset="0"/>
              </a:rPr>
              <a:t>level</a:t>
            </a:r>
            <a:r>
              <a:rPr lang="de-AT" sz="2400" dirty="0">
                <a:solidFill>
                  <a:srgbClr val="EF4030"/>
                </a:solidFill>
                <a:latin typeface="Calibri" charset="0"/>
              </a:rPr>
              <a:t> II</a:t>
            </a:r>
            <a:endParaRPr lang="de-DE" sz="2400" dirty="0">
              <a:solidFill>
                <a:srgbClr val="EF4030"/>
              </a:solidFill>
              <a:latin typeface="Calibri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>
              <a:defRPr/>
            </a:pPr>
            <a:endParaRPr lang="de-DE">
              <a:cs typeface="+mn-cs"/>
            </a:endParaRPr>
          </a:p>
        </p:txBody>
      </p:sp>
      <p:graphicFrame>
        <p:nvGraphicFramePr>
          <p:cNvPr id="4" name="Inhaltsplatzhalter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18370"/>
              </p:ext>
            </p:extLst>
          </p:nvPr>
        </p:nvGraphicFramePr>
        <p:xfrm>
          <a:off x="395536" y="1556792"/>
          <a:ext cx="8424862" cy="5211127"/>
        </p:xfrm>
        <a:graphic>
          <a:graphicData uri="http://schemas.openxmlformats.org/drawingml/2006/table">
            <a:tbl>
              <a:tblPr/>
              <a:tblGrid>
                <a:gridCol w="1080368"/>
                <a:gridCol w="1554882"/>
                <a:gridCol w="1319212"/>
                <a:gridCol w="869950"/>
                <a:gridCol w="865188"/>
                <a:gridCol w="1784350"/>
                <a:gridCol w="950912"/>
              </a:tblGrid>
              <a:tr h="139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A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Ratio General Education and vocational education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education in school / practical education (company, internship)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Duration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Share of students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Access to university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Vocational Degree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Academic secondary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100% general education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100%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4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College of Higher Vocational Education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40% general education,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60% VET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90% school,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10% practical education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5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25%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Secondary technical and vocational school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40% general education,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60% VET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90% school,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10% practical education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3-4 years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A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15%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Not directly-additional exam needed (Berufsreifeprüfung)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CDCC"/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Apprentice-ship / Dual System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40% general education,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60% VET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20% school,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80% practical education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A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2-4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40%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Not directly-additional exam needed (Berufsreifeprüfung)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yes</a:t>
                      </a:r>
                      <a:endParaRPr kumimoji="0" lang="de-A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E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056437" cy="873125"/>
          </a:xfrm>
        </p:spPr>
        <p:txBody>
          <a:bodyPr/>
          <a:lstStyle/>
          <a:p>
            <a:r>
              <a:rPr lang="de-DE" dirty="0" smtClean="0"/>
              <a:t>Additional Information</a:t>
            </a:r>
            <a:br>
              <a:rPr lang="de-DE" dirty="0" smtClean="0"/>
            </a:br>
            <a:r>
              <a:rPr lang="de-DE" sz="2400" dirty="0" smtClean="0">
                <a:solidFill>
                  <a:srgbClr val="EF4030"/>
                </a:solidFill>
              </a:rPr>
              <a:t>Dual Syste</a:t>
            </a:r>
            <a:r>
              <a:rPr lang="de-DE" sz="2400" dirty="0">
                <a:solidFill>
                  <a:srgbClr val="EF4030"/>
                </a:solidFill>
              </a:rPr>
              <a:t>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052736"/>
            <a:ext cx="8352928" cy="5256584"/>
          </a:xfrm>
        </p:spPr>
        <p:txBody>
          <a:bodyPr/>
          <a:lstStyle/>
          <a:p>
            <a:pPr marL="0" indent="0">
              <a:buNone/>
            </a:pPr>
            <a:r>
              <a:rPr lang="en-GB" sz="1600" dirty="0"/>
              <a:t>What?</a:t>
            </a:r>
          </a:p>
          <a:p>
            <a:r>
              <a:rPr lang="en-GB" sz="1600" b="0" dirty="0"/>
              <a:t>Duration: 3 years (2,5 - 4 years)</a:t>
            </a:r>
          </a:p>
          <a:p>
            <a:r>
              <a:rPr lang="en-GB" sz="1600" b="0" dirty="0"/>
              <a:t>Employment contract with the firm (special type - apprenticeship), remuneration</a:t>
            </a:r>
          </a:p>
          <a:p>
            <a:r>
              <a:rPr lang="en-GB" sz="1600" b="0" dirty="0"/>
              <a:t>80% company-based learning, 20% school</a:t>
            </a:r>
          </a:p>
          <a:p>
            <a:r>
              <a:rPr lang="en-GB" sz="1600" b="0" dirty="0"/>
              <a:t>200+ different professions with standardised curricula</a:t>
            </a:r>
          </a:p>
          <a:p>
            <a:r>
              <a:rPr lang="en-GB" sz="1600" b="0" dirty="0"/>
              <a:t>Final examination – diploma of completing a vocational education</a:t>
            </a:r>
          </a:p>
          <a:p>
            <a:r>
              <a:rPr lang="en-GB" sz="1600" b="0" dirty="0"/>
              <a:t>Possibility of passing an entry exam for university after completing the </a:t>
            </a:r>
            <a:r>
              <a:rPr lang="en-GB" sz="1600" b="0" dirty="0" smtClean="0"/>
              <a:t>apprenticeship</a:t>
            </a:r>
            <a:endParaRPr lang="en-GB" sz="1600" b="0" dirty="0"/>
          </a:p>
          <a:p>
            <a:pPr marL="0" indent="0">
              <a:buNone/>
            </a:pPr>
            <a:r>
              <a:rPr lang="en-GB" sz="1600" dirty="0"/>
              <a:t>Who?</a:t>
            </a:r>
          </a:p>
          <a:p>
            <a:r>
              <a:rPr lang="en-GB" sz="1600" b="0" dirty="0"/>
              <a:t>40% of each age cohort; approx.125,000 apprentices </a:t>
            </a:r>
          </a:p>
          <a:p>
            <a:r>
              <a:rPr lang="en-GB" sz="1600" b="0" dirty="0"/>
              <a:t>Usually after finishing compulsory school (age 15)</a:t>
            </a:r>
          </a:p>
          <a:p>
            <a:r>
              <a:rPr lang="en-GB" sz="1600" b="0" dirty="0"/>
              <a:t>Offers opportunities also for weaker pupils</a:t>
            </a:r>
          </a:p>
          <a:p>
            <a:r>
              <a:rPr lang="en-GB" sz="1600" b="0" dirty="0"/>
              <a:t>Support for </a:t>
            </a:r>
            <a:r>
              <a:rPr lang="en-GB" sz="1600" b="0" dirty="0" smtClean="0"/>
              <a:t>disadvantaged: Supra</a:t>
            </a:r>
            <a:r>
              <a:rPr lang="en-GB" sz="1600" b="0" dirty="0"/>
              <a:t>-company apprenticeship (training guarantee</a:t>
            </a:r>
            <a:r>
              <a:rPr lang="en-GB" sz="1600" b="0" dirty="0" smtClean="0"/>
              <a:t>), Integrated </a:t>
            </a:r>
            <a:r>
              <a:rPr lang="en-GB" sz="1600" b="0" dirty="0"/>
              <a:t>vocational education (company or supra-company)</a:t>
            </a:r>
          </a:p>
          <a:p>
            <a:pPr marL="0" indent="0">
              <a:buNone/>
            </a:pPr>
            <a:r>
              <a:rPr lang="en-GB" sz="1600" dirty="0" smtClean="0"/>
              <a:t>How </a:t>
            </a:r>
            <a:r>
              <a:rPr lang="en-GB" sz="1600" dirty="0"/>
              <a:t>to find an apprenticeship position?</a:t>
            </a:r>
          </a:p>
          <a:p>
            <a:r>
              <a:rPr lang="en-GB" sz="1600" b="0" dirty="0"/>
              <a:t>Usually the young person applies directly at the company</a:t>
            </a:r>
          </a:p>
          <a:p>
            <a:r>
              <a:rPr lang="en-GB" sz="1600" b="0" dirty="0"/>
              <a:t>Support of the PES to find a company</a:t>
            </a:r>
          </a:p>
          <a:p>
            <a:r>
              <a:rPr lang="en-GB" sz="1600" b="0" dirty="0"/>
              <a:t>If no apprenticeship place can be found, students can do a supra-company apprenticeship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01949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>
                <a:cs typeface="+mj-cs"/>
              </a:rPr>
              <a:t>Labour Market </a:t>
            </a:r>
            <a:r>
              <a:rPr lang="de-AT" dirty="0" err="1" smtClean="0">
                <a:cs typeface="+mj-cs"/>
              </a:rPr>
              <a:t>Policy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for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young</a:t>
            </a:r>
            <a:r>
              <a:rPr lang="de-AT" dirty="0" smtClean="0">
                <a:cs typeface="+mj-cs"/>
              </a:rPr>
              <a:t> </a:t>
            </a:r>
            <a:r>
              <a:rPr lang="de-AT" dirty="0" err="1" smtClean="0">
                <a:cs typeface="+mj-cs"/>
              </a:rPr>
              <a:t>people</a:t>
            </a:r>
            <a:r>
              <a:rPr lang="de-AT" dirty="0" smtClean="0">
                <a:cs typeface="+mj-cs"/>
              </a:rPr>
              <a:t> in Austria</a:t>
            </a:r>
            <a:endParaRPr lang="de-DE" dirty="0">
              <a:cs typeface="+mj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dirty="0" smtClean="0">
                <a:cs typeface="+mn-cs"/>
              </a:rPr>
              <a:t>Aims:</a:t>
            </a:r>
          </a:p>
          <a:p>
            <a:pPr>
              <a:defRPr/>
            </a:pPr>
            <a:r>
              <a:rPr lang="en-GB" b="0" dirty="0" smtClean="0">
                <a:cs typeface="+mn-cs"/>
              </a:rPr>
              <a:t>Reducing </a:t>
            </a:r>
            <a:r>
              <a:rPr lang="en-GB" b="0" dirty="0">
                <a:cs typeface="+mn-cs"/>
              </a:rPr>
              <a:t>drop-outs and marginalisation</a:t>
            </a:r>
          </a:p>
          <a:p>
            <a:pPr>
              <a:defRPr/>
            </a:pPr>
            <a:r>
              <a:rPr lang="en-GB" b="0" dirty="0">
                <a:cs typeface="+mn-cs"/>
              </a:rPr>
              <a:t>Improving measures between school and further education/formation - </a:t>
            </a:r>
            <a:r>
              <a:rPr lang="de-AT" b="0" dirty="0" err="1">
                <a:cs typeface="+mn-cs"/>
              </a:rPr>
              <a:t>Easing</a:t>
            </a:r>
            <a:r>
              <a:rPr lang="de-AT" b="0" dirty="0">
                <a:cs typeface="+mn-cs"/>
              </a:rPr>
              <a:t> </a:t>
            </a:r>
            <a:r>
              <a:rPr lang="de-AT" b="0" dirty="0" err="1">
                <a:cs typeface="+mn-cs"/>
              </a:rPr>
              <a:t>transitions</a:t>
            </a:r>
            <a:r>
              <a:rPr lang="de-AT" b="0" dirty="0">
                <a:cs typeface="+mn-cs"/>
              </a:rPr>
              <a:t> </a:t>
            </a:r>
            <a:r>
              <a:rPr lang="en-GB" b="0" dirty="0">
                <a:cs typeface="+mn-cs"/>
              </a:rPr>
              <a:t> (standardising offers, increasing coverage, enhancing low-threshold, individualisation of programmes)</a:t>
            </a:r>
          </a:p>
          <a:p>
            <a:pPr>
              <a:defRPr/>
            </a:pPr>
            <a:r>
              <a:rPr lang="de-AT" b="0" dirty="0">
                <a:cs typeface="+mn-cs"/>
              </a:rPr>
              <a:t>Support all </a:t>
            </a:r>
            <a:r>
              <a:rPr lang="de-AT" b="0" dirty="0" err="1">
                <a:cs typeface="+mn-cs"/>
              </a:rPr>
              <a:t>young</a:t>
            </a:r>
            <a:r>
              <a:rPr lang="de-AT" b="0" dirty="0">
                <a:cs typeface="+mn-cs"/>
              </a:rPr>
              <a:t> </a:t>
            </a:r>
            <a:r>
              <a:rPr lang="de-AT" b="0" dirty="0" err="1">
                <a:cs typeface="+mn-cs"/>
              </a:rPr>
              <a:t>people</a:t>
            </a:r>
            <a:r>
              <a:rPr lang="de-AT" b="0" dirty="0">
                <a:cs typeface="+mn-cs"/>
              </a:rPr>
              <a:t> </a:t>
            </a:r>
            <a:r>
              <a:rPr lang="de-AT" b="0" dirty="0" err="1">
                <a:cs typeface="+mn-cs"/>
              </a:rPr>
              <a:t>that</a:t>
            </a:r>
            <a:r>
              <a:rPr lang="de-AT" b="0" dirty="0">
                <a:cs typeface="+mn-cs"/>
              </a:rPr>
              <a:t> </a:t>
            </a:r>
            <a:r>
              <a:rPr lang="de-AT" b="0" dirty="0" err="1">
                <a:cs typeface="+mn-cs"/>
              </a:rPr>
              <a:t>have</a:t>
            </a:r>
            <a:r>
              <a:rPr lang="de-AT" b="0" dirty="0">
                <a:cs typeface="+mn-cs"/>
              </a:rPr>
              <a:t> </a:t>
            </a:r>
            <a:r>
              <a:rPr lang="de-AT" b="0" dirty="0" err="1" smtClean="0">
                <a:cs typeface="+mn-cs"/>
              </a:rPr>
              <a:t>difficulties</a:t>
            </a:r>
            <a:endParaRPr lang="de-AT" b="0" dirty="0" smtClean="0">
              <a:cs typeface="+mn-cs"/>
            </a:endParaRPr>
          </a:p>
          <a:p>
            <a:pPr>
              <a:defRPr/>
            </a:pPr>
            <a:r>
              <a:rPr lang="de-AT" b="0" dirty="0" smtClean="0">
                <a:cs typeface="+mn-cs"/>
              </a:rPr>
              <a:t>Further </a:t>
            </a:r>
            <a:r>
              <a:rPr lang="de-AT" b="0" dirty="0" err="1">
                <a:cs typeface="+mn-cs"/>
              </a:rPr>
              <a:t>education</a:t>
            </a:r>
            <a:r>
              <a:rPr lang="de-AT" b="0" dirty="0">
                <a:cs typeface="+mn-cs"/>
              </a:rPr>
              <a:t> </a:t>
            </a:r>
            <a:r>
              <a:rPr lang="de-AT" b="0" dirty="0" err="1">
                <a:cs typeface="+mn-cs"/>
              </a:rPr>
              <a:t>and</a:t>
            </a:r>
            <a:r>
              <a:rPr lang="de-AT" b="0" dirty="0">
                <a:cs typeface="+mn-cs"/>
              </a:rPr>
              <a:t> </a:t>
            </a:r>
            <a:r>
              <a:rPr lang="de-AT" b="0" dirty="0" err="1">
                <a:cs typeface="+mn-cs"/>
              </a:rPr>
              <a:t>education</a:t>
            </a:r>
            <a:r>
              <a:rPr lang="de-AT" b="0" dirty="0">
                <a:cs typeface="+mn-cs"/>
              </a:rPr>
              <a:t> </a:t>
            </a:r>
            <a:r>
              <a:rPr lang="de-AT" b="0" dirty="0" err="1">
                <a:cs typeface="+mn-cs"/>
              </a:rPr>
              <a:t>certificates</a:t>
            </a:r>
            <a:endParaRPr lang="de-AT" b="0" dirty="0">
              <a:cs typeface="+mn-cs"/>
            </a:endParaRPr>
          </a:p>
          <a:p>
            <a:pPr>
              <a:defRPr/>
            </a:pPr>
            <a:r>
              <a:rPr lang="en-GB" b="0" dirty="0">
                <a:cs typeface="+mn-cs"/>
              </a:rPr>
              <a:t>Enhancing cross-system co-operation and integrating labour market and education policy </a:t>
            </a:r>
          </a:p>
          <a:p>
            <a:pPr>
              <a:defRPr/>
            </a:pPr>
            <a:endParaRPr lang="de-DE" dirty="0">
              <a:cs typeface="+mn-c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>
                <a:cs typeface="+mj-cs"/>
              </a:rPr>
              <a:t>Employment rate EU 28</a:t>
            </a:r>
          </a:p>
        </p:txBody>
      </p:sp>
      <p:sp>
        <p:nvSpPr>
          <p:cNvPr id="17411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  <p:graphicFrame>
        <p:nvGraphicFramePr>
          <p:cNvPr id="4" name="Diagramm 3"/>
          <p:cNvGraphicFramePr>
            <a:graphicFrameLocks/>
          </p:cNvGraphicFramePr>
          <p:nvPr/>
        </p:nvGraphicFramePr>
        <p:xfrm>
          <a:off x="395536" y="1988840"/>
          <a:ext cx="7302192" cy="3709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Unemployment</a:t>
            </a:r>
            <a:r>
              <a:rPr lang="de-DE" dirty="0"/>
              <a:t> </a:t>
            </a:r>
            <a:r>
              <a:rPr lang="de-DE" dirty="0" err="1"/>
              <a:t>According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Level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smtClean="0"/>
              <a:t>Education (2014)</a:t>
            </a:r>
            <a:endParaRPr lang="de-DE" dirty="0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/>
          <a:srcRect l="884" r="884"/>
          <a:stretch>
            <a:fillRect/>
          </a:stretch>
        </p:blipFill>
        <p:spPr>
          <a:xfrm>
            <a:off x="395536" y="1700808"/>
            <a:ext cx="8352928" cy="4032449"/>
          </a:xfrm>
        </p:spPr>
      </p:pic>
    </p:spTree>
    <p:extLst>
      <p:ext uri="{BB962C8B-B14F-4D97-AF65-F5344CB8AC3E}">
        <p14:creationId xmlns:p14="http://schemas.microsoft.com/office/powerpoint/2010/main" val="39537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 err="1">
                <a:cs typeface="+mj-cs"/>
              </a:rPr>
              <a:t>Unemployment</a:t>
            </a:r>
            <a:r>
              <a:rPr lang="de-AT" dirty="0">
                <a:cs typeface="+mj-cs"/>
              </a:rPr>
              <a:t> </a:t>
            </a:r>
            <a:r>
              <a:rPr lang="de-AT" dirty="0" smtClean="0">
                <a:cs typeface="+mj-cs"/>
              </a:rPr>
              <a:t>Rate </a:t>
            </a:r>
            <a:r>
              <a:rPr lang="de-AT" dirty="0">
                <a:cs typeface="+mj-cs"/>
              </a:rPr>
              <a:t>EU 28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395288" y="1844675"/>
          <a:ext cx="8353425" cy="403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AT" dirty="0">
                <a:cs typeface="+mj-cs"/>
              </a:rPr>
              <a:t>Youth </a:t>
            </a:r>
            <a:r>
              <a:rPr lang="de-AT" dirty="0" err="1" smtClean="0">
                <a:cs typeface="+mj-cs"/>
              </a:rPr>
              <a:t>Unemployment</a:t>
            </a:r>
            <a:r>
              <a:rPr lang="de-AT" dirty="0" smtClean="0">
                <a:cs typeface="+mj-cs"/>
              </a:rPr>
              <a:t> Rate</a:t>
            </a:r>
            <a:endParaRPr lang="de-AT" dirty="0">
              <a:cs typeface="+mj-cs"/>
            </a:endParaRPr>
          </a:p>
        </p:txBody>
      </p:sp>
      <p:sp>
        <p:nvSpPr>
          <p:cNvPr id="5123" name="Textfeld 2"/>
          <p:cNvSpPr txBox="1">
            <a:spLocks noChangeArrowheads="1"/>
          </p:cNvSpPr>
          <p:nvPr/>
        </p:nvSpPr>
        <p:spPr bwMode="auto">
          <a:xfrm>
            <a:off x="6732588" y="5300663"/>
            <a:ext cx="1184275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>
              <a:defRPr sz="2000"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2pPr>
            <a:lvl3pPr>
              <a:defRPr sz="2000"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rgbClr val="000000"/>
                </a:solidFill>
                <a:latin typeface="Calibri" charset="0"/>
                <a:ea typeface="ＭＳ Ｐゴシック" charset="0"/>
              </a:defRPr>
            </a:lvl4pPr>
            <a:lvl5pPr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hangingPunct="0">
              <a:defRPr sz="20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de-DE" sz="900" b="0">
                <a:latin typeface="Arial" charset="0"/>
              </a:rPr>
              <a:t>Eurostat, May 2015</a:t>
            </a:r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372501"/>
              </p:ext>
            </p:extLst>
          </p:nvPr>
        </p:nvGraphicFramePr>
        <p:xfrm>
          <a:off x="467544" y="1700808"/>
          <a:ext cx="8064896" cy="4291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DE" dirty="0">
                <a:cs typeface="+mj-cs"/>
              </a:rPr>
              <a:t>Youth </a:t>
            </a:r>
            <a:r>
              <a:rPr lang="de-DE" dirty="0" err="1">
                <a:cs typeface="+mj-cs"/>
              </a:rPr>
              <a:t>Employment</a:t>
            </a:r>
            <a:r>
              <a:rPr lang="de-DE" dirty="0">
                <a:cs typeface="+mj-cs"/>
              </a:rPr>
              <a:t> </a:t>
            </a:r>
            <a:r>
              <a:rPr lang="de-DE" dirty="0" smtClean="0">
                <a:cs typeface="+mj-cs"/>
              </a:rPr>
              <a:t>Rate</a:t>
            </a:r>
            <a:endParaRPr lang="de-DE" dirty="0">
              <a:cs typeface="+mj-cs"/>
            </a:endParaRPr>
          </a:p>
        </p:txBody>
      </p:sp>
      <p:sp>
        <p:nvSpPr>
          <p:cNvPr id="8195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>
              <a:defRPr/>
            </a:pPr>
            <a:endParaRPr lang="de-DE">
              <a:cs typeface="+mn-cs"/>
            </a:endParaRPr>
          </a:p>
        </p:txBody>
      </p:sp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3189774"/>
              </p:ext>
            </p:extLst>
          </p:nvPr>
        </p:nvGraphicFramePr>
        <p:xfrm>
          <a:off x="395536" y="1628800"/>
          <a:ext cx="8352928" cy="4288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>
                <a:latin typeface="Calibri" charset="0"/>
              </a:rPr>
              <a:t>Policy context – NEET indicator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>
          <a:xfrm>
            <a:off x="395288" y="1557338"/>
            <a:ext cx="8353425" cy="4319587"/>
          </a:xfrm>
        </p:spPr>
        <p:txBody>
          <a:bodyPr/>
          <a:lstStyle/>
          <a:p>
            <a:pPr>
              <a:defRPr/>
            </a:pPr>
            <a:r>
              <a:rPr lang="de-AT" dirty="0">
                <a:cs typeface="+mn-cs"/>
              </a:rPr>
              <a:t>NEET: </a:t>
            </a:r>
            <a:r>
              <a:rPr lang="de-AT" u="sng" dirty="0">
                <a:cs typeface="+mn-cs"/>
              </a:rPr>
              <a:t>N</a:t>
            </a:r>
            <a:r>
              <a:rPr lang="de-AT" dirty="0">
                <a:cs typeface="+mn-cs"/>
              </a:rPr>
              <a:t>ot in </a:t>
            </a:r>
            <a:r>
              <a:rPr lang="de-AT" u="sng" dirty="0">
                <a:cs typeface="+mn-cs"/>
              </a:rPr>
              <a:t>E</a:t>
            </a:r>
            <a:r>
              <a:rPr lang="de-AT" dirty="0">
                <a:cs typeface="+mn-cs"/>
              </a:rPr>
              <a:t>ducation, </a:t>
            </a:r>
            <a:r>
              <a:rPr lang="de-AT" u="sng" dirty="0" err="1">
                <a:cs typeface="+mn-cs"/>
              </a:rPr>
              <a:t>E</a:t>
            </a:r>
            <a:r>
              <a:rPr lang="de-AT" dirty="0" err="1">
                <a:cs typeface="+mn-cs"/>
              </a:rPr>
              <a:t>mployment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or</a:t>
            </a:r>
            <a:r>
              <a:rPr lang="de-AT" dirty="0">
                <a:cs typeface="+mn-cs"/>
              </a:rPr>
              <a:t> </a:t>
            </a:r>
            <a:r>
              <a:rPr lang="de-AT" u="sng" dirty="0">
                <a:cs typeface="+mn-cs"/>
              </a:rPr>
              <a:t>T</a:t>
            </a:r>
            <a:r>
              <a:rPr lang="de-AT" dirty="0">
                <a:cs typeface="+mn-cs"/>
              </a:rPr>
              <a:t>raining</a:t>
            </a:r>
          </a:p>
          <a:p>
            <a:pPr>
              <a:defRPr/>
            </a:pPr>
            <a:r>
              <a:rPr lang="de-AT" dirty="0">
                <a:cs typeface="+mn-cs"/>
              </a:rPr>
              <a:t>Definition: Young </a:t>
            </a:r>
            <a:r>
              <a:rPr lang="de-AT" dirty="0" err="1">
                <a:cs typeface="+mn-cs"/>
              </a:rPr>
              <a:t>people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aged</a:t>
            </a:r>
            <a:r>
              <a:rPr lang="de-AT" dirty="0">
                <a:cs typeface="+mn-cs"/>
              </a:rPr>
              <a:t> 15-24 </a:t>
            </a:r>
            <a:r>
              <a:rPr lang="de-AT" dirty="0" err="1">
                <a:cs typeface="+mn-cs"/>
              </a:rPr>
              <a:t>years</a:t>
            </a:r>
            <a:r>
              <a:rPr lang="de-AT" dirty="0">
                <a:cs typeface="+mn-cs"/>
              </a:rPr>
              <a:t>, </a:t>
            </a:r>
            <a:r>
              <a:rPr lang="de-AT" dirty="0" err="1">
                <a:cs typeface="+mn-cs"/>
              </a:rPr>
              <a:t>unemployed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or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inactive</a:t>
            </a:r>
            <a:r>
              <a:rPr lang="de-AT" dirty="0">
                <a:cs typeface="+mn-cs"/>
              </a:rPr>
              <a:t>, not in </a:t>
            </a:r>
            <a:r>
              <a:rPr lang="de-AT" dirty="0" err="1">
                <a:cs typeface="+mn-cs"/>
              </a:rPr>
              <a:t>any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education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or</a:t>
            </a:r>
            <a:r>
              <a:rPr lang="de-AT" dirty="0">
                <a:cs typeface="+mn-cs"/>
              </a:rPr>
              <a:t> </a:t>
            </a:r>
            <a:r>
              <a:rPr lang="de-AT" dirty="0" err="1" smtClean="0">
                <a:cs typeface="+mn-cs"/>
              </a:rPr>
              <a:t>training</a:t>
            </a:r>
            <a:endParaRPr lang="de-AT" dirty="0" smtClean="0">
              <a:cs typeface="+mn-cs"/>
            </a:endParaRPr>
          </a:p>
          <a:p>
            <a:pPr marL="0" indent="0">
              <a:buFontTx/>
              <a:buNone/>
              <a:defRPr/>
            </a:pPr>
            <a:endParaRPr lang="de-AT" dirty="0">
              <a:cs typeface="+mn-cs"/>
            </a:endParaRPr>
          </a:p>
          <a:p>
            <a:pPr>
              <a:defRPr/>
            </a:pPr>
            <a:endParaRPr lang="de-AT" dirty="0">
              <a:cs typeface="+mn-cs"/>
            </a:endParaRPr>
          </a:p>
          <a:p>
            <a:pPr>
              <a:defRPr/>
            </a:pPr>
            <a:endParaRPr lang="de-AT" dirty="0">
              <a:cs typeface="+mn-cs"/>
            </a:endParaRPr>
          </a:p>
          <a:p>
            <a:pPr>
              <a:defRPr/>
            </a:pPr>
            <a:endParaRPr lang="de-AT" dirty="0" smtClean="0">
              <a:cs typeface="+mn-cs"/>
            </a:endParaRPr>
          </a:p>
          <a:p>
            <a:pPr>
              <a:defRPr/>
            </a:pPr>
            <a:endParaRPr lang="de-AT" dirty="0">
              <a:cs typeface="+mn-cs"/>
            </a:endParaRPr>
          </a:p>
          <a:p>
            <a:pPr>
              <a:defRPr/>
            </a:pPr>
            <a:r>
              <a:rPr lang="de-AT" dirty="0" smtClean="0">
                <a:cs typeface="+mn-cs"/>
              </a:rPr>
              <a:t>NEET </a:t>
            </a:r>
            <a:r>
              <a:rPr lang="de-AT" dirty="0" err="1">
                <a:cs typeface="+mn-cs"/>
              </a:rPr>
              <a:t>indicator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and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the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youth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unemployment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are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related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concepts</a:t>
            </a:r>
            <a:r>
              <a:rPr lang="de-AT" dirty="0">
                <a:cs typeface="+mn-cs"/>
              </a:rPr>
              <a:t>, but </a:t>
            </a:r>
            <a:r>
              <a:rPr lang="de-AT" dirty="0" err="1">
                <a:cs typeface="+mn-cs"/>
              </a:rPr>
              <a:t>there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are</a:t>
            </a:r>
            <a:r>
              <a:rPr lang="de-AT" dirty="0">
                <a:cs typeface="+mn-cs"/>
              </a:rPr>
              <a:t> </a:t>
            </a:r>
            <a:r>
              <a:rPr lang="de-AT" dirty="0" err="1">
                <a:cs typeface="+mn-cs"/>
              </a:rPr>
              <a:t>important</a:t>
            </a:r>
            <a:r>
              <a:rPr lang="de-AT" dirty="0">
                <a:cs typeface="+mn-cs"/>
              </a:rPr>
              <a:t> </a:t>
            </a:r>
            <a:r>
              <a:rPr lang="de-AT" dirty="0" err="1" smtClean="0">
                <a:cs typeface="+mn-cs"/>
              </a:rPr>
              <a:t>differences</a:t>
            </a:r>
            <a:r>
              <a:rPr lang="de-AT" dirty="0" smtClean="0">
                <a:cs typeface="+mn-cs"/>
              </a:rPr>
              <a:t>! </a:t>
            </a:r>
          </a:p>
          <a:p>
            <a:pPr lvl="1">
              <a:defRPr/>
            </a:pPr>
            <a:r>
              <a:rPr lang="de-AT" dirty="0" err="1" smtClean="0"/>
              <a:t>Amount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NEET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higher</a:t>
            </a:r>
            <a:r>
              <a:rPr lang="de-AT" dirty="0" smtClean="0"/>
              <a:t> (7,5 </a:t>
            </a:r>
            <a:r>
              <a:rPr lang="de-AT" dirty="0" err="1" smtClean="0"/>
              <a:t>mio.</a:t>
            </a:r>
            <a:r>
              <a:rPr lang="de-AT" dirty="0" smtClean="0"/>
              <a:t> vs. 5,5 </a:t>
            </a:r>
            <a:r>
              <a:rPr lang="de-AT" dirty="0" err="1" smtClean="0"/>
              <a:t>mio.</a:t>
            </a:r>
            <a:r>
              <a:rPr lang="de-AT" dirty="0" smtClean="0"/>
              <a:t>)</a:t>
            </a:r>
          </a:p>
          <a:p>
            <a:pPr lvl="1">
              <a:defRPr/>
            </a:pPr>
            <a:r>
              <a:rPr lang="de-AT" dirty="0" smtClean="0"/>
              <a:t>NEET rate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lower</a:t>
            </a:r>
            <a:r>
              <a:rPr lang="de-AT" dirty="0" smtClean="0"/>
              <a:t> (12,4% vs. 22,2%)</a:t>
            </a:r>
          </a:p>
          <a:p>
            <a:pPr lvl="1">
              <a:defRPr/>
            </a:pPr>
            <a:endParaRPr lang="de-AT" dirty="0"/>
          </a:p>
          <a:p>
            <a:pPr>
              <a:defRPr/>
            </a:pPr>
            <a:endParaRPr lang="de-AT" dirty="0">
              <a:cs typeface="+mn-cs"/>
            </a:endParaRPr>
          </a:p>
          <a:p>
            <a:pPr>
              <a:defRPr/>
            </a:pPr>
            <a:endParaRPr lang="de-AT" dirty="0">
              <a:cs typeface="+mn-cs"/>
            </a:endParaRPr>
          </a:p>
          <a:p>
            <a:pPr>
              <a:defRPr/>
            </a:pPr>
            <a:endParaRPr lang="de-AT" dirty="0">
              <a:cs typeface="+mn-cs"/>
            </a:endParaRPr>
          </a:p>
          <a:p>
            <a:pPr>
              <a:defRPr/>
            </a:pPr>
            <a:endParaRPr lang="de-AT" dirty="0">
              <a:cs typeface="+mn-cs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2411413" y="2852738"/>
          <a:ext cx="3600450" cy="1346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50"/>
              </a:tblGrid>
              <a:tr h="576612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20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NEET rate</a:t>
                      </a:r>
                      <a:endParaRPr lang="de-AT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7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84794">
                <a:tc>
                  <a:txBody>
                    <a:bodyPr/>
                    <a:lstStyle/>
                    <a:p>
                      <a:pPr algn="ctr" fontAlgn="b"/>
                      <a:r>
                        <a:rPr lang="de-AT" sz="200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Number</a:t>
                      </a:r>
                      <a:r>
                        <a:rPr lang="de-AT" sz="20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de-AT" sz="200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de-AT" sz="20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de-AT" sz="200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young</a:t>
                      </a:r>
                      <a:r>
                        <a:rPr lang="de-AT" sz="20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NEET</a:t>
                      </a:r>
                      <a:endParaRPr lang="de-AT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7" marB="0" anchor="b"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847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population of young people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7" marB="0" anchor="b"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>
                <a:latin typeface="Calibri" charset="0"/>
              </a:rPr>
              <a:t>Policy</a:t>
            </a:r>
            <a:r>
              <a:rPr lang="de-AT" dirty="0">
                <a:latin typeface="Calibri" charset="0"/>
              </a:rPr>
              <a:t> </a:t>
            </a:r>
            <a:r>
              <a:rPr lang="de-AT" dirty="0" err="1">
                <a:latin typeface="Calibri" charset="0"/>
              </a:rPr>
              <a:t>context</a:t>
            </a:r>
            <a:r>
              <a:rPr lang="de-AT" dirty="0">
                <a:latin typeface="Calibri" charset="0"/>
              </a:rPr>
              <a:t> – NEET </a:t>
            </a:r>
            <a:r>
              <a:rPr lang="de-AT" dirty="0" err="1">
                <a:latin typeface="Calibri" charset="0"/>
              </a:rPr>
              <a:t>indicator</a:t>
            </a:r>
            <a:endParaRPr lang="de-AT" dirty="0">
              <a:latin typeface="Calibri" charset="0"/>
            </a:endParaRPr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>
              <a:defRPr/>
            </a:pPr>
            <a:r>
              <a:rPr lang="de-AT" sz="2100" dirty="0" smtClean="0">
                <a:cs typeface="+mn-cs"/>
              </a:rPr>
              <a:t>Pros:</a:t>
            </a:r>
          </a:p>
          <a:p>
            <a:pPr lvl="1">
              <a:defRPr/>
            </a:pPr>
            <a:r>
              <a:rPr lang="de-AT" sz="2100" dirty="0" err="1" smtClean="0"/>
              <a:t>Measure</a:t>
            </a:r>
            <a:r>
              <a:rPr lang="de-AT" sz="2100" dirty="0" smtClean="0"/>
              <a:t> </a:t>
            </a:r>
            <a:r>
              <a:rPr lang="de-AT" sz="2100" dirty="0" err="1" smtClean="0"/>
              <a:t>or</a:t>
            </a:r>
            <a:r>
              <a:rPr lang="de-AT" sz="2100" dirty="0" smtClean="0"/>
              <a:t> </a:t>
            </a:r>
            <a:r>
              <a:rPr lang="de-AT" sz="2100" dirty="0" err="1" smtClean="0"/>
              <a:t>joblessness</a:t>
            </a:r>
            <a:r>
              <a:rPr lang="de-AT" sz="2100" dirty="0" smtClean="0"/>
              <a:t> </a:t>
            </a:r>
            <a:r>
              <a:rPr lang="de-AT" sz="2100" dirty="0" err="1" smtClean="0"/>
              <a:t>of</a:t>
            </a:r>
            <a:r>
              <a:rPr lang="de-AT" sz="2100" dirty="0" smtClean="0"/>
              <a:t> </a:t>
            </a:r>
            <a:r>
              <a:rPr lang="de-AT" sz="2100" dirty="0" err="1" smtClean="0"/>
              <a:t>young</a:t>
            </a:r>
            <a:r>
              <a:rPr lang="de-AT" sz="2100" dirty="0" smtClean="0"/>
              <a:t> </a:t>
            </a:r>
            <a:r>
              <a:rPr lang="de-AT" sz="2100" dirty="0" err="1" smtClean="0"/>
              <a:t>people</a:t>
            </a:r>
            <a:endParaRPr lang="de-AT" sz="2100" dirty="0" smtClean="0"/>
          </a:p>
          <a:p>
            <a:pPr lvl="1">
              <a:defRPr/>
            </a:pPr>
            <a:r>
              <a:rPr lang="de-AT" sz="2100" dirty="0" err="1"/>
              <a:t>Important</a:t>
            </a:r>
            <a:r>
              <a:rPr lang="de-AT" sz="2100" dirty="0"/>
              <a:t> </a:t>
            </a:r>
            <a:r>
              <a:rPr lang="de-AT" sz="2100" dirty="0" err="1" smtClean="0"/>
              <a:t>complement</a:t>
            </a:r>
            <a:r>
              <a:rPr lang="de-AT" sz="2100" dirty="0" smtClean="0"/>
              <a:t> </a:t>
            </a:r>
            <a:r>
              <a:rPr lang="de-AT" sz="2100" dirty="0" err="1"/>
              <a:t>to</a:t>
            </a:r>
            <a:r>
              <a:rPr lang="de-AT" sz="2100" dirty="0"/>
              <a:t> </a:t>
            </a:r>
            <a:r>
              <a:rPr lang="de-AT" sz="2100" dirty="0" err="1" smtClean="0"/>
              <a:t>youth</a:t>
            </a:r>
            <a:r>
              <a:rPr lang="de-AT" sz="2100" dirty="0" smtClean="0"/>
              <a:t> </a:t>
            </a:r>
            <a:r>
              <a:rPr lang="de-AT" sz="2100" dirty="0" err="1" smtClean="0"/>
              <a:t>unemployment</a:t>
            </a:r>
            <a:endParaRPr lang="de-AT" sz="2100" dirty="0"/>
          </a:p>
          <a:p>
            <a:pPr lvl="1">
              <a:defRPr/>
            </a:pPr>
            <a:r>
              <a:rPr lang="de-AT" sz="2100" dirty="0" err="1" smtClean="0"/>
              <a:t>Indicator</a:t>
            </a:r>
            <a:r>
              <a:rPr lang="de-AT" sz="2100" dirty="0" smtClean="0"/>
              <a:t> </a:t>
            </a:r>
            <a:r>
              <a:rPr lang="de-AT" sz="2100" dirty="0" err="1" smtClean="0"/>
              <a:t>for</a:t>
            </a:r>
            <a:r>
              <a:rPr lang="de-AT" sz="2100" dirty="0" smtClean="0"/>
              <a:t> </a:t>
            </a:r>
            <a:r>
              <a:rPr lang="de-AT" sz="2100" dirty="0" err="1" smtClean="0"/>
              <a:t>social</a:t>
            </a:r>
            <a:r>
              <a:rPr lang="de-AT" sz="2100" dirty="0" smtClean="0"/>
              <a:t> </a:t>
            </a:r>
            <a:r>
              <a:rPr lang="de-AT" sz="2100" dirty="0" err="1" smtClean="0"/>
              <a:t>exclusionyoung</a:t>
            </a:r>
            <a:endParaRPr lang="de-AT" sz="2100" dirty="0" smtClean="0"/>
          </a:p>
          <a:p>
            <a:pPr lvl="1">
              <a:defRPr/>
            </a:pPr>
            <a:endParaRPr lang="de-AT" dirty="0" smtClean="0"/>
          </a:p>
          <a:p>
            <a:pPr>
              <a:defRPr/>
            </a:pPr>
            <a:r>
              <a:rPr lang="de-AT" sz="2100" dirty="0" smtClean="0">
                <a:cs typeface="+mn-cs"/>
              </a:rPr>
              <a:t>Cons:</a:t>
            </a:r>
          </a:p>
          <a:p>
            <a:pPr lvl="1">
              <a:defRPr/>
            </a:pPr>
            <a:r>
              <a:rPr lang="de-AT" sz="2100" dirty="0" err="1" smtClean="0"/>
              <a:t>Broad</a:t>
            </a:r>
            <a:r>
              <a:rPr lang="de-AT" sz="2100" dirty="0" smtClean="0"/>
              <a:t> </a:t>
            </a:r>
            <a:r>
              <a:rPr lang="de-AT" sz="2100" dirty="0" err="1"/>
              <a:t>concept</a:t>
            </a:r>
            <a:r>
              <a:rPr lang="de-AT" sz="2100" dirty="0"/>
              <a:t>: </a:t>
            </a:r>
            <a:r>
              <a:rPr lang="de-AT" sz="2100" dirty="0" err="1"/>
              <a:t>very</a:t>
            </a:r>
            <a:r>
              <a:rPr lang="de-AT" sz="2100" dirty="0"/>
              <a:t> </a:t>
            </a:r>
            <a:r>
              <a:rPr lang="de-AT" sz="2100" dirty="0" err="1"/>
              <a:t>heterogenous</a:t>
            </a:r>
            <a:r>
              <a:rPr lang="de-AT" sz="2100" dirty="0"/>
              <a:t> </a:t>
            </a:r>
            <a:r>
              <a:rPr lang="de-AT" sz="2100" dirty="0" err="1"/>
              <a:t>group</a:t>
            </a:r>
            <a:endParaRPr lang="de-AT" sz="2100" dirty="0"/>
          </a:p>
          <a:p>
            <a:pPr lvl="1">
              <a:defRPr/>
            </a:pPr>
            <a:r>
              <a:rPr lang="de-AT" sz="2100" dirty="0" err="1" smtClean="0"/>
              <a:t>Does</a:t>
            </a:r>
            <a:r>
              <a:rPr lang="de-AT" sz="2100" dirty="0" smtClean="0"/>
              <a:t> not </a:t>
            </a:r>
            <a:r>
              <a:rPr lang="de-AT" sz="2100" dirty="0" err="1" smtClean="0"/>
              <a:t>include</a:t>
            </a:r>
            <a:r>
              <a:rPr lang="de-AT" sz="2100" dirty="0" smtClean="0"/>
              <a:t> </a:t>
            </a:r>
            <a:r>
              <a:rPr lang="de-AT" sz="2100" dirty="0" err="1" smtClean="0"/>
              <a:t>precarious</a:t>
            </a:r>
            <a:r>
              <a:rPr lang="de-AT" sz="2100" dirty="0" smtClean="0"/>
              <a:t> </a:t>
            </a:r>
            <a:r>
              <a:rPr lang="de-AT" sz="2100" dirty="0" err="1" smtClean="0"/>
              <a:t>employment</a:t>
            </a:r>
            <a:endParaRPr lang="de-AT" sz="2100" dirty="0" smtClean="0"/>
          </a:p>
          <a:p>
            <a:pPr lvl="1">
              <a:defRPr/>
            </a:pPr>
            <a:r>
              <a:rPr lang="de-AT" sz="2100" dirty="0" err="1" smtClean="0"/>
              <a:t>Deficit</a:t>
            </a:r>
            <a:r>
              <a:rPr lang="de-AT" sz="2100" dirty="0" smtClean="0"/>
              <a:t> </a:t>
            </a:r>
            <a:r>
              <a:rPr lang="de-AT" sz="2100" dirty="0" err="1"/>
              <a:t>oriented</a:t>
            </a:r>
            <a:r>
              <a:rPr lang="de-AT" sz="2100" dirty="0"/>
              <a:t> </a:t>
            </a:r>
            <a:r>
              <a:rPr lang="de-AT" sz="2100" dirty="0" err="1"/>
              <a:t>concept</a:t>
            </a:r>
            <a:r>
              <a:rPr lang="de-AT" sz="2100" dirty="0"/>
              <a:t>: </a:t>
            </a:r>
            <a:r>
              <a:rPr lang="de-AT" sz="2100" dirty="0" err="1"/>
              <a:t>risk</a:t>
            </a:r>
            <a:r>
              <a:rPr lang="de-AT" sz="2100" dirty="0"/>
              <a:t> </a:t>
            </a:r>
            <a:r>
              <a:rPr lang="de-AT" sz="2100" dirty="0" err="1"/>
              <a:t>of</a:t>
            </a:r>
            <a:r>
              <a:rPr lang="de-AT" sz="2100" dirty="0"/>
              <a:t> </a:t>
            </a:r>
            <a:r>
              <a:rPr lang="de-AT" sz="2100" dirty="0" err="1"/>
              <a:t>stigmatization</a:t>
            </a:r>
            <a:endParaRPr lang="de-AT" sz="2100" dirty="0"/>
          </a:p>
          <a:p>
            <a:pPr>
              <a:defRPr/>
            </a:pPr>
            <a:endParaRPr lang="de-AT" dirty="0">
              <a:cs typeface="+mn-cs"/>
            </a:endParaRPr>
          </a:p>
        </p:txBody>
      </p:sp>
      <p:graphicFrame>
        <p:nvGraphicFramePr>
          <p:cNvPr id="4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7124683"/>
              </p:ext>
            </p:extLst>
          </p:nvPr>
        </p:nvGraphicFramePr>
        <p:xfrm>
          <a:off x="3995936" y="2924944"/>
          <a:ext cx="6552977" cy="3312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pieren 8"/>
          <p:cNvGrpSpPr/>
          <p:nvPr/>
        </p:nvGrpSpPr>
        <p:grpSpPr>
          <a:xfrm>
            <a:off x="6444208" y="2492896"/>
            <a:ext cx="1212518" cy="1080120"/>
            <a:chOff x="2232251" y="360190"/>
            <a:chExt cx="1134070" cy="1134070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7" name="Ellipse 9"/>
            <p:cNvSpPr/>
            <p:nvPr/>
          </p:nvSpPr>
          <p:spPr>
            <a:xfrm>
              <a:off x="2232251" y="360190"/>
              <a:ext cx="1134070" cy="1134070"/>
            </a:xfrm>
            <a:prstGeom prst="ellipse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Ellipse 4"/>
            <p:cNvSpPr/>
            <p:nvPr/>
          </p:nvSpPr>
          <p:spPr>
            <a:xfrm>
              <a:off x="2398332" y="526271"/>
              <a:ext cx="801908" cy="80190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1430" tIns="11430" rIns="11430" bIns="11430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AT" sz="1600" b="1" dirty="0" err="1" smtClean="0"/>
                <a:t>Disen</a:t>
              </a:r>
              <a:r>
                <a:rPr lang="de-AT" sz="1600" b="1" dirty="0" smtClean="0"/>
                <a:t>-</a:t>
              </a:r>
              <a:r>
                <a:rPr lang="de-AT" sz="1600" b="1" dirty="0"/>
                <a:t/>
              </a:r>
              <a:br>
                <a:rPr lang="de-AT" sz="1600" b="1" dirty="0"/>
              </a:br>
              <a:r>
                <a:rPr lang="de-AT" sz="1600" b="1" dirty="0" err="1"/>
                <a:t>gaged</a:t>
              </a:r>
              <a:endParaRPr lang="de-AT" sz="1600" b="1" dirty="0"/>
            </a:p>
          </p:txBody>
        </p:sp>
      </p:grpSp>
      <p:grpSp>
        <p:nvGrpSpPr>
          <p:cNvPr id="9" name="Gruppieren 5"/>
          <p:cNvGrpSpPr/>
          <p:nvPr/>
        </p:nvGrpSpPr>
        <p:grpSpPr>
          <a:xfrm>
            <a:off x="7452320" y="1988840"/>
            <a:ext cx="1691680" cy="1716110"/>
            <a:chOff x="4039778" y="255039"/>
            <a:chExt cx="1134070" cy="1134070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0" name="Ellipse 6"/>
            <p:cNvSpPr/>
            <p:nvPr/>
          </p:nvSpPr>
          <p:spPr>
            <a:xfrm>
              <a:off x="4039778" y="255039"/>
              <a:ext cx="1134070" cy="1134070"/>
            </a:xfrm>
            <a:prstGeom prst="ellipse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Ellipse 4"/>
            <p:cNvSpPr/>
            <p:nvPr/>
          </p:nvSpPr>
          <p:spPr>
            <a:xfrm>
              <a:off x="4205859" y="421120"/>
              <a:ext cx="801908" cy="80190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1430" tIns="11430" rIns="11430" bIns="11430" spcCol="1270" anchor="ctr"/>
            <a:lstStyle/>
            <a:p>
              <a:pPr algn="ctr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e-AT" sz="1600" b="1" dirty="0" err="1"/>
                <a:t>Convetionally</a:t>
              </a:r>
              <a:r>
                <a:rPr lang="de-AT" sz="1600" b="1" dirty="0"/>
                <a:t> </a:t>
              </a:r>
              <a:r>
                <a:rPr lang="de-AT" sz="1600" b="1" dirty="0" err="1"/>
                <a:t>unemployed</a:t>
              </a:r>
              <a:endParaRPr lang="de-AT" sz="1600" b="1" dirty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AT" dirty="0">
                <a:cs typeface="+mj-cs"/>
              </a:rPr>
              <a:t>NEET rate in Europe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0214055"/>
              </p:ext>
            </p:extLst>
          </p:nvPr>
        </p:nvGraphicFramePr>
        <p:xfrm>
          <a:off x="827584" y="1412776"/>
          <a:ext cx="7776864" cy="4639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zialministerium">
  <a:themeElements>
    <a:clrScheme name="Sozialministerium">
      <a:dk1>
        <a:srgbClr val="6F656B"/>
      </a:dk1>
      <a:lt1>
        <a:sysClr val="window" lastClr="FFFFFF"/>
      </a:lt1>
      <a:dk2>
        <a:srgbClr val="6F656B"/>
      </a:dk2>
      <a:lt2>
        <a:srgbClr val="EEECE1"/>
      </a:lt2>
      <a:accent1>
        <a:srgbClr val="E63323"/>
      </a:accent1>
      <a:accent2>
        <a:srgbClr val="E74F35"/>
      </a:accent2>
      <a:accent3>
        <a:srgbClr val="EA6645"/>
      </a:accent3>
      <a:accent4>
        <a:srgbClr val="ED7B59"/>
      </a:accent4>
      <a:accent5>
        <a:srgbClr val="F0916F"/>
      </a:accent5>
      <a:accent6>
        <a:srgbClr val="F4A586"/>
      </a:accent6>
      <a:hlink>
        <a:srgbClr val="F7B99E"/>
      </a:hlink>
      <a:folHlink>
        <a:srgbClr val="E63323"/>
      </a:folHlink>
    </a:clrScheme>
    <a:fontScheme name="Sozialministerium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ozialministerium">
    <a:dk1>
      <a:srgbClr val="6F656B"/>
    </a:dk1>
    <a:lt1>
      <a:sysClr val="window" lastClr="FFFFFF"/>
    </a:lt1>
    <a:dk2>
      <a:srgbClr val="6F656B"/>
    </a:dk2>
    <a:lt2>
      <a:srgbClr val="EEECE1"/>
    </a:lt2>
    <a:accent1>
      <a:srgbClr val="E63323"/>
    </a:accent1>
    <a:accent2>
      <a:srgbClr val="E74F35"/>
    </a:accent2>
    <a:accent3>
      <a:srgbClr val="EA6645"/>
    </a:accent3>
    <a:accent4>
      <a:srgbClr val="ED7B59"/>
    </a:accent4>
    <a:accent5>
      <a:srgbClr val="F0916F"/>
    </a:accent5>
    <a:accent6>
      <a:srgbClr val="F4A586"/>
    </a:accent6>
    <a:hlink>
      <a:srgbClr val="F7B99E"/>
    </a:hlink>
    <a:folHlink>
      <a:srgbClr val="E63323"/>
    </a:folHlink>
  </a:clrScheme>
  <a:fontScheme name="Sozialministerium">
    <a:majorFont>
      <a:latin typeface="Calibri"/>
      <a:ea typeface=""/>
      <a:cs typeface=""/>
    </a:majorFont>
    <a:minorFont>
      <a:latin typeface="Calibri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ozialministerium">
    <a:dk1>
      <a:srgbClr val="6F656B"/>
    </a:dk1>
    <a:lt1>
      <a:sysClr val="window" lastClr="FFFFFF"/>
    </a:lt1>
    <a:dk2>
      <a:srgbClr val="6F656B"/>
    </a:dk2>
    <a:lt2>
      <a:srgbClr val="EEECE1"/>
    </a:lt2>
    <a:accent1>
      <a:srgbClr val="E63323"/>
    </a:accent1>
    <a:accent2>
      <a:srgbClr val="E74F35"/>
    </a:accent2>
    <a:accent3>
      <a:srgbClr val="EA6645"/>
    </a:accent3>
    <a:accent4>
      <a:srgbClr val="ED7B59"/>
    </a:accent4>
    <a:accent5>
      <a:srgbClr val="F0916F"/>
    </a:accent5>
    <a:accent6>
      <a:srgbClr val="F4A586"/>
    </a:accent6>
    <a:hlink>
      <a:srgbClr val="F7B99E"/>
    </a:hlink>
    <a:folHlink>
      <a:srgbClr val="E63323"/>
    </a:folHlink>
  </a:clrScheme>
  <a:fontScheme name="Sozialministerium">
    <a:majorFont>
      <a:latin typeface="Calibri"/>
      <a:ea typeface=""/>
      <a:cs typeface=""/>
    </a:majorFont>
    <a:minorFont>
      <a:latin typeface="Calibri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ozialministerium">
    <a:dk1>
      <a:srgbClr val="6F656B"/>
    </a:dk1>
    <a:lt1>
      <a:sysClr val="window" lastClr="FFFFFF"/>
    </a:lt1>
    <a:dk2>
      <a:srgbClr val="6F656B"/>
    </a:dk2>
    <a:lt2>
      <a:srgbClr val="EEECE1"/>
    </a:lt2>
    <a:accent1>
      <a:srgbClr val="E63323"/>
    </a:accent1>
    <a:accent2>
      <a:srgbClr val="E74F35"/>
    </a:accent2>
    <a:accent3>
      <a:srgbClr val="EA6645"/>
    </a:accent3>
    <a:accent4>
      <a:srgbClr val="ED7B59"/>
    </a:accent4>
    <a:accent5>
      <a:srgbClr val="F0916F"/>
    </a:accent5>
    <a:accent6>
      <a:srgbClr val="F4A586"/>
    </a:accent6>
    <a:hlink>
      <a:srgbClr val="F7B99E"/>
    </a:hlink>
    <a:folHlink>
      <a:srgbClr val="E63323"/>
    </a:folHlink>
  </a:clrScheme>
  <a:fontScheme name="Sozialministerium">
    <a:majorFont>
      <a:latin typeface="Calibri"/>
      <a:ea typeface=""/>
      <a:cs typeface=""/>
    </a:majorFont>
    <a:minorFont>
      <a:latin typeface="Calibri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Sozialministerium">
    <a:dk1>
      <a:srgbClr val="6F656B"/>
    </a:dk1>
    <a:lt1>
      <a:sysClr val="window" lastClr="FFFFFF"/>
    </a:lt1>
    <a:dk2>
      <a:srgbClr val="6F656B"/>
    </a:dk2>
    <a:lt2>
      <a:srgbClr val="EEECE1"/>
    </a:lt2>
    <a:accent1>
      <a:srgbClr val="E63323"/>
    </a:accent1>
    <a:accent2>
      <a:srgbClr val="E74F35"/>
    </a:accent2>
    <a:accent3>
      <a:srgbClr val="EA6645"/>
    </a:accent3>
    <a:accent4>
      <a:srgbClr val="ED7B59"/>
    </a:accent4>
    <a:accent5>
      <a:srgbClr val="F0916F"/>
    </a:accent5>
    <a:accent6>
      <a:srgbClr val="F4A586"/>
    </a:accent6>
    <a:hlink>
      <a:srgbClr val="F7B99E"/>
    </a:hlink>
    <a:folHlink>
      <a:srgbClr val="E63323"/>
    </a:folHlink>
  </a:clrScheme>
  <a:fontScheme name="Sozialministerium">
    <a:majorFont>
      <a:latin typeface="Calibri"/>
      <a:ea typeface=""/>
      <a:cs typeface=""/>
    </a:majorFont>
    <a:minorFont>
      <a:latin typeface="Calibri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Sozialministerium">
    <a:dk1>
      <a:srgbClr val="6F656B"/>
    </a:dk1>
    <a:lt1>
      <a:sysClr val="window" lastClr="FFFFFF"/>
    </a:lt1>
    <a:dk2>
      <a:srgbClr val="6F656B"/>
    </a:dk2>
    <a:lt2>
      <a:srgbClr val="EEECE1"/>
    </a:lt2>
    <a:accent1>
      <a:srgbClr val="E63323"/>
    </a:accent1>
    <a:accent2>
      <a:srgbClr val="E74F35"/>
    </a:accent2>
    <a:accent3>
      <a:srgbClr val="EA6645"/>
    </a:accent3>
    <a:accent4>
      <a:srgbClr val="ED7B59"/>
    </a:accent4>
    <a:accent5>
      <a:srgbClr val="F0916F"/>
    </a:accent5>
    <a:accent6>
      <a:srgbClr val="F4A586"/>
    </a:accent6>
    <a:hlink>
      <a:srgbClr val="F7B99E"/>
    </a:hlink>
    <a:folHlink>
      <a:srgbClr val="E63323"/>
    </a:folHlink>
  </a:clrScheme>
  <a:fontScheme name="Sozialministerium">
    <a:majorFont>
      <a:latin typeface="Calibri"/>
      <a:ea typeface=""/>
      <a:cs typeface=""/>
    </a:majorFont>
    <a:minorFont>
      <a:latin typeface="Calibri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Sozialministerium">
    <a:dk1>
      <a:srgbClr val="6F656B"/>
    </a:dk1>
    <a:lt1>
      <a:sysClr val="window" lastClr="FFFFFF"/>
    </a:lt1>
    <a:dk2>
      <a:srgbClr val="6F656B"/>
    </a:dk2>
    <a:lt2>
      <a:srgbClr val="EEECE1"/>
    </a:lt2>
    <a:accent1>
      <a:srgbClr val="E63323"/>
    </a:accent1>
    <a:accent2>
      <a:srgbClr val="E74F35"/>
    </a:accent2>
    <a:accent3>
      <a:srgbClr val="EA6645"/>
    </a:accent3>
    <a:accent4>
      <a:srgbClr val="ED7B59"/>
    </a:accent4>
    <a:accent5>
      <a:srgbClr val="F0916F"/>
    </a:accent5>
    <a:accent6>
      <a:srgbClr val="F4A586"/>
    </a:accent6>
    <a:hlink>
      <a:srgbClr val="F7B99E"/>
    </a:hlink>
    <a:folHlink>
      <a:srgbClr val="E63323"/>
    </a:folHlink>
  </a:clrScheme>
  <a:fontScheme name="Sozialministerium">
    <a:majorFont>
      <a:latin typeface="Calibri"/>
      <a:ea typeface=""/>
      <a:cs typeface=""/>
    </a:majorFont>
    <a:minorFont>
      <a:latin typeface="Calibri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140331 - Sozialministerium</Template>
  <TotalTime>0</TotalTime>
  <Words>2084</Words>
  <Application>Microsoft Office PowerPoint</Application>
  <PresentationFormat>On-screen Show (4:3)</PresentationFormat>
  <Paragraphs>355</Paragraphs>
  <Slides>38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Sozialministerium</vt:lpstr>
      <vt:lpstr>Larissa</vt:lpstr>
      <vt:lpstr>1_Larissa</vt:lpstr>
      <vt:lpstr>PowerPoint Presentation</vt:lpstr>
      <vt:lpstr>Content of presentation</vt:lpstr>
      <vt:lpstr>PowerPoint Presentation</vt:lpstr>
      <vt:lpstr>Unemployment Rate EU 28</vt:lpstr>
      <vt:lpstr>Youth Unemployment Rate</vt:lpstr>
      <vt:lpstr>Youth Employment Rate</vt:lpstr>
      <vt:lpstr>Policy context – NEET indicator</vt:lpstr>
      <vt:lpstr>Policy context – NEET indicator</vt:lpstr>
      <vt:lpstr>NEET rate in Europe</vt:lpstr>
      <vt:lpstr>NEET rate in Europe</vt:lpstr>
      <vt:lpstr>NEET risk factors</vt:lpstr>
      <vt:lpstr>NEET - Individual, social and economic consequences</vt:lpstr>
      <vt:lpstr>PowerPoint Presentation</vt:lpstr>
      <vt:lpstr>Education system - Example Austria </vt:lpstr>
      <vt:lpstr>Labour Market Policy for young people in Austria</vt:lpstr>
      <vt:lpstr>Labour Market Policy for young people in Austria</vt:lpstr>
      <vt:lpstr>Labour Market Policy for young people in Austria</vt:lpstr>
      <vt:lpstr>PowerPoint Presentation</vt:lpstr>
      <vt:lpstr> Labour Market Policy for young people in Austria Managing Transition from School to work </vt:lpstr>
      <vt:lpstr>Labour Market Policy for young people in Austria Managing Transition from School to work</vt:lpstr>
      <vt:lpstr>Labour Market Policy for young people in Austria Managing Transition from School to work</vt:lpstr>
      <vt:lpstr>Labour Market Policy for young people in Austria Managing Transition from School to work</vt:lpstr>
      <vt:lpstr>Labour Market Policy for young people in Austria Managing Transition from School to work</vt:lpstr>
      <vt:lpstr>Labour Market Policy for young people in Austria Managing Transition from School to work</vt:lpstr>
      <vt:lpstr>Labour Market Policy for young people in Austria Managing Transition from School to work</vt:lpstr>
      <vt:lpstr>Labour Market Policy for young people in Austria Managing Transition from School to work</vt:lpstr>
      <vt:lpstr>PowerPoint Presentation</vt:lpstr>
      <vt:lpstr>Labour Market Policy for young people in Austria Managing Transition from School to work</vt:lpstr>
      <vt:lpstr>PowerPoint Presentation</vt:lpstr>
      <vt:lpstr>PowerPoint Presentation</vt:lpstr>
      <vt:lpstr>Additional Information Where to find?</vt:lpstr>
      <vt:lpstr>Additional Information Differences between youth unemployment rate and the NEET rate</vt:lpstr>
      <vt:lpstr>Additional Information Structure of the youth population by education and labour market status</vt:lpstr>
      <vt:lpstr>Additional Information School types – Secondary level II</vt:lpstr>
      <vt:lpstr>Additional Information Dual System</vt:lpstr>
      <vt:lpstr>Labour Market Policy for young people in Austria</vt:lpstr>
      <vt:lpstr>Employment rate EU 28</vt:lpstr>
      <vt:lpstr>Unemployment According to Level of Education (2014)</vt:lpstr>
    </vt:vector>
  </TitlesOfParts>
  <Company>BMSK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wrd</dc:creator>
  <cp:lastModifiedBy>LEFEBVRE Deborah</cp:lastModifiedBy>
  <cp:revision>127</cp:revision>
  <cp:lastPrinted>2015-05-13T12:22:23Z</cp:lastPrinted>
  <dcterms:created xsi:type="dcterms:W3CDTF">2009-02-24T08:30:41Z</dcterms:created>
  <dcterms:modified xsi:type="dcterms:W3CDTF">2015-06-24T09:16:38Z</dcterms:modified>
</cp:coreProperties>
</file>