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9"/>
  </p:notesMasterIdLst>
  <p:sldIdLst>
    <p:sldId id="257" r:id="rId3"/>
    <p:sldId id="262" r:id="rId4"/>
    <p:sldId id="263" r:id="rId5"/>
    <p:sldId id="258" r:id="rId6"/>
    <p:sldId id="261" r:id="rId7"/>
    <p:sldId id="256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208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notesMaster" Target="notesMasters/notesMaster1.xml"/><Relationship Id="rId10" Type="http://schemas.openxmlformats.org/officeDocument/2006/relationships/printerSettings" Target="printerSettings/printerSettings1.bin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2F33A1-2560-4BF1-A8A9-9AF6257332F5}" type="doc">
      <dgm:prSet loTypeId="urn:microsoft.com/office/officeart/2005/8/layout/vList5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4C908573-3D8E-41EB-BED9-8C39E9E77D9F}">
      <dgm:prSet/>
      <dgm:spPr/>
      <dgm:t>
        <a:bodyPr/>
        <a:lstStyle/>
        <a:p>
          <a:pPr rtl="0"/>
          <a:r>
            <a:rPr lang="fr-CH" smtClean="0"/>
            <a:t>Growing concern to all countries</a:t>
          </a:r>
          <a:endParaRPr lang="en-US"/>
        </a:p>
      </dgm:t>
    </dgm:pt>
    <dgm:pt modelId="{A3DC8E56-795D-49EA-AAE8-6CB3E3AF7467}" type="parTrans" cxnId="{357632CF-4C6C-41A7-9A9B-524BA0580D76}">
      <dgm:prSet/>
      <dgm:spPr/>
      <dgm:t>
        <a:bodyPr/>
        <a:lstStyle/>
        <a:p>
          <a:endParaRPr lang="en-US"/>
        </a:p>
      </dgm:t>
    </dgm:pt>
    <dgm:pt modelId="{769C9DB3-01D0-4E4A-A8AC-D5839EC5842E}" type="sibTrans" cxnId="{357632CF-4C6C-41A7-9A9B-524BA0580D76}">
      <dgm:prSet/>
      <dgm:spPr/>
      <dgm:t>
        <a:bodyPr/>
        <a:lstStyle/>
        <a:p>
          <a:endParaRPr lang="en-US"/>
        </a:p>
      </dgm:t>
    </dgm:pt>
    <dgm:pt modelId="{DC5709DE-3F9C-42D2-A245-ACB1EADE9635}">
      <dgm:prSet custT="1"/>
      <dgm:spPr/>
      <dgm:t>
        <a:bodyPr/>
        <a:lstStyle/>
        <a:p>
          <a:pPr rtl="0"/>
          <a:r>
            <a:rPr lang="fr-CH" sz="1600" dirty="0" smtClean="0"/>
            <a:t>Estimated </a:t>
          </a:r>
          <a:r>
            <a:rPr lang="fr-CH" sz="1600" dirty="0" smtClean="0"/>
            <a:t>$2.5 billion lost in online fraud in </a:t>
          </a:r>
          <a:r>
            <a:rPr lang="fr-CH" sz="1600" dirty="0" smtClean="0"/>
            <a:t>2012</a:t>
          </a:r>
          <a:endParaRPr lang="en-US" sz="1600" dirty="0"/>
        </a:p>
      </dgm:t>
    </dgm:pt>
    <dgm:pt modelId="{E32B00CC-63EC-4AD9-AE38-A954F6FE7C2B}" type="parTrans" cxnId="{2DB3A80F-05B2-4BFC-B4C1-7DE81788A6BD}">
      <dgm:prSet/>
      <dgm:spPr/>
      <dgm:t>
        <a:bodyPr/>
        <a:lstStyle/>
        <a:p>
          <a:endParaRPr lang="en-US"/>
        </a:p>
      </dgm:t>
    </dgm:pt>
    <dgm:pt modelId="{8132E98C-0F7B-47D4-BE24-94D330DF700C}" type="sibTrans" cxnId="{2DB3A80F-05B2-4BFC-B4C1-7DE81788A6BD}">
      <dgm:prSet/>
      <dgm:spPr/>
      <dgm:t>
        <a:bodyPr/>
        <a:lstStyle/>
        <a:p>
          <a:endParaRPr lang="en-US"/>
        </a:p>
      </dgm:t>
    </dgm:pt>
    <dgm:pt modelId="{D80A729A-ED46-49E9-A078-6F05CE5FE0D7}">
      <dgm:prSet/>
      <dgm:spPr/>
      <dgm:t>
        <a:bodyPr/>
        <a:lstStyle/>
        <a:p>
          <a:pPr rtl="0"/>
          <a:r>
            <a:rPr lang="en-US" smtClean="0"/>
            <a:t>Cybercrime difficult to investigate and to prosecute</a:t>
          </a:r>
          <a:endParaRPr lang="en-US"/>
        </a:p>
      </dgm:t>
    </dgm:pt>
    <dgm:pt modelId="{016207E7-4097-4918-BAED-7F532E8461CE}" type="parTrans" cxnId="{F7FD5284-CCFE-4F24-A270-1CA09C6F8DB3}">
      <dgm:prSet/>
      <dgm:spPr/>
      <dgm:t>
        <a:bodyPr/>
        <a:lstStyle/>
        <a:p>
          <a:endParaRPr lang="en-US"/>
        </a:p>
      </dgm:t>
    </dgm:pt>
    <dgm:pt modelId="{1D2DE435-05C9-4055-8C5C-B1B1AD256C03}" type="sibTrans" cxnId="{F7FD5284-CCFE-4F24-A270-1CA09C6F8DB3}">
      <dgm:prSet/>
      <dgm:spPr/>
      <dgm:t>
        <a:bodyPr/>
        <a:lstStyle/>
        <a:p>
          <a:endParaRPr lang="en-US"/>
        </a:p>
      </dgm:t>
    </dgm:pt>
    <dgm:pt modelId="{BE93E73A-34E6-4894-86BC-C09063B4ECE4}">
      <dgm:prSet custT="1"/>
      <dgm:spPr/>
      <dgm:t>
        <a:bodyPr/>
        <a:lstStyle/>
        <a:p>
          <a:pPr rtl="0"/>
          <a:r>
            <a:rPr lang="fr-CH" sz="1600" dirty="0" err="1" smtClean="0"/>
            <a:t>Lack</a:t>
          </a:r>
          <a:r>
            <a:rPr lang="fr-CH" sz="1600" dirty="0" smtClean="0"/>
            <a:t> of </a:t>
          </a:r>
          <a:r>
            <a:rPr lang="fr-CH" sz="1600" dirty="0" err="1" smtClean="0"/>
            <a:t>capacity</a:t>
          </a:r>
          <a:r>
            <a:rPr lang="fr-CH" sz="1600" dirty="0" smtClean="0"/>
            <a:t> of </a:t>
          </a:r>
          <a:r>
            <a:rPr lang="fr-CH" sz="1600" dirty="0" err="1" smtClean="0"/>
            <a:t>law</a:t>
          </a:r>
          <a:r>
            <a:rPr lang="fr-CH" sz="1600" dirty="0" smtClean="0"/>
            <a:t> </a:t>
          </a:r>
          <a:r>
            <a:rPr lang="fr-CH" sz="1600" dirty="0" err="1" smtClean="0"/>
            <a:t>enforcement</a:t>
          </a:r>
          <a:r>
            <a:rPr lang="fr-CH" sz="1600" dirty="0" smtClean="0"/>
            <a:t> </a:t>
          </a:r>
          <a:r>
            <a:rPr lang="fr-CH" sz="1600" dirty="0" err="1" smtClean="0"/>
            <a:t>agencies</a:t>
          </a:r>
          <a:endParaRPr lang="en-US" sz="1600" dirty="0"/>
        </a:p>
      </dgm:t>
    </dgm:pt>
    <dgm:pt modelId="{7EA97562-FBA8-4DDE-A9C8-658AD46689D9}" type="parTrans" cxnId="{818A160F-956A-44EF-B40A-ED688A11C632}">
      <dgm:prSet/>
      <dgm:spPr/>
      <dgm:t>
        <a:bodyPr/>
        <a:lstStyle/>
        <a:p>
          <a:endParaRPr lang="en-US"/>
        </a:p>
      </dgm:t>
    </dgm:pt>
    <dgm:pt modelId="{BB3AFB82-883E-4A37-8580-E9A45DF02F23}" type="sibTrans" cxnId="{818A160F-956A-44EF-B40A-ED688A11C632}">
      <dgm:prSet/>
      <dgm:spPr/>
      <dgm:t>
        <a:bodyPr/>
        <a:lstStyle/>
        <a:p>
          <a:endParaRPr lang="en-US"/>
        </a:p>
      </dgm:t>
    </dgm:pt>
    <dgm:pt modelId="{41F7506C-46EA-43C9-B177-0B109214EA23}">
      <dgm:prSet/>
      <dgm:spPr/>
      <dgm:t>
        <a:bodyPr/>
        <a:lstStyle/>
        <a:p>
          <a:pPr rtl="0"/>
          <a:r>
            <a:rPr lang="fr-CH" smtClean="0"/>
            <a:t>What can we do?</a:t>
          </a:r>
          <a:endParaRPr lang="en-US"/>
        </a:p>
      </dgm:t>
    </dgm:pt>
    <dgm:pt modelId="{4EFB5110-7D89-45C5-9C76-1B7C6BB976C2}" type="parTrans" cxnId="{226725A4-6F23-4184-A64E-601C38340079}">
      <dgm:prSet/>
      <dgm:spPr/>
      <dgm:t>
        <a:bodyPr/>
        <a:lstStyle/>
        <a:p>
          <a:endParaRPr lang="en-US"/>
        </a:p>
      </dgm:t>
    </dgm:pt>
    <dgm:pt modelId="{C8C7E557-5A41-4EA2-93CF-C12DDA3CA709}" type="sibTrans" cxnId="{226725A4-6F23-4184-A64E-601C38340079}">
      <dgm:prSet/>
      <dgm:spPr/>
      <dgm:t>
        <a:bodyPr/>
        <a:lstStyle/>
        <a:p>
          <a:endParaRPr lang="en-US"/>
        </a:p>
      </dgm:t>
    </dgm:pt>
    <dgm:pt modelId="{C6B8A2C8-5DC7-4E5A-926C-ED5D99B2E679}">
      <dgm:prSet custT="1"/>
      <dgm:spPr/>
      <dgm:t>
        <a:bodyPr/>
        <a:lstStyle/>
        <a:p>
          <a:pPr rtl="0"/>
          <a:r>
            <a:rPr lang="fr-CH" sz="1400" dirty="0" smtClean="0"/>
            <a:t>National strategy to combat cybercrime</a:t>
          </a:r>
          <a:endParaRPr lang="en-US" sz="1400" dirty="0"/>
        </a:p>
      </dgm:t>
    </dgm:pt>
    <dgm:pt modelId="{71E799C4-ED51-470C-A5DE-FA1633BA6238}" type="parTrans" cxnId="{0D4085BB-80BB-4458-B32F-A93F8A3D2EFF}">
      <dgm:prSet/>
      <dgm:spPr/>
      <dgm:t>
        <a:bodyPr/>
        <a:lstStyle/>
        <a:p>
          <a:endParaRPr lang="en-US"/>
        </a:p>
      </dgm:t>
    </dgm:pt>
    <dgm:pt modelId="{52E3AA5B-DB08-40CF-9F91-05ED0BAE3DB3}" type="sibTrans" cxnId="{0D4085BB-80BB-4458-B32F-A93F8A3D2EFF}">
      <dgm:prSet/>
      <dgm:spPr/>
      <dgm:t>
        <a:bodyPr/>
        <a:lstStyle/>
        <a:p>
          <a:endParaRPr lang="en-US"/>
        </a:p>
      </dgm:t>
    </dgm:pt>
    <dgm:pt modelId="{06DEB1F7-3803-4808-A908-311C1E92E02B}">
      <dgm:prSet custT="1"/>
      <dgm:spPr/>
      <dgm:t>
        <a:bodyPr/>
        <a:lstStyle/>
        <a:p>
          <a:pPr rtl="0"/>
          <a:r>
            <a:rPr lang="fr-CH" sz="1400" dirty="0" smtClean="0"/>
            <a:t>Awareness raising campaigns </a:t>
          </a:r>
          <a:r>
            <a:rPr lang="fr-CH" sz="1400" dirty="0" smtClean="0"/>
            <a:t>and capacity-building programs for law enforcement agencies</a:t>
          </a:r>
          <a:endParaRPr lang="en-US" sz="1400" dirty="0"/>
        </a:p>
      </dgm:t>
    </dgm:pt>
    <dgm:pt modelId="{7BE8AB9E-AEC5-4094-8FAC-B32087437A65}" type="parTrans" cxnId="{C550A568-8C2E-41E7-89E8-DE36EDAF701E}">
      <dgm:prSet/>
      <dgm:spPr/>
      <dgm:t>
        <a:bodyPr/>
        <a:lstStyle/>
        <a:p>
          <a:endParaRPr lang="en-US"/>
        </a:p>
      </dgm:t>
    </dgm:pt>
    <dgm:pt modelId="{D5C01448-A659-4BDD-AE83-A3B33EE94AE7}" type="sibTrans" cxnId="{C550A568-8C2E-41E7-89E8-DE36EDAF701E}">
      <dgm:prSet/>
      <dgm:spPr/>
      <dgm:t>
        <a:bodyPr/>
        <a:lstStyle/>
        <a:p>
          <a:endParaRPr lang="en-US"/>
        </a:p>
      </dgm:t>
    </dgm:pt>
    <dgm:pt modelId="{7A72E69C-959B-43EC-AAA5-93FE9E8AF433}">
      <dgm:prSet custT="1"/>
      <dgm:spPr/>
      <dgm:t>
        <a:bodyPr/>
        <a:lstStyle/>
        <a:p>
          <a:pPr rtl="0"/>
          <a:r>
            <a:rPr lang="fr-CH" sz="1400" dirty="0" smtClean="0"/>
            <a:t>International and regional </a:t>
          </a:r>
          <a:r>
            <a:rPr lang="fr-CH" sz="1400" dirty="0" smtClean="0"/>
            <a:t>cooperation teamwork</a:t>
          </a:r>
          <a:endParaRPr lang="en-US" sz="1400" dirty="0"/>
        </a:p>
      </dgm:t>
    </dgm:pt>
    <dgm:pt modelId="{85B92A61-C1E0-445F-BDB9-DA6299CD583D}" type="parTrans" cxnId="{4E116509-0581-4083-BC91-5C9A47880D00}">
      <dgm:prSet/>
      <dgm:spPr/>
      <dgm:t>
        <a:bodyPr/>
        <a:lstStyle/>
        <a:p>
          <a:endParaRPr lang="en-US"/>
        </a:p>
      </dgm:t>
    </dgm:pt>
    <dgm:pt modelId="{AFC1B1C5-6460-4167-A2E8-6D583BDB0EBA}" type="sibTrans" cxnId="{4E116509-0581-4083-BC91-5C9A47880D00}">
      <dgm:prSet/>
      <dgm:spPr/>
      <dgm:t>
        <a:bodyPr/>
        <a:lstStyle/>
        <a:p>
          <a:endParaRPr lang="en-US"/>
        </a:p>
      </dgm:t>
    </dgm:pt>
    <dgm:pt modelId="{8E3E5C73-911D-4A30-9C85-4760C33510FC}">
      <dgm:prSet custT="1"/>
      <dgm:spPr/>
      <dgm:t>
        <a:bodyPr/>
        <a:lstStyle/>
        <a:p>
          <a:pPr rtl="0"/>
          <a:r>
            <a:rPr lang="fr-CH" sz="1600" dirty="0" err="1" smtClean="0"/>
            <a:t>IoT</a:t>
          </a:r>
          <a:r>
            <a:rPr lang="fr-CH" sz="1600" dirty="0" smtClean="0"/>
            <a:t>, </a:t>
          </a:r>
          <a:r>
            <a:rPr lang="fr-CH" sz="1600" dirty="0" err="1" smtClean="0"/>
            <a:t>IoE</a:t>
          </a:r>
          <a:endParaRPr lang="en-US" sz="1600" dirty="0"/>
        </a:p>
      </dgm:t>
    </dgm:pt>
    <dgm:pt modelId="{3626AF44-5364-4561-BAE4-6C9A10BE2E87}" type="parTrans" cxnId="{151FDB78-462E-4C8A-B3AB-A1EE6E30F798}">
      <dgm:prSet/>
      <dgm:spPr/>
      <dgm:t>
        <a:bodyPr/>
        <a:lstStyle/>
        <a:p>
          <a:endParaRPr lang="en-US"/>
        </a:p>
      </dgm:t>
    </dgm:pt>
    <dgm:pt modelId="{4AE0DD28-00ED-4FC0-8990-4EE6AE5995ED}" type="sibTrans" cxnId="{151FDB78-462E-4C8A-B3AB-A1EE6E30F798}">
      <dgm:prSet/>
      <dgm:spPr/>
      <dgm:t>
        <a:bodyPr/>
        <a:lstStyle/>
        <a:p>
          <a:endParaRPr lang="en-US"/>
        </a:p>
      </dgm:t>
    </dgm:pt>
    <dgm:pt modelId="{D4263CD1-EEC9-4C8A-96B4-F8EE830971B6}">
      <dgm:prSet custT="1"/>
      <dgm:spPr/>
      <dgm:t>
        <a:bodyPr/>
        <a:lstStyle/>
        <a:p>
          <a:pPr rtl="0"/>
          <a:r>
            <a:rPr lang="fr-CH" sz="1600" dirty="0" smtClean="0"/>
            <a:t>Multiplicity of jurisdictions in a cloud environment</a:t>
          </a:r>
          <a:endParaRPr lang="en-US" sz="1600" dirty="0"/>
        </a:p>
      </dgm:t>
    </dgm:pt>
    <dgm:pt modelId="{0D1F55F4-68A3-498E-91DA-A99E9D510A1B}" type="parTrans" cxnId="{C3A9C6B7-C066-4D00-96FA-2C0A0F737E4F}">
      <dgm:prSet/>
      <dgm:spPr/>
      <dgm:t>
        <a:bodyPr/>
        <a:lstStyle/>
        <a:p>
          <a:endParaRPr lang="en-US"/>
        </a:p>
      </dgm:t>
    </dgm:pt>
    <dgm:pt modelId="{C759D68E-1834-4D25-8906-325B3DF0282F}" type="sibTrans" cxnId="{C3A9C6B7-C066-4D00-96FA-2C0A0F737E4F}">
      <dgm:prSet/>
      <dgm:spPr/>
      <dgm:t>
        <a:bodyPr/>
        <a:lstStyle/>
        <a:p>
          <a:endParaRPr lang="en-US"/>
        </a:p>
      </dgm:t>
    </dgm:pt>
    <dgm:pt modelId="{17166542-022C-8945-A326-422F8DB31E57}">
      <dgm:prSet custT="1"/>
      <dgm:spPr/>
      <dgm:t>
        <a:bodyPr/>
        <a:lstStyle/>
        <a:p>
          <a:pPr rtl="0"/>
          <a:r>
            <a:rPr lang="fr-CH" sz="1600" dirty="0" smtClean="0"/>
            <a:t>Greatest fraud losses for mobile merchants</a:t>
          </a:r>
          <a:endParaRPr lang="en-US" sz="1600" dirty="0"/>
        </a:p>
      </dgm:t>
    </dgm:pt>
    <dgm:pt modelId="{3D001D48-19A9-144B-8A21-BEEEBE0F1D8C}" type="parTrans" cxnId="{25FC9703-E944-D74A-92A5-FDF99D8873FD}">
      <dgm:prSet/>
      <dgm:spPr/>
      <dgm:t>
        <a:bodyPr/>
        <a:lstStyle/>
        <a:p>
          <a:endParaRPr lang="en-US"/>
        </a:p>
      </dgm:t>
    </dgm:pt>
    <dgm:pt modelId="{ABC0928C-6A11-984E-9BD6-09F632C83EF4}" type="sibTrans" cxnId="{25FC9703-E944-D74A-92A5-FDF99D8873FD}">
      <dgm:prSet/>
      <dgm:spPr/>
      <dgm:t>
        <a:bodyPr/>
        <a:lstStyle/>
        <a:p>
          <a:endParaRPr lang="en-US"/>
        </a:p>
      </dgm:t>
    </dgm:pt>
    <dgm:pt modelId="{F08CDBA5-ABB9-CF41-AC76-D34BA81F3C27}">
      <dgm:prSet custT="1"/>
      <dgm:spPr/>
      <dgm:t>
        <a:bodyPr/>
        <a:lstStyle/>
        <a:p>
          <a:pPr rtl="0"/>
          <a:r>
            <a:rPr lang="en-US" sz="1600" dirty="0" smtClean="0"/>
            <a:t>1.5 million a day victim of cybercrimes in 2013</a:t>
          </a:r>
          <a:endParaRPr lang="en-US" sz="1600" dirty="0"/>
        </a:p>
      </dgm:t>
    </dgm:pt>
    <dgm:pt modelId="{807557AE-31B0-1D4F-89A8-2F10F56F4465}" type="parTrans" cxnId="{A6225957-AA73-7C45-B4D4-EF95656CE9F6}">
      <dgm:prSet/>
      <dgm:spPr/>
      <dgm:t>
        <a:bodyPr/>
        <a:lstStyle/>
        <a:p>
          <a:endParaRPr lang="en-US"/>
        </a:p>
      </dgm:t>
    </dgm:pt>
    <dgm:pt modelId="{AA9AB262-C3CD-ED43-8DE4-01014E07CCE7}" type="sibTrans" cxnId="{A6225957-AA73-7C45-B4D4-EF95656CE9F6}">
      <dgm:prSet/>
      <dgm:spPr/>
      <dgm:t>
        <a:bodyPr/>
        <a:lstStyle/>
        <a:p>
          <a:endParaRPr lang="en-US"/>
        </a:p>
      </dgm:t>
    </dgm:pt>
    <dgm:pt modelId="{8F7C925A-F6BF-004C-AAE1-88774C41039A}">
      <dgm:prSet custT="1"/>
      <dgm:spPr/>
      <dgm:t>
        <a:bodyPr/>
        <a:lstStyle/>
        <a:p>
          <a:pPr rtl="0"/>
          <a:r>
            <a:rPr lang="fr-CH" sz="1400" dirty="0" smtClean="0"/>
            <a:t>Legislative measures, investigation mechanisms, CERTs</a:t>
          </a:r>
          <a:endParaRPr lang="en-US" sz="1400" dirty="0"/>
        </a:p>
      </dgm:t>
    </dgm:pt>
    <dgm:pt modelId="{B824D6C9-C24B-944C-9754-EAA3E6ADBB95}" type="parTrans" cxnId="{B90F6B78-19BF-F94F-B516-5CF02E13512D}">
      <dgm:prSet/>
      <dgm:spPr/>
      <dgm:t>
        <a:bodyPr/>
        <a:lstStyle/>
        <a:p>
          <a:endParaRPr lang="en-US"/>
        </a:p>
      </dgm:t>
    </dgm:pt>
    <dgm:pt modelId="{7C86B554-FF8F-384D-80C6-1BC63AE1B8CF}" type="sibTrans" cxnId="{B90F6B78-19BF-F94F-B516-5CF02E13512D}">
      <dgm:prSet/>
      <dgm:spPr/>
      <dgm:t>
        <a:bodyPr/>
        <a:lstStyle/>
        <a:p>
          <a:endParaRPr lang="en-US"/>
        </a:p>
      </dgm:t>
    </dgm:pt>
    <dgm:pt modelId="{863DE96F-25C2-8A4F-9C3F-A6A9D11E4A3F}">
      <dgm:prSet custT="1"/>
      <dgm:spPr/>
      <dgm:t>
        <a:bodyPr/>
        <a:lstStyle/>
        <a:p>
          <a:pPr rtl="0"/>
          <a:r>
            <a:rPr lang="fr-CH" sz="1600" dirty="0" smtClean="0"/>
            <a:t>Lack of laws or interoperability </a:t>
          </a:r>
          <a:endParaRPr lang="en-US" sz="1600" dirty="0"/>
        </a:p>
      </dgm:t>
    </dgm:pt>
    <dgm:pt modelId="{349276A6-31A1-4C4C-BBB0-8B0104247E21}" type="parTrans" cxnId="{C509877C-9F1D-DD4A-BD93-A4956D5C5FFC}">
      <dgm:prSet/>
      <dgm:spPr/>
      <dgm:t>
        <a:bodyPr/>
        <a:lstStyle/>
        <a:p>
          <a:endParaRPr lang="en-US"/>
        </a:p>
      </dgm:t>
    </dgm:pt>
    <dgm:pt modelId="{FD761667-B001-5347-B41F-6196BC946436}" type="sibTrans" cxnId="{C509877C-9F1D-DD4A-BD93-A4956D5C5FFC}">
      <dgm:prSet/>
      <dgm:spPr/>
      <dgm:t>
        <a:bodyPr/>
        <a:lstStyle/>
        <a:p>
          <a:endParaRPr lang="en-US"/>
        </a:p>
      </dgm:t>
    </dgm:pt>
    <dgm:pt modelId="{76254D68-BE5D-461D-BD2B-9F9AF6A3A657}" type="pres">
      <dgm:prSet presAssocID="{9E2F33A1-2560-4BF1-A8A9-9AF6257332F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D96091B-8C9D-4241-A985-5B82FE90819C}" type="pres">
      <dgm:prSet presAssocID="{4C908573-3D8E-41EB-BED9-8C39E9E77D9F}" presName="linNode" presStyleCnt="0"/>
      <dgm:spPr/>
    </dgm:pt>
    <dgm:pt modelId="{8317E017-3241-4C14-A994-3DF7D260DB9C}" type="pres">
      <dgm:prSet presAssocID="{4C908573-3D8E-41EB-BED9-8C39E9E77D9F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6CF2FB-567C-49A7-A993-DC3471F82084}" type="pres">
      <dgm:prSet presAssocID="{4C908573-3D8E-41EB-BED9-8C39E9E77D9F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62C38C-4CEC-44CB-917F-3AFD427DFE29}" type="pres">
      <dgm:prSet presAssocID="{769C9DB3-01D0-4E4A-A8AC-D5839EC5842E}" presName="sp" presStyleCnt="0"/>
      <dgm:spPr/>
    </dgm:pt>
    <dgm:pt modelId="{88613FA1-C0A3-4831-A5D0-690E9C73D846}" type="pres">
      <dgm:prSet presAssocID="{D80A729A-ED46-49E9-A078-6F05CE5FE0D7}" presName="linNode" presStyleCnt="0"/>
      <dgm:spPr/>
    </dgm:pt>
    <dgm:pt modelId="{A2535D09-B6EE-4D2C-9477-D94B11BEB3A9}" type="pres">
      <dgm:prSet presAssocID="{D80A729A-ED46-49E9-A078-6F05CE5FE0D7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9BC7D0-B5C4-4200-B6F5-021D82353F92}" type="pres">
      <dgm:prSet presAssocID="{D80A729A-ED46-49E9-A078-6F05CE5FE0D7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EB4949-61F1-499D-A54D-C7A687FAAC29}" type="pres">
      <dgm:prSet presAssocID="{1D2DE435-05C9-4055-8C5C-B1B1AD256C03}" presName="sp" presStyleCnt="0"/>
      <dgm:spPr/>
    </dgm:pt>
    <dgm:pt modelId="{DC54E318-7A4D-4ED3-938B-A632B518428F}" type="pres">
      <dgm:prSet presAssocID="{41F7506C-46EA-43C9-B177-0B109214EA23}" presName="linNode" presStyleCnt="0"/>
      <dgm:spPr/>
    </dgm:pt>
    <dgm:pt modelId="{12131D7C-33F6-4614-A469-52925E43416D}" type="pres">
      <dgm:prSet presAssocID="{41F7506C-46EA-43C9-B177-0B109214EA23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33B04B-08E3-4456-95E9-D99831E8E0C9}" type="pres">
      <dgm:prSet presAssocID="{41F7506C-46EA-43C9-B177-0B109214EA23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6225957-AA73-7C45-B4D4-EF95656CE9F6}" srcId="{4C908573-3D8E-41EB-BED9-8C39E9E77D9F}" destId="{F08CDBA5-ABB9-CF41-AC76-D34BA81F3C27}" srcOrd="1" destOrd="0" parTransId="{807557AE-31B0-1D4F-89A8-2F10F56F4465}" sibTransId="{AA9AB262-C3CD-ED43-8DE4-01014E07CCE7}"/>
    <dgm:cxn modelId="{61C1E3EA-D7EF-4B57-94E6-08DD96ED9B6B}" type="presOf" srcId="{C6B8A2C8-5DC7-4E5A-926C-ED5D99B2E679}" destId="{F533B04B-08E3-4456-95E9-D99831E8E0C9}" srcOrd="0" destOrd="0" presId="urn:microsoft.com/office/officeart/2005/8/layout/vList5"/>
    <dgm:cxn modelId="{965ADBE7-B540-40DB-BBF2-D1A4ACF91417}" type="presOf" srcId="{06DEB1F7-3803-4808-A908-311C1E92E02B}" destId="{F533B04B-08E3-4456-95E9-D99831E8E0C9}" srcOrd="0" destOrd="2" presId="urn:microsoft.com/office/officeart/2005/8/layout/vList5"/>
    <dgm:cxn modelId="{B90F6B78-19BF-F94F-B516-5CF02E13512D}" srcId="{41F7506C-46EA-43C9-B177-0B109214EA23}" destId="{8F7C925A-F6BF-004C-AAE1-88774C41039A}" srcOrd="1" destOrd="0" parTransId="{B824D6C9-C24B-944C-9754-EAA3E6ADBB95}" sibTransId="{7C86B554-FF8F-384D-80C6-1BC63AE1B8CF}"/>
    <dgm:cxn modelId="{2DB3A80F-05B2-4BFC-B4C1-7DE81788A6BD}" srcId="{4C908573-3D8E-41EB-BED9-8C39E9E77D9F}" destId="{DC5709DE-3F9C-42D2-A245-ACB1EADE9635}" srcOrd="0" destOrd="0" parTransId="{E32B00CC-63EC-4AD9-AE38-A954F6FE7C2B}" sibTransId="{8132E98C-0F7B-47D4-BE24-94D330DF700C}"/>
    <dgm:cxn modelId="{25FC9703-E944-D74A-92A5-FDF99D8873FD}" srcId="{4C908573-3D8E-41EB-BED9-8C39E9E77D9F}" destId="{17166542-022C-8945-A326-422F8DB31E57}" srcOrd="2" destOrd="0" parTransId="{3D001D48-19A9-144B-8A21-BEEEBE0F1D8C}" sibTransId="{ABC0928C-6A11-984E-9BD6-09F632C83EF4}"/>
    <dgm:cxn modelId="{357632CF-4C6C-41A7-9A9B-524BA0580D76}" srcId="{9E2F33A1-2560-4BF1-A8A9-9AF6257332F5}" destId="{4C908573-3D8E-41EB-BED9-8C39E9E77D9F}" srcOrd="0" destOrd="0" parTransId="{A3DC8E56-795D-49EA-AAE8-6CB3E3AF7467}" sibTransId="{769C9DB3-01D0-4E4A-A8AC-D5839EC5842E}"/>
    <dgm:cxn modelId="{0D4085BB-80BB-4458-B32F-A93F8A3D2EFF}" srcId="{41F7506C-46EA-43C9-B177-0B109214EA23}" destId="{C6B8A2C8-5DC7-4E5A-926C-ED5D99B2E679}" srcOrd="0" destOrd="0" parTransId="{71E799C4-ED51-470C-A5DE-FA1633BA6238}" sibTransId="{52E3AA5B-DB08-40CF-9F91-05ED0BAE3DB3}"/>
    <dgm:cxn modelId="{752781E1-3FED-AF47-B021-4DC8E9A2AC16}" type="presOf" srcId="{F08CDBA5-ABB9-CF41-AC76-D34BA81F3C27}" destId="{3F6CF2FB-567C-49A7-A993-DC3471F82084}" srcOrd="0" destOrd="1" presId="urn:microsoft.com/office/officeart/2005/8/layout/vList5"/>
    <dgm:cxn modelId="{48A704E9-D9FE-43C5-B1C8-EA85DCF9504D}" type="presOf" srcId="{7A72E69C-959B-43EC-AAA5-93FE9E8AF433}" destId="{F533B04B-08E3-4456-95E9-D99831E8E0C9}" srcOrd="0" destOrd="3" presId="urn:microsoft.com/office/officeart/2005/8/layout/vList5"/>
    <dgm:cxn modelId="{FFA31EE4-93C2-4000-9F3C-16C060AFEC1C}" type="presOf" srcId="{41F7506C-46EA-43C9-B177-0B109214EA23}" destId="{12131D7C-33F6-4614-A469-52925E43416D}" srcOrd="0" destOrd="0" presId="urn:microsoft.com/office/officeart/2005/8/layout/vList5"/>
    <dgm:cxn modelId="{45D7FAC9-01F6-4A70-BCB5-711CDA5BA412}" type="presOf" srcId="{D4263CD1-EEC9-4C8A-96B4-F8EE830971B6}" destId="{019BC7D0-B5C4-4200-B6F5-021D82353F92}" srcOrd="0" destOrd="0" presId="urn:microsoft.com/office/officeart/2005/8/layout/vList5"/>
    <dgm:cxn modelId="{C550A568-8C2E-41E7-89E8-DE36EDAF701E}" srcId="{41F7506C-46EA-43C9-B177-0B109214EA23}" destId="{06DEB1F7-3803-4808-A908-311C1E92E02B}" srcOrd="2" destOrd="0" parTransId="{7BE8AB9E-AEC5-4094-8FAC-B32087437A65}" sibTransId="{D5C01448-A659-4BDD-AE83-A3B33EE94AE7}"/>
    <dgm:cxn modelId="{DF5406EE-EA90-4847-9998-F9F51820E252}" type="presOf" srcId="{8E3E5C73-911D-4A30-9C85-4760C33510FC}" destId="{3F6CF2FB-567C-49A7-A993-DC3471F82084}" srcOrd="0" destOrd="3" presId="urn:microsoft.com/office/officeart/2005/8/layout/vList5"/>
    <dgm:cxn modelId="{4E116509-0581-4083-BC91-5C9A47880D00}" srcId="{41F7506C-46EA-43C9-B177-0B109214EA23}" destId="{7A72E69C-959B-43EC-AAA5-93FE9E8AF433}" srcOrd="3" destOrd="0" parTransId="{85B92A61-C1E0-445F-BDB9-DA6299CD583D}" sibTransId="{AFC1B1C5-6460-4167-A2E8-6D583BDB0EBA}"/>
    <dgm:cxn modelId="{818A160F-956A-44EF-B40A-ED688A11C632}" srcId="{D80A729A-ED46-49E9-A078-6F05CE5FE0D7}" destId="{BE93E73A-34E6-4894-86BC-C09063B4ECE4}" srcOrd="2" destOrd="0" parTransId="{7EA97562-FBA8-4DDE-A9C8-658AD46689D9}" sibTransId="{BB3AFB82-883E-4A37-8580-E9A45DF02F23}"/>
    <dgm:cxn modelId="{3CF4A715-E430-2644-97B7-5E64AA82B5A5}" type="presOf" srcId="{863DE96F-25C2-8A4F-9C3F-A6A9D11E4A3F}" destId="{019BC7D0-B5C4-4200-B6F5-021D82353F92}" srcOrd="0" destOrd="1" presId="urn:microsoft.com/office/officeart/2005/8/layout/vList5"/>
    <dgm:cxn modelId="{246499B0-8988-422F-8752-2866F885064B}" type="presOf" srcId="{4C908573-3D8E-41EB-BED9-8C39E9E77D9F}" destId="{8317E017-3241-4C14-A994-3DF7D260DB9C}" srcOrd="0" destOrd="0" presId="urn:microsoft.com/office/officeart/2005/8/layout/vList5"/>
    <dgm:cxn modelId="{151FDB78-462E-4C8A-B3AB-A1EE6E30F798}" srcId="{4C908573-3D8E-41EB-BED9-8C39E9E77D9F}" destId="{8E3E5C73-911D-4A30-9C85-4760C33510FC}" srcOrd="3" destOrd="0" parTransId="{3626AF44-5364-4561-BAE4-6C9A10BE2E87}" sibTransId="{4AE0DD28-00ED-4FC0-8990-4EE6AE5995ED}"/>
    <dgm:cxn modelId="{A2141894-0E90-4C42-B11C-68712750D9CD}" type="presOf" srcId="{BE93E73A-34E6-4894-86BC-C09063B4ECE4}" destId="{019BC7D0-B5C4-4200-B6F5-021D82353F92}" srcOrd="0" destOrd="2" presId="urn:microsoft.com/office/officeart/2005/8/layout/vList5"/>
    <dgm:cxn modelId="{C509877C-9F1D-DD4A-BD93-A4956D5C5FFC}" srcId="{D80A729A-ED46-49E9-A078-6F05CE5FE0D7}" destId="{863DE96F-25C2-8A4F-9C3F-A6A9D11E4A3F}" srcOrd="1" destOrd="0" parTransId="{349276A6-31A1-4C4C-BBB0-8B0104247E21}" sibTransId="{FD761667-B001-5347-B41F-6196BC946436}"/>
    <dgm:cxn modelId="{226725A4-6F23-4184-A64E-601C38340079}" srcId="{9E2F33A1-2560-4BF1-A8A9-9AF6257332F5}" destId="{41F7506C-46EA-43C9-B177-0B109214EA23}" srcOrd="2" destOrd="0" parTransId="{4EFB5110-7D89-45C5-9C76-1B7C6BB976C2}" sibTransId="{C8C7E557-5A41-4EA2-93CF-C12DDA3CA709}"/>
    <dgm:cxn modelId="{F6F5670D-367D-41A5-AD41-BE876DA5B873}" type="presOf" srcId="{DC5709DE-3F9C-42D2-A245-ACB1EADE9635}" destId="{3F6CF2FB-567C-49A7-A993-DC3471F82084}" srcOrd="0" destOrd="0" presId="urn:microsoft.com/office/officeart/2005/8/layout/vList5"/>
    <dgm:cxn modelId="{2A0E10EB-A431-C74F-8B5C-CEB61C1D926C}" type="presOf" srcId="{17166542-022C-8945-A326-422F8DB31E57}" destId="{3F6CF2FB-567C-49A7-A993-DC3471F82084}" srcOrd="0" destOrd="2" presId="urn:microsoft.com/office/officeart/2005/8/layout/vList5"/>
    <dgm:cxn modelId="{14607B48-41D4-1E4B-848C-DCAF7207D2C5}" type="presOf" srcId="{8F7C925A-F6BF-004C-AAE1-88774C41039A}" destId="{F533B04B-08E3-4456-95E9-D99831E8E0C9}" srcOrd="0" destOrd="1" presId="urn:microsoft.com/office/officeart/2005/8/layout/vList5"/>
    <dgm:cxn modelId="{496A7926-BEB2-49E1-A31F-CF85AB860372}" type="presOf" srcId="{9E2F33A1-2560-4BF1-A8A9-9AF6257332F5}" destId="{76254D68-BE5D-461D-BD2B-9F9AF6A3A657}" srcOrd="0" destOrd="0" presId="urn:microsoft.com/office/officeart/2005/8/layout/vList5"/>
    <dgm:cxn modelId="{C3A9C6B7-C066-4D00-96FA-2C0A0F737E4F}" srcId="{D80A729A-ED46-49E9-A078-6F05CE5FE0D7}" destId="{D4263CD1-EEC9-4C8A-96B4-F8EE830971B6}" srcOrd="0" destOrd="0" parTransId="{0D1F55F4-68A3-498E-91DA-A99E9D510A1B}" sibTransId="{C759D68E-1834-4D25-8906-325B3DF0282F}"/>
    <dgm:cxn modelId="{18F5117B-E524-430F-B5DA-E64600F4503C}" type="presOf" srcId="{D80A729A-ED46-49E9-A078-6F05CE5FE0D7}" destId="{A2535D09-B6EE-4D2C-9477-D94B11BEB3A9}" srcOrd="0" destOrd="0" presId="urn:microsoft.com/office/officeart/2005/8/layout/vList5"/>
    <dgm:cxn modelId="{F7FD5284-CCFE-4F24-A270-1CA09C6F8DB3}" srcId="{9E2F33A1-2560-4BF1-A8A9-9AF6257332F5}" destId="{D80A729A-ED46-49E9-A078-6F05CE5FE0D7}" srcOrd="1" destOrd="0" parTransId="{016207E7-4097-4918-BAED-7F532E8461CE}" sibTransId="{1D2DE435-05C9-4055-8C5C-B1B1AD256C03}"/>
    <dgm:cxn modelId="{A85898C0-7293-468D-8A64-C91914CB03BD}" type="presParOf" srcId="{76254D68-BE5D-461D-BD2B-9F9AF6A3A657}" destId="{DD96091B-8C9D-4241-A985-5B82FE90819C}" srcOrd="0" destOrd="0" presId="urn:microsoft.com/office/officeart/2005/8/layout/vList5"/>
    <dgm:cxn modelId="{8179C3FC-F266-4760-9F93-F03D214F9167}" type="presParOf" srcId="{DD96091B-8C9D-4241-A985-5B82FE90819C}" destId="{8317E017-3241-4C14-A994-3DF7D260DB9C}" srcOrd="0" destOrd="0" presId="urn:microsoft.com/office/officeart/2005/8/layout/vList5"/>
    <dgm:cxn modelId="{A230D823-1532-48DB-8D03-661F6DFCE4F5}" type="presParOf" srcId="{DD96091B-8C9D-4241-A985-5B82FE90819C}" destId="{3F6CF2FB-567C-49A7-A993-DC3471F82084}" srcOrd="1" destOrd="0" presId="urn:microsoft.com/office/officeart/2005/8/layout/vList5"/>
    <dgm:cxn modelId="{E4E477F4-AEF9-414D-BD68-2FDB5B14A057}" type="presParOf" srcId="{76254D68-BE5D-461D-BD2B-9F9AF6A3A657}" destId="{2F62C38C-4CEC-44CB-917F-3AFD427DFE29}" srcOrd="1" destOrd="0" presId="urn:microsoft.com/office/officeart/2005/8/layout/vList5"/>
    <dgm:cxn modelId="{4184E692-A76E-4077-862E-EA1E04ED4C99}" type="presParOf" srcId="{76254D68-BE5D-461D-BD2B-9F9AF6A3A657}" destId="{88613FA1-C0A3-4831-A5D0-690E9C73D846}" srcOrd="2" destOrd="0" presId="urn:microsoft.com/office/officeart/2005/8/layout/vList5"/>
    <dgm:cxn modelId="{618B945D-41C6-4422-AEFE-675A2E3C58F9}" type="presParOf" srcId="{88613FA1-C0A3-4831-A5D0-690E9C73D846}" destId="{A2535D09-B6EE-4D2C-9477-D94B11BEB3A9}" srcOrd="0" destOrd="0" presId="urn:microsoft.com/office/officeart/2005/8/layout/vList5"/>
    <dgm:cxn modelId="{F3C6559A-3AD4-4A93-A6F6-1CCA455D3514}" type="presParOf" srcId="{88613FA1-C0A3-4831-A5D0-690E9C73D846}" destId="{019BC7D0-B5C4-4200-B6F5-021D82353F92}" srcOrd="1" destOrd="0" presId="urn:microsoft.com/office/officeart/2005/8/layout/vList5"/>
    <dgm:cxn modelId="{22C9C899-6018-4720-96E7-26C6A17169F1}" type="presParOf" srcId="{76254D68-BE5D-461D-BD2B-9F9AF6A3A657}" destId="{A0EB4949-61F1-499D-A54D-C7A687FAAC29}" srcOrd="3" destOrd="0" presId="urn:microsoft.com/office/officeart/2005/8/layout/vList5"/>
    <dgm:cxn modelId="{7FDB8AC5-5D77-4B69-B40A-2C141867D7A9}" type="presParOf" srcId="{76254D68-BE5D-461D-BD2B-9F9AF6A3A657}" destId="{DC54E318-7A4D-4ED3-938B-A632B518428F}" srcOrd="4" destOrd="0" presId="urn:microsoft.com/office/officeart/2005/8/layout/vList5"/>
    <dgm:cxn modelId="{C5FF442A-A367-4AD6-B048-F1A4FBAFC832}" type="presParOf" srcId="{DC54E318-7A4D-4ED3-938B-A632B518428F}" destId="{12131D7C-33F6-4614-A469-52925E43416D}" srcOrd="0" destOrd="0" presId="urn:microsoft.com/office/officeart/2005/8/layout/vList5"/>
    <dgm:cxn modelId="{21B4513A-4469-4315-8C79-AC29A5314E93}" type="presParOf" srcId="{DC54E318-7A4D-4ED3-938B-A632B518428F}" destId="{F533B04B-08E3-4456-95E9-D99831E8E0C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6CF2FB-567C-49A7-A993-DC3471F82084}">
      <dsp:nvSpPr>
        <dsp:cNvPr id="0" name=""/>
        <dsp:cNvSpPr/>
      </dsp:nvSpPr>
      <dsp:spPr>
        <a:xfrm rot="5400000">
          <a:off x="5144104" y="-1995711"/>
          <a:ext cx="1085403" cy="5352288"/>
        </a:xfrm>
        <a:prstGeom prst="round2SameRect">
          <a:avLst/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CH" sz="1600" kern="1200" dirty="0" smtClean="0"/>
            <a:t>Estimated </a:t>
          </a:r>
          <a:r>
            <a:rPr lang="fr-CH" sz="1600" kern="1200" dirty="0" smtClean="0"/>
            <a:t>$2.5 billion lost in online fraud in </a:t>
          </a:r>
          <a:r>
            <a:rPr lang="fr-CH" sz="1600" kern="1200" dirty="0" smtClean="0"/>
            <a:t>2012</a:t>
          </a:r>
          <a:endParaRPr lang="en-US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1.5 million a day victim of cybercrimes in 2013</a:t>
          </a:r>
          <a:endParaRPr lang="en-US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CH" sz="1600" kern="1200" dirty="0" smtClean="0"/>
            <a:t>Greatest fraud losses for mobile merchants</a:t>
          </a:r>
          <a:endParaRPr lang="en-US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CH" sz="1600" kern="1200" dirty="0" err="1" smtClean="0"/>
            <a:t>IoT</a:t>
          </a:r>
          <a:r>
            <a:rPr lang="fr-CH" sz="1600" kern="1200" dirty="0" smtClean="0"/>
            <a:t>, </a:t>
          </a:r>
          <a:r>
            <a:rPr lang="fr-CH" sz="1600" kern="1200" dirty="0" err="1" smtClean="0"/>
            <a:t>IoE</a:t>
          </a:r>
          <a:endParaRPr lang="en-US" sz="1600" kern="1200" dirty="0"/>
        </a:p>
      </dsp:txBody>
      <dsp:txXfrm rot="-5400000">
        <a:off x="3010662" y="190716"/>
        <a:ext cx="5299303" cy="979433"/>
      </dsp:txXfrm>
    </dsp:sp>
    <dsp:sp modelId="{8317E017-3241-4C14-A994-3DF7D260DB9C}">
      <dsp:nvSpPr>
        <dsp:cNvPr id="0" name=""/>
        <dsp:cNvSpPr/>
      </dsp:nvSpPr>
      <dsp:spPr>
        <a:xfrm>
          <a:off x="0" y="2055"/>
          <a:ext cx="3010662" cy="1356754"/>
        </a:xfrm>
        <a:prstGeom prst="round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2500" kern="1200" smtClean="0"/>
            <a:t>Growing concern to all countries</a:t>
          </a:r>
          <a:endParaRPr lang="en-US" sz="2500" kern="1200"/>
        </a:p>
      </dsp:txBody>
      <dsp:txXfrm>
        <a:off x="66231" y="68286"/>
        <a:ext cx="2878200" cy="1224292"/>
      </dsp:txXfrm>
    </dsp:sp>
    <dsp:sp modelId="{019BC7D0-B5C4-4200-B6F5-021D82353F92}">
      <dsp:nvSpPr>
        <dsp:cNvPr id="0" name=""/>
        <dsp:cNvSpPr/>
      </dsp:nvSpPr>
      <dsp:spPr>
        <a:xfrm rot="5400000">
          <a:off x="5144104" y="-571119"/>
          <a:ext cx="1085403" cy="5352288"/>
        </a:xfrm>
        <a:prstGeom prst="round2SameRect">
          <a:avLst/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CH" sz="1600" kern="1200" dirty="0" smtClean="0"/>
            <a:t>Multiplicity of jurisdictions in a cloud environment</a:t>
          </a:r>
          <a:endParaRPr lang="en-US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CH" sz="1600" kern="1200" dirty="0" smtClean="0"/>
            <a:t>Lack of laws or interoperability </a:t>
          </a:r>
          <a:endParaRPr lang="en-US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CH" sz="1600" kern="1200" dirty="0" err="1" smtClean="0"/>
            <a:t>Lack</a:t>
          </a:r>
          <a:r>
            <a:rPr lang="fr-CH" sz="1600" kern="1200" dirty="0" smtClean="0"/>
            <a:t> of </a:t>
          </a:r>
          <a:r>
            <a:rPr lang="fr-CH" sz="1600" kern="1200" dirty="0" err="1" smtClean="0"/>
            <a:t>capacity</a:t>
          </a:r>
          <a:r>
            <a:rPr lang="fr-CH" sz="1600" kern="1200" dirty="0" smtClean="0"/>
            <a:t> of </a:t>
          </a:r>
          <a:r>
            <a:rPr lang="fr-CH" sz="1600" kern="1200" dirty="0" err="1" smtClean="0"/>
            <a:t>law</a:t>
          </a:r>
          <a:r>
            <a:rPr lang="fr-CH" sz="1600" kern="1200" dirty="0" smtClean="0"/>
            <a:t> </a:t>
          </a:r>
          <a:r>
            <a:rPr lang="fr-CH" sz="1600" kern="1200" dirty="0" err="1" smtClean="0"/>
            <a:t>enforcement</a:t>
          </a:r>
          <a:r>
            <a:rPr lang="fr-CH" sz="1600" kern="1200" dirty="0" smtClean="0"/>
            <a:t> </a:t>
          </a:r>
          <a:r>
            <a:rPr lang="fr-CH" sz="1600" kern="1200" dirty="0" err="1" smtClean="0"/>
            <a:t>agencies</a:t>
          </a:r>
          <a:endParaRPr lang="en-US" sz="1600" kern="1200" dirty="0"/>
        </a:p>
      </dsp:txBody>
      <dsp:txXfrm rot="-5400000">
        <a:off x="3010662" y="1615308"/>
        <a:ext cx="5299303" cy="979433"/>
      </dsp:txXfrm>
    </dsp:sp>
    <dsp:sp modelId="{A2535D09-B6EE-4D2C-9477-D94B11BEB3A9}">
      <dsp:nvSpPr>
        <dsp:cNvPr id="0" name=""/>
        <dsp:cNvSpPr/>
      </dsp:nvSpPr>
      <dsp:spPr>
        <a:xfrm>
          <a:off x="0" y="1426647"/>
          <a:ext cx="3010662" cy="1356754"/>
        </a:xfrm>
        <a:prstGeom prst="roundRect">
          <a:avLst/>
        </a:prstGeom>
        <a:solidFill>
          <a:schemeClr val="accent1">
            <a:shade val="50000"/>
            <a:hueOff val="11639"/>
            <a:satOff val="16422"/>
            <a:lumOff val="2066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smtClean="0"/>
            <a:t>Cybercrime difficult to investigate and to prosecute</a:t>
          </a:r>
          <a:endParaRPr lang="en-US" sz="2500" kern="1200"/>
        </a:p>
      </dsp:txBody>
      <dsp:txXfrm>
        <a:off x="66231" y="1492878"/>
        <a:ext cx="2878200" cy="1224292"/>
      </dsp:txXfrm>
    </dsp:sp>
    <dsp:sp modelId="{F533B04B-08E3-4456-95E9-D99831E8E0C9}">
      <dsp:nvSpPr>
        <dsp:cNvPr id="0" name=""/>
        <dsp:cNvSpPr/>
      </dsp:nvSpPr>
      <dsp:spPr>
        <a:xfrm rot="5400000">
          <a:off x="5144104" y="853473"/>
          <a:ext cx="1085403" cy="5352288"/>
        </a:xfrm>
        <a:prstGeom prst="round2SameRect">
          <a:avLst/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CH" sz="1400" kern="1200" dirty="0" smtClean="0"/>
            <a:t>National strategy to combat cybercrime</a:t>
          </a:r>
          <a:endParaRPr lang="en-US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CH" sz="1400" kern="1200" dirty="0" smtClean="0"/>
            <a:t>Legislative measures, investigation mechanisms, CERTs</a:t>
          </a:r>
          <a:endParaRPr lang="en-US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CH" sz="1400" kern="1200" dirty="0" smtClean="0"/>
            <a:t>Awareness raising campaigns </a:t>
          </a:r>
          <a:r>
            <a:rPr lang="fr-CH" sz="1400" kern="1200" dirty="0" smtClean="0"/>
            <a:t>and capacity-building programs for law enforcement agencies</a:t>
          </a:r>
          <a:endParaRPr lang="en-US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CH" sz="1400" kern="1200" dirty="0" smtClean="0"/>
            <a:t>International and regional </a:t>
          </a:r>
          <a:r>
            <a:rPr lang="fr-CH" sz="1400" kern="1200" dirty="0" smtClean="0"/>
            <a:t>cooperation teamwork</a:t>
          </a:r>
          <a:endParaRPr lang="en-US" sz="1400" kern="1200" dirty="0"/>
        </a:p>
      </dsp:txBody>
      <dsp:txXfrm rot="-5400000">
        <a:off x="3010662" y="3039901"/>
        <a:ext cx="5299303" cy="979433"/>
      </dsp:txXfrm>
    </dsp:sp>
    <dsp:sp modelId="{12131D7C-33F6-4614-A469-52925E43416D}">
      <dsp:nvSpPr>
        <dsp:cNvPr id="0" name=""/>
        <dsp:cNvSpPr/>
      </dsp:nvSpPr>
      <dsp:spPr>
        <a:xfrm>
          <a:off x="0" y="2851239"/>
          <a:ext cx="3010662" cy="1356754"/>
        </a:xfrm>
        <a:prstGeom prst="roundRect">
          <a:avLst/>
        </a:prstGeom>
        <a:solidFill>
          <a:schemeClr val="accent1">
            <a:shade val="50000"/>
            <a:hueOff val="11639"/>
            <a:satOff val="16422"/>
            <a:lumOff val="2066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2500" kern="1200" smtClean="0"/>
            <a:t>What can we do?</a:t>
          </a:r>
          <a:endParaRPr lang="en-US" sz="2500" kern="1200"/>
        </a:p>
      </dsp:txBody>
      <dsp:txXfrm>
        <a:off x="66231" y="2917470"/>
        <a:ext cx="2878200" cy="12242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988D0D-50CF-4A5B-A7A3-DCA145FF90A7}" type="datetimeFigureOut">
              <a:rPr lang="en-US" smtClean="0"/>
              <a:t>6/16/15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37CD53-E411-45BE-ADA4-FAF7B22D1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9859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6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GB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02761-88CD-44A1-A5F8-BD77FA75E139}" type="datetimeFigureOut">
              <a:rPr lang="en-US" smtClean="0"/>
              <a:t>6/16/15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018B6-4E7C-442E-8331-0A494AEE7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542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02761-88CD-44A1-A5F8-BD77FA75E139}" type="datetimeFigureOut">
              <a:rPr lang="en-US" smtClean="0"/>
              <a:t>6/16/15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018B6-4E7C-442E-8331-0A494AEE7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311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02761-88CD-44A1-A5F8-BD77FA75E139}" type="datetimeFigureOut">
              <a:rPr lang="en-US" smtClean="0"/>
              <a:t>6/16/15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018B6-4E7C-442E-8331-0A494AEE7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3742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3DC215-F7FB-4FD1-B967-6ABA162C1703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5994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926976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  <a:lvl2pPr>
              <a:defRPr>
                <a:latin typeface="Calibri" pitchFamily="34" charset="0"/>
                <a:cs typeface="Calibri" pitchFamily="34" charset="0"/>
              </a:defRPr>
            </a:lvl2pPr>
            <a:lvl3pPr>
              <a:defRPr>
                <a:latin typeface="Calibri" pitchFamily="34" charset="0"/>
                <a:cs typeface="Calibri" pitchFamily="34" charset="0"/>
              </a:defRPr>
            </a:lvl3pPr>
            <a:lvl4pPr>
              <a:defRPr>
                <a:latin typeface="Calibri" pitchFamily="34" charset="0"/>
                <a:cs typeface="Calibri" pitchFamily="34" charset="0"/>
              </a:defRPr>
            </a:lvl4pPr>
            <a:lvl5pPr>
              <a:defRPr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48B0D7-7FBB-4EC4-BBF0-DBC29AD10DC0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6764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C9440A-6D7B-4EA7-9CD2-D4B772FFF8AF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6432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936104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48880"/>
            <a:ext cx="4038600" cy="3777283"/>
          </a:xfrm>
        </p:spPr>
        <p:txBody>
          <a:bodyPr/>
          <a:lstStyle>
            <a:lvl1pPr>
              <a:defRPr sz="2400">
                <a:latin typeface="Calibri" pitchFamily="34" charset="0"/>
                <a:cs typeface="Calibri" pitchFamily="34" charset="0"/>
              </a:defRPr>
            </a:lvl1pPr>
            <a:lvl2pPr>
              <a:defRPr sz="2000">
                <a:latin typeface="Calibri" pitchFamily="34" charset="0"/>
                <a:cs typeface="Calibri" pitchFamily="34" charset="0"/>
              </a:defRPr>
            </a:lvl2pPr>
            <a:lvl3pPr>
              <a:defRPr sz="1800">
                <a:latin typeface="Calibri" pitchFamily="34" charset="0"/>
                <a:cs typeface="Calibri" pitchFamily="34" charset="0"/>
              </a:defRPr>
            </a:lvl3pPr>
            <a:lvl4pPr>
              <a:defRPr sz="1600">
                <a:latin typeface="Calibri" pitchFamily="34" charset="0"/>
                <a:cs typeface="Calibri" pitchFamily="34" charset="0"/>
              </a:defRPr>
            </a:lvl4pPr>
            <a:lvl5pPr>
              <a:defRPr sz="1600">
                <a:latin typeface="Calibri" pitchFamily="34" charset="0"/>
                <a:cs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48880"/>
            <a:ext cx="4038600" cy="3777283"/>
          </a:xfrm>
        </p:spPr>
        <p:txBody>
          <a:bodyPr/>
          <a:lstStyle>
            <a:lvl1pPr>
              <a:defRPr sz="2400">
                <a:latin typeface="Calibri" pitchFamily="34" charset="0"/>
                <a:cs typeface="Calibri" pitchFamily="34" charset="0"/>
              </a:defRPr>
            </a:lvl1pPr>
            <a:lvl2pPr>
              <a:defRPr sz="2000">
                <a:latin typeface="Calibri" pitchFamily="34" charset="0"/>
                <a:cs typeface="Calibri" pitchFamily="34" charset="0"/>
              </a:defRPr>
            </a:lvl2pPr>
            <a:lvl3pPr>
              <a:defRPr sz="1800">
                <a:latin typeface="Calibri" pitchFamily="34" charset="0"/>
                <a:cs typeface="Calibri" pitchFamily="34" charset="0"/>
              </a:defRPr>
            </a:lvl3pPr>
            <a:lvl4pPr>
              <a:defRPr sz="1600">
                <a:latin typeface="Calibri" pitchFamily="34" charset="0"/>
                <a:cs typeface="Calibri" pitchFamily="34" charset="0"/>
              </a:defRPr>
            </a:lvl4pPr>
            <a:lvl5pPr>
              <a:defRPr sz="1600">
                <a:latin typeface="Calibri" pitchFamily="34" charset="0"/>
                <a:cs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371FE3-B70B-4F2E-A30D-8979449CAC6D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5141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44E503-6CD5-471C-B7ED-287D52041D79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9695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0955CA-8E51-402C-94E4-E054222F8297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863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A4786F-E597-4721-B8BD-6DC972A14CDD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0396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168E88-11D5-466D-BD35-2CEBA890839E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504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02761-88CD-44A1-A5F8-BD77FA75E139}" type="datetimeFigureOut">
              <a:rPr lang="en-US" smtClean="0"/>
              <a:t>6/16/15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018B6-4E7C-442E-8331-0A494AEE7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9308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45199D-08FE-4019-AF8A-9E8DA7B96905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6748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F2B9FB-7BC7-41B2-8FD0-DD6B5ACD2147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1794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4C051E-8E2B-49E6-A8F1-1AB2B6B5AE49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543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A377A8-46F7-4CCA-9060-FFB0ADFDABE5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126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02761-88CD-44A1-A5F8-BD77FA75E139}" type="datetimeFigureOut">
              <a:rPr lang="en-US" smtClean="0"/>
              <a:t>6/16/15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018B6-4E7C-442E-8331-0A494AEE7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826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02761-88CD-44A1-A5F8-BD77FA75E139}" type="datetimeFigureOut">
              <a:rPr lang="en-US" smtClean="0"/>
              <a:t>6/16/15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018B6-4E7C-442E-8331-0A494AEE7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081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02761-88CD-44A1-A5F8-BD77FA75E139}" type="datetimeFigureOut">
              <a:rPr lang="en-US" smtClean="0"/>
              <a:t>6/16/15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018B6-4E7C-442E-8331-0A494AEE7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349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02761-88CD-44A1-A5F8-BD77FA75E139}" type="datetimeFigureOut">
              <a:rPr lang="en-US" smtClean="0"/>
              <a:t>6/16/15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018B6-4E7C-442E-8331-0A494AEE7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220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02761-88CD-44A1-A5F8-BD77FA75E139}" type="datetimeFigureOut">
              <a:rPr lang="en-US" smtClean="0"/>
              <a:t>6/16/15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018B6-4E7C-442E-8331-0A494AEE7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541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02761-88CD-44A1-A5F8-BD77FA75E139}" type="datetimeFigureOut">
              <a:rPr lang="en-US" smtClean="0"/>
              <a:t>6/16/15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018B6-4E7C-442E-8331-0A494AEE7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800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02761-88CD-44A1-A5F8-BD77FA75E139}" type="datetimeFigureOut">
              <a:rPr lang="en-US" smtClean="0"/>
              <a:t>6/16/15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018B6-4E7C-442E-8331-0A494AEE7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359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302761-88CD-44A1-A5F8-BD77FA75E139}" type="datetimeFigureOut">
              <a:rPr lang="en-US" smtClean="0"/>
              <a:t>6/16/15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7018B6-4E7C-442E-8331-0A494AEE7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788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[SLIDE TITLE]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186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9818287-D3BC-4E3B-8622-2159C6F473E6}" type="slidenum">
              <a:rPr lang="en-GB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327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F91CD"/>
          </a:solidFill>
          <a:latin typeface="+mj-lt"/>
          <a:ea typeface="ＭＳ Ｐゴシック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F91CD"/>
          </a:solidFill>
          <a:latin typeface="Eurostile LT Std Bold" charset="0"/>
          <a:ea typeface="ＭＳ Ｐゴシック" pitchFamily="34" charset="-128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F91CD"/>
          </a:solidFill>
          <a:latin typeface="Eurostile LT Std Bold" charset="0"/>
          <a:ea typeface="ＭＳ Ｐゴシック" pitchFamily="34" charset="-128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F91CD"/>
          </a:solidFill>
          <a:latin typeface="Eurostile LT Std Bold" charset="0"/>
          <a:ea typeface="ＭＳ Ｐゴシック" pitchFamily="34" charset="-128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F91CD"/>
          </a:solidFill>
          <a:latin typeface="Eurostile LT Std Bold" charset="0"/>
          <a:ea typeface="ＭＳ Ｐゴシック" pitchFamily="34" charset="-128"/>
          <a:cs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F91CD"/>
          </a:solidFill>
          <a:latin typeface="Eurostile LT Std Bold" charset="0"/>
          <a:ea typeface="ＭＳ Ｐゴシック" charset="0"/>
          <a:cs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F91CD"/>
          </a:solidFill>
          <a:latin typeface="Eurostile LT Std Bold" charset="0"/>
          <a:ea typeface="ＭＳ Ｐゴシック" charset="0"/>
          <a:cs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F91CD"/>
          </a:solidFill>
          <a:latin typeface="Eurostile LT Std Bold" charset="0"/>
          <a:ea typeface="ＭＳ Ｐゴシック" charset="0"/>
          <a:cs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F91CD"/>
          </a:solidFill>
          <a:latin typeface="Eurostile LT Std Bold" charset="0"/>
          <a:ea typeface="ＭＳ Ｐゴシック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DB87E"/>
        </a:buClr>
        <a:buChar char="•"/>
        <a:defRPr sz="24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DB87E"/>
        </a:buClr>
        <a:buChar char="–"/>
        <a:defRPr sz="2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DB87E"/>
        </a:buClr>
        <a:buChar char="•"/>
        <a:defRPr sz="2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DB87E"/>
        </a:buClr>
        <a:buChar char="–"/>
        <a:defRPr sz="20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DB87E"/>
        </a:buClr>
        <a:buChar char="»"/>
        <a:defRPr sz="20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CDB87E"/>
        </a:buClr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CDB87E"/>
        </a:buClr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CDB87E"/>
        </a:buClr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CDB87E"/>
        </a:buClr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1.jpeg"/><Relationship Id="rId12" Type="http://schemas.openxmlformats.org/officeDocument/2006/relationships/image" Target="../media/image12.jpeg"/><Relationship Id="rId13" Type="http://schemas.openxmlformats.org/officeDocument/2006/relationships/image" Target="../media/image13.jpeg"/><Relationship Id="rId14" Type="http://schemas.openxmlformats.org/officeDocument/2006/relationships/image" Target="../media/image14.png"/><Relationship Id="rId15" Type="http://schemas.openxmlformats.org/officeDocument/2006/relationships/image" Target="../media/image15.jpeg"/><Relationship Id="rId16" Type="http://schemas.openxmlformats.org/officeDocument/2006/relationships/image" Target="../media/image16.png"/><Relationship Id="rId17" Type="http://schemas.openxmlformats.org/officeDocument/2006/relationships/image" Target="../media/image17.jpe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6" Type="http://schemas.openxmlformats.org/officeDocument/2006/relationships/image" Target="../media/image6.jpe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13.xml"/><Relationship Id="rId2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20.jpeg"/><Relationship Id="rId5" Type="http://schemas.openxmlformats.org/officeDocument/2006/relationships/image" Target="../media/image21.jpg"/><Relationship Id="rId1" Type="http://schemas.openxmlformats.org/officeDocument/2006/relationships/slideLayout" Target="../slideLayouts/slideLayout1.xml"/><Relationship Id="rId2" Type="http://schemas.openxmlformats.org/officeDocument/2006/relationships/hyperlink" Target="mailto:cecile.barayre@unctad.or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3568" y="2348880"/>
            <a:ext cx="7772400" cy="1943100"/>
          </a:xfrm>
        </p:spPr>
        <p:txBody>
          <a:bodyPr/>
          <a:lstStyle/>
          <a:p>
            <a:pPr algn="ctr">
              <a:defRPr/>
            </a:pPr>
            <a:r>
              <a:rPr lang="en-US" altLang="en-US" dirty="0" smtClean="0">
                <a:ea typeface="SimSun" pitchFamily="2" charset="-122"/>
              </a:rPr>
              <a:t/>
            </a:r>
            <a:br>
              <a:rPr lang="en-US" altLang="en-US" dirty="0" smtClean="0">
                <a:ea typeface="SimSun" pitchFamily="2" charset="-122"/>
              </a:rPr>
            </a:br>
            <a:r>
              <a:rPr lang="en-US" altLang="en-US" sz="3200" dirty="0">
                <a:ea typeface="SimSun" pitchFamily="2" charset="-122"/>
              </a:rPr>
              <a:t>UNCTAD </a:t>
            </a:r>
            <a:r>
              <a:rPr lang="en-US" altLang="en-US" sz="3200" dirty="0" smtClean="0">
                <a:ea typeface="SimSun" pitchFamily="2" charset="-122"/>
              </a:rPr>
              <a:t>Initiatives on </a:t>
            </a:r>
            <a:r>
              <a:rPr lang="en-US" altLang="en-US" sz="3200" dirty="0">
                <a:ea typeface="SimSun" pitchFamily="2" charset="-122"/>
              </a:rPr>
              <a:t>Cybercrime</a:t>
            </a:r>
            <a:br>
              <a:rPr lang="en-US" altLang="en-US" sz="3200" dirty="0">
                <a:ea typeface="SimSun" pitchFamily="2" charset="-122"/>
              </a:rPr>
            </a:br>
            <a:r>
              <a:rPr lang="en-US" altLang="en-US" sz="3200" b="0" i="1" dirty="0">
                <a:latin typeface="Eurostile LT Std" pitchFamily="34" charset="0"/>
                <a:ea typeface="SimSun" pitchFamily="2" charset="-122"/>
              </a:rPr>
              <a:t/>
            </a:r>
            <a:br>
              <a:rPr lang="en-US" altLang="en-US" sz="3200" b="0" i="1" dirty="0">
                <a:latin typeface="Eurostile LT Std" pitchFamily="34" charset="0"/>
                <a:ea typeface="SimSun" pitchFamily="2" charset="-122"/>
              </a:rPr>
            </a:br>
            <a:r>
              <a:rPr lang="en-US" altLang="en-US" sz="2400" b="0" i="1" dirty="0">
                <a:latin typeface="Eurostile LT Std" pitchFamily="34" charset="0"/>
                <a:ea typeface="SimSun" pitchFamily="2" charset="-122"/>
              </a:rPr>
              <a:t/>
            </a:r>
            <a:br>
              <a:rPr lang="en-US" altLang="en-US" sz="2400" b="0" i="1" dirty="0">
                <a:latin typeface="Eurostile LT Std" pitchFamily="34" charset="0"/>
                <a:ea typeface="SimSun" pitchFamily="2" charset="-122"/>
              </a:rPr>
            </a:br>
            <a:endParaRPr lang="en-US" altLang="en-US" sz="1800" b="0" u="sng" dirty="0" smtClean="0">
              <a:latin typeface="Eurostile LT Std" pitchFamily="34" charset="0"/>
              <a:ea typeface="SimSun" pitchFamily="2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516216" y="4293096"/>
            <a:ext cx="2064989" cy="15388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en-US" b="0" dirty="0" smtClean="0">
                <a:solidFill>
                  <a:srgbClr val="0070C0"/>
                </a:solidFill>
                <a:latin typeface="Eurostile LT Std" pitchFamily="34" charset="0"/>
                <a:ea typeface="SimSun" pitchFamily="2" charset="-122"/>
              </a:rPr>
              <a:t>Cécile </a:t>
            </a:r>
            <a:r>
              <a:rPr lang="en-US" altLang="en-US" b="0" dirty="0" err="1" smtClean="0">
                <a:solidFill>
                  <a:srgbClr val="0070C0"/>
                </a:solidFill>
                <a:latin typeface="Eurostile LT Std" pitchFamily="34" charset="0"/>
                <a:ea typeface="SimSun" pitchFamily="2" charset="-122"/>
              </a:rPr>
              <a:t>Barayre</a:t>
            </a:r>
            <a:r>
              <a:rPr lang="en-US" altLang="en-US" b="0" dirty="0" smtClean="0">
                <a:solidFill>
                  <a:srgbClr val="0070C0"/>
                </a:solidFill>
                <a:latin typeface="Eurostile LT Std" pitchFamily="34" charset="0"/>
                <a:ea typeface="SimSun" pitchFamily="2" charset="-122"/>
              </a:rPr>
              <a:t/>
            </a:r>
            <a:br>
              <a:rPr lang="en-US" altLang="en-US" b="0" dirty="0" smtClean="0">
                <a:solidFill>
                  <a:srgbClr val="0070C0"/>
                </a:solidFill>
                <a:latin typeface="Eurostile LT Std" pitchFamily="34" charset="0"/>
                <a:ea typeface="SimSun" pitchFamily="2" charset="-122"/>
              </a:rPr>
            </a:br>
            <a:r>
              <a:rPr lang="en-US" altLang="en-US" sz="1100" b="0" dirty="0" smtClean="0">
                <a:solidFill>
                  <a:srgbClr val="0070C0"/>
                </a:solidFill>
                <a:latin typeface="Eurostile LT Std" pitchFamily="34" charset="0"/>
                <a:ea typeface="SimSun" pitchFamily="2" charset="-122"/>
              </a:rPr>
              <a:t>(cecile.barayre@unctad.org)</a:t>
            </a:r>
            <a:br>
              <a:rPr lang="en-US" altLang="en-US" sz="1100" b="0" dirty="0" smtClean="0">
                <a:solidFill>
                  <a:srgbClr val="0070C0"/>
                </a:solidFill>
                <a:latin typeface="Eurostile LT Std" pitchFamily="34" charset="0"/>
                <a:ea typeface="SimSun" pitchFamily="2" charset="-122"/>
              </a:rPr>
            </a:br>
            <a:r>
              <a:rPr lang="en-US" altLang="en-US" sz="1100" b="0" dirty="0" smtClean="0">
                <a:solidFill>
                  <a:srgbClr val="0070C0"/>
                </a:solidFill>
                <a:latin typeface="Eurostile LT Std" pitchFamily="34" charset="0"/>
                <a:ea typeface="SimSun" pitchFamily="2" charset="-122"/>
              </a:rPr>
              <a:t/>
            </a:r>
            <a:br>
              <a:rPr lang="en-US" altLang="en-US" sz="1100" b="0" dirty="0" smtClean="0">
                <a:solidFill>
                  <a:srgbClr val="0070C0"/>
                </a:solidFill>
                <a:latin typeface="Eurostile LT Std" pitchFamily="34" charset="0"/>
                <a:ea typeface="SimSun" pitchFamily="2" charset="-122"/>
              </a:rPr>
            </a:br>
            <a:r>
              <a:rPr lang="en-US" altLang="en-US" dirty="0" smtClean="0">
                <a:solidFill>
                  <a:srgbClr val="0070C0"/>
                </a:solidFill>
                <a:ea typeface="SimSun" pitchFamily="2" charset="-122"/>
              </a:rPr>
              <a:t>Octopus 2015</a:t>
            </a:r>
            <a:br>
              <a:rPr lang="en-US" altLang="en-US" dirty="0" smtClean="0">
                <a:solidFill>
                  <a:srgbClr val="0070C0"/>
                </a:solidFill>
                <a:ea typeface="SimSun" pitchFamily="2" charset="-122"/>
              </a:rPr>
            </a:br>
            <a:r>
              <a:rPr lang="en-US" altLang="en-US" dirty="0" smtClean="0">
                <a:solidFill>
                  <a:srgbClr val="0070C0"/>
                </a:solidFill>
                <a:ea typeface="SimSun" pitchFamily="2" charset="-122"/>
              </a:rPr>
              <a:t>June 18, 2015</a:t>
            </a:r>
            <a:r>
              <a:rPr lang="en-US" altLang="en-US" b="0" dirty="0" smtClean="0">
                <a:solidFill>
                  <a:srgbClr val="0070C0"/>
                </a:solidFill>
                <a:latin typeface="Eurostile LT Std" pitchFamily="34" charset="0"/>
                <a:ea typeface="SimSun" pitchFamily="2" charset="-122"/>
              </a:rPr>
              <a:t/>
            </a:r>
            <a:br>
              <a:rPr lang="en-US" altLang="en-US" b="0" dirty="0" smtClean="0">
                <a:solidFill>
                  <a:srgbClr val="0070C0"/>
                </a:solidFill>
                <a:latin typeface="Eurostile LT Std" pitchFamily="34" charset="0"/>
                <a:ea typeface="SimSun" pitchFamily="2" charset="-122"/>
              </a:rPr>
            </a:b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65802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UNCTAD's</a:t>
            </a:r>
            <a:r>
              <a:rPr lang="fr-CH" dirty="0" smtClean="0"/>
              <a:t> </a:t>
            </a:r>
            <a:r>
              <a:rPr lang="fr-CH" dirty="0" err="1" smtClean="0"/>
              <a:t>Toolbox</a:t>
            </a:r>
            <a:r>
              <a:rPr lang="fr-CH" dirty="0" smtClean="0"/>
              <a:t> on </a:t>
            </a:r>
            <a:r>
              <a:rPr lang="fr-CH" dirty="0" err="1" smtClean="0"/>
              <a:t>Cyberlaws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916832"/>
            <a:ext cx="4968552" cy="4209331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fr-CH" b="1" dirty="0" err="1" smtClean="0"/>
              <a:t>Three</a:t>
            </a:r>
            <a:r>
              <a:rPr lang="fr-CH" b="1" dirty="0" smtClean="0"/>
              <a:t> </a:t>
            </a:r>
            <a:r>
              <a:rPr lang="fr-CH" b="1" dirty="0" err="1" smtClean="0"/>
              <a:t>products</a:t>
            </a:r>
            <a:r>
              <a:rPr lang="fr-CH" b="1" dirty="0" smtClean="0"/>
              <a:t>:</a:t>
            </a:r>
          </a:p>
          <a:p>
            <a:pPr marL="457200" indent="-457200">
              <a:buAutoNum type="arabicParenR"/>
            </a:pPr>
            <a:r>
              <a:rPr lang="en-US" sz="2200" b="1" dirty="0" smtClean="0"/>
              <a:t>Regional </a:t>
            </a:r>
            <a:r>
              <a:rPr lang="en-US" sz="2200" b="1" dirty="0"/>
              <a:t>and national capacity-building </a:t>
            </a:r>
            <a:r>
              <a:rPr lang="en-US" sz="2200" b="1" dirty="0" smtClean="0"/>
              <a:t>workshops</a:t>
            </a:r>
          </a:p>
          <a:p>
            <a:pPr lvl="1"/>
            <a:r>
              <a:rPr lang="en-US" sz="1800" dirty="0" smtClean="0"/>
              <a:t>Enhance </a:t>
            </a:r>
            <a:r>
              <a:rPr lang="en-US" sz="1800" dirty="0"/>
              <a:t>awareness and skills of policy and law makers;</a:t>
            </a:r>
          </a:p>
          <a:p>
            <a:pPr lvl="1"/>
            <a:r>
              <a:rPr lang="en-US" sz="1800" dirty="0" smtClean="0"/>
              <a:t>Work together </a:t>
            </a:r>
            <a:r>
              <a:rPr lang="en-US" sz="1800" dirty="0"/>
              <a:t>to understand the issues and </a:t>
            </a:r>
            <a:r>
              <a:rPr lang="en-US" sz="1800" dirty="0" smtClean="0"/>
              <a:t>learn </a:t>
            </a:r>
            <a:r>
              <a:rPr lang="en-US" sz="1800" dirty="0"/>
              <a:t>from good practices</a:t>
            </a:r>
          </a:p>
          <a:p>
            <a:pPr lvl="1"/>
            <a:r>
              <a:rPr lang="en-US" sz="1800" dirty="0"/>
              <a:t>B</a:t>
            </a:r>
            <a:r>
              <a:rPr lang="en-US" sz="1800" dirty="0" smtClean="0"/>
              <a:t>uild </a:t>
            </a:r>
            <a:r>
              <a:rPr lang="en-US" sz="1800" dirty="0"/>
              <a:t>networks at the regional </a:t>
            </a:r>
            <a:r>
              <a:rPr lang="en-US" sz="1800" dirty="0" smtClean="0"/>
              <a:t>level</a:t>
            </a:r>
          </a:p>
          <a:p>
            <a:pPr lvl="1"/>
            <a:r>
              <a:rPr lang="fr-CH" sz="1800" dirty="0" err="1" smtClean="0"/>
              <a:t>Trainees</a:t>
            </a:r>
            <a:r>
              <a:rPr lang="fr-CH" sz="1800" dirty="0" smtClean="0"/>
              <a:t> </a:t>
            </a:r>
            <a:r>
              <a:rPr lang="fr-CH" sz="1800" dirty="0" err="1" smtClean="0"/>
              <a:t>become</a:t>
            </a:r>
            <a:r>
              <a:rPr lang="fr-CH" sz="1800" dirty="0" smtClean="0"/>
              <a:t> </a:t>
            </a:r>
            <a:r>
              <a:rPr lang="fr-CH" sz="1800" dirty="0" err="1" smtClean="0"/>
              <a:t>promoters</a:t>
            </a:r>
            <a:r>
              <a:rPr lang="fr-CH" sz="1800" dirty="0" smtClean="0"/>
              <a:t> of the </a:t>
            </a:r>
            <a:r>
              <a:rPr lang="fr-CH" sz="1800" dirty="0" err="1" smtClean="0"/>
              <a:t>reform</a:t>
            </a:r>
            <a:r>
              <a:rPr lang="fr-CH" sz="1800" dirty="0" smtClean="0"/>
              <a:t> </a:t>
            </a:r>
            <a:r>
              <a:rPr lang="fr-CH" sz="1800" dirty="0" err="1" smtClean="0"/>
              <a:t>process</a:t>
            </a:r>
            <a:endParaRPr lang="en-US" sz="1800" dirty="0"/>
          </a:p>
          <a:p>
            <a:pPr marL="457200" indent="-457200">
              <a:buAutoNum type="arabicParenR"/>
            </a:pPr>
            <a:r>
              <a:rPr lang="en-US" sz="2200" b="1" dirty="0"/>
              <a:t>Law revision and preparation of regional </a:t>
            </a:r>
            <a:r>
              <a:rPr lang="en-US" sz="2200" b="1" dirty="0" err="1"/>
              <a:t>cyberlaw</a:t>
            </a:r>
            <a:r>
              <a:rPr lang="en-US" sz="2200" b="1" dirty="0"/>
              <a:t> </a:t>
            </a:r>
            <a:r>
              <a:rPr lang="en-US" sz="2200" b="1" dirty="0" smtClean="0"/>
              <a:t>frameworks</a:t>
            </a:r>
          </a:p>
          <a:p>
            <a:pPr marL="457200" indent="-457200">
              <a:buFontTx/>
              <a:buAutoNum type="arabicParenR"/>
            </a:pPr>
            <a:r>
              <a:rPr lang="en-US" sz="2200" b="1" dirty="0" err="1" smtClean="0"/>
              <a:t>Cyberlaw</a:t>
            </a:r>
            <a:r>
              <a:rPr lang="en-US" sz="2200" b="1" dirty="0" smtClean="0"/>
              <a:t> tracker and studies</a:t>
            </a:r>
          </a:p>
          <a:p>
            <a:pPr marL="0" indent="0">
              <a:buNone/>
            </a:pPr>
            <a:endParaRPr lang="fr-CH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5447565" y="2060848"/>
            <a:ext cx="352839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Geographical coverage</a:t>
            </a:r>
          </a:p>
          <a:p>
            <a:pPr lvl="0"/>
            <a:endParaRPr lang="en-US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CH" dirty="0" smtClean="0"/>
              <a:t>20 </a:t>
            </a:r>
            <a:r>
              <a:rPr lang="fr-CH" dirty="0" smtClean="0"/>
              <a:t>least developed countries</a:t>
            </a:r>
            <a:endParaRPr lang="en-US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/>
              <a:t>Africa</a:t>
            </a:r>
            <a:r>
              <a:rPr lang="en-US" dirty="0"/>
              <a:t>: </a:t>
            </a:r>
            <a:r>
              <a:rPr lang="en-US" dirty="0" smtClean="0"/>
              <a:t>20 </a:t>
            </a:r>
            <a:r>
              <a:rPr lang="en-US" dirty="0"/>
              <a:t>countries (ECOWAS, </a:t>
            </a:r>
            <a:r>
              <a:rPr lang="en-US" dirty="0" smtClean="0"/>
              <a:t>EAC)</a:t>
            </a:r>
            <a:endParaRPr lang="en-U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/>
              <a:t>Asia</a:t>
            </a:r>
            <a:r>
              <a:rPr lang="en-US" dirty="0"/>
              <a:t>: 10 countries (ASEAN)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/>
              <a:t>Latin </a:t>
            </a:r>
            <a:r>
              <a:rPr lang="en-US" dirty="0"/>
              <a:t>America and the Caribbean: 33 countries </a:t>
            </a:r>
            <a:endParaRPr lang="en-US" dirty="0" smtClean="0"/>
          </a:p>
          <a:p>
            <a:pPr lvl="0"/>
            <a:endParaRPr lang="fr-CH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CH" dirty="0" smtClean="0"/>
              <a:t>2400 </a:t>
            </a:r>
            <a:r>
              <a:rPr lang="en-US" b="1" dirty="0" smtClean="0"/>
              <a:t>policy </a:t>
            </a:r>
            <a:r>
              <a:rPr lang="en-US" b="1" dirty="0"/>
              <a:t>and law makers have been trained </a:t>
            </a:r>
            <a:r>
              <a:rPr lang="en-US" dirty="0"/>
              <a:t>through more than </a:t>
            </a:r>
            <a:r>
              <a:rPr lang="en-US" b="1" dirty="0"/>
              <a:t>30</a:t>
            </a:r>
            <a:r>
              <a:rPr lang="en-US" dirty="0"/>
              <a:t> </a:t>
            </a:r>
            <a:r>
              <a:rPr lang="en-US" dirty="0" smtClean="0"/>
              <a:t>workshops</a:t>
            </a:r>
          </a:p>
          <a:p>
            <a:pPr lvl="0"/>
            <a:endParaRPr lang="en-US" dirty="0"/>
          </a:p>
          <a:p>
            <a:r>
              <a:rPr lang="en-US" b="1" dirty="0" smtClean="0"/>
              <a:t>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87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UNCTAD's</a:t>
            </a:r>
            <a:r>
              <a:rPr lang="fr-CH" dirty="0" smtClean="0"/>
              <a:t> </a:t>
            </a:r>
            <a:r>
              <a:rPr lang="fr-CH" dirty="0" err="1" smtClean="0"/>
              <a:t>partners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err="1" smtClean="0"/>
              <a:t>Partners</a:t>
            </a:r>
            <a:r>
              <a:rPr lang="fr-CH" dirty="0" smtClean="0"/>
              <a:t> </a:t>
            </a:r>
            <a:r>
              <a:rPr lang="fr-CH" dirty="0" err="1" smtClean="0"/>
              <a:t>include</a:t>
            </a:r>
            <a:r>
              <a:rPr lang="fr-CH" dirty="0" smtClean="0"/>
              <a:t>:</a:t>
            </a:r>
          </a:p>
          <a:p>
            <a:endParaRPr lang="fr-CH" dirty="0"/>
          </a:p>
          <a:p>
            <a:endParaRPr lang="fr-CH" dirty="0" smtClean="0"/>
          </a:p>
          <a:p>
            <a:endParaRPr lang="fr-CH" dirty="0"/>
          </a:p>
          <a:p>
            <a:endParaRPr lang="fr-CH" dirty="0" smtClean="0"/>
          </a:p>
          <a:p>
            <a:endParaRPr lang="fr-CH" dirty="0"/>
          </a:p>
          <a:p>
            <a:pPr marL="0" indent="0">
              <a:buNone/>
            </a:pPr>
            <a:endParaRPr lang="fr-CH" dirty="0" smtClean="0"/>
          </a:p>
          <a:p>
            <a:r>
              <a:rPr lang="fr-CH" dirty="0" smtClean="0"/>
              <a:t>Programme </a:t>
            </a:r>
            <a:r>
              <a:rPr lang="fr-CH" dirty="0" err="1" smtClean="0"/>
              <a:t>funded</a:t>
            </a:r>
            <a:r>
              <a:rPr lang="fr-CH" dirty="0" smtClean="0"/>
              <a:t> by </a:t>
            </a:r>
            <a:r>
              <a:rPr lang="fr-CH" dirty="0" err="1" smtClean="0"/>
              <a:t>Finland</a:t>
            </a:r>
            <a:r>
              <a:rPr lang="fr-CH" dirty="0" smtClean="0"/>
              <a:t>, </a:t>
            </a:r>
            <a:r>
              <a:rPr lang="fr-CH" dirty="0" err="1" smtClean="0"/>
              <a:t>Korea</a:t>
            </a:r>
            <a:r>
              <a:rPr lang="fr-CH" dirty="0" smtClean="0"/>
              <a:t> and SELA</a:t>
            </a:r>
            <a:endParaRPr lang="en-US" dirty="0"/>
          </a:p>
        </p:txBody>
      </p:sp>
      <p:pic>
        <p:nvPicPr>
          <p:cNvPr id="5" name="Picture 7" descr="Logo UNCITR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090550"/>
            <a:ext cx="1169988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UNODC%20New%20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299" y="3874344"/>
            <a:ext cx="143827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 descr="Bandera_SEL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3645024"/>
            <a:ext cx="113665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 descr="http://www.give1project.org/wp-content/uploads/2012/12/Logo-ONU-tipograf%C3%ADa-azul-clar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924944"/>
            <a:ext cx="771525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 descr="aladi-log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2780928"/>
            <a:ext cx="1001712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2" descr="ecowa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780928"/>
            <a:ext cx="817563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3" descr="asean-logo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780928"/>
            <a:ext cx="817563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4" descr="EAC-LOGO-2008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708920"/>
            <a:ext cx="1081087" cy="98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5" descr="ANd9GcSxtslZXOXSIkepacdb1pxjnLFn9D3buikW6bXhALT_2ihYLJOt3A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573016"/>
            <a:ext cx="817562" cy="80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6" descr="urm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150" y="3724211"/>
            <a:ext cx="10350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7" descr="http://www.au.int/en/sites/default/files/u1/LOGO-%20printing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780928"/>
            <a:ext cx="849313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8" descr="CTO_LOGO_RGB1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1474" y="2912751"/>
            <a:ext cx="842963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9" descr="Commonwealth-Parliamentary-Association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5343" y="3959004"/>
            <a:ext cx="1535112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50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1102" y="4840222"/>
            <a:ext cx="739775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4511" y="3860271"/>
            <a:ext cx="756556" cy="647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4941168"/>
            <a:ext cx="720725" cy="438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49210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145" y="1124744"/>
            <a:ext cx="8229600" cy="926976"/>
          </a:xfrm>
        </p:spPr>
        <p:txBody>
          <a:bodyPr/>
          <a:lstStyle/>
          <a:p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Cybercrime laws </a:t>
            </a:r>
            <a:r>
              <a:rPr lang="en-US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2015</a:t>
            </a:r>
            <a:br>
              <a:rPr lang="en-US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</a:br>
            <a:r>
              <a:rPr lang="fr-CH" sz="2400" dirty="0"/>
              <a:t>unctad.org/</a:t>
            </a:r>
            <a:r>
              <a:rPr lang="fr-CH" sz="2400" dirty="0" err="1"/>
              <a:t>cyberlawtracker</a:t>
            </a:r>
            <a:r>
              <a:rPr lang="fr-CH" sz="2400" dirty="0"/>
              <a:t/>
            </a:r>
            <a:br>
              <a:rPr lang="fr-CH" sz="2400" dirty="0"/>
            </a:b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9" y="1975818"/>
            <a:ext cx="5976663" cy="432620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95536" y="6237312"/>
            <a:ext cx="17687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altLang="en-US" i="1" dirty="0" smtClean="0">
                <a:latin typeface="Calibri" pitchFamily="34" charset="0"/>
              </a:rPr>
              <a:t>Source:</a:t>
            </a:r>
            <a:r>
              <a:rPr lang="fr-CH" altLang="en-US" dirty="0" smtClean="0">
                <a:latin typeface="Calibri" pitchFamily="34" charset="0"/>
              </a:rPr>
              <a:t> UNCTAD.</a:t>
            </a:r>
            <a:endParaRPr lang="en-US" alt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04296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68313" y="908050"/>
            <a:ext cx="8229600" cy="927100"/>
          </a:xfrm>
        </p:spPr>
        <p:txBody>
          <a:bodyPr/>
          <a:lstStyle/>
          <a:p>
            <a:r>
              <a:rPr lang="fr-CH" alt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Cybercrime</a:t>
            </a:r>
            <a:r>
              <a:rPr lang="fr-CH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  <a:r>
              <a:rPr lang="fr-CH" alt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laws</a:t>
            </a:r>
            <a:r>
              <a:rPr lang="fr-CH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  <a:r>
              <a:rPr lang="fr-CH" alt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rapidly</a:t>
            </a:r>
            <a:r>
              <a:rPr lang="fr-CH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  <a:r>
              <a:rPr lang="fr-CH" alt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enacted</a:t>
            </a:r>
            <a:r>
              <a:rPr lang="fr-CH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/>
            </a:r>
            <a:br>
              <a:rPr lang="fr-CH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</a:br>
            <a:r>
              <a:rPr lang="fr-CH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but </a:t>
            </a:r>
            <a:r>
              <a:rPr lang="fr-CH" alt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enforcement</a:t>
            </a:r>
            <a:r>
              <a:rPr lang="fr-CH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  <a:r>
              <a:rPr lang="fr-CH" alt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is</a:t>
            </a:r>
            <a:r>
              <a:rPr lang="fr-CH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  <a:r>
              <a:rPr lang="fr-CH" alt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challenging</a:t>
            </a:r>
            <a:endParaRPr lang="en-US" altLang="en-US" dirty="0" smtClean="0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1989198"/>
              </p:ext>
            </p:extLst>
          </p:nvPr>
        </p:nvGraphicFramePr>
        <p:xfrm>
          <a:off x="467544" y="1988840"/>
          <a:ext cx="8362950" cy="4210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39552" y="6309320"/>
            <a:ext cx="28414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latin typeface="Calibri"/>
                <a:cs typeface="Calibri"/>
              </a:rPr>
              <a:t>Source: </a:t>
            </a:r>
            <a:r>
              <a:rPr lang="en-US" sz="1600" dirty="0" err="1" smtClean="0">
                <a:latin typeface="Calibri"/>
                <a:cs typeface="Calibri"/>
              </a:rPr>
              <a:t>Cybersource</a:t>
            </a:r>
            <a:r>
              <a:rPr lang="en-US" sz="1600" dirty="0" smtClean="0">
                <a:latin typeface="Calibri"/>
                <a:cs typeface="Calibri"/>
              </a:rPr>
              <a:t>, Todd Neal </a:t>
            </a:r>
            <a:endParaRPr lang="en-US" sz="16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560169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63691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fr-CH" dirty="0" smtClean="0">
                <a:solidFill>
                  <a:srgbClr val="0070C0"/>
                </a:solidFill>
              </a:rPr>
              <a:t/>
            </a:r>
            <a:br>
              <a:rPr lang="fr-CH" dirty="0" smtClean="0">
                <a:solidFill>
                  <a:srgbClr val="0070C0"/>
                </a:solidFill>
              </a:rPr>
            </a:br>
            <a:r>
              <a:rPr lang="fr-CH" dirty="0" smtClean="0">
                <a:solidFill>
                  <a:srgbClr val="0070C0"/>
                </a:solidFill>
              </a:rPr>
              <a:t/>
            </a:r>
            <a:br>
              <a:rPr lang="fr-CH" dirty="0" smtClean="0">
                <a:solidFill>
                  <a:srgbClr val="0070C0"/>
                </a:solidFill>
              </a:rPr>
            </a:br>
            <a:r>
              <a:rPr lang="fr-CH" dirty="0" err="1" smtClean="0">
                <a:solidFill>
                  <a:srgbClr val="0070C0"/>
                </a:solidFill>
              </a:rPr>
              <a:t>Thank</a:t>
            </a:r>
            <a:r>
              <a:rPr lang="fr-CH" dirty="0" smtClean="0">
                <a:solidFill>
                  <a:srgbClr val="0070C0"/>
                </a:solidFill>
              </a:rPr>
              <a:t> </a:t>
            </a:r>
            <a:r>
              <a:rPr lang="fr-CH" dirty="0" err="1" smtClean="0">
                <a:solidFill>
                  <a:srgbClr val="0070C0"/>
                </a:solidFill>
              </a:rPr>
              <a:t>you</a:t>
            </a:r>
            <a:r>
              <a:rPr lang="fr-CH" dirty="0" smtClean="0">
                <a:solidFill>
                  <a:srgbClr val="0070C0"/>
                </a:solidFill>
              </a:rPr>
              <a:t>!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4509120"/>
            <a:ext cx="6400800" cy="1752600"/>
          </a:xfrm>
        </p:spPr>
        <p:txBody>
          <a:bodyPr>
            <a:normAutofit/>
          </a:bodyPr>
          <a:lstStyle/>
          <a:p>
            <a:r>
              <a:rPr lang="fr-CH" sz="2400" dirty="0" smtClean="0">
                <a:solidFill>
                  <a:srgbClr val="0070C0"/>
                </a:solidFill>
                <a:hlinkClick r:id="rId2"/>
              </a:rPr>
              <a:t>cecile.barayre@unctad.org</a:t>
            </a:r>
            <a:endParaRPr lang="fr-CH" sz="2400" dirty="0" smtClean="0">
              <a:solidFill>
                <a:srgbClr val="0070C0"/>
              </a:solidFill>
            </a:endParaRPr>
          </a:p>
          <a:p>
            <a:r>
              <a:rPr lang="fr-CH" sz="2400" dirty="0" smtClean="0">
                <a:solidFill>
                  <a:srgbClr val="0070C0"/>
                </a:solidFill>
              </a:rPr>
              <a:t>Unctad.org/ICT4D</a:t>
            </a:r>
            <a:endParaRPr lang="en-US" sz="2400" dirty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33006"/>
            <a:ext cx="1991573" cy="28171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79" y="331078"/>
            <a:ext cx="2001327" cy="28190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344248"/>
            <a:ext cx="1987909" cy="2805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719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Eurostile LT Std Bold"/>
        <a:ea typeface="ＭＳ Ｐゴシック"/>
        <a:cs typeface="Arial"/>
      </a:majorFont>
      <a:minorFont>
        <a:latin typeface="HelveticaNeueLT Std Med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4411</TotalTime>
  <Words>234</Words>
  <Application>Microsoft Macintosh PowerPoint</Application>
  <PresentationFormat>On-screen Show (4:3)</PresentationFormat>
  <Paragraphs>51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Office Theme</vt:lpstr>
      <vt:lpstr>1_Default Design</vt:lpstr>
      <vt:lpstr> UNCTAD Initiatives on Cybercrime   </vt:lpstr>
      <vt:lpstr>UNCTAD's Toolbox on Cyberlaws</vt:lpstr>
      <vt:lpstr>UNCTAD's partners</vt:lpstr>
      <vt:lpstr>Cybercrime laws 2015 unctad.org/cyberlawtracker </vt:lpstr>
      <vt:lpstr>Cybercrime laws rapidly enacted but enforcement is challenging</vt:lpstr>
      <vt:lpstr>  Thank you!</vt:lpstr>
    </vt:vector>
  </TitlesOfParts>
  <Company>UNCTAD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Unctad User</dc:creator>
  <cp:lastModifiedBy>Cécile Barayre</cp:lastModifiedBy>
  <cp:revision>32</cp:revision>
  <dcterms:created xsi:type="dcterms:W3CDTF">2015-06-12T14:03:09Z</dcterms:created>
  <dcterms:modified xsi:type="dcterms:W3CDTF">2015-06-16T13:04:00Z</dcterms:modified>
</cp:coreProperties>
</file>