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70" r:id="rId2"/>
    <p:sldId id="293" r:id="rId3"/>
    <p:sldId id="292" r:id="rId4"/>
    <p:sldId id="294" r:id="rId5"/>
    <p:sldId id="299" r:id="rId6"/>
    <p:sldId id="302" r:id="rId7"/>
    <p:sldId id="303" r:id="rId8"/>
    <p:sldId id="300" r:id="rId9"/>
    <p:sldId id="301" r:id="rId10"/>
    <p:sldId id="288" r:id="rId11"/>
  </p:sldIdLst>
  <p:sldSz cx="9144000" cy="6858000" type="screen4x3"/>
  <p:notesSz cx="6807200" cy="9906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84" autoAdjust="0"/>
    <p:restoredTop sz="82857" autoAdjust="0"/>
  </p:normalViewPr>
  <p:slideViewPr>
    <p:cSldViewPr>
      <p:cViewPr>
        <p:scale>
          <a:sx n="96" d="100"/>
          <a:sy n="96" d="100"/>
        </p:scale>
        <p:origin x="-1296" y="1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49575" cy="495300"/>
          </a:xfrm>
          <a:prstGeom prst="rect">
            <a:avLst/>
          </a:prstGeom>
        </p:spPr>
        <p:txBody>
          <a:bodyPr vert="horz" lIns="91400" tIns="45700" rIns="91400" bIns="4570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6042" y="0"/>
            <a:ext cx="2949575" cy="495300"/>
          </a:xfrm>
          <a:prstGeom prst="rect">
            <a:avLst/>
          </a:prstGeom>
        </p:spPr>
        <p:txBody>
          <a:bodyPr vert="horz" lIns="91400" tIns="45700" rIns="91400" bIns="45700" rtlCol="0"/>
          <a:lstStyle>
            <a:lvl1pPr algn="r">
              <a:defRPr sz="1200"/>
            </a:lvl1pPr>
          </a:lstStyle>
          <a:p>
            <a:fld id="{12E9B464-C2AD-4E75-8DC6-872BF168D947}" type="datetimeFigureOut">
              <a:rPr lang="en-US" smtClean="0"/>
              <a:t>4/28/16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" y="9409113"/>
            <a:ext cx="2949575" cy="495300"/>
          </a:xfrm>
          <a:prstGeom prst="rect">
            <a:avLst/>
          </a:prstGeom>
        </p:spPr>
        <p:txBody>
          <a:bodyPr vert="horz" lIns="91400" tIns="45700" rIns="91400" bIns="4570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6042" y="9409113"/>
            <a:ext cx="2949575" cy="495300"/>
          </a:xfrm>
          <a:prstGeom prst="rect">
            <a:avLst/>
          </a:prstGeom>
        </p:spPr>
        <p:txBody>
          <a:bodyPr vert="horz" lIns="91400" tIns="45700" rIns="91400" bIns="45700" rtlCol="0" anchor="b"/>
          <a:lstStyle>
            <a:lvl1pPr algn="r">
              <a:defRPr sz="1200"/>
            </a:lvl1pPr>
          </a:lstStyle>
          <a:p>
            <a:fld id="{84A248BC-231C-489A-B896-588DA2A3C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951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6" y="0"/>
            <a:ext cx="2949787" cy="495300"/>
          </a:xfrm>
          <a:prstGeom prst="rect">
            <a:avLst/>
          </a:prstGeom>
        </p:spPr>
        <p:txBody>
          <a:bodyPr vert="horz" lIns="91380" tIns="45690" rIns="91380" bIns="4569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844" y="0"/>
            <a:ext cx="2949787" cy="495300"/>
          </a:xfrm>
          <a:prstGeom prst="rect">
            <a:avLst/>
          </a:prstGeom>
        </p:spPr>
        <p:txBody>
          <a:bodyPr vert="horz" lIns="91380" tIns="45690" rIns="91380" bIns="45690" rtlCol="0"/>
          <a:lstStyle>
            <a:lvl1pPr algn="r">
              <a:defRPr sz="1200"/>
            </a:lvl1pPr>
          </a:lstStyle>
          <a:p>
            <a:fld id="{82E89FCD-005F-4482-8F59-3ABCEDA770FE}" type="datetimeFigureOut">
              <a:rPr lang="en-US" smtClean="0"/>
              <a:t>4/28/16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710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80" tIns="45690" rIns="91380" bIns="4569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0" y="4705356"/>
            <a:ext cx="5445760" cy="4457700"/>
          </a:xfrm>
          <a:prstGeom prst="rect">
            <a:avLst/>
          </a:prstGeom>
        </p:spPr>
        <p:txBody>
          <a:bodyPr vert="horz" lIns="91380" tIns="45690" rIns="91380" bIns="4569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6" y="9408981"/>
            <a:ext cx="2949787" cy="495300"/>
          </a:xfrm>
          <a:prstGeom prst="rect">
            <a:avLst/>
          </a:prstGeom>
        </p:spPr>
        <p:txBody>
          <a:bodyPr vert="horz" lIns="91380" tIns="45690" rIns="91380" bIns="4569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844" y="9408981"/>
            <a:ext cx="2949787" cy="495300"/>
          </a:xfrm>
          <a:prstGeom prst="rect">
            <a:avLst/>
          </a:prstGeom>
        </p:spPr>
        <p:txBody>
          <a:bodyPr vert="horz" lIns="91380" tIns="45690" rIns="91380" bIns="45690" rtlCol="0" anchor="b"/>
          <a:lstStyle>
            <a:lvl1pPr algn="r">
              <a:defRPr sz="1200"/>
            </a:lvl1pPr>
          </a:lstStyle>
          <a:p>
            <a:fld id="{2CB8DED4-32A2-49A5-915E-C255A92A4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64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939FEB-4833-4E1A-8904-717F8F7ABDF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5186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</a:t>
            </a:r>
            <a: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</a:t>
            </a:r>
            <a: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for </a:t>
            </a:r>
            <a:r>
              <a:rPr lang="fr-FR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your</a:t>
            </a:r>
            <a: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attention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939FEB-4833-4E1A-8904-717F8F7ABDF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5186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8DED4-32A2-49A5-915E-C255A92A4FA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244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8DED4-32A2-49A5-915E-C255A92A4FA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244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8DED4-32A2-49A5-915E-C255A92A4FA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244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8DED4-32A2-49A5-915E-C255A92A4FA9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7244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8DED4-32A2-49A5-915E-C255A92A4FA9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7244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8DED4-32A2-49A5-915E-C255A92A4FA9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7244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8DED4-32A2-49A5-915E-C255A92A4FA9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7244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8DED4-32A2-49A5-915E-C255A92A4FA9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7244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4A5CD-841A-42D1-A6F3-BDD30AB535A4}" type="datetimeFigureOut">
              <a:rPr lang="en-US" smtClean="0"/>
              <a:t>4/28/16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DA3A0-C226-4A1F-9EAA-3570E69B4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011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4A5CD-841A-42D1-A6F3-BDD30AB535A4}" type="datetimeFigureOut">
              <a:rPr lang="en-US" smtClean="0"/>
              <a:t>4/28/16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DA3A0-C226-4A1F-9EAA-3570E69B4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900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4A5CD-841A-42D1-A6F3-BDD30AB535A4}" type="datetimeFigureOut">
              <a:rPr lang="en-US" smtClean="0"/>
              <a:t>4/28/16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DA3A0-C226-4A1F-9EAA-3570E69B4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044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4A5CD-841A-42D1-A6F3-BDD30AB535A4}" type="datetimeFigureOut">
              <a:rPr lang="en-US" smtClean="0"/>
              <a:t>4/28/16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DA3A0-C226-4A1F-9EAA-3570E69B4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818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4A5CD-841A-42D1-A6F3-BDD30AB535A4}" type="datetimeFigureOut">
              <a:rPr lang="en-US" smtClean="0"/>
              <a:t>4/28/16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DA3A0-C226-4A1F-9EAA-3570E69B4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235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4A5CD-841A-42D1-A6F3-BDD30AB535A4}" type="datetimeFigureOut">
              <a:rPr lang="en-US" smtClean="0"/>
              <a:t>4/28/16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DA3A0-C226-4A1F-9EAA-3570E69B4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12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4A5CD-841A-42D1-A6F3-BDD30AB535A4}" type="datetimeFigureOut">
              <a:rPr lang="en-US" smtClean="0"/>
              <a:t>4/28/16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DA3A0-C226-4A1F-9EAA-3570E69B4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922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4A5CD-841A-42D1-A6F3-BDD30AB535A4}" type="datetimeFigureOut">
              <a:rPr lang="en-US" smtClean="0"/>
              <a:t>4/28/16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DA3A0-C226-4A1F-9EAA-3570E69B4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032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4A5CD-841A-42D1-A6F3-BDD30AB535A4}" type="datetimeFigureOut">
              <a:rPr lang="en-US" smtClean="0"/>
              <a:t>4/28/16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DA3A0-C226-4A1F-9EAA-3570E69B4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261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4A5CD-841A-42D1-A6F3-BDD30AB535A4}" type="datetimeFigureOut">
              <a:rPr lang="en-US" smtClean="0"/>
              <a:t>4/28/16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DA3A0-C226-4A1F-9EAA-3570E69B4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279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4A5CD-841A-42D1-A6F3-BDD30AB535A4}" type="datetimeFigureOut">
              <a:rPr lang="en-US" smtClean="0"/>
              <a:t>4/28/16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DA3A0-C226-4A1F-9EAA-3570E69B4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661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4A5CD-841A-42D1-A6F3-BDD30AB535A4}" type="datetimeFigureOut">
              <a:rPr lang="en-US" smtClean="0"/>
              <a:t>4/28/16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DA3A0-C226-4A1F-9EAA-3570E69B4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401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e.int/en/web/genderequality/co-operation-projects" TargetMode="External"/><Relationship Id="rId4" Type="http://schemas.openxmlformats.org/officeDocument/2006/relationships/hyperlink" Target="mailto:raluca.popa@coe.int" TargetMode="External"/><Relationship Id="rId5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268760"/>
            <a:ext cx="8640960" cy="50405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1475386"/>
            <a:ext cx="8280920" cy="1384995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rtlCol="0" anchor="ctr">
            <a:spAutoFit/>
          </a:bodyPr>
          <a:lstStyle/>
          <a:p>
            <a:r>
              <a:rPr lang="en-GB" alt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EU / CoE Eastern Partnership </a:t>
            </a:r>
            <a:br>
              <a:rPr lang="en-GB" alt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alt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Programmatic Co-operation Framework </a:t>
            </a:r>
            <a:br>
              <a:rPr lang="en-GB" alt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alt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2015 – </a:t>
            </a:r>
            <a:r>
              <a:rPr lang="en-GB" alt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2020</a:t>
            </a:r>
            <a:endParaRPr lang="en-U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3068960"/>
            <a:ext cx="8640960" cy="3240360"/>
          </a:xfrm>
        </p:spPr>
        <p:txBody>
          <a:bodyPr>
            <a:normAutofit fontScale="85000" lnSpcReduction="20000"/>
          </a:bodyPr>
          <a:lstStyle/>
          <a:p>
            <a:r>
              <a:rPr lang="en-GB" sz="2400" b="1" dirty="0" smtClean="0">
                <a:solidFill>
                  <a:srgbClr val="7030A0"/>
                </a:solidFill>
              </a:rPr>
              <a:t>Regional project</a:t>
            </a:r>
            <a:r>
              <a:rPr lang="en-GB" sz="2400" b="1" dirty="0" smtClean="0">
                <a:solidFill>
                  <a:schemeClr val="tx1"/>
                </a:solidFill>
              </a:rPr>
              <a:t>: </a:t>
            </a:r>
            <a:r>
              <a:rPr lang="en-GB" sz="2400" b="1" i="1" dirty="0" smtClean="0">
                <a:solidFill>
                  <a:schemeClr val="tx1"/>
                </a:solidFill>
              </a:rPr>
              <a:t>Improving </a:t>
            </a:r>
            <a:r>
              <a:rPr lang="en-GB" sz="2400" b="1" i="1" dirty="0">
                <a:solidFill>
                  <a:schemeClr val="tx1"/>
                </a:solidFill>
              </a:rPr>
              <a:t>women’s access to justice in 5 Eastern Partnership </a:t>
            </a:r>
            <a:r>
              <a:rPr lang="en-GB" sz="2400" b="1" i="1" dirty="0" smtClean="0">
                <a:solidFill>
                  <a:schemeClr val="tx1"/>
                </a:solidFill>
              </a:rPr>
              <a:t>countries</a:t>
            </a:r>
          </a:p>
          <a:p>
            <a:r>
              <a:rPr lang="en-GB" sz="2400" b="1" dirty="0" smtClean="0">
                <a:solidFill>
                  <a:srgbClr val="7030A0"/>
                </a:solidFill>
              </a:rPr>
              <a:t>Countries included</a:t>
            </a:r>
            <a:r>
              <a:rPr lang="en-GB" sz="2400" b="1" dirty="0" smtClean="0">
                <a:solidFill>
                  <a:schemeClr val="tx1"/>
                </a:solidFill>
              </a:rPr>
              <a:t>: </a:t>
            </a:r>
            <a:r>
              <a:rPr lang="en-GB" sz="2400" dirty="0" smtClean="0">
                <a:solidFill>
                  <a:schemeClr val="tx1"/>
                </a:solidFill>
              </a:rPr>
              <a:t>Armenia</a:t>
            </a:r>
            <a:r>
              <a:rPr lang="en-GB" sz="2400" dirty="0">
                <a:solidFill>
                  <a:schemeClr val="tx1"/>
                </a:solidFill>
              </a:rPr>
              <a:t>, Azerbaijan, Georgia, </a:t>
            </a:r>
            <a:r>
              <a:rPr lang="en-GB" sz="2400" dirty="0" smtClean="0">
                <a:solidFill>
                  <a:schemeClr val="tx1"/>
                </a:solidFill>
              </a:rPr>
              <a:t>Republic of Moldova </a:t>
            </a:r>
            <a:r>
              <a:rPr lang="en-GB" sz="2400" dirty="0">
                <a:solidFill>
                  <a:schemeClr val="tx1"/>
                </a:solidFill>
              </a:rPr>
              <a:t>and </a:t>
            </a:r>
            <a:r>
              <a:rPr lang="en-GB" sz="2400" dirty="0" smtClean="0">
                <a:solidFill>
                  <a:schemeClr val="tx1"/>
                </a:solidFill>
              </a:rPr>
              <a:t>Ukraine</a:t>
            </a:r>
          </a:p>
          <a:p>
            <a:endParaRPr lang="en-GB" sz="2400" dirty="0" smtClean="0">
              <a:solidFill>
                <a:schemeClr val="tx1"/>
              </a:solidFill>
            </a:endParaRPr>
          </a:p>
          <a:p>
            <a:r>
              <a:rPr lang="en-GB" sz="2400" b="1" dirty="0" smtClean="0">
                <a:solidFill>
                  <a:srgbClr val="7030A0"/>
                </a:solidFill>
              </a:rPr>
              <a:t>Implemented by</a:t>
            </a:r>
            <a:r>
              <a:rPr lang="en-GB" sz="2400" dirty="0" smtClean="0">
                <a:solidFill>
                  <a:schemeClr val="tx1"/>
                </a:solidFill>
              </a:rPr>
              <a:t>: </a:t>
            </a:r>
            <a:r>
              <a:rPr lang="en-GB" sz="2400" b="1" dirty="0" smtClean="0">
                <a:solidFill>
                  <a:schemeClr val="tx1"/>
                </a:solidFill>
              </a:rPr>
              <a:t>Gender Equality Unit</a:t>
            </a:r>
            <a:r>
              <a:rPr lang="en-GB" sz="2400" dirty="0" smtClean="0">
                <a:solidFill>
                  <a:schemeClr val="tx1"/>
                </a:solidFill>
              </a:rPr>
              <a:t>/ Equality Division/ Equality and Human Dignity Department/ Directorate of Human Dignity and Equality/ Directorate General of Democracy (DG II) </a:t>
            </a:r>
          </a:p>
          <a:p>
            <a:endParaRPr lang="en-GB" sz="2400" dirty="0" smtClean="0">
              <a:solidFill>
                <a:schemeClr val="tx1"/>
              </a:solidFill>
            </a:endParaRPr>
          </a:p>
          <a:p>
            <a:r>
              <a:rPr lang="en-US" sz="2400" b="1" dirty="0">
                <a:solidFill>
                  <a:srgbClr val="7030A0"/>
                </a:solidFill>
              </a:rPr>
              <a:t>Duration</a:t>
            </a:r>
            <a:r>
              <a:rPr lang="en-US" sz="2400" dirty="0">
                <a:solidFill>
                  <a:schemeClr val="tx1"/>
                </a:solidFill>
              </a:rPr>
              <a:t>: 1 February 2015 – 31 December 2016 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GB" sz="2400" b="1" dirty="0" smtClean="0">
                <a:solidFill>
                  <a:srgbClr val="7030A0"/>
                </a:solidFill>
              </a:rPr>
              <a:t>Funding</a:t>
            </a:r>
            <a:r>
              <a:rPr lang="en-GB" sz="2400" dirty="0" smtClean="0">
                <a:solidFill>
                  <a:schemeClr val="tx1"/>
                </a:solidFill>
              </a:rPr>
              <a:t>: 560, 000 Euro</a:t>
            </a:r>
            <a:endParaRPr lang="en-US" sz="2400" dirty="0">
              <a:solidFill>
                <a:schemeClr val="tx1"/>
              </a:solidFill>
            </a:endParaRPr>
          </a:p>
          <a:p>
            <a:endParaRPr lang="en-US" sz="2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94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39758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1470025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altLang="en-US" sz="4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Additional information</a:t>
            </a:r>
            <a:endParaRPr lang="en-US" sz="27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00" y="2924944"/>
            <a:ext cx="7200800" cy="2448272"/>
          </a:xfrm>
          <a:ln w="31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sz="28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http://www.coe.int/en/web/genderequality/co-operation-</a:t>
            </a:r>
            <a:r>
              <a:rPr lang="en-GB" sz="2800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projects</a:t>
            </a:r>
            <a:r>
              <a:rPr lang="en-GB" sz="2800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>
              <a:spcAft>
                <a:spcPts val="600"/>
              </a:spcAft>
            </a:pPr>
            <a:endParaRPr lang="en-GB" sz="2800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Aft>
                <a:spcPts val="600"/>
              </a:spcAft>
            </a:pPr>
            <a:r>
              <a:rPr lang="en-GB" sz="2800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E-mail: </a:t>
            </a:r>
            <a:r>
              <a:rPr lang="en-GB" sz="2800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raluca.popa@coe.int</a:t>
            </a:r>
            <a:endParaRPr lang="en-US" sz="29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2" y="0"/>
            <a:ext cx="91694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432280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49944" y="0"/>
            <a:ext cx="9193944" cy="70160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68760"/>
            <a:ext cx="8229600" cy="954107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alt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Programmatic Co-operation Framework (</a:t>
            </a:r>
            <a:r>
              <a:rPr lang="en-GB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PCF) </a:t>
            </a:r>
            <a:br>
              <a:rPr lang="en-GB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Women’s access to justice </a:t>
            </a:r>
            <a:endParaRPr lang="en-U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376264"/>
            <a:ext cx="8229600" cy="4365104"/>
          </a:xfrm>
          <a:ln w="76200">
            <a:solidFill>
              <a:schemeClr val="bg1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000" b="1" dirty="0">
                <a:solidFill>
                  <a:srgbClr val="7030A0"/>
                </a:solidFill>
              </a:rPr>
              <a:t>Council of Europe Strategy on Gender Equality 2014-2017</a:t>
            </a:r>
            <a:r>
              <a:rPr lang="en-US" sz="2000" b="1" dirty="0">
                <a:solidFill>
                  <a:schemeClr val="accent4"/>
                </a:solidFill>
              </a:rPr>
              <a:t> </a:t>
            </a:r>
            <a:r>
              <a:rPr lang="en-US" sz="2000" dirty="0" smtClean="0"/>
              <a:t>provides </a:t>
            </a:r>
            <a:r>
              <a:rPr lang="en-US" sz="2000" dirty="0"/>
              <a:t>the strategic framework for the implementation of </a:t>
            </a:r>
            <a:r>
              <a:rPr lang="en-US" sz="2000" dirty="0" smtClean="0"/>
              <a:t> this project. 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b="1" dirty="0" smtClean="0"/>
              <a:t>Five objectives: </a:t>
            </a:r>
            <a:br>
              <a:rPr lang="en-US" sz="2000" b="1" dirty="0" smtClean="0"/>
            </a:br>
            <a:r>
              <a:rPr lang="en-US" sz="1800" dirty="0" smtClean="0"/>
              <a:t>1. Combating </a:t>
            </a:r>
            <a:r>
              <a:rPr lang="en-US" sz="1800" dirty="0"/>
              <a:t>gender stereotypes and </a:t>
            </a:r>
            <a:r>
              <a:rPr lang="en-US" sz="1800" dirty="0" smtClean="0"/>
              <a:t>sexism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 smtClean="0"/>
              <a:t>2. Preventing </a:t>
            </a:r>
            <a:r>
              <a:rPr lang="en-US" sz="1800" dirty="0"/>
              <a:t>and combating violence against </a:t>
            </a:r>
            <a:r>
              <a:rPr lang="en-US" sz="1800" dirty="0" smtClean="0"/>
              <a:t>women</a:t>
            </a:r>
            <a:br>
              <a:rPr lang="en-US" sz="1800" dirty="0" smtClean="0"/>
            </a:br>
            <a:r>
              <a:rPr lang="en-US" sz="1800" dirty="0" smtClean="0"/>
              <a:t>3. </a:t>
            </a:r>
            <a:r>
              <a:rPr lang="en-US" sz="1800" b="1" dirty="0" smtClean="0">
                <a:solidFill>
                  <a:srgbClr val="7030A0"/>
                </a:solidFill>
              </a:rPr>
              <a:t>Guaranteeing </a:t>
            </a:r>
            <a:r>
              <a:rPr lang="en-US" sz="1800" b="1" dirty="0">
                <a:solidFill>
                  <a:srgbClr val="7030A0"/>
                </a:solidFill>
              </a:rPr>
              <a:t>equal access of women to </a:t>
            </a:r>
            <a:r>
              <a:rPr lang="en-US" sz="1800" b="1" dirty="0" smtClean="0">
                <a:solidFill>
                  <a:srgbClr val="7030A0"/>
                </a:solidFill>
              </a:rPr>
              <a:t>justice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4. Achieving </a:t>
            </a:r>
            <a:r>
              <a:rPr lang="en-US" sz="1800" dirty="0"/>
              <a:t>balanced participation of women and men in political and public </a:t>
            </a:r>
            <a:r>
              <a:rPr lang="en-US" sz="1800" dirty="0" smtClean="0"/>
              <a:t>decision-making</a:t>
            </a:r>
            <a:br>
              <a:rPr lang="en-US" sz="1800" dirty="0" smtClean="0"/>
            </a:br>
            <a:r>
              <a:rPr lang="en-US" sz="1800" dirty="0" smtClean="0"/>
              <a:t>5. Achieving </a:t>
            </a:r>
            <a:r>
              <a:rPr lang="en-US" sz="1800" dirty="0"/>
              <a:t>gender mainstreaming in all policies and </a:t>
            </a:r>
            <a:r>
              <a:rPr lang="en-US" sz="1800" dirty="0" smtClean="0"/>
              <a:t>measures </a:t>
            </a:r>
            <a:endParaRPr lang="en-US" sz="1800" dirty="0"/>
          </a:p>
          <a:p>
            <a:pPr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en-GB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9944" y="0"/>
            <a:ext cx="91694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38150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13360"/>
            <a:ext cx="9144000" cy="68713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68760"/>
            <a:ext cx="8229600" cy="954107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alt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Programmatic Co-operation Framework (</a:t>
            </a:r>
            <a:r>
              <a:rPr lang="en-GB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PCF) </a:t>
            </a:r>
            <a:br>
              <a:rPr lang="en-GB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Key strategic objectives</a:t>
            </a:r>
            <a:endParaRPr lang="en-U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376264"/>
            <a:ext cx="8229600" cy="3501008"/>
          </a:xfrm>
          <a:ln w="76200">
            <a:solidFill>
              <a:schemeClr val="bg1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2000" b="1" i="1" dirty="0"/>
              <a:t>Improving women’s access to justice in 5 Eastern Partnership </a:t>
            </a:r>
            <a:r>
              <a:rPr lang="en-GB" sz="2000" b="1" i="1" dirty="0" smtClean="0"/>
              <a:t>countries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en-GB" sz="2400" dirty="0" smtClean="0"/>
              <a:t>To </a:t>
            </a:r>
            <a:r>
              <a:rPr lang="en-GB" sz="2400" dirty="0"/>
              <a:t>identify and support the removal of obstacles to women’s access to </a:t>
            </a:r>
            <a:r>
              <a:rPr lang="en-GB" sz="2400" dirty="0" smtClean="0"/>
              <a:t>justice; </a:t>
            </a:r>
            <a:endParaRPr lang="en-US" sz="2400" dirty="0"/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en-GB" sz="2400" dirty="0" smtClean="0"/>
              <a:t>To </a:t>
            </a:r>
            <a:r>
              <a:rPr lang="en-GB" sz="2400" dirty="0"/>
              <a:t>strengthen the capacity of Eastern Partnership countries to design measures to ensure that the justice chain is gender-responsive, including through the training of legal professionals. </a:t>
            </a:r>
            <a:endParaRPr lang="en-US" sz="2400" dirty="0"/>
          </a:p>
          <a:p>
            <a:pPr marL="0" indent="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en-GB" sz="2000" b="1" i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9944" y="0"/>
            <a:ext cx="91694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89905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49944" y="-13360"/>
            <a:ext cx="9193944" cy="68713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264" y="1052736"/>
            <a:ext cx="8856984" cy="52322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Barriers to women’s </a:t>
            </a:r>
            <a:r>
              <a:rPr lang="en-GB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access to justice </a:t>
            </a:r>
            <a:endParaRPr lang="en-U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268" y="1700808"/>
            <a:ext cx="8784976" cy="5040560"/>
          </a:xfrm>
          <a:ln w="76200">
            <a:solidFill>
              <a:schemeClr val="bg1"/>
            </a:solidFill>
          </a:ln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Five studies mapping the obstacles to </a:t>
            </a:r>
            <a:r>
              <a:rPr lang="en-GB" sz="1600" b="1" dirty="0" smtClean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women’s access to justice</a:t>
            </a:r>
            <a:r>
              <a:rPr lang="en-GB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each of the 5 </a:t>
            </a:r>
            <a:r>
              <a:rPr lang="en-GB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EaP</a:t>
            </a: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countries. Some of the main findings: </a:t>
            </a:r>
          </a:p>
          <a:p>
            <a:pPr lvl="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Persistence of </a:t>
            </a:r>
            <a:r>
              <a:rPr lang="en-GB" sz="1600" b="1" i="1" dirty="0" smtClean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jure </a:t>
            </a:r>
            <a:r>
              <a:rPr lang="en-GB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discrimination of women. Ex.: protective labour legislation restricts women’s access to professions and work</a:t>
            </a:r>
          </a:p>
          <a:p>
            <a:pPr lvl="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Gaps in the </a:t>
            </a:r>
            <a:r>
              <a:rPr lang="en-GB" sz="16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</a:t>
            </a:r>
            <a:r>
              <a:rPr lang="en-GB" sz="1600" b="1" dirty="0" smtClean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nti-discrimination legislative frameworks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16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Limited use of anti-discrimination legislation on the ground of </a:t>
            </a:r>
            <a:r>
              <a:rPr lang="en-GB" sz="1600" b="1" dirty="0" smtClean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sex</a:t>
            </a:r>
            <a:r>
              <a:rPr lang="en-GB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 </a:t>
            </a:r>
            <a:r>
              <a:rPr lang="en-GB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even </a:t>
            </a: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when </a:t>
            </a:r>
            <a:r>
              <a:rPr lang="en-GB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they</a:t>
            </a:r>
            <a:r>
              <a:rPr lang="en-GB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exist, women </a:t>
            </a: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rarely invoke these laws in court to protect their </a:t>
            </a:r>
            <a:r>
              <a:rPr lang="en-GB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rights</a:t>
            </a: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GB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1600" b="1" dirty="0" smtClean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Limited use of international standards in judicial decisions </a:t>
            </a:r>
            <a:r>
              <a:rPr lang="en-GB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(e.g., only </a:t>
            </a: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18 judicial acts </a:t>
            </a:r>
            <a:r>
              <a:rPr lang="en-GB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Ukraine contain </a:t>
            </a: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references to </a:t>
            </a:r>
            <a:r>
              <a:rPr lang="en-GB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CEDAW, mostly by plaintiffs)</a:t>
            </a:r>
          </a:p>
          <a:p>
            <a:pPr lvl="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Low awareness of and limited remedies for </a:t>
            </a:r>
            <a:r>
              <a:rPr lang="en-GB" sz="1600" b="1" dirty="0" smtClean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indirect discrimination </a:t>
            </a:r>
            <a:r>
              <a:rPr lang="en-GB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women (</a:t>
            </a: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standards of proof and the legal mechanisms that are necessary to prove indirect discrimination are not well </a:t>
            </a:r>
            <a:r>
              <a:rPr lang="en-GB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developed) </a:t>
            </a:r>
          </a:p>
          <a:p>
            <a:pPr lvl="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1600" b="1" dirty="0" smtClean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Labour law: </a:t>
            </a:r>
            <a:r>
              <a:rPr lang="en-GB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Access of fathers to parental leave; Determination of alimony and payment of alimony; Unlawful dismissal of pregnant women</a:t>
            </a:r>
          </a:p>
          <a:p>
            <a:pPr lvl="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Significant </a:t>
            </a:r>
            <a:r>
              <a:rPr lang="en-US" sz="16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underrepresentation of women in the judiciary 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Armenia and Azerbaijan </a:t>
            </a:r>
            <a:endParaRPr lang="en-US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GB" sz="1600" b="1" dirty="0" smtClean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Violence against women</a:t>
            </a:r>
            <a:r>
              <a:rPr lang="en-GB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not all forms are criminalised; </a:t>
            </a:r>
            <a:r>
              <a:rPr lang="en-US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Severe 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under-reporting of crimes of violence against </a:t>
            </a:r>
            <a:r>
              <a:rPr lang="en-US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women; Very 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few convictions of </a:t>
            </a:r>
            <a:r>
              <a:rPr lang="en-US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rape; Scarce or no state funding for support services in some countries 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600" b="1" dirty="0" smtClean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Gender </a:t>
            </a:r>
            <a:r>
              <a:rPr lang="en-US" sz="16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stereotypes and bias 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</a:t>
            </a:r>
            <a:r>
              <a:rPr lang="en-US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justice system (ex.: the 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investigation of sexual </a:t>
            </a:r>
            <a:r>
              <a:rPr lang="en-US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violence). Compounded by other stereotypes (linked to age, ethnicity, social status, for ex.) </a:t>
            </a:r>
            <a:endParaRPr lang="en-GB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en-GB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9944" y="-13360"/>
            <a:ext cx="91694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11804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985" y="0"/>
            <a:ext cx="9161151" cy="69573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68760"/>
            <a:ext cx="8229600" cy="954107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alt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Programmatic Co-operation Framework (</a:t>
            </a:r>
            <a:r>
              <a:rPr lang="en-GB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PCF) </a:t>
            </a:r>
            <a:br>
              <a:rPr lang="en-GB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Outlook for 2016</a:t>
            </a:r>
            <a:endParaRPr lang="en-U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376264"/>
            <a:ext cx="8229600" cy="4437112"/>
          </a:xfrm>
          <a:ln w="76200">
            <a:solidFill>
              <a:schemeClr val="bg1"/>
            </a:solidFill>
          </a:ln>
        </p:spPr>
        <p:txBody>
          <a:bodyPr>
            <a:noAutofit/>
          </a:bodyPr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Regional level materials and events: 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en-GB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Elaboration of a </a:t>
            </a:r>
            <a:r>
              <a:rPr lang="en-GB" sz="1800" b="1" dirty="0" smtClean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training manual on equal access of women to justice for judges and prosecutors 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en-GB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Will include a module 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 gender stereotypes and the judiciary (co-operation with </a:t>
            </a:r>
            <a:r>
              <a:rPr lang="en-GB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OHCHR Geneva)</a:t>
            </a:r>
            <a:endParaRPr lang="en-GB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endParaRPr lang="en-GB" sz="1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en-GB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Review </a:t>
            </a:r>
            <a:r>
              <a:rPr lang="en-GB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</a:t>
            </a:r>
            <a:r>
              <a:rPr lang="en-US" sz="18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good practices and resources in training on women’s rights and gender equality for legal professionals</a:t>
            </a:r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with a focus on judges and </a:t>
            </a:r>
            <a:r>
              <a:rPr lang="en-US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prosecutors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en-US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Will include 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progressive jurisprudence (decisions) from the countries of the project  </a:t>
            </a:r>
            <a:endParaRPr lang="en-GB" sz="1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GB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en-GB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Short movie on gender stereotyping (co-operation with OHCHR – completion in 2017) </a:t>
            </a:r>
            <a:endParaRPr lang="en-GB" sz="1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endParaRPr lang="en-GB" sz="1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  <a:defRPr/>
            </a:pPr>
            <a:r>
              <a:rPr lang="en-GB" sz="1800" b="1" dirty="0" smtClean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Regional </a:t>
            </a:r>
            <a:r>
              <a:rPr lang="en-GB" sz="18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conference in Chisinau, 24-25 October 2016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en-GB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8193" y="-13360"/>
            <a:ext cx="91694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48512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985" y="0"/>
            <a:ext cx="9161151" cy="69573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760" y="1019484"/>
            <a:ext cx="8229600" cy="830997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2400" b="1" dirty="0"/>
              <a:t>Review of International Good Practices in Training on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GB" sz="2400" b="1" dirty="0"/>
              <a:t>Women’s Rights and Gender Equality for Legal </a:t>
            </a:r>
            <a:r>
              <a:rPr lang="en-GB" sz="2400" b="1" dirty="0" smtClean="0"/>
              <a:t>Professionals</a:t>
            </a:r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760" y="1988840"/>
            <a:ext cx="8229600" cy="4752528"/>
          </a:xfrm>
          <a:ln w="76200">
            <a:solidFill>
              <a:schemeClr val="bg1"/>
            </a:solidFill>
          </a:ln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  <a:defRPr/>
            </a:pPr>
            <a:r>
              <a:rPr lang="en-GB" sz="1800" b="1" dirty="0">
                <a:solidFill>
                  <a:srgbClr val="7030A0"/>
                </a:solidFill>
              </a:rPr>
              <a:t>Proposed </a:t>
            </a:r>
            <a:r>
              <a:rPr lang="en-GB" sz="1800" b="1" dirty="0" smtClean="0">
                <a:solidFill>
                  <a:srgbClr val="7030A0"/>
                </a:solidFill>
              </a:rPr>
              <a:t>outline</a:t>
            </a:r>
          </a:p>
          <a:p>
            <a:pPr marL="0" lvl="0" indent="0">
              <a:buNone/>
            </a:pPr>
            <a:r>
              <a:rPr lang="en-GB" sz="1800" b="1" dirty="0" smtClean="0"/>
              <a:t>1. Introduction</a:t>
            </a:r>
            <a:endParaRPr lang="en-US" sz="1800" b="1" dirty="0"/>
          </a:p>
          <a:p>
            <a:pPr marL="0" lvl="0" indent="0">
              <a:buNone/>
            </a:pPr>
            <a:r>
              <a:rPr lang="en-GB" sz="1800" b="1" dirty="0" smtClean="0"/>
              <a:t>2. Barriers </a:t>
            </a:r>
            <a:r>
              <a:rPr lang="en-GB" sz="1800" b="1" dirty="0"/>
              <a:t>to women’s access to justice</a:t>
            </a:r>
            <a:endParaRPr lang="en-US" sz="1800" b="1" dirty="0"/>
          </a:p>
          <a:p>
            <a:pPr marL="0" lvl="0" indent="0">
              <a:buNone/>
            </a:pPr>
            <a:r>
              <a:rPr lang="en-GB" sz="1800" b="1" dirty="0" smtClean="0"/>
              <a:t>3. Guiding </a:t>
            </a:r>
            <a:r>
              <a:rPr lang="en-GB" sz="1800" b="1" dirty="0"/>
              <a:t>principles and good practices for training on women’s rights and gender equality for legal professionals </a:t>
            </a:r>
            <a:endParaRPr lang="en-GB" sz="1800" b="1" dirty="0" smtClean="0"/>
          </a:p>
          <a:p>
            <a:pPr lvl="1"/>
            <a:r>
              <a:rPr lang="en-GB" sz="1400" i="1" dirty="0"/>
              <a:t>Putting international and regional human rights standards at the core</a:t>
            </a:r>
            <a:endParaRPr lang="en-US" sz="1400" dirty="0"/>
          </a:p>
          <a:p>
            <a:pPr lvl="1"/>
            <a:r>
              <a:rPr lang="en-GB" sz="1400" i="1" dirty="0"/>
              <a:t>Assuming gender equality as an explicit topic and the framework for training </a:t>
            </a:r>
            <a:endParaRPr lang="en-US" sz="1400" dirty="0"/>
          </a:p>
          <a:p>
            <a:pPr lvl="1"/>
            <a:r>
              <a:rPr lang="en-GB" sz="1400" i="1" dirty="0"/>
              <a:t>Addressing domestic law comprehensively</a:t>
            </a:r>
            <a:endParaRPr lang="en-US" sz="1400" dirty="0"/>
          </a:p>
          <a:p>
            <a:pPr lvl="1"/>
            <a:r>
              <a:rPr lang="en-GB" sz="1400" i="1" dirty="0"/>
              <a:t>Including simultaneous objectives to improve substantive knowledge and to build skills</a:t>
            </a:r>
            <a:endParaRPr lang="en-US" sz="1400" dirty="0"/>
          </a:p>
          <a:p>
            <a:pPr lvl="1"/>
            <a:r>
              <a:rPr lang="en-GB" sz="1400" i="1" dirty="0"/>
              <a:t>Developing sessions to address judicial bias, preconceptions and the negative impact of gender stereotypes  </a:t>
            </a:r>
            <a:endParaRPr lang="en-US" sz="1400" dirty="0"/>
          </a:p>
          <a:p>
            <a:pPr lvl="1"/>
            <a:r>
              <a:rPr lang="en-GB" sz="1400" i="1" dirty="0"/>
              <a:t>Including the perspectives of “justice users”</a:t>
            </a:r>
            <a:endParaRPr lang="en-US" sz="1400" dirty="0"/>
          </a:p>
          <a:p>
            <a:pPr lvl="1"/>
            <a:r>
              <a:rPr lang="en-GB" sz="1400" i="1" dirty="0"/>
              <a:t>Addressing the specific challenges deriving from multiple and intersectional discrimination </a:t>
            </a:r>
            <a:endParaRPr lang="en-US" sz="1400" dirty="0"/>
          </a:p>
          <a:p>
            <a:pPr lvl="1"/>
            <a:r>
              <a:rPr lang="en-GB" sz="1400" i="1" dirty="0"/>
              <a:t>Developing training programme that are flexible and adaptable to different groups of legal professionals</a:t>
            </a:r>
            <a:endParaRPr lang="en-US" sz="1400" dirty="0"/>
          </a:p>
          <a:p>
            <a:pPr lvl="1"/>
            <a:r>
              <a:rPr lang="en-GB" sz="1400" i="1" dirty="0"/>
              <a:t>Ensuring that training conforms to local standards of accreditation</a:t>
            </a:r>
            <a:endParaRPr lang="en-US" sz="1400" dirty="0"/>
          </a:p>
          <a:p>
            <a:pPr lvl="1"/>
            <a:r>
              <a:rPr lang="en-GB" sz="1400" i="1" dirty="0"/>
              <a:t>Encouraging legal professionals to be more proactive/ ‘agents of change’ </a:t>
            </a:r>
            <a:endParaRPr lang="en-US" sz="1400" dirty="0"/>
          </a:p>
          <a:p>
            <a:pPr lvl="1"/>
            <a:endParaRPr lang="en-US" sz="1400" b="1" dirty="0"/>
          </a:p>
          <a:p>
            <a:pPr marL="0" indent="0">
              <a:spcBef>
                <a:spcPts val="0"/>
              </a:spcBef>
              <a:buNone/>
              <a:defRPr/>
            </a:pPr>
            <a:endParaRPr lang="en-US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en-GB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8193" y="-13360"/>
            <a:ext cx="91694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75893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985" y="0"/>
            <a:ext cx="9161151" cy="69573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760" y="1019484"/>
            <a:ext cx="8229600" cy="830997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2400" b="1" dirty="0"/>
              <a:t>Review of International Good Practices in Training on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GB" sz="2400" b="1" dirty="0"/>
              <a:t>Women’s Rights and Gender Equality for Legal </a:t>
            </a:r>
            <a:r>
              <a:rPr lang="en-GB" sz="2400" b="1" dirty="0" smtClean="0"/>
              <a:t>Professionals</a:t>
            </a:r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760" y="1988840"/>
            <a:ext cx="8229600" cy="4752528"/>
          </a:xfrm>
          <a:ln w="76200">
            <a:solidFill>
              <a:schemeClr val="bg1"/>
            </a:solidFill>
          </a:ln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  <a:defRPr/>
            </a:pPr>
            <a:r>
              <a:rPr lang="en-GB" sz="1800" b="1" dirty="0">
                <a:solidFill>
                  <a:srgbClr val="7030A0"/>
                </a:solidFill>
              </a:rPr>
              <a:t>Proposed </a:t>
            </a:r>
            <a:r>
              <a:rPr lang="en-GB" sz="1800" b="1" dirty="0" smtClean="0">
                <a:solidFill>
                  <a:srgbClr val="7030A0"/>
                </a:solidFill>
              </a:rPr>
              <a:t>outline (</a:t>
            </a:r>
            <a:r>
              <a:rPr lang="en-GB" sz="1800" b="1" dirty="0" err="1" smtClean="0">
                <a:solidFill>
                  <a:srgbClr val="7030A0"/>
                </a:solidFill>
              </a:rPr>
              <a:t>ct’d</a:t>
            </a:r>
            <a:r>
              <a:rPr lang="en-GB" sz="1800" b="1" dirty="0" smtClean="0">
                <a:solidFill>
                  <a:srgbClr val="7030A0"/>
                </a:solidFill>
              </a:rPr>
              <a:t>.) 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en-GB" sz="1800" b="1" dirty="0" smtClean="0"/>
          </a:p>
          <a:p>
            <a:pPr marL="0" lvl="0" indent="0">
              <a:buNone/>
            </a:pPr>
            <a:r>
              <a:rPr lang="en-GB" sz="1800" b="1" dirty="0" smtClean="0"/>
              <a:t>4. Methodological </a:t>
            </a:r>
            <a:r>
              <a:rPr lang="en-GB" sz="1800" b="1" dirty="0"/>
              <a:t>considerations for effective training programmes</a:t>
            </a:r>
            <a:endParaRPr lang="en-US" sz="1800" b="1" dirty="0"/>
          </a:p>
          <a:p>
            <a:pPr marL="0" indent="0">
              <a:buNone/>
            </a:pPr>
            <a:r>
              <a:rPr lang="en-GB" sz="1800" i="1" dirty="0"/>
              <a:t>	</a:t>
            </a:r>
            <a:r>
              <a:rPr lang="en-GB" sz="1800" i="1" dirty="0" smtClean="0"/>
              <a:t>-  Conduct </a:t>
            </a:r>
            <a:r>
              <a:rPr lang="en-GB" sz="1800" i="1" dirty="0"/>
              <a:t>needs assessment and court practice </a:t>
            </a:r>
            <a:r>
              <a:rPr lang="en-GB" sz="1800" i="1" dirty="0" smtClean="0"/>
              <a:t>analysis</a:t>
            </a:r>
            <a:endParaRPr lang="en-US" sz="1800" dirty="0"/>
          </a:p>
          <a:p>
            <a:pPr marL="0" indent="0">
              <a:buNone/>
            </a:pPr>
            <a:r>
              <a:rPr lang="en-US" sz="1800" i="1" dirty="0"/>
              <a:t>	</a:t>
            </a:r>
            <a:r>
              <a:rPr lang="en-US" sz="1800" i="1" dirty="0" smtClean="0"/>
              <a:t>-  </a:t>
            </a:r>
            <a:r>
              <a:rPr lang="en-GB" sz="1800" i="1" dirty="0" smtClean="0"/>
              <a:t>Use </a:t>
            </a:r>
            <a:r>
              <a:rPr lang="en-GB" sz="1800" i="1" dirty="0"/>
              <a:t>interactive methods and relevant practical </a:t>
            </a:r>
            <a:r>
              <a:rPr lang="en-GB" sz="1800" i="1" dirty="0" smtClean="0"/>
              <a:t>exercises</a:t>
            </a:r>
            <a:endParaRPr lang="en-US" sz="1800" dirty="0"/>
          </a:p>
          <a:p>
            <a:pPr marL="0" indent="0">
              <a:buNone/>
            </a:pPr>
            <a:r>
              <a:rPr lang="en-US" sz="1800" i="1" dirty="0"/>
              <a:t>	</a:t>
            </a:r>
            <a:r>
              <a:rPr lang="en-US" sz="1800" i="1" dirty="0" smtClean="0"/>
              <a:t>-  </a:t>
            </a:r>
            <a:r>
              <a:rPr lang="en-GB" sz="1800" i="1" dirty="0" smtClean="0"/>
              <a:t>Encourage </a:t>
            </a:r>
            <a:r>
              <a:rPr lang="en-GB" sz="1800" i="1" dirty="0"/>
              <a:t>professional exchange and </a:t>
            </a:r>
            <a:r>
              <a:rPr lang="en-GB" sz="1800" i="1" dirty="0" smtClean="0"/>
              <a:t>interactions</a:t>
            </a:r>
            <a:endParaRPr lang="en-US" sz="1800" dirty="0"/>
          </a:p>
          <a:p>
            <a:pPr marL="0" indent="0">
              <a:buNone/>
            </a:pPr>
            <a:r>
              <a:rPr lang="en-US" sz="1800" i="1" dirty="0"/>
              <a:t>	</a:t>
            </a:r>
            <a:r>
              <a:rPr lang="en-US" sz="1800" i="1" dirty="0" smtClean="0"/>
              <a:t>-  </a:t>
            </a:r>
            <a:r>
              <a:rPr lang="en-GB" sz="1800" i="1" dirty="0" smtClean="0"/>
              <a:t>Consider </a:t>
            </a:r>
            <a:r>
              <a:rPr lang="en-GB" sz="1800" i="1" dirty="0"/>
              <a:t>joint and cross-sector training</a:t>
            </a:r>
            <a:r>
              <a:rPr lang="en-GB" sz="1800" dirty="0"/>
              <a:t> </a:t>
            </a:r>
            <a:r>
              <a:rPr lang="en-GB" sz="1800" i="1" dirty="0" smtClean="0"/>
              <a:t>exercises</a:t>
            </a:r>
            <a:endParaRPr lang="en-US" sz="1800" dirty="0"/>
          </a:p>
          <a:p>
            <a:pPr marL="0" indent="0">
              <a:buNone/>
            </a:pPr>
            <a:r>
              <a:rPr lang="en-US" sz="1800" i="1" dirty="0"/>
              <a:t>	</a:t>
            </a:r>
            <a:r>
              <a:rPr lang="en-US" sz="1800" i="1" dirty="0" smtClean="0"/>
              <a:t>-  </a:t>
            </a:r>
            <a:r>
              <a:rPr lang="en-GB" sz="1800" i="1" dirty="0" smtClean="0"/>
              <a:t>Make </a:t>
            </a:r>
            <a:r>
              <a:rPr lang="en-GB" sz="1800" i="1" dirty="0"/>
              <a:t>use of technology-based teaching </a:t>
            </a:r>
            <a:r>
              <a:rPr lang="en-GB" sz="1800" i="1" dirty="0" smtClean="0"/>
              <a:t>tools</a:t>
            </a:r>
            <a:endParaRPr lang="en-US" sz="1800" dirty="0"/>
          </a:p>
          <a:p>
            <a:pPr marL="0" indent="0">
              <a:buNone/>
            </a:pPr>
            <a:r>
              <a:rPr lang="en-US" sz="1800" i="1" dirty="0"/>
              <a:t>	</a:t>
            </a:r>
            <a:r>
              <a:rPr lang="en-US" sz="1800" i="1" dirty="0" smtClean="0"/>
              <a:t>-  </a:t>
            </a:r>
            <a:r>
              <a:rPr lang="en-GB" sz="1800" i="1" dirty="0" smtClean="0"/>
              <a:t>Plan </a:t>
            </a:r>
            <a:r>
              <a:rPr lang="en-GB" sz="1800" i="1" dirty="0"/>
              <a:t>for monitoring and impact evaluation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lvl="0" indent="0">
              <a:buNone/>
            </a:pPr>
            <a:r>
              <a:rPr lang="en-GB" sz="1800" b="1" dirty="0" smtClean="0"/>
              <a:t>5. Conclusions </a:t>
            </a:r>
            <a:endParaRPr lang="en-US" sz="1800" dirty="0"/>
          </a:p>
          <a:p>
            <a:pPr marL="0" lvl="0" indent="0">
              <a:buNone/>
            </a:pPr>
            <a:endParaRPr lang="en-US" sz="1400" b="1" dirty="0"/>
          </a:p>
          <a:p>
            <a:pPr marL="0" indent="0">
              <a:spcBef>
                <a:spcPts val="0"/>
              </a:spcBef>
              <a:buNone/>
              <a:defRPr/>
            </a:pPr>
            <a:endParaRPr lang="en-US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en-GB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8193" y="-13360"/>
            <a:ext cx="91694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93712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985" y="0"/>
            <a:ext cx="9161151" cy="69573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080" y="994737"/>
            <a:ext cx="8640960" cy="830997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alt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Programmatic Co-operation Framework (</a:t>
            </a:r>
            <a:r>
              <a:rPr lang="en-GB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PCF) </a:t>
            </a:r>
            <a:br>
              <a:rPr lang="en-GB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Outlook for 2016</a:t>
            </a:r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302" y="1844824"/>
            <a:ext cx="8620516" cy="5040560"/>
          </a:xfrm>
          <a:ln w="76200">
            <a:solidFill>
              <a:schemeClr val="bg1"/>
            </a:solidFill>
          </a:ln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GB" sz="2000" b="1" dirty="0" smtClean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Development of training manual on equal access of women to justice 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GB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  <a:r>
              <a:rPr lang="en-GB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oncrete </a:t>
            </a:r>
            <a:r>
              <a:rPr lang="en-GB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outline </a:t>
            </a:r>
            <a:r>
              <a:rPr lang="en-GB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en-GB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be available online by the end of April </a:t>
            </a:r>
            <a:r>
              <a:rPr lang="en-GB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2016, currently under discussion with partner judicial training institutions): </a:t>
            </a:r>
            <a:endParaRPr lang="en-GB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2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GB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General </a:t>
            </a: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part (to be developed by </a:t>
            </a:r>
            <a:r>
              <a:rPr lang="en-GB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international </a:t>
            </a: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experts)</a:t>
            </a:r>
          </a:p>
          <a:p>
            <a:pPr lvl="2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National adaptations and </a:t>
            </a:r>
            <a:r>
              <a:rPr lang="en-GB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national </a:t>
            </a: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chapters (to be developed by the national experts) </a:t>
            </a:r>
            <a:endParaRPr lang="en-GB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GB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Timeline: </a:t>
            </a:r>
            <a:endParaRPr lang="en-GB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lvl="2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Regional workshops to </a:t>
            </a:r>
            <a:r>
              <a:rPr lang="en-GB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develop the manual </a:t>
            </a: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(18 March Strasbourg; 7 July Kyiv; possibly an additional workshop in September) </a:t>
            </a:r>
            <a:endParaRPr lang="en-GB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lvl="2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GB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First draft of the general part </a:t>
            </a: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ready at the end of </a:t>
            </a:r>
            <a:r>
              <a:rPr lang="en-GB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June (to be discussed in Kyiv); First drafts of national chapters ready by beginning of September</a:t>
            </a:r>
          </a:p>
          <a:p>
            <a:pPr marL="742950" lvl="2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GB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Revised full manual to be presented at the conference in </a:t>
            </a: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Chisinau, 24-25 October </a:t>
            </a:r>
          </a:p>
          <a:p>
            <a:pPr marL="742950" lvl="2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Publication by end of 2016 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en-GB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8193" y="-13360"/>
            <a:ext cx="91694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29207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985" y="0"/>
            <a:ext cx="9161151" cy="69573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68760"/>
            <a:ext cx="8229600" cy="954107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altLang="en-U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Programmatic Co-operation Framework (</a:t>
            </a:r>
            <a:r>
              <a:rPr lang="en-GB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PCF) </a:t>
            </a:r>
            <a:br>
              <a:rPr lang="en-GB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Outlook for 2016</a:t>
            </a:r>
            <a:endParaRPr lang="en-U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376264"/>
            <a:ext cx="8229600" cy="4481736"/>
          </a:xfrm>
          <a:ln w="76200">
            <a:solidFill>
              <a:schemeClr val="bg1"/>
            </a:solidFill>
          </a:ln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en-GB" sz="20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Country level: 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Publication of the national reports (first half of 2016) 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GB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co-operation with </a:t>
            </a:r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national partners (Justice Academy of Armenia; High School of Justice of Georgia and General Prosecutor’s Office of Georgia; National Institute of Justice of Moldova; National School of Judges of Ukraine) </a:t>
            </a:r>
          </a:p>
          <a:p>
            <a:pPr marL="540000"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Selection of national experts to develop the </a:t>
            </a:r>
            <a:r>
              <a:rPr lang="en-GB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respective national chapter in the training manual for </a:t>
            </a: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judges </a:t>
            </a:r>
            <a:r>
              <a:rPr lang="en-GB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prosecutors (ARM: </a:t>
            </a:r>
            <a:r>
              <a:rPr lang="en-GB" sz="1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Gohar</a:t>
            </a:r>
            <a:r>
              <a:rPr lang="en-GB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Hakobyan; AZE: tbc; GEO: tbc; MOL: Olga </a:t>
            </a:r>
            <a:r>
              <a:rPr lang="en-GB" sz="1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Dorul</a:t>
            </a:r>
            <a:r>
              <a:rPr lang="en-GB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 UKR: Olena Uvarova) </a:t>
            </a:r>
            <a:endParaRPr lang="en-GB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40000"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GB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Training </a:t>
            </a: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sessions in each country </a:t>
            </a:r>
            <a:r>
              <a:rPr lang="en-GB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with participation of international </a:t>
            </a: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experts </a:t>
            </a:r>
            <a:endParaRPr lang="en-GB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GB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Publication </a:t>
            </a:r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the training manuals (in English and in the language of each country) 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en-GB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8193" y="-13360"/>
            <a:ext cx="91694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209943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3196</TotalTime>
  <Words>1019</Words>
  <Application>Microsoft Macintosh PowerPoint</Application>
  <PresentationFormat>On-screen Show (4:3)</PresentationFormat>
  <Paragraphs>97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EU / CoE Eastern Partnership  Programmatic Co-operation Framework  2015 – 2020</vt:lpstr>
      <vt:lpstr>Programmatic Co-operation Framework (PCF)  Women’s access to justice </vt:lpstr>
      <vt:lpstr>Programmatic Co-operation Framework (PCF)  Key strategic objectives</vt:lpstr>
      <vt:lpstr>Barriers to women’s access to justice </vt:lpstr>
      <vt:lpstr>Programmatic Co-operation Framework (PCF)  Outlook for 2016</vt:lpstr>
      <vt:lpstr>Review of International Good Practices in Training on Women’s Rights and Gender Equality for Legal Professionals</vt:lpstr>
      <vt:lpstr>Review of International Good Practices in Training on Women’s Rights and Gender Equality for Legal Professionals</vt:lpstr>
      <vt:lpstr>Programmatic Co-operation Framework (PCF)  Outlook for 2016</vt:lpstr>
      <vt:lpstr>Programmatic Co-operation Framework (PCF)  Outlook for 2016</vt:lpstr>
      <vt:lpstr>Additional information</vt:lpstr>
    </vt:vector>
  </TitlesOfParts>
  <Company>Council of Europe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BYRNE Olwen</dc:creator>
  <cp:lastModifiedBy>Raluca Popa</cp:lastModifiedBy>
  <cp:revision>216</cp:revision>
  <cp:lastPrinted>2015-03-10T16:51:27Z</cp:lastPrinted>
  <dcterms:created xsi:type="dcterms:W3CDTF">2014-06-17T14:05:23Z</dcterms:created>
  <dcterms:modified xsi:type="dcterms:W3CDTF">2016-04-28T07:48:11Z</dcterms:modified>
</cp:coreProperties>
</file>