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7" r:id="rId5"/>
    <p:sldId id="305" r:id="rId6"/>
    <p:sldId id="314" r:id="rId7"/>
    <p:sldId id="307" r:id="rId8"/>
    <p:sldId id="309" r:id="rId9"/>
    <p:sldId id="313" r:id="rId10"/>
    <p:sldId id="315" r:id="rId11"/>
    <p:sldId id="316" r:id="rId12"/>
    <p:sldId id="31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99"/>
    <a:srgbClr val="FFE38B"/>
    <a:srgbClr val="EEF8E4"/>
    <a:srgbClr val="B48900"/>
    <a:srgbClr val="483700"/>
    <a:srgbClr val="967200"/>
    <a:srgbClr val="C09200"/>
    <a:srgbClr val="C2F1F0"/>
    <a:srgbClr val="D6E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2621" autoAdjust="0"/>
  </p:normalViewPr>
  <p:slideViewPr>
    <p:cSldViewPr>
      <p:cViewPr varScale="1">
        <p:scale>
          <a:sx n="52" d="100"/>
          <a:sy n="52" d="100"/>
        </p:scale>
        <p:origin x="1142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3101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D9F2C-C7D6-4B9B-B83C-7CF98B49B794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8E216-54D8-477C-8A52-9777CBF1F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966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01206-9BD5-4F44-B1D9-4E7AD1B40DE1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1057E-8E28-4313-B121-5063B162D8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96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03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5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en-US" sz="12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05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91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203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586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1057E-8E28-4313-B121-5063B162D82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753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962400" y="0"/>
            <a:ext cx="5181600" cy="6858000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962400" y="2286000"/>
            <a:ext cx="5181600" cy="2209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1" name="Picture 4" descr="UN_Women_English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4800"/>
            <a:ext cx="2932113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981200" y="0"/>
            <a:ext cx="1905000" cy="22098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603500"/>
            <a:ext cx="4762500" cy="1701800"/>
          </a:xfrm>
        </p:spPr>
        <p:txBody>
          <a:bodyPr>
            <a:normAutofit/>
          </a:bodyPr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1981200" y="2286000"/>
            <a:ext cx="1905000" cy="22098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1981200" y="4572000"/>
            <a:ext cx="1905000" cy="22860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905000" cy="22098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0" y="2286000"/>
            <a:ext cx="1905000" cy="22098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0" y="4572000"/>
            <a:ext cx="1905000" cy="22860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2666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62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886200" y="0"/>
            <a:ext cx="52578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86200" y="381000"/>
            <a:ext cx="5257800" cy="6858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886200" cy="68580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0" y="1587500"/>
            <a:ext cx="4864100" cy="4318000"/>
          </a:xfrm>
        </p:spPr>
        <p:txBody>
          <a:bodyPr/>
          <a:lstStyle>
            <a:lvl1pPr marL="0" indent="0">
              <a:buNone/>
              <a:defRPr sz="48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419100"/>
            <a:ext cx="4876800" cy="596900"/>
          </a:xfrm>
        </p:spPr>
        <p:txBody>
          <a:bodyPr>
            <a:normAutofit/>
          </a:bodyPr>
          <a:lstStyle>
            <a:lvl1pPr algn="l">
              <a:buNone/>
              <a:defRPr sz="36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78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-R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3886200" y="0"/>
            <a:ext cx="9906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86200" y="381000"/>
            <a:ext cx="5257800" cy="6858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886200" cy="68580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419100"/>
            <a:ext cx="4876800" cy="596900"/>
          </a:xfrm>
        </p:spPr>
        <p:txBody>
          <a:bodyPr>
            <a:noAutofit/>
          </a:bodyPr>
          <a:lstStyle>
            <a:lvl1pPr algn="l">
              <a:buNone/>
              <a:defRPr sz="40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152900" y="1409700"/>
            <a:ext cx="4724400" cy="4394200"/>
          </a:xfrm>
        </p:spPr>
        <p:txBody>
          <a:bodyPr/>
          <a:lstStyle>
            <a:lvl1pPr>
              <a:defRPr b="0"/>
            </a:lvl1pPr>
            <a:lvl2pPr marL="228600" indent="-228600">
              <a:buFont typeface="Arial"/>
              <a:buChar char="•"/>
              <a:defRPr/>
            </a:lvl2pPr>
            <a:lvl3pPr marL="457200" indent="-228600">
              <a:buSzPct val="120000"/>
              <a:buFont typeface="Arial"/>
              <a:buChar char="•"/>
              <a:defRPr/>
            </a:lvl3pPr>
            <a:lvl4pPr marL="749300" indent="-228600">
              <a:buSzPct val="120000"/>
              <a:buFont typeface="Arial"/>
              <a:buChar char="•"/>
              <a:defRPr/>
            </a:lvl4pPr>
            <a:lvl5pPr marL="1028700" indent="-228600">
              <a:buSzPct val="120000"/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7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eft Pictures-R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886200" y="0"/>
            <a:ext cx="9906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86200" y="381000"/>
            <a:ext cx="5257800" cy="6858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886200" cy="22860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419100"/>
            <a:ext cx="4876800" cy="596900"/>
          </a:xfrm>
        </p:spPr>
        <p:txBody>
          <a:bodyPr>
            <a:noAutofit/>
          </a:bodyPr>
          <a:lstStyle>
            <a:lvl1pPr algn="l">
              <a:buNone/>
              <a:defRPr sz="40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152900" y="1409700"/>
            <a:ext cx="4724400" cy="4394200"/>
          </a:xfrm>
        </p:spPr>
        <p:txBody>
          <a:bodyPr/>
          <a:lstStyle>
            <a:lvl1pPr>
              <a:defRPr b="0"/>
            </a:lvl1pPr>
            <a:lvl2pPr marL="228600" indent="-228600">
              <a:buFont typeface="Arial"/>
              <a:buChar char="•"/>
              <a:defRPr/>
            </a:lvl2pPr>
            <a:lvl3pPr marL="457200" indent="-228600">
              <a:buSzPct val="120000"/>
              <a:buFont typeface="Arial"/>
              <a:buChar char="•"/>
              <a:defRPr/>
            </a:lvl3pPr>
            <a:lvl4pPr marL="749300" indent="-228600">
              <a:buSzPct val="120000"/>
              <a:buFont typeface="Arial"/>
              <a:buChar char="•"/>
              <a:defRPr/>
            </a:lvl4pPr>
            <a:lvl5pPr marL="1028700" indent="-228600">
              <a:buSzPct val="120000"/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0" y="2286000"/>
            <a:ext cx="3886200" cy="22733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0" y="4546600"/>
            <a:ext cx="3886200" cy="23114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7442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-N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906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86200" y="381000"/>
            <a:ext cx="5257800" cy="6858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7" name="Group 5"/>
          <p:cNvGrpSpPr>
            <a:grpSpLocks/>
          </p:cNvGrpSpPr>
          <p:nvPr userDrawn="1"/>
        </p:nvGrpSpPr>
        <p:grpSpPr bwMode="auto">
          <a:xfrm>
            <a:off x="0" y="381000"/>
            <a:ext cx="3886200" cy="685800"/>
            <a:chOff x="0" y="381000"/>
            <a:chExt cx="3886200" cy="685800"/>
          </a:xfrm>
        </p:grpSpPr>
        <p:sp>
          <p:nvSpPr>
            <p:cNvPr id="8" name="Rectangle 7"/>
            <p:cNvSpPr/>
            <p:nvPr/>
          </p:nvSpPr>
          <p:spPr bwMode="auto">
            <a:xfrm>
              <a:off x="0" y="381000"/>
              <a:ext cx="3886200" cy="685800"/>
            </a:xfrm>
            <a:prstGeom prst="rect">
              <a:avLst/>
            </a:prstGeom>
            <a:solidFill>
              <a:schemeClr val="tx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9" name="Picture 4" descr="UN_Women_English_White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111"/>
            <a:stretch>
              <a:fillRect/>
            </a:stretch>
          </p:blipFill>
          <p:spPr bwMode="auto">
            <a:xfrm>
              <a:off x="268288" y="493713"/>
              <a:ext cx="1560512" cy="496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0" y="1409700"/>
            <a:ext cx="8483600" cy="4394200"/>
          </a:xfrm>
        </p:spPr>
        <p:txBody>
          <a:bodyPr/>
          <a:lstStyle>
            <a:lvl1pPr>
              <a:defRPr b="0"/>
            </a:lvl1pPr>
            <a:lvl2pPr marL="228600" indent="-228600">
              <a:buFont typeface="Arial"/>
              <a:buChar char="•"/>
              <a:defRPr/>
            </a:lvl2pPr>
            <a:lvl3pPr marL="457200" indent="-228600">
              <a:buSzPct val="120000"/>
              <a:buFont typeface="Arial"/>
              <a:buChar char="•"/>
              <a:defRPr/>
            </a:lvl3pPr>
            <a:lvl4pPr marL="749300" indent="-228600">
              <a:buSzPct val="120000"/>
              <a:buFont typeface="Arial"/>
              <a:buChar char="•"/>
              <a:defRPr/>
            </a:lvl4pPr>
            <a:lvl5pPr marL="1028700" indent="-228600">
              <a:buSzPct val="120000"/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0" y="419100"/>
            <a:ext cx="6680200" cy="596900"/>
          </a:xfrm>
        </p:spPr>
        <p:txBody>
          <a:bodyPr>
            <a:noAutofit/>
          </a:bodyPr>
          <a:lstStyle>
            <a:lvl1pPr algn="l">
              <a:buNone/>
              <a:defRPr sz="40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eft Pictures 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38862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algn="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10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886200" y="0"/>
            <a:ext cx="9906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86200" y="381000"/>
            <a:ext cx="5257800" cy="6858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1" y="363607"/>
            <a:ext cx="4762500" cy="707886"/>
          </a:xfrm>
        </p:spPr>
        <p:txBody>
          <a:bodyPr wrap="none">
            <a:normAutofit/>
          </a:bodyPr>
          <a:lstStyle>
            <a:lvl1pPr algn="l">
              <a:buNone/>
              <a:defRPr sz="40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152900" y="1409700"/>
            <a:ext cx="4724400" cy="4394200"/>
          </a:xfrm>
        </p:spPr>
        <p:txBody>
          <a:bodyPr/>
          <a:lstStyle>
            <a:lvl1pPr>
              <a:defRPr b="0"/>
            </a:lvl1pPr>
            <a:lvl2pPr marL="228600" indent="-228600">
              <a:buFont typeface="Arial"/>
              <a:buChar char="•"/>
              <a:defRPr/>
            </a:lvl2pPr>
            <a:lvl3pPr marL="457200" indent="-228600">
              <a:buSzPct val="120000"/>
              <a:buFont typeface="Arial"/>
              <a:buChar char="•"/>
              <a:defRPr/>
            </a:lvl3pPr>
            <a:lvl4pPr marL="749300" indent="-228600">
              <a:buSzPct val="120000"/>
              <a:buFont typeface="Arial"/>
              <a:buChar char="•"/>
              <a:defRPr/>
            </a:lvl4pPr>
            <a:lvl5pPr marL="1028700" indent="-228600">
              <a:buSzPct val="120000"/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0" y="1066800"/>
            <a:ext cx="3886200" cy="26035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0" y="3683000"/>
            <a:ext cx="3886200" cy="2628900"/>
          </a:xfrm>
          <a:effectLst/>
        </p:spPr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5485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ext-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381000"/>
            <a:ext cx="5257800" cy="685800"/>
          </a:xfrm>
          <a:prstGeom prst="rect">
            <a:avLst/>
          </a:prstGeom>
          <a:solidFill>
            <a:schemeClr val="tx1">
              <a:alpha val="79999"/>
            </a:schemeClr>
          </a:solidFill>
          <a:ln>
            <a:noFill/>
          </a:ln>
          <a:effectLst>
            <a:outerShdw blurRad="50800" dist="38100" algn="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10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5257800" y="0"/>
            <a:ext cx="3886200" cy="68580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9100"/>
            <a:ext cx="4876800" cy="596900"/>
          </a:xfrm>
        </p:spPr>
        <p:txBody>
          <a:bodyPr>
            <a:normAutofit/>
          </a:bodyPr>
          <a:lstStyle>
            <a:lvl1pPr algn="l">
              <a:buNone/>
              <a:defRPr sz="40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266700" y="1409700"/>
            <a:ext cx="4724400" cy="4394200"/>
          </a:xfrm>
        </p:spPr>
        <p:txBody>
          <a:bodyPr/>
          <a:lstStyle>
            <a:lvl1pPr>
              <a:defRPr b="0"/>
            </a:lvl1pPr>
            <a:lvl2pPr marL="228600" indent="-228600">
              <a:buFont typeface="Arial"/>
              <a:buChar char="•"/>
              <a:defRPr/>
            </a:lvl2pPr>
            <a:lvl3pPr marL="457200" indent="-228600">
              <a:buSzPct val="120000"/>
              <a:buFont typeface="Arial"/>
              <a:buChar char="•"/>
              <a:defRPr/>
            </a:lvl3pPr>
            <a:lvl4pPr marL="749300" indent="-228600">
              <a:buSzPct val="120000"/>
              <a:buFont typeface="Arial"/>
              <a:buChar char="•"/>
              <a:defRPr/>
            </a:lvl4pPr>
            <a:lvl5pPr marL="1028700" indent="-228600">
              <a:buSzPct val="120000"/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0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278F80-A27E-4AA7-8D7A-2ED6D37E4E50}" type="datetime1">
              <a:rPr lang="en-US">
                <a:solidFill>
                  <a:srgbClr val="009DDC"/>
                </a:solidFill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4/27/2016</a:t>
            </a:fld>
            <a:endParaRPr lang="en-US" dirty="0">
              <a:solidFill>
                <a:srgbClr val="009DDC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9DDC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5FE2C-7301-41BB-B5E8-B63A8DE943D9}" type="slidenum">
              <a:rPr lang="en-US">
                <a:solidFill>
                  <a:srgbClr val="009DDC"/>
                </a:solidFill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9DDC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294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5F209A-5EAB-4CE7-AB15-C0D8BE679B86}" type="datetime1">
              <a:rPr lang="en-US">
                <a:solidFill>
                  <a:srgbClr val="009DDC"/>
                </a:solidFill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4/27/2016</a:t>
            </a:fld>
            <a:endParaRPr lang="en-US" dirty="0">
              <a:solidFill>
                <a:srgbClr val="009DDC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9DDC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257361-9736-458F-AECF-C9DE84F509DA}" type="slidenum">
              <a:rPr lang="en-US">
                <a:solidFill>
                  <a:srgbClr val="009DDC"/>
                </a:solidFill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9DDC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9401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178300" y="228600"/>
            <a:ext cx="45847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241800" y="1600200"/>
            <a:ext cx="45243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21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6C6C6C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C6C6C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C6C6C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C6C6C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C6C6C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200"/>
        </a:spcAft>
        <a:buClr>
          <a:schemeClr val="bg2"/>
        </a:buClr>
        <a:buSzPct val="60000"/>
        <a:defRPr sz="2400" kern="1200">
          <a:solidFill>
            <a:srgbClr val="6C6C6C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ct val="0"/>
        </a:spcBef>
        <a:spcAft>
          <a:spcPts val="1200"/>
        </a:spcAft>
        <a:buClr>
          <a:schemeClr val="bg2"/>
        </a:buClr>
        <a:buSzPct val="100000"/>
        <a:buFont typeface="Arial" pitchFamily="34" charset="0"/>
        <a:buChar char="•"/>
        <a:defRPr sz="2400" kern="1200">
          <a:solidFill>
            <a:srgbClr val="6C6C6C"/>
          </a:solidFill>
          <a:latin typeface="+mn-lt"/>
          <a:ea typeface="ＭＳ Ｐゴシック" charset="0"/>
          <a:cs typeface="+mn-cs"/>
        </a:defRPr>
      </a:lvl2pPr>
      <a:lvl3pPr marL="914400" indent="-228600" algn="l" rtl="0" eaLnBrk="0" fontAlgn="base" hangingPunct="0">
        <a:spcBef>
          <a:spcPct val="0"/>
        </a:spcBef>
        <a:spcAft>
          <a:spcPts val="1200"/>
        </a:spcAft>
        <a:buClr>
          <a:schemeClr val="bg2"/>
        </a:buClr>
        <a:buSzPct val="75000"/>
        <a:buFont typeface="Arial" pitchFamily="34" charset="0"/>
        <a:buChar char="•"/>
        <a:defRPr sz="2000" kern="1200">
          <a:solidFill>
            <a:srgbClr val="6C6C6C"/>
          </a:solidFill>
          <a:latin typeface="+mn-lt"/>
          <a:ea typeface="ＭＳ Ｐゴシック" charset="0"/>
          <a:cs typeface="Geneva" charset="0"/>
        </a:defRPr>
      </a:lvl3pPr>
      <a:lvl4pPr marL="1371600" indent="-228600" algn="l" rtl="0" eaLnBrk="0" fontAlgn="base" hangingPunct="0">
        <a:spcBef>
          <a:spcPct val="0"/>
        </a:spcBef>
        <a:spcAft>
          <a:spcPts val="1200"/>
        </a:spcAft>
        <a:buClr>
          <a:schemeClr val="bg2"/>
        </a:buClr>
        <a:buSzPct val="75000"/>
        <a:buFont typeface="Arial" pitchFamily="34" charset="0"/>
        <a:buChar char="•"/>
        <a:defRPr sz="2000" kern="1200">
          <a:solidFill>
            <a:srgbClr val="6C6C6C"/>
          </a:solidFill>
          <a:latin typeface="+mn-lt"/>
          <a:ea typeface="Geneva" pitchFamily="-109" charset="-128"/>
          <a:cs typeface="Geneva" charset="0"/>
        </a:defRPr>
      </a:lvl4pPr>
      <a:lvl5pPr marL="1828800" indent="-228600" algn="l" rtl="0" eaLnBrk="0" fontAlgn="base" hangingPunct="0">
        <a:spcBef>
          <a:spcPct val="0"/>
        </a:spcBef>
        <a:spcAft>
          <a:spcPts val="1200"/>
        </a:spcAft>
        <a:buClr>
          <a:schemeClr val="bg2"/>
        </a:buClr>
        <a:buSzPct val="65000"/>
        <a:buFont typeface="Arial" pitchFamily="34" charset="0"/>
        <a:buChar char="•"/>
        <a:defRPr sz="2000" kern="1200">
          <a:solidFill>
            <a:srgbClr val="6C6C6C"/>
          </a:solidFill>
          <a:latin typeface="+mn-lt"/>
          <a:ea typeface="Geneva" pitchFamily="-109" charset="-128"/>
          <a:cs typeface="Geneva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0792" y="2428454"/>
            <a:ext cx="5096169" cy="1918268"/>
          </a:xfrm>
        </p:spPr>
        <p:txBody>
          <a:bodyPr>
            <a:normAutofit fontScale="90000"/>
          </a:bodyPr>
          <a:lstStyle/>
          <a:p>
            <a:pPr algn="r"/>
            <a:r>
              <a:rPr lang="en-US" sz="6000" b="1" dirty="0" smtClean="0">
                <a:solidFill>
                  <a:srgbClr val="FFFF00"/>
                </a:solidFill>
              </a:rPr>
              <a:t>Ukraine</a:t>
            </a:r>
            <a:r>
              <a:rPr lang="en-US" sz="3600" b="1" dirty="0" smtClean="0">
                <a:solidFill>
                  <a:srgbClr val="FFFF00"/>
                </a:solidFill>
              </a:rPr>
              <a:t>:</a:t>
            </a:r>
            <a:br>
              <a:rPr lang="en-US" sz="3600" b="1" dirty="0" smtClean="0">
                <a:solidFill>
                  <a:srgbClr val="FFFF00"/>
                </a:solidFill>
              </a:rPr>
            </a:br>
            <a:r>
              <a:rPr lang="en-US" sz="3100" b="1" dirty="0" smtClean="0">
                <a:solidFill>
                  <a:srgbClr val="FFFF00"/>
                </a:solidFill>
              </a:rPr>
              <a:t>Key </a:t>
            </a:r>
            <a:r>
              <a:rPr lang="en-US" sz="3100" dirty="0" smtClean="0">
                <a:solidFill>
                  <a:srgbClr val="FFFF00"/>
                </a:solidFill>
              </a:rPr>
              <a:t>priorities</a:t>
            </a:r>
            <a:r>
              <a:rPr lang="en-US" sz="3100" dirty="0">
                <a:solidFill>
                  <a:srgbClr val="FFFF00"/>
                </a:solidFill>
              </a:rPr>
              <a:t>, challenges and </a:t>
            </a:r>
            <a:r>
              <a:rPr lang="en-US" sz="3100" dirty="0" smtClean="0">
                <a:solidFill>
                  <a:srgbClr val="FFFF00"/>
                </a:solidFill>
              </a:rPr>
              <a:t>opportunities for </a:t>
            </a:r>
            <a:r>
              <a:rPr lang="en-US" sz="3100" dirty="0">
                <a:solidFill>
                  <a:srgbClr val="FFFF00"/>
                </a:solidFill>
              </a:rPr>
              <a:t>the promotion of </a:t>
            </a:r>
            <a:r>
              <a:rPr lang="en-US" sz="3100" dirty="0" smtClean="0">
                <a:solidFill>
                  <a:srgbClr val="FFFF00"/>
                </a:solidFill>
              </a:rPr>
              <a:t>gender equality </a:t>
            </a:r>
            <a:r>
              <a:rPr lang="en-US" sz="2000" b="1" dirty="0">
                <a:solidFill>
                  <a:srgbClr val="FFFF00"/>
                </a:solidFill>
              </a:rPr>
              <a:t/>
            </a:r>
            <a:br>
              <a:rPr lang="en-US" sz="2000" b="1" dirty="0">
                <a:solidFill>
                  <a:srgbClr val="FFFF00"/>
                </a:solidFill>
              </a:rPr>
            </a:b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3974" y="4635591"/>
            <a:ext cx="520774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 smtClean="0">
              <a:solidFill>
                <a:schemeClr val="bg1"/>
              </a:solidFill>
            </a:endParaRPr>
          </a:p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Anastasia Divinskaya, </a:t>
            </a: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G</a:t>
            </a:r>
            <a:r>
              <a:rPr lang="en-US" sz="2000" dirty="0" smtClean="0">
                <a:solidFill>
                  <a:schemeClr val="bg1"/>
                </a:solidFill>
              </a:rPr>
              <a:t>ender Advisor</a:t>
            </a:r>
            <a:r>
              <a:rPr lang="en-US" sz="2000" dirty="0">
                <a:solidFill>
                  <a:schemeClr val="bg1"/>
                </a:solidFill>
              </a:rPr>
              <a:t>, UN Women Ukraine</a:t>
            </a:r>
            <a:endParaRPr lang="en-US" sz="2000" dirty="0" smtClean="0">
              <a:solidFill>
                <a:schemeClr val="bg1"/>
              </a:solidFill>
            </a:endParaRPr>
          </a:p>
          <a:p>
            <a:pPr algn="r"/>
            <a:endParaRPr lang="en-US" sz="2000" dirty="0">
              <a:solidFill>
                <a:schemeClr val="bg1"/>
              </a:solidFill>
            </a:endParaRPr>
          </a:p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CoE Gender Equality Commission, 9</a:t>
            </a:r>
            <a:r>
              <a:rPr lang="en-US" sz="2000" baseline="30000" dirty="0" smtClean="0">
                <a:solidFill>
                  <a:schemeClr val="bg1"/>
                </a:solidFill>
              </a:rPr>
              <a:t>th</a:t>
            </a:r>
            <a:r>
              <a:rPr lang="en-US" sz="2000" dirty="0" smtClean="0">
                <a:solidFill>
                  <a:schemeClr val="bg1"/>
                </a:solidFill>
              </a:rPr>
              <a:t> Meeting </a:t>
            </a:r>
            <a:endParaRPr lang="en-US" sz="2000" dirty="0">
              <a:solidFill>
                <a:schemeClr val="bg1"/>
              </a:solidFill>
            </a:endParaRPr>
          </a:p>
          <a:p>
            <a:pPr algn="r"/>
            <a:endParaRPr lang="en-US" dirty="0" smtClean="0">
              <a:solidFill>
                <a:schemeClr val="bg1"/>
              </a:solidFill>
            </a:endParaRP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27 – 29 April 2016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Strasbourg</a:t>
            </a:r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0" r="4430"/>
          <a:stretch>
            <a:fillRect/>
          </a:stretch>
        </p:blipFill>
        <p:spPr>
          <a:xfrm>
            <a:off x="2057399" y="2250440"/>
            <a:ext cx="1851815" cy="2287751"/>
          </a:xfrm>
        </p:spPr>
      </p:pic>
      <p:pic>
        <p:nvPicPr>
          <p:cNvPr id="10" name="Picture Placeholder 9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9" b="939"/>
          <a:stretch>
            <a:fillRect/>
          </a:stretch>
        </p:blipFill>
        <p:spPr>
          <a:xfrm>
            <a:off x="81643" y="62644"/>
            <a:ext cx="1864178" cy="2121188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0" y="4635591"/>
            <a:ext cx="3746345" cy="2256168"/>
          </a:xfrm>
          <a:prstGeom prst="rect">
            <a:avLst/>
          </a:prstGeom>
        </p:spPr>
      </p:pic>
      <p:pic>
        <p:nvPicPr>
          <p:cNvPr id="15" name="Picture Placeholder 14"/>
          <p:cNvPicPr>
            <a:picLocks noGrp="1" noChangeAspect="1"/>
          </p:cNvPicPr>
          <p:nvPr>
            <p:ph type="pic" sz="quarter" idx="1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37" r="25737"/>
          <a:stretch>
            <a:fillRect/>
          </a:stretch>
        </p:blipFill>
        <p:spPr>
          <a:xfrm>
            <a:off x="2050295" y="62644"/>
            <a:ext cx="1843680" cy="2138669"/>
          </a:xfr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64" y="2236986"/>
            <a:ext cx="1823357" cy="230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2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533400" y="1143000"/>
            <a:ext cx="8382001" cy="571500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Policy and legal frameworks in place, but commitment is uneven; systematic approach lacks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Widely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spread gender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discrimination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Lack of consistency and systematic approach</a:t>
            </a:r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  <a:p>
            <a:pPr lvl="0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Weak institutional mechanism on gender equality and marginalization of gender equality 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Low women’s political representation </a:t>
            </a:r>
          </a:p>
          <a:p>
            <a:pPr lvl="0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Chronic under-investment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in gender equality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(Gov and DevPartners) </a:t>
            </a:r>
          </a:p>
          <a:p>
            <a:pPr lvl="0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accent5">
                    <a:lumMod val="10000"/>
                  </a:schemeClr>
                </a:solidFill>
              </a:rPr>
              <a:t>Lack </a:t>
            </a:r>
            <a:r>
              <a:rPr lang="en-CA" sz="2800" dirty="0">
                <a:solidFill>
                  <a:schemeClr val="accent5">
                    <a:lumMod val="10000"/>
                  </a:schemeClr>
                </a:solidFill>
              </a:rPr>
              <a:t>of attention to gender equality in the national reform agenda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 and in aid effectiveness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architecture</a:t>
            </a:r>
          </a:p>
          <a:p>
            <a:pPr lvl="0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Active civil society, </a:t>
            </a:r>
            <a:r>
              <a:rPr lang="en-CA" sz="2800" dirty="0" smtClean="0">
                <a:solidFill>
                  <a:schemeClr val="accent5">
                    <a:lumMod val="10000"/>
                  </a:schemeClr>
                </a:solidFill>
              </a:rPr>
              <a:t>but divided, tired and underfunded</a:t>
            </a:r>
          </a:p>
          <a:p>
            <a:pPr lvl="0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GB" b="1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000" y="381000"/>
            <a:ext cx="4699000" cy="5969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Gender matters</a:t>
            </a:r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711" y="0"/>
            <a:ext cx="9128289" cy="409280"/>
            <a:chOff x="1" y="6180653"/>
            <a:chExt cx="12191998" cy="677350"/>
          </a:xfrm>
        </p:grpSpPr>
        <p:grpSp>
          <p:nvGrpSpPr>
            <p:cNvPr id="5" name="Group 4"/>
            <p:cNvGrpSpPr/>
            <p:nvPr/>
          </p:nvGrpSpPr>
          <p:grpSpPr>
            <a:xfrm>
              <a:off x="1" y="6180653"/>
              <a:ext cx="7754771" cy="677350"/>
              <a:chOff x="1" y="6180653"/>
              <a:chExt cx="7754771" cy="677350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6121490" y="5224718"/>
                <a:ext cx="677348" cy="2589217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3545154" y="5224720"/>
                <a:ext cx="677348" cy="2589217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955936" y="5224718"/>
                <a:ext cx="677348" cy="2589217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8697826" y="5224719"/>
              <a:ext cx="677348" cy="258921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10558717" y="5224718"/>
              <a:ext cx="677348" cy="2589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531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609600" y="1143000"/>
            <a:ext cx="8153400" cy="571500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Women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represent majority among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IDPs (2/3) 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High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protection risks to women and girls in a militarized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environment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Lack of access to social services and employment</a:t>
            </a:r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Limited participation in decision-making over humanitarian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,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recovery planning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accent5">
                    <a:lumMod val="10000"/>
                  </a:schemeClr>
                </a:solidFill>
              </a:rPr>
              <a:t>Lack of women/GE in the formal peace process in </a:t>
            </a:r>
            <a:r>
              <a:rPr lang="en-GB" sz="2800" dirty="0" smtClean="0">
                <a:solidFill>
                  <a:schemeClr val="accent5">
                    <a:lumMod val="10000"/>
                  </a:schemeClr>
                </a:solidFill>
              </a:rPr>
              <a:t>Minsk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accent5">
                    <a:lumMod val="10000"/>
                  </a:schemeClr>
                </a:solidFill>
              </a:rPr>
              <a:t>Mediation and peace dialogues have limited/no focus on GE and women’s needs</a:t>
            </a:r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  <a:p>
            <a:pPr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Limited gender equality data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in political, conflict and humanitarian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analysis.</a:t>
            </a:r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81000"/>
            <a:ext cx="7086600" cy="5969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Gender matters: new challenges</a:t>
            </a:r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711" y="0"/>
            <a:ext cx="9128289" cy="409280"/>
            <a:chOff x="1" y="6180653"/>
            <a:chExt cx="12191998" cy="677350"/>
          </a:xfrm>
        </p:grpSpPr>
        <p:grpSp>
          <p:nvGrpSpPr>
            <p:cNvPr id="5" name="Group 4"/>
            <p:cNvGrpSpPr/>
            <p:nvPr/>
          </p:nvGrpSpPr>
          <p:grpSpPr>
            <a:xfrm>
              <a:off x="1" y="6180653"/>
              <a:ext cx="7754771" cy="677350"/>
              <a:chOff x="1" y="6180653"/>
              <a:chExt cx="7754771" cy="677350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6121490" y="5224718"/>
                <a:ext cx="677348" cy="2589217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3545154" y="5224720"/>
                <a:ext cx="677348" cy="2589217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955936" y="5224718"/>
                <a:ext cx="677348" cy="2589217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8697826" y="5224719"/>
              <a:ext cx="677348" cy="258921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10558717" y="5224718"/>
              <a:ext cx="677348" cy="2589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6836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0800" y="426806"/>
            <a:ext cx="5842000" cy="5969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UN Areas of cooperation</a:t>
            </a:r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15711" y="1341601"/>
            <a:ext cx="9072165" cy="4821187"/>
            <a:chOff x="-13987" y="3458911"/>
            <a:chExt cx="12620477" cy="3502314"/>
          </a:xfrm>
        </p:grpSpPr>
        <p:sp>
          <p:nvSpPr>
            <p:cNvPr id="6" name="Freeform 5"/>
            <p:cNvSpPr/>
            <p:nvPr/>
          </p:nvSpPr>
          <p:spPr>
            <a:xfrm>
              <a:off x="-13987" y="3458911"/>
              <a:ext cx="4042932" cy="3376649"/>
            </a:xfrm>
            <a:custGeom>
              <a:avLst/>
              <a:gdLst>
                <a:gd name="connsiteX0" fmla="*/ 0 w 3869531"/>
                <a:gd name="connsiteY0" fmla="*/ 287658 h 2876575"/>
                <a:gd name="connsiteX1" fmla="*/ 84253 w 3869531"/>
                <a:gd name="connsiteY1" fmla="*/ 84253 h 2876575"/>
                <a:gd name="connsiteX2" fmla="*/ 287658 w 3869531"/>
                <a:gd name="connsiteY2" fmla="*/ 0 h 2876575"/>
                <a:gd name="connsiteX3" fmla="*/ 3581873 w 3869531"/>
                <a:gd name="connsiteY3" fmla="*/ 0 h 2876575"/>
                <a:gd name="connsiteX4" fmla="*/ 3785278 w 3869531"/>
                <a:gd name="connsiteY4" fmla="*/ 84253 h 2876575"/>
                <a:gd name="connsiteX5" fmla="*/ 3869531 w 3869531"/>
                <a:gd name="connsiteY5" fmla="*/ 287658 h 2876575"/>
                <a:gd name="connsiteX6" fmla="*/ 3869531 w 3869531"/>
                <a:gd name="connsiteY6" fmla="*/ 2588917 h 2876575"/>
                <a:gd name="connsiteX7" fmla="*/ 3785278 w 3869531"/>
                <a:gd name="connsiteY7" fmla="*/ 2792322 h 2876575"/>
                <a:gd name="connsiteX8" fmla="*/ 3581873 w 3869531"/>
                <a:gd name="connsiteY8" fmla="*/ 2876575 h 2876575"/>
                <a:gd name="connsiteX9" fmla="*/ 287658 w 3869531"/>
                <a:gd name="connsiteY9" fmla="*/ 2876575 h 2876575"/>
                <a:gd name="connsiteX10" fmla="*/ 84253 w 3869531"/>
                <a:gd name="connsiteY10" fmla="*/ 2792322 h 2876575"/>
                <a:gd name="connsiteX11" fmla="*/ 0 w 3869531"/>
                <a:gd name="connsiteY11" fmla="*/ 2588917 h 2876575"/>
                <a:gd name="connsiteX12" fmla="*/ 0 w 3869531"/>
                <a:gd name="connsiteY12" fmla="*/ 287658 h 2876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9531" h="2876575">
                  <a:moveTo>
                    <a:pt x="0" y="287658"/>
                  </a:moveTo>
                  <a:cubicBezTo>
                    <a:pt x="0" y="211366"/>
                    <a:pt x="30307" y="138199"/>
                    <a:pt x="84253" y="84253"/>
                  </a:cubicBezTo>
                  <a:cubicBezTo>
                    <a:pt x="138199" y="30307"/>
                    <a:pt x="211366" y="0"/>
                    <a:pt x="287658" y="0"/>
                  </a:cubicBezTo>
                  <a:lnTo>
                    <a:pt x="3581873" y="0"/>
                  </a:lnTo>
                  <a:cubicBezTo>
                    <a:pt x="3658165" y="0"/>
                    <a:pt x="3731332" y="30307"/>
                    <a:pt x="3785278" y="84253"/>
                  </a:cubicBezTo>
                  <a:cubicBezTo>
                    <a:pt x="3839224" y="138199"/>
                    <a:pt x="3869531" y="211366"/>
                    <a:pt x="3869531" y="287658"/>
                  </a:cubicBezTo>
                  <a:lnTo>
                    <a:pt x="3869531" y="2588917"/>
                  </a:lnTo>
                  <a:cubicBezTo>
                    <a:pt x="3869531" y="2665209"/>
                    <a:pt x="3839224" y="2738376"/>
                    <a:pt x="3785278" y="2792322"/>
                  </a:cubicBezTo>
                  <a:cubicBezTo>
                    <a:pt x="3731332" y="2846268"/>
                    <a:pt x="3658165" y="2876575"/>
                    <a:pt x="3581873" y="2876575"/>
                  </a:cubicBezTo>
                  <a:lnTo>
                    <a:pt x="287658" y="2876575"/>
                  </a:lnTo>
                  <a:cubicBezTo>
                    <a:pt x="211366" y="2876575"/>
                    <a:pt x="138199" y="2846268"/>
                    <a:pt x="84253" y="2792322"/>
                  </a:cubicBezTo>
                  <a:cubicBezTo>
                    <a:pt x="30307" y="2738376"/>
                    <a:pt x="0" y="2665209"/>
                    <a:pt x="0" y="2588917"/>
                  </a:cubicBezTo>
                  <a:lnTo>
                    <a:pt x="0" y="287658"/>
                  </a:lnTo>
                  <a:close/>
                </a:path>
              </a:pathLst>
            </a:custGeom>
            <a:solidFill>
              <a:srgbClr val="FFFF99"/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3340" tIns="53340" rIns="53340" bIns="2066943" spcCol="1270"/>
            <a:lstStyle/>
            <a:p>
              <a:pPr algn="ctr" defTabSz="622300" eaLnBrk="1" fontAlgn="auto" hangingPunct="1">
                <a:spcBef>
                  <a:spcPts val="0"/>
                </a:spcBef>
                <a:defRPr/>
              </a:pPr>
              <a:r>
                <a:rPr lang="en-US" sz="2000" b="1" dirty="0">
                  <a:solidFill>
                    <a:srgbClr val="B48900"/>
                  </a:solidFill>
                </a:rPr>
                <a:t>Humanitarian Action</a:t>
              </a:r>
              <a:r>
                <a:rPr lang="en-US" b="1" dirty="0" smtClean="0">
                  <a:solidFill>
                    <a:srgbClr val="B48900"/>
                  </a:solidFill>
                </a:rPr>
                <a:t>:</a:t>
              </a:r>
              <a:endParaRPr lang="en-US" b="1" dirty="0">
                <a:solidFill>
                  <a:srgbClr val="B48900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2115" y="3956885"/>
              <a:ext cx="4026830" cy="3004340"/>
            </a:xfrm>
            <a:custGeom>
              <a:avLst/>
              <a:gdLst>
                <a:gd name="connsiteX0" fmla="*/ 0 w 3618259"/>
                <a:gd name="connsiteY0" fmla="*/ 186895 h 1868946"/>
                <a:gd name="connsiteX1" fmla="*/ 54740 w 3618259"/>
                <a:gd name="connsiteY1" fmla="*/ 54740 h 1868946"/>
                <a:gd name="connsiteX2" fmla="*/ 186895 w 3618259"/>
                <a:gd name="connsiteY2" fmla="*/ 0 h 1868946"/>
                <a:gd name="connsiteX3" fmla="*/ 3431364 w 3618259"/>
                <a:gd name="connsiteY3" fmla="*/ 0 h 1868946"/>
                <a:gd name="connsiteX4" fmla="*/ 3563519 w 3618259"/>
                <a:gd name="connsiteY4" fmla="*/ 54740 h 1868946"/>
                <a:gd name="connsiteX5" fmla="*/ 3618259 w 3618259"/>
                <a:gd name="connsiteY5" fmla="*/ 186895 h 1868946"/>
                <a:gd name="connsiteX6" fmla="*/ 3618259 w 3618259"/>
                <a:gd name="connsiteY6" fmla="*/ 1682051 h 1868946"/>
                <a:gd name="connsiteX7" fmla="*/ 3563519 w 3618259"/>
                <a:gd name="connsiteY7" fmla="*/ 1814206 h 1868946"/>
                <a:gd name="connsiteX8" fmla="*/ 3431364 w 3618259"/>
                <a:gd name="connsiteY8" fmla="*/ 1868946 h 1868946"/>
                <a:gd name="connsiteX9" fmla="*/ 186895 w 3618259"/>
                <a:gd name="connsiteY9" fmla="*/ 1868946 h 1868946"/>
                <a:gd name="connsiteX10" fmla="*/ 54740 w 3618259"/>
                <a:gd name="connsiteY10" fmla="*/ 1814206 h 1868946"/>
                <a:gd name="connsiteX11" fmla="*/ 0 w 3618259"/>
                <a:gd name="connsiteY11" fmla="*/ 1682051 h 1868946"/>
                <a:gd name="connsiteX12" fmla="*/ 0 w 3618259"/>
                <a:gd name="connsiteY12" fmla="*/ 186895 h 186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18259" h="1868946">
                  <a:moveTo>
                    <a:pt x="0" y="186895"/>
                  </a:moveTo>
                  <a:cubicBezTo>
                    <a:pt x="0" y="137327"/>
                    <a:pt x="19691" y="89790"/>
                    <a:pt x="54740" y="54740"/>
                  </a:cubicBezTo>
                  <a:cubicBezTo>
                    <a:pt x="89790" y="19690"/>
                    <a:pt x="137327" y="0"/>
                    <a:pt x="186895" y="0"/>
                  </a:cubicBezTo>
                  <a:lnTo>
                    <a:pt x="3431364" y="0"/>
                  </a:lnTo>
                  <a:cubicBezTo>
                    <a:pt x="3480932" y="0"/>
                    <a:pt x="3528469" y="19691"/>
                    <a:pt x="3563519" y="54740"/>
                  </a:cubicBezTo>
                  <a:cubicBezTo>
                    <a:pt x="3598569" y="89790"/>
                    <a:pt x="3618259" y="137327"/>
                    <a:pt x="3618259" y="186895"/>
                  </a:cubicBezTo>
                  <a:lnTo>
                    <a:pt x="3618259" y="1682051"/>
                  </a:lnTo>
                  <a:cubicBezTo>
                    <a:pt x="3618259" y="1731619"/>
                    <a:pt x="3598568" y="1779156"/>
                    <a:pt x="3563519" y="1814206"/>
                  </a:cubicBezTo>
                  <a:cubicBezTo>
                    <a:pt x="3528469" y="1849256"/>
                    <a:pt x="3480932" y="1868946"/>
                    <a:pt x="3431364" y="1868946"/>
                  </a:cubicBezTo>
                  <a:lnTo>
                    <a:pt x="186895" y="1868946"/>
                  </a:lnTo>
                  <a:cubicBezTo>
                    <a:pt x="137327" y="1868946"/>
                    <a:pt x="89790" y="1849255"/>
                    <a:pt x="54740" y="1814206"/>
                  </a:cubicBezTo>
                  <a:cubicBezTo>
                    <a:pt x="19690" y="1779156"/>
                    <a:pt x="0" y="1731619"/>
                    <a:pt x="0" y="1682051"/>
                  </a:cubicBezTo>
                  <a:lnTo>
                    <a:pt x="0" y="186895"/>
                  </a:lnTo>
                  <a:close/>
                </a:path>
              </a:pathLst>
            </a:custGeom>
            <a:solidFill>
              <a:srgbClr val="FFFF99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2680" tIns="75695" rIns="82680" bIns="75695" spcCol="1270"/>
            <a:lstStyle/>
            <a:p>
              <a:pPr algn="ctr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u="sng" dirty="0">
                  <a:solidFill>
                    <a:schemeClr val="accent5">
                      <a:lumMod val="10000"/>
                    </a:schemeClr>
                  </a:solidFill>
                </a:rPr>
                <a:t>ACTION AREAS</a:t>
              </a:r>
            </a:p>
            <a:p>
              <a:pPr marL="342900" lvl="1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Humanitarian </a:t>
              </a:r>
              <a:r>
                <a:rPr lang="en-US" sz="2000" dirty="0">
                  <a:solidFill>
                    <a:schemeClr val="accent5">
                      <a:lumMod val="10000"/>
                    </a:schemeClr>
                  </a:solidFill>
                </a:rPr>
                <a:t>Response Plan</a:t>
              </a: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;</a:t>
              </a:r>
            </a:p>
            <a:p>
              <a:pPr marL="342900" lvl="1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Donor coordination (humanitarian country team)</a:t>
              </a:r>
              <a:endParaRPr lang="en-US" sz="2000" dirty="0">
                <a:solidFill>
                  <a:schemeClr val="accent5">
                    <a:lumMod val="10000"/>
                  </a:schemeClr>
                </a:solidFill>
              </a:endParaRPr>
            </a:p>
            <a:p>
              <a:pPr marL="342900" lvl="1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Coherent </a:t>
              </a:r>
              <a:r>
                <a:rPr lang="en-US" sz="2000" dirty="0">
                  <a:solidFill>
                    <a:schemeClr val="accent5">
                      <a:lumMod val="10000"/>
                    </a:schemeClr>
                  </a:solidFill>
                </a:rPr>
                <a:t>geographical </a:t>
              </a: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coverage;</a:t>
              </a:r>
              <a:endParaRPr lang="en-US" sz="2000" dirty="0">
                <a:solidFill>
                  <a:schemeClr val="accent5">
                    <a:lumMod val="10000"/>
                  </a:schemeClr>
                </a:solidFill>
              </a:endParaRPr>
            </a:p>
            <a:p>
              <a:pPr marL="342900" lvl="1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>
                  <a:solidFill>
                    <a:schemeClr val="accent5">
                      <a:lumMod val="10000"/>
                    </a:schemeClr>
                  </a:solidFill>
                </a:rPr>
                <a:t>Keep Government on board &amp; managing political sensitivities;</a:t>
              </a:r>
            </a:p>
            <a:p>
              <a:pPr marL="342900" lvl="1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Protection</a:t>
              </a:r>
            </a:p>
            <a:p>
              <a:pPr marL="342900" lvl="1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schemeClr val="accent5">
                      <a:lumMod val="10000"/>
                    </a:schemeClr>
                  </a:solidFill>
                </a:rPr>
                <a:t>GBV sub-cluster</a:t>
              </a:r>
            </a:p>
            <a:p>
              <a:pPr marL="0" lvl="1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solidFill>
                  <a:schemeClr val="accent5">
                    <a:lumMod val="10000"/>
                  </a:schemeClr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8464673" y="3458911"/>
              <a:ext cx="4141817" cy="3376649"/>
            </a:xfrm>
            <a:custGeom>
              <a:avLst/>
              <a:gdLst>
                <a:gd name="connsiteX0" fmla="*/ 0 w 3869531"/>
                <a:gd name="connsiteY0" fmla="*/ 287658 h 2876575"/>
                <a:gd name="connsiteX1" fmla="*/ 84253 w 3869531"/>
                <a:gd name="connsiteY1" fmla="*/ 84253 h 2876575"/>
                <a:gd name="connsiteX2" fmla="*/ 287658 w 3869531"/>
                <a:gd name="connsiteY2" fmla="*/ 0 h 2876575"/>
                <a:gd name="connsiteX3" fmla="*/ 3581873 w 3869531"/>
                <a:gd name="connsiteY3" fmla="*/ 0 h 2876575"/>
                <a:gd name="connsiteX4" fmla="*/ 3785278 w 3869531"/>
                <a:gd name="connsiteY4" fmla="*/ 84253 h 2876575"/>
                <a:gd name="connsiteX5" fmla="*/ 3869531 w 3869531"/>
                <a:gd name="connsiteY5" fmla="*/ 287658 h 2876575"/>
                <a:gd name="connsiteX6" fmla="*/ 3869531 w 3869531"/>
                <a:gd name="connsiteY6" fmla="*/ 2588917 h 2876575"/>
                <a:gd name="connsiteX7" fmla="*/ 3785278 w 3869531"/>
                <a:gd name="connsiteY7" fmla="*/ 2792322 h 2876575"/>
                <a:gd name="connsiteX8" fmla="*/ 3581873 w 3869531"/>
                <a:gd name="connsiteY8" fmla="*/ 2876575 h 2876575"/>
                <a:gd name="connsiteX9" fmla="*/ 287658 w 3869531"/>
                <a:gd name="connsiteY9" fmla="*/ 2876575 h 2876575"/>
                <a:gd name="connsiteX10" fmla="*/ 84253 w 3869531"/>
                <a:gd name="connsiteY10" fmla="*/ 2792322 h 2876575"/>
                <a:gd name="connsiteX11" fmla="*/ 0 w 3869531"/>
                <a:gd name="connsiteY11" fmla="*/ 2588917 h 2876575"/>
                <a:gd name="connsiteX12" fmla="*/ 0 w 3869531"/>
                <a:gd name="connsiteY12" fmla="*/ 287658 h 2876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9531" h="2876575">
                  <a:moveTo>
                    <a:pt x="0" y="287658"/>
                  </a:moveTo>
                  <a:cubicBezTo>
                    <a:pt x="0" y="211366"/>
                    <a:pt x="30307" y="138199"/>
                    <a:pt x="84253" y="84253"/>
                  </a:cubicBezTo>
                  <a:cubicBezTo>
                    <a:pt x="138199" y="30307"/>
                    <a:pt x="211366" y="0"/>
                    <a:pt x="287658" y="0"/>
                  </a:cubicBezTo>
                  <a:lnTo>
                    <a:pt x="3581873" y="0"/>
                  </a:lnTo>
                  <a:cubicBezTo>
                    <a:pt x="3658165" y="0"/>
                    <a:pt x="3731332" y="30307"/>
                    <a:pt x="3785278" y="84253"/>
                  </a:cubicBezTo>
                  <a:cubicBezTo>
                    <a:pt x="3839224" y="138199"/>
                    <a:pt x="3869531" y="211366"/>
                    <a:pt x="3869531" y="287658"/>
                  </a:cubicBezTo>
                  <a:lnTo>
                    <a:pt x="3869531" y="2588917"/>
                  </a:lnTo>
                  <a:cubicBezTo>
                    <a:pt x="3869531" y="2665209"/>
                    <a:pt x="3839224" y="2738376"/>
                    <a:pt x="3785278" y="2792322"/>
                  </a:cubicBezTo>
                  <a:cubicBezTo>
                    <a:pt x="3731332" y="2846268"/>
                    <a:pt x="3658165" y="2876575"/>
                    <a:pt x="3581873" y="2876575"/>
                  </a:cubicBezTo>
                  <a:lnTo>
                    <a:pt x="287658" y="2876575"/>
                  </a:lnTo>
                  <a:cubicBezTo>
                    <a:pt x="211366" y="2876575"/>
                    <a:pt x="138199" y="2846268"/>
                    <a:pt x="84253" y="2792322"/>
                  </a:cubicBezTo>
                  <a:cubicBezTo>
                    <a:pt x="30307" y="2738376"/>
                    <a:pt x="0" y="2665209"/>
                    <a:pt x="0" y="2588917"/>
                  </a:cubicBezTo>
                  <a:lnTo>
                    <a:pt x="0" y="28765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3340" tIns="53340" rIns="53340" bIns="2066943" spcCol="1270"/>
            <a:lstStyle/>
            <a:p>
              <a:pPr algn="ctr" defTabSz="622300" eaLnBrk="1" fontAlgn="auto" hangingPunct="1">
                <a:lnSpc>
                  <a:spcPct val="90000"/>
                </a:lnSpc>
                <a:spcBef>
                  <a:spcPts val="0"/>
                </a:spcBef>
                <a:defRPr/>
              </a:pPr>
              <a:r>
                <a:rPr lang="en-US" sz="2000" b="1" dirty="0" smtClean="0">
                  <a:solidFill>
                    <a:schemeClr val="tx1">
                      <a:lumMod val="75000"/>
                    </a:schemeClr>
                  </a:solidFill>
                </a:rPr>
                <a:t>Reform and </a:t>
              </a:r>
            </a:p>
            <a:p>
              <a:pPr algn="ctr" defTabSz="622300" eaLnBrk="1" fontAlgn="auto" hangingPunct="1">
                <a:lnSpc>
                  <a:spcPct val="90000"/>
                </a:lnSpc>
                <a:spcBef>
                  <a:spcPts val="0"/>
                </a:spcBef>
                <a:defRPr/>
              </a:pPr>
              <a:r>
                <a:rPr lang="en-US" sz="2000" b="1" dirty="0" smtClean="0">
                  <a:solidFill>
                    <a:schemeClr val="tx1">
                      <a:lumMod val="75000"/>
                    </a:schemeClr>
                  </a:solidFill>
                </a:rPr>
                <a:t>Development</a:t>
              </a:r>
              <a:r>
                <a:rPr lang="en-US" b="1" dirty="0" smtClean="0">
                  <a:solidFill>
                    <a:schemeClr val="tx1">
                      <a:lumMod val="75000"/>
                    </a:schemeClr>
                  </a:solidFill>
                </a:rPr>
                <a:t>:</a:t>
              </a:r>
              <a:endParaRPr lang="en-US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8464673" y="4008922"/>
              <a:ext cx="4141817" cy="2931679"/>
            </a:xfrm>
            <a:custGeom>
              <a:avLst/>
              <a:gdLst>
                <a:gd name="connsiteX0" fmla="*/ 0 w 3678655"/>
                <a:gd name="connsiteY0" fmla="*/ 186771 h 1867714"/>
                <a:gd name="connsiteX1" fmla="*/ 54704 w 3678655"/>
                <a:gd name="connsiteY1" fmla="*/ 54704 h 1867714"/>
                <a:gd name="connsiteX2" fmla="*/ 186771 w 3678655"/>
                <a:gd name="connsiteY2" fmla="*/ 0 h 1867714"/>
                <a:gd name="connsiteX3" fmla="*/ 3491884 w 3678655"/>
                <a:gd name="connsiteY3" fmla="*/ 0 h 1867714"/>
                <a:gd name="connsiteX4" fmla="*/ 3623951 w 3678655"/>
                <a:gd name="connsiteY4" fmla="*/ 54704 h 1867714"/>
                <a:gd name="connsiteX5" fmla="*/ 3678655 w 3678655"/>
                <a:gd name="connsiteY5" fmla="*/ 186771 h 1867714"/>
                <a:gd name="connsiteX6" fmla="*/ 3678655 w 3678655"/>
                <a:gd name="connsiteY6" fmla="*/ 1680943 h 1867714"/>
                <a:gd name="connsiteX7" fmla="*/ 3623951 w 3678655"/>
                <a:gd name="connsiteY7" fmla="*/ 1813010 h 1867714"/>
                <a:gd name="connsiteX8" fmla="*/ 3491884 w 3678655"/>
                <a:gd name="connsiteY8" fmla="*/ 1867714 h 1867714"/>
                <a:gd name="connsiteX9" fmla="*/ 186771 w 3678655"/>
                <a:gd name="connsiteY9" fmla="*/ 1867714 h 1867714"/>
                <a:gd name="connsiteX10" fmla="*/ 54704 w 3678655"/>
                <a:gd name="connsiteY10" fmla="*/ 1813010 h 1867714"/>
                <a:gd name="connsiteX11" fmla="*/ 0 w 3678655"/>
                <a:gd name="connsiteY11" fmla="*/ 1680943 h 1867714"/>
                <a:gd name="connsiteX12" fmla="*/ 0 w 3678655"/>
                <a:gd name="connsiteY12" fmla="*/ 186771 h 186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78655" h="1867714">
                  <a:moveTo>
                    <a:pt x="0" y="186771"/>
                  </a:moveTo>
                  <a:cubicBezTo>
                    <a:pt x="0" y="137236"/>
                    <a:pt x="19678" y="89730"/>
                    <a:pt x="54704" y="54704"/>
                  </a:cubicBezTo>
                  <a:cubicBezTo>
                    <a:pt x="89730" y="19678"/>
                    <a:pt x="137236" y="0"/>
                    <a:pt x="186771" y="0"/>
                  </a:cubicBezTo>
                  <a:lnTo>
                    <a:pt x="3491884" y="0"/>
                  </a:lnTo>
                  <a:cubicBezTo>
                    <a:pt x="3541419" y="0"/>
                    <a:pt x="3588925" y="19678"/>
                    <a:pt x="3623951" y="54704"/>
                  </a:cubicBezTo>
                  <a:cubicBezTo>
                    <a:pt x="3658977" y="89730"/>
                    <a:pt x="3678655" y="137236"/>
                    <a:pt x="3678655" y="186771"/>
                  </a:cubicBezTo>
                  <a:lnTo>
                    <a:pt x="3678655" y="1680943"/>
                  </a:lnTo>
                  <a:cubicBezTo>
                    <a:pt x="3678655" y="1730478"/>
                    <a:pt x="3658977" y="1777984"/>
                    <a:pt x="3623951" y="1813010"/>
                  </a:cubicBezTo>
                  <a:cubicBezTo>
                    <a:pt x="3588925" y="1848036"/>
                    <a:pt x="3541419" y="1867714"/>
                    <a:pt x="3491884" y="1867714"/>
                  </a:cubicBezTo>
                  <a:lnTo>
                    <a:pt x="186771" y="1867714"/>
                  </a:lnTo>
                  <a:cubicBezTo>
                    <a:pt x="137236" y="1867714"/>
                    <a:pt x="89730" y="1848036"/>
                    <a:pt x="54704" y="1813010"/>
                  </a:cubicBezTo>
                  <a:cubicBezTo>
                    <a:pt x="19678" y="1777984"/>
                    <a:pt x="0" y="1730478"/>
                    <a:pt x="0" y="1680943"/>
                  </a:cubicBezTo>
                  <a:lnTo>
                    <a:pt x="0" y="186771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 lIns="82643" tIns="75658" rIns="82643" bIns="75658" spcCol="1270" anchor="ctr"/>
            <a:lstStyle/>
            <a:p>
              <a:pPr algn="ctr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u="sng" dirty="0" smtClean="0">
                  <a:solidFill>
                    <a:prstClr val="black"/>
                  </a:solidFill>
                </a:rPr>
                <a:t>ACTION AREAS</a:t>
              </a:r>
            </a:p>
            <a:p>
              <a:pPr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prstClr val="black"/>
                </a:solidFill>
              </a:endParaRPr>
            </a:p>
            <a:p>
              <a:pPr marL="342900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prstClr val="black"/>
                  </a:solidFill>
                </a:rPr>
                <a:t>Government Reforms;</a:t>
              </a:r>
            </a:p>
            <a:p>
              <a:pPr marL="342900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prstClr val="black"/>
                  </a:solidFill>
                </a:rPr>
                <a:t>Donor </a:t>
              </a:r>
              <a:r>
                <a:rPr lang="en-US" sz="2000" dirty="0">
                  <a:solidFill>
                    <a:prstClr val="black"/>
                  </a:solidFill>
                </a:rPr>
                <a:t>coordination;</a:t>
              </a:r>
            </a:p>
            <a:p>
              <a:pPr marL="342900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prstClr val="black"/>
                  </a:solidFill>
                </a:rPr>
                <a:t>Gender, GBV, HIV/AIDS, </a:t>
              </a:r>
              <a:r>
                <a:rPr lang="en-US" sz="2000" dirty="0">
                  <a:solidFill>
                    <a:prstClr val="black"/>
                  </a:solidFill>
                </a:rPr>
                <a:t>Youth</a:t>
              </a:r>
            </a:p>
            <a:p>
              <a:pPr marL="342900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prstClr val="black"/>
                  </a:solidFill>
                </a:rPr>
                <a:t>Post </a:t>
              </a:r>
              <a:r>
                <a:rPr lang="en-US" sz="2000" dirty="0">
                  <a:solidFill>
                    <a:prstClr val="black"/>
                  </a:solidFill>
                </a:rPr>
                <a:t>2015: The National </a:t>
              </a:r>
              <a:r>
                <a:rPr lang="en-US" sz="2000" dirty="0" smtClean="0">
                  <a:solidFill>
                    <a:prstClr val="black"/>
                  </a:solidFill>
                </a:rPr>
                <a:t>Agenda</a:t>
              </a:r>
            </a:p>
            <a:p>
              <a:pPr marL="342900" indent="-342900"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000" dirty="0" smtClean="0">
                  <a:solidFill>
                    <a:prstClr val="black"/>
                  </a:solidFill>
                </a:rPr>
                <a:t>UN Partnership Framework with the Government</a:t>
              </a:r>
            </a:p>
            <a:p>
              <a:pPr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>
                <a:solidFill>
                  <a:prstClr val="black"/>
                </a:solidFill>
              </a:endParaRPr>
            </a:p>
            <a:p>
              <a:pPr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 smtClean="0">
                <a:solidFill>
                  <a:prstClr val="black"/>
                </a:solidFill>
              </a:endParaRPr>
            </a:p>
            <a:p>
              <a:pPr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>
                <a:solidFill>
                  <a:prstClr val="black"/>
                </a:solidFill>
              </a:endParaRPr>
            </a:p>
            <a:p>
              <a:pPr defTabSz="4889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b="1" dirty="0" smtClean="0">
                <a:solidFill>
                  <a:prstClr val="black"/>
                </a:solidFill>
              </a:endParaRPr>
            </a:p>
          </p:txBody>
        </p:sp>
      </p:grpSp>
      <p:sp>
        <p:nvSpPr>
          <p:cNvPr id="14" name="Freeform 13"/>
          <p:cNvSpPr/>
          <p:nvPr/>
        </p:nvSpPr>
        <p:spPr bwMode="auto">
          <a:xfrm>
            <a:off x="3080234" y="2098731"/>
            <a:ext cx="2790482" cy="3988372"/>
          </a:xfrm>
          <a:custGeom>
            <a:avLst/>
            <a:gdLst>
              <a:gd name="connsiteX0" fmla="*/ 0 w 3618259"/>
              <a:gd name="connsiteY0" fmla="*/ 186895 h 1868946"/>
              <a:gd name="connsiteX1" fmla="*/ 54740 w 3618259"/>
              <a:gd name="connsiteY1" fmla="*/ 54740 h 1868946"/>
              <a:gd name="connsiteX2" fmla="*/ 186895 w 3618259"/>
              <a:gd name="connsiteY2" fmla="*/ 0 h 1868946"/>
              <a:gd name="connsiteX3" fmla="*/ 3431364 w 3618259"/>
              <a:gd name="connsiteY3" fmla="*/ 0 h 1868946"/>
              <a:gd name="connsiteX4" fmla="*/ 3563519 w 3618259"/>
              <a:gd name="connsiteY4" fmla="*/ 54740 h 1868946"/>
              <a:gd name="connsiteX5" fmla="*/ 3618259 w 3618259"/>
              <a:gd name="connsiteY5" fmla="*/ 186895 h 1868946"/>
              <a:gd name="connsiteX6" fmla="*/ 3618259 w 3618259"/>
              <a:gd name="connsiteY6" fmla="*/ 1682051 h 1868946"/>
              <a:gd name="connsiteX7" fmla="*/ 3563519 w 3618259"/>
              <a:gd name="connsiteY7" fmla="*/ 1814206 h 1868946"/>
              <a:gd name="connsiteX8" fmla="*/ 3431364 w 3618259"/>
              <a:gd name="connsiteY8" fmla="*/ 1868946 h 1868946"/>
              <a:gd name="connsiteX9" fmla="*/ 186895 w 3618259"/>
              <a:gd name="connsiteY9" fmla="*/ 1868946 h 1868946"/>
              <a:gd name="connsiteX10" fmla="*/ 54740 w 3618259"/>
              <a:gd name="connsiteY10" fmla="*/ 1814206 h 1868946"/>
              <a:gd name="connsiteX11" fmla="*/ 0 w 3618259"/>
              <a:gd name="connsiteY11" fmla="*/ 1682051 h 1868946"/>
              <a:gd name="connsiteX12" fmla="*/ 0 w 3618259"/>
              <a:gd name="connsiteY12" fmla="*/ 186895 h 1868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18259" h="1868946">
                <a:moveTo>
                  <a:pt x="0" y="186895"/>
                </a:moveTo>
                <a:cubicBezTo>
                  <a:pt x="0" y="137327"/>
                  <a:pt x="19691" y="89790"/>
                  <a:pt x="54740" y="54740"/>
                </a:cubicBezTo>
                <a:cubicBezTo>
                  <a:pt x="89790" y="19690"/>
                  <a:pt x="137327" y="0"/>
                  <a:pt x="186895" y="0"/>
                </a:cubicBezTo>
                <a:lnTo>
                  <a:pt x="3431364" y="0"/>
                </a:lnTo>
                <a:cubicBezTo>
                  <a:pt x="3480932" y="0"/>
                  <a:pt x="3528469" y="19691"/>
                  <a:pt x="3563519" y="54740"/>
                </a:cubicBezTo>
                <a:cubicBezTo>
                  <a:pt x="3598569" y="89790"/>
                  <a:pt x="3618259" y="137327"/>
                  <a:pt x="3618259" y="186895"/>
                </a:cubicBezTo>
                <a:lnTo>
                  <a:pt x="3618259" y="1682051"/>
                </a:lnTo>
                <a:cubicBezTo>
                  <a:pt x="3618259" y="1731619"/>
                  <a:pt x="3598568" y="1779156"/>
                  <a:pt x="3563519" y="1814206"/>
                </a:cubicBezTo>
                <a:cubicBezTo>
                  <a:pt x="3528469" y="1849256"/>
                  <a:pt x="3480932" y="1868946"/>
                  <a:pt x="3431364" y="1868946"/>
                </a:cubicBezTo>
                <a:lnTo>
                  <a:pt x="186895" y="1868946"/>
                </a:lnTo>
                <a:cubicBezTo>
                  <a:pt x="137327" y="1868946"/>
                  <a:pt x="89790" y="1849255"/>
                  <a:pt x="54740" y="1814206"/>
                </a:cubicBezTo>
                <a:cubicBezTo>
                  <a:pt x="19690" y="1779156"/>
                  <a:pt x="0" y="1731619"/>
                  <a:pt x="0" y="1682051"/>
                </a:cubicBezTo>
                <a:lnTo>
                  <a:pt x="0" y="186895"/>
                </a:lnTo>
                <a:close/>
              </a:path>
            </a:pathLst>
          </a:custGeom>
          <a:solidFill>
            <a:srgbClr val="CCFF9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2680" tIns="75695" rIns="82680" bIns="75695"/>
          <a:lstStyle>
            <a:lvl1pPr defTabSz="4889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" indent="-57150" defTabSz="4889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889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889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889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altLang="en-US" sz="1500" u="sng" dirty="0" smtClean="0">
                <a:solidFill>
                  <a:schemeClr val="accent5">
                    <a:lumMod val="10000"/>
                  </a:schemeClr>
                </a:solidFill>
                <a:latin typeface="Verdana" panose="020B0604030504040204" pitchFamily="34" charset="0"/>
              </a:rPr>
              <a:t>ACTION AREAS</a:t>
            </a:r>
          </a:p>
          <a:p>
            <a:pPr>
              <a:defRPr/>
            </a:pPr>
            <a:r>
              <a:rPr lang="en-GB" altLang="en-US" sz="2000" dirty="0" smtClean="0">
                <a:solidFill>
                  <a:schemeClr val="accent5">
                    <a:lumMod val="10000"/>
                  </a:schemeClr>
                </a:solidFill>
                <a:latin typeface="+mn-lt"/>
              </a:rPr>
              <a:t> </a:t>
            </a:r>
            <a:endParaRPr lang="en-GB" altLang="en-US" sz="2000" dirty="0">
              <a:solidFill>
                <a:schemeClr val="accent5">
                  <a:lumMod val="10000"/>
                </a:schemeClr>
              </a:solidFill>
              <a:latin typeface="+mn-lt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en-US" sz="2000" dirty="0" smtClean="0">
                <a:solidFill>
                  <a:schemeClr val="accent5">
                    <a:lumMod val="10000"/>
                  </a:schemeClr>
                </a:solidFill>
                <a:latin typeface="+mn-lt"/>
              </a:rPr>
              <a:t>Infrastructure and Social Services, including GBV;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en-US" sz="2000" dirty="0" smtClean="0">
                <a:solidFill>
                  <a:schemeClr val="accent5">
                    <a:lumMod val="10000"/>
                  </a:schemeClr>
                </a:solidFill>
                <a:latin typeface="+mn-lt"/>
              </a:rPr>
              <a:t>Economic Recovery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en-US" sz="2000" dirty="0" smtClean="0">
                <a:solidFill>
                  <a:schemeClr val="accent5">
                    <a:lumMod val="10000"/>
                  </a:schemeClr>
                </a:solidFill>
                <a:latin typeface="+mn-lt"/>
              </a:rPr>
              <a:t>Social Resilience, Peace Building and Community Security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altLang="en-US" sz="2000" dirty="0">
              <a:solidFill>
                <a:schemeClr val="accent5">
                  <a:lumMod val="10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altLang="en-US" sz="2000" dirty="0" smtClean="0">
              <a:solidFill>
                <a:schemeClr val="accent5">
                  <a:lumMod val="10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altLang="en-US" sz="2000" dirty="0" smtClean="0">
              <a:solidFill>
                <a:schemeClr val="accent5">
                  <a:lumMod val="10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n-US" sz="2000" dirty="0" smtClean="0">
                <a:solidFill>
                  <a:schemeClr val="accent5">
                    <a:lumMod val="10000"/>
                  </a:schemeClr>
                </a:solidFill>
                <a:latin typeface="+mn-lt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altLang="en-US" b="1" dirty="0" smtClean="0">
              <a:solidFill>
                <a:schemeClr val="accent5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80234" y="1341601"/>
            <a:ext cx="2790482" cy="757130"/>
          </a:xfrm>
          <a:prstGeom prst="rect">
            <a:avLst/>
          </a:prstGeom>
          <a:solidFill>
            <a:srgbClr val="CCFF99"/>
          </a:solidFill>
        </p:spPr>
        <p:txBody>
          <a:bodyPr wrap="square">
            <a:spAutoFit/>
          </a:bodyPr>
          <a:lstStyle/>
          <a:p>
            <a:pPr lvl="0" algn="ctr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en-US" sz="1600" b="1" dirty="0">
                <a:solidFill>
                  <a:srgbClr val="00B050"/>
                </a:solidFill>
                <a:latin typeface="Verdana" panose="020B0604030504040204" pitchFamily="34" charset="0"/>
              </a:rPr>
              <a:t>Resilience: Recovery, </a:t>
            </a:r>
            <a:r>
              <a:rPr lang="en-US" altLang="en-US" sz="1600" b="1" dirty="0" smtClean="0">
                <a:solidFill>
                  <a:srgbClr val="00B050"/>
                </a:solidFill>
                <a:latin typeface="Verdana" panose="020B0604030504040204" pitchFamily="34" charset="0"/>
              </a:rPr>
              <a:t>Reconciliation, Peace-building</a:t>
            </a:r>
            <a:endParaRPr lang="en-US" altLang="en-US" sz="1600" b="1" dirty="0">
              <a:solidFill>
                <a:srgbClr val="00B050"/>
              </a:solidFill>
              <a:latin typeface="Verdan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1" y="6260090"/>
            <a:ext cx="893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Cross- cutting: </a:t>
            </a:r>
            <a:r>
              <a:rPr lang="en-US" sz="2400" b="1" dirty="0">
                <a:solidFill>
                  <a:srgbClr val="C00000"/>
                </a:solidFill>
              </a:rPr>
              <a:t>Gender </a:t>
            </a:r>
            <a:r>
              <a:rPr lang="en-US" sz="2400" b="1" dirty="0" smtClean="0">
                <a:solidFill>
                  <a:srgbClr val="C00000"/>
                </a:solidFill>
              </a:rPr>
              <a:t>Equality and Human Rights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4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790039" y="1143000"/>
            <a:ext cx="8124939" cy="5486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Normative, Coordination and Operational mandate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Technical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clarity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and expertise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on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Gender Equality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and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Women’s Empowerment</a:t>
            </a:r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Ability to contexualize use of international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frameworks: UNSCR on Women, Peace and Security, Sustainable Development Goals,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CEDAW,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Beijing Platform for Action</a:t>
            </a:r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Tapping into regional and global expertise and knowledge for adaptation in Ukraine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Longstanding partnership with CSOs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</a:rPr>
              <a:t>and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</a:rPr>
              <a:t>the women’s movement</a:t>
            </a:r>
          </a:p>
          <a:p>
            <a:endParaRPr lang="en-US" sz="28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What can UN Women offer?</a:t>
            </a:r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5711" y="0"/>
            <a:ext cx="9128289" cy="409280"/>
            <a:chOff x="1" y="6180653"/>
            <a:chExt cx="12191998" cy="67735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6180653"/>
              <a:ext cx="7754771" cy="677350"/>
              <a:chOff x="1" y="6180653"/>
              <a:chExt cx="7754771" cy="677350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6121490" y="5224718"/>
                <a:ext cx="677348" cy="2589217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3545154" y="5224720"/>
                <a:ext cx="677348" cy="2589217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400000">
                <a:off x="955936" y="5224718"/>
                <a:ext cx="677348" cy="2589217"/>
              </a:xfrm>
              <a:prstGeom prst="rect">
                <a:avLst/>
              </a:prstGeom>
            </p:spPr>
          </p:pic>
        </p:grp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8697826" y="5224719"/>
              <a:ext cx="677348" cy="25892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10558717" y="5224718"/>
              <a:ext cx="677348" cy="2589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890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609600" y="1143000"/>
            <a:ext cx="8382000" cy="5562600"/>
          </a:xfrm>
        </p:spPr>
        <p:txBody>
          <a:bodyPr/>
          <a:lstStyle/>
          <a:p>
            <a:pPr marL="228600" lvl="2" indent="0" algn="ctr">
              <a:buNone/>
            </a:pP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Areas of Cooperation</a:t>
            </a:r>
          </a:p>
          <a:p>
            <a:pPr marL="228600" lvl="2" indent="0">
              <a:buNone/>
            </a:pPr>
            <a:r>
              <a:rPr lang="en-US" sz="3200" b="1" u="sng" dirty="0" smtClean="0">
                <a:solidFill>
                  <a:schemeClr val="accent4">
                    <a:lumMod val="50000"/>
                  </a:schemeClr>
                </a:solidFill>
              </a:rPr>
              <a:t>Normative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European Convention on HRs; Istanbul Convention; 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CEDAW, UN Security Council Resolution 1325 and the following resolutions, Beijing Platform for Action;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National reforms (security sector, decentralization; law enforcement, financial etc); 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National legislation and policy: DVL package; programme on equal opportunities (2016-2020) </a:t>
            </a:r>
          </a:p>
          <a:p>
            <a:pPr marL="228600" lvl="2" indent="0">
              <a:buNone/>
            </a:pPr>
            <a:endParaRPr lang="en-US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81000"/>
            <a:ext cx="6477000" cy="5969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COE and UN Women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45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685800" y="1016000"/>
            <a:ext cx="8229600" cy="5689600"/>
          </a:xfrm>
        </p:spPr>
        <p:txBody>
          <a:bodyPr/>
          <a:lstStyle/>
          <a:p>
            <a:pPr marL="228600" lvl="2" indent="0">
              <a:buNone/>
            </a:pPr>
            <a:r>
              <a:rPr lang="en-US" sz="3200" b="1" u="sng" dirty="0" smtClean="0">
                <a:solidFill>
                  <a:schemeClr val="accent4">
                    <a:lumMod val="50000"/>
                  </a:schemeClr>
                </a:solidFill>
              </a:rPr>
              <a:t>Coordination and Operation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Gender-based Violence Sub-Cluster/Protection Cluster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Human Rights/Gender Coordination Groups (UN internal, expanded)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Parliamentary Public Council on Gender Issues</a:t>
            </a:r>
            <a:endParaRPr lang="en-US" sz="2800" dirty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Inter-Agency Council on the Issues of Family, Gender Equality, 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Demographic </a:t>
            </a:r>
            <a:r>
              <a:rPr lang="en-US" sz="2800" dirty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Development, and Combating Trafficking in Human </a:t>
            </a: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Beings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CSOs platforms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Donbas restoration coordination forums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  <a:p>
            <a:pPr marL="228600" lvl="2" indent="0">
              <a:buNone/>
            </a:pPr>
            <a:endParaRPr lang="en-US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419100"/>
            <a:ext cx="7010400" cy="5969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COE and UN Women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95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914400" y="1371600"/>
            <a:ext cx="8001000" cy="5207000"/>
          </a:xfrm>
        </p:spPr>
        <p:txBody>
          <a:bodyPr/>
          <a:lstStyle/>
          <a:p>
            <a:pPr marL="228600" lvl="2" indent="0" algn="ctr">
              <a:buNone/>
            </a:pP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Thematic areas of cooperation: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Women’s human rights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Women’s leadership and participation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Gender mainstreaming in policies and measures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accent5">
                    <a:lumMod val="10000"/>
                  </a:schemeClr>
                </a:solidFill>
                <a:cs typeface="ＭＳ Ｐゴシック" charset="0"/>
              </a:rPr>
              <a:t>Women, Peace and Security</a:t>
            </a: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endParaRPr lang="en-US" sz="3200" dirty="0" smtClean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endParaRPr lang="en-US" sz="3200" dirty="0" smtClean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  <a:p>
            <a:pPr marL="342900" lvl="2" indent="-342900">
              <a:buSzPct val="60000"/>
              <a:buFont typeface="Wingdings" panose="05000000000000000000" pitchFamily="2" charset="2"/>
              <a:buChar char="§"/>
            </a:pPr>
            <a:endParaRPr lang="en-US" sz="3200" dirty="0">
              <a:solidFill>
                <a:schemeClr val="accent5">
                  <a:lumMod val="10000"/>
                </a:schemeClr>
              </a:solidFill>
              <a:cs typeface="ＭＳ Ｐゴシック" charset="0"/>
            </a:endParaRPr>
          </a:p>
          <a:p>
            <a:pPr marL="228600" lvl="2" indent="0">
              <a:buNone/>
            </a:pPr>
            <a:endParaRPr lang="en-US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419100"/>
            <a:ext cx="7010400" cy="5969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COE and UN Women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832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914400" y="2514600"/>
            <a:ext cx="7848600" cy="2247900"/>
          </a:xfrm>
        </p:spPr>
        <p:txBody>
          <a:bodyPr/>
          <a:lstStyle/>
          <a:p>
            <a:pPr algn="ctr"/>
            <a:r>
              <a:rPr lang="en-US" sz="11500" b="1" dirty="0" smtClean="0">
                <a:solidFill>
                  <a:srgbClr val="FFFF00"/>
                </a:solidFill>
              </a:rPr>
              <a:t>Thank you!</a:t>
            </a:r>
            <a:endParaRPr lang="en-US" sz="115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268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Median">
  <a:themeElements>
    <a:clrScheme name="UN Women">
      <a:dk1>
        <a:srgbClr val="009DDC"/>
      </a:dk1>
      <a:lt1>
        <a:sysClr val="window" lastClr="FFFFFF"/>
      </a:lt1>
      <a:dk2>
        <a:srgbClr val="009DDC"/>
      </a:dk2>
      <a:lt2>
        <a:srgbClr val="67B7E6"/>
      </a:lt2>
      <a:accent1>
        <a:srgbClr val="009DDC"/>
      </a:accent1>
      <a:accent2>
        <a:srgbClr val="67B7E6"/>
      </a:accent2>
      <a:accent3>
        <a:srgbClr val="009DDC"/>
      </a:accent3>
      <a:accent4>
        <a:srgbClr val="67B7E6"/>
      </a:accent4>
      <a:accent5>
        <a:srgbClr val="D8D8D8"/>
      </a:accent5>
      <a:accent6>
        <a:srgbClr val="BFBFBF"/>
      </a:accent6>
      <a:hlink>
        <a:srgbClr val="00000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512DADFDF1A54C8C79BAD778E2381E" ma:contentTypeVersion="1" ma:contentTypeDescription="Create a new document." ma:contentTypeScope="" ma:versionID="e301e49fce65da6f0e11ad5f7df42cf6">
  <xsd:schema xmlns:xsd="http://www.w3.org/2001/XMLSchema" xmlns:xs="http://www.w3.org/2001/XMLSchema" xmlns:p="http://schemas.microsoft.com/office/2006/metadata/properties" xmlns:ns3="7efaa744-c833-44db-99d5-f74e83d94dba" targetNamespace="http://schemas.microsoft.com/office/2006/metadata/properties" ma:root="true" ma:fieldsID="4c2272c00d862deee893ba2cd3f956fa" ns3:_="">
    <xsd:import namespace="7efaa744-c833-44db-99d5-f74e83d94dba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aa744-c833-44db-99d5-f74e83d94d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B084FD-0608-40D7-820B-07881C7BB5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faa744-c833-44db-99d5-f74e83d94d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0E12F0-CBEF-4384-B17D-539FA0C5906C}">
  <ds:schemaRefs>
    <ds:schemaRef ds:uri="http://schemas.microsoft.com/office/2006/metadata/properties"/>
    <ds:schemaRef ds:uri="7efaa744-c833-44db-99d5-f74e83d94db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A85259C-1197-4D92-A45E-78952977F9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3270</TotalTime>
  <Words>504</Words>
  <Application>Microsoft Office PowerPoint</Application>
  <PresentationFormat>On-screen Show (4:3)</PresentationFormat>
  <Paragraphs>95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Geneva</vt:lpstr>
      <vt:lpstr>Tw Cen MT</vt:lpstr>
      <vt:lpstr>Verdana</vt:lpstr>
      <vt:lpstr>Wingdings</vt:lpstr>
      <vt:lpstr>3_Median</vt:lpstr>
      <vt:lpstr>Ukraine: Key priorities, challenges and opportunities for the promotion of gender equality  </vt:lpstr>
      <vt:lpstr>Gender matters</vt:lpstr>
      <vt:lpstr>Gender matters: new challenges</vt:lpstr>
      <vt:lpstr>UN Areas of cooperation</vt:lpstr>
      <vt:lpstr>What can UN Women offer?</vt:lpstr>
      <vt:lpstr>COE and UN Women</vt:lpstr>
      <vt:lpstr>COE and UN Women</vt:lpstr>
      <vt:lpstr>COE and UN Women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with UN Women branding</dc:title>
  <dc:creator>Beatrice Frey</dc:creator>
  <cp:lastModifiedBy>Anastasia Divinskaya</cp:lastModifiedBy>
  <cp:revision>356</cp:revision>
  <cp:lastPrinted>2015-08-21T14:05:28Z</cp:lastPrinted>
  <dcterms:created xsi:type="dcterms:W3CDTF">2013-08-29T17:18:42Z</dcterms:created>
  <dcterms:modified xsi:type="dcterms:W3CDTF">2016-04-27T15:25:00Z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0x01010046512DADFDF1A54C8C79BAD778E2381E</vt:lpwstr>
  </property>
  <property fmtid="{D5CDD505-2E9C-101B-9397-08002B2CF9AE}" pid="3" name="_dlc_DocIdItemGuid">
    <vt:lpwstr>0a3a3294-95d7-4cd6-b94e-e8a336a45bcf</vt:lpwstr>
  </property>
  <property fmtid="{D5CDD505-2E9C-101B-9397-08002B2CF9AE}" pid="4" name="Resource Types">
    <vt:lpwstr>65;#Guidelines|7903eb50-b574-46b2-a366-4a47b2edb471</vt:lpwstr>
  </property>
  <property fmtid="{D5CDD505-2E9C-101B-9397-08002B2CF9AE}" pid="5" name="Functional">
    <vt:lpwstr>377;#Corporate Guidance|64e57d2e-a617-4c09-aaa4-90223d4061bb</vt:lpwstr>
  </property>
  <property fmtid="{D5CDD505-2E9C-101B-9397-08002B2CF9AE}" pid="6" name="Geo Coverage">
    <vt:lpwstr>15;#Global|cba6f8e6-e37d-47b4-8d89-0137b471d7e7</vt:lpwstr>
  </property>
  <property fmtid="{D5CDD505-2E9C-101B-9397-08002B2CF9AE}" pid="7" name="Thematic">
    <vt:lpwstr>1;#Communications and Media|8a516359-ea9c-470f-91b2-bff2ca744fe2</vt:lpwstr>
  </property>
  <property fmtid="{D5CDD505-2E9C-101B-9397-08002B2CF9AE}" pid="8" name="IsMyDocuments">
    <vt:bool>true</vt:bool>
  </property>
</Properties>
</file>