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4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5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charts/chart6.xml" ContentType="application/vnd.openxmlformats-officedocument.drawingml.chart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theme/themeOverride3.xml" ContentType="application/vnd.openxmlformats-officedocument.themeOverride+xml"/>
  <Override PartName="/ppt/charts/chart13.xml" ContentType="application/vnd.openxmlformats-officedocument.drawingml.chart+xml"/>
  <Override PartName="/ppt/theme/themeOverride4.xml" ContentType="application/vnd.openxmlformats-officedocument.themeOverride+xml"/>
  <Override PartName="/ppt/drawings/drawing1.xml" ContentType="application/vnd.openxmlformats-officedocument.drawingml.chartshapes+xml"/>
  <Override PartName="/ppt/charts/chart14.xml" ContentType="application/vnd.openxmlformats-officedocument.drawingml.chart+xml"/>
  <Override PartName="/ppt/drawings/drawing2.xml" ContentType="application/vnd.openxmlformats-officedocument.drawingml.chartshapes+xml"/>
  <Override PartName="/ppt/charts/chart15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  <p:sldMasterId id="2147483694" r:id="rId3"/>
    <p:sldMasterId id="2147483710" r:id="rId4"/>
    <p:sldMasterId id="2147484357" r:id="rId5"/>
    <p:sldMasterId id="2147484372" r:id="rId6"/>
  </p:sldMasterIdLst>
  <p:notesMasterIdLst>
    <p:notesMasterId r:id="rId29"/>
  </p:notesMasterIdLst>
  <p:sldIdLst>
    <p:sldId id="268" r:id="rId7"/>
    <p:sldId id="343" r:id="rId8"/>
    <p:sldId id="344" r:id="rId9"/>
    <p:sldId id="320" r:id="rId10"/>
    <p:sldId id="318" r:id="rId11"/>
    <p:sldId id="278" r:id="rId12"/>
    <p:sldId id="319" r:id="rId13"/>
    <p:sldId id="327" r:id="rId14"/>
    <p:sldId id="326" r:id="rId15"/>
    <p:sldId id="325" r:id="rId16"/>
    <p:sldId id="341" r:id="rId17"/>
    <p:sldId id="338" r:id="rId18"/>
    <p:sldId id="339" r:id="rId19"/>
    <p:sldId id="340" r:id="rId20"/>
    <p:sldId id="342" r:id="rId21"/>
    <p:sldId id="312" r:id="rId22"/>
    <p:sldId id="328" r:id="rId23"/>
    <p:sldId id="329" r:id="rId24"/>
    <p:sldId id="333" r:id="rId25"/>
    <p:sldId id="336" r:id="rId26"/>
    <p:sldId id="335" r:id="rId27"/>
    <p:sldId id="337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kumimoji="1" kern="1200">
        <a:solidFill>
          <a:schemeClr val="tx1"/>
        </a:solidFill>
        <a:latin typeface="Arial" charset="0"/>
        <a:ea typeface="Arial" charset="0"/>
        <a:cs typeface="Arial" charset="0"/>
      </a:defRPr>
    </a:lvl6pPr>
    <a:lvl7pPr marL="2743200" algn="l" defTabSz="457200" rtl="0" eaLnBrk="1" latinLnBrk="0" hangingPunct="1">
      <a:defRPr kumimoji="1" kern="1200">
        <a:solidFill>
          <a:schemeClr val="tx1"/>
        </a:solidFill>
        <a:latin typeface="Arial" charset="0"/>
        <a:ea typeface="Arial" charset="0"/>
        <a:cs typeface="Arial" charset="0"/>
      </a:defRPr>
    </a:lvl7pPr>
    <a:lvl8pPr marL="3200400" algn="l" defTabSz="457200" rtl="0" eaLnBrk="1" latinLnBrk="0" hangingPunct="1">
      <a:defRPr kumimoji="1" kern="1200">
        <a:solidFill>
          <a:schemeClr val="tx1"/>
        </a:solidFill>
        <a:latin typeface="Arial" charset="0"/>
        <a:ea typeface="Arial" charset="0"/>
        <a:cs typeface="Arial" charset="0"/>
      </a:defRPr>
    </a:lvl8pPr>
    <a:lvl9pPr marL="3657600" algn="l" defTabSz="457200" rtl="0" eaLnBrk="1" latinLnBrk="0" hangingPunct="1">
      <a:defRPr kumimoji="1" kern="1200">
        <a:solidFill>
          <a:schemeClr val="tx1"/>
        </a:solidFill>
        <a:latin typeface="Arial" charset="0"/>
        <a:ea typeface="Arial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FF33FF"/>
    <a:srgbClr val="990066"/>
    <a:srgbClr val="33CCFF"/>
    <a:srgbClr val="339900"/>
    <a:srgbClr val="FFCCFF"/>
    <a:srgbClr val="99FFFF"/>
    <a:srgbClr val="CC3366"/>
    <a:srgbClr val="9933FF"/>
    <a:srgbClr val="FF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222" y="6"/>
      </p:cViewPr>
      <p:guideLst>
        <p:guide orient="horz" pos="4319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olga:Desktop:&#1057;&#1086;&#1093;&#1088;&#1072;&#1085;&#1077;&#1085;&#1085;&#1099;&#1077;%20&#1076;&#1072;&#1085;&#1085;&#1099;&#1077;:&#1044;&#1086;&#1082;&#1091;&#1084;&#1077;&#1085;&#1090;&#1099;:&#1056;&#1077;&#1075;&#1080;&#1089;&#1090;&#1088;:&#1057;&#1090;&#1072;&#1090;&#1100;&#1103;%20&#1043;&#1086;&#1090;&#1100;&#1077;,%20&#1061;&#1086;&#1084;&#1103;&#1082;&#1086;&#1074;%20&#1074;%20&#1042;&#1058;%20&#8470;%202%20&#1079;&#1072;%202016%20&#1075;:&#1056;&#174;&#1073;.%201%202016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survival%201986-2015.xlsx" TargetMode="External"/><Relationship Id="rId1" Type="http://schemas.openxmlformats.org/officeDocument/2006/relationships/themeOverride" Target="../theme/themeOverride3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User\Desktop\survival%201986-2015.xlsx" TargetMode="External"/><Relationship Id="rId1" Type="http://schemas.openxmlformats.org/officeDocument/2006/relationships/themeOverride" Target="../theme/themeOverride4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Macintosh%20HD:Users:olga:Desktop:&#1057;&#1090;&#1072;&#1090;&#1100;&#1103;%20&#1043;&#1086;&#1090;&#1100;&#1077;,%20&#1061;&#1086;&#1084;&#1103;&#1082;&#1086;&#1074;%20&#1074;%20&#1042;&#1058;%20&#8470;%202%20&#1079;&#1072;%202016%20&#1075;:&#1056;&#174;&#1073;.%207%202016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olga:Desktop:&#1057;&#1090;&#1072;&#1090;&#1100;&#1103;%20&#1043;&#1086;&#1090;&#1100;&#1077;,%20&#1061;&#1086;&#1084;&#1103;&#1082;&#1086;&#1074;%20&#1074;%20&#1042;&#1058;%20&#8470;%202%20&#1079;&#1072;%202016%20&#1075;:&#1056;&#174;&#1073;.%208%202016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Macintosh%20HD:Users:olga:Desktop:&#1057;&#1090;&#1072;&#1090;&#1100;&#1103;%20&#1043;&#1086;&#1090;&#1100;&#1077;,%20&#1061;&#1086;&#1084;&#1103;&#1082;&#1086;&#1074;%20&#1074;%20&#1042;&#1058;%20&#8470;%202%20&#1079;&#1072;%202016%20&#1075;:&#1056;&#174;&#1073;.%204%202016.xlsx" TargetMode="External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Macintosh%20HD:Users:olga:Desktop:&#1057;&#1090;&#1072;&#1090;&#1100;&#1103;%20&#1043;&#1086;&#1090;&#1100;&#1077;,%20&#1061;&#1086;&#1084;&#1103;&#1082;&#1086;&#1074;%20&#1074;%20&#1042;&#1058;%20&#8470;%202%20&#1079;&#1072;%202016%20&#1075;:&#1056;&#174;&#1073;.%203%202016.xlsx" TargetMode="External"/><Relationship Id="rId1" Type="http://schemas.openxmlformats.org/officeDocument/2006/relationships/themeOverride" Target="../theme/themeOverride2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olga:Desktop:&#1057;&#1090;&#1072;&#1090;&#1100;&#1103;%20&#1043;&#1086;&#1090;&#1100;&#1077;,%20&#1061;&#1086;&#1084;&#1103;&#1082;&#1086;&#1074;%20&#1074;%20&#1042;&#1058;%20&#8470;%202%20&#1079;&#1072;%202016%20&#1075;:&#1056;&#174;&#1073;.%206%202016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olga:Desktop:&#1057;&#1090;&#1072;&#1090;&#1100;&#1103;%20&#1043;&#1086;&#1090;&#1100;&#1077;,%20&#1061;&#1086;&#1084;&#1103;&#1082;&#1086;&#1074;%20&#1074;%20&#1042;&#1058;%20&#8470;%202%20&#1079;&#1072;%202016%20&#1075;:&#1056;&#174;&#1073;.%208%202016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5879900422347102E-2"/>
          <c:y val="7.8736689388593406E-2"/>
          <c:w val="0.909100018686401"/>
          <c:h val="0.66000999888901202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Лист1!$A$3</c:f>
              <c:strCache>
                <c:ptCount val="1"/>
                <c:pt idx="0">
                  <c:v>госзадание по ВМП </c:v>
                </c:pt>
              </c:strCache>
            </c:strRef>
          </c:tx>
          <c:spPr>
            <a:solidFill>
              <a:srgbClr val="3366FF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4.6412971658119596E-3"/>
                  <c:y val="2.755770192200870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0829693386894599E-2"/>
                  <c:y val="-3.391717159631830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1883962210826501E-3"/>
                  <c:y val="-6.78343431926366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08296933868945E-2"/>
                  <c:y val="-3.39171715963195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7.7354952763533102E-3"/>
                  <c:y val="6.78343431926366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6.188396221082650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  <a:latin typeface="+mn-lt"/>
                    <a:cs typeface="Times New Roman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Лист1!$B$2:$G$2</c:f>
              <c:numCache>
                <c:formatCode>General</c:formatCod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numCache>
            </c:numRef>
          </c:cat>
          <c:val>
            <c:numRef>
              <c:f>Лист1!$B$3:$G$3</c:f>
              <c:numCache>
                <c:formatCode>General</c:formatCode>
                <c:ptCount val="6"/>
                <c:pt idx="0">
                  <c:v>794</c:v>
                </c:pt>
                <c:pt idx="1">
                  <c:v>835</c:v>
                </c:pt>
                <c:pt idx="2">
                  <c:v>1081</c:v>
                </c:pt>
                <c:pt idx="3">
                  <c:v>1095</c:v>
                </c:pt>
                <c:pt idx="4">
                  <c:v>1310</c:v>
                </c:pt>
                <c:pt idx="5">
                  <c:v>1202</c:v>
                </c:pt>
              </c:numCache>
            </c:numRef>
          </c:val>
        </c:ser>
        <c:ser>
          <c:idx val="1"/>
          <c:order val="1"/>
          <c:tx>
            <c:strRef>
              <c:f>Лист1!$A$4</c:f>
              <c:strCache>
                <c:ptCount val="1"/>
                <c:pt idx="0">
                  <c:v>бюджеты субъектов РФ</c:v>
                </c:pt>
              </c:strCache>
            </c:strRef>
          </c:tx>
          <c:spPr>
            <a:solidFill>
              <a:srgbClr val="99FFFF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6.1883962210826501E-3"/>
                  <c:y val="2.75533621264299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082969338689459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7354952763533102E-3"/>
                  <c:y val="5.51154038440172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188396221082650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0829693386894599E-2"/>
                  <c:y val="-2.5260934945365199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7.7354952763531897E-3"/>
                  <c:y val="5.51154038440172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+mn-lt"/>
                    <a:cs typeface="Times New Roman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Лист1!$B$2:$G$2</c:f>
              <c:numCache>
                <c:formatCode>General</c:formatCod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numCache>
            </c:numRef>
          </c:cat>
          <c:val>
            <c:numRef>
              <c:f>Лист1!$B$4:$G$4</c:f>
              <c:numCache>
                <c:formatCode>General</c:formatCode>
                <c:ptCount val="6"/>
                <c:pt idx="0">
                  <c:v>569</c:v>
                </c:pt>
                <c:pt idx="1">
                  <c:v>472</c:v>
                </c:pt>
                <c:pt idx="2">
                  <c:v>265</c:v>
                </c:pt>
                <c:pt idx="3">
                  <c:v>305</c:v>
                </c:pt>
                <c:pt idx="4">
                  <c:v>212</c:v>
                </c:pt>
                <c:pt idx="5">
                  <c:v>283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6569984"/>
        <c:axId val="156571520"/>
        <c:axId val="0"/>
      </c:bar3DChart>
      <c:catAx>
        <c:axId val="156569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 b="1">
                <a:latin typeface="+mn-lt"/>
                <a:cs typeface="Times New Roman" pitchFamily="18" charset="0"/>
              </a:defRPr>
            </a:pPr>
            <a:endParaRPr lang="en-US"/>
          </a:p>
        </c:txPr>
        <c:crossAx val="156571520"/>
        <c:crosses val="autoZero"/>
        <c:auto val="1"/>
        <c:lblAlgn val="ctr"/>
        <c:lblOffset val="100"/>
        <c:noMultiLvlLbl val="0"/>
      </c:catAx>
      <c:valAx>
        <c:axId val="15657152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5656998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9174648235965999"/>
          <c:y val="0.84435800536051497"/>
          <c:w val="0.61960111157239794"/>
          <c:h val="6.4701578296855897E-2"/>
        </c:manualLayout>
      </c:layout>
      <c:overlay val="0"/>
      <c:txPr>
        <a:bodyPr/>
        <a:lstStyle/>
        <a:p>
          <a:pPr>
            <a:defRPr sz="1400" b="1">
              <a:latin typeface="+mn-lt"/>
              <a:cs typeface="Times New Roman" pitchFamily="18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 w="3175">
          <a:solidFill>
            <a:srgbClr val="808080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6699"/>
            </a:solidFill>
            <a:ln w="25320">
              <a:noFill/>
            </a:ln>
          </c:spPr>
          <c:invertIfNegative val="0"/>
          <c:dLbls>
            <c:spPr>
              <a:noFill/>
              <a:ln w="25320">
                <a:noFill/>
              </a:ln>
            </c:spPr>
            <c:txPr>
              <a:bodyPr/>
              <a:lstStyle/>
              <a:p>
                <a:pPr>
                  <a:defRPr sz="1099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Лист1!$A$2:$A$32</c:f>
              <c:numCache>
                <c:formatCode>General</c:formatCode>
                <c:ptCount val="31"/>
                <c:pt idx="0">
                  <c:v>1986</c:v>
                </c:pt>
                <c:pt idx="1">
                  <c:v>1987</c:v>
                </c:pt>
                <c:pt idx="2">
                  <c:v>1988</c:v>
                </c:pt>
                <c:pt idx="3">
                  <c:v>1989</c:v>
                </c:pt>
                <c:pt idx="4">
                  <c:v>1990</c:v>
                </c:pt>
                <c:pt idx="5">
                  <c:v>1991</c:v>
                </c:pt>
                <c:pt idx="6">
                  <c:v>1992</c:v>
                </c:pt>
                <c:pt idx="7">
                  <c:v>1993</c:v>
                </c:pt>
                <c:pt idx="8">
                  <c:v>1994</c:v>
                </c:pt>
                <c:pt idx="9">
                  <c:v>1995</c:v>
                </c:pt>
                <c:pt idx="10">
                  <c:v>1996</c:v>
                </c:pt>
                <c:pt idx="11">
                  <c:v>1997</c:v>
                </c:pt>
                <c:pt idx="12">
                  <c:v>1998</c:v>
                </c:pt>
                <c:pt idx="13">
                  <c:v>1999</c:v>
                </c:pt>
                <c:pt idx="14">
                  <c:v>2000</c:v>
                </c:pt>
                <c:pt idx="15">
                  <c:v>2001</c:v>
                </c:pt>
                <c:pt idx="16">
                  <c:v>2002</c:v>
                </c:pt>
                <c:pt idx="17">
                  <c:v>2003</c:v>
                </c:pt>
                <c:pt idx="18">
                  <c:v>2004</c:v>
                </c:pt>
                <c:pt idx="19">
                  <c:v>2005</c:v>
                </c:pt>
                <c:pt idx="20">
                  <c:v>2006</c:v>
                </c:pt>
                <c:pt idx="21">
                  <c:v>2007</c:v>
                </c:pt>
                <c:pt idx="22">
                  <c:v>2008</c:v>
                </c:pt>
                <c:pt idx="23">
                  <c:v>2009</c:v>
                </c:pt>
                <c:pt idx="24">
                  <c:v>2010</c:v>
                </c:pt>
                <c:pt idx="25">
                  <c:v>2011</c:v>
                </c:pt>
                <c:pt idx="26">
                  <c:v>2012</c:v>
                </c:pt>
                <c:pt idx="27">
                  <c:v>2013</c:v>
                </c:pt>
                <c:pt idx="28">
                  <c:v>2014</c:v>
                </c:pt>
                <c:pt idx="29">
                  <c:v>2015</c:v>
                </c:pt>
              </c:numCache>
            </c:numRef>
          </c:cat>
          <c:val>
            <c:numRef>
              <c:f>Лист1!$B$2:$B$32</c:f>
              <c:numCache>
                <c:formatCode>General</c:formatCode>
                <c:ptCount val="31"/>
                <c:pt idx="0">
                  <c:v>1</c:v>
                </c:pt>
                <c:pt idx="1">
                  <c:v>7</c:v>
                </c:pt>
                <c:pt idx="2">
                  <c:v>14</c:v>
                </c:pt>
                <c:pt idx="3">
                  <c:v>8</c:v>
                </c:pt>
                <c:pt idx="4">
                  <c:v>14</c:v>
                </c:pt>
                <c:pt idx="5">
                  <c:v>9</c:v>
                </c:pt>
                <c:pt idx="6">
                  <c:v>6</c:v>
                </c:pt>
                <c:pt idx="9">
                  <c:v>4</c:v>
                </c:pt>
                <c:pt idx="10">
                  <c:v>6</c:v>
                </c:pt>
                <c:pt idx="11">
                  <c:v>6</c:v>
                </c:pt>
                <c:pt idx="12">
                  <c:v>5</c:v>
                </c:pt>
                <c:pt idx="13">
                  <c:v>7</c:v>
                </c:pt>
                <c:pt idx="14">
                  <c:v>9</c:v>
                </c:pt>
                <c:pt idx="15">
                  <c:v>3</c:v>
                </c:pt>
                <c:pt idx="16">
                  <c:v>5</c:v>
                </c:pt>
                <c:pt idx="17">
                  <c:v>2</c:v>
                </c:pt>
                <c:pt idx="18">
                  <c:v>3</c:v>
                </c:pt>
                <c:pt idx="19">
                  <c:v>3</c:v>
                </c:pt>
                <c:pt idx="20">
                  <c:v>8</c:v>
                </c:pt>
                <c:pt idx="21">
                  <c:v>10</c:v>
                </c:pt>
                <c:pt idx="22">
                  <c:v>15</c:v>
                </c:pt>
                <c:pt idx="23">
                  <c:v>28</c:v>
                </c:pt>
                <c:pt idx="24">
                  <c:v>37</c:v>
                </c:pt>
                <c:pt idx="25">
                  <c:v>40</c:v>
                </c:pt>
                <c:pt idx="26">
                  <c:v>63</c:v>
                </c:pt>
                <c:pt idx="27">
                  <c:v>102</c:v>
                </c:pt>
                <c:pt idx="28">
                  <c:v>96</c:v>
                </c:pt>
                <c:pt idx="29">
                  <c:v>103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4603264"/>
        <c:axId val="174605056"/>
        <c:axId val="0"/>
      </c:bar3DChart>
      <c:catAx>
        <c:axId val="174603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66">
            <a:solidFill>
              <a:srgbClr val="808080"/>
            </a:solidFill>
            <a:prstDash val="solid"/>
          </a:ln>
        </c:spPr>
        <c:txPr>
          <a:bodyPr/>
          <a:lstStyle/>
          <a:p>
            <a:pPr>
              <a:defRPr sz="1096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74605056"/>
        <c:crosses val="autoZero"/>
        <c:auto val="1"/>
        <c:lblAlgn val="ctr"/>
        <c:lblOffset val="100"/>
        <c:noMultiLvlLbl val="0"/>
      </c:catAx>
      <c:valAx>
        <c:axId val="17460505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74603264"/>
        <c:crosses val="autoZero"/>
        <c:crossBetween val="between"/>
      </c:valAx>
      <c:spPr>
        <a:noFill/>
        <a:ln w="253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5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"/>
          <c:y val="5.5897297961045297E-2"/>
          <c:w val="0.91811425714603101"/>
          <c:h val="0.8472615361578179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Число умерших в листе ожидания уменьшилось в 17,5 раз</c:v>
                </c:pt>
              </c:strCache>
            </c:strRef>
          </c:tx>
          <c:spPr>
            <a:solidFill>
              <a:srgbClr val="00FFCC"/>
            </a:solidFill>
          </c:spPr>
          <c:invertIfNegative val="0"/>
          <c:dLbls>
            <c:dLbl>
              <c:idx val="0"/>
              <c:layout>
                <c:manualLayout>
                  <c:x val="5.2141476617540601E-2"/>
                  <c:y val="3.1244003191564602E-3"/>
                </c:manualLayout>
              </c:layout>
              <c:tx>
                <c:rich>
                  <a:bodyPr/>
                  <a:lstStyle/>
                  <a:p>
                    <a:r>
                      <a:rPr lang="ru-RU" sz="1050" dirty="0" smtClean="0"/>
                      <a:t>7</a:t>
                    </a:r>
                    <a:r>
                      <a:rPr lang="en-US" sz="1050" dirty="0" smtClean="0"/>
                      <a:t> (28%)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2134858279635597E-2"/>
                  <c:y val="-9.28259433162396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7994450269414603E-2"/>
                  <c:y val="-1.553263087727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5.3548319734021299E-2"/>
                  <c:y val="-1.25001207595293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2927304952227498E-2"/>
                  <c:y val="-1.71413702571058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4.6992825449950003E-2"/>
                  <c:y val="-1.92851379086534E-2"/>
                </c:manualLayout>
              </c:layout>
              <c:tx>
                <c:rich>
                  <a:bodyPr/>
                  <a:lstStyle/>
                  <a:p>
                    <a:pPr>
                      <a:defRPr sz="1050" b="1">
                        <a:solidFill>
                          <a:schemeClr val="tx1"/>
                        </a:solidFill>
                      </a:defRPr>
                    </a:pPr>
                    <a:r>
                      <a:rPr lang="ru-RU" sz="1050" dirty="0" smtClean="0">
                        <a:solidFill>
                          <a:schemeClr val="tx1"/>
                        </a:solidFill>
                      </a:rPr>
                      <a:t>2</a:t>
                    </a:r>
                    <a:r>
                      <a:rPr lang="en-US" sz="1050" dirty="0" smtClean="0">
                        <a:solidFill>
                          <a:schemeClr val="tx1"/>
                        </a:solidFill>
                      </a:rPr>
                      <a:t> </a:t>
                    </a:r>
                    <a:endParaRPr lang="ru-RU" dirty="0">
                      <a:solidFill>
                        <a:schemeClr val="tx1"/>
                      </a:solidFill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5.5115403844017398E-2"/>
                  <c:y val="-2.32064858290599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 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.101963280121653"/>
                  <c:y val="-1.8565188663247901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</a:t>
                    </a:r>
                    <a:r>
                      <a:rPr lang="en-US" dirty="0" smtClean="0"/>
                      <a:t> (2,6%)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5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Лист1!$A$2:$A$9</c:f>
              <c:numCache>
                <c:formatCode>General</c:formatCode>
                <c:ptCount val="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7</c:v>
                </c:pt>
                <c:pt idx="1">
                  <c:v>6</c:v>
                </c:pt>
                <c:pt idx="2">
                  <c:v>4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Число больных в листе ожидания увеличилось в 5 раз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8.3822531623470396E-3"/>
                  <c:y val="-9.645456060437730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rgbClr val="000090"/>
                        </a:solidFill>
                      </a:rPr>
                      <a:t>25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0465634026774801E-2"/>
                  <c:y val="-0.17093020366158099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rgbClr val="000090"/>
                        </a:solidFill>
                      </a:rPr>
                      <a:t>55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9540936423730702E-3"/>
                  <c:y val="-0.18593840450476301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rgbClr val="000090"/>
                        </a:solidFill>
                      </a:rPr>
                      <a:t>62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36485008610154E-3"/>
                  <c:y val="-0.18957652366111399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rgbClr val="000090"/>
                        </a:solidFill>
                      </a:rPr>
                      <a:t>64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8.7271119181202093E-3"/>
                  <c:y val="-0.22210178401230299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rgbClr val="000090"/>
                        </a:solidFill>
                      </a:rPr>
                      <a:t>86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6.1520942117542499E-3"/>
                  <c:y val="-0.303726851987206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rgbClr val="000090"/>
                        </a:solidFill>
                      </a:rPr>
                      <a:t>126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8.2670935868236796E-3"/>
                  <c:y val="-0.306325612943591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01043739781461E-16"/>
                  <c:y val="-0.362021178933335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anchor="t" anchorCtr="0"/>
              <a:lstStyle/>
              <a:p>
                <a:pPr>
                  <a:defRPr sz="1200" b="1">
                    <a:solidFill>
                      <a:srgbClr val="00009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Лист1!$A$2:$A$9</c:f>
              <c:numCache>
                <c:formatCode>General</c:formatCode>
                <c:ptCount val="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</c:numCache>
            </c:num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18</c:v>
                </c:pt>
                <c:pt idx="1">
                  <c:v>49</c:v>
                </c:pt>
                <c:pt idx="2">
                  <c:v>58</c:v>
                </c:pt>
                <c:pt idx="3">
                  <c:v>62</c:v>
                </c:pt>
                <c:pt idx="4">
                  <c:v>84</c:v>
                </c:pt>
                <c:pt idx="5">
                  <c:v>124</c:v>
                </c:pt>
                <c:pt idx="6">
                  <c:v>123</c:v>
                </c:pt>
                <c:pt idx="7">
                  <c:v>155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74771584"/>
        <c:axId val="174785664"/>
        <c:axId val="0"/>
      </c:bar3DChart>
      <c:catAx>
        <c:axId val="174771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900" b="1"/>
            </a:pPr>
            <a:endParaRPr lang="en-US"/>
          </a:p>
        </c:txPr>
        <c:crossAx val="174785664"/>
        <c:crosses val="autoZero"/>
        <c:auto val="1"/>
        <c:lblAlgn val="ctr"/>
        <c:lblOffset val="100"/>
        <c:noMultiLvlLbl val="0"/>
      </c:catAx>
      <c:valAx>
        <c:axId val="17478566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747715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v>1986-2004</c:v>
          </c:tx>
          <c:spPr>
            <a:ln w="28575">
              <a:solidFill>
                <a:schemeClr val="tx2"/>
              </a:solidFill>
            </a:ln>
          </c:spPr>
          <c:xVal>
            <c:numRef>
              <c:f>[1]Sheet1!$C$4:$C$78</c:f>
              <c:numCache>
                <c:formatCode>0.0</c:formatCode>
                <c:ptCount val="75"/>
                <c:pt idx="0">
                  <c:v>38</c:v>
                </c:pt>
                <c:pt idx="1">
                  <c:v>40</c:v>
                </c:pt>
                <c:pt idx="2">
                  <c:v>44</c:v>
                </c:pt>
                <c:pt idx="3">
                  <c:v>57</c:v>
                </c:pt>
                <c:pt idx="4">
                  <c:v>61</c:v>
                </c:pt>
                <c:pt idx="5">
                  <c:v>92</c:v>
                </c:pt>
                <c:pt idx="6">
                  <c:v>117</c:v>
                </c:pt>
                <c:pt idx="7">
                  <c:v>121</c:v>
                </c:pt>
                <c:pt idx="8">
                  <c:v>145</c:v>
                </c:pt>
                <c:pt idx="9">
                  <c:v>174</c:v>
                </c:pt>
                <c:pt idx="10">
                  <c:v>224</c:v>
                </c:pt>
                <c:pt idx="11">
                  <c:v>227</c:v>
                </c:pt>
                <c:pt idx="12">
                  <c:v>258</c:v>
                </c:pt>
                <c:pt idx="13">
                  <c:v>270</c:v>
                </c:pt>
                <c:pt idx="14">
                  <c:v>286</c:v>
                </c:pt>
                <c:pt idx="15">
                  <c:v>311</c:v>
                </c:pt>
                <c:pt idx="16">
                  <c:v>353</c:v>
                </c:pt>
                <c:pt idx="17">
                  <c:v>407</c:v>
                </c:pt>
                <c:pt idx="18">
                  <c:v>429</c:v>
                </c:pt>
                <c:pt idx="19">
                  <c:v>470</c:v>
                </c:pt>
                <c:pt idx="20">
                  <c:v>578</c:v>
                </c:pt>
                <c:pt idx="21">
                  <c:v>580</c:v>
                </c:pt>
                <c:pt idx="22">
                  <c:v>633</c:v>
                </c:pt>
                <c:pt idx="23">
                  <c:v>653</c:v>
                </c:pt>
                <c:pt idx="24">
                  <c:v>669</c:v>
                </c:pt>
                <c:pt idx="25">
                  <c:v>678</c:v>
                </c:pt>
                <c:pt idx="26">
                  <c:v>683</c:v>
                </c:pt>
                <c:pt idx="27">
                  <c:v>719</c:v>
                </c:pt>
                <c:pt idx="28">
                  <c:v>1016</c:v>
                </c:pt>
                <c:pt idx="29">
                  <c:v>1019</c:v>
                </c:pt>
                <c:pt idx="30">
                  <c:v>1023</c:v>
                </c:pt>
                <c:pt idx="31">
                  <c:v>1120</c:v>
                </c:pt>
                <c:pt idx="32">
                  <c:v>1162</c:v>
                </c:pt>
                <c:pt idx="33">
                  <c:v>1384</c:v>
                </c:pt>
                <c:pt idx="34">
                  <c:v>1596</c:v>
                </c:pt>
                <c:pt idx="35">
                  <c:v>1620</c:v>
                </c:pt>
                <c:pt idx="36">
                  <c:v>1628</c:v>
                </c:pt>
                <c:pt idx="37">
                  <c:v>1689</c:v>
                </c:pt>
                <c:pt idx="38">
                  <c:v>1694</c:v>
                </c:pt>
                <c:pt idx="39">
                  <c:v>1969</c:v>
                </c:pt>
                <c:pt idx="40">
                  <c:v>1992</c:v>
                </c:pt>
                <c:pt idx="41">
                  <c:v>2014</c:v>
                </c:pt>
                <c:pt idx="42">
                  <c:v>2048</c:v>
                </c:pt>
                <c:pt idx="43">
                  <c:v>2129</c:v>
                </c:pt>
                <c:pt idx="44">
                  <c:v>2187</c:v>
                </c:pt>
                <c:pt idx="45">
                  <c:v>2613</c:v>
                </c:pt>
                <c:pt idx="46">
                  <c:v>2630</c:v>
                </c:pt>
                <c:pt idx="47">
                  <c:v>2690</c:v>
                </c:pt>
                <c:pt idx="48">
                  <c:v>2888</c:v>
                </c:pt>
                <c:pt idx="49">
                  <c:v>2925</c:v>
                </c:pt>
                <c:pt idx="50">
                  <c:v>2981</c:v>
                </c:pt>
                <c:pt idx="51">
                  <c:v>3489</c:v>
                </c:pt>
                <c:pt idx="52">
                  <c:v>3567</c:v>
                </c:pt>
                <c:pt idx="53">
                  <c:v>3599</c:v>
                </c:pt>
                <c:pt idx="54">
                  <c:v>3602</c:v>
                </c:pt>
                <c:pt idx="55">
                  <c:v>3608</c:v>
                </c:pt>
                <c:pt idx="56">
                  <c:v>3742</c:v>
                </c:pt>
                <c:pt idx="57">
                  <c:v>3761</c:v>
                </c:pt>
                <c:pt idx="58">
                  <c:v>3772</c:v>
                </c:pt>
                <c:pt idx="59">
                  <c:v>3784</c:v>
                </c:pt>
                <c:pt idx="60">
                  <c:v>3924</c:v>
                </c:pt>
                <c:pt idx="61">
                  <c:v>3987</c:v>
                </c:pt>
                <c:pt idx="62">
                  <c:v>4156</c:v>
                </c:pt>
                <c:pt idx="63">
                  <c:v>4278</c:v>
                </c:pt>
                <c:pt idx="64">
                  <c:v>4317</c:v>
                </c:pt>
                <c:pt idx="65">
                  <c:v>4524</c:v>
                </c:pt>
                <c:pt idx="66">
                  <c:v>4711</c:v>
                </c:pt>
                <c:pt idx="67">
                  <c:v>4981</c:v>
                </c:pt>
                <c:pt idx="68">
                  <c:v>5178</c:v>
                </c:pt>
                <c:pt idx="69">
                  <c:v>5261</c:v>
                </c:pt>
                <c:pt idx="70">
                  <c:v>5310</c:v>
                </c:pt>
                <c:pt idx="71">
                  <c:v>5349</c:v>
                </c:pt>
                <c:pt idx="72">
                  <c:v>5884</c:v>
                </c:pt>
                <c:pt idx="73">
                  <c:v>6480</c:v>
                </c:pt>
                <c:pt idx="74">
                  <c:v>7809</c:v>
                </c:pt>
              </c:numCache>
            </c:numRef>
          </c:xVal>
          <c:yVal>
            <c:numRef>
              <c:f>[1]Sheet1!$D$4:$D$78</c:f>
              <c:numCache>
                <c:formatCode>0.0</c:formatCode>
                <c:ptCount val="75"/>
                <c:pt idx="0">
                  <c:v>0.98666666666666702</c:v>
                </c:pt>
                <c:pt idx="1">
                  <c:v>0.97333333333333305</c:v>
                </c:pt>
                <c:pt idx="2">
                  <c:v>0.96</c:v>
                </c:pt>
                <c:pt idx="3">
                  <c:v>0.94666666666666699</c:v>
                </c:pt>
                <c:pt idx="4">
                  <c:v>0.93333333333333401</c:v>
                </c:pt>
                <c:pt idx="5">
                  <c:v>0.92</c:v>
                </c:pt>
                <c:pt idx="6">
                  <c:v>0.90666666666666695</c:v>
                </c:pt>
                <c:pt idx="7">
                  <c:v>0.89333333333333398</c:v>
                </c:pt>
                <c:pt idx="8">
                  <c:v>0.88</c:v>
                </c:pt>
                <c:pt idx="9">
                  <c:v>0.86666666666666703</c:v>
                </c:pt>
                <c:pt idx="10">
                  <c:v>0.85333333333333405</c:v>
                </c:pt>
                <c:pt idx="11">
                  <c:v>0.84</c:v>
                </c:pt>
                <c:pt idx="12">
                  <c:v>0.82666666666666699</c:v>
                </c:pt>
                <c:pt idx="13">
                  <c:v>0.81333333333333402</c:v>
                </c:pt>
                <c:pt idx="14">
                  <c:v>0.8</c:v>
                </c:pt>
                <c:pt idx="15">
                  <c:v>0.78666666666666696</c:v>
                </c:pt>
                <c:pt idx="16">
                  <c:v>0.77333333333333398</c:v>
                </c:pt>
                <c:pt idx="17">
                  <c:v>0.76</c:v>
                </c:pt>
                <c:pt idx="18">
                  <c:v>0.74666666666666703</c:v>
                </c:pt>
                <c:pt idx="19">
                  <c:v>0.73333333333333395</c:v>
                </c:pt>
                <c:pt idx="20">
                  <c:v>0.72000000000000097</c:v>
                </c:pt>
                <c:pt idx="21">
                  <c:v>0.706666666666667</c:v>
                </c:pt>
                <c:pt idx="22">
                  <c:v>0.69333333333333402</c:v>
                </c:pt>
                <c:pt idx="23">
                  <c:v>0.68000000000000105</c:v>
                </c:pt>
                <c:pt idx="24">
                  <c:v>0.66666666666666696</c:v>
                </c:pt>
                <c:pt idx="25">
                  <c:v>0.65333333333333399</c:v>
                </c:pt>
                <c:pt idx="26">
                  <c:v>0.64000000000000101</c:v>
                </c:pt>
                <c:pt idx="27">
                  <c:v>0.62666666666666704</c:v>
                </c:pt>
                <c:pt idx="28">
                  <c:v>0.61333333333333395</c:v>
                </c:pt>
                <c:pt idx="29">
                  <c:v>0.60000000000000098</c:v>
                </c:pt>
                <c:pt idx="30">
                  <c:v>0.586666666666667</c:v>
                </c:pt>
                <c:pt idx="31">
                  <c:v>0.57333333333333403</c:v>
                </c:pt>
                <c:pt idx="32">
                  <c:v>0.56000000000000105</c:v>
                </c:pt>
                <c:pt idx="33">
                  <c:v>0.54666666666666797</c:v>
                </c:pt>
                <c:pt idx="34">
                  <c:v>0.53333333333333399</c:v>
                </c:pt>
                <c:pt idx="35">
                  <c:v>0.52000000000000102</c:v>
                </c:pt>
                <c:pt idx="36">
                  <c:v>0.50666666666666704</c:v>
                </c:pt>
                <c:pt idx="37">
                  <c:v>0.49333333333333401</c:v>
                </c:pt>
                <c:pt idx="38">
                  <c:v>0.48000000000000098</c:v>
                </c:pt>
                <c:pt idx="39">
                  <c:v>0.46666666666666801</c:v>
                </c:pt>
                <c:pt idx="40">
                  <c:v>0.45333333333333398</c:v>
                </c:pt>
                <c:pt idx="41">
                  <c:v>0.440000000000001</c:v>
                </c:pt>
                <c:pt idx="42">
                  <c:v>0.42666666666666703</c:v>
                </c:pt>
                <c:pt idx="43">
                  <c:v>0.413333333333334</c:v>
                </c:pt>
                <c:pt idx="44">
                  <c:v>0.40000000000000102</c:v>
                </c:pt>
                <c:pt idx="45">
                  <c:v>0.38666666666666699</c:v>
                </c:pt>
                <c:pt idx="46">
                  <c:v>0.37333333333333402</c:v>
                </c:pt>
                <c:pt idx="47">
                  <c:v>0.36000000000000099</c:v>
                </c:pt>
                <c:pt idx="48">
                  <c:v>0.34666666666666701</c:v>
                </c:pt>
                <c:pt idx="49">
                  <c:v>0.33333333333333398</c:v>
                </c:pt>
                <c:pt idx="50">
                  <c:v>0.32000000000000101</c:v>
                </c:pt>
                <c:pt idx="51">
                  <c:v>0.30666666666666698</c:v>
                </c:pt>
                <c:pt idx="52">
                  <c:v>0.293333333333334</c:v>
                </c:pt>
                <c:pt idx="53">
                  <c:v>0.28000000000000003</c:v>
                </c:pt>
                <c:pt idx="54">
                  <c:v>0.266666666666667</c:v>
                </c:pt>
                <c:pt idx="55">
                  <c:v>0.266666666666667</c:v>
                </c:pt>
                <c:pt idx="56">
                  <c:v>0.25263157894736898</c:v>
                </c:pt>
                <c:pt idx="57">
                  <c:v>0.25263157894736898</c:v>
                </c:pt>
                <c:pt idx="58">
                  <c:v>0.23777089783281799</c:v>
                </c:pt>
                <c:pt idx="59">
                  <c:v>0.222910216718267</c:v>
                </c:pt>
                <c:pt idx="60">
                  <c:v>0.208049535603715</c:v>
                </c:pt>
                <c:pt idx="61">
                  <c:v>0.19318885448916401</c:v>
                </c:pt>
                <c:pt idx="62">
                  <c:v>0.19318885448916401</c:v>
                </c:pt>
                <c:pt idx="63">
                  <c:v>0.19318885448916401</c:v>
                </c:pt>
                <c:pt idx="64">
                  <c:v>0.17562623135378599</c:v>
                </c:pt>
                <c:pt idx="65">
                  <c:v>0.15806360821840701</c:v>
                </c:pt>
                <c:pt idx="66">
                  <c:v>0.15806360821840701</c:v>
                </c:pt>
                <c:pt idx="67">
                  <c:v>0.15806360821840701</c:v>
                </c:pt>
                <c:pt idx="68">
                  <c:v>0.15806360821840701</c:v>
                </c:pt>
                <c:pt idx="69">
                  <c:v>0.15806360821840701</c:v>
                </c:pt>
                <c:pt idx="70">
                  <c:v>0.126450886574726</c:v>
                </c:pt>
                <c:pt idx="71">
                  <c:v>0.126450886574726</c:v>
                </c:pt>
                <c:pt idx="72">
                  <c:v>8.43005910498172E-2</c:v>
                </c:pt>
                <c:pt idx="73">
                  <c:v>8.43005910498172E-2</c:v>
                </c:pt>
                <c:pt idx="74">
                  <c:v>0</c:v>
                </c:pt>
              </c:numCache>
            </c:numRef>
          </c:yVal>
          <c:smooth val="0"/>
        </c:ser>
        <c:ser>
          <c:idx val="1"/>
          <c:order val="1"/>
          <c:tx>
            <c:v>2005-2008</c:v>
          </c:tx>
          <c:spPr>
            <a:ln w="28575">
              <a:solidFill>
                <a:srgbClr val="C00000"/>
              </a:solidFill>
            </a:ln>
          </c:spPr>
          <c:xVal>
            <c:numRef>
              <c:f>[1]Sheet1!$C$79:$C$103</c:f>
              <c:numCache>
                <c:formatCode>0.0</c:formatCode>
                <c:ptCount val="25"/>
                <c:pt idx="0">
                  <c:v>35</c:v>
                </c:pt>
                <c:pt idx="1">
                  <c:v>85</c:v>
                </c:pt>
                <c:pt idx="2">
                  <c:v>142</c:v>
                </c:pt>
                <c:pt idx="3">
                  <c:v>278</c:v>
                </c:pt>
                <c:pt idx="4">
                  <c:v>468</c:v>
                </c:pt>
                <c:pt idx="5">
                  <c:v>1236</c:v>
                </c:pt>
                <c:pt idx="6">
                  <c:v>1674</c:v>
                </c:pt>
                <c:pt idx="7">
                  <c:v>1904</c:v>
                </c:pt>
                <c:pt idx="8">
                  <c:v>1909</c:v>
                </c:pt>
                <c:pt idx="9">
                  <c:v>1912</c:v>
                </c:pt>
                <c:pt idx="10">
                  <c:v>1924</c:v>
                </c:pt>
                <c:pt idx="11">
                  <c:v>1971</c:v>
                </c:pt>
                <c:pt idx="12">
                  <c:v>2049</c:v>
                </c:pt>
                <c:pt idx="13">
                  <c:v>2100</c:v>
                </c:pt>
                <c:pt idx="14">
                  <c:v>2203</c:v>
                </c:pt>
                <c:pt idx="15">
                  <c:v>2254</c:v>
                </c:pt>
                <c:pt idx="16">
                  <c:v>2298</c:v>
                </c:pt>
                <c:pt idx="17">
                  <c:v>2469</c:v>
                </c:pt>
                <c:pt idx="18">
                  <c:v>2471</c:v>
                </c:pt>
                <c:pt idx="19">
                  <c:v>2489</c:v>
                </c:pt>
                <c:pt idx="20">
                  <c:v>2593</c:v>
                </c:pt>
                <c:pt idx="21">
                  <c:v>2609</c:v>
                </c:pt>
                <c:pt idx="22">
                  <c:v>2683</c:v>
                </c:pt>
                <c:pt idx="23">
                  <c:v>2934</c:v>
                </c:pt>
                <c:pt idx="24">
                  <c:v>3574</c:v>
                </c:pt>
              </c:numCache>
            </c:numRef>
          </c:xVal>
          <c:yVal>
            <c:numRef>
              <c:f>[1]Sheet1!$D$79:$D$103</c:f>
              <c:numCache>
                <c:formatCode>0.0</c:formatCode>
                <c:ptCount val="25"/>
                <c:pt idx="0">
                  <c:v>0.96</c:v>
                </c:pt>
                <c:pt idx="1">
                  <c:v>0.92</c:v>
                </c:pt>
                <c:pt idx="2">
                  <c:v>0.88</c:v>
                </c:pt>
                <c:pt idx="3">
                  <c:v>0.84</c:v>
                </c:pt>
                <c:pt idx="4">
                  <c:v>0.8</c:v>
                </c:pt>
                <c:pt idx="5">
                  <c:v>0.76</c:v>
                </c:pt>
                <c:pt idx="6">
                  <c:v>0.72</c:v>
                </c:pt>
                <c:pt idx="7">
                  <c:v>0.72</c:v>
                </c:pt>
                <c:pt idx="8">
                  <c:v>0.72</c:v>
                </c:pt>
                <c:pt idx="9">
                  <c:v>0.72</c:v>
                </c:pt>
                <c:pt idx="10">
                  <c:v>0.72</c:v>
                </c:pt>
                <c:pt idx="11">
                  <c:v>0.72</c:v>
                </c:pt>
                <c:pt idx="12">
                  <c:v>0.72</c:v>
                </c:pt>
                <c:pt idx="13">
                  <c:v>0.66</c:v>
                </c:pt>
                <c:pt idx="14">
                  <c:v>0.66</c:v>
                </c:pt>
                <c:pt idx="15">
                  <c:v>0.66</c:v>
                </c:pt>
                <c:pt idx="16">
                  <c:v>0.586666666666666</c:v>
                </c:pt>
                <c:pt idx="17">
                  <c:v>0.586666666666666</c:v>
                </c:pt>
                <c:pt idx="18">
                  <c:v>0.586666666666666</c:v>
                </c:pt>
                <c:pt idx="19">
                  <c:v>0.586666666666666</c:v>
                </c:pt>
                <c:pt idx="20">
                  <c:v>0.586666666666666</c:v>
                </c:pt>
                <c:pt idx="21">
                  <c:v>0.586666666666666</c:v>
                </c:pt>
                <c:pt idx="22">
                  <c:v>0.586666666666666</c:v>
                </c:pt>
                <c:pt idx="23">
                  <c:v>0.586666666666666</c:v>
                </c:pt>
                <c:pt idx="24">
                  <c:v>0.586666666666666</c:v>
                </c:pt>
              </c:numCache>
            </c:numRef>
          </c:yVal>
          <c:smooth val="0"/>
        </c:ser>
        <c:ser>
          <c:idx val="2"/>
          <c:order val="2"/>
          <c:tx>
            <c:v>2009-2011</c:v>
          </c:tx>
          <c:xVal>
            <c:numRef>
              <c:f>[1]Sheet1!$C$104:$C$195</c:f>
              <c:numCache>
                <c:formatCode>0.0</c:formatCode>
                <c:ptCount val="92"/>
                <c:pt idx="0">
                  <c:v>45</c:v>
                </c:pt>
                <c:pt idx="1">
                  <c:v>50</c:v>
                </c:pt>
                <c:pt idx="2">
                  <c:v>172</c:v>
                </c:pt>
                <c:pt idx="3">
                  <c:v>215</c:v>
                </c:pt>
                <c:pt idx="4">
                  <c:v>267</c:v>
                </c:pt>
                <c:pt idx="5">
                  <c:v>429</c:v>
                </c:pt>
                <c:pt idx="6">
                  <c:v>492</c:v>
                </c:pt>
                <c:pt idx="7">
                  <c:v>552</c:v>
                </c:pt>
                <c:pt idx="8">
                  <c:v>717</c:v>
                </c:pt>
                <c:pt idx="9">
                  <c:v>751</c:v>
                </c:pt>
                <c:pt idx="10">
                  <c:v>771</c:v>
                </c:pt>
                <c:pt idx="11">
                  <c:v>798</c:v>
                </c:pt>
                <c:pt idx="12">
                  <c:v>810</c:v>
                </c:pt>
                <c:pt idx="13">
                  <c:v>818</c:v>
                </c:pt>
                <c:pt idx="14">
                  <c:v>852</c:v>
                </c:pt>
                <c:pt idx="15">
                  <c:v>866</c:v>
                </c:pt>
                <c:pt idx="16">
                  <c:v>961</c:v>
                </c:pt>
                <c:pt idx="17">
                  <c:v>987</c:v>
                </c:pt>
                <c:pt idx="18">
                  <c:v>998</c:v>
                </c:pt>
                <c:pt idx="19">
                  <c:v>1025</c:v>
                </c:pt>
                <c:pt idx="20">
                  <c:v>1105</c:v>
                </c:pt>
                <c:pt idx="21">
                  <c:v>1107</c:v>
                </c:pt>
                <c:pt idx="22">
                  <c:v>1110</c:v>
                </c:pt>
                <c:pt idx="23">
                  <c:v>1122</c:v>
                </c:pt>
                <c:pt idx="24">
                  <c:v>1186</c:v>
                </c:pt>
                <c:pt idx="25">
                  <c:v>1204</c:v>
                </c:pt>
                <c:pt idx="26">
                  <c:v>1238</c:v>
                </c:pt>
                <c:pt idx="27">
                  <c:v>1247</c:v>
                </c:pt>
                <c:pt idx="28">
                  <c:v>1287</c:v>
                </c:pt>
                <c:pt idx="29">
                  <c:v>1294</c:v>
                </c:pt>
                <c:pt idx="30">
                  <c:v>1342</c:v>
                </c:pt>
                <c:pt idx="31">
                  <c:v>1387</c:v>
                </c:pt>
                <c:pt idx="32">
                  <c:v>1394</c:v>
                </c:pt>
                <c:pt idx="33">
                  <c:v>1406</c:v>
                </c:pt>
                <c:pt idx="34">
                  <c:v>1452</c:v>
                </c:pt>
                <c:pt idx="35">
                  <c:v>1513</c:v>
                </c:pt>
                <c:pt idx="36">
                  <c:v>1517</c:v>
                </c:pt>
                <c:pt idx="37">
                  <c:v>1562</c:v>
                </c:pt>
                <c:pt idx="38">
                  <c:v>1562</c:v>
                </c:pt>
                <c:pt idx="39">
                  <c:v>1566</c:v>
                </c:pt>
                <c:pt idx="40">
                  <c:v>1582</c:v>
                </c:pt>
                <c:pt idx="41">
                  <c:v>1594</c:v>
                </c:pt>
                <c:pt idx="42">
                  <c:v>1597</c:v>
                </c:pt>
                <c:pt idx="43">
                  <c:v>1600</c:v>
                </c:pt>
                <c:pt idx="44">
                  <c:v>1621</c:v>
                </c:pt>
                <c:pt idx="45">
                  <c:v>1626</c:v>
                </c:pt>
                <c:pt idx="46">
                  <c:v>1651</c:v>
                </c:pt>
                <c:pt idx="47">
                  <c:v>1656</c:v>
                </c:pt>
                <c:pt idx="48">
                  <c:v>1687</c:v>
                </c:pt>
                <c:pt idx="49">
                  <c:v>1697</c:v>
                </c:pt>
                <c:pt idx="50">
                  <c:v>1703</c:v>
                </c:pt>
                <c:pt idx="51">
                  <c:v>1707</c:v>
                </c:pt>
                <c:pt idx="52">
                  <c:v>1713</c:v>
                </c:pt>
                <c:pt idx="53">
                  <c:v>1713</c:v>
                </c:pt>
                <c:pt idx="54">
                  <c:v>1718</c:v>
                </c:pt>
                <c:pt idx="55">
                  <c:v>1720</c:v>
                </c:pt>
                <c:pt idx="56">
                  <c:v>1730</c:v>
                </c:pt>
                <c:pt idx="57">
                  <c:v>1730</c:v>
                </c:pt>
                <c:pt idx="58">
                  <c:v>1744</c:v>
                </c:pt>
                <c:pt idx="59">
                  <c:v>1764</c:v>
                </c:pt>
                <c:pt idx="60">
                  <c:v>1776</c:v>
                </c:pt>
                <c:pt idx="61">
                  <c:v>1778</c:v>
                </c:pt>
                <c:pt idx="62">
                  <c:v>1785</c:v>
                </c:pt>
                <c:pt idx="63">
                  <c:v>1785</c:v>
                </c:pt>
                <c:pt idx="64">
                  <c:v>1838</c:v>
                </c:pt>
                <c:pt idx="65">
                  <c:v>1840</c:v>
                </c:pt>
                <c:pt idx="66">
                  <c:v>1861</c:v>
                </c:pt>
                <c:pt idx="67">
                  <c:v>1865</c:v>
                </c:pt>
                <c:pt idx="68">
                  <c:v>1889</c:v>
                </c:pt>
                <c:pt idx="69">
                  <c:v>1895</c:v>
                </c:pt>
                <c:pt idx="70">
                  <c:v>1971</c:v>
                </c:pt>
                <c:pt idx="71">
                  <c:v>1978</c:v>
                </c:pt>
                <c:pt idx="72">
                  <c:v>1996</c:v>
                </c:pt>
                <c:pt idx="73">
                  <c:v>2003</c:v>
                </c:pt>
                <c:pt idx="74">
                  <c:v>2010</c:v>
                </c:pt>
                <c:pt idx="75">
                  <c:v>2011</c:v>
                </c:pt>
                <c:pt idx="76">
                  <c:v>2015</c:v>
                </c:pt>
                <c:pt idx="77">
                  <c:v>2076</c:v>
                </c:pt>
                <c:pt idx="78">
                  <c:v>2097</c:v>
                </c:pt>
                <c:pt idx="79">
                  <c:v>2119</c:v>
                </c:pt>
                <c:pt idx="80">
                  <c:v>2121</c:v>
                </c:pt>
                <c:pt idx="81">
                  <c:v>2139</c:v>
                </c:pt>
                <c:pt idx="82">
                  <c:v>2164</c:v>
                </c:pt>
                <c:pt idx="83">
                  <c:v>2370</c:v>
                </c:pt>
                <c:pt idx="84">
                  <c:v>2382</c:v>
                </c:pt>
                <c:pt idx="85">
                  <c:v>2386</c:v>
                </c:pt>
                <c:pt idx="86">
                  <c:v>2388</c:v>
                </c:pt>
                <c:pt idx="87">
                  <c:v>2405</c:v>
                </c:pt>
                <c:pt idx="88">
                  <c:v>2462</c:v>
                </c:pt>
                <c:pt idx="89">
                  <c:v>2521</c:v>
                </c:pt>
                <c:pt idx="90">
                  <c:v>2540</c:v>
                </c:pt>
                <c:pt idx="91">
                  <c:v>2544</c:v>
                </c:pt>
              </c:numCache>
            </c:numRef>
          </c:xVal>
          <c:yVal>
            <c:numRef>
              <c:f>[1]Sheet1!$D$104:$D$195</c:f>
              <c:numCache>
                <c:formatCode>0.0</c:formatCode>
                <c:ptCount val="92"/>
                <c:pt idx="0">
                  <c:v>0.98913043478260798</c:v>
                </c:pt>
                <c:pt idx="1">
                  <c:v>0.97826086956521696</c:v>
                </c:pt>
                <c:pt idx="2">
                  <c:v>0.96739130434782605</c:v>
                </c:pt>
                <c:pt idx="3">
                  <c:v>0.95652173913043503</c:v>
                </c:pt>
                <c:pt idx="4">
                  <c:v>0.94565217391304301</c:v>
                </c:pt>
                <c:pt idx="5">
                  <c:v>0.934782608695652</c:v>
                </c:pt>
                <c:pt idx="6">
                  <c:v>0.92391304347826098</c:v>
                </c:pt>
                <c:pt idx="7">
                  <c:v>0.91304347826086896</c:v>
                </c:pt>
                <c:pt idx="8">
                  <c:v>0.90217391304347805</c:v>
                </c:pt>
                <c:pt idx="9">
                  <c:v>0.90217391304347805</c:v>
                </c:pt>
                <c:pt idx="10">
                  <c:v>0.90217391304347805</c:v>
                </c:pt>
                <c:pt idx="11">
                  <c:v>0.90217391304347805</c:v>
                </c:pt>
                <c:pt idx="12">
                  <c:v>0.90217391304347805</c:v>
                </c:pt>
                <c:pt idx="13">
                  <c:v>0.90217391304347805</c:v>
                </c:pt>
                <c:pt idx="14">
                  <c:v>0.90217391304347805</c:v>
                </c:pt>
                <c:pt idx="15">
                  <c:v>0.90217391304347805</c:v>
                </c:pt>
                <c:pt idx="16">
                  <c:v>0.90217391304347805</c:v>
                </c:pt>
                <c:pt idx="17">
                  <c:v>0.90217391304347805</c:v>
                </c:pt>
                <c:pt idx="18">
                  <c:v>0.90217391304347805</c:v>
                </c:pt>
                <c:pt idx="19">
                  <c:v>0.88981536628945801</c:v>
                </c:pt>
                <c:pt idx="20">
                  <c:v>0.88981536628945801</c:v>
                </c:pt>
                <c:pt idx="21">
                  <c:v>0.88981536628945801</c:v>
                </c:pt>
                <c:pt idx="22">
                  <c:v>0.87710371819960797</c:v>
                </c:pt>
                <c:pt idx="23">
                  <c:v>0.87710371819960797</c:v>
                </c:pt>
                <c:pt idx="24">
                  <c:v>0.87710371819960797</c:v>
                </c:pt>
                <c:pt idx="25">
                  <c:v>0.87710371819960797</c:v>
                </c:pt>
                <c:pt idx="26">
                  <c:v>0.87710371819960797</c:v>
                </c:pt>
                <c:pt idx="27">
                  <c:v>0.87710371819960797</c:v>
                </c:pt>
                <c:pt idx="28">
                  <c:v>0.87710371819960797</c:v>
                </c:pt>
                <c:pt idx="29">
                  <c:v>0.87710371819960797</c:v>
                </c:pt>
                <c:pt idx="30">
                  <c:v>0.87710371819960797</c:v>
                </c:pt>
                <c:pt idx="31">
                  <c:v>0.87710371819960797</c:v>
                </c:pt>
                <c:pt idx="32">
                  <c:v>0.87710371819960797</c:v>
                </c:pt>
                <c:pt idx="33">
                  <c:v>0.87710371819960797</c:v>
                </c:pt>
                <c:pt idx="34">
                  <c:v>0.87710371819960797</c:v>
                </c:pt>
                <c:pt idx="35">
                  <c:v>0.87710371819960797</c:v>
                </c:pt>
                <c:pt idx="36">
                  <c:v>0.87710371819960797</c:v>
                </c:pt>
                <c:pt idx="37">
                  <c:v>0.86115637786870602</c:v>
                </c:pt>
                <c:pt idx="38">
                  <c:v>0.86115637786870602</c:v>
                </c:pt>
                <c:pt idx="39">
                  <c:v>0.86115637786870602</c:v>
                </c:pt>
                <c:pt idx="40">
                  <c:v>0.86115637786870602</c:v>
                </c:pt>
                <c:pt idx="41">
                  <c:v>0.86115637786870602</c:v>
                </c:pt>
                <c:pt idx="42">
                  <c:v>0.86115637786870602</c:v>
                </c:pt>
                <c:pt idx="43">
                  <c:v>0.86115637786870602</c:v>
                </c:pt>
                <c:pt idx="44">
                  <c:v>0.86115637786870602</c:v>
                </c:pt>
                <c:pt idx="45">
                  <c:v>0.84283390174383999</c:v>
                </c:pt>
                <c:pt idx="46">
                  <c:v>0.84283390174383999</c:v>
                </c:pt>
                <c:pt idx="47">
                  <c:v>0.84283390174383999</c:v>
                </c:pt>
                <c:pt idx="48">
                  <c:v>0.84283390174383999</c:v>
                </c:pt>
                <c:pt idx="49">
                  <c:v>0.84283390174383999</c:v>
                </c:pt>
                <c:pt idx="50">
                  <c:v>0.84283390174383999</c:v>
                </c:pt>
                <c:pt idx="51">
                  <c:v>0.84283390174383999</c:v>
                </c:pt>
                <c:pt idx="52">
                  <c:v>0.84283390174383999</c:v>
                </c:pt>
                <c:pt idx="53">
                  <c:v>0.84283390174383999</c:v>
                </c:pt>
                <c:pt idx="54">
                  <c:v>0.84283390174383999</c:v>
                </c:pt>
                <c:pt idx="55">
                  <c:v>0.84283390174383999</c:v>
                </c:pt>
                <c:pt idx="56">
                  <c:v>0.84283390174383999</c:v>
                </c:pt>
                <c:pt idx="57">
                  <c:v>0.84283390174383999</c:v>
                </c:pt>
                <c:pt idx="58">
                  <c:v>0.84283390174383999</c:v>
                </c:pt>
                <c:pt idx="59">
                  <c:v>0.84283390174383999</c:v>
                </c:pt>
                <c:pt idx="60">
                  <c:v>0.84283390174383999</c:v>
                </c:pt>
                <c:pt idx="61">
                  <c:v>0.81564571136500696</c:v>
                </c:pt>
                <c:pt idx="62">
                  <c:v>0.81564571136500696</c:v>
                </c:pt>
                <c:pt idx="63">
                  <c:v>0.81564571136500696</c:v>
                </c:pt>
                <c:pt idx="64">
                  <c:v>0.81564571136500696</c:v>
                </c:pt>
                <c:pt idx="65">
                  <c:v>0.81564571136500696</c:v>
                </c:pt>
                <c:pt idx="66">
                  <c:v>0.78427472246635199</c:v>
                </c:pt>
                <c:pt idx="67">
                  <c:v>0.78427472246635199</c:v>
                </c:pt>
                <c:pt idx="68">
                  <c:v>0.78427472246635199</c:v>
                </c:pt>
                <c:pt idx="69">
                  <c:v>0.78427472246635199</c:v>
                </c:pt>
                <c:pt idx="70">
                  <c:v>0.78427472246635199</c:v>
                </c:pt>
                <c:pt idx="71">
                  <c:v>0.78427472246635199</c:v>
                </c:pt>
                <c:pt idx="72">
                  <c:v>0.78427472246635199</c:v>
                </c:pt>
                <c:pt idx="73">
                  <c:v>0.78427472246635199</c:v>
                </c:pt>
                <c:pt idx="74">
                  <c:v>0.74070390455155499</c:v>
                </c:pt>
                <c:pt idx="75">
                  <c:v>0.74070390455155499</c:v>
                </c:pt>
                <c:pt idx="76">
                  <c:v>0.69440991051708301</c:v>
                </c:pt>
                <c:pt idx="77">
                  <c:v>0.69440991051708301</c:v>
                </c:pt>
                <c:pt idx="78">
                  <c:v>0.69440991051708301</c:v>
                </c:pt>
                <c:pt idx="79">
                  <c:v>0.69440991051708301</c:v>
                </c:pt>
                <c:pt idx="80">
                  <c:v>0.69440991051708301</c:v>
                </c:pt>
                <c:pt idx="81">
                  <c:v>0.69440991051708301</c:v>
                </c:pt>
                <c:pt idx="82">
                  <c:v>0.69440991051708301</c:v>
                </c:pt>
                <c:pt idx="83">
                  <c:v>0.69440991051708301</c:v>
                </c:pt>
                <c:pt idx="84">
                  <c:v>0.69440991051708301</c:v>
                </c:pt>
                <c:pt idx="85">
                  <c:v>0.69440991051708301</c:v>
                </c:pt>
                <c:pt idx="86">
                  <c:v>0.69440991051708301</c:v>
                </c:pt>
                <c:pt idx="87">
                  <c:v>0.69440991051708301</c:v>
                </c:pt>
                <c:pt idx="88">
                  <c:v>0.69440991051708301</c:v>
                </c:pt>
                <c:pt idx="89">
                  <c:v>0.69440991051708301</c:v>
                </c:pt>
                <c:pt idx="90">
                  <c:v>0.69440991051708301</c:v>
                </c:pt>
                <c:pt idx="91">
                  <c:v>0.69440991051708301</c:v>
                </c:pt>
              </c:numCache>
            </c:numRef>
          </c:yVal>
          <c:smooth val="0"/>
        </c:ser>
        <c:ser>
          <c:idx val="3"/>
          <c:order val="3"/>
          <c:tx>
            <c:v>2012-2014</c:v>
          </c:tx>
          <c:xVal>
            <c:numRef>
              <c:f>[1]Sheet1!$C$196:$C$415</c:f>
              <c:numCache>
                <c:formatCode>0.0</c:formatCode>
                <c:ptCount val="220"/>
                <c:pt idx="0">
                  <c:v>39</c:v>
                </c:pt>
                <c:pt idx="1">
                  <c:v>43</c:v>
                </c:pt>
                <c:pt idx="2">
                  <c:v>44</c:v>
                </c:pt>
                <c:pt idx="3">
                  <c:v>47</c:v>
                </c:pt>
                <c:pt idx="4">
                  <c:v>48</c:v>
                </c:pt>
                <c:pt idx="5">
                  <c:v>52</c:v>
                </c:pt>
                <c:pt idx="6">
                  <c:v>54</c:v>
                </c:pt>
                <c:pt idx="7">
                  <c:v>58</c:v>
                </c:pt>
                <c:pt idx="8">
                  <c:v>60</c:v>
                </c:pt>
                <c:pt idx="9">
                  <c:v>65</c:v>
                </c:pt>
                <c:pt idx="10">
                  <c:v>66</c:v>
                </c:pt>
                <c:pt idx="11">
                  <c:v>75</c:v>
                </c:pt>
                <c:pt idx="12">
                  <c:v>81</c:v>
                </c:pt>
                <c:pt idx="13">
                  <c:v>82</c:v>
                </c:pt>
                <c:pt idx="14">
                  <c:v>86</c:v>
                </c:pt>
                <c:pt idx="15">
                  <c:v>91</c:v>
                </c:pt>
                <c:pt idx="16">
                  <c:v>99</c:v>
                </c:pt>
                <c:pt idx="17">
                  <c:v>100</c:v>
                </c:pt>
                <c:pt idx="18">
                  <c:v>101</c:v>
                </c:pt>
                <c:pt idx="19">
                  <c:v>102</c:v>
                </c:pt>
                <c:pt idx="20">
                  <c:v>106</c:v>
                </c:pt>
                <c:pt idx="21">
                  <c:v>106</c:v>
                </c:pt>
                <c:pt idx="22">
                  <c:v>107</c:v>
                </c:pt>
                <c:pt idx="23">
                  <c:v>116</c:v>
                </c:pt>
                <c:pt idx="24">
                  <c:v>121</c:v>
                </c:pt>
                <c:pt idx="25">
                  <c:v>123</c:v>
                </c:pt>
                <c:pt idx="26">
                  <c:v>124</c:v>
                </c:pt>
                <c:pt idx="27">
                  <c:v>144</c:v>
                </c:pt>
                <c:pt idx="28">
                  <c:v>150</c:v>
                </c:pt>
                <c:pt idx="29">
                  <c:v>161</c:v>
                </c:pt>
                <c:pt idx="30">
                  <c:v>163</c:v>
                </c:pt>
                <c:pt idx="31">
                  <c:v>171</c:v>
                </c:pt>
                <c:pt idx="32">
                  <c:v>176</c:v>
                </c:pt>
                <c:pt idx="33">
                  <c:v>178</c:v>
                </c:pt>
                <c:pt idx="34">
                  <c:v>194</c:v>
                </c:pt>
                <c:pt idx="35">
                  <c:v>201</c:v>
                </c:pt>
                <c:pt idx="36">
                  <c:v>211</c:v>
                </c:pt>
                <c:pt idx="37">
                  <c:v>223</c:v>
                </c:pt>
                <c:pt idx="38">
                  <c:v>236</c:v>
                </c:pt>
                <c:pt idx="39">
                  <c:v>236</c:v>
                </c:pt>
                <c:pt idx="40">
                  <c:v>238</c:v>
                </c:pt>
                <c:pt idx="41">
                  <c:v>238</c:v>
                </c:pt>
                <c:pt idx="42">
                  <c:v>243</c:v>
                </c:pt>
                <c:pt idx="43">
                  <c:v>250</c:v>
                </c:pt>
                <c:pt idx="44">
                  <c:v>269</c:v>
                </c:pt>
                <c:pt idx="45">
                  <c:v>273</c:v>
                </c:pt>
                <c:pt idx="46">
                  <c:v>276</c:v>
                </c:pt>
                <c:pt idx="47">
                  <c:v>281</c:v>
                </c:pt>
                <c:pt idx="48">
                  <c:v>282</c:v>
                </c:pt>
                <c:pt idx="49">
                  <c:v>290</c:v>
                </c:pt>
                <c:pt idx="50">
                  <c:v>293</c:v>
                </c:pt>
                <c:pt idx="51">
                  <c:v>321</c:v>
                </c:pt>
                <c:pt idx="52">
                  <c:v>337</c:v>
                </c:pt>
                <c:pt idx="53">
                  <c:v>345</c:v>
                </c:pt>
                <c:pt idx="54">
                  <c:v>350</c:v>
                </c:pt>
                <c:pt idx="55">
                  <c:v>367</c:v>
                </c:pt>
                <c:pt idx="56">
                  <c:v>369</c:v>
                </c:pt>
                <c:pt idx="57">
                  <c:v>377</c:v>
                </c:pt>
                <c:pt idx="58">
                  <c:v>381</c:v>
                </c:pt>
                <c:pt idx="59">
                  <c:v>382</c:v>
                </c:pt>
                <c:pt idx="60">
                  <c:v>382</c:v>
                </c:pt>
                <c:pt idx="61">
                  <c:v>396</c:v>
                </c:pt>
                <c:pt idx="62">
                  <c:v>400</c:v>
                </c:pt>
                <c:pt idx="63">
                  <c:v>403</c:v>
                </c:pt>
                <c:pt idx="64">
                  <c:v>412</c:v>
                </c:pt>
                <c:pt idx="65">
                  <c:v>414</c:v>
                </c:pt>
                <c:pt idx="66">
                  <c:v>426</c:v>
                </c:pt>
                <c:pt idx="67">
                  <c:v>426</c:v>
                </c:pt>
                <c:pt idx="68">
                  <c:v>432</c:v>
                </c:pt>
                <c:pt idx="69">
                  <c:v>438</c:v>
                </c:pt>
                <c:pt idx="70">
                  <c:v>439</c:v>
                </c:pt>
                <c:pt idx="71">
                  <c:v>447</c:v>
                </c:pt>
                <c:pt idx="72">
                  <c:v>448</c:v>
                </c:pt>
                <c:pt idx="73">
                  <c:v>449</c:v>
                </c:pt>
                <c:pt idx="74">
                  <c:v>450</c:v>
                </c:pt>
                <c:pt idx="75">
                  <c:v>453</c:v>
                </c:pt>
                <c:pt idx="76">
                  <c:v>455</c:v>
                </c:pt>
                <c:pt idx="77">
                  <c:v>457</c:v>
                </c:pt>
                <c:pt idx="78">
                  <c:v>457</c:v>
                </c:pt>
                <c:pt idx="79">
                  <c:v>465</c:v>
                </c:pt>
                <c:pt idx="80">
                  <c:v>470</c:v>
                </c:pt>
                <c:pt idx="81">
                  <c:v>470</c:v>
                </c:pt>
                <c:pt idx="82">
                  <c:v>474</c:v>
                </c:pt>
                <c:pt idx="83">
                  <c:v>475</c:v>
                </c:pt>
                <c:pt idx="84">
                  <c:v>476</c:v>
                </c:pt>
                <c:pt idx="85">
                  <c:v>480</c:v>
                </c:pt>
                <c:pt idx="86">
                  <c:v>485</c:v>
                </c:pt>
                <c:pt idx="87">
                  <c:v>487</c:v>
                </c:pt>
                <c:pt idx="88">
                  <c:v>487</c:v>
                </c:pt>
                <c:pt idx="89">
                  <c:v>493</c:v>
                </c:pt>
                <c:pt idx="90">
                  <c:v>495</c:v>
                </c:pt>
                <c:pt idx="91">
                  <c:v>498</c:v>
                </c:pt>
                <c:pt idx="92">
                  <c:v>498</c:v>
                </c:pt>
                <c:pt idx="93">
                  <c:v>498</c:v>
                </c:pt>
                <c:pt idx="94">
                  <c:v>502</c:v>
                </c:pt>
                <c:pt idx="95">
                  <c:v>503</c:v>
                </c:pt>
                <c:pt idx="96">
                  <c:v>512</c:v>
                </c:pt>
                <c:pt idx="97">
                  <c:v>513</c:v>
                </c:pt>
                <c:pt idx="98">
                  <c:v>524</c:v>
                </c:pt>
                <c:pt idx="99">
                  <c:v>524</c:v>
                </c:pt>
                <c:pt idx="100">
                  <c:v>542</c:v>
                </c:pt>
                <c:pt idx="101">
                  <c:v>547</c:v>
                </c:pt>
                <c:pt idx="102">
                  <c:v>547</c:v>
                </c:pt>
                <c:pt idx="103">
                  <c:v>565</c:v>
                </c:pt>
                <c:pt idx="104">
                  <c:v>565</c:v>
                </c:pt>
                <c:pt idx="105">
                  <c:v>569</c:v>
                </c:pt>
                <c:pt idx="106">
                  <c:v>577</c:v>
                </c:pt>
                <c:pt idx="107">
                  <c:v>577</c:v>
                </c:pt>
                <c:pt idx="108">
                  <c:v>577</c:v>
                </c:pt>
                <c:pt idx="109">
                  <c:v>579</c:v>
                </c:pt>
                <c:pt idx="110">
                  <c:v>581</c:v>
                </c:pt>
                <c:pt idx="111">
                  <c:v>585</c:v>
                </c:pt>
                <c:pt idx="112">
                  <c:v>599</c:v>
                </c:pt>
                <c:pt idx="113">
                  <c:v>601</c:v>
                </c:pt>
                <c:pt idx="114">
                  <c:v>602</c:v>
                </c:pt>
                <c:pt idx="115">
                  <c:v>613</c:v>
                </c:pt>
                <c:pt idx="116">
                  <c:v>614</c:v>
                </c:pt>
                <c:pt idx="117">
                  <c:v>614</c:v>
                </c:pt>
                <c:pt idx="118">
                  <c:v>615</c:v>
                </c:pt>
                <c:pt idx="119">
                  <c:v>615</c:v>
                </c:pt>
                <c:pt idx="120">
                  <c:v>617</c:v>
                </c:pt>
                <c:pt idx="121">
                  <c:v>619</c:v>
                </c:pt>
                <c:pt idx="122">
                  <c:v>621</c:v>
                </c:pt>
                <c:pt idx="123">
                  <c:v>621</c:v>
                </c:pt>
                <c:pt idx="124">
                  <c:v>624</c:v>
                </c:pt>
                <c:pt idx="125">
                  <c:v>632</c:v>
                </c:pt>
                <c:pt idx="126">
                  <c:v>632</c:v>
                </c:pt>
                <c:pt idx="127">
                  <c:v>632</c:v>
                </c:pt>
                <c:pt idx="128">
                  <c:v>633</c:v>
                </c:pt>
                <c:pt idx="129">
                  <c:v>635</c:v>
                </c:pt>
                <c:pt idx="130">
                  <c:v>636</c:v>
                </c:pt>
                <c:pt idx="131">
                  <c:v>639</c:v>
                </c:pt>
                <c:pt idx="132">
                  <c:v>640</c:v>
                </c:pt>
                <c:pt idx="133">
                  <c:v>645</c:v>
                </c:pt>
                <c:pt idx="134">
                  <c:v>645</c:v>
                </c:pt>
                <c:pt idx="135">
                  <c:v>646</c:v>
                </c:pt>
                <c:pt idx="136">
                  <c:v>652</c:v>
                </c:pt>
                <c:pt idx="137">
                  <c:v>656</c:v>
                </c:pt>
                <c:pt idx="138">
                  <c:v>660</c:v>
                </c:pt>
                <c:pt idx="139">
                  <c:v>660</c:v>
                </c:pt>
                <c:pt idx="140">
                  <c:v>661</c:v>
                </c:pt>
                <c:pt idx="141">
                  <c:v>669</c:v>
                </c:pt>
                <c:pt idx="142">
                  <c:v>676</c:v>
                </c:pt>
                <c:pt idx="143">
                  <c:v>678</c:v>
                </c:pt>
                <c:pt idx="144">
                  <c:v>678</c:v>
                </c:pt>
                <c:pt idx="145">
                  <c:v>680</c:v>
                </c:pt>
                <c:pt idx="146">
                  <c:v>685</c:v>
                </c:pt>
                <c:pt idx="147">
                  <c:v>687</c:v>
                </c:pt>
                <c:pt idx="148">
                  <c:v>687</c:v>
                </c:pt>
                <c:pt idx="149">
                  <c:v>695</c:v>
                </c:pt>
                <c:pt idx="150">
                  <c:v>697</c:v>
                </c:pt>
                <c:pt idx="151">
                  <c:v>708</c:v>
                </c:pt>
                <c:pt idx="152">
                  <c:v>711</c:v>
                </c:pt>
                <c:pt idx="153">
                  <c:v>715</c:v>
                </c:pt>
                <c:pt idx="154">
                  <c:v>716</c:v>
                </c:pt>
                <c:pt idx="155">
                  <c:v>720</c:v>
                </c:pt>
                <c:pt idx="156">
                  <c:v>721</c:v>
                </c:pt>
                <c:pt idx="157">
                  <c:v>724</c:v>
                </c:pt>
                <c:pt idx="158">
                  <c:v>729</c:v>
                </c:pt>
                <c:pt idx="159">
                  <c:v>729</c:v>
                </c:pt>
                <c:pt idx="160">
                  <c:v>731</c:v>
                </c:pt>
                <c:pt idx="161">
                  <c:v>733</c:v>
                </c:pt>
                <c:pt idx="162">
                  <c:v>739</c:v>
                </c:pt>
                <c:pt idx="163">
                  <c:v>742</c:v>
                </c:pt>
                <c:pt idx="164">
                  <c:v>750</c:v>
                </c:pt>
                <c:pt idx="165">
                  <c:v>751</c:v>
                </c:pt>
                <c:pt idx="166">
                  <c:v>752</c:v>
                </c:pt>
                <c:pt idx="167">
                  <c:v>763</c:v>
                </c:pt>
                <c:pt idx="168">
                  <c:v>775</c:v>
                </c:pt>
                <c:pt idx="169">
                  <c:v>777</c:v>
                </c:pt>
                <c:pt idx="170">
                  <c:v>783</c:v>
                </c:pt>
                <c:pt idx="171">
                  <c:v>783</c:v>
                </c:pt>
                <c:pt idx="172">
                  <c:v>787</c:v>
                </c:pt>
                <c:pt idx="173">
                  <c:v>787</c:v>
                </c:pt>
                <c:pt idx="174">
                  <c:v>789</c:v>
                </c:pt>
                <c:pt idx="175">
                  <c:v>808</c:v>
                </c:pt>
                <c:pt idx="176">
                  <c:v>808</c:v>
                </c:pt>
                <c:pt idx="177">
                  <c:v>816</c:v>
                </c:pt>
                <c:pt idx="178">
                  <c:v>835</c:v>
                </c:pt>
                <c:pt idx="179">
                  <c:v>839</c:v>
                </c:pt>
                <c:pt idx="180">
                  <c:v>842</c:v>
                </c:pt>
                <c:pt idx="181">
                  <c:v>852</c:v>
                </c:pt>
                <c:pt idx="182">
                  <c:v>855</c:v>
                </c:pt>
                <c:pt idx="183">
                  <c:v>861</c:v>
                </c:pt>
                <c:pt idx="184">
                  <c:v>867</c:v>
                </c:pt>
                <c:pt idx="185">
                  <c:v>876</c:v>
                </c:pt>
                <c:pt idx="186">
                  <c:v>883</c:v>
                </c:pt>
                <c:pt idx="187">
                  <c:v>900</c:v>
                </c:pt>
                <c:pt idx="188">
                  <c:v>906</c:v>
                </c:pt>
                <c:pt idx="189">
                  <c:v>907</c:v>
                </c:pt>
                <c:pt idx="190">
                  <c:v>915</c:v>
                </c:pt>
                <c:pt idx="191">
                  <c:v>941</c:v>
                </c:pt>
                <c:pt idx="192">
                  <c:v>946</c:v>
                </c:pt>
                <c:pt idx="193">
                  <c:v>955</c:v>
                </c:pt>
                <c:pt idx="194">
                  <c:v>972</c:v>
                </c:pt>
                <c:pt idx="195">
                  <c:v>973</c:v>
                </c:pt>
                <c:pt idx="196">
                  <c:v>979</c:v>
                </c:pt>
                <c:pt idx="197">
                  <c:v>989</c:v>
                </c:pt>
                <c:pt idx="198">
                  <c:v>997</c:v>
                </c:pt>
                <c:pt idx="199">
                  <c:v>1002</c:v>
                </c:pt>
                <c:pt idx="200">
                  <c:v>1007</c:v>
                </c:pt>
                <c:pt idx="201">
                  <c:v>1014</c:v>
                </c:pt>
                <c:pt idx="202">
                  <c:v>1031</c:v>
                </c:pt>
                <c:pt idx="203">
                  <c:v>1038</c:v>
                </c:pt>
                <c:pt idx="204">
                  <c:v>1046</c:v>
                </c:pt>
                <c:pt idx="205">
                  <c:v>1071</c:v>
                </c:pt>
                <c:pt idx="206">
                  <c:v>1080</c:v>
                </c:pt>
                <c:pt idx="207">
                  <c:v>1096</c:v>
                </c:pt>
                <c:pt idx="208">
                  <c:v>1113</c:v>
                </c:pt>
                <c:pt idx="209">
                  <c:v>1160</c:v>
                </c:pt>
                <c:pt idx="210">
                  <c:v>1189</c:v>
                </c:pt>
                <c:pt idx="211">
                  <c:v>1199</c:v>
                </c:pt>
                <c:pt idx="212">
                  <c:v>1226</c:v>
                </c:pt>
                <c:pt idx="213">
                  <c:v>1242</c:v>
                </c:pt>
                <c:pt idx="214">
                  <c:v>1243</c:v>
                </c:pt>
                <c:pt idx="215">
                  <c:v>1250</c:v>
                </c:pt>
                <c:pt idx="216">
                  <c:v>1264</c:v>
                </c:pt>
                <c:pt idx="217">
                  <c:v>1264</c:v>
                </c:pt>
                <c:pt idx="218">
                  <c:v>1351</c:v>
                </c:pt>
                <c:pt idx="219">
                  <c:v>1377</c:v>
                </c:pt>
              </c:numCache>
            </c:numRef>
          </c:xVal>
          <c:yVal>
            <c:numRef>
              <c:f>[1]Sheet1!$D$196:$D$415</c:f>
              <c:numCache>
                <c:formatCode>0.0</c:formatCode>
                <c:ptCount val="220"/>
                <c:pt idx="0">
                  <c:v>0.99545454545454504</c:v>
                </c:pt>
                <c:pt idx="1">
                  <c:v>0.99090909090909096</c:v>
                </c:pt>
                <c:pt idx="2">
                  <c:v>0.986363636363636</c:v>
                </c:pt>
                <c:pt idx="3">
                  <c:v>0.986363636363636</c:v>
                </c:pt>
                <c:pt idx="4">
                  <c:v>0.986363636363636</c:v>
                </c:pt>
                <c:pt idx="5">
                  <c:v>0.98177589852008496</c:v>
                </c:pt>
                <c:pt idx="6">
                  <c:v>0.97718816067653302</c:v>
                </c:pt>
                <c:pt idx="7">
                  <c:v>0.97260042283298098</c:v>
                </c:pt>
                <c:pt idx="8">
                  <c:v>0.96801268498942905</c:v>
                </c:pt>
                <c:pt idx="9">
                  <c:v>0.96801268498942905</c:v>
                </c:pt>
                <c:pt idx="10">
                  <c:v>0.96801268498942905</c:v>
                </c:pt>
                <c:pt idx="11">
                  <c:v>0.96801268498942905</c:v>
                </c:pt>
                <c:pt idx="12">
                  <c:v>0.96335877785005697</c:v>
                </c:pt>
                <c:pt idx="13">
                  <c:v>0.958704870710685</c:v>
                </c:pt>
                <c:pt idx="14">
                  <c:v>0.958704870710685</c:v>
                </c:pt>
                <c:pt idx="15">
                  <c:v>0.95402826158526699</c:v>
                </c:pt>
                <c:pt idx="16">
                  <c:v>0.95402826158526699</c:v>
                </c:pt>
                <c:pt idx="17">
                  <c:v>0.94932861497647203</c:v>
                </c:pt>
                <c:pt idx="18">
                  <c:v>0.94932861497647203</c:v>
                </c:pt>
                <c:pt idx="19">
                  <c:v>0.94460558704126596</c:v>
                </c:pt>
                <c:pt idx="20">
                  <c:v>0.93988255910606</c:v>
                </c:pt>
                <c:pt idx="21">
                  <c:v>0.93988255910606</c:v>
                </c:pt>
                <c:pt idx="22">
                  <c:v>0.93988255910606</c:v>
                </c:pt>
                <c:pt idx="23">
                  <c:v>0.93988255910606</c:v>
                </c:pt>
                <c:pt idx="24">
                  <c:v>0.93508723992694698</c:v>
                </c:pt>
                <c:pt idx="25">
                  <c:v>0.93508723992694698</c:v>
                </c:pt>
                <c:pt idx="26">
                  <c:v>0.93026720260773599</c:v>
                </c:pt>
                <c:pt idx="27">
                  <c:v>0.925447165288525</c:v>
                </c:pt>
                <c:pt idx="28">
                  <c:v>0.925447165288525</c:v>
                </c:pt>
                <c:pt idx="29">
                  <c:v>0.925447165288525</c:v>
                </c:pt>
                <c:pt idx="30">
                  <c:v>0.925447165288525</c:v>
                </c:pt>
                <c:pt idx="31">
                  <c:v>0.925447165288525</c:v>
                </c:pt>
                <c:pt idx="32">
                  <c:v>0.925447165288525</c:v>
                </c:pt>
                <c:pt idx="33">
                  <c:v>0.925447165288525</c:v>
                </c:pt>
                <c:pt idx="34">
                  <c:v>0.925447165288525</c:v>
                </c:pt>
                <c:pt idx="35">
                  <c:v>0.925447165288525</c:v>
                </c:pt>
                <c:pt idx="36">
                  <c:v>0.925447165288525</c:v>
                </c:pt>
                <c:pt idx="37">
                  <c:v>0.92039007695361497</c:v>
                </c:pt>
                <c:pt idx="38">
                  <c:v>0.91533298861870505</c:v>
                </c:pt>
                <c:pt idx="39">
                  <c:v>0.91533298861870505</c:v>
                </c:pt>
                <c:pt idx="40">
                  <c:v>0.91533298861870505</c:v>
                </c:pt>
                <c:pt idx="41">
                  <c:v>0.91533298861870505</c:v>
                </c:pt>
                <c:pt idx="42">
                  <c:v>0.91533298861870505</c:v>
                </c:pt>
                <c:pt idx="43">
                  <c:v>0.91533298861870505</c:v>
                </c:pt>
                <c:pt idx="44">
                  <c:v>0.91533298861870505</c:v>
                </c:pt>
                <c:pt idx="45">
                  <c:v>0.91533298861870505</c:v>
                </c:pt>
                <c:pt idx="46">
                  <c:v>0.91533298861870505</c:v>
                </c:pt>
                <c:pt idx="47">
                  <c:v>0.91533298861870505</c:v>
                </c:pt>
                <c:pt idx="48">
                  <c:v>0.91001128519650298</c:v>
                </c:pt>
                <c:pt idx="49">
                  <c:v>0.91001128519650298</c:v>
                </c:pt>
                <c:pt idx="50">
                  <c:v>0.91001128519650298</c:v>
                </c:pt>
                <c:pt idx="51">
                  <c:v>0.91001128519650298</c:v>
                </c:pt>
                <c:pt idx="52">
                  <c:v>0.91001128519650298</c:v>
                </c:pt>
                <c:pt idx="53">
                  <c:v>0.91001128519650298</c:v>
                </c:pt>
                <c:pt idx="54">
                  <c:v>0.91001128519650298</c:v>
                </c:pt>
                <c:pt idx="55">
                  <c:v>0.90449606528622095</c:v>
                </c:pt>
                <c:pt idx="56">
                  <c:v>0.90449606528622095</c:v>
                </c:pt>
                <c:pt idx="57">
                  <c:v>0.90449606528622095</c:v>
                </c:pt>
                <c:pt idx="58">
                  <c:v>0.90449606528622095</c:v>
                </c:pt>
                <c:pt idx="59">
                  <c:v>0.90449606528622095</c:v>
                </c:pt>
                <c:pt idx="60">
                  <c:v>0.90449606528622095</c:v>
                </c:pt>
                <c:pt idx="61">
                  <c:v>0.90449606528622095</c:v>
                </c:pt>
                <c:pt idx="62">
                  <c:v>0.90449606528622095</c:v>
                </c:pt>
                <c:pt idx="63">
                  <c:v>0.89873494385127695</c:v>
                </c:pt>
                <c:pt idx="64">
                  <c:v>0.89873494385127695</c:v>
                </c:pt>
                <c:pt idx="65">
                  <c:v>0.89873494385127695</c:v>
                </c:pt>
                <c:pt idx="66">
                  <c:v>0.89873494385127695</c:v>
                </c:pt>
                <c:pt idx="67">
                  <c:v>0.89873494385127695</c:v>
                </c:pt>
                <c:pt idx="68">
                  <c:v>0.89282221395751904</c:v>
                </c:pt>
                <c:pt idx="69">
                  <c:v>0.89282221395751904</c:v>
                </c:pt>
                <c:pt idx="70">
                  <c:v>0.89282221395751904</c:v>
                </c:pt>
                <c:pt idx="71">
                  <c:v>0.89282221395751904</c:v>
                </c:pt>
                <c:pt idx="72">
                  <c:v>0.89282221395751904</c:v>
                </c:pt>
                <c:pt idx="73">
                  <c:v>0.89282221395751904</c:v>
                </c:pt>
                <c:pt idx="74">
                  <c:v>0.89282221395751904</c:v>
                </c:pt>
                <c:pt idx="75">
                  <c:v>0.89282221395751904</c:v>
                </c:pt>
                <c:pt idx="76">
                  <c:v>0.89282221395751904</c:v>
                </c:pt>
                <c:pt idx="77">
                  <c:v>0.886578701971802</c:v>
                </c:pt>
                <c:pt idx="78">
                  <c:v>0.886578701971802</c:v>
                </c:pt>
                <c:pt idx="79">
                  <c:v>0.886578701971802</c:v>
                </c:pt>
                <c:pt idx="80">
                  <c:v>0.886578701971802</c:v>
                </c:pt>
                <c:pt idx="81">
                  <c:v>0.886578701971802</c:v>
                </c:pt>
                <c:pt idx="82">
                  <c:v>0.88015421862417997</c:v>
                </c:pt>
                <c:pt idx="83">
                  <c:v>0.88015421862417997</c:v>
                </c:pt>
                <c:pt idx="84">
                  <c:v>0.88015421862417997</c:v>
                </c:pt>
                <c:pt idx="85">
                  <c:v>0.88015421862417997</c:v>
                </c:pt>
                <c:pt idx="86">
                  <c:v>0.88015421862417997</c:v>
                </c:pt>
                <c:pt idx="87">
                  <c:v>0.88015421862417997</c:v>
                </c:pt>
                <c:pt idx="88">
                  <c:v>0.88015421862417997</c:v>
                </c:pt>
                <c:pt idx="89">
                  <c:v>0.88015421862417997</c:v>
                </c:pt>
                <c:pt idx="90">
                  <c:v>0.88015421862417997</c:v>
                </c:pt>
                <c:pt idx="91">
                  <c:v>0.88015421862417997</c:v>
                </c:pt>
                <c:pt idx="92">
                  <c:v>0.88015421862417997</c:v>
                </c:pt>
                <c:pt idx="93">
                  <c:v>0.88015421862417997</c:v>
                </c:pt>
                <c:pt idx="94">
                  <c:v>0.88015421862417997</c:v>
                </c:pt>
                <c:pt idx="95">
                  <c:v>0.88015421862417997</c:v>
                </c:pt>
                <c:pt idx="96">
                  <c:v>0.88015421862417997</c:v>
                </c:pt>
                <c:pt idx="97">
                  <c:v>0.88015421862417997</c:v>
                </c:pt>
                <c:pt idx="98">
                  <c:v>0.88015421862417997</c:v>
                </c:pt>
                <c:pt idx="99">
                  <c:v>0.88015421862417997</c:v>
                </c:pt>
                <c:pt idx="100">
                  <c:v>0.88015421862417997</c:v>
                </c:pt>
                <c:pt idx="101">
                  <c:v>0.88015421862417997</c:v>
                </c:pt>
                <c:pt idx="102">
                  <c:v>0.88015421862417997</c:v>
                </c:pt>
                <c:pt idx="103">
                  <c:v>0.88015421862417997</c:v>
                </c:pt>
                <c:pt idx="104">
                  <c:v>0.88015421862417997</c:v>
                </c:pt>
                <c:pt idx="105">
                  <c:v>0.88015421862417997</c:v>
                </c:pt>
                <c:pt idx="106">
                  <c:v>0.88015421862417997</c:v>
                </c:pt>
                <c:pt idx="107">
                  <c:v>0.88015421862417997</c:v>
                </c:pt>
                <c:pt idx="108">
                  <c:v>0.88015421862417997</c:v>
                </c:pt>
                <c:pt idx="109">
                  <c:v>0.88015421862417997</c:v>
                </c:pt>
                <c:pt idx="110">
                  <c:v>0.88015421862417997</c:v>
                </c:pt>
                <c:pt idx="111">
                  <c:v>0.88015421862417997</c:v>
                </c:pt>
                <c:pt idx="112">
                  <c:v>0.88015421862417997</c:v>
                </c:pt>
                <c:pt idx="113">
                  <c:v>0.88015421862417997</c:v>
                </c:pt>
                <c:pt idx="114">
                  <c:v>0.87185087693904695</c:v>
                </c:pt>
                <c:pt idx="115">
                  <c:v>0.87185087693904695</c:v>
                </c:pt>
                <c:pt idx="116">
                  <c:v>0.87185087693904695</c:v>
                </c:pt>
                <c:pt idx="117">
                  <c:v>0.87185087693904695</c:v>
                </c:pt>
                <c:pt idx="118">
                  <c:v>0.87185087693904695</c:v>
                </c:pt>
                <c:pt idx="119">
                  <c:v>0.87185087693904695</c:v>
                </c:pt>
                <c:pt idx="120">
                  <c:v>0.87185087693904695</c:v>
                </c:pt>
                <c:pt idx="121">
                  <c:v>0.87185087693904695</c:v>
                </c:pt>
                <c:pt idx="122">
                  <c:v>0.87185087693904695</c:v>
                </c:pt>
                <c:pt idx="123">
                  <c:v>0.87185087693904695</c:v>
                </c:pt>
                <c:pt idx="124">
                  <c:v>0.87185087693904695</c:v>
                </c:pt>
                <c:pt idx="125">
                  <c:v>0.87185087693904695</c:v>
                </c:pt>
                <c:pt idx="126">
                  <c:v>0.87185087693904695</c:v>
                </c:pt>
                <c:pt idx="127">
                  <c:v>0.87185087693904695</c:v>
                </c:pt>
                <c:pt idx="128">
                  <c:v>0.87185087693904695</c:v>
                </c:pt>
                <c:pt idx="129">
                  <c:v>0.87185087693904695</c:v>
                </c:pt>
                <c:pt idx="130">
                  <c:v>0.87185087693904695</c:v>
                </c:pt>
                <c:pt idx="131">
                  <c:v>0.87185087693904695</c:v>
                </c:pt>
                <c:pt idx="132">
                  <c:v>0.87185087693904695</c:v>
                </c:pt>
                <c:pt idx="133">
                  <c:v>0.861829602491471</c:v>
                </c:pt>
                <c:pt idx="134">
                  <c:v>0.861829602491471</c:v>
                </c:pt>
                <c:pt idx="135">
                  <c:v>0.861829602491471</c:v>
                </c:pt>
                <c:pt idx="136">
                  <c:v>0.861829602491471</c:v>
                </c:pt>
                <c:pt idx="137">
                  <c:v>0.861829602491471</c:v>
                </c:pt>
                <c:pt idx="138">
                  <c:v>0.861829602491471</c:v>
                </c:pt>
                <c:pt idx="139">
                  <c:v>0.861829602491471</c:v>
                </c:pt>
                <c:pt idx="140">
                  <c:v>0.861829602491471</c:v>
                </c:pt>
                <c:pt idx="141">
                  <c:v>0.861829602491471</c:v>
                </c:pt>
                <c:pt idx="142">
                  <c:v>0.861829602491471</c:v>
                </c:pt>
                <c:pt idx="143">
                  <c:v>0.861829602491471</c:v>
                </c:pt>
                <c:pt idx="144">
                  <c:v>0.861829602491471</c:v>
                </c:pt>
                <c:pt idx="145">
                  <c:v>0.861829602491471</c:v>
                </c:pt>
                <c:pt idx="146">
                  <c:v>0.861829602491471</c:v>
                </c:pt>
                <c:pt idx="147">
                  <c:v>0.861829602491471</c:v>
                </c:pt>
                <c:pt idx="148">
                  <c:v>0.861829602491471</c:v>
                </c:pt>
                <c:pt idx="149">
                  <c:v>0.861829602491471</c:v>
                </c:pt>
                <c:pt idx="150">
                  <c:v>0.861829602491471</c:v>
                </c:pt>
                <c:pt idx="151">
                  <c:v>0.861829602491471</c:v>
                </c:pt>
                <c:pt idx="152">
                  <c:v>0.861829602491471</c:v>
                </c:pt>
                <c:pt idx="153">
                  <c:v>0.861829602491471</c:v>
                </c:pt>
                <c:pt idx="154">
                  <c:v>0.861829602491471</c:v>
                </c:pt>
                <c:pt idx="155">
                  <c:v>0.861829602491471</c:v>
                </c:pt>
                <c:pt idx="156">
                  <c:v>0.861829602491471</c:v>
                </c:pt>
                <c:pt idx="157">
                  <c:v>0.861829602491471</c:v>
                </c:pt>
                <c:pt idx="158">
                  <c:v>0.861829602491471</c:v>
                </c:pt>
                <c:pt idx="159">
                  <c:v>0.861829602491471</c:v>
                </c:pt>
                <c:pt idx="160">
                  <c:v>0.861829602491471</c:v>
                </c:pt>
                <c:pt idx="161">
                  <c:v>0.861829602491471</c:v>
                </c:pt>
                <c:pt idx="162">
                  <c:v>0.861829602491471</c:v>
                </c:pt>
                <c:pt idx="163">
                  <c:v>0.861829602491471</c:v>
                </c:pt>
                <c:pt idx="164">
                  <c:v>0.861829602491471</c:v>
                </c:pt>
                <c:pt idx="165">
                  <c:v>0.861829602491471</c:v>
                </c:pt>
                <c:pt idx="166">
                  <c:v>0.861829602491471</c:v>
                </c:pt>
                <c:pt idx="167">
                  <c:v>0.861829602491471</c:v>
                </c:pt>
                <c:pt idx="168">
                  <c:v>0.861829602491471</c:v>
                </c:pt>
                <c:pt idx="169">
                  <c:v>0.861829602491471</c:v>
                </c:pt>
                <c:pt idx="170">
                  <c:v>0.861829602491471</c:v>
                </c:pt>
                <c:pt idx="171">
                  <c:v>0.861829602491471</c:v>
                </c:pt>
                <c:pt idx="172">
                  <c:v>0.861829602491471</c:v>
                </c:pt>
                <c:pt idx="173">
                  <c:v>0.861829602491471</c:v>
                </c:pt>
                <c:pt idx="174">
                  <c:v>0.861829602491471</c:v>
                </c:pt>
                <c:pt idx="175">
                  <c:v>0.861829602491471</c:v>
                </c:pt>
                <c:pt idx="176">
                  <c:v>0.861829602491471</c:v>
                </c:pt>
                <c:pt idx="177">
                  <c:v>0.861829602491471</c:v>
                </c:pt>
                <c:pt idx="178">
                  <c:v>0.861829602491471</c:v>
                </c:pt>
                <c:pt idx="179">
                  <c:v>0.861829602491471</c:v>
                </c:pt>
                <c:pt idx="180">
                  <c:v>0.861829602491471</c:v>
                </c:pt>
                <c:pt idx="181">
                  <c:v>0.861829602491471</c:v>
                </c:pt>
                <c:pt idx="182">
                  <c:v>0.861829602491471</c:v>
                </c:pt>
                <c:pt idx="183">
                  <c:v>0.861829602491471</c:v>
                </c:pt>
                <c:pt idx="184">
                  <c:v>0.861829602491471</c:v>
                </c:pt>
                <c:pt idx="185">
                  <c:v>0.861829602491471</c:v>
                </c:pt>
                <c:pt idx="186">
                  <c:v>0.861829602491471</c:v>
                </c:pt>
                <c:pt idx="187">
                  <c:v>0.861829602491471</c:v>
                </c:pt>
                <c:pt idx="188">
                  <c:v>0.861829602491471</c:v>
                </c:pt>
                <c:pt idx="189">
                  <c:v>0.861829602491471</c:v>
                </c:pt>
                <c:pt idx="190">
                  <c:v>0.861829602491471</c:v>
                </c:pt>
                <c:pt idx="191">
                  <c:v>0.861829602491471</c:v>
                </c:pt>
                <c:pt idx="192">
                  <c:v>0.861829602491471</c:v>
                </c:pt>
                <c:pt idx="193">
                  <c:v>0.861829602491471</c:v>
                </c:pt>
                <c:pt idx="194">
                  <c:v>0.861829602491471</c:v>
                </c:pt>
                <c:pt idx="195">
                  <c:v>0.861829602491471</c:v>
                </c:pt>
                <c:pt idx="196">
                  <c:v>0.861829602491471</c:v>
                </c:pt>
                <c:pt idx="197">
                  <c:v>0.861829602491471</c:v>
                </c:pt>
                <c:pt idx="198">
                  <c:v>0.861829602491471</c:v>
                </c:pt>
                <c:pt idx="199">
                  <c:v>0.861829602491471</c:v>
                </c:pt>
                <c:pt idx="200">
                  <c:v>0.861829602491471</c:v>
                </c:pt>
                <c:pt idx="201">
                  <c:v>0.861829602491471</c:v>
                </c:pt>
                <c:pt idx="202">
                  <c:v>0.861829602491471</c:v>
                </c:pt>
                <c:pt idx="203">
                  <c:v>0.861829602491471</c:v>
                </c:pt>
                <c:pt idx="204">
                  <c:v>0.861829602491471</c:v>
                </c:pt>
                <c:pt idx="205">
                  <c:v>0.861829602491471</c:v>
                </c:pt>
                <c:pt idx="206">
                  <c:v>0.861829602491471</c:v>
                </c:pt>
                <c:pt idx="207">
                  <c:v>0.861829602491471</c:v>
                </c:pt>
                <c:pt idx="208">
                  <c:v>0.861829602491471</c:v>
                </c:pt>
                <c:pt idx="209">
                  <c:v>0.861829602491471</c:v>
                </c:pt>
                <c:pt idx="210">
                  <c:v>0.861829602491471</c:v>
                </c:pt>
                <c:pt idx="211">
                  <c:v>0.861829602491471</c:v>
                </c:pt>
                <c:pt idx="212">
                  <c:v>0.861829602491471</c:v>
                </c:pt>
                <c:pt idx="213">
                  <c:v>0.861829602491471</c:v>
                </c:pt>
                <c:pt idx="214">
                  <c:v>0.861829602491471</c:v>
                </c:pt>
                <c:pt idx="215">
                  <c:v>0.861829602491471</c:v>
                </c:pt>
                <c:pt idx="216">
                  <c:v>0.861829602491471</c:v>
                </c:pt>
                <c:pt idx="217">
                  <c:v>0.861829602491471</c:v>
                </c:pt>
                <c:pt idx="218">
                  <c:v>0.861829602491471</c:v>
                </c:pt>
                <c:pt idx="219">
                  <c:v>0.861829602491471</c:v>
                </c:pt>
              </c:numCache>
            </c:numRef>
          </c:yVal>
          <c:smooth val="0"/>
        </c:ser>
        <c:ser>
          <c:idx val="4"/>
          <c:order val="4"/>
          <c:tx>
            <c:v>2015</c:v>
          </c:tx>
          <c:xVal>
            <c:numRef>
              <c:f>[1]Sheet1!$C$416:$C$508</c:f>
              <c:numCache>
                <c:formatCode>0.0</c:formatCode>
                <c:ptCount val="93"/>
                <c:pt idx="0">
                  <c:v>33</c:v>
                </c:pt>
                <c:pt idx="1">
                  <c:v>47</c:v>
                </c:pt>
                <c:pt idx="2">
                  <c:v>47</c:v>
                </c:pt>
                <c:pt idx="3">
                  <c:v>60</c:v>
                </c:pt>
                <c:pt idx="4">
                  <c:v>65</c:v>
                </c:pt>
                <c:pt idx="5">
                  <c:v>69</c:v>
                </c:pt>
                <c:pt idx="6">
                  <c:v>69</c:v>
                </c:pt>
                <c:pt idx="7">
                  <c:v>72</c:v>
                </c:pt>
                <c:pt idx="8">
                  <c:v>81</c:v>
                </c:pt>
                <c:pt idx="9">
                  <c:v>87</c:v>
                </c:pt>
                <c:pt idx="10">
                  <c:v>89</c:v>
                </c:pt>
                <c:pt idx="11">
                  <c:v>90</c:v>
                </c:pt>
                <c:pt idx="12">
                  <c:v>91</c:v>
                </c:pt>
                <c:pt idx="13">
                  <c:v>91</c:v>
                </c:pt>
                <c:pt idx="14">
                  <c:v>93</c:v>
                </c:pt>
                <c:pt idx="15">
                  <c:v>94</c:v>
                </c:pt>
                <c:pt idx="16">
                  <c:v>99</c:v>
                </c:pt>
                <c:pt idx="17">
                  <c:v>104</c:v>
                </c:pt>
                <c:pt idx="18">
                  <c:v>107</c:v>
                </c:pt>
                <c:pt idx="19">
                  <c:v>108</c:v>
                </c:pt>
                <c:pt idx="20">
                  <c:v>109</c:v>
                </c:pt>
                <c:pt idx="21">
                  <c:v>112</c:v>
                </c:pt>
                <c:pt idx="22">
                  <c:v>113</c:v>
                </c:pt>
                <c:pt idx="23">
                  <c:v>114</c:v>
                </c:pt>
                <c:pt idx="24">
                  <c:v>115</c:v>
                </c:pt>
                <c:pt idx="25">
                  <c:v>116</c:v>
                </c:pt>
                <c:pt idx="26">
                  <c:v>120</c:v>
                </c:pt>
                <c:pt idx="27">
                  <c:v>132</c:v>
                </c:pt>
                <c:pt idx="28">
                  <c:v>135</c:v>
                </c:pt>
                <c:pt idx="29">
                  <c:v>136</c:v>
                </c:pt>
                <c:pt idx="30">
                  <c:v>140</c:v>
                </c:pt>
                <c:pt idx="31">
                  <c:v>144</c:v>
                </c:pt>
                <c:pt idx="32">
                  <c:v>147</c:v>
                </c:pt>
                <c:pt idx="33">
                  <c:v>148</c:v>
                </c:pt>
                <c:pt idx="34">
                  <c:v>150</c:v>
                </c:pt>
                <c:pt idx="35">
                  <c:v>151</c:v>
                </c:pt>
                <c:pt idx="36">
                  <c:v>153</c:v>
                </c:pt>
                <c:pt idx="37">
                  <c:v>156</c:v>
                </c:pt>
                <c:pt idx="38">
                  <c:v>163</c:v>
                </c:pt>
                <c:pt idx="39">
                  <c:v>164</c:v>
                </c:pt>
                <c:pt idx="40">
                  <c:v>167</c:v>
                </c:pt>
                <c:pt idx="41">
                  <c:v>169</c:v>
                </c:pt>
                <c:pt idx="42">
                  <c:v>170</c:v>
                </c:pt>
                <c:pt idx="43">
                  <c:v>179</c:v>
                </c:pt>
                <c:pt idx="44">
                  <c:v>188</c:v>
                </c:pt>
                <c:pt idx="45">
                  <c:v>198</c:v>
                </c:pt>
                <c:pt idx="46">
                  <c:v>200</c:v>
                </c:pt>
                <c:pt idx="47">
                  <c:v>204</c:v>
                </c:pt>
                <c:pt idx="48">
                  <c:v>219</c:v>
                </c:pt>
                <c:pt idx="49">
                  <c:v>222</c:v>
                </c:pt>
                <c:pt idx="50">
                  <c:v>230</c:v>
                </c:pt>
                <c:pt idx="51">
                  <c:v>236</c:v>
                </c:pt>
                <c:pt idx="52">
                  <c:v>243</c:v>
                </c:pt>
                <c:pt idx="53">
                  <c:v>250</c:v>
                </c:pt>
                <c:pt idx="54">
                  <c:v>252</c:v>
                </c:pt>
                <c:pt idx="55">
                  <c:v>256</c:v>
                </c:pt>
                <c:pt idx="56">
                  <c:v>261</c:v>
                </c:pt>
                <c:pt idx="57">
                  <c:v>269</c:v>
                </c:pt>
                <c:pt idx="58">
                  <c:v>271</c:v>
                </c:pt>
                <c:pt idx="59">
                  <c:v>277</c:v>
                </c:pt>
                <c:pt idx="60">
                  <c:v>279</c:v>
                </c:pt>
                <c:pt idx="61">
                  <c:v>283</c:v>
                </c:pt>
                <c:pt idx="62">
                  <c:v>290</c:v>
                </c:pt>
                <c:pt idx="63">
                  <c:v>293</c:v>
                </c:pt>
                <c:pt idx="64">
                  <c:v>293</c:v>
                </c:pt>
                <c:pt idx="65">
                  <c:v>293</c:v>
                </c:pt>
                <c:pt idx="66">
                  <c:v>295</c:v>
                </c:pt>
                <c:pt idx="67">
                  <c:v>301</c:v>
                </c:pt>
                <c:pt idx="68">
                  <c:v>302</c:v>
                </c:pt>
                <c:pt idx="69">
                  <c:v>305</c:v>
                </c:pt>
                <c:pt idx="70">
                  <c:v>315</c:v>
                </c:pt>
                <c:pt idx="71">
                  <c:v>324</c:v>
                </c:pt>
                <c:pt idx="72">
                  <c:v>325</c:v>
                </c:pt>
                <c:pt idx="73">
                  <c:v>328</c:v>
                </c:pt>
                <c:pt idx="74">
                  <c:v>334</c:v>
                </c:pt>
                <c:pt idx="75">
                  <c:v>335</c:v>
                </c:pt>
                <c:pt idx="76">
                  <c:v>342</c:v>
                </c:pt>
                <c:pt idx="77">
                  <c:v>343</c:v>
                </c:pt>
                <c:pt idx="78">
                  <c:v>352</c:v>
                </c:pt>
                <c:pt idx="79">
                  <c:v>357</c:v>
                </c:pt>
                <c:pt idx="80">
                  <c:v>360</c:v>
                </c:pt>
                <c:pt idx="81">
                  <c:v>371</c:v>
                </c:pt>
                <c:pt idx="82">
                  <c:v>375</c:v>
                </c:pt>
                <c:pt idx="83">
                  <c:v>375</c:v>
                </c:pt>
                <c:pt idx="84">
                  <c:v>377</c:v>
                </c:pt>
                <c:pt idx="85">
                  <c:v>385</c:v>
                </c:pt>
                <c:pt idx="86">
                  <c:v>391</c:v>
                </c:pt>
                <c:pt idx="87">
                  <c:v>392</c:v>
                </c:pt>
                <c:pt idx="88">
                  <c:v>404</c:v>
                </c:pt>
                <c:pt idx="89">
                  <c:v>404</c:v>
                </c:pt>
                <c:pt idx="90">
                  <c:v>405</c:v>
                </c:pt>
                <c:pt idx="91">
                  <c:v>410</c:v>
                </c:pt>
                <c:pt idx="92">
                  <c:v>419</c:v>
                </c:pt>
              </c:numCache>
            </c:numRef>
          </c:xVal>
          <c:yVal>
            <c:numRef>
              <c:f>[1]Sheet1!$D$416:$D$508</c:f>
              <c:numCache>
                <c:formatCode>0.0</c:formatCode>
                <c:ptCount val="93"/>
                <c:pt idx="0">
                  <c:v>0.989247311827957</c:v>
                </c:pt>
                <c:pt idx="1">
                  <c:v>0.989247311827957</c:v>
                </c:pt>
                <c:pt idx="2">
                  <c:v>0.989247311827957</c:v>
                </c:pt>
                <c:pt idx="3">
                  <c:v>0.97825567502986899</c:v>
                </c:pt>
                <c:pt idx="4">
                  <c:v>0.97825567502986899</c:v>
                </c:pt>
                <c:pt idx="5">
                  <c:v>0.97825567502986899</c:v>
                </c:pt>
                <c:pt idx="6">
                  <c:v>0.97825567502986899</c:v>
                </c:pt>
                <c:pt idx="7">
                  <c:v>0.97825567502986899</c:v>
                </c:pt>
                <c:pt idx="8">
                  <c:v>0.97825567502986899</c:v>
                </c:pt>
                <c:pt idx="9">
                  <c:v>0.97825567502986899</c:v>
                </c:pt>
                <c:pt idx="10">
                  <c:v>0.97825567502986899</c:v>
                </c:pt>
                <c:pt idx="11">
                  <c:v>0.97825567502986899</c:v>
                </c:pt>
                <c:pt idx="12">
                  <c:v>0.97825567502986899</c:v>
                </c:pt>
                <c:pt idx="13">
                  <c:v>0.97825567502986899</c:v>
                </c:pt>
                <c:pt idx="14">
                  <c:v>0.97825567502986899</c:v>
                </c:pt>
                <c:pt idx="15">
                  <c:v>0.97825567502986899</c:v>
                </c:pt>
                <c:pt idx="16">
                  <c:v>0.97825567502986899</c:v>
                </c:pt>
                <c:pt idx="17">
                  <c:v>0.97825567502986899</c:v>
                </c:pt>
                <c:pt idx="18">
                  <c:v>0.97825567502986899</c:v>
                </c:pt>
                <c:pt idx="19">
                  <c:v>0.96503600374568099</c:v>
                </c:pt>
                <c:pt idx="20">
                  <c:v>0.96503600374568099</c:v>
                </c:pt>
                <c:pt idx="21">
                  <c:v>0.96503600374568099</c:v>
                </c:pt>
                <c:pt idx="22">
                  <c:v>0.96503600374568099</c:v>
                </c:pt>
                <c:pt idx="23">
                  <c:v>0.96503600374568099</c:v>
                </c:pt>
                <c:pt idx="24">
                  <c:v>0.96503600374568099</c:v>
                </c:pt>
                <c:pt idx="25">
                  <c:v>0.96503600374568099</c:v>
                </c:pt>
                <c:pt idx="26">
                  <c:v>0.96503600374568099</c:v>
                </c:pt>
                <c:pt idx="27">
                  <c:v>0.96503600374568099</c:v>
                </c:pt>
                <c:pt idx="28">
                  <c:v>0.96503600374568099</c:v>
                </c:pt>
                <c:pt idx="29">
                  <c:v>0.96503600374568099</c:v>
                </c:pt>
                <c:pt idx="30">
                  <c:v>0.96503600374568099</c:v>
                </c:pt>
                <c:pt idx="31">
                  <c:v>0.96503600374568099</c:v>
                </c:pt>
                <c:pt idx="32">
                  <c:v>0.96503600374568099</c:v>
                </c:pt>
                <c:pt idx="33">
                  <c:v>0.96503600374568099</c:v>
                </c:pt>
                <c:pt idx="34">
                  <c:v>0.96503600374568099</c:v>
                </c:pt>
                <c:pt idx="35">
                  <c:v>0.96503600374568099</c:v>
                </c:pt>
                <c:pt idx="36">
                  <c:v>0.96503600374568099</c:v>
                </c:pt>
                <c:pt idx="37">
                  <c:v>0.96503600374568099</c:v>
                </c:pt>
                <c:pt idx="38">
                  <c:v>0.96503600374568099</c:v>
                </c:pt>
                <c:pt idx="39">
                  <c:v>0.96503600374568099</c:v>
                </c:pt>
                <c:pt idx="40">
                  <c:v>0.96503600374568099</c:v>
                </c:pt>
                <c:pt idx="41">
                  <c:v>0.96503600374568099</c:v>
                </c:pt>
                <c:pt idx="42">
                  <c:v>0.96503600374568099</c:v>
                </c:pt>
                <c:pt idx="43">
                  <c:v>0.96503600374568099</c:v>
                </c:pt>
                <c:pt idx="44">
                  <c:v>0.96503600374568099</c:v>
                </c:pt>
                <c:pt idx="45">
                  <c:v>0.96503600374568099</c:v>
                </c:pt>
                <c:pt idx="46">
                  <c:v>0.96503600374568099</c:v>
                </c:pt>
                <c:pt idx="47">
                  <c:v>0.96503600374568099</c:v>
                </c:pt>
                <c:pt idx="48">
                  <c:v>0.96503600374568099</c:v>
                </c:pt>
                <c:pt idx="49">
                  <c:v>0.96503600374568099</c:v>
                </c:pt>
                <c:pt idx="50">
                  <c:v>0.96503600374568099</c:v>
                </c:pt>
                <c:pt idx="51">
                  <c:v>0.96503600374568099</c:v>
                </c:pt>
                <c:pt idx="52">
                  <c:v>0.96503600374568099</c:v>
                </c:pt>
                <c:pt idx="53">
                  <c:v>0.96503600374568099</c:v>
                </c:pt>
                <c:pt idx="54">
                  <c:v>0.96503600374568099</c:v>
                </c:pt>
                <c:pt idx="55">
                  <c:v>0.96503600374568099</c:v>
                </c:pt>
                <c:pt idx="56">
                  <c:v>0.96503600374568099</c:v>
                </c:pt>
                <c:pt idx="57">
                  <c:v>0.96503600374568099</c:v>
                </c:pt>
                <c:pt idx="58">
                  <c:v>0.96503600374568099</c:v>
                </c:pt>
                <c:pt idx="59">
                  <c:v>0.96503600374568099</c:v>
                </c:pt>
                <c:pt idx="60">
                  <c:v>0.96503600374568099</c:v>
                </c:pt>
                <c:pt idx="61">
                  <c:v>0.96503600374568099</c:v>
                </c:pt>
                <c:pt idx="62">
                  <c:v>0.96503600374568099</c:v>
                </c:pt>
                <c:pt idx="63">
                  <c:v>0.96503600374568099</c:v>
                </c:pt>
                <c:pt idx="64">
                  <c:v>0.96503600374568099</c:v>
                </c:pt>
                <c:pt idx="65">
                  <c:v>0.96503600374568099</c:v>
                </c:pt>
                <c:pt idx="66">
                  <c:v>0.96503600374568099</c:v>
                </c:pt>
                <c:pt idx="67">
                  <c:v>0.96503600374568099</c:v>
                </c:pt>
                <c:pt idx="68">
                  <c:v>0.96503600374568099</c:v>
                </c:pt>
                <c:pt idx="69">
                  <c:v>0.96503600374568099</c:v>
                </c:pt>
                <c:pt idx="70">
                  <c:v>0.96503600374568099</c:v>
                </c:pt>
                <c:pt idx="71">
                  <c:v>0.96503600374568099</c:v>
                </c:pt>
                <c:pt idx="72">
                  <c:v>0.96503600374568099</c:v>
                </c:pt>
                <c:pt idx="73">
                  <c:v>0.96503600374568099</c:v>
                </c:pt>
                <c:pt idx="74">
                  <c:v>0.96503600374568099</c:v>
                </c:pt>
                <c:pt idx="75">
                  <c:v>0.96503600374568099</c:v>
                </c:pt>
                <c:pt idx="76">
                  <c:v>0.96503600374568099</c:v>
                </c:pt>
                <c:pt idx="77">
                  <c:v>0.96503600374568099</c:v>
                </c:pt>
                <c:pt idx="78">
                  <c:v>0.96503600374568099</c:v>
                </c:pt>
                <c:pt idx="79">
                  <c:v>0.96503600374568099</c:v>
                </c:pt>
                <c:pt idx="80">
                  <c:v>0.96503600374568099</c:v>
                </c:pt>
                <c:pt idx="81">
                  <c:v>0.96503600374568099</c:v>
                </c:pt>
                <c:pt idx="82">
                  <c:v>0.96503600374568099</c:v>
                </c:pt>
                <c:pt idx="83">
                  <c:v>0.96503600374568099</c:v>
                </c:pt>
                <c:pt idx="84">
                  <c:v>0.96503600374568099</c:v>
                </c:pt>
                <c:pt idx="85">
                  <c:v>0.96503600374568099</c:v>
                </c:pt>
                <c:pt idx="86">
                  <c:v>0.96503600374568099</c:v>
                </c:pt>
                <c:pt idx="87">
                  <c:v>0.96503600374568099</c:v>
                </c:pt>
                <c:pt idx="88">
                  <c:v>0.96503600374568099</c:v>
                </c:pt>
                <c:pt idx="89">
                  <c:v>0.96503600374568099</c:v>
                </c:pt>
                <c:pt idx="90">
                  <c:v>0.96503600374568099</c:v>
                </c:pt>
                <c:pt idx="91">
                  <c:v>0.96503600374568099</c:v>
                </c:pt>
                <c:pt idx="92">
                  <c:v>0.96503600374568099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4055424"/>
        <c:axId val="174056960"/>
      </c:scatterChart>
      <c:valAx>
        <c:axId val="1740554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74056960"/>
        <c:crosses val="autoZero"/>
        <c:crossBetween val="midCat"/>
      </c:valAx>
      <c:valAx>
        <c:axId val="174056960"/>
        <c:scaling>
          <c:orientation val="minMax"/>
          <c:max val="1"/>
          <c:min val="0"/>
        </c:scaling>
        <c:delete val="0"/>
        <c:axPos val="l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74055424"/>
        <c:crosses val="autoZero"/>
        <c:crossBetween val="midCat"/>
      </c:valAx>
      <c:spPr>
        <a:noFill/>
        <a:ln w="25400">
          <a:noFill/>
        </a:ln>
      </c:spPr>
    </c:plotArea>
    <c:legend>
      <c:legendPos val="r"/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v>1986-2004</c:v>
          </c:tx>
          <c:spPr>
            <a:ln w="28575">
              <a:solidFill>
                <a:schemeClr val="accent1"/>
              </a:solidFill>
            </a:ln>
          </c:spPr>
          <c:xVal>
            <c:numRef>
              <c:f>'survival 30 d'!$C$4:$C$108</c:f>
              <c:numCache>
                <c:formatCode>0.0</c:formatCode>
                <c:ptCount val="10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2</c:v>
                </c:pt>
                <c:pt idx="10">
                  <c:v>2</c:v>
                </c:pt>
                <c:pt idx="11">
                  <c:v>3</c:v>
                </c:pt>
                <c:pt idx="12">
                  <c:v>4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6</c:v>
                </c:pt>
                <c:pt idx="17">
                  <c:v>7</c:v>
                </c:pt>
                <c:pt idx="18">
                  <c:v>9</c:v>
                </c:pt>
                <c:pt idx="19">
                  <c:v>10</c:v>
                </c:pt>
                <c:pt idx="20">
                  <c:v>10</c:v>
                </c:pt>
                <c:pt idx="21">
                  <c:v>11</c:v>
                </c:pt>
                <c:pt idx="22">
                  <c:v>11</c:v>
                </c:pt>
                <c:pt idx="23">
                  <c:v>11</c:v>
                </c:pt>
                <c:pt idx="24">
                  <c:v>13</c:v>
                </c:pt>
                <c:pt idx="25">
                  <c:v>15</c:v>
                </c:pt>
                <c:pt idx="26">
                  <c:v>16</c:v>
                </c:pt>
                <c:pt idx="27">
                  <c:v>22</c:v>
                </c:pt>
                <c:pt idx="28">
                  <c:v>29</c:v>
                </c:pt>
                <c:pt idx="29">
                  <c:v>29</c:v>
                </c:pt>
                <c:pt idx="30">
                  <c:v>33</c:v>
                </c:pt>
                <c:pt idx="31">
                  <c:v>33</c:v>
                </c:pt>
                <c:pt idx="32">
                  <c:v>33</c:v>
                </c:pt>
                <c:pt idx="33">
                  <c:v>33</c:v>
                </c:pt>
                <c:pt idx="34">
                  <c:v>33</c:v>
                </c:pt>
                <c:pt idx="35">
                  <c:v>33</c:v>
                </c:pt>
                <c:pt idx="36">
                  <c:v>33</c:v>
                </c:pt>
                <c:pt idx="37">
                  <c:v>33</c:v>
                </c:pt>
                <c:pt idx="38">
                  <c:v>33</c:v>
                </c:pt>
                <c:pt idx="39">
                  <c:v>33</c:v>
                </c:pt>
                <c:pt idx="40">
                  <c:v>33</c:v>
                </c:pt>
                <c:pt idx="41">
                  <c:v>33</c:v>
                </c:pt>
                <c:pt idx="42">
                  <c:v>33</c:v>
                </c:pt>
                <c:pt idx="43">
                  <c:v>33</c:v>
                </c:pt>
                <c:pt idx="44">
                  <c:v>33</c:v>
                </c:pt>
                <c:pt idx="45">
                  <c:v>33</c:v>
                </c:pt>
                <c:pt idx="46">
                  <c:v>33</c:v>
                </c:pt>
                <c:pt idx="47">
                  <c:v>33</c:v>
                </c:pt>
                <c:pt idx="48">
                  <c:v>33</c:v>
                </c:pt>
                <c:pt idx="49">
                  <c:v>33</c:v>
                </c:pt>
                <c:pt idx="50">
                  <c:v>33</c:v>
                </c:pt>
                <c:pt idx="51">
                  <c:v>33</c:v>
                </c:pt>
                <c:pt idx="52">
                  <c:v>33</c:v>
                </c:pt>
                <c:pt idx="53">
                  <c:v>33</c:v>
                </c:pt>
                <c:pt idx="54">
                  <c:v>33</c:v>
                </c:pt>
                <c:pt idx="55">
                  <c:v>33</c:v>
                </c:pt>
                <c:pt idx="56">
                  <c:v>33</c:v>
                </c:pt>
                <c:pt idx="57">
                  <c:v>33</c:v>
                </c:pt>
                <c:pt idx="58">
                  <c:v>33</c:v>
                </c:pt>
                <c:pt idx="59">
                  <c:v>33</c:v>
                </c:pt>
                <c:pt idx="60">
                  <c:v>33</c:v>
                </c:pt>
                <c:pt idx="61">
                  <c:v>33</c:v>
                </c:pt>
                <c:pt idx="62">
                  <c:v>33</c:v>
                </c:pt>
                <c:pt idx="63">
                  <c:v>33</c:v>
                </c:pt>
                <c:pt idx="64">
                  <c:v>33</c:v>
                </c:pt>
                <c:pt idx="65">
                  <c:v>33</c:v>
                </c:pt>
                <c:pt idx="66">
                  <c:v>33</c:v>
                </c:pt>
                <c:pt idx="67">
                  <c:v>33</c:v>
                </c:pt>
                <c:pt idx="68">
                  <c:v>33</c:v>
                </c:pt>
                <c:pt idx="69">
                  <c:v>33</c:v>
                </c:pt>
                <c:pt idx="70">
                  <c:v>33</c:v>
                </c:pt>
                <c:pt idx="71">
                  <c:v>33</c:v>
                </c:pt>
                <c:pt idx="72">
                  <c:v>33</c:v>
                </c:pt>
                <c:pt idx="73">
                  <c:v>33</c:v>
                </c:pt>
                <c:pt idx="74">
                  <c:v>33</c:v>
                </c:pt>
                <c:pt idx="75">
                  <c:v>33</c:v>
                </c:pt>
                <c:pt idx="76">
                  <c:v>33</c:v>
                </c:pt>
                <c:pt idx="77">
                  <c:v>33</c:v>
                </c:pt>
                <c:pt idx="78">
                  <c:v>33</c:v>
                </c:pt>
                <c:pt idx="79">
                  <c:v>33</c:v>
                </c:pt>
                <c:pt idx="80">
                  <c:v>33</c:v>
                </c:pt>
                <c:pt idx="81">
                  <c:v>33</c:v>
                </c:pt>
                <c:pt idx="82">
                  <c:v>33</c:v>
                </c:pt>
                <c:pt idx="83">
                  <c:v>33</c:v>
                </c:pt>
                <c:pt idx="84">
                  <c:v>33</c:v>
                </c:pt>
                <c:pt idx="85">
                  <c:v>33</c:v>
                </c:pt>
                <c:pt idx="86">
                  <c:v>33</c:v>
                </c:pt>
                <c:pt idx="87">
                  <c:v>33</c:v>
                </c:pt>
                <c:pt idx="88">
                  <c:v>33</c:v>
                </c:pt>
                <c:pt idx="89">
                  <c:v>33</c:v>
                </c:pt>
                <c:pt idx="90">
                  <c:v>33</c:v>
                </c:pt>
                <c:pt idx="91">
                  <c:v>33</c:v>
                </c:pt>
                <c:pt idx="92">
                  <c:v>33</c:v>
                </c:pt>
                <c:pt idx="93">
                  <c:v>33</c:v>
                </c:pt>
                <c:pt idx="94">
                  <c:v>33</c:v>
                </c:pt>
                <c:pt idx="95">
                  <c:v>33</c:v>
                </c:pt>
                <c:pt idx="96">
                  <c:v>33</c:v>
                </c:pt>
                <c:pt idx="97">
                  <c:v>33</c:v>
                </c:pt>
                <c:pt idx="98">
                  <c:v>33</c:v>
                </c:pt>
                <c:pt idx="99">
                  <c:v>33</c:v>
                </c:pt>
                <c:pt idx="100">
                  <c:v>33</c:v>
                </c:pt>
                <c:pt idx="101">
                  <c:v>33</c:v>
                </c:pt>
                <c:pt idx="102">
                  <c:v>33</c:v>
                </c:pt>
                <c:pt idx="103">
                  <c:v>33</c:v>
                </c:pt>
                <c:pt idx="104">
                  <c:v>33</c:v>
                </c:pt>
              </c:numCache>
            </c:numRef>
          </c:xVal>
          <c:yVal>
            <c:numRef>
              <c:f>'survival 30 d'!$D$4:$D$108</c:f>
              <c:numCache>
                <c:formatCode>General</c:formatCode>
                <c:ptCount val="10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 formatCode="0.0">
                  <c:v>0.94285714285714295</c:v>
                </c:pt>
                <c:pt idx="6" formatCode="0.0">
                  <c:v>0.94285714285714295</c:v>
                </c:pt>
                <c:pt idx="7" formatCode="0.0">
                  <c:v>0.94285714285714295</c:v>
                </c:pt>
                <c:pt idx="8" formatCode="0.0">
                  <c:v>0.91428571428571404</c:v>
                </c:pt>
                <c:pt idx="9" formatCode="0.0">
                  <c:v>0.91428571428571404</c:v>
                </c:pt>
                <c:pt idx="10" formatCode="0.0">
                  <c:v>0.89523809523809506</c:v>
                </c:pt>
                <c:pt idx="11" formatCode="0.0">
                  <c:v>0.88571428571428601</c:v>
                </c:pt>
                <c:pt idx="12" formatCode="0.0">
                  <c:v>0.87619047619047596</c:v>
                </c:pt>
                <c:pt idx="13" formatCode="0.0">
                  <c:v>0.87619047619047596</c:v>
                </c:pt>
                <c:pt idx="14" formatCode="0.0">
                  <c:v>0.87619047619047596</c:v>
                </c:pt>
                <c:pt idx="15" formatCode="0.0">
                  <c:v>0.84761904761904805</c:v>
                </c:pt>
                <c:pt idx="16" formatCode="0.0">
                  <c:v>0.838095238095238</c:v>
                </c:pt>
                <c:pt idx="17" formatCode="0.0">
                  <c:v>0.82857142857142896</c:v>
                </c:pt>
                <c:pt idx="18" formatCode="0.0">
                  <c:v>0.81904761904761902</c:v>
                </c:pt>
                <c:pt idx="19" formatCode="0.0">
                  <c:v>0.81904761904761902</c:v>
                </c:pt>
                <c:pt idx="20" formatCode="0.0">
                  <c:v>0.8</c:v>
                </c:pt>
                <c:pt idx="21" formatCode="0.0">
                  <c:v>0.8</c:v>
                </c:pt>
                <c:pt idx="22" formatCode="0.0">
                  <c:v>0.8</c:v>
                </c:pt>
                <c:pt idx="23" formatCode="0.0">
                  <c:v>0.77142857142857202</c:v>
                </c:pt>
                <c:pt idx="24" formatCode="0.0">
                  <c:v>0.76190476190476197</c:v>
                </c:pt>
                <c:pt idx="25" formatCode="0.0">
                  <c:v>0.75238095238095304</c:v>
                </c:pt>
                <c:pt idx="26" formatCode="0.0">
                  <c:v>0.74285714285714299</c:v>
                </c:pt>
                <c:pt idx="27" formatCode="0.0">
                  <c:v>0.73333333333333395</c:v>
                </c:pt>
                <c:pt idx="28" formatCode="0.0">
                  <c:v>0.73333333333333395</c:v>
                </c:pt>
                <c:pt idx="29" formatCode="0.0">
                  <c:v>0.71428571428571397</c:v>
                </c:pt>
                <c:pt idx="30" formatCode="0.0">
                  <c:v>0.71428571428571397</c:v>
                </c:pt>
                <c:pt idx="31" formatCode="0.0">
                  <c:v>0.71428571428571397</c:v>
                </c:pt>
                <c:pt idx="32" formatCode="0.0">
                  <c:v>0.71428571428571397</c:v>
                </c:pt>
                <c:pt idx="33" formatCode="0.0">
                  <c:v>0.71428571428571397</c:v>
                </c:pt>
                <c:pt idx="34" formatCode="0.0">
                  <c:v>0.71428571428571397</c:v>
                </c:pt>
                <c:pt idx="35" formatCode="0.0">
                  <c:v>0.71428571428571397</c:v>
                </c:pt>
                <c:pt idx="36" formatCode="0.0">
                  <c:v>0.71428571428571397</c:v>
                </c:pt>
                <c:pt idx="37" formatCode="0.0">
                  <c:v>0.71428571428571397</c:v>
                </c:pt>
                <c:pt idx="38" formatCode="0.0">
                  <c:v>0.71428571428571397</c:v>
                </c:pt>
                <c:pt idx="39" formatCode="0.0">
                  <c:v>0.71428571428571397</c:v>
                </c:pt>
                <c:pt idx="40" formatCode="0.0">
                  <c:v>0.71428571428571397</c:v>
                </c:pt>
                <c:pt idx="41" formatCode="0.0">
                  <c:v>0.71428571428571397</c:v>
                </c:pt>
                <c:pt idx="42" formatCode="0.0">
                  <c:v>0.71428571428571397</c:v>
                </c:pt>
                <c:pt idx="43" formatCode="0.0">
                  <c:v>0.71428571428571397</c:v>
                </c:pt>
                <c:pt idx="44" formatCode="0.0">
                  <c:v>0.71428571428571397</c:v>
                </c:pt>
                <c:pt idx="45" formatCode="0.0">
                  <c:v>0.71428571428571397</c:v>
                </c:pt>
                <c:pt idx="46" formatCode="0.0">
                  <c:v>0.71428571428571397</c:v>
                </c:pt>
                <c:pt idx="47" formatCode="0.0">
                  <c:v>0.71428571428571397</c:v>
                </c:pt>
                <c:pt idx="48" formatCode="0.0">
                  <c:v>0.71428571428571397</c:v>
                </c:pt>
                <c:pt idx="49" formatCode="0.0">
                  <c:v>0.71428571428571397</c:v>
                </c:pt>
                <c:pt idx="50" formatCode="0.0">
                  <c:v>0.71428571428571397</c:v>
                </c:pt>
                <c:pt idx="51" formatCode="0.0">
                  <c:v>0.71428571428571397</c:v>
                </c:pt>
                <c:pt idx="52" formatCode="0.0">
                  <c:v>0.71428571428571397</c:v>
                </c:pt>
                <c:pt idx="53" formatCode="0.0">
                  <c:v>0.71428571428571397</c:v>
                </c:pt>
                <c:pt idx="54" formatCode="0.0">
                  <c:v>0.71428571428571397</c:v>
                </c:pt>
                <c:pt idx="55" formatCode="0.0">
                  <c:v>0.71428571428571397</c:v>
                </c:pt>
                <c:pt idx="56" formatCode="0.0">
                  <c:v>0.71428571428571397</c:v>
                </c:pt>
                <c:pt idx="57" formatCode="0.0">
                  <c:v>0.71428571428571397</c:v>
                </c:pt>
                <c:pt idx="58" formatCode="0.0">
                  <c:v>0.71428571428571397</c:v>
                </c:pt>
                <c:pt idx="59" formatCode="0.0">
                  <c:v>0.71428571428571397</c:v>
                </c:pt>
                <c:pt idx="60" formatCode="0.0">
                  <c:v>0.71428571428571397</c:v>
                </c:pt>
                <c:pt idx="61" formatCode="0.0">
                  <c:v>0.71428571428571397</c:v>
                </c:pt>
                <c:pt idx="62" formatCode="0.0">
                  <c:v>0.71428571428571397</c:v>
                </c:pt>
                <c:pt idx="63" formatCode="0.0">
                  <c:v>0.71428571428571397</c:v>
                </c:pt>
                <c:pt idx="64" formatCode="0.0">
                  <c:v>0.71428571428571397</c:v>
                </c:pt>
                <c:pt idx="65" formatCode="0.0">
                  <c:v>0.71428571428571397</c:v>
                </c:pt>
                <c:pt idx="66" formatCode="0.0">
                  <c:v>0.71428571428571397</c:v>
                </c:pt>
                <c:pt idx="67" formatCode="0.0">
                  <c:v>0.71428571428571397</c:v>
                </c:pt>
                <c:pt idx="68" formatCode="0.0">
                  <c:v>0.71428571428571397</c:v>
                </c:pt>
                <c:pt idx="69" formatCode="0.0">
                  <c:v>0.71428571428571397</c:v>
                </c:pt>
                <c:pt idx="70" formatCode="0.0">
                  <c:v>0.71428571428571397</c:v>
                </c:pt>
                <c:pt idx="71" formatCode="0.0">
                  <c:v>0.71428571428571397</c:v>
                </c:pt>
                <c:pt idx="72" formatCode="0.0">
                  <c:v>0.71428571428571397</c:v>
                </c:pt>
                <c:pt idx="73" formatCode="0.0">
                  <c:v>0.71428571428571397</c:v>
                </c:pt>
                <c:pt idx="74" formatCode="0.0">
                  <c:v>0.71428571428571397</c:v>
                </c:pt>
                <c:pt idx="75" formatCode="0.0">
                  <c:v>0.71428571428571397</c:v>
                </c:pt>
                <c:pt idx="76" formatCode="0.0">
                  <c:v>0.71428571428571397</c:v>
                </c:pt>
                <c:pt idx="77" formatCode="0.0">
                  <c:v>0.71428571428571397</c:v>
                </c:pt>
                <c:pt idx="78" formatCode="0.0">
                  <c:v>0.71428571428571397</c:v>
                </c:pt>
                <c:pt idx="79" formatCode="0.0">
                  <c:v>0.71428571428571397</c:v>
                </c:pt>
                <c:pt idx="80" formatCode="0.0">
                  <c:v>0.71428571428571397</c:v>
                </c:pt>
                <c:pt idx="81" formatCode="0.0">
                  <c:v>0.71428571428571397</c:v>
                </c:pt>
                <c:pt idx="82" formatCode="0.0">
                  <c:v>0.71428571428571397</c:v>
                </c:pt>
                <c:pt idx="83" formatCode="0.0">
                  <c:v>0.71428571428571397</c:v>
                </c:pt>
                <c:pt idx="84" formatCode="0.0">
                  <c:v>0.71428571428571397</c:v>
                </c:pt>
                <c:pt idx="85" formatCode="0.0">
                  <c:v>0.71428571428571397</c:v>
                </c:pt>
                <c:pt idx="86" formatCode="0.0">
                  <c:v>0.71428571428571397</c:v>
                </c:pt>
                <c:pt idx="87" formatCode="0.0">
                  <c:v>0.71428571428571397</c:v>
                </c:pt>
                <c:pt idx="88" formatCode="0.0">
                  <c:v>0.71428571428571397</c:v>
                </c:pt>
                <c:pt idx="89" formatCode="0.0">
                  <c:v>0.71428571428571397</c:v>
                </c:pt>
                <c:pt idx="90" formatCode="0.0">
                  <c:v>0.71428571428571397</c:v>
                </c:pt>
                <c:pt idx="91" formatCode="0.0">
                  <c:v>0.71428571428571397</c:v>
                </c:pt>
                <c:pt idx="92" formatCode="0.0">
                  <c:v>0.71428571428571397</c:v>
                </c:pt>
                <c:pt idx="93" formatCode="0.0">
                  <c:v>0.71428571428571397</c:v>
                </c:pt>
                <c:pt idx="94" formatCode="0.0">
                  <c:v>0.71428571428571397</c:v>
                </c:pt>
                <c:pt idx="95" formatCode="0.0">
                  <c:v>0.71428571428571397</c:v>
                </c:pt>
                <c:pt idx="96" formatCode="0.0">
                  <c:v>0.71428571428571397</c:v>
                </c:pt>
                <c:pt idx="97" formatCode="0.0">
                  <c:v>0.71428571428571397</c:v>
                </c:pt>
                <c:pt idx="98" formatCode="0.0">
                  <c:v>0.71428571428571397</c:v>
                </c:pt>
                <c:pt idx="99" formatCode="0.0">
                  <c:v>0.71428571428571397</c:v>
                </c:pt>
                <c:pt idx="100" formatCode="0.0">
                  <c:v>0.71428571428571397</c:v>
                </c:pt>
                <c:pt idx="101" formatCode="0.0">
                  <c:v>0.71428571428571397</c:v>
                </c:pt>
                <c:pt idx="102" formatCode="0.0">
                  <c:v>0.71428571428571397</c:v>
                </c:pt>
                <c:pt idx="103" formatCode="0.0">
                  <c:v>0.71428571428571397</c:v>
                </c:pt>
                <c:pt idx="104" formatCode="0.0">
                  <c:v>0.71428571428571397</c:v>
                </c:pt>
              </c:numCache>
            </c:numRef>
          </c:yVal>
          <c:smooth val="0"/>
        </c:ser>
        <c:ser>
          <c:idx val="1"/>
          <c:order val="1"/>
          <c:tx>
            <c:v>2005-2008</c:v>
          </c:tx>
          <c:xVal>
            <c:numRef>
              <c:f>'survival 30 d'!$C$109:$C$143</c:f>
              <c:numCache>
                <c:formatCode>0.0</c:formatCode>
                <c:ptCount val="35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2</c:v>
                </c:pt>
                <c:pt idx="4">
                  <c:v>2</c:v>
                </c:pt>
                <c:pt idx="5">
                  <c:v>5</c:v>
                </c:pt>
                <c:pt idx="6">
                  <c:v>5</c:v>
                </c:pt>
                <c:pt idx="7">
                  <c:v>13</c:v>
                </c:pt>
                <c:pt idx="8">
                  <c:v>20</c:v>
                </c:pt>
                <c:pt idx="9">
                  <c:v>28</c:v>
                </c:pt>
                <c:pt idx="10">
                  <c:v>33</c:v>
                </c:pt>
                <c:pt idx="11">
                  <c:v>33</c:v>
                </c:pt>
                <c:pt idx="12">
                  <c:v>33</c:v>
                </c:pt>
                <c:pt idx="13">
                  <c:v>33</c:v>
                </c:pt>
                <c:pt idx="14">
                  <c:v>33</c:v>
                </c:pt>
                <c:pt idx="15">
                  <c:v>33</c:v>
                </c:pt>
                <c:pt idx="16">
                  <c:v>33</c:v>
                </c:pt>
                <c:pt idx="17">
                  <c:v>33</c:v>
                </c:pt>
                <c:pt idx="18">
                  <c:v>33</c:v>
                </c:pt>
                <c:pt idx="19">
                  <c:v>33</c:v>
                </c:pt>
                <c:pt idx="20">
                  <c:v>33</c:v>
                </c:pt>
                <c:pt idx="21">
                  <c:v>33</c:v>
                </c:pt>
                <c:pt idx="22">
                  <c:v>33</c:v>
                </c:pt>
                <c:pt idx="23">
                  <c:v>33</c:v>
                </c:pt>
                <c:pt idx="24">
                  <c:v>33</c:v>
                </c:pt>
                <c:pt idx="25">
                  <c:v>33</c:v>
                </c:pt>
                <c:pt idx="26">
                  <c:v>33</c:v>
                </c:pt>
                <c:pt idx="27">
                  <c:v>33</c:v>
                </c:pt>
                <c:pt idx="28">
                  <c:v>33</c:v>
                </c:pt>
                <c:pt idx="29">
                  <c:v>33</c:v>
                </c:pt>
                <c:pt idx="30">
                  <c:v>33</c:v>
                </c:pt>
                <c:pt idx="31">
                  <c:v>33</c:v>
                </c:pt>
                <c:pt idx="32">
                  <c:v>33</c:v>
                </c:pt>
                <c:pt idx="33">
                  <c:v>33</c:v>
                </c:pt>
                <c:pt idx="34">
                  <c:v>33</c:v>
                </c:pt>
              </c:numCache>
            </c:numRef>
          </c:xVal>
          <c:yVal>
            <c:numRef>
              <c:f>'survival 30 d'!$D$109:$D$143</c:f>
              <c:numCache>
                <c:formatCode>0.0</c:formatCode>
                <c:ptCount val="35"/>
                <c:pt idx="0" formatCode="General">
                  <c:v>1</c:v>
                </c:pt>
                <c:pt idx="1">
                  <c:v>0.94285714285714295</c:v>
                </c:pt>
                <c:pt idx="2">
                  <c:v>0.91428571428571404</c:v>
                </c:pt>
                <c:pt idx="3">
                  <c:v>0.91428571428571404</c:v>
                </c:pt>
                <c:pt idx="4">
                  <c:v>0.85714285714285698</c:v>
                </c:pt>
                <c:pt idx="5">
                  <c:v>0.85714285714285698</c:v>
                </c:pt>
                <c:pt idx="6">
                  <c:v>0.8</c:v>
                </c:pt>
                <c:pt idx="7">
                  <c:v>0.77142857142857102</c:v>
                </c:pt>
                <c:pt idx="8">
                  <c:v>0.74285714285714299</c:v>
                </c:pt>
                <c:pt idx="9">
                  <c:v>0.71428571428571397</c:v>
                </c:pt>
                <c:pt idx="10">
                  <c:v>0.71428571428571397</c:v>
                </c:pt>
                <c:pt idx="11">
                  <c:v>0.71428571428571397</c:v>
                </c:pt>
                <c:pt idx="12">
                  <c:v>0.71428571428571397</c:v>
                </c:pt>
                <c:pt idx="13">
                  <c:v>0.71428571428571397</c:v>
                </c:pt>
                <c:pt idx="14">
                  <c:v>0.71428571428571397</c:v>
                </c:pt>
                <c:pt idx="15">
                  <c:v>0.71428571428571397</c:v>
                </c:pt>
                <c:pt idx="16">
                  <c:v>0.71428571428571397</c:v>
                </c:pt>
                <c:pt idx="17">
                  <c:v>0.71428571428571397</c:v>
                </c:pt>
                <c:pt idx="18">
                  <c:v>0.71428571428571397</c:v>
                </c:pt>
                <c:pt idx="19">
                  <c:v>0.71428571428571397</c:v>
                </c:pt>
                <c:pt idx="20">
                  <c:v>0.71428571428571397</c:v>
                </c:pt>
                <c:pt idx="21">
                  <c:v>0.71428571428571397</c:v>
                </c:pt>
                <c:pt idx="22">
                  <c:v>0.71428571428571397</c:v>
                </c:pt>
                <c:pt idx="23">
                  <c:v>0.71428571428571397</c:v>
                </c:pt>
                <c:pt idx="24">
                  <c:v>0.71428571428571397</c:v>
                </c:pt>
                <c:pt idx="25">
                  <c:v>0.71428571428571397</c:v>
                </c:pt>
                <c:pt idx="26">
                  <c:v>0.71428571428571397</c:v>
                </c:pt>
                <c:pt idx="27">
                  <c:v>0.71428571428571397</c:v>
                </c:pt>
                <c:pt idx="28">
                  <c:v>0.71428571428571397</c:v>
                </c:pt>
                <c:pt idx="29">
                  <c:v>0.71428571428571397</c:v>
                </c:pt>
                <c:pt idx="30">
                  <c:v>0.71428571428571397</c:v>
                </c:pt>
                <c:pt idx="31">
                  <c:v>0.71428571428571397</c:v>
                </c:pt>
                <c:pt idx="32">
                  <c:v>0.71428571428571397</c:v>
                </c:pt>
                <c:pt idx="33">
                  <c:v>0.71428571428571397</c:v>
                </c:pt>
                <c:pt idx="34">
                  <c:v>0.71428571428571397</c:v>
                </c:pt>
              </c:numCache>
            </c:numRef>
          </c:yVal>
          <c:smooth val="0"/>
        </c:ser>
        <c:ser>
          <c:idx val="2"/>
          <c:order val="2"/>
          <c:tx>
            <c:v>2009-2011</c:v>
          </c:tx>
          <c:xVal>
            <c:numRef>
              <c:f>'survival 30 d'!$C$144:$C$247</c:f>
              <c:numCache>
                <c:formatCode>0.0</c:formatCode>
                <c:ptCount val="10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  <c:pt idx="5">
                  <c:v>2</c:v>
                </c:pt>
                <c:pt idx="6">
                  <c:v>2</c:v>
                </c:pt>
                <c:pt idx="7">
                  <c:v>3</c:v>
                </c:pt>
                <c:pt idx="8">
                  <c:v>4</c:v>
                </c:pt>
                <c:pt idx="9">
                  <c:v>5</c:v>
                </c:pt>
                <c:pt idx="10">
                  <c:v>5</c:v>
                </c:pt>
                <c:pt idx="11">
                  <c:v>22</c:v>
                </c:pt>
                <c:pt idx="12">
                  <c:v>33</c:v>
                </c:pt>
                <c:pt idx="13">
                  <c:v>33</c:v>
                </c:pt>
                <c:pt idx="14">
                  <c:v>33</c:v>
                </c:pt>
                <c:pt idx="15">
                  <c:v>33</c:v>
                </c:pt>
                <c:pt idx="16">
                  <c:v>33</c:v>
                </c:pt>
                <c:pt idx="17">
                  <c:v>33</c:v>
                </c:pt>
                <c:pt idx="18">
                  <c:v>33</c:v>
                </c:pt>
                <c:pt idx="19">
                  <c:v>33</c:v>
                </c:pt>
                <c:pt idx="20">
                  <c:v>33</c:v>
                </c:pt>
                <c:pt idx="21">
                  <c:v>33</c:v>
                </c:pt>
                <c:pt idx="22">
                  <c:v>33</c:v>
                </c:pt>
                <c:pt idx="23">
                  <c:v>33</c:v>
                </c:pt>
                <c:pt idx="24">
                  <c:v>33</c:v>
                </c:pt>
                <c:pt idx="25">
                  <c:v>33</c:v>
                </c:pt>
                <c:pt idx="26">
                  <c:v>33</c:v>
                </c:pt>
                <c:pt idx="27">
                  <c:v>33</c:v>
                </c:pt>
                <c:pt idx="28">
                  <c:v>33</c:v>
                </c:pt>
                <c:pt idx="29">
                  <c:v>33</c:v>
                </c:pt>
                <c:pt idx="30">
                  <c:v>33</c:v>
                </c:pt>
                <c:pt idx="31">
                  <c:v>33</c:v>
                </c:pt>
                <c:pt idx="32">
                  <c:v>33</c:v>
                </c:pt>
                <c:pt idx="33">
                  <c:v>33</c:v>
                </c:pt>
                <c:pt idx="34">
                  <c:v>33</c:v>
                </c:pt>
                <c:pt idx="35">
                  <c:v>33</c:v>
                </c:pt>
                <c:pt idx="36">
                  <c:v>33</c:v>
                </c:pt>
                <c:pt idx="37">
                  <c:v>33</c:v>
                </c:pt>
                <c:pt idx="38">
                  <c:v>33</c:v>
                </c:pt>
                <c:pt idx="39">
                  <c:v>33</c:v>
                </c:pt>
                <c:pt idx="40">
                  <c:v>33</c:v>
                </c:pt>
                <c:pt idx="41">
                  <c:v>33</c:v>
                </c:pt>
                <c:pt idx="42">
                  <c:v>33</c:v>
                </c:pt>
                <c:pt idx="43">
                  <c:v>33</c:v>
                </c:pt>
                <c:pt idx="44">
                  <c:v>33</c:v>
                </c:pt>
                <c:pt idx="45">
                  <c:v>33</c:v>
                </c:pt>
                <c:pt idx="46">
                  <c:v>33</c:v>
                </c:pt>
                <c:pt idx="47">
                  <c:v>33</c:v>
                </c:pt>
                <c:pt idx="48">
                  <c:v>33</c:v>
                </c:pt>
                <c:pt idx="49">
                  <c:v>33</c:v>
                </c:pt>
                <c:pt idx="50">
                  <c:v>33</c:v>
                </c:pt>
                <c:pt idx="51">
                  <c:v>33</c:v>
                </c:pt>
                <c:pt idx="52">
                  <c:v>33</c:v>
                </c:pt>
                <c:pt idx="53">
                  <c:v>33</c:v>
                </c:pt>
                <c:pt idx="54">
                  <c:v>33</c:v>
                </c:pt>
                <c:pt idx="55">
                  <c:v>33</c:v>
                </c:pt>
                <c:pt idx="56">
                  <c:v>33</c:v>
                </c:pt>
                <c:pt idx="57">
                  <c:v>33</c:v>
                </c:pt>
                <c:pt idx="58">
                  <c:v>33</c:v>
                </c:pt>
                <c:pt idx="59">
                  <c:v>33</c:v>
                </c:pt>
                <c:pt idx="60">
                  <c:v>33</c:v>
                </c:pt>
                <c:pt idx="61">
                  <c:v>33</c:v>
                </c:pt>
                <c:pt idx="62">
                  <c:v>33</c:v>
                </c:pt>
                <c:pt idx="63">
                  <c:v>33</c:v>
                </c:pt>
                <c:pt idx="64">
                  <c:v>33</c:v>
                </c:pt>
                <c:pt idx="65">
                  <c:v>33</c:v>
                </c:pt>
                <c:pt idx="66">
                  <c:v>33</c:v>
                </c:pt>
                <c:pt idx="67">
                  <c:v>33</c:v>
                </c:pt>
                <c:pt idx="68">
                  <c:v>33</c:v>
                </c:pt>
                <c:pt idx="69">
                  <c:v>33</c:v>
                </c:pt>
                <c:pt idx="70">
                  <c:v>33</c:v>
                </c:pt>
                <c:pt idx="71">
                  <c:v>33</c:v>
                </c:pt>
                <c:pt idx="72">
                  <c:v>33</c:v>
                </c:pt>
                <c:pt idx="73">
                  <c:v>33</c:v>
                </c:pt>
                <c:pt idx="74">
                  <c:v>33</c:v>
                </c:pt>
                <c:pt idx="75">
                  <c:v>33</c:v>
                </c:pt>
                <c:pt idx="76">
                  <c:v>33</c:v>
                </c:pt>
                <c:pt idx="77">
                  <c:v>33</c:v>
                </c:pt>
                <c:pt idx="78">
                  <c:v>33</c:v>
                </c:pt>
                <c:pt idx="79">
                  <c:v>33</c:v>
                </c:pt>
                <c:pt idx="80">
                  <c:v>33</c:v>
                </c:pt>
                <c:pt idx="81">
                  <c:v>33</c:v>
                </c:pt>
                <c:pt idx="82">
                  <c:v>33</c:v>
                </c:pt>
                <c:pt idx="83">
                  <c:v>33</c:v>
                </c:pt>
                <c:pt idx="84">
                  <c:v>33</c:v>
                </c:pt>
                <c:pt idx="85">
                  <c:v>33</c:v>
                </c:pt>
                <c:pt idx="86">
                  <c:v>33</c:v>
                </c:pt>
                <c:pt idx="87">
                  <c:v>33</c:v>
                </c:pt>
                <c:pt idx="88">
                  <c:v>33</c:v>
                </c:pt>
                <c:pt idx="89">
                  <c:v>33</c:v>
                </c:pt>
                <c:pt idx="90">
                  <c:v>33</c:v>
                </c:pt>
                <c:pt idx="91">
                  <c:v>33</c:v>
                </c:pt>
                <c:pt idx="92">
                  <c:v>33</c:v>
                </c:pt>
                <c:pt idx="93">
                  <c:v>33</c:v>
                </c:pt>
                <c:pt idx="94">
                  <c:v>33</c:v>
                </c:pt>
                <c:pt idx="95">
                  <c:v>33</c:v>
                </c:pt>
                <c:pt idx="96">
                  <c:v>33</c:v>
                </c:pt>
                <c:pt idx="97">
                  <c:v>33</c:v>
                </c:pt>
                <c:pt idx="98">
                  <c:v>33</c:v>
                </c:pt>
                <c:pt idx="99">
                  <c:v>33</c:v>
                </c:pt>
                <c:pt idx="100">
                  <c:v>33</c:v>
                </c:pt>
                <c:pt idx="101">
                  <c:v>33</c:v>
                </c:pt>
                <c:pt idx="102">
                  <c:v>33</c:v>
                </c:pt>
                <c:pt idx="103">
                  <c:v>33</c:v>
                </c:pt>
              </c:numCache>
            </c:numRef>
          </c:xVal>
          <c:yVal>
            <c:numRef>
              <c:f>'survival 30 d'!$D$144:$D$247</c:f>
              <c:numCache>
                <c:formatCode>General</c:formatCode>
                <c:ptCount val="104"/>
                <c:pt idx="0">
                  <c:v>1</c:v>
                </c:pt>
                <c:pt idx="1">
                  <c:v>1</c:v>
                </c:pt>
                <c:pt idx="2" formatCode="0.0">
                  <c:v>0.97115384615384603</c:v>
                </c:pt>
                <c:pt idx="3" formatCode="0.0">
                  <c:v>0.97115384615384603</c:v>
                </c:pt>
                <c:pt idx="4" formatCode="0.0">
                  <c:v>0.95192307692307698</c:v>
                </c:pt>
                <c:pt idx="5" formatCode="0.0">
                  <c:v>0.95192307692307698</c:v>
                </c:pt>
                <c:pt idx="6" formatCode="0.0">
                  <c:v>0.93269230769230804</c:v>
                </c:pt>
                <c:pt idx="7" formatCode="0.0">
                  <c:v>0.92307692307692302</c:v>
                </c:pt>
                <c:pt idx="8" formatCode="0.0">
                  <c:v>0.91346153846153799</c:v>
                </c:pt>
                <c:pt idx="9" formatCode="0.0">
                  <c:v>0.91346153846153799</c:v>
                </c:pt>
                <c:pt idx="10" formatCode="0.0">
                  <c:v>0.89423076923076905</c:v>
                </c:pt>
                <c:pt idx="11" formatCode="0.0">
                  <c:v>0.88461538461538503</c:v>
                </c:pt>
                <c:pt idx="12" formatCode="0.0">
                  <c:v>0.88461538461538503</c:v>
                </c:pt>
                <c:pt idx="13" formatCode="0.0">
                  <c:v>0.88461538461538503</c:v>
                </c:pt>
                <c:pt idx="14" formatCode="0.0">
                  <c:v>0.88461538461538503</c:v>
                </c:pt>
                <c:pt idx="15" formatCode="0.0">
                  <c:v>0.88461538461538503</c:v>
                </c:pt>
                <c:pt idx="16" formatCode="0.0">
                  <c:v>0.88461538461538503</c:v>
                </c:pt>
                <c:pt idx="17" formatCode="0.0">
                  <c:v>0.88461538461538503</c:v>
                </c:pt>
                <c:pt idx="18" formatCode="0.0">
                  <c:v>0.88461538461538503</c:v>
                </c:pt>
                <c:pt idx="19" formatCode="0.0">
                  <c:v>0.88461538461538503</c:v>
                </c:pt>
                <c:pt idx="20" formatCode="0.0">
                  <c:v>0.88461538461538503</c:v>
                </c:pt>
                <c:pt idx="21" formatCode="0.0">
                  <c:v>0.88461538461538503</c:v>
                </c:pt>
                <c:pt idx="22" formatCode="0.0">
                  <c:v>0.88461538461538503</c:v>
                </c:pt>
                <c:pt idx="23" formatCode="0.0">
                  <c:v>0.88461538461538503</c:v>
                </c:pt>
                <c:pt idx="24" formatCode="0.0">
                  <c:v>0.88461538461538503</c:v>
                </c:pt>
                <c:pt idx="25" formatCode="0.0">
                  <c:v>0.88461538461538503</c:v>
                </c:pt>
                <c:pt idx="26" formatCode="0.0">
                  <c:v>0.88461538461538503</c:v>
                </c:pt>
                <c:pt idx="27" formatCode="0.0">
                  <c:v>0.88461538461538503</c:v>
                </c:pt>
                <c:pt idx="28" formatCode="0.0">
                  <c:v>0.88461538461538503</c:v>
                </c:pt>
                <c:pt idx="29" formatCode="0.0">
                  <c:v>0.88461538461538503</c:v>
                </c:pt>
                <c:pt idx="30" formatCode="0.0">
                  <c:v>0.88461538461538503</c:v>
                </c:pt>
                <c:pt idx="31" formatCode="0.0">
                  <c:v>0.88461538461538503</c:v>
                </c:pt>
                <c:pt idx="32" formatCode="0.0">
                  <c:v>0.88461538461538503</c:v>
                </c:pt>
                <c:pt idx="33" formatCode="0.0">
                  <c:v>0.88461538461538503</c:v>
                </c:pt>
                <c:pt idx="34" formatCode="0.0">
                  <c:v>0.88461538461538503</c:v>
                </c:pt>
                <c:pt idx="35" formatCode="0.0">
                  <c:v>0.88461538461538503</c:v>
                </c:pt>
                <c:pt idx="36" formatCode="0.0">
                  <c:v>0.88461538461538503</c:v>
                </c:pt>
                <c:pt idx="37" formatCode="0.0">
                  <c:v>0.88461538461538503</c:v>
                </c:pt>
                <c:pt idx="38" formatCode="0.0">
                  <c:v>0.88461538461538503</c:v>
                </c:pt>
                <c:pt idx="39" formatCode="0.0">
                  <c:v>0.88461538461538503</c:v>
                </c:pt>
                <c:pt idx="40" formatCode="0.0">
                  <c:v>0.88461538461538503</c:v>
                </c:pt>
                <c:pt idx="41" formatCode="0.0">
                  <c:v>0.88461538461538503</c:v>
                </c:pt>
                <c:pt idx="42" formatCode="0.0">
                  <c:v>0.88461538461538503</c:v>
                </c:pt>
                <c:pt idx="43" formatCode="0.0">
                  <c:v>0.88461538461538503</c:v>
                </c:pt>
                <c:pt idx="44" formatCode="0.0">
                  <c:v>0.88461538461538503</c:v>
                </c:pt>
                <c:pt idx="45" formatCode="0.0">
                  <c:v>0.88461538461538503</c:v>
                </c:pt>
                <c:pt idx="46" formatCode="0.0">
                  <c:v>0.88461538461538503</c:v>
                </c:pt>
                <c:pt idx="47" formatCode="0.0">
                  <c:v>0.88461538461538503</c:v>
                </c:pt>
                <c:pt idx="48" formatCode="0.0">
                  <c:v>0.88461538461538503</c:v>
                </c:pt>
                <c:pt idx="49" formatCode="0.0">
                  <c:v>0.88461538461538503</c:v>
                </c:pt>
                <c:pt idx="50" formatCode="0.0">
                  <c:v>0.88461538461538503</c:v>
                </c:pt>
                <c:pt idx="51" formatCode="0.0">
                  <c:v>0.88461538461538503</c:v>
                </c:pt>
                <c:pt idx="52" formatCode="0.0">
                  <c:v>0.88461538461538503</c:v>
                </c:pt>
                <c:pt idx="53" formatCode="0.0">
                  <c:v>0.88461538461538503</c:v>
                </c:pt>
                <c:pt idx="54" formatCode="0.0">
                  <c:v>0.88461538461538503</c:v>
                </c:pt>
                <c:pt idx="55" formatCode="0.0">
                  <c:v>0.88461538461538503</c:v>
                </c:pt>
                <c:pt idx="56" formatCode="0.0">
                  <c:v>0.88461538461538503</c:v>
                </c:pt>
                <c:pt idx="57" formatCode="0.0">
                  <c:v>0.88461538461538503</c:v>
                </c:pt>
                <c:pt idx="58" formatCode="0.0">
                  <c:v>0.88461538461538503</c:v>
                </c:pt>
                <c:pt idx="59" formatCode="0.0">
                  <c:v>0.88461538461538503</c:v>
                </c:pt>
                <c:pt idx="60" formatCode="0.0">
                  <c:v>0.88461538461538503</c:v>
                </c:pt>
                <c:pt idx="61" formatCode="0.0">
                  <c:v>0.88461538461538503</c:v>
                </c:pt>
                <c:pt idx="62" formatCode="0.0">
                  <c:v>0.88461538461538503</c:v>
                </c:pt>
                <c:pt idx="63" formatCode="0.0">
                  <c:v>0.88461538461538503</c:v>
                </c:pt>
                <c:pt idx="64" formatCode="0.0">
                  <c:v>0.88461538461538503</c:v>
                </c:pt>
                <c:pt idx="65" formatCode="0.0">
                  <c:v>0.88461538461538503</c:v>
                </c:pt>
                <c:pt idx="66" formatCode="0.0">
                  <c:v>0.88461538461538503</c:v>
                </c:pt>
                <c:pt idx="67" formatCode="0.0">
                  <c:v>0.88461538461538503</c:v>
                </c:pt>
                <c:pt idx="68" formatCode="0.0">
                  <c:v>0.88461538461538503</c:v>
                </c:pt>
                <c:pt idx="69" formatCode="0.0">
                  <c:v>0.88461538461538503</c:v>
                </c:pt>
                <c:pt idx="70" formatCode="0.0">
                  <c:v>0.88461538461538503</c:v>
                </c:pt>
                <c:pt idx="71" formatCode="0.0">
                  <c:v>0.88461538461538503</c:v>
                </c:pt>
                <c:pt idx="72" formatCode="0.0">
                  <c:v>0.88461538461538503</c:v>
                </c:pt>
                <c:pt idx="73" formatCode="0.0">
                  <c:v>0.88461538461538503</c:v>
                </c:pt>
                <c:pt idx="74" formatCode="0.0">
                  <c:v>0.88461538461538503</c:v>
                </c:pt>
                <c:pt idx="75" formatCode="0.0">
                  <c:v>0.88461538461538503</c:v>
                </c:pt>
                <c:pt idx="76" formatCode="0.0">
                  <c:v>0.88461538461538503</c:v>
                </c:pt>
                <c:pt idx="77" formatCode="0.0">
                  <c:v>0.88461538461538503</c:v>
                </c:pt>
                <c:pt idx="78" formatCode="0.0">
                  <c:v>0.88461538461538503</c:v>
                </c:pt>
                <c:pt idx="79" formatCode="0.0">
                  <c:v>0.88461538461538503</c:v>
                </c:pt>
                <c:pt idx="80" formatCode="0.0">
                  <c:v>0.88461538461538503</c:v>
                </c:pt>
                <c:pt idx="81" formatCode="0.0">
                  <c:v>0.88461538461538503</c:v>
                </c:pt>
                <c:pt idx="82" formatCode="0.0">
                  <c:v>0.88461538461538503</c:v>
                </c:pt>
                <c:pt idx="83" formatCode="0.0">
                  <c:v>0.88461538461538503</c:v>
                </c:pt>
                <c:pt idx="84" formatCode="0.0">
                  <c:v>0.88461538461538503</c:v>
                </c:pt>
                <c:pt idx="85" formatCode="0.0">
                  <c:v>0.88461538461538503</c:v>
                </c:pt>
                <c:pt idx="86" formatCode="0.0">
                  <c:v>0.88461538461538503</c:v>
                </c:pt>
                <c:pt idx="87" formatCode="0.0">
                  <c:v>0.88461538461538503</c:v>
                </c:pt>
                <c:pt idx="88" formatCode="0.0">
                  <c:v>0.88461538461538503</c:v>
                </c:pt>
                <c:pt idx="89" formatCode="0.0">
                  <c:v>0.88461538461538503</c:v>
                </c:pt>
                <c:pt idx="90" formatCode="0.0">
                  <c:v>0.88461538461538503</c:v>
                </c:pt>
                <c:pt idx="91" formatCode="0.0">
                  <c:v>0.88461538461538503</c:v>
                </c:pt>
                <c:pt idx="92" formatCode="0.0">
                  <c:v>0.88461538461538503</c:v>
                </c:pt>
                <c:pt idx="93" formatCode="0.0">
                  <c:v>0.88461538461538503</c:v>
                </c:pt>
                <c:pt idx="94" formatCode="0.0">
                  <c:v>0.88461538461538503</c:v>
                </c:pt>
                <c:pt idx="95" formatCode="0.0">
                  <c:v>0.88461538461538503</c:v>
                </c:pt>
                <c:pt idx="96" formatCode="0.0">
                  <c:v>0.88461538461538503</c:v>
                </c:pt>
                <c:pt idx="97" formatCode="0.0">
                  <c:v>0.88461538461538503</c:v>
                </c:pt>
                <c:pt idx="98" formatCode="0.0">
                  <c:v>0.88461538461538503</c:v>
                </c:pt>
                <c:pt idx="99" formatCode="0.0">
                  <c:v>0.88461538461538503</c:v>
                </c:pt>
                <c:pt idx="100" formatCode="0.0">
                  <c:v>0.88461538461538503</c:v>
                </c:pt>
                <c:pt idx="101" formatCode="0.0">
                  <c:v>0.88461538461538503</c:v>
                </c:pt>
                <c:pt idx="102" formatCode="0.0">
                  <c:v>0.88461538461538503</c:v>
                </c:pt>
                <c:pt idx="103" formatCode="0.0">
                  <c:v>0.88461538461538503</c:v>
                </c:pt>
              </c:numCache>
            </c:numRef>
          </c:yVal>
          <c:smooth val="0"/>
        </c:ser>
        <c:ser>
          <c:idx val="3"/>
          <c:order val="3"/>
          <c:tx>
            <c:v>2012-2014</c:v>
          </c:tx>
          <c:xVal>
            <c:numRef>
              <c:f>'survival 30 d'!$C$248:$C$504</c:f>
              <c:numCache>
                <c:formatCode>0.0</c:formatCode>
                <c:ptCount val="25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  <c:pt idx="9">
                  <c:v>2</c:v>
                </c:pt>
                <c:pt idx="10">
                  <c:v>3</c:v>
                </c:pt>
                <c:pt idx="11">
                  <c:v>4</c:v>
                </c:pt>
                <c:pt idx="12">
                  <c:v>4</c:v>
                </c:pt>
                <c:pt idx="13">
                  <c:v>4</c:v>
                </c:pt>
                <c:pt idx="14">
                  <c:v>4</c:v>
                </c:pt>
                <c:pt idx="15">
                  <c:v>5</c:v>
                </c:pt>
                <c:pt idx="16">
                  <c:v>6</c:v>
                </c:pt>
                <c:pt idx="17">
                  <c:v>6</c:v>
                </c:pt>
                <c:pt idx="18">
                  <c:v>6</c:v>
                </c:pt>
                <c:pt idx="19">
                  <c:v>7</c:v>
                </c:pt>
                <c:pt idx="20">
                  <c:v>7</c:v>
                </c:pt>
                <c:pt idx="21">
                  <c:v>7</c:v>
                </c:pt>
                <c:pt idx="22">
                  <c:v>12</c:v>
                </c:pt>
                <c:pt idx="23">
                  <c:v>16</c:v>
                </c:pt>
                <c:pt idx="24">
                  <c:v>17</c:v>
                </c:pt>
                <c:pt idx="25">
                  <c:v>18</c:v>
                </c:pt>
                <c:pt idx="26">
                  <c:v>19</c:v>
                </c:pt>
                <c:pt idx="27">
                  <c:v>22</c:v>
                </c:pt>
                <c:pt idx="28">
                  <c:v>33</c:v>
                </c:pt>
                <c:pt idx="29">
                  <c:v>33</c:v>
                </c:pt>
                <c:pt idx="30">
                  <c:v>33</c:v>
                </c:pt>
                <c:pt idx="31">
                  <c:v>33</c:v>
                </c:pt>
                <c:pt idx="32">
                  <c:v>33</c:v>
                </c:pt>
                <c:pt idx="33">
                  <c:v>33</c:v>
                </c:pt>
                <c:pt idx="34">
                  <c:v>33</c:v>
                </c:pt>
                <c:pt idx="35">
                  <c:v>33</c:v>
                </c:pt>
                <c:pt idx="36">
                  <c:v>33</c:v>
                </c:pt>
                <c:pt idx="37">
                  <c:v>33</c:v>
                </c:pt>
                <c:pt idx="38">
                  <c:v>33</c:v>
                </c:pt>
                <c:pt idx="39">
                  <c:v>33</c:v>
                </c:pt>
                <c:pt idx="40">
                  <c:v>33</c:v>
                </c:pt>
                <c:pt idx="41">
                  <c:v>33</c:v>
                </c:pt>
                <c:pt idx="42">
                  <c:v>33</c:v>
                </c:pt>
                <c:pt idx="43">
                  <c:v>33</c:v>
                </c:pt>
                <c:pt idx="44">
                  <c:v>33</c:v>
                </c:pt>
                <c:pt idx="45">
                  <c:v>33</c:v>
                </c:pt>
                <c:pt idx="46">
                  <c:v>33</c:v>
                </c:pt>
                <c:pt idx="47">
                  <c:v>33</c:v>
                </c:pt>
                <c:pt idx="48">
                  <c:v>33</c:v>
                </c:pt>
                <c:pt idx="49">
                  <c:v>33</c:v>
                </c:pt>
                <c:pt idx="50">
                  <c:v>33</c:v>
                </c:pt>
                <c:pt idx="51">
                  <c:v>33</c:v>
                </c:pt>
                <c:pt idx="52">
                  <c:v>33</c:v>
                </c:pt>
                <c:pt idx="53">
                  <c:v>33</c:v>
                </c:pt>
                <c:pt idx="54">
                  <c:v>33</c:v>
                </c:pt>
                <c:pt idx="55">
                  <c:v>33</c:v>
                </c:pt>
                <c:pt idx="56">
                  <c:v>33</c:v>
                </c:pt>
                <c:pt idx="57">
                  <c:v>33</c:v>
                </c:pt>
                <c:pt idx="58">
                  <c:v>33</c:v>
                </c:pt>
                <c:pt idx="59">
                  <c:v>33</c:v>
                </c:pt>
                <c:pt idx="60">
                  <c:v>33</c:v>
                </c:pt>
                <c:pt idx="61">
                  <c:v>33</c:v>
                </c:pt>
                <c:pt idx="62">
                  <c:v>33</c:v>
                </c:pt>
                <c:pt idx="63">
                  <c:v>33</c:v>
                </c:pt>
                <c:pt idx="64">
                  <c:v>33</c:v>
                </c:pt>
                <c:pt idx="65">
                  <c:v>33</c:v>
                </c:pt>
                <c:pt idx="66">
                  <c:v>33</c:v>
                </c:pt>
                <c:pt idx="67">
                  <c:v>33</c:v>
                </c:pt>
                <c:pt idx="68">
                  <c:v>33</c:v>
                </c:pt>
                <c:pt idx="69">
                  <c:v>33</c:v>
                </c:pt>
                <c:pt idx="70">
                  <c:v>33</c:v>
                </c:pt>
                <c:pt idx="71">
                  <c:v>33</c:v>
                </c:pt>
                <c:pt idx="72">
                  <c:v>33</c:v>
                </c:pt>
                <c:pt idx="73">
                  <c:v>33</c:v>
                </c:pt>
                <c:pt idx="74">
                  <c:v>33</c:v>
                </c:pt>
                <c:pt idx="75">
                  <c:v>33</c:v>
                </c:pt>
                <c:pt idx="76">
                  <c:v>33</c:v>
                </c:pt>
                <c:pt idx="77">
                  <c:v>33</c:v>
                </c:pt>
                <c:pt idx="78">
                  <c:v>33</c:v>
                </c:pt>
                <c:pt idx="79">
                  <c:v>33</c:v>
                </c:pt>
                <c:pt idx="80">
                  <c:v>33</c:v>
                </c:pt>
                <c:pt idx="81">
                  <c:v>33</c:v>
                </c:pt>
                <c:pt idx="82">
                  <c:v>33</c:v>
                </c:pt>
                <c:pt idx="83">
                  <c:v>33</c:v>
                </c:pt>
                <c:pt idx="84">
                  <c:v>33</c:v>
                </c:pt>
                <c:pt idx="85">
                  <c:v>33</c:v>
                </c:pt>
                <c:pt idx="86">
                  <c:v>33</c:v>
                </c:pt>
                <c:pt idx="87">
                  <c:v>33</c:v>
                </c:pt>
                <c:pt idx="88">
                  <c:v>33</c:v>
                </c:pt>
                <c:pt idx="89">
                  <c:v>33</c:v>
                </c:pt>
                <c:pt idx="90">
                  <c:v>33</c:v>
                </c:pt>
                <c:pt idx="91">
                  <c:v>33</c:v>
                </c:pt>
                <c:pt idx="92">
                  <c:v>33</c:v>
                </c:pt>
                <c:pt idx="93">
                  <c:v>33</c:v>
                </c:pt>
                <c:pt idx="94">
                  <c:v>33</c:v>
                </c:pt>
                <c:pt idx="95">
                  <c:v>33</c:v>
                </c:pt>
                <c:pt idx="96">
                  <c:v>33</c:v>
                </c:pt>
                <c:pt idx="97">
                  <c:v>33</c:v>
                </c:pt>
                <c:pt idx="98">
                  <c:v>33</c:v>
                </c:pt>
                <c:pt idx="99">
                  <c:v>33</c:v>
                </c:pt>
                <c:pt idx="100">
                  <c:v>33</c:v>
                </c:pt>
                <c:pt idx="101">
                  <c:v>33</c:v>
                </c:pt>
                <c:pt idx="102">
                  <c:v>33</c:v>
                </c:pt>
                <c:pt idx="103">
                  <c:v>33</c:v>
                </c:pt>
                <c:pt idx="104">
                  <c:v>33</c:v>
                </c:pt>
                <c:pt idx="105">
                  <c:v>33</c:v>
                </c:pt>
                <c:pt idx="106">
                  <c:v>33</c:v>
                </c:pt>
                <c:pt idx="107">
                  <c:v>33</c:v>
                </c:pt>
                <c:pt idx="108">
                  <c:v>33</c:v>
                </c:pt>
                <c:pt idx="109">
                  <c:v>33</c:v>
                </c:pt>
                <c:pt idx="110">
                  <c:v>33</c:v>
                </c:pt>
                <c:pt idx="111">
                  <c:v>33</c:v>
                </c:pt>
                <c:pt idx="112">
                  <c:v>33</c:v>
                </c:pt>
                <c:pt idx="113">
                  <c:v>33</c:v>
                </c:pt>
                <c:pt idx="114">
                  <c:v>33</c:v>
                </c:pt>
                <c:pt idx="115">
                  <c:v>33</c:v>
                </c:pt>
                <c:pt idx="116">
                  <c:v>33</c:v>
                </c:pt>
                <c:pt idx="117">
                  <c:v>33</c:v>
                </c:pt>
                <c:pt idx="118">
                  <c:v>33</c:v>
                </c:pt>
                <c:pt idx="119">
                  <c:v>33</c:v>
                </c:pt>
                <c:pt idx="120">
                  <c:v>33</c:v>
                </c:pt>
                <c:pt idx="121">
                  <c:v>33</c:v>
                </c:pt>
                <c:pt idx="122">
                  <c:v>33</c:v>
                </c:pt>
                <c:pt idx="123">
                  <c:v>33</c:v>
                </c:pt>
                <c:pt idx="124">
                  <c:v>33</c:v>
                </c:pt>
                <c:pt idx="125">
                  <c:v>33</c:v>
                </c:pt>
                <c:pt idx="126">
                  <c:v>33</c:v>
                </c:pt>
                <c:pt idx="127">
                  <c:v>33</c:v>
                </c:pt>
                <c:pt idx="128">
                  <c:v>33</c:v>
                </c:pt>
                <c:pt idx="129">
                  <c:v>33</c:v>
                </c:pt>
                <c:pt idx="130">
                  <c:v>33</c:v>
                </c:pt>
                <c:pt idx="131">
                  <c:v>33</c:v>
                </c:pt>
                <c:pt idx="132">
                  <c:v>33</c:v>
                </c:pt>
                <c:pt idx="133">
                  <c:v>33</c:v>
                </c:pt>
                <c:pt idx="134">
                  <c:v>33</c:v>
                </c:pt>
                <c:pt idx="135">
                  <c:v>33</c:v>
                </c:pt>
                <c:pt idx="136">
                  <c:v>33</c:v>
                </c:pt>
                <c:pt idx="137">
                  <c:v>33</c:v>
                </c:pt>
                <c:pt idx="138">
                  <c:v>33</c:v>
                </c:pt>
                <c:pt idx="139">
                  <c:v>33</c:v>
                </c:pt>
                <c:pt idx="140">
                  <c:v>33</c:v>
                </c:pt>
                <c:pt idx="141">
                  <c:v>33</c:v>
                </c:pt>
                <c:pt idx="142">
                  <c:v>33</c:v>
                </c:pt>
                <c:pt idx="143">
                  <c:v>33</c:v>
                </c:pt>
                <c:pt idx="144">
                  <c:v>33</c:v>
                </c:pt>
                <c:pt idx="145">
                  <c:v>33</c:v>
                </c:pt>
                <c:pt idx="146">
                  <c:v>33</c:v>
                </c:pt>
                <c:pt idx="147">
                  <c:v>33</c:v>
                </c:pt>
                <c:pt idx="148">
                  <c:v>33</c:v>
                </c:pt>
                <c:pt idx="149">
                  <c:v>33</c:v>
                </c:pt>
                <c:pt idx="150">
                  <c:v>33</c:v>
                </c:pt>
                <c:pt idx="151">
                  <c:v>33</c:v>
                </c:pt>
                <c:pt idx="152">
                  <c:v>33</c:v>
                </c:pt>
                <c:pt idx="153">
                  <c:v>33</c:v>
                </c:pt>
                <c:pt idx="154">
                  <c:v>33</c:v>
                </c:pt>
                <c:pt idx="155">
                  <c:v>33</c:v>
                </c:pt>
                <c:pt idx="156">
                  <c:v>33</c:v>
                </c:pt>
                <c:pt idx="157">
                  <c:v>33</c:v>
                </c:pt>
                <c:pt idx="158">
                  <c:v>33</c:v>
                </c:pt>
                <c:pt idx="159">
                  <c:v>33</c:v>
                </c:pt>
                <c:pt idx="160">
                  <c:v>33</c:v>
                </c:pt>
                <c:pt idx="161">
                  <c:v>33</c:v>
                </c:pt>
                <c:pt idx="162">
                  <c:v>33</c:v>
                </c:pt>
                <c:pt idx="163">
                  <c:v>33</c:v>
                </c:pt>
                <c:pt idx="164">
                  <c:v>33</c:v>
                </c:pt>
                <c:pt idx="165">
                  <c:v>33</c:v>
                </c:pt>
                <c:pt idx="166">
                  <c:v>33</c:v>
                </c:pt>
                <c:pt idx="167">
                  <c:v>33</c:v>
                </c:pt>
                <c:pt idx="168">
                  <c:v>33</c:v>
                </c:pt>
                <c:pt idx="169">
                  <c:v>33</c:v>
                </c:pt>
                <c:pt idx="170">
                  <c:v>33</c:v>
                </c:pt>
                <c:pt idx="171">
                  <c:v>33</c:v>
                </c:pt>
                <c:pt idx="172">
                  <c:v>33</c:v>
                </c:pt>
                <c:pt idx="173">
                  <c:v>33</c:v>
                </c:pt>
                <c:pt idx="174">
                  <c:v>33</c:v>
                </c:pt>
                <c:pt idx="175">
                  <c:v>33</c:v>
                </c:pt>
                <c:pt idx="176">
                  <c:v>33</c:v>
                </c:pt>
                <c:pt idx="177">
                  <c:v>33</c:v>
                </c:pt>
                <c:pt idx="178">
                  <c:v>33</c:v>
                </c:pt>
                <c:pt idx="179">
                  <c:v>33</c:v>
                </c:pt>
                <c:pt idx="180">
                  <c:v>33</c:v>
                </c:pt>
                <c:pt idx="181">
                  <c:v>33</c:v>
                </c:pt>
                <c:pt idx="182">
                  <c:v>33</c:v>
                </c:pt>
                <c:pt idx="183">
                  <c:v>33</c:v>
                </c:pt>
                <c:pt idx="184">
                  <c:v>33</c:v>
                </c:pt>
                <c:pt idx="185">
                  <c:v>33</c:v>
                </c:pt>
                <c:pt idx="186">
                  <c:v>33</c:v>
                </c:pt>
                <c:pt idx="187">
                  <c:v>33</c:v>
                </c:pt>
                <c:pt idx="188">
                  <c:v>33</c:v>
                </c:pt>
                <c:pt idx="189">
                  <c:v>33</c:v>
                </c:pt>
                <c:pt idx="190">
                  <c:v>33</c:v>
                </c:pt>
                <c:pt idx="191">
                  <c:v>33</c:v>
                </c:pt>
                <c:pt idx="192">
                  <c:v>33</c:v>
                </c:pt>
                <c:pt idx="193">
                  <c:v>33</c:v>
                </c:pt>
                <c:pt idx="194">
                  <c:v>33</c:v>
                </c:pt>
                <c:pt idx="195">
                  <c:v>33</c:v>
                </c:pt>
                <c:pt idx="196">
                  <c:v>33</c:v>
                </c:pt>
                <c:pt idx="197">
                  <c:v>33</c:v>
                </c:pt>
                <c:pt idx="198">
                  <c:v>33</c:v>
                </c:pt>
                <c:pt idx="199">
                  <c:v>33</c:v>
                </c:pt>
                <c:pt idx="200">
                  <c:v>33</c:v>
                </c:pt>
                <c:pt idx="201">
                  <c:v>33</c:v>
                </c:pt>
                <c:pt idx="202">
                  <c:v>33</c:v>
                </c:pt>
                <c:pt idx="203">
                  <c:v>33</c:v>
                </c:pt>
                <c:pt idx="204">
                  <c:v>33</c:v>
                </c:pt>
                <c:pt idx="205">
                  <c:v>33</c:v>
                </c:pt>
                <c:pt idx="206">
                  <c:v>33</c:v>
                </c:pt>
                <c:pt idx="207">
                  <c:v>33</c:v>
                </c:pt>
                <c:pt idx="208">
                  <c:v>33</c:v>
                </c:pt>
                <c:pt idx="209">
                  <c:v>33</c:v>
                </c:pt>
                <c:pt idx="210">
                  <c:v>33</c:v>
                </c:pt>
                <c:pt idx="211">
                  <c:v>33</c:v>
                </c:pt>
                <c:pt idx="212">
                  <c:v>33</c:v>
                </c:pt>
                <c:pt idx="213">
                  <c:v>33</c:v>
                </c:pt>
                <c:pt idx="214">
                  <c:v>33</c:v>
                </c:pt>
                <c:pt idx="215">
                  <c:v>33</c:v>
                </c:pt>
                <c:pt idx="216">
                  <c:v>33</c:v>
                </c:pt>
                <c:pt idx="217">
                  <c:v>33</c:v>
                </c:pt>
                <c:pt idx="218">
                  <c:v>33</c:v>
                </c:pt>
                <c:pt idx="219">
                  <c:v>33</c:v>
                </c:pt>
                <c:pt idx="220">
                  <c:v>33</c:v>
                </c:pt>
                <c:pt idx="221">
                  <c:v>33</c:v>
                </c:pt>
                <c:pt idx="222">
                  <c:v>33</c:v>
                </c:pt>
                <c:pt idx="223">
                  <c:v>33</c:v>
                </c:pt>
                <c:pt idx="224">
                  <c:v>33</c:v>
                </c:pt>
                <c:pt idx="225">
                  <c:v>33</c:v>
                </c:pt>
                <c:pt idx="226">
                  <c:v>33</c:v>
                </c:pt>
                <c:pt idx="227">
                  <c:v>33</c:v>
                </c:pt>
                <c:pt idx="228">
                  <c:v>33</c:v>
                </c:pt>
                <c:pt idx="229">
                  <c:v>33</c:v>
                </c:pt>
                <c:pt idx="230">
                  <c:v>33</c:v>
                </c:pt>
                <c:pt idx="231">
                  <c:v>33</c:v>
                </c:pt>
                <c:pt idx="232">
                  <c:v>33</c:v>
                </c:pt>
                <c:pt idx="233">
                  <c:v>33</c:v>
                </c:pt>
                <c:pt idx="234">
                  <c:v>33</c:v>
                </c:pt>
                <c:pt idx="235">
                  <c:v>33</c:v>
                </c:pt>
                <c:pt idx="236">
                  <c:v>33</c:v>
                </c:pt>
                <c:pt idx="237">
                  <c:v>33</c:v>
                </c:pt>
                <c:pt idx="238">
                  <c:v>33</c:v>
                </c:pt>
                <c:pt idx="239">
                  <c:v>33</c:v>
                </c:pt>
                <c:pt idx="240">
                  <c:v>33</c:v>
                </c:pt>
                <c:pt idx="241">
                  <c:v>33</c:v>
                </c:pt>
                <c:pt idx="242">
                  <c:v>33</c:v>
                </c:pt>
                <c:pt idx="243">
                  <c:v>33</c:v>
                </c:pt>
                <c:pt idx="244">
                  <c:v>33</c:v>
                </c:pt>
                <c:pt idx="245">
                  <c:v>33</c:v>
                </c:pt>
                <c:pt idx="246">
                  <c:v>33</c:v>
                </c:pt>
                <c:pt idx="247">
                  <c:v>33</c:v>
                </c:pt>
                <c:pt idx="248">
                  <c:v>33</c:v>
                </c:pt>
                <c:pt idx="249">
                  <c:v>33</c:v>
                </c:pt>
                <c:pt idx="250">
                  <c:v>33</c:v>
                </c:pt>
                <c:pt idx="251">
                  <c:v>33</c:v>
                </c:pt>
                <c:pt idx="252">
                  <c:v>33</c:v>
                </c:pt>
                <c:pt idx="253">
                  <c:v>33</c:v>
                </c:pt>
                <c:pt idx="254">
                  <c:v>33</c:v>
                </c:pt>
                <c:pt idx="255">
                  <c:v>33</c:v>
                </c:pt>
                <c:pt idx="256">
                  <c:v>33</c:v>
                </c:pt>
              </c:numCache>
            </c:numRef>
          </c:xVal>
          <c:yVal>
            <c:numRef>
              <c:f>'survival 30 d'!$D$248:$D$504</c:f>
              <c:numCache>
                <c:formatCode>General</c:formatCode>
                <c:ptCount val="25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 formatCode="0.0">
                  <c:v>0.98443579766537004</c:v>
                </c:pt>
                <c:pt idx="4" formatCode="0.0">
                  <c:v>0.98443579766537004</c:v>
                </c:pt>
                <c:pt idx="5" formatCode="0.0">
                  <c:v>0.98443579766537004</c:v>
                </c:pt>
                <c:pt idx="6" formatCode="0.0">
                  <c:v>0.98443579766537004</c:v>
                </c:pt>
                <c:pt idx="7" formatCode="0.0">
                  <c:v>0.96887159533073897</c:v>
                </c:pt>
                <c:pt idx="8" formatCode="0.0">
                  <c:v>0.96887159533073897</c:v>
                </c:pt>
                <c:pt idx="9" formatCode="0.0">
                  <c:v>0.96108949416342404</c:v>
                </c:pt>
                <c:pt idx="10" formatCode="0.0">
                  <c:v>0.95719844357976702</c:v>
                </c:pt>
                <c:pt idx="11" formatCode="0.0">
                  <c:v>0.95719844357976702</c:v>
                </c:pt>
                <c:pt idx="12" formatCode="0.0">
                  <c:v>0.95719844357976702</c:v>
                </c:pt>
                <c:pt idx="13" formatCode="0.0">
                  <c:v>0.95719844357976702</c:v>
                </c:pt>
                <c:pt idx="14" formatCode="0.0">
                  <c:v>0.94163424124513595</c:v>
                </c:pt>
                <c:pt idx="15" formatCode="0.0">
                  <c:v>0.93774319066147904</c:v>
                </c:pt>
                <c:pt idx="16" formatCode="0.0">
                  <c:v>0.93774319066147904</c:v>
                </c:pt>
                <c:pt idx="17" formatCode="0.0">
                  <c:v>0.93774319066147904</c:v>
                </c:pt>
                <c:pt idx="18" formatCode="0.0">
                  <c:v>0.92607003891050599</c:v>
                </c:pt>
                <c:pt idx="19" formatCode="0.0">
                  <c:v>0.92607003891050599</c:v>
                </c:pt>
                <c:pt idx="20" formatCode="0.0">
                  <c:v>0.92607003891050599</c:v>
                </c:pt>
                <c:pt idx="21" formatCode="0.0">
                  <c:v>0.91439688715953304</c:v>
                </c:pt>
                <c:pt idx="22" formatCode="0.0">
                  <c:v>0.91050583657587603</c:v>
                </c:pt>
                <c:pt idx="23" formatCode="0.0">
                  <c:v>0.90661478599221801</c:v>
                </c:pt>
                <c:pt idx="24" formatCode="0.0">
                  <c:v>0.90272373540856099</c:v>
                </c:pt>
                <c:pt idx="25" formatCode="0.0">
                  <c:v>0.89883268482490297</c:v>
                </c:pt>
                <c:pt idx="26" formatCode="0.0">
                  <c:v>0.89494163424124495</c:v>
                </c:pt>
                <c:pt idx="27" formatCode="0.0">
                  <c:v>0.89105058365758805</c:v>
                </c:pt>
                <c:pt idx="28" formatCode="0.0">
                  <c:v>0.89105058365758805</c:v>
                </c:pt>
                <c:pt idx="29" formatCode="0.0">
                  <c:v>0.89105058365758805</c:v>
                </c:pt>
                <c:pt idx="30" formatCode="0.0">
                  <c:v>0.89105058365758805</c:v>
                </c:pt>
                <c:pt idx="31" formatCode="0.0">
                  <c:v>0.89105058365758805</c:v>
                </c:pt>
                <c:pt idx="32" formatCode="0.0">
                  <c:v>0.89105058365758805</c:v>
                </c:pt>
                <c:pt idx="33" formatCode="0.0">
                  <c:v>0.89105058365758805</c:v>
                </c:pt>
                <c:pt idx="34" formatCode="0.0">
                  <c:v>0.89105058365758805</c:v>
                </c:pt>
                <c:pt idx="35" formatCode="0.0">
                  <c:v>0.89105058365758805</c:v>
                </c:pt>
                <c:pt idx="36" formatCode="0.0">
                  <c:v>0.89105058365758805</c:v>
                </c:pt>
                <c:pt idx="37" formatCode="0.0">
                  <c:v>0.89105058365758805</c:v>
                </c:pt>
                <c:pt idx="38" formatCode="0.0">
                  <c:v>0.89105058365758805</c:v>
                </c:pt>
                <c:pt idx="39" formatCode="0.0">
                  <c:v>0.89105058365758805</c:v>
                </c:pt>
                <c:pt idx="40" formatCode="0.0">
                  <c:v>0.89105058365758805</c:v>
                </c:pt>
                <c:pt idx="41" formatCode="0.0">
                  <c:v>0.89105058365758805</c:v>
                </c:pt>
                <c:pt idx="42" formatCode="0.0">
                  <c:v>0.89105058365758805</c:v>
                </c:pt>
                <c:pt idx="43" formatCode="0.0">
                  <c:v>0.89105058365758805</c:v>
                </c:pt>
                <c:pt idx="44" formatCode="0.0">
                  <c:v>0.89105058365758805</c:v>
                </c:pt>
                <c:pt idx="45" formatCode="0.0">
                  <c:v>0.89105058365758805</c:v>
                </c:pt>
                <c:pt idx="46" formatCode="0.0">
                  <c:v>0.89105058365758805</c:v>
                </c:pt>
                <c:pt idx="47" formatCode="0.0">
                  <c:v>0.89105058365758805</c:v>
                </c:pt>
                <c:pt idx="48" formatCode="0.0">
                  <c:v>0.89105058365758805</c:v>
                </c:pt>
                <c:pt idx="49" formatCode="0.0">
                  <c:v>0.89105058365758805</c:v>
                </c:pt>
                <c:pt idx="50" formatCode="0.0">
                  <c:v>0.89105058365758805</c:v>
                </c:pt>
                <c:pt idx="51" formatCode="0.0">
                  <c:v>0.89105058365758805</c:v>
                </c:pt>
                <c:pt idx="52" formatCode="0.0">
                  <c:v>0.89105058365758805</c:v>
                </c:pt>
                <c:pt idx="53" formatCode="0.0">
                  <c:v>0.89105058365758805</c:v>
                </c:pt>
                <c:pt idx="54" formatCode="0.0">
                  <c:v>0.89105058365758805</c:v>
                </c:pt>
                <c:pt idx="55" formatCode="0.0">
                  <c:v>0.89105058365758805</c:v>
                </c:pt>
                <c:pt idx="56" formatCode="0.0">
                  <c:v>0.89105058365758805</c:v>
                </c:pt>
                <c:pt idx="57" formatCode="0.0">
                  <c:v>0.89105058365758805</c:v>
                </c:pt>
                <c:pt idx="58" formatCode="0.0">
                  <c:v>0.89105058365758805</c:v>
                </c:pt>
                <c:pt idx="59" formatCode="0.0">
                  <c:v>0.89105058365758805</c:v>
                </c:pt>
                <c:pt idx="60" formatCode="0.0">
                  <c:v>0.89105058365758805</c:v>
                </c:pt>
                <c:pt idx="61" formatCode="0.0">
                  <c:v>0.89105058365758805</c:v>
                </c:pt>
                <c:pt idx="62" formatCode="0.0">
                  <c:v>0.89105058365758805</c:v>
                </c:pt>
                <c:pt idx="63" formatCode="0.0">
                  <c:v>0.89105058365758805</c:v>
                </c:pt>
                <c:pt idx="64" formatCode="0.0">
                  <c:v>0.89105058365758805</c:v>
                </c:pt>
                <c:pt idx="65" formatCode="0.0">
                  <c:v>0.89105058365758805</c:v>
                </c:pt>
                <c:pt idx="66" formatCode="0.0">
                  <c:v>0.89105058365758805</c:v>
                </c:pt>
                <c:pt idx="67" formatCode="0.0">
                  <c:v>0.89105058365758805</c:v>
                </c:pt>
                <c:pt idx="68" formatCode="0.0">
                  <c:v>0.89105058365758805</c:v>
                </c:pt>
                <c:pt idx="69" formatCode="0.0">
                  <c:v>0.89105058365758805</c:v>
                </c:pt>
                <c:pt idx="70" formatCode="0.0">
                  <c:v>0.89105058365758805</c:v>
                </c:pt>
                <c:pt idx="71" formatCode="0.0">
                  <c:v>0.89105058365758805</c:v>
                </c:pt>
                <c:pt idx="72" formatCode="0.0">
                  <c:v>0.89105058365758805</c:v>
                </c:pt>
                <c:pt idx="73" formatCode="0.0">
                  <c:v>0.89105058365758805</c:v>
                </c:pt>
                <c:pt idx="74" formatCode="0.0">
                  <c:v>0.89105058365758805</c:v>
                </c:pt>
                <c:pt idx="75" formatCode="0.0">
                  <c:v>0.89105058365758805</c:v>
                </c:pt>
                <c:pt idx="76" formatCode="0.0">
                  <c:v>0.89105058365758805</c:v>
                </c:pt>
                <c:pt idx="77" formatCode="0.0">
                  <c:v>0.89105058365758805</c:v>
                </c:pt>
                <c:pt idx="78" formatCode="0.0">
                  <c:v>0.89105058365758805</c:v>
                </c:pt>
                <c:pt idx="79" formatCode="0.0">
                  <c:v>0.89105058365758805</c:v>
                </c:pt>
                <c:pt idx="80" formatCode="0.0">
                  <c:v>0.89105058365758805</c:v>
                </c:pt>
                <c:pt idx="81" formatCode="0.0">
                  <c:v>0.89105058365758805</c:v>
                </c:pt>
                <c:pt idx="82" formatCode="0.0">
                  <c:v>0.89105058365758805</c:v>
                </c:pt>
                <c:pt idx="83" formatCode="0.0">
                  <c:v>0.89105058365758805</c:v>
                </c:pt>
                <c:pt idx="84" formatCode="0.0">
                  <c:v>0.89105058365758805</c:v>
                </c:pt>
                <c:pt idx="85" formatCode="0.0">
                  <c:v>0.89105058365758805</c:v>
                </c:pt>
                <c:pt idx="86" formatCode="0.0">
                  <c:v>0.89105058365758805</c:v>
                </c:pt>
                <c:pt idx="87" formatCode="0.0">
                  <c:v>0.89105058365758805</c:v>
                </c:pt>
                <c:pt idx="88" formatCode="0.0">
                  <c:v>0.89105058365758805</c:v>
                </c:pt>
                <c:pt idx="89" formatCode="0.0">
                  <c:v>0.89105058365758805</c:v>
                </c:pt>
                <c:pt idx="90" formatCode="0.0">
                  <c:v>0.89105058365758805</c:v>
                </c:pt>
                <c:pt idx="91" formatCode="0.0">
                  <c:v>0.89105058365758805</c:v>
                </c:pt>
                <c:pt idx="92" formatCode="0.0">
                  <c:v>0.89105058365758805</c:v>
                </c:pt>
                <c:pt idx="93" formatCode="0.0">
                  <c:v>0.89105058365758805</c:v>
                </c:pt>
                <c:pt idx="94" formatCode="0.0">
                  <c:v>0.89105058365758805</c:v>
                </c:pt>
                <c:pt idx="95" formatCode="0.0">
                  <c:v>0.89105058365758805</c:v>
                </c:pt>
                <c:pt idx="96" formatCode="0.0">
                  <c:v>0.89105058365758805</c:v>
                </c:pt>
                <c:pt idx="97" formatCode="0.0">
                  <c:v>0.89105058365758805</c:v>
                </c:pt>
                <c:pt idx="98" formatCode="0.0">
                  <c:v>0.89105058365758805</c:v>
                </c:pt>
                <c:pt idx="99" formatCode="0.0">
                  <c:v>0.89105058365758805</c:v>
                </c:pt>
                <c:pt idx="100" formatCode="0.0">
                  <c:v>0.89105058365758805</c:v>
                </c:pt>
                <c:pt idx="101" formatCode="0.0">
                  <c:v>0.89105058365758805</c:v>
                </c:pt>
                <c:pt idx="102" formatCode="0.0">
                  <c:v>0.89105058365758805</c:v>
                </c:pt>
                <c:pt idx="103" formatCode="0.0">
                  <c:v>0.89105058365758805</c:v>
                </c:pt>
                <c:pt idx="104" formatCode="0.0">
                  <c:v>0.89105058365758805</c:v>
                </c:pt>
                <c:pt idx="105" formatCode="0.0">
                  <c:v>0.89105058365758805</c:v>
                </c:pt>
                <c:pt idx="106" formatCode="0.0">
                  <c:v>0.89105058365758805</c:v>
                </c:pt>
                <c:pt idx="107" formatCode="0.0">
                  <c:v>0.89105058365758805</c:v>
                </c:pt>
                <c:pt idx="108" formatCode="0.0">
                  <c:v>0.89105058365758805</c:v>
                </c:pt>
                <c:pt idx="109" formatCode="0.0">
                  <c:v>0.89105058365758805</c:v>
                </c:pt>
                <c:pt idx="110" formatCode="0.0">
                  <c:v>0.89105058365758805</c:v>
                </c:pt>
                <c:pt idx="111" formatCode="0.0">
                  <c:v>0.89105058365758805</c:v>
                </c:pt>
                <c:pt idx="112" formatCode="0.0">
                  <c:v>0.89105058365758805</c:v>
                </c:pt>
                <c:pt idx="113" formatCode="0.0">
                  <c:v>0.89105058365758805</c:v>
                </c:pt>
                <c:pt idx="114" formatCode="0.0">
                  <c:v>0.89105058365758805</c:v>
                </c:pt>
                <c:pt idx="115" formatCode="0.0">
                  <c:v>0.89105058365758805</c:v>
                </c:pt>
                <c:pt idx="116" formatCode="0.0">
                  <c:v>0.89105058365758805</c:v>
                </c:pt>
                <c:pt idx="117" formatCode="0.0">
                  <c:v>0.89105058365758805</c:v>
                </c:pt>
                <c:pt idx="118" formatCode="0.0">
                  <c:v>0.89105058365758805</c:v>
                </c:pt>
                <c:pt idx="119" formatCode="0.0">
                  <c:v>0.89105058365758805</c:v>
                </c:pt>
                <c:pt idx="120" formatCode="0.0">
                  <c:v>0.89105058365758805</c:v>
                </c:pt>
                <c:pt idx="121" formatCode="0.0">
                  <c:v>0.89105058365758805</c:v>
                </c:pt>
                <c:pt idx="122" formatCode="0.0">
                  <c:v>0.89105058365758805</c:v>
                </c:pt>
                <c:pt idx="123" formatCode="0.0">
                  <c:v>0.89105058365758805</c:v>
                </c:pt>
                <c:pt idx="124" formatCode="0.0">
                  <c:v>0.89105058365758805</c:v>
                </c:pt>
                <c:pt idx="125" formatCode="0.0">
                  <c:v>0.89105058365758805</c:v>
                </c:pt>
                <c:pt idx="126" formatCode="0.0">
                  <c:v>0.89105058365758805</c:v>
                </c:pt>
                <c:pt idx="127" formatCode="0.0">
                  <c:v>0.89105058365758805</c:v>
                </c:pt>
                <c:pt idx="128" formatCode="0.0">
                  <c:v>0.89105058365758805</c:v>
                </c:pt>
                <c:pt idx="129" formatCode="0.0">
                  <c:v>0.89105058365758805</c:v>
                </c:pt>
                <c:pt idx="130" formatCode="0.0">
                  <c:v>0.89105058365758805</c:v>
                </c:pt>
                <c:pt idx="131" formatCode="0.0">
                  <c:v>0.89105058365758805</c:v>
                </c:pt>
                <c:pt idx="132" formatCode="0.0">
                  <c:v>0.89105058365758805</c:v>
                </c:pt>
                <c:pt idx="133" formatCode="0.0">
                  <c:v>0.89105058365758805</c:v>
                </c:pt>
                <c:pt idx="134" formatCode="0.0">
                  <c:v>0.89105058365758805</c:v>
                </c:pt>
                <c:pt idx="135" formatCode="0.0">
                  <c:v>0.89105058365758805</c:v>
                </c:pt>
                <c:pt idx="136" formatCode="0.0">
                  <c:v>0.89105058365758805</c:v>
                </c:pt>
                <c:pt idx="137" formatCode="0.0">
                  <c:v>0.89105058365758805</c:v>
                </c:pt>
                <c:pt idx="138" formatCode="0.0">
                  <c:v>0.89105058365758805</c:v>
                </c:pt>
                <c:pt idx="139" formatCode="0.0">
                  <c:v>0.89105058365758805</c:v>
                </c:pt>
                <c:pt idx="140" formatCode="0.0">
                  <c:v>0.89105058365758805</c:v>
                </c:pt>
                <c:pt idx="141" formatCode="0.0">
                  <c:v>0.89105058365758805</c:v>
                </c:pt>
                <c:pt idx="142" formatCode="0.0">
                  <c:v>0.89105058365758805</c:v>
                </c:pt>
                <c:pt idx="143" formatCode="0.0">
                  <c:v>0.89105058365758805</c:v>
                </c:pt>
                <c:pt idx="144" formatCode="0.0">
                  <c:v>0.89105058365758805</c:v>
                </c:pt>
                <c:pt idx="145" formatCode="0.0">
                  <c:v>0.89105058365758805</c:v>
                </c:pt>
                <c:pt idx="146" formatCode="0.0">
                  <c:v>0.89105058365758805</c:v>
                </c:pt>
                <c:pt idx="147" formatCode="0.0">
                  <c:v>0.89105058365758805</c:v>
                </c:pt>
                <c:pt idx="148" formatCode="0.0">
                  <c:v>0.89105058365758805</c:v>
                </c:pt>
                <c:pt idx="149" formatCode="0.0">
                  <c:v>0.89105058365758805</c:v>
                </c:pt>
                <c:pt idx="150" formatCode="0.0">
                  <c:v>0.89105058365758805</c:v>
                </c:pt>
                <c:pt idx="151" formatCode="0.0">
                  <c:v>0.89105058365758805</c:v>
                </c:pt>
                <c:pt idx="152" formatCode="0.0">
                  <c:v>0.89105058365758805</c:v>
                </c:pt>
                <c:pt idx="153" formatCode="0.0">
                  <c:v>0.89105058365758805</c:v>
                </c:pt>
                <c:pt idx="154" formatCode="0.0">
                  <c:v>0.89105058365758805</c:v>
                </c:pt>
                <c:pt idx="155" formatCode="0.0">
                  <c:v>0.89105058365758805</c:v>
                </c:pt>
                <c:pt idx="156" formatCode="0.0">
                  <c:v>0.89105058365758805</c:v>
                </c:pt>
                <c:pt idx="157" formatCode="0.0">
                  <c:v>0.89105058365758805</c:v>
                </c:pt>
                <c:pt idx="158" formatCode="0.0">
                  <c:v>0.89105058365758805</c:v>
                </c:pt>
                <c:pt idx="159" formatCode="0.0">
                  <c:v>0.89105058365758805</c:v>
                </c:pt>
                <c:pt idx="160" formatCode="0.0">
                  <c:v>0.89105058365758805</c:v>
                </c:pt>
                <c:pt idx="161" formatCode="0.0">
                  <c:v>0.89105058365758805</c:v>
                </c:pt>
                <c:pt idx="162" formatCode="0.0">
                  <c:v>0.89105058365758805</c:v>
                </c:pt>
                <c:pt idx="163" formatCode="0.0">
                  <c:v>0.89105058365758805</c:v>
                </c:pt>
                <c:pt idx="164" formatCode="0.0">
                  <c:v>0.89105058365758805</c:v>
                </c:pt>
                <c:pt idx="165" formatCode="0.0">
                  <c:v>0.89105058365758805</c:v>
                </c:pt>
                <c:pt idx="166" formatCode="0.0">
                  <c:v>0.89105058365758805</c:v>
                </c:pt>
                <c:pt idx="167" formatCode="0.0">
                  <c:v>0.89105058365758805</c:v>
                </c:pt>
                <c:pt idx="168" formatCode="0.0">
                  <c:v>0.89105058365758805</c:v>
                </c:pt>
                <c:pt idx="169" formatCode="0.0">
                  <c:v>0.89105058365758805</c:v>
                </c:pt>
                <c:pt idx="170" formatCode="0.0">
                  <c:v>0.89105058365758805</c:v>
                </c:pt>
                <c:pt idx="171" formatCode="0.0">
                  <c:v>0.89105058365758805</c:v>
                </c:pt>
                <c:pt idx="172" formatCode="0.0">
                  <c:v>0.89105058365758805</c:v>
                </c:pt>
                <c:pt idx="173" formatCode="0.0">
                  <c:v>0.89105058365758805</c:v>
                </c:pt>
                <c:pt idx="174" formatCode="0.0">
                  <c:v>0.89105058365758805</c:v>
                </c:pt>
                <c:pt idx="175" formatCode="0.0">
                  <c:v>0.89105058365758805</c:v>
                </c:pt>
                <c:pt idx="176" formatCode="0.0">
                  <c:v>0.89105058365758805</c:v>
                </c:pt>
                <c:pt idx="177" formatCode="0.0">
                  <c:v>0.89105058365758805</c:v>
                </c:pt>
                <c:pt idx="178" formatCode="0.0">
                  <c:v>0.89105058365758805</c:v>
                </c:pt>
                <c:pt idx="179" formatCode="0.0">
                  <c:v>0.89105058365758805</c:v>
                </c:pt>
                <c:pt idx="180" formatCode="0.0">
                  <c:v>0.89105058365758805</c:v>
                </c:pt>
                <c:pt idx="181" formatCode="0.0">
                  <c:v>0.89105058365758805</c:v>
                </c:pt>
                <c:pt idx="182" formatCode="0.0">
                  <c:v>0.89105058365758805</c:v>
                </c:pt>
                <c:pt idx="183" formatCode="0.0">
                  <c:v>0.89105058365758805</c:v>
                </c:pt>
                <c:pt idx="184" formatCode="0.0">
                  <c:v>0.89105058365758805</c:v>
                </c:pt>
                <c:pt idx="185" formatCode="0.0">
                  <c:v>0.89105058365758805</c:v>
                </c:pt>
                <c:pt idx="186" formatCode="0.0">
                  <c:v>0.89105058365758805</c:v>
                </c:pt>
                <c:pt idx="187" formatCode="0.0">
                  <c:v>0.89105058365758805</c:v>
                </c:pt>
                <c:pt idx="188" formatCode="0.0">
                  <c:v>0.89105058365758805</c:v>
                </c:pt>
                <c:pt idx="189" formatCode="0.0">
                  <c:v>0.89105058365758805</c:v>
                </c:pt>
                <c:pt idx="190" formatCode="0.0">
                  <c:v>0.89105058365758805</c:v>
                </c:pt>
                <c:pt idx="191" formatCode="0.0">
                  <c:v>0.89105058365758805</c:v>
                </c:pt>
                <c:pt idx="192" formatCode="0.0">
                  <c:v>0.89105058365758805</c:v>
                </c:pt>
                <c:pt idx="193" formatCode="0.0">
                  <c:v>0.89105058365758805</c:v>
                </c:pt>
                <c:pt idx="194" formatCode="0.0">
                  <c:v>0.89105058365758805</c:v>
                </c:pt>
                <c:pt idx="195" formatCode="0.0">
                  <c:v>0.89105058365758805</c:v>
                </c:pt>
                <c:pt idx="196" formatCode="0.0">
                  <c:v>0.89105058365758805</c:v>
                </c:pt>
                <c:pt idx="197" formatCode="0.0">
                  <c:v>0.89105058365758805</c:v>
                </c:pt>
                <c:pt idx="198" formatCode="0.0">
                  <c:v>0.89105058365758805</c:v>
                </c:pt>
                <c:pt idx="199" formatCode="0.0">
                  <c:v>0.89105058365758805</c:v>
                </c:pt>
                <c:pt idx="200" formatCode="0.0">
                  <c:v>0.89105058365758805</c:v>
                </c:pt>
                <c:pt idx="201" formatCode="0.0">
                  <c:v>0.89105058365758805</c:v>
                </c:pt>
                <c:pt idx="202" formatCode="0.0">
                  <c:v>0.89105058365758805</c:v>
                </c:pt>
                <c:pt idx="203" formatCode="0.0">
                  <c:v>0.89105058365758805</c:v>
                </c:pt>
                <c:pt idx="204" formatCode="0.0">
                  <c:v>0.89105058365758805</c:v>
                </c:pt>
                <c:pt idx="205" formatCode="0.0">
                  <c:v>0.89105058365758805</c:v>
                </c:pt>
                <c:pt idx="206" formatCode="0.0">
                  <c:v>0.89105058365758805</c:v>
                </c:pt>
                <c:pt idx="207" formatCode="0.0">
                  <c:v>0.89105058365758805</c:v>
                </c:pt>
                <c:pt idx="208" formatCode="0.0">
                  <c:v>0.89105058365758805</c:v>
                </c:pt>
                <c:pt idx="209" formatCode="0.0">
                  <c:v>0.89105058365758805</c:v>
                </c:pt>
                <c:pt idx="210" formatCode="0.0">
                  <c:v>0.89105058365758805</c:v>
                </c:pt>
                <c:pt idx="211" formatCode="0.0">
                  <c:v>0.89105058365758805</c:v>
                </c:pt>
                <c:pt idx="212" formatCode="0.0">
                  <c:v>0.89105058365758805</c:v>
                </c:pt>
                <c:pt idx="213" formatCode="0.0">
                  <c:v>0.89105058365758805</c:v>
                </c:pt>
                <c:pt idx="214" formatCode="0.0">
                  <c:v>0.89105058365758805</c:v>
                </c:pt>
                <c:pt idx="215" formatCode="0.0">
                  <c:v>0.89105058365758805</c:v>
                </c:pt>
                <c:pt idx="216" formatCode="0.0">
                  <c:v>0.89105058365758805</c:v>
                </c:pt>
                <c:pt idx="217" formatCode="0.0">
                  <c:v>0.89105058365758805</c:v>
                </c:pt>
                <c:pt idx="218" formatCode="0.0">
                  <c:v>0.89105058365758805</c:v>
                </c:pt>
                <c:pt idx="219" formatCode="0.0">
                  <c:v>0.89105058365758805</c:v>
                </c:pt>
                <c:pt idx="220" formatCode="0.0">
                  <c:v>0.89105058365758805</c:v>
                </c:pt>
                <c:pt idx="221" formatCode="0.0">
                  <c:v>0.89105058365758805</c:v>
                </c:pt>
                <c:pt idx="222" formatCode="0.0">
                  <c:v>0.89105058365758805</c:v>
                </c:pt>
                <c:pt idx="223" formatCode="0.0">
                  <c:v>0.89105058365758805</c:v>
                </c:pt>
                <c:pt idx="224" formatCode="0.0">
                  <c:v>0.89105058365758805</c:v>
                </c:pt>
                <c:pt idx="225" formatCode="0.0">
                  <c:v>0.89105058365758805</c:v>
                </c:pt>
                <c:pt idx="226" formatCode="0.0">
                  <c:v>0.89105058365758805</c:v>
                </c:pt>
                <c:pt idx="227" formatCode="0.0">
                  <c:v>0.89105058365758805</c:v>
                </c:pt>
                <c:pt idx="228" formatCode="0.0">
                  <c:v>0.89105058365758805</c:v>
                </c:pt>
                <c:pt idx="229" formatCode="0.0">
                  <c:v>0.89105058365758805</c:v>
                </c:pt>
                <c:pt idx="230" formatCode="0.0">
                  <c:v>0.89105058365758805</c:v>
                </c:pt>
                <c:pt idx="231" formatCode="0.0">
                  <c:v>0.89105058365758805</c:v>
                </c:pt>
                <c:pt idx="232" formatCode="0.0">
                  <c:v>0.89105058365758805</c:v>
                </c:pt>
                <c:pt idx="233" formatCode="0.0">
                  <c:v>0.89105058365758805</c:v>
                </c:pt>
                <c:pt idx="234" formatCode="0.0">
                  <c:v>0.89105058365758805</c:v>
                </c:pt>
                <c:pt idx="235" formatCode="0.0">
                  <c:v>0.89105058365758805</c:v>
                </c:pt>
                <c:pt idx="236" formatCode="0.0">
                  <c:v>0.89105058365758805</c:v>
                </c:pt>
                <c:pt idx="237" formatCode="0.0">
                  <c:v>0.89105058365758805</c:v>
                </c:pt>
                <c:pt idx="238" formatCode="0.0">
                  <c:v>0.89105058365758805</c:v>
                </c:pt>
                <c:pt idx="239" formatCode="0.0">
                  <c:v>0.89105058365758805</c:v>
                </c:pt>
                <c:pt idx="240" formatCode="0.0">
                  <c:v>0.89105058365758805</c:v>
                </c:pt>
                <c:pt idx="241" formatCode="0.0">
                  <c:v>0.89105058365758805</c:v>
                </c:pt>
                <c:pt idx="242" formatCode="0.0">
                  <c:v>0.89105058365758805</c:v>
                </c:pt>
                <c:pt idx="243" formatCode="0.0">
                  <c:v>0.89105058365758805</c:v>
                </c:pt>
                <c:pt idx="244" formatCode="0.0">
                  <c:v>0.89105058365758805</c:v>
                </c:pt>
                <c:pt idx="245" formatCode="0.0">
                  <c:v>0.89105058365758805</c:v>
                </c:pt>
                <c:pt idx="246" formatCode="0.0">
                  <c:v>0.89105058365758805</c:v>
                </c:pt>
                <c:pt idx="247" formatCode="0.0">
                  <c:v>0.89105058365758805</c:v>
                </c:pt>
                <c:pt idx="248" formatCode="0.0">
                  <c:v>0.89105058365758805</c:v>
                </c:pt>
                <c:pt idx="249" formatCode="0.0">
                  <c:v>0.89105058365758805</c:v>
                </c:pt>
                <c:pt idx="250" formatCode="0.0">
                  <c:v>0.89105058365758805</c:v>
                </c:pt>
                <c:pt idx="251" formatCode="0.0">
                  <c:v>0.89105058365758805</c:v>
                </c:pt>
                <c:pt idx="252" formatCode="0.0">
                  <c:v>0.89105058365758805</c:v>
                </c:pt>
                <c:pt idx="253" formatCode="0.0">
                  <c:v>0.89105058365758805</c:v>
                </c:pt>
                <c:pt idx="254" formatCode="0.0">
                  <c:v>0.89105058365758805</c:v>
                </c:pt>
                <c:pt idx="255" formatCode="0.0">
                  <c:v>0.89105058365758805</c:v>
                </c:pt>
                <c:pt idx="256" formatCode="0.0">
                  <c:v>0.89105058365758805</c:v>
                </c:pt>
              </c:numCache>
            </c:numRef>
          </c:yVal>
          <c:smooth val="0"/>
        </c:ser>
        <c:ser>
          <c:idx val="4"/>
          <c:order val="4"/>
          <c:tx>
            <c:v>2015</c:v>
          </c:tx>
          <c:xVal>
            <c:numRef>
              <c:f>'survival 30 d'!$C$505:$C$604</c:f>
              <c:numCache>
                <c:formatCode>0.0</c:formatCode>
                <c:ptCount val="100"/>
                <c:pt idx="0">
                  <c:v>0</c:v>
                </c:pt>
                <c:pt idx="1">
                  <c:v>7</c:v>
                </c:pt>
                <c:pt idx="2">
                  <c:v>8</c:v>
                </c:pt>
                <c:pt idx="3">
                  <c:v>14</c:v>
                </c:pt>
                <c:pt idx="4">
                  <c:v>20</c:v>
                </c:pt>
                <c:pt idx="5">
                  <c:v>23</c:v>
                </c:pt>
                <c:pt idx="6">
                  <c:v>23</c:v>
                </c:pt>
                <c:pt idx="7">
                  <c:v>33</c:v>
                </c:pt>
                <c:pt idx="8">
                  <c:v>33</c:v>
                </c:pt>
                <c:pt idx="9">
                  <c:v>33</c:v>
                </c:pt>
                <c:pt idx="10">
                  <c:v>33</c:v>
                </c:pt>
                <c:pt idx="11">
                  <c:v>33</c:v>
                </c:pt>
                <c:pt idx="12">
                  <c:v>33</c:v>
                </c:pt>
                <c:pt idx="13">
                  <c:v>33</c:v>
                </c:pt>
                <c:pt idx="14">
                  <c:v>33</c:v>
                </c:pt>
                <c:pt idx="15">
                  <c:v>33</c:v>
                </c:pt>
                <c:pt idx="16">
                  <c:v>33</c:v>
                </c:pt>
                <c:pt idx="17">
                  <c:v>33</c:v>
                </c:pt>
                <c:pt idx="18">
                  <c:v>33</c:v>
                </c:pt>
                <c:pt idx="19">
                  <c:v>33</c:v>
                </c:pt>
                <c:pt idx="20">
                  <c:v>33</c:v>
                </c:pt>
                <c:pt idx="21">
                  <c:v>33</c:v>
                </c:pt>
                <c:pt idx="22">
                  <c:v>33</c:v>
                </c:pt>
                <c:pt idx="23">
                  <c:v>33</c:v>
                </c:pt>
                <c:pt idx="24">
                  <c:v>33</c:v>
                </c:pt>
                <c:pt idx="25">
                  <c:v>33</c:v>
                </c:pt>
                <c:pt idx="26">
                  <c:v>33</c:v>
                </c:pt>
                <c:pt idx="27">
                  <c:v>33</c:v>
                </c:pt>
                <c:pt idx="28">
                  <c:v>33</c:v>
                </c:pt>
                <c:pt idx="29">
                  <c:v>33</c:v>
                </c:pt>
                <c:pt idx="30">
                  <c:v>33</c:v>
                </c:pt>
                <c:pt idx="31">
                  <c:v>33</c:v>
                </c:pt>
                <c:pt idx="32">
                  <c:v>33</c:v>
                </c:pt>
                <c:pt idx="33">
                  <c:v>33</c:v>
                </c:pt>
                <c:pt idx="34">
                  <c:v>33</c:v>
                </c:pt>
                <c:pt idx="35">
                  <c:v>33</c:v>
                </c:pt>
                <c:pt idx="36">
                  <c:v>33</c:v>
                </c:pt>
                <c:pt idx="37">
                  <c:v>33</c:v>
                </c:pt>
                <c:pt idx="38">
                  <c:v>33</c:v>
                </c:pt>
                <c:pt idx="39">
                  <c:v>33</c:v>
                </c:pt>
                <c:pt idx="40">
                  <c:v>33</c:v>
                </c:pt>
                <c:pt idx="41">
                  <c:v>33</c:v>
                </c:pt>
                <c:pt idx="42">
                  <c:v>33</c:v>
                </c:pt>
                <c:pt idx="43">
                  <c:v>33</c:v>
                </c:pt>
                <c:pt idx="44">
                  <c:v>33</c:v>
                </c:pt>
                <c:pt idx="45">
                  <c:v>33</c:v>
                </c:pt>
                <c:pt idx="46">
                  <c:v>33</c:v>
                </c:pt>
                <c:pt idx="47">
                  <c:v>33</c:v>
                </c:pt>
                <c:pt idx="48">
                  <c:v>33</c:v>
                </c:pt>
                <c:pt idx="49">
                  <c:v>33</c:v>
                </c:pt>
                <c:pt idx="50">
                  <c:v>33</c:v>
                </c:pt>
                <c:pt idx="51">
                  <c:v>33</c:v>
                </c:pt>
                <c:pt idx="52">
                  <c:v>33</c:v>
                </c:pt>
                <c:pt idx="53">
                  <c:v>33</c:v>
                </c:pt>
                <c:pt idx="54">
                  <c:v>33</c:v>
                </c:pt>
                <c:pt idx="55">
                  <c:v>33</c:v>
                </c:pt>
                <c:pt idx="56">
                  <c:v>33</c:v>
                </c:pt>
                <c:pt idx="57">
                  <c:v>33</c:v>
                </c:pt>
                <c:pt idx="58">
                  <c:v>33</c:v>
                </c:pt>
                <c:pt idx="59">
                  <c:v>33</c:v>
                </c:pt>
                <c:pt idx="60">
                  <c:v>33</c:v>
                </c:pt>
                <c:pt idx="61">
                  <c:v>33</c:v>
                </c:pt>
                <c:pt idx="62">
                  <c:v>33</c:v>
                </c:pt>
                <c:pt idx="63">
                  <c:v>33</c:v>
                </c:pt>
                <c:pt idx="64">
                  <c:v>33</c:v>
                </c:pt>
                <c:pt idx="65">
                  <c:v>33</c:v>
                </c:pt>
                <c:pt idx="66">
                  <c:v>33</c:v>
                </c:pt>
                <c:pt idx="67">
                  <c:v>33</c:v>
                </c:pt>
                <c:pt idx="68">
                  <c:v>33</c:v>
                </c:pt>
                <c:pt idx="69">
                  <c:v>33</c:v>
                </c:pt>
                <c:pt idx="70">
                  <c:v>33</c:v>
                </c:pt>
                <c:pt idx="71">
                  <c:v>33</c:v>
                </c:pt>
                <c:pt idx="72">
                  <c:v>33</c:v>
                </c:pt>
                <c:pt idx="73">
                  <c:v>33</c:v>
                </c:pt>
                <c:pt idx="74">
                  <c:v>33</c:v>
                </c:pt>
                <c:pt idx="75">
                  <c:v>33</c:v>
                </c:pt>
                <c:pt idx="76">
                  <c:v>33</c:v>
                </c:pt>
                <c:pt idx="77">
                  <c:v>33</c:v>
                </c:pt>
                <c:pt idx="78">
                  <c:v>33</c:v>
                </c:pt>
                <c:pt idx="79">
                  <c:v>33</c:v>
                </c:pt>
                <c:pt idx="80">
                  <c:v>33</c:v>
                </c:pt>
                <c:pt idx="81">
                  <c:v>33</c:v>
                </c:pt>
                <c:pt idx="82">
                  <c:v>33</c:v>
                </c:pt>
                <c:pt idx="83">
                  <c:v>33</c:v>
                </c:pt>
                <c:pt idx="84">
                  <c:v>33</c:v>
                </c:pt>
                <c:pt idx="85">
                  <c:v>33</c:v>
                </c:pt>
                <c:pt idx="86">
                  <c:v>33</c:v>
                </c:pt>
                <c:pt idx="87">
                  <c:v>33</c:v>
                </c:pt>
                <c:pt idx="88">
                  <c:v>33</c:v>
                </c:pt>
                <c:pt idx="89">
                  <c:v>33</c:v>
                </c:pt>
                <c:pt idx="90">
                  <c:v>33</c:v>
                </c:pt>
                <c:pt idx="91">
                  <c:v>33</c:v>
                </c:pt>
                <c:pt idx="92">
                  <c:v>33</c:v>
                </c:pt>
                <c:pt idx="93">
                  <c:v>33</c:v>
                </c:pt>
                <c:pt idx="94">
                  <c:v>33</c:v>
                </c:pt>
                <c:pt idx="95">
                  <c:v>33</c:v>
                </c:pt>
                <c:pt idx="96">
                  <c:v>33</c:v>
                </c:pt>
                <c:pt idx="97">
                  <c:v>33</c:v>
                </c:pt>
                <c:pt idx="98">
                  <c:v>33</c:v>
                </c:pt>
                <c:pt idx="99">
                  <c:v>33</c:v>
                </c:pt>
              </c:numCache>
            </c:numRef>
          </c:xVal>
          <c:yVal>
            <c:numRef>
              <c:f>'survival 30 d'!$D$505:$D$604</c:f>
              <c:numCache>
                <c:formatCode>0.0</c:formatCode>
                <c:ptCount val="100"/>
                <c:pt idx="0">
                  <c:v>1</c:v>
                </c:pt>
                <c:pt idx="1">
                  <c:v>0.98</c:v>
                </c:pt>
                <c:pt idx="2">
                  <c:v>0.97</c:v>
                </c:pt>
                <c:pt idx="3">
                  <c:v>0.96</c:v>
                </c:pt>
                <c:pt idx="4">
                  <c:v>0.95</c:v>
                </c:pt>
                <c:pt idx="5">
                  <c:v>0.95</c:v>
                </c:pt>
                <c:pt idx="6">
                  <c:v>0.93</c:v>
                </c:pt>
                <c:pt idx="7">
                  <c:v>0.93</c:v>
                </c:pt>
                <c:pt idx="8">
                  <c:v>0.93</c:v>
                </c:pt>
                <c:pt idx="9">
                  <c:v>0.93</c:v>
                </c:pt>
                <c:pt idx="10">
                  <c:v>0.93</c:v>
                </c:pt>
                <c:pt idx="11">
                  <c:v>0.93</c:v>
                </c:pt>
                <c:pt idx="12">
                  <c:v>0.93</c:v>
                </c:pt>
                <c:pt idx="13">
                  <c:v>0.93</c:v>
                </c:pt>
                <c:pt idx="14">
                  <c:v>0.93</c:v>
                </c:pt>
                <c:pt idx="15">
                  <c:v>0.93</c:v>
                </c:pt>
                <c:pt idx="16">
                  <c:v>0.93</c:v>
                </c:pt>
                <c:pt idx="17">
                  <c:v>0.93</c:v>
                </c:pt>
                <c:pt idx="18">
                  <c:v>0.93</c:v>
                </c:pt>
                <c:pt idx="19">
                  <c:v>0.93</c:v>
                </c:pt>
                <c:pt idx="20">
                  <c:v>0.93</c:v>
                </c:pt>
                <c:pt idx="21">
                  <c:v>0.93</c:v>
                </c:pt>
                <c:pt idx="22">
                  <c:v>0.93</c:v>
                </c:pt>
                <c:pt idx="23">
                  <c:v>0.93</c:v>
                </c:pt>
                <c:pt idx="24">
                  <c:v>0.93</c:v>
                </c:pt>
                <c:pt idx="25">
                  <c:v>0.93</c:v>
                </c:pt>
                <c:pt idx="26">
                  <c:v>0.93</c:v>
                </c:pt>
                <c:pt idx="27">
                  <c:v>0.93</c:v>
                </c:pt>
                <c:pt idx="28">
                  <c:v>0.93</c:v>
                </c:pt>
                <c:pt idx="29">
                  <c:v>0.93</c:v>
                </c:pt>
                <c:pt idx="30">
                  <c:v>0.93</c:v>
                </c:pt>
                <c:pt idx="31">
                  <c:v>0.93</c:v>
                </c:pt>
                <c:pt idx="32">
                  <c:v>0.93</c:v>
                </c:pt>
                <c:pt idx="33">
                  <c:v>0.93</c:v>
                </c:pt>
                <c:pt idx="34">
                  <c:v>0.93</c:v>
                </c:pt>
                <c:pt idx="35">
                  <c:v>0.93</c:v>
                </c:pt>
                <c:pt idx="36">
                  <c:v>0.93</c:v>
                </c:pt>
                <c:pt idx="37">
                  <c:v>0.93</c:v>
                </c:pt>
                <c:pt idx="38">
                  <c:v>0.93</c:v>
                </c:pt>
                <c:pt idx="39">
                  <c:v>0.93</c:v>
                </c:pt>
                <c:pt idx="40">
                  <c:v>0.93</c:v>
                </c:pt>
                <c:pt idx="41">
                  <c:v>0.93</c:v>
                </c:pt>
                <c:pt idx="42">
                  <c:v>0.93</c:v>
                </c:pt>
                <c:pt idx="43">
                  <c:v>0.93</c:v>
                </c:pt>
                <c:pt idx="44">
                  <c:v>0.93</c:v>
                </c:pt>
                <c:pt idx="45">
                  <c:v>0.93</c:v>
                </c:pt>
                <c:pt idx="46">
                  <c:v>0.93</c:v>
                </c:pt>
                <c:pt idx="47">
                  <c:v>0.93</c:v>
                </c:pt>
                <c:pt idx="48">
                  <c:v>0.93</c:v>
                </c:pt>
                <c:pt idx="49">
                  <c:v>0.93</c:v>
                </c:pt>
                <c:pt idx="50">
                  <c:v>0.93</c:v>
                </c:pt>
                <c:pt idx="51">
                  <c:v>0.93</c:v>
                </c:pt>
                <c:pt idx="52">
                  <c:v>0.93</c:v>
                </c:pt>
                <c:pt idx="53">
                  <c:v>0.93</c:v>
                </c:pt>
                <c:pt idx="54">
                  <c:v>0.93</c:v>
                </c:pt>
                <c:pt idx="55">
                  <c:v>0.93</c:v>
                </c:pt>
                <c:pt idx="56">
                  <c:v>0.93</c:v>
                </c:pt>
                <c:pt idx="57">
                  <c:v>0.93</c:v>
                </c:pt>
                <c:pt idx="58">
                  <c:v>0.93</c:v>
                </c:pt>
                <c:pt idx="59">
                  <c:v>0.93</c:v>
                </c:pt>
                <c:pt idx="60">
                  <c:v>0.93</c:v>
                </c:pt>
                <c:pt idx="61">
                  <c:v>0.93</c:v>
                </c:pt>
                <c:pt idx="62">
                  <c:v>0.93</c:v>
                </c:pt>
                <c:pt idx="63">
                  <c:v>0.93</c:v>
                </c:pt>
                <c:pt idx="64">
                  <c:v>0.93</c:v>
                </c:pt>
                <c:pt idx="65">
                  <c:v>0.93</c:v>
                </c:pt>
                <c:pt idx="66">
                  <c:v>0.93</c:v>
                </c:pt>
                <c:pt idx="67">
                  <c:v>0.93</c:v>
                </c:pt>
                <c:pt idx="68">
                  <c:v>0.93</c:v>
                </c:pt>
                <c:pt idx="69">
                  <c:v>0.93</c:v>
                </c:pt>
                <c:pt idx="70">
                  <c:v>0.93</c:v>
                </c:pt>
                <c:pt idx="71">
                  <c:v>0.93</c:v>
                </c:pt>
                <c:pt idx="72">
                  <c:v>0.93</c:v>
                </c:pt>
                <c:pt idx="73">
                  <c:v>0.93</c:v>
                </c:pt>
                <c:pt idx="74">
                  <c:v>0.93</c:v>
                </c:pt>
                <c:pt idx="75">
                  <c:v>0.93</c:v>
                </c:pt>
                <c:pt idx="76">
                  <c:v>0.93</c:v>
                </c:pt>
                <c:pt idx="77">
                  <c:v>0.93</c:v>
                </c:pt>
                <c:pt idx="78">
                  <c:v>0.93</c:v>
                </c:pt>
                <c:pt idx="79">
                  <c:v>0.93</c:v>
                </c:pt>
                <c:pt idx="80">
                  <c:v>0.93</c:v>
                </c:pt>
                <c:pt idx="81">
                  <c:v>0.93</c:v>
                </c:pt>
                <c:pt idx="82">
                  <c:v>0.93</c:v>
                </c:pt>
                <c:pt idx="83">
                  <c:v>0.93</c:v>
                </c:pt>
                <c:pt idx="84">
                  <c:v>0.93</c:v>
                </c:pt>
                <c:pt idx="85">
                  <c:v>0.93</c:v>
                </c:pt>
                <c:pt idx="86">
                  <c:v>0.93</c:v>
                </c:pt>
                <c:pt idx="87">
                  <c:v>0.93</c:v>
                </c:pt>
                <c:pt idx="88">
                  <c:v>0.93</c:v>
                </c:pt>
                <c:pt idx="89">
                  <c:v>0.93</c:v>
                </c:pt>
                <c:pt idx="90">
                  <c:v>0.93</c:v>
                </c:pt>
                <c:pt idx="91">
                  <c:v>0.93</c:v>
                </c:pt>
                <c:pt idx="92">
                  <c:v>0.93</c:v>
                </c:pt>
                <c:pt idx="93">
                  <c:v>0.93</c:v>
                </c:pt>
                <c:pt idx="94">
                  <c:v>0.93</c:v>
                </c:pt>
                <c:pt idx="95">
                  <c:v>0.93</c:v>
                </c:pt>
                <c:pt idx="96">
                  <c:v>0.93</c:v>
                </c:pt>
                <c:pt idx="97">
                  <c:v>0.93</c:v>
                </c:pt>
                <c:pt idx="98">
                  <c:v>0.93</c:v>
                </c:pt>
                <c:pt idx="99">
                  <c:v>0.93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4096768"/>
        <c:axId val="174098304"/>
      </c:scatterChart>
      <c:valAx>
        <c:axId val="1740967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74098304"/>
        <c:crosses val="autoZero"/>
        <c:crossBetween val="midCat"/>
      </c:valAx>
      <c:valAx>
        <c:axId val="174098304"/>
        <c:scaling>
          <c:orientation val="minMax"/>
          <c:max val="1"/>
          <c:min val="0.6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74096768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8846354571534198E-2"/>
          <c:y val="1.76579416570396E-2"/>
          <c:w val="0.93333030136281703"/>
          <c:h val="0.758860019367708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'Данные Рис'!$C$2</c:f>
              <c:strCache>
                <c:ptCount val="1"/>
                <c:pt idx="0">
                  <c:v>Печень трупная (192)</c:v>
                </c:pt>
              </c:strCache>
            </c:strRef>
          </c:tx>
          <c:spPr>
            <a:solidFill>
              <a:srgbClr val="FF6600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10"/>
              <c:layout>
                <c:manualLayout>
                  <c:x val="0"/>
                  <c:y val="-2.71582189143260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0"/>
                  <c:y val="-2.71582189143260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0"/>
                  <c:y val="-2.089093762640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1.00132715866676E-16"/>
                  <c:y val="-2.089093762640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0"/>
                  <c:y val="-2.50691251516854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6"/>
              <c:layout>
                <c:manualLayout>
                  <c:x val="-2.7309237984096601E-3"/>
                  <c:y val="-1.88018438637641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 b="1">
                    <a:latin typeface="+mn-lt"/>
                    <a:cs typeface="Times New Roman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'Данные Рис'!$B$3:$B$19</c:f>
              <c:strCache>
                <c:ptCount val="17"/>
                <c:pt idx="0">
                  <c:v>ФНЦТИО, Москва </c:v>
                </c:pt>
                <c:pt idx="1">
                  <c:v>НИИ СП, Москва</c:v>
                </c:pt>
                <c:pt idx="2">
                  <c:v>ФМБЦ, Москва </c:v>
                </c:pt>
                <c:pt idx="3">
                  <c:v>ГНОКБ, Новосибирск</c:v>
                </c:pt>
                <c:pt idx="4">
                  <c:v>РНЦРХТ, Санкт-Петербург</c:v>
                </c:pt>
                <c:pt idx="5">
                  <c:v>ККБ № 1, Краснодар</c:v>
                </c:pt>
                <c:pt idx="6">
                  <c:v>СОКБ № 1, Екатеринбург</c:v>
                </c:pt>
                <c:pt idx="7">
                  <c:v>ПОМЦ, Нижний Новгород</c:v>
                </c:pt>
                <c:pt idx="8">
                  <c:v>РНЦХ, Москва </c:v>
                </c:pt>
                <c:pt idx="9">
                  <c:v>РБ№1-НЦМ, Якутск</c:v>
                </c:pt>
                <c:pt idx="10">
                  <c:v>РКБ, Уфа</c:v>
                </c:pt>
                <c:pt idx="11">
                  <c:v>БОКБ, Белгород</c:v>
                </c:pt>
                <c:pt idx="12">
                  <c:v>РОКБ, Ростов-на-Дону</c:v>
                </c:pt>
                <c:pt idx="13">
                  <c:v>ГКБ, Кемерово</c:v>
                </c:pt>
                <c:pt idx="14">
                  <c:v>СПбГМУ, Санкт-Петербург</c:v>
                </c:pt>
                <c:pt idx="15">
                  <c:v>ЗСМЦ, Омск</c:v>
                </c:pt>
                <c:pt idx="16">
                  <c:v>ЧОКБ, Челябинск</c:v>
                </c:pt>
              </c:strCache>
            </c:strRef>
          </c:cat>
          <c:val>
            <c:numRef>
              <c:f>'Данные Рис'!$C$3:$C$19</c:f>
              <c:numCache>
                <c:formatCode>General</c:formatCode>
                <c:ptCount val="17"/>
                <c:pt idx="0">
                  <c:v>60</c:v>
                </c:pt>
                <c:pt idx="1">
                  <c:v>42</c:v>
                </c:pt>
                <c:pt idx="2">
                  <c:v>12</c:v>
                </c:pt>
                <c:pt idx="3">
                  <c:v>12</c:v>
                </c:pt>
                <c:pt idx="4">
                  <c:v>19</c:v>
                </c:pt>
                <c:pt idx="5">
                  <c:v>17</c:v>
                </c:pt>
                <c:pt idx="6">
                  <c:v>15</c:v>
                </c:pt>
                <c:pt idx="7">
                  <c:v>4</c:v>
                </c:pt>
                <c:pt idx="10">
                  <c:v>3</c:v>
                </c:pt>
                <c:pt idx="11">
                  <c:v>3</c:v>
                </c:pt>
                <c:pt idx="13">
                  <c:v>2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</c:numCache>
            </c:numRef>
          </c:val>
        </c:ser>
        <c:ser>
          <c:idx val="1"/>
          <c:order val="1"/>
          <c:tx>
            <c:strRef>
              <c:f>'Данные Рис'!$D$2</c:f>
              <c:strCache>
                <c:ptCount val="1"/>
                <c:pt idx="0">
                  <c:v>Печень родственная (133)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2"/>
              <c:layout>
                <c:manualLayout>
                  <c:x val="-2.50331789666692E-17"/>
                  <c:y val="-1.67127501011237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"/>
                  <c:y val="-2.089093762640460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0"/>
                  <c:y val="-2.71582189143260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0"/>
                  <c:y val="-2.50691251516854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1.3654618992048301E-3"/>
                  <c:y val="-2.50691251516854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0"/>
                  <c:y val="-2.089093762640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 b="1">
                    <a:latin typeface="+mn-lt"/>
                    <a:cs typeface="Times New Roman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'Данные Рис'!$B$3:$B$19</c:f>
              <c:strCache>
                <c:ptCount val="17"/>
                <c:pt idx="0">
                  <c:v>ФНЦТИО, Москва </c:v>
                </c:pt>
                <c:pt idx="1">
                  <c:v>НИИ СП, Москва</c:v>
                </c:pt>
                <c:pt idx="2">
                  <c:v>ФМБЦ, Москва </c:v>
                </c:pt>
                <c:pt idx="3">
                  <c:v>ГНОКБ, Новосибирск</c:v>
                </c:pt>
                <c:pt idx="4">
                  <c:v>РНЦРХТ, Санкт-Петербург</c:v>
                </c:pt>
                <c:pt idx="5">
                  <c:v>ККБ № 1, Краснодар</c:v>
                </c:pt>
                <c:pt idx="6">
                  <c:v>СОКБ № 1, Екатеринбург</c:v>
                </c:pt>
                <c:pt idx="7">
                  <c:v>ПОМЦ, Нижний Новгород</c:v>
                </c:pt>
                <c:pt idx="8">
                  <c:v>РНЦХ, Москва </c:v>
                </c:pt>
                <c:pt idx="9">
                  <c:v>РБ№1-НЦМ, Якутск</c:v>
                </c:pt>
                <c:pt idx="10">
                  <c:v>РКБ, Уфа</c:v>
                </c:pt>
                <c:pt idx="11">
                  <c:v>БОКБ, Белгород</c:v>
                </c:pt>
                <c:pt idx="12">
                  <c:v>РОКБ, Ростов-на-Дону</c:v>
                </c:pt>
                <c:pt idx="13">
                  <c:v>ГКБ, Кемерово</c:v>
                </c:pt>
                <c:pt idx="14">
                  <c:v>СПбГМУ, Санкт-Петербург</c:v>
                </c:pt>
                <c:pt idx="15">
                  <c:v>ЗСМЦ, Омск</c:v>
                </c:pt>
                <c:pt idx="16">
                  <c:v>ЧОКБ, Челябинск</c:v>
                </c:pt>
              </c:strCache>
            </c:strRef>
          </c:cat>
          <c:val>
            <c:numRef>
              <c:f>'Данные Рис'!$D$3:$D$19</c:f>
              <c:numCache>
                <c:formatCode>General</c:formatCode>
                <c:ptCount val="17"/>
                <c:pt idx="0">
                  <c:v>75</c:v>
                </c:pt>
                <c:pt idx="2">
                  <c:v>28</c:v>
                </c:pt>
                <c:pt idx="3">
                  <c:v>14</c:v>
                </c:pt>
                <c:pt idx="7">
                  <c:v>6</c:v>
                </c:pt>
                <c:pt idx="8">
                  <c:v>4</c:v>
                </c:pt>
                <c:pt idx="9">
                  <c:v>4</c:v>
                </c:pt>
                <c:pt idx="12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4881408"/>
        <c:axId val="174903680"/>
      </c:barChart>
      <c:catAx>
        <c:axId val="17488140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+mn-lt"/>
                <a:cs typeface="Times New Roman" pitchFamily="18" charset="0"/>
              </a:defRPr>
            </a:pPr>
            <a:endParaRPr lang="en-US"/>
          </a:p>
        </c:txPr>
        <c:crossAx val="174903680"/>
        <c:crosses val="autoZero"/>
        <c:auto val="1"/>
        <c:lblAlgn val="ctr"/>
        <c:lblOffset val="100"/>
        <c:noMultiLvlLbl val="0"/>
      </c:catAx>
      <c:valAx>
        <c:axId val="174903680"/>
        <c:scaling>
          <c:orientation val="minMax"/>
          <c:max val="14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748814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379618621115702E-2"/>
          <c:y val="2.5486943904213601E-2"/>
          <c:w val="0.93194086324286296"/>
          <c:h val="0.76589434350722096"/>
        </c:manualLayout>
      </c:layout>
      <c:line3DChart>
        <c:grouping val="standard"/>
        <c:varyColors val="0"/>
        <c:ser>
          <c:idx val="0"/>
          <c:order val="0"/>
          <c:tx>
            <c:strRef>
              <c:f>'[Р®б. 8 2016.xlsx]Данные Рис. 7'!$A$2</c:f>
              <c:strCache>
                <c:ptCount val="1"/>
                <c:pt idx="0">
                  <c:v>трупная печень (43-192)</c:v>
                </c:pt>
              </c:strCache>
            </c:strRef>
          </c:tx>
          <c:spPr>
            <a:solidFill>
              <a:srgbClr val="FF6600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dLbls>
            <c:dLbl>
              <c:idx val="0"/>
              <c:layout>
                <c:manualLayout>
                  <c:x val="8.0406413266171806E-3"/>
                  <c:y val="-7.73145892079037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6081282653234399E-2"/>
                  <c:y val="-4.41797652616593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07208551021563E-2"/>
                  <c:y val="-5.15430594719357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3604275510781198E-3"/>
                  <c:y val="-6.62696478924889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-4.04981181565209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2.6802137755390599E-3"/>
                  <c:y val="-5.52247065770741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5.3604275510781198E-3"/>
                  <c:y val="-6.2588000787350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"/>
                  <c:y val="-7.36329421027654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8.04064132661708E-3"/>
                  <c:y val="-4.78614123667975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1.8761496428773401E-2"/>
                  <c:y val="-3.31351138397173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anchor="t" anchorCtr="1"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'[Р®б. 8 2016.xlsx]Данные Рис. 7'!$B$1:$K$1</c:f>
              <c:numCache>
                <c:formatCode>General</c:formatCode>
                <c:ptCount val="1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</c:numCache>
            </c:numRef>
          </c:cat>
          <c:val>
            <c:numRef>
              <c:f>'[Р®б. 8 2016.xlsx]Данные Рис. 7'!$B$2:$K$2</c:f>
              <c:numCache>
                <c:formatCode>General</c:formatCode>
                <c:ptCount val="10"/>
                <c:pt idx="0">
                  <c:v>43</c:v>
                </c:pt>
                <c:pt idx="1">
                  <c:v>69</c:v>
                </c:pt>
                <c:pt idx="2">
                  <c:v>78</c:v>
                </c:pt>
                <c:pt idx="3">
                  <c:v>89</c:v>
                </c:pt>
                <c:pt idx="4">
                  <c:v>121</c:v>
                </c:pt>
                <c:pt idx="5">
                  <c:v>123</c:v>
                </c:pt>
                <c:pt idx="6">
                  <c:v>139</c:v>
                </c:pt>
                <c:pt idx="7">
                  <c:v>154</c:v>
                </c:pt>
                <c:pt idx="8">
                  <c:v>176</c:v>
                </c:pt>
                <c:pt idx="9">
                  <c:v>192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'[Р®б. 8 2016.xlsx]Данные Рис. 7'!$A$4</c:f>
              <c:strCache>
                <c:ptCount val="1"/>
                <c:pt idx="0">
                  <c:v>родственная печень (45-133)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rgbClr val="FFC000"/>
              </a:solidFill>
              <a:prstDash val="sysDash"/>
            </a:ln>
          </c:spPr>
          <c:dLbls>
            <c:dLbl>
              <c:idx val="0"/>
              <c:layout>
                <c:manualLayout>
                  <c:x val="-5.3604275510781198E-3"/>
                  <c:y val="1.84082355256913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4.04978282630482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6802137755390599E-3"/>
                  <c:y val="4.04981181565209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4.41797652616593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2.6802137755389602E-3"/>
                  <c:y val="7.36329421027654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2.6802137755390599E-3"/>
                  <c:y val="1.472658842055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9.8273369840746205E-17"/>
                  <c:y val="2.57715297359678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5.3604275510780201E-3"/>
                  <c:y val="1.84082355256913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'[Р®б. 8 2016.xlsx]Данные Рис. 7'!$B$1:$K$1</c:f>
              <c:numCache>
                <c:formatCode>General</c:formatCode>
                <c:ptCount val="1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</c:numCache>
            </c:numRef>
          </c:cat>
          <c:val>
            <c:numRef>
              <c:f>'[Р®б. 8 2016.xlsx]Данные Рис. 7'!$B$4:$K$4</c:f>
              <c:numCache>
                <c:formatCode>General</c:formatCode>
                <c:ptCount val="10"/>
                <c:pt idx="0">
                  <c:v>45</c:v>
                </c:pt>
                <c:pt idx="1">
                  <c:v>48</c:v>
                </c:pt>
                <c:pt idx="2">
                  <c:v>47</c:v>
                </c:pt>
                <c:pt idx="3">
                  <c:v>86</c:v>
                </c:pt>
                <c:pt idx="4">
                  <c:v>88</c:v>
                </c:pt>
                <c:pt idx="5">
                  <c:v>81</c:v>
                </c:pt>
                <c:pt idx="6">
                  <c:v>104</c:v>
                </c:pt>
                <c:pt idx="7">
                  <c:v>119</c:v>
                </c:pt>
                <c:pt idx="8">
                  <c:v>126</c:v>
                </c:pt>
                <c:pt idx="9">
                  <c:v>133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4176128"/>
        <c:axId val="174177664"/>
        <c:axId val="174892800"/>
      </c:line3DChart>
      <c:catAx>
        <c:axId val="174176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050" b="1" baseline="0">
                <a:latin typeface="+mn-lt"/>
              </a:defRPr>
            </a:pPr>
            <a:endParaRPr lang="en-US"/>
          </a:p>
        </c:txPr>
        <c:crossAx val="174177664"/>
        <c:crosses val="autoZero"/>
        <c:auto val="1"/>
        <c:lblAlgn val="ctr"/>
        <c:lblOffset val="100"/>
        <c:noMultiLvlLbl val="0"/>
      </c:catAx>
      <c:valAx>
        <c:axId val="174177664"/>
        <c:scaling>
          <c:orientation val="minMax"/>
          <c:max val="2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74176128"/>
        <c:crosses val="autoZero"/>
        <c:crossBetween val="between"/>
        <c:majorUnit val="20"/>
      </c:valAx>
      <c:serAx>
        <c:axId val="174892800"/>
        <c:scaling>
          <c:orientation val="minMax"/>
        </c:scaling>
        <c:delete val="1"/>
        <c:axPos val="b"/>
        <c:majorTickMark val="out"/>
        <c:minorTickMark val="none"/>
        <c:tickLblPos val="nextTo"/>
        <c:crossAx val="174177664"/>
        <c:crosses val="autoZero"/>
      </c:ser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0090"/>
            </a:solidFill>
          </c:spPr>
          <c:invertIfNegative val="0"/>
          <c:dLbls>
            <c:dLbl>
              <c:idx val="21"/>
              <c:spPr/>
              <c:txPr>
                <a:bodyPr/>
                <a:lstStyle/>
                <a:p>
                  <a:pPr algn="l">
                    <a:defRPr sz="1050" b="1"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5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Лист1!$A$2:$A$25</c:f>
              <c:strCache>
                <c:ptCount val="24"/>
                <c:pt idx="0">
                  <c:v>Москва</c:v>
                </c:pt>
                <c:pt idx="1">
                  <c:v>Кемеровская обл.</c:v>
                </c:pt>
                <c:pt idx="2">
                  <c:v>Московская обл.</c:v>
                </c:pt>
                <c:pt idx="3">
                  <c:v>Санкт-Петербург</c:v>
                </c:pt>
                <c:pt idx="4">
                  <c:v>Самарская обл.</c:v>
                </c:pt>
                <c:pt idx="5">
                  <c:v>Омская обл.</c:v>
                </c:pt>
                <c:pt idx="6">
                  <c:v>Новосибирская обл.</c:v>
                </c:pt>
                <c:pt idx="7">
                  <c:v>Краснодарский край</c:v>
                </c:pt>
                <c:pt idx="8">
                  <c:v>Свердловская обл.</c:v>
                </c:pt>
                <c:pt idx="9">
                  <c:v>Ленинградская обл.</c:v>
                </c:pt>
                <c:pt idx="10">
                  <c:v>Башкортостан</c:v>
                </c:pt>
                <c:pt idx="11">
                  <c:v>Белгородская обл.</c:v>
                </c:pt>
                <c:pt idx="12">
                  <c:v>Волгоградская обл.</c:v>
                </c:pt>
                <c:pt idx="13">
                  <c:v>Нижегородская обл.</c:v>
                </c:pt>
                <c:pt idx="14">
                  <c:v>Воронежская обл.</c:v>
                </c:pt>
                <c:pt idx="15">
                  <c:v>Саратовская обл.</c:v>
                </c:pt>
                <c:pt idx="16">
                  <c:v>Челябинская обл.</c:v>
                </c:pt>
                <c:pt idx="17">
                  <c:v>Красноярский край</c:v>
                </c:pt>
                <c:pt idx="18">
                  <c:v>Иркутская обл.</c:v>
                </c:pt>
                <c:pt idx="19">
                  <c:v>Алтайский край</c:v>
                </c:pt>
                <c:pt idx="20">
                  <c:v>Оренбургская обл.</c:v>
                </c:pt>
                <c:pt idx="21">
                  <c:v>Татарстан</c:v>
                </c:pt>
                <c:pt idx="22">
                  <c:v>Ростовская обл.</c:v>
                </c:pt>
                <c:pt idx="23">
                  <c:v>Всего РФ</c:v>
                </c:pt>
              </c:strCache>
            </c:strRef>
          </c:cat>
          <c:val>
            <c:numRef>
              <c:f>Лист1!$B$2:$B$25</c:f>
              <c:numCache>
                <c:formatCode>General</c:formatCode>
                <c:ptCount val="24"/>
                <c:pt idx="0">
                  <c:v>11.5</c:v>
                </c:pt>
                <c:pt idx="1">
                  <c:v>10.4</c:v>
                </c:pt>
                <c:pt idx="2">
                  <c:v>6</c:v>
                </c:pt>
                <c:pt idx="3">
                  <c:v>6</c:v>
                </c:pt>
                <c:pt idx="4">
                  <c:v>5.6</c:v>
                </c:pt>
                <c:pt idx="5">
                  <c:v>5.5</c:v>
                </c:pt>
                <c:pt idx="6">
                  <c:v>5.2</c:v>
                </c:pt>
                <c:pt idx="7">
                  <c:v>4.5</c:v>
                </c:pt>
                <c:pt idx="8">
                  <c:v>4.2</c:v>
                </c:pt>
                <c:pt idx="9">
                  <c:v>3.9</c:v>
                </c:pt>
                <c:pt idx="10">
                  <c:v>3.4</c:v>
                </c:pt>
                <c:pt idx="11">
                  <c:v>3.3</c:v>
                </c:pt>
                <c:pt idx="12">
                  <c:v>3.1</c:v>
                </c:pt>
                <c:pt idx="13">
                  <c:v>3</c:v>
                </c:pt>
                <c:pt idx="14">
                  <c:v>3</c:v>
                </c:pt>
                <c:pt idx="15">
                  <c:v>2.8</c:v>
                </c:pt>
                <c:pt idx="16">
                  <c:v>2.6</c:v>
                </c:pt>
                <c:pt idx="17">
                  <c:v>2.1</c:v>
                </c:pt>
                <c:pt idx="18">
                  <c:v>1.7</c:v>
                </c:pt>
                <c:pt idx="19">
                  <c:v>1.7</c:v>
                </c:pt>
                <c:pt idx="20">
                  <c:v>1.5</c:v>
                </c:pt>
                <c:pt idx="21">
                  <c:v>1</c:v>
                </c:pt>
                <c:pt idx="22">
                  <c:v>0.2</c:v>
                </c:pt>
                <c:pt idx="23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8020352"/>
        <c:axId val="158021888"/>
      </c:barChart>
      <c:catAx>
        <c:axId val="158020352"/>
        <c:scaling>
          <c:orientation val="minMax"/>
        </c:scaling>
        <c:delete val="0"/>
        <c:axPos val="l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50" b="1"/>
            </a:pPr>
            <a:endParaRPr lang="en-US"/>
          </a:p>
        </c:txPr>
        <c:crossAx val="158021888"/>
        <c:crosses val="autoZero"/>
        <c:auto val="1"/>
        <c:lblAlgn val="ctr"/>
        <c:lblOffset val="100"/>
        <c:noMultiLvlLbl val="0"/>
      </c:catAx>
      <c:valAx>
        <c:axId val="1580218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802035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400">
                <a:solidFill>
                  <a:srgbClr val="0000FF"/>
                </a:solidFill>
              </a:defRPr>
            </a:pPr>
            <a:r>
              <a:rPr lang="ru-RU" sz="1400" dirty="0" smtClean="0">
                <a:solidFill>
                  <a:srgbClr val="0000FF"/>
                </a:solidFill>
              </a:rPr>
              <a:t>Число трансплантаций</a:t>
            </a:r>
            <a:endParaRPr lang="ru-RU" sz="1400" dirty="0">
              <a:solidFill>
                <a:srgbClr val="0000FF"/>
              </a:solidFill>
            </a:endParaRPr>
          </a:p>
        </c:rich>
      </c:tx>
      <c:layout>
        <c:manualLayout>
          <c:xMode val="edge"/>
          <c:yMode val="edge"/>
          <c:x val="0.14933147158733201"/>
          <c:y val="0.16406445795428401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8379784401059797E-2"/>
          <c:y val="3.3323493772009799E-2"/>
          <c:w val="0.94605174588444396"/>
          <c:h val="0.8251424444902949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00FF"/>
            </a:solidFill>
          </c:spPr>
          <c:invertIfNegative val="0"/>
          <c:dLbls>
            <c:txPr>
              <a:bodyPr/>
              <a:lstStyle/>
              <a:p>
                <a:pPr>
                  <a:defRPr sz="1050" b="1">
                    <a:solidFill>
                      <a:srgbClr val="0000FF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Лист1!$A$2:$A$11</c:f>
              <c:numCache>
                <c:formatCode>General</c:formatCode>
                <c:ptCount val="1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</c:numCache>
            </c:num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662</c:v>
                </c:pt>
                <c:pt idx="1">
                  <c:v>813</c:v>
                </c:pt>
                <c:pt idx="2">
                  <c:v>942</c:v>
                </c:pt>
                <c:pt idx="3">
                  <c:v>1060</c:v>
                </c:pt>
                <c:pt idx="4">
                  <c:v>1363</c:v>
                </c:pt>
                <c:pt idx="5">
                  <c:v>1307</c:v>
                </c:pt>
                <c:pt idx="6">
                  <c:v>1345</c:v>
                </c:pt>
                <c:pt idx="7">
                  <c:v>1400</c:v>
                </c:pt>
                <c:pt idx="8">
                  <c:v>1522</c:v>
                </c:pt>
                <c:pt idx="9">
                  <c:v>1485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8114560"/>
        <c:axId val="158116096"/>
        <c:axId val="0"/>
      </c:bar3DChart>
      <c:catAx>
        <c:axId val="158114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1"/>
            </a:pPr>
            <a:endParaRPr lang="en-US"/>
          </a:p>
        </c:txPr>
        <c:crossAx val="158116096"/>
        <c:crosses val="autoZero"/>
        <c:auto val="1"/>
        <c:lblAlgn val="ctr"/>
        <c:lblOffset val="100"/>
        <c:noMultiLvlLbl val="0"/>
      </c:catAx>
      <c:valAx>
        <c:axId val="15811609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581145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Число трансплантаций сердца</c:v>
                </c:pt>
              </c:strCache>
            </c:strRef>
          </c:tx>
          <c:spPr>
            <a:solidFill>
              <a:srgbClr val="4F81BD"/>
            </a:solidFill>
            <a:ln w="37842">
              <a:solidFill>
                <a:srgbClr val="FFFFFF"/>
              </a:solidFill>
              <a:prstDash val="solid"/>
            </a:ln>
          </c:spPr>
          <c:dPt>
            <c:idx val="0"/>
            <c:bubble3D val="0"/>
            <c:spPr>
              <a:solidFill>
                <a:srgbClr val="FF6699"/>
              </a:solidFill>
              <a:ln w="37842">
                <a:solidFill>
                  <a:srgbClr val="FFFFFF"/>
                </a:solidFill>
                <a:prstDash val="solid"/>
              </a:ln>
            </c:spPr>
          </c:dPt>
          <c:dPt>
            <c:idx val="1"/>
            <c:bubble3D val="0"/>
            <c:spPr>
              <a:solidFill>
                <a:srgbClr val="00ABEA"/>
              </a:solidFill>
              <a:ln w="37842">
                <a:solidFill>
                  <a:srgbClr val="FFFFFF"/>
                </a:solidFill>
                <a:prstDash val="solid"/>
              </a:ln>
            </c:spPr>
          </c:dPt>
          <c:dPt>
            <c:idx val="2"/>
            <c:bubble3D val="0"/>
            <c:spPr>
              <a:solidFill>
                <a:srgbClr val="1FB714"/>
              </a:solidFill>
              <a:ln w="37842">
                <a:solidFill>
                  <a:srgbClr val="FFFFFF"/>
                </a:solidFill>
                <a:prstDash val="solid"/>
              </a:ln>
            </c:spPr>
          </c:dPt>
          <c:dPt>
            <c:idx val="3"/>
            <c:bubble3D val="0"/>
            <c:spPr>
              <a:solidFill>
                <a:srgbClr val="FF8000"/>
              </a:solidFill>
              <a:ln w="37842">
                <a:solidFill>
                  <a:srgbClr val="FFFFFF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-0.19783252029229001"/>
                  <c:y val="-0.27240791103643702"/>
                </c:manualLayout>
              </c:layout>
              <c:tx>
                <c:rich>
                  <a:bodyPr/>
                  <a:lstStyle/>
                  <a:p>
                    <a:pPr>
                      <a:defRPr sz="1778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ru-RU" sz="779" b="1" i="0" u="none" strike="noStrike" baseline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rPr>
                      <a:t>ФНЦТИО</a:t>
                    </a:r>
                  </a:p>
                  <a:p>
                    <a:pPr>
                      <a:defRPr sz="1778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ru-RU" sz="779" b="1" i="0" u="none" strike="noStrike" baseline="0" dirty="0" smtClea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rPr>
                      <a:t>104          </a:t>
                    </a:r>
                    <a:endParaRPr lang="ru-RU" sz="779" b="1" i="0" u="none" strike="noStrike" baseline="0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endParaRPr>
                  </a:p>
                  <a:p>
                    <a:pPr>
                      <a:defRPr sz="1778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ru-RU" sz="679" b="1" i="0" u="none" strike="noStrike" baseline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rPr>
                      <a:t>печень </a:t>
                    </a:r>
                    <a:r>
                      <a:rPr lang="ru-RU" sz="679" b="1" i="0" u="none" strike="noStrike" baseline="0" dirty="0" smtClea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rPr>
                      <a:t>84</a:t>
                    </a:r>
                    <a:endParaRPr lang="ru-RU" sz="679" b="1" i="0" u="none" strike="noStrike" baseline="0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endParaRPr>
                  </a:p>
                  <a:p>
                    <a:pPr>
                      <a:defRPr sz="1778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ru-RU" sz="679" b="1" i="0" u="none" strike="noStrike" baseline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rPr>
                      <a:t>почка   </a:t>
                    </a:r>
                    <a:r>
                      <a:rPr lang="ru-RU" sz="679" b="1" i="0" u="none" strike="noStrike" baseline="0" dirty="0" smtClea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rPr>
                      <a:t>15</a:t>
                    </a:r>
                    <a:endParaRPr lang="ru-RU" sz="679" b="1" i="0" u="none" strike="noStrike" baseline="0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endParaRPr>
                  </a:p>
                  <a:p>
                    <a:pPr>
                      <a:defRPr sz="1778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ru-RU" sz="679" b="1" i="0" u="none" strike="noStrike" baseline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rPr>
                      <a:t>сердце </a:t>
                    </a:r>
                    <a:r>
                      <a:rPr lang="ru-RU" sz="679" b="1" i="0" u="none" strike="noStrike" baseline="0" dirty="0" smtClea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rPr>
                      <a:t>5</a:t>
                    </a:r>
                    <a:endParaRPr lang="ru-RU" sz="600" b="1" i="0" u="none" strike="noStrike" baseline="0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endParaRPr>
                  </a:p>
                  <a:p>
                    <a:pPr>
                      <a:defRPr sz="1778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endParaRPr lang="ru-RU" sz="600" b="1" i="0" u="none" strike="noStrike" baseline="0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endParaRPr>
                  </a:p>
                </c:rich>
              </c:tx>
              <c:spPr>
                <a:noFill/>
                <a:ln w="25228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5522296216828901"/>
                  <c:y val="-6.4564081388560597E-3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700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 sz="900" b="1" i="0" u="none" strike="noStrike" baseline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rPr>
                      <a:t>РДКБ</a:t>
                    </a:r>
                  </a:p>
                  <a:p>
                    <a:pPr>
                      <a:lnSpc>
                        <a:spcPct val="80000"/>
                      </a:lnSpc>
                      <a:defRPr sz="700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 sz="900" b="1" i="0" u="none" strike="noStrike" baseline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rPr>
                      <a:t> </a:t>
                    </a:r>
                    <a:r>
                      <a:rPr lang="ru-RU" sz="900" b="1" i="0" u="none" strike="noStrike" baseline="0" dirty="0" smtClea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rPr>
                      <a:t>19</a:t>
                    </a:r>
                    <a:endParaRPr lang="en-US" sz="900" b="1" i="0" u="none" strike="noStrike" baseline="0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endParaRPr>
                  </a:p>
                  <a:p>
                    <a:pPr>
                      <a:lnSpc>
                        <a:spcPct val="80000"/>
                      </a:lnSpc>
                      <a:defRPr sz="700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 sz="700" b="1" i="0" u="none" strike="noStrike" baseline="0" dirty="0" err="1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rPr>
                      <a:t>почка</a:t>
                    </a:r>
                    <a:endParaRPr lang="en-US" sz="700" b="1" i="0" u="none" strike="noStrike" baseline="0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endParaRPr>
                  </a:p>
                </c:rich>
              </c:tx>
              <c:spPr>
                <a:noFill/>
                <a:ln w="25228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59734024249539"/>
                  <c:y val="0.186426506813231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782" b="0" i="0" u="none" strike="noStrike" kern="1200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uk-UA" sz="779" b="1" i="0" u="none" strike="noStrike" baseline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rPr>
                      <a:t>РНЦХ      </a:t>
                    </a: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782" b="0" i="0" u="none" strike="noStrike" kern="1200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uk-UA" sz="779" b="1" i="0" u="none" strike="noStrike" baseline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rPr>
                      <a:t> </a:t>
                    </a:r>
                    <a:r>
                      <a:rPr lang="uk-UA" sz="779" b="1" i="0" u="none" strike="noStrike" baseline="0" dirty="0" smtClea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rPr>
                      <a:t>31</a:t>
                    </a:r>
                    <a:endParaRPr lang="uk-UA" sz="779" b="1" i="0" u="none" strike="noStrike" baseline="0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endParaRP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782" b="0" i="0" u="none" strike="noStrike" kern="1200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ru-RU" sz="600" b="1" i="0" kern="1200" baseline="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rPr>
                      <a:t>печень 4</a:t>
                    </a:r>
                    <a:endParaRPr lang="ru-RU" sz="600" dirty="0" smtClean="0">
                      <a:effectLst/>
                      <a:latin typeface="Calibri"/>
                      <a:cs typeface="Calibri"/>
                    </a:endParaRP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782" b="0" i="0" u="none" strike="noStrike" kern="1200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ru-RU" sz="600" b="1" i="0" kern="1200" baseline="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rPr>
                      <a:t>почка   27</a:t>
                    </a:r>
                    <a:endParaRPr lang="ru-RU" sz="600" dirty="0" smtClean="0">
                      <a:effectLst/>
                      <a:latin typeface="Calibri"/>
                      <a:cs typeface="Calibri"/>
                    </a:endParaRP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782" b="0" i="0" u="none" strike="noStrike" kern="1200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uk-UA" sz="879" b="1" i="0" u="none" strike="noStrike" baseline="0" dirty="0" smtClea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rPr>
                      <a:t>    </a:t>
                    </a:r>
                    <a:endParaRPr lang="uk-UA" sz="879" b="1" i="0" u="none" strike="noStrike" baseline="0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endParaRPr>
                  </a:p>
                </c:rich>
              </c:tx>
              <c:spPr>
                <a:noFill/>
                <a:ln w="25228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5.9583426107725802E-3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 sz="1784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ru-RU" sz="669" b="1" i="0" u="none" strike="noStrike" baseline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rPr>
                      <a:t>НИИ </a:t>
                    </a:r>
                    <a:r>
                      <a:rPr lang="ru-RU" sz="669" b="1" i="0" u="none" strike="noStrike" baseline="0" dirty="0" smtClea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rPr>
                      <a:t>урологии</a:t>
                    </a:r>
                  </a:p>
                  <a:p>
                    <a:pPr>
                      <a:defRPr sz="1784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ru-RU" sz="669" b="1" i="0" u="none" strike="noStrike" baseline="0" dirty="0" smtClea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rPr>
                      <a:t>почка </a:t>
                    </a:r>
                    <a:endParaRPr lang="ru-RU" sz="669" b="1" i="0" u="none" strike="noStrike" baseline="0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endParaRPr>
                  </a:p>
                  <a:p>
                    <a:pPr>
                      <a:defRPr sz="1784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ru-RU" sz="669" b="1" i="0" u="none" strike="noStrike" baseline="0" dirty="0" smtClea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rPr>
                      <a:t> </a:t>
                    </a:r>
                    <a:r>
                      <a:rPr lang="ru-RU" sz="669" b="1" i="0" u="none" strike="noStrike" baseline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rPr>
                      <a:t>1</a:t>
                    </a:r>
                  </a:p>
                </c:rich>
              </c:tx>
              <c:spPr>
                <a:noFill/>
                <a:ln w="25228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spPr>
              <a:noFill/>
              <a:ln w="25228">
                <a:noFill/>
              </a:ln>
            </c:spPr>
            <c:txPr>
              <a:bodyPr/>
              <a:lstStyle/>
              <a:p>
                <a:pPr>
                  <a:defRPr sz="693" b="1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ФНЦТИО</c:v>
                </c:pt>
                <c:pt idx="1">
                  <c:v>РДКБ</c:v>
                </c:pt>
                <c:pt idx="2">
                  <c:v>РНЦХ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104</c:v>
                </c:pt>
                <c:pt idx="1">
                  <c:v>19</c:v>
                </c:pt>
                <c:pt idx="2">
                  <c:v>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376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786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18620285898411"/>
          <c:y val="0.141524280298541"/>
          <c:w val="0.87455895431942898"/>
          <c:h val="0.5026405873338279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'Данные Рис'!$C$1</c:f>
              <c:strCache>
                <c:ptCount val="1"/>
                <c:pt idx="0">
                  <c:v>почка трупная (755)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solidFill>
                <a:prstClr val="black"/>
              </a:solidFill>
            </a:ln>
          </c:spPr>
          <c:invertIfNegative val="0"/>
          <c:cat>
            <c:strRef>
              <c:f>'Данные Рис'!$B$2:$B$37</c:f>
              <c:strCache>
                <c:ptCount val="36"/>
                <c:pt idx="0">
                  <c:v>ФНЦТИО, Москва </c:v>
                </c:pt>
                <c:pt idx="1">
                  <c:v>НИИ СП, Москва</c:v>
                </c:pt>
                <c:pt idx="2">
                  <c:v>МОНИКИ, Москва </c:v>
                </c:pt>
                <c:pt idx="3">
                  <c:v>НИИ урологии, Москва</c:v>
                </c:pt>
                <c:pt idx="4">
                  <c:v>КОКБ, Кемерово</c:v>
                </c:pt>
                <c:pt idx="5">
                  <c:v>РНЦХ, Москва </c:v>
                </c:pt>
                <c:pt idx="6">
                  <c:v>СПбГМУ, Санкт-Петербург</c:v>
                </c:pt>
                <c:pt idx="7">
                  <c:v>ККБ № 1, Краснодар</c:v>
                </c:pt>
                <c:pt idx="8">
                  <c:v>СОКБ № 1, Екатеринбург</c:v>
                </c:pt>
                <c:pt idx="9">
                  <c:v>ГНОКБ, Новосибирск</c:v>
                </c:pt>
                <c:pt idx="10">
                  <c:v>СамГМУ, Самара</c:v>
                </c:pt>
                <c:pt idx="11">
                  <c:v>РКБ, Уфа</c:v>
                </c:pt>
                <c:pt idx="12">
                  <c:v>РДКБ, Москва</c:v>
                </c:pt>
                <c:pt idx="13">
                  <c:v>РКБ, Казань</c:v>
                </c:pt>
                <c:pt idx="14">
                  <c:v>ОГКБ № 1, Омск</c:v>
                </c:pt>
                <c:pt idx="15">
                  <c:v>ФКЦ ВМТ, МО </c:v>
                </c:pt>
                <c:pt idx="16">
                  <c:v>ПОМЦ, Нижний Новгород</c:v>
                </c:pt>
                <c:pt idx="17">
                  <c:v>ЧОКБ, Челябинск</c:v>
                </c:pt>
                <c:pt idx="18">
                  <c:v>ГКБ СМП № 1, Оренбург</c:v>
                </c:pt>
                <c:pt idx="19">
                  <c:v>ВОУНЦ, Волжский</c:v>
                </c:pt>
                <c:pt idx="20">
                  <c:v>ККБ, Барнаул</c:v>
                </c:pt>
                <c:pt idx="21">
                  <c:v>ВОКБ  № 1, Воронеж</c:v>
                </c:pt>
                <c:pt idx="22">
                  <c:v>ГНЦ, Москва</c:v>
                </c:pt>
                <c:pt idx="23">
                  <c:v>ЛОКБ, Санкт-Петербург</c:v>
                </c:pt>
                <c:pt idx="24">
                  <c:v>ОКБ, Саратов</c:v>
                </c:pt>
                <c:pt idx="25">
                  <c:v>НИИ СП, Санкт-Петербург</c:v>
                </c:pt>
                <c:pt idx="26">
                  <c:v>ККБ, Красноярский край</c:v>
                </c:pt>
                <c:pt idx="27">
                  <c:v>БОКБ, Белгород</c:v>
                </c:pt>
                <c:pt idx="28">
                  <c:v>ФМБЦ, Москва</c:v>
                </c:pt>
                <c:pt idx="29">
                  <c:v>ИОКБ, Иркутск</c:v>
                </c:pt>
                <c:pt idx="30">
                  <c:v>СГМУ, Саратов</c:v>
                </c:pt>
                <c:pt idx="31">
                  <c:v>РОКБ, Ростов-на-Дону</c:v>
                </c:pt>
                <c:pt idx="32">
                  <c:v>РНЦРХТ, Санкт-Петербург</c:v>
                </c:pt>
                <c:pt idx="33">
                  <c:v>ВМА, Санкт-Петербург</c:v>
                </c:pt>
                <c:pt idx="34">
                  <c:v>РБ№1-НЦМ, Якутск</c:v>
                </c:pt>
                <c:pt idx="35">
                  <c:v>РДКБ, Уфа</c:v>
                </c:pt>
              </c:strCache>
            </c:strRef>
          </c:cat>
          <c:val>
            <c:numRef>
              <c:f>'Данные Рис'!$C$2:$C$37</c:f>
              <c:numCache>
                <c:formatCode>General</c:formatCode>
                <c:ptCount val="36"/>
                <c:pt idx="0">
                  <c:v>79</c:v>
                </c:pt>
                <c:pt idx="1">
                  <c:v>127</c:v>
                </c:pt>
                <c:pt idx="2">
                  <c:v>55</c:v>
                </c:pt>
                <c:pt idx="3">
                  <c:v>23</c:v>
                </c:pt>
                <c:pt idx="4">
                  <c:v>48</c:v>
                </c:pt>
                <c:pt idx="5">
                  <c:v>29</c:v>
                </c:pt>
                <c:pt idx="6">
                  <c:v>27</c:v>
                </c:pt>
                <c:pt idx="7">
                  <c:v>36</c:v>
                </c:pt>
                <c:pt idx="8">
                  <c:v>32</c:v>
                </c:pt>
                <c:pt idx="9">
                  <c:v>17</c:v>
                </c:pt>
                <c:pt idx="10">
                  <c:v>28</c:v>
                </c:pt>
                <c:pt idx="11">
                  <c:v>27</c:v>
                </c:pt>
                <c:pt idx="12">
                  <c:v>27</c:v>
                </c:pt>
                <c:pt idx="13">
                  <c:v>8</c:v>
                </c:pt>
                <c:pt idx="14">
                  <c:v>22</c:v>
                </c:pt>
                <c:pt idx="15">
                  <c:v>8</c:v>
                </c:pt>
                <c:pt idx="16">
                  <c:v>10</c:v>
                </c:pt>
                <c:pt idx="17">
                  <c:v>18</c:v>
                </c:pt>
                <c:pt idx="18">
                  <c:v>12</c:v>
                </c:pt>
                <c:pt idx="19">
                  <c:v>13</c:v>
                </c:pt>
                <c:pt idx="20">
                  <c:v>13</c:v>
                </c:pt>
                <c:pt idx="21">
                  <c:v>14</c:v>
                </c:pt>
                <c:pt idx="22">
                  <c:v>14</c:v>
                </c:pt>
                <c:pt idx="23">
                  <c:v>13</c:v>
                </c:pt>
                <c:pt idx="24">
                  <c:v>12</c:v>
                </c:pt>
                <c:pt idx="25">
                  <c:v>10</c:v>
                </c:pt>
                <c:pt idx="26">
                  <c:v>10</c:v>
                </c:pt>
                <c:pt idx="27">
                  <c:v>8</c:v>
                </c:pt>
                <c:pt idx="28">
                  <c:v>6</c:v>
                </c:pt>
                <c:pt idx="29">
                  <c:v>6</c:v>
                </c:pt>
                <c:pt idx="31">
                  <c:v>2</c:v>
                </c:pt>
                <c:pt idx="33">
                  <c:v>1</c:v>
                </c:pt>
              </c:numCache>
            </c:numRef>
          </c:val>
        </c:ser>
        <c:ser>
          <c:idx val="1"/>
          <c:order val="1"/>
          <c:tx>
            <c:strRef>
              <c:f>'Данные Рис'!$D$1</c:f>
              <c:strCache>
                <c:ptCount val="1"/>
                <c:pt idx="0">
                  <c:v>почка родственная (190)</c:v>
                </c:pt>
              </c:strCache>
            </c:strRef>
          </c:tx>
          <c:spPr>
            <a:solidFill>
              <a:srgbClr val="FFFFCC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'Данные Рис'!$B$2:$B$37</c:f>
              <c:strCache>
                <c:ptCount val="36"/>
                <c:pt idx="0">
                  <c:v>ФНЦТИО, Москва </c:v>
                </c:pt>
                <c:pt idx="1">
                  <c:v>НИИ СП, Москва</c:v>
                </c:pt>
                <c:pt idx="2">
                  <c:v>МОНИКИ, Москва </c:v>
                </c:pt>
                <c:pt idx="3">
                  <c:v>НИИ урологии, Москва</c:v>
                </c:pt>
                <c:pt idx="4">
                  <c:v>КОКБ, Кемерово</c:v>
                </c:pt>
                <c:pt idx="5">
                  <c:v>РНЦХ, Москва </c:v>
                </c:pt>
                <c:pt idx="6">
                  <c:v>СПбГМУ, Санкт-Петербург</c:v>
                </c:pt>
                <c:pt idx="7">
                  <c:v>ККБ № 1, Краснодар</c:v>
                </c:pt>
                <c:pt idx="8">
                  <c:v>СОКБ № 1, Екатеринбург</c:v>
                </c:pt>
                <c:pt idx="9">
                  <c:v>ГНОКБ, Новосибирск</c:v>
                </c:pt>
                <c:pt idx="10">
                  <c:v>СамГМУ, Самара</c:v>
                </c:pt>
                <c:pt idx="11">
                  <c:v>РКБ, Уфа</c:v>
                </c:pt>
                <c:pt idx="12">
                  <c:v>РДКБ, Москва</c:v>
                </c:pt>
                <c:pt idx="13">
                  <c:v>РКБ, Казань</c:v>
                </c:pt>
                <c:pt idx="14">
                  <c:v>ОГКБ № 1, Омск</c:v>
                </c:pt>
                <c:pt idx="15">
                  <c:v>ФКЦ ВМТ, МО </c:v>
                </c:pt>
                <c:pt idx="16">
                  <c:v>ПОМЦ, Нижний Новгород</c:v>
                </c:pt>
                <c:pt idx="17">
                  <c:v>ЧОКБ, Челябинск</c:v>
                </c:pt>
                <c:pt idx="18">
                  <c:v>ГКБ СМП № 1, Оренбург</c:v>
                </c:pt>
                <c:pt idx="19">
                  <c:v>ВОУНЦ, Волжский</c:v>
                </c:pt>
                <c:pt idx="20">
                  <c:v>ККБ, Барнаул</c:v>
                </c:pt>
                <c:pt idx="21">
                  <c:v>ВОКБ  № 1, Воронеж</c:v>
                </c:pt>
                <c:pt idx="22">
                  <c:v>ГНЦ, Москва</c:v>
                </c:pt>
                <c:pt idx="23">
                  <c:v>ЛОКБ, Санкт-Петербург</c:v>
                </c:pt>
                <c:pt idx="24">
                  <c:v>ОКБ, Саратов</c:v>
                </c:pt>
                <c:pt idx="25">
                  <c:v>НИИ СП, Санкт-Петербург</c:v>
                </c:pt>
                <c:pt idx="26">
                  <c:v>ККБ, Красноярский край</c:v>
                </c:pt>
                <c:pt idx="27">
                  <c:v>БОКБ, Белгород</c:v>
                </c:pt>
                <c:pt idx="28">
                  <c:v>ФМБЦ, Москва</c:v>
                </c:pt>
                <c:pt idx="29">
                  <c:v>ИОКБ, Иркутск</c:v>
                </c:pt>
                <c:pt idx="30">
                  <c:v>СГМУ, Саратов</c:v>
                </c:pt>
                <c:pt idx="31">
                  <c:v>РОКБ, Ростов-на-Дону</c:v>
                </c:pt>
                <c:pt idx="32">
                  <c:v>РНЦРХТ, Санкт-Петербург</c:v>
                </c:pt>
                <c:pt idx="33">
                  <c:v>ВМА, Санкт-Петербург</c:v>
                </c:pt>
                <c:pt idx="34">
                  <c:v>РБ№1-НЦМ, Якутск</c:v>
                </c:pt>
                <c:pt idx="35">
                  <c:v>РДКБ, Уфа</c:v>
                </c:pt>
              </c:strCache>
            </c:strRef>
          </c:cat>
          <c:val>
            <c:numRef>
              <c:f>'Данные Рис'!$D$2:$D$37</c:f>
              <c:numCache>
                <c:formatCode>General</c:formatCode>
                <c:ptCount val="36"/>
                <c:pt idx="0">
                  <c:v>56</c:v>
                </c:pt>
                <c:pt idx="1">
                  <c:v>6</c:v>
                </c:pt>
                <c:pt idx="3">
                  <c:v>26</c:v>
                </c:pt>
                <c:pt idx="5">
                  <c:v>16</c:v>
                </c:pt>
                <c:pt idx="6">
                  <c:v>11</c:v>
                </c:pt>
                <c:pt idx="9">
                  <c:v>12</c:v>
                </c:pt>
                <c:pt idx="13">
                  <c:v>16</c:v>
                </c:pt>
                <c:pt idx="14">
                  <c:v>1</c:v>
                </c:pt>
                <c:pt idx="15">
                  <c:v>13</c:v>
                </c:pt>
                <c:pt idx="16">
                  <c:v>8</c:v>
                </c:pt>
                <c:pt idx="18">
                  <c:v>6</c:v>
                </c:pt>
                <c:pt idx="19">
                  <c:v>4</c:v>
                </c:pt>
                <c:pt idx="20">
                  <c:v>2</c:v>
                </c:pt>
                <c:pt idx="28">
                  <c:v>2</c:v>
                </c:pt>
                <c:pt idx="29">
                  <c:v>1</c:v>
                </c:pt>
                <c:pt idx="30">
                  <c:v>7</c:v>
                </c:pt>
                <c:pt idx="32">
                  <c:v>1</c:v>
                </c:pt>
                <c:pt idx="34">
                  <c:v>1</c:v>
                </c:pt>
                <c:pt idx="35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72154880"/>
        <c:axId val="172156416"/>
      </c:barChart>
      <c:catAx>
        <c:axId val="1721548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172156416"/>
        <c:crosses val="autoZero"/>
        <c:auto val="1"/>
        <c:lblAlgn val="ctr"/>
        <c:lblOffset val="100"/>
        <c:noMultiLvlLbl val="0"/>
      </c:catAx>
      <c:valAx>
        <c:axId val="172156416"/>
        <c:scaling>
          <c:orientation val="minMax"/>
          <c:max val="140"/>
        </c:scaling>
        <c:delete val="0"/>
        <c:axPos val="l"/>
        <c:numFmt formatCode="General" sourceLinked="1"/>
        <c:majorTickMark val="out"/>
        <c:minorTickMark val="none"/>
        <c:tickLblPos val="nextTo"/>
        <c:crossAx val="17215488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649091774307E-2"/>
          <c:y val="1.8986343125339901E-2"/>
          <c:w val="0.90848900136567701"/>
          <c:h val="0.835404947466620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'Данные Рис '!$A$4</c:f>
              <c:strCache>
                <c:ptCount val="1"/>
                <c:pt idx="0">
                  <c:v>от посмертного донора</c:v>
                </c:pt>
              </c:strCache>
            </c:strRef>
          </c:tx>
          <c:spPr>
            <a:solidFill>
              <a:srgbClr val="6699CC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0"/>
                  <c:y val="-0.112811063182585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0.15877112596067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-0.190234415688140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-0.204858157359474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-0.27178517937495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"/>
                  <c:y val="-0.24256304582283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"/>
                  <c:y val="-0.234105315704829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"/>
                  <c:y val="-0.233201985668592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0"/>
                  <c:y val="-0.2620940844476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2.8477034728977102E-3"/>
                  <c:y val="-0.230863857057672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'Данные Рис '!$B$3:$K$3</c:f>
              <c:numCache>
                <c:formatCode>General</c:formatCode>
                <c:ptCount val="1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</c:numCache>
            </c:numRef>
          </c:cat>
          <c:val>
            <c:numRef>
              <c:f>'Данные Рис '!$B$4:$K$4</c:f>
              <c:numCache>
                <c:formatCode>General</c:formatCode>
                <c:ptCount val="10"/>
                <c:pt idx="0">
                  <c:v>417</c:v>
                </c:pt>
                <c:pt idx="1">
                  <c:v>527</c:v>
                </c:pt>
                <c:pt idx="2">
                  <c:v>637</c:v>
                </c:pt>
                <c:pt idx="3">
                  <c:v>674</c:v>
                </c:pt>
                <c:pt idx="4">
                  <c:v>867</c:v>
                </c:pt>
                <c:pt idx="5">
                  <c:v>796</c:v>
                </c:pt>
                <c:pt idx="6">
                  <c:v>746</c:v>
                </c:pt>
                <c:pt idx="7">
                  <c:v>747</c:v>
                </c:pt>
                <c:pt idx="8">
                  <c:v>836</c:v>
                </c:pt>
                <c:pt idx="9">
                  <c:v>755</c:v>
                </c:pt>
              </c:numCache>
            </c:numRef>
          </c:val>
        </c:ser>
        <c:ser>
          <c:idx val="1"/>
          <c:order val="1"/>
          <c:tx>
            <c:strRef>
              <c:f>'Данные Рис '!$A$5</c:f>
              <c:strCache>
                <c:ptCount val="1"/>
                <c:pt idx="0">
                  <c:v>от живого родственного донора</c:v>
                </c:pt>
              </c:strCache>
            </c:strRef>
          </c:tx>
          <c:spPr>
            <a:solidFill>
              <a:srgbClr val="FFFFCC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0"/>
                  <c:y val="-1.88018438637641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2.2980031389044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0066357933340402E-17"/>
                  <c:y val="-2.2980031389044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-2.71582189143260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-2.92473126769665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"/>
                  <c:y val="-3.55145939648877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1.00132715866677E-16"/>
                  <c:y val="-4.17818752528091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"/>
                  <c:y val="-2.06373294840652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0"/>
                  <c:y val="-2.06373294840652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'Данные Рис '!$B$3:$K$3</c:f>
              <c:numCache>
                <c:formatCode>General</c:formatCode>
                <c:ptCount val="1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</c:numCache>
            </c:numRef>
          </c:cat>
          <c:val>
            <c:numRef>
              <c:f>'Данные Рис '!$B$5:$K$5</c:f>
              <c:numCache>
                <c:formatCode>General</c:formatCode>
                <c:ptCount val="10"/>
                <c:pt idx="0">
                  <c:v>139</c:v>
                </c:pt>
                <c:pt idx="1">
                  <c:v>139</c:v>
                </c:pt>
                <c:pt idx="2">
                  <c:v>145</c:v>
                </c:pt>
                <c:pt idx="3">
                  <c:v>156</c:v>
                </c:pt>
                <c:pt idx="4">
                  <c:v>170</c:v>
                </c:pt>
                <c:pt idx="5">
                  <c:v>179</c:v>
                </c:pt>
                <c:pt idx="6">
                  <c:v>195</c:v>
                </c:pt>
                <c:pt idx="7">
                  <c:v>188</c:v>
                </c:pt>
                <c:pt idx="8">
                  <c:v>190</c:v>
                </c:pt>
                <c:pt idx="9">
                  <c:v>190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6"/>
        <c:overlap val="100"/>
        <c:axId val="172181760"/>
        <c:axId val="172199936"/>
      </c:barChart>
      <c:catAx>
        <c:axId val="172181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72199936"/>
        <c:crosses val="autoZero"/>
        <c:auto val="1"/>
        <c:lblAlgn val="ctr"/>
        <c:lblOffset val="100"/>
        <c:noMultiLvlLbl val="0"/>
      </c:catAx>
      <c:valAx>
        <c:axId val="172199936"/>
        <c:scaling>
          <c:orientation val="minMax"/>
          <c:max val="11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72181760"/>
        <c:crosses val="autoZero"/>
        <c:crossBetween val="between"/>
      </c:valAx>
    </c:plotArea>
    <c:legend>
      <c:legendPos val="l"/>
      <c:layout>
        <c:manualLayout>
          <c:xMode val="edge"/>
          <c:yMode val="edge"/>
          <c:x val="3.0414528469435501E-2"/>
          <c:y val="4.9259484993566499E-2"/>
          <c:w val="0.28089214034301202"/>
          <c:h val="0.2442747603915509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b="1">
          <a:solidFill>
            <a:srgbClr val="000090"/>
          </a:solidFill>
        </a:defRPr>
      </a:pPr>
      <a:endParaRPr lang="en-U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8488241259245E-2"/>
          <c:y val="0.13845947496691599"/>
          <c:w val="0.78868155489755798"/>
          <c:h val="0.546390766708058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'Данные Рис'!$C$2</c:f>
              <c:strCache>
                <c:ptCount val="1"/>
                <c:pt idx="0">
                  <c:v>сердце (179)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-3.75253813406079E-3"/>
                  <c:y val="0.189764428424970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0963856976144603E-3"/>
                  <c:y val="-4.2367601661810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1">
                    <a:latin typeface="+mn-lt"/>
                    <a:cs typeface="Times New Roman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'Данные Рис'!$B$3:$B$12</c:f>
              <c:strCache>
                <c:ptCount val="10"/>
                <c:pt idx="0">
                  <c:v>ФНЦТИО, Москва </c:v>
                </c:pt>
                <c:pt idx="1">
                  <c:v>НИИ СП, Москва</c:v>
                </c:pt>
                <c:pt idx="2">
                  <c:v>СЗФМИЦ, Санкт-Петербург</c:v>
                </c:pt>
                <c:pt idx="3">
                  <c:v>ККБ № 1, Краснодар</c:v>
                </c:pt>
                <c:pt idx="4">
                  <c:v>НИИПК, Новосибирск</c:v>
                </c:pt>
                <c:pt idx="5">
                  <c:v>СОКБ № 1, Екатеринбург</c:v>
                </c:pt>
                <c:pt idx="6">
                  <c:v>НЦССХ, Москва</c:v>
                </c:pt>
                <c:pt idx="7">
                  <c:v>РКД, Уфа</c:v>
                </c:pt>
                <c:pt idx="8">
                  <c:v>БОКБ, Белгород</c:v>
                </c:pt>
                <c:pt idx="9">
                  <c:v>НИИ КПССЗ, Кемерово</c:v>
                </c:pt>
              </c:strCache>
            </c:strRef>
          </c:cat>
          <c:val>
            <c:numRef>
              <c:f>'Данные Рис'!$C$3:$C$12</c:f>
              <c:numCache>
                <c:formatCode>General</c:formatCode>
                <c:ptCount val="10"/>
                <c:pt idx="0">
                  <c:v>103</c:v>
                </c:pt>
                <c:pt idx="1">
                  <c:v>16</c:v>
                </c:pt>
                <c:pt idx="2">
                  <c:v>20</c:v>
                </c:pt>
                <c:pt idx="3">
                  <c:v>17</c:v>
                </c:pt>
                <c:pt idx="4">
                  <c:v>9</c:v>
                </c:pt>
                <c:pt idx="5">
                  <c:v>6</c:v>
                </c:pt>
                <c:pt idx="6">
                  <c:v>3</c:v>
                </c:pt>
                <c:pt idx="7">
                  <c:v>2</c:v>
                </c:pt>
                <c:pt idx="8">
                  <c:v>2</c:v>
                </c:pt>
                <c:pt idx="9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72597632"/>
        <c:axId val="172599168"/>
      </c:barChart>
      <c:catAx>
        <c:axId val="172597632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 rot="-5400000" vert="horz"/>
          <a:lstStyle/>
          <a:p>
            <a:pPr>
              <a:defRPr b="1">
                <a:latin typeface="+mn-lt"/>
                <a:cs typeface="Times New Roman" pitchFamily="18" charset="0"/>
              </a:defRPr>
            </a:pPr>
            <a:endParaRPr lang="en-US"/>
          </a:p>
        </c:txPr>
        <c:crossAx val="172599168"/>
        <c:crosses val="autoZero"/>
        <c:auto val="1"/>
        <c:lblAlgn val="ctr"/>
        <c:lblOffset val="100"/>
        <c:noMultiLvlLbl val="0"/>
      </c:catAx>
      <c:valAx>
        <c:axId val="172599168"/>
        <c:scaling>
          <c:orientation val="minMax"/>
          <c:max val="11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725976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100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379618621115702E-2"/>
          <c:y val="2.5486943904213601E-2"/>
          <c:w val="0.93194086324286296"/>
          <c:h val="0.76589434350722096"/>
        </c:manualLayout>
      </c:layout>
      <c:line3DChart>
        <c:grouping val="standard"/>
        <c:varyColors val="0"/>
        <c:ser>
          <c:idx val="1"/>
          <c:order val="0"/>
          <c:tx>
            <c:strRef>
              <c:f>'Данные Рис. 7'!$A$3</c:f>
              <c:strCache>
                <c:ptCount val="1"/>
                <c:pt idx="0">
                  <c:v>сердце (11-179)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FF0000"/>
              </a:solidFill>
              <a:prstDash val="lgDashDot"/>
            </a:ln>
          </c:spPr>
          <c:dLbls>
            <c:dLbl>
              <c:idx val="0"/>
              <c:layout>
                <c:manualLayout>
                  <c:x val="-2.2382462553740099E-3"/>
                  <c:y val="-3.38412481291830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2380700293874499E-3"/>
                  <c:y val="-4.88818028532641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2380700293873602E-3"/>
                  <c:y val="3.38412481291830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2382462553740099E-3"/>
                  <c:y val="3.76013868102033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'Данные Рис. 7'!$B$1:$K$1</c:f>
              <c:numCache>
                <c:formatCode>General</c:formatCode>
                <c:ptCount val="1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</c:numCache>
            </c:numRef>
          </c:cat>
          <c:val>
            <c:numRef>
              <c:f>'Данные Рис. 7'!$B$3:$K$3</c:f>
              <c:numCache>
                <c:formatCode>General</c:formatCode>
                <c:ptCount val="10"/>
                <c:pt idx="0">
                  <c:v>11</c:v>
                </c:pt>
                <c:pt idx="1">
                  <c:v>19</c:v>
                </c:pt>
                <c:pt idx="2">
                  <c:v>26</c:v>
                </c:pt>
                <c:pt idx="3">
                  <c:v>46</c:v>
                </c:pt>
                <c:pt idx="4">
                  <c:v>97</c:v>
                </c:pt>
                <c:pt idx="5">
                  <c:v>106</c:v>
                </c:pt>
                <c:pt idx="6">
                  <c:v>132</c:v>
                </c:pt>
                <c:pt idx="7">
                  <c:v>164</c:v>
                </c:pt>
                <c:pt idx="8">
                  <c:v>162</c:v>
                </c:pt>
                <c:pt idx="9">
                  <c:v>179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2631936"/>
        <c:axId val="172633472"/>
        <c:axId val="172577664"/>
      </c:line3DChart>
      <c:catAx>
        <c:axId val="172631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 b="1" baseline="0">
                <a:latin typeface="+mn-lt"/>
              </a:defRPr>
            </a:pPr>
            <a:endParaRPr lang="en-US"/>
          </a:p>
        </c:txPr>
        <c:crossAx val="172633472"/>
        <c:crosses val="autoZero"/>
        <c:auto val="1"/>
        <c:lblAlgn val="ctr"/>
        <c:lblOffset val="100"/>
        <c:noMultiLvlLbl val="0"/>
      </c:catAx>
      <c:valAx>
        <c:axId val="172633472"/>
        <c:scaling>
          <c:orientation val="minMax"/>
          <c:max val="2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72631936"/>
        <c:crosses val="autoZero"/>
        <c:crossBetween val="between"/>
        <c:majorUnit val="20"/>
      </c:valAx>
      <c:serAx>
        <c:axId val="172577664"/>
        <c:scaling>
          <c:orientation val="minMax"/>
        </c:scaling>
        <c:delete val="1"/>
        <c:axPos val="b"/>
        <c:majorTickMark val="out"/>
        <c:minorTickMark val="none"/>
        <c:tickLblPos val="nextTo"/>
        <c:crossAx val="172633472"/>
        <c:crosses val="autoZero"/>
      </c:serAx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4592139334945698E-2"/>
          <c:y val="4.60093806002232E-2"/>
          <c:w val="0.91347921509769403"/>
          <c:h val="0.7540925404423659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Трансплантации после ЭКМО 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2011  (n=39)</c:v>
                </c:pt>
                <c:pt idx="1">
                  <c:v>2012  (n=63)</c:v>
                </c:pt>
                <c:pt idx="2">
                  <c:v>2013 (n=102)</c:v>
                </c:pt>
                <c:pt idx="3">
                  <c:v>2014  (n=96)</c:v>
                </c:pt>
                <c:pt idx="4">
                  <c:v>2015 (n=103)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</c:v>
                </c:pt>
                <c:pt idx="1">
                  <c:v>11</c:v>
                </c:pt>
                <c:pt idx="2">
                  <c:v>20</c:v>
                </c:pt>
                <c:pt idx="3">
                  <c:v>20</c:v>
                </c:pt>
                <c:pt idx="4">
                  <c:v>43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rgbClr val="FFCCFF"/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2011  (n=39)</c:v>
                </c:pt>
                <c:pt idx="1">
                  <c:v>2012  (n=63)</c:v>
                </c:pt>
                <c:pt idx="2">
                  <c:v>2013 (n=102)</c:v>
                </c:pt>
                <c:pt idx="3">
                  <c:v>2014  (n=96)</c:v>
                </c:pt>
                <c:pt idx="4">
                  <c:v>2015 (n=103)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37</c:v>
                </c:pt>
                <c:pt idx="1">
                  <c:v>52</c:v>
                </c:pt>
                <c:pt idx="2">
                  <c:v>82</c:v>
                </c:pt>
                <c:pt idx="3">
                  <c:v>76</c:v>
                </c:pt>
                <c:pt idx="4">
                  <c:v>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2708608"/>
        <c:axId val="172710144"/>
        <c:axId val="0"/>
      </c:bar3DChart>
      <c:catAx>
        <c:axId val="1727086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 b="1"/>
            </a:pPr>
            <a:endParaRPr lang="en-US"/>
          </a:p>
        </c:txPr>
        <c:crossAx val="172710144"/>
        <c:crosses val="autoZero"/>
        <c:auto val="1"/>
        <c:lblAlgn val="ctr"/>
        <c:lblOffset val="100"/>
        <c:noMultiLvlLbl val="0"/>
      </c:catAx>
      <c:valAx>
        <c:axId val="17271014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72708608"/>
        <c:crosses val="autoZero"/>
        <c:crossBetween val="between"/>
      </c:valAx>
    </c:plotArea>
    <c:legend>
      <c:legendPos val="l"/>
      <c:legendEntry>
        <c:idx val="0"/>
        <c:delete val="1"/>
      </c:legendEntry>
      <c:layout>
        <c:manualLayout>
          <c:xMode val="edge"/>
          <c:yMode val="edge"/>
          <c:x val="0"/>
          <c:y val="0.13342478855006401"/>
          <c:w val="0.43524252022311999"/>
          <c:h val="0.23174976682177401"/>
        </c:manualLayout>
      </c:layout>
      <c:overlay val="1"/>
      <c:txPr>
        <a:bodyPr/>
        <a:lstStyle/>
        <a:p>
          <a:pPr>
            <a:defRPr sz="1400"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0.86678</cdr:x>
      <cdr:y>0.68293</cdr:y>
    </cdr:from>
    <cdr:to>
      <cdr:x>0.97789</cdr:x>
      <cdr:y>0.74657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752528" y="2016224"/>
          <a:ext cx="609211" cy="1878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dirty="0" smtClean="0"/>
            <a:t>71.4</a:t>
          </a:r>
          <a:r>
            <a:rPr lang="ru-RU" dirty="0" smtClean="0"/>
            <a:t>±4.4%</a:t>
          </a:r>
          <a:endParaRPr lang="ru-RU" sz="1100" dirty="0"/>
        </a:p>
      </cdr:txBody>
    </cdr:sp>
  </cdr:relSizeAnchor>
  <cdr:relSizeAnchor xmlns:cdr="http://schemas.openxmlformats.org/drawingml/2006/chartDrawing">
    <cdr:from>
      <cdr:x>0.86678</cdr:x>
      <cdr:y>0.09756</cdr:y>
    </cdr:from>
    <cdr:to>
      <cdr:x>0.97789</cdr:x>
      <cdr:y>0.1612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4752528" y="288032"/>
          <a:ext cx="609211" cy="1878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ru-RU" sz="1100" dirty="0" smtClean="0"/>
            <a:t>93.0</a:t>
          </a:r>
          <a:r>
            <a:rPr lang="ru-RU" dirty="0" smtClean="0"/>
            <a:t>±2.6%</a:t>
          </a:r>
          <a:endParaRPr lang="ru-RU" sz="1100" dirty="0"/>
        </a:p>
      </cdr:txBody>
    </cdr:sp>
  </cdr:relSizeAnchor>
  <cdr:relSizeAnchor xmlns:cdr="http://schemas.openxmlformats.org/drawingml/2006/chartDrawing">
    <cdr:from>
      <cdr:x>0.86678</cdr:x>
      <cdr:y>0.29268</cdr:y>
    </cdr:from>
    <cdr:to>
      <cdr:x>0.97789</cdr:x>
      <cdr:y>0.35632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4752528" y="864096"/>
          <a:ext cx="609211" cy="1878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ru-RU" dirty="0" smtClean="0"/>
            <a:t>89.1±1.9%</a:t>
          </a:r>
          <a:endParaRPr lang="ru-RU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0.04425</cdr:x>
      <cdr:y>0.3727</cdr:y>
    </cdr:from>
    <cdr:to>
      <cdr:x>0.16814</cdr:x>
      <cdr:y>0.42185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60040" y="2088232"/>
          <a:ext cx="1008112" cy="275384"/>
        </a:xfrm>
        <a:prstGeom xmlns:a="http://schemas.openxmlformats.org/drawingml/2006/main" prst="rect">
          <a:avLst/>
        </a:prstGeom>
        <a:solidFill xmlns:a="http://schemas.openxmlformats.org/drawingml/2006/main">
          <a:srgbClr val="FFCC99"/>
        </a:solidFill>
        <a:ln xmlns:a="http://schemas.openxmlformats.org/drawingml/2006/main">
          <a:solidFill>
            <a:sysClr val="windowText" lastClr="000000"/>
          </a:solidFill>
        </a:ln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ru-RU" sz="1200" b="1" dirty="0">
              <a:latin typeface="+mn-lt"/>
              <a:cs typeface="Times New Roman" pitchFamily="18" charset="0"/>
            </a:rPr>
            <a:t>135 (41,5%)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B64CDDE-E65A-BB4E-B993-87E377C0559F}" type="datetimeFigureOut">
              <a:rPr lang="ru-RU"/>
              <a:pPr>
                <a:defRPr/>
              </a:pPr>
              <a:t>03.10.2016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B57BA83-E438-7F45-997A-2261F7557A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2366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charset="0"/>
      </a:defRPr>
    </a:lvl1pPr>
    <a:lvl2pPr marL="4572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</a:pPr>
            <a:fld id="{A46F4C67-5CCD-6D41-8905-093D8AE3B86C}" type="slidenum">
              <a:rPr kumimoji="0" lang="ru-RU" sz="120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</a:pPr>
              <a:t>1</a:t>
            </a:fld>
            <a:endParaRPr kumimoji="0" lang="ru-RU" sz="1200">
              <a:solidFill>
                <a:srgbClr val="000000"/>
              </a:solidFill>
            </a:endParaRPr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kumimoji="0" lang="ru-RU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>
              <a:buClr>
                <a:prstClr val="white"/>
              </a:buClr>
              <a:defRPr/>
            </a:pPr>
            <a:fld id="{8A25DF62-C6AF-8A4F-87C9-60C39597D0B4}" type="slidenum">
              <a:rPr lang="ru-RU" b="0" i="0">
                <a:solidFill>
                  <a:prstClr val="black"/>
                </a:solidFill>
              </a:rPr>
              <a:pPr>
                <a:buClr>
                  <a:prstClr val="white"/>
                </a:buClr>
                <a:defRPr/>
              </a:pPr>
              <a:t>4</a:t>
            </a:fld>
            <a:endParaRPr lang="ru-RU" b="0" i="0">
              <a:solidFill>
                <a:prstClr val="black"/>
              </a:solidFill>
            </a:endParaRPr>
          </a:p>
        </p:txBody>
      </p:sp>
      <p:sp>
        <p:nvSpPr>
          <p:cNvPr id="157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buClr>
                <a:prstClr val="white"/>
              </a:buClr>
              <a:defRPr/>
            </a:pPr>
            <a:fld id="{655B84D1-CAD9-2343-B75E-3F31674B5704}" type="slidenum">
              <a:rPr lang="ru-RU" smtClean="0">
                <a:solidFill>
                  <a:prstClr val="black"/>
                </a:solidFill>
              </a:rPr>
              <a:pPr>
                <a:buClr>
                  <a:prstClr val="white"/>
                </a:buClr>
                <a:defRPr/>
              </a:pPr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673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buClr>
                <a:prstClr val="white"/>
              </a:buClr>
              <a:defRPr/>
            </a:pPr>
            <a:fld id="{655B84D1-CAD9-2343-B75E-3F31674B5704}" type="slidenum">
              <a:rPr lang="ru-RU" smtClean="0">
                <a:solidFill>
                  <a:prstClr val="black"/>
                </a:solidFill>
              </a:rPr>
              <a:pPr>
                <a:buClr>
                  <a:prstClr val="white"/>
                </a:buClr>
                <a:defRPr/>
              </a:pPr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6737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5B84D1-CAD9-2343-B75E-3F31674B5704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673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79A600F-4C7E-2F4F-85DB-34C521011E7B}" type="slidenum">
              <a:rPr lang="ru-RU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79A600F-4C7E-2F4F-85DB-34C521011E7B}" type="slidenum">
              <a:rPr lang="ru-RU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9pPr>
          </a:lstStyle>
          <a:p>
            <a:fld id="{82479EF9-D6CC-CC45-AC0F-E7E176C90D01}" type="slidenum">
              <a:rPr kumimoji="0" lang="ru-RU" sz="1200">
                <a:solidFill>
                  <a:srgbClr val="000000"/>
                </a:solidFill>
              </a:rPr>
              <a:pPr/>
              <a:t>17</a:t>
            </a:fld>
            <a:endParaRPr kumimoji="0" lang="ru-RU" sz="1200">
              <a:solidFill>
                <a:srgbClr val="000000"/>
              </a:solidFill>
            </a:endParaRPr>
          </a:p>
        </p:txBody>
      </p:sp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kumimoji="0" lang="ru-RU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9pPr>
          </a:lstStyle>
          <a:p>
            <a:fld id="{333F870C-C584-C344-A560-D7A5ACC0FCF2}" type="slidenum">
              <a:rPr kumimoji="0" lang="ru-RU" sz="1200">
                <a:solidFill>
                  <a:srgbClr val="000000"/>
                </a:solidFill>
              </a:rPr>
              <a:pPr/>
              <a:t>18</a:t>
            </a:fld>
            <a:endParaRPr kumimoji="0" lang="ru-RU" sz="1200">
              <a:solidFill>
                <a:srgbClr val="000000"/>
              </a:solidFill>
            </a:endParaRPr>
          </a:p>
        </p:txBody>
      </p:sp>
      <p:sp>
        <p:nvSpPr>
          <p:cNvPr id="15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kumimoji="0" lang="ru-RU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A088007A-64C8-A044-A580-B84551A763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377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05D90111-3B7B-F147-9CF0-4211B96B5A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754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92995F33-8F2F-224D-8B4F-E17A595BCF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3655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B7227F07-7462-B645-8979-A1DFDFBCD5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413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E77A367A-8E62-5247-9773-2E1F3F3010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553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40E54EBD-31BE-314B-A56C-9DF576063B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6144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3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783B2D0B-198E-9049-A463-69F80254E3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884195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87D6B09B-0781-1541-B03B-98B7A4D856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26205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D00C01F4-EAA7-5F4D-A184-F61DE62948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522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86B8CD89-7A83-4F42-90E9-FAB3495E72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2633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C2D9BBF7-EB47-414B-9561-66B3CCE12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2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7E2F596A-8A58-C242-B685-57A4259853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4908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8C8E4C03-0940-4041-8AC9-51156B3509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8666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9B47344C-4D2B-774D-8362-5B1E5EA885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132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15C8546C-91B9-C248-AAA0-441FF724AA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0399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BA2AF942-7D07-5E4A-B205-822861AAE8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449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5611E62D-516D-5041-BE76-A22015C66E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0237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CEC3E6C8-F4C9-1145-99B6-4E5AB87A4F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4235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AA3F6B15-ACF7-F142-9428-2E1079E86D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4238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86A6DA51-4E79-0E46-8636-BD4CE1B32E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276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9337AB3E-6CB1-5244-BFBC-F2299996BE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1926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A2D7D353-5C22-6F44-A1BB-DBBB27D997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455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479D348E-4494-3F43-BF96-4FC21DBA58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0897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88404178-E4E8-0344-8D29-B8DDEC152D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5175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3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0A74048B-942E-364C-BA10-0D7990EC80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066146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744C14A9-5645-534A-BD1B-A3D518D16D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344681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03214E07-F759-FA42-A795-7574D50131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9549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B6DFCF30-70EC-2740-882A-25596071F0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8149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07BF61F4-199A-9D49-B40A-B403A61CC2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479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55F1BB82-B2E2-904A-BB89-F554BEA66C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8915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F953648D-F033-234A-BCE1-83B11DC514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6389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6B411929-17AF-054B-8BBD-A6D8EE066D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7860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8CB080E4-AE8E-9143-BF74-855A90D3B4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443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850D49CF-3894-B944-8741-92B66EC245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7236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195752A7-ED3C-6D4E-AB11-07EAD2FE98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7162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26128996-6704-F146-8166-07FAC116FA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2294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7010B8D0-5701-FE49-AD8B-701A362D41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4041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35DDEE9E-18D7-C445-9E25-FA885D22E3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4467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25C02B97-35FC-6441-BC58-2712AE8710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6113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2E2E0AFC-8C85-9444-8A1C-21FF2D7B7E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06962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62DE6341-11FF-D840-8615-50AE6CB2E3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79094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B66808AC-B576-2545-875D-1CFB006C75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8380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A2F22E26-83A1-3940-ADFB-8519A77B44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32128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7EEBA84A-8619-ED44-9E79-31254FC019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588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F3BCD63A-E2A6-F94C-BBBD-5BB9008DE4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8534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FED26FEC-A35B-6243-BC42-093CA7AE62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2656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4A287B66-A690-4049-A7FA-78CC73F46C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3041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D0ADEDFC-8F48-2E40-94AD-B31C0745AF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68239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62605846-F18C-7E43-B1F3-6C734E92CD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7441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0613FE07-6EE1-D345-B246-071A9E565A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41444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586A8D5A-31EE-134B-B79F-E101723F2D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16419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10D76724-A25D-6C48-A6B0-CE33EAB329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86487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1BC55B03-9AFB-0545-BB0F-C8116AE419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18928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8ED9B180-B2E6-DA4E-84D6-E62BAABFF9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06425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3E58FF50-BC88-FB44-9CE2-1E24A68D17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345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E7FC252D-E2C9-C94C-9989-092288EA87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03073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C375B7CE-8FE9-D441-901F-350FAC069B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9948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87AEDC08-0C8B-9148-B646-038863D04D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16995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3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AC0FF539-0830-5041-8364-74F006E8B7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65485"/>
      </p:ext>
    </p:extLst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8587E19E-7622-3343-B4CF-56FE833B05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769454"/>
      </p:ext>
    </p:extLst>
  </p:cSld>
  <p:clrMapOvr>
    <a:masterClrMapping/>
  </p:clrMapOvr>
  <p:transition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fld id="{A7A734CF-8AC7-5B41-B4CC-85B6938DC0BC}" type="slidenum">
              <a:rPr lang="ru-RU">
                <a:solidFill>
                  <a:srgbClr val="000000"/>
                </a:solidFill>
              </a:rPr>
              <a:pPr>
                <a:buClr>
                  <a:srgbClr val="FFFFFF"/>
                </a:buCl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40535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fld id="{52177A4B-9D4B-9F44-B84C-7025FC30A6E6}" type="slidenum">
              <a:rPr lang="ru-RU">
                <a:solidFill>
                  <a:srgbClr val="000000"/>
                </a:solidFill>
              </a:rPr>
              <a:pPr>
                <a:buClr>
                  <a:srgbClr val="FFFFFF"/>
                </a:buCl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4071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fld id="{0EC068BC-8A9B-664D-9322-10201C400ABF}" type="slidenum">
              <a:rPr lang="ru-RU">
                <a:solidFill>
                  <a:srgbClr val="000000"/>
                </a:solidFill>
              </a:rPr>
              <a:pPr>
                <a:buClr>
                  <a:srgbClr val="FFFFFF"/>
                </a:buCl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88010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fld id="{FF93F826-ACF4-684A-B3DE-8E213FB5FAF1}" type="slidenum">
              <a:rPr lang="ru-RU">
                <a:solidFill>
                  <a:srgbClr val="000000"/>
                </a:solidFill>
              </a:rPr>
              <a:pPr>
                <a:buClr>
                  <a:srgbClr val="FFFFFF"/>
                </a:buCl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04092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fld id="{5181C472-1E90-4F4C-9708-CBC1ECD2F1D5}" type="slidenum">
              <a:rPr lang="ru-RU">
                <a:solidFill>
                  <a:srgbClr val="000000"/>
                </a:solidFill>
              </a:rPr>
              <a:pPr>
                <a:buClr>
                  <a:srgbClr val="FFFFFF"/>
                </a:buCl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05324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fld id="{187A41E8-D224-0947-BD8B-20C6EFAE25E7}" type="slidenum">
              <a:rPr lang="ru-RU">
                <a:solidFill>
                  <a:srgbClr val="000000"/>
                </a:solidFill>
              </a:rPr>
              <a:pPr>
                <a:buClr>
                  <a:srgbClr val="FFFFFF"/>
                </a:buCl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1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0F914774-D68B-3540-8233-65C8926583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24099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fld id="{9C86D4E3-D4AC-9847-8606-2302030CD3B9}" type="slidenum">
              <a:rPr lang="ru-RU">
                <a:solidFill>
                  <a:srgbClr val="000000"/>
                </a:solidFill>
              </a:rPr>
              <a:pPr>
                <a:buClr>
                  <a:srgbClr val="FFFFFF"/>
                </a:buCl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79071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fld id="{89E27231-A06F-F14A-881B-17CB5B6A1D2B}" type="slidenum">
              <a:rPr lang="ru-RU">
                <a:solidFill>
                  <a:srgbClr val="000000"/>
                </a:solidFill>
              </a:rPr>
              <a:pPr>
                <a:buClr>
                  <a:srgbClr val="FFFFFF"/>
                </a:buCl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33608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fld id="{7E3D99DB-A40C-424A-A40C-1B4B2DD2F136}" type="slidenum">
              <a:rPr lang="ru-RU">
                <a:solidFill>
                  <a:srgbClr val="000000"/>
                </a:solidFill>
              </a:rPr>
              <a:pPr>
                <a:buClr>
                  <a:srgbClr val="FFFFFF"/>
                </a:buCl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64940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fld id="{235585F7-EBEA-E34A-BB16-EEB975E4EBB9}" type="slidenum">
              <a:rPr lang="ru-RU">
                <a:solidFill>
                  <a:srgbClr val="000000"/>
                </a:solidFill>
              </a:rPr>
              <a:pPr>
                <a:buClr>
                  <a:srgbClr val="FFFFFF"/>
                </a:buCl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2233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fld id="{18952B58-2829-2D4C-B7F1-118B9ACBB947}" type="slidenum">
              <a:rPr lang="ru-RU">
                <a:solidFill>
                  <a:srgbClr val="000000"/>
                </a:solidFill>
              </a:rPr>
              <a:pPr>
                <a:buClr>
                  <a:srgbClr val="FFFFFF"/>
                </a:buCl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86239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fld id="{8DC3A987-0F01-9549-91D8-6CB361471556}" type="slidenum">
              <a:rPr lang="ru-RU">
                <a:solidFill>
                  <a:srgbClr val="000000"/>
                </a:solidFill>
              </a:rPr>
              <a:pPr>
                <a:buClr>
                  <a:srgbClr val="FFFFFF"/>
                </a:buCl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41729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fld id="{2A2E4FE4-A5A8-5C40-9E4B-9DCB95A9F492}" type="slidenum">
              <a:rPr lang="ru-RU">
                <a:solidFill>
                  <a:srgbClr val="000000"/>
                </a:solidFill>
              </a:rPr>
              <a:pPr>
                <a:buClr>
                  <a:srgbClr val="FFFFFF"/>
                </a:buCl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41433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fld id="{8D33F771-74EF-4C45-9867-DF5D9DB676E9}" type="slidenum">
              <a:rPr lang="ru-RU">
                <a:solidFill>
                  <a:srgbClr val="000000"/>
                </a:solidFill>
              </a:rPr>
              <a:pPr>
                <a:buClr>
                  <a:srgbClr val="FFFFFF"/>
                </a:buCl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04124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fld id="{A7A734CF-8AC7-5B41-B4CC-85B6938DC0BC}" type="slidenum">
              <a:rPr lang="ru-RU">
                <a:solidFill>
                  <a:srgbClr val="000000"/>
                </a:solidFill>
              </a:rPr>
              <a:pPr>
                <a:buClr>
                  <a:srgbClr val="FFFFFF"/>
                </a:buCl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86348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fld id="{52177A4B-9D4B-9F44-B84C-7025FC30A6E6}" type="slidenum">
              <a:rPr lang="ru-RU">
                <a:solidFill>
                  <a:srgbClr val="000000"/>
                </a:solidFill>
              </a:rPr>
              <a:pPr>
                <a:buClr>
                  <a:srgbClr val="FFFFFF"/>
                </a:buCl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658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77C5A563-8AAB-7A4B-90F2-66939B9A81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22909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fld id="{0EC068BC-8A9B-664D-9322-10201C400ABF}" type="slidenum">
              <a:rPr lang="ru-RU">
                <a:solidFill>
                  <a:srgbClr val="000000"/>
                </a:solidFill>
              </a:rPr>
              <a:pPr>
                <a:buClr>
                  <a:srgbClr val="FFFFFF"/>
                </a:buCl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19044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fld id="{FF93F826-ACF4-684A-B3DE-8E213FB5FAF1}" type="slidenum">
              <a:rPr lang="ru-RU">
                <a:solidFill>
                  <a:srgbClr val="000000"/>
                </a:solidFill>
              </a:rPr>
              <a:pPr>
                <a:buClr>
                  <a:srgbClr val="FFFFFF"/>
                </a:buCl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56496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fld id="{5181C472-1E90-4F4C-9708-CBC1ECD2F1D5}" type="slidenum">
              <a:rPr lang="ru-RU">
                <a:solidFill>
                  <a:srgbClr val="000000"/>
                </a:solidFill>
              </a:rPr>
              <a:pPr>
                <a:buClr>
                  <a:srgbClr val="FFFFFF"/>
                </a:buCl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05519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fld id="{187A41E8-D224-0947-BD8B-20C6EFAE25E7}" type="slidenum">
              <a:rPr lang="ru-RU">
                <a:solidFill>
                  <a:srgbClr val="000000"/>
                </a:solidFill>
              </a:rPr>
              <a:pPr>
                <a:buClr>
                  <a:srgbClr val="FFFFFF"/>
                </a:buCl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88071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fld id="{9C86D4E3-D4AC-9847-8606-2302030CD3B9}" type="slidenum">
              <a:rPr lang="ru-RU">
                <a:solidFill>
                  <a:srgbClr val="000000"/>
                </a:solidFill>
              </a:rPr>
              <a:pPr>
                <a:buClr>
                  <a:srgbClr val="FFFFFF"/>
                </a:buCl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01733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fld id="{89E27231-A06F-F14A-881B-17CB5B6A1D2B}" type="slidenum">
              <a:rPr lang="ru-RU">
                <a:solidFill>
                  <a:srgbClr val="000000"/>
                </a:solidFill>
              </a:rPr>
              <a:pPr>
                <a:buClr>
                  <a:srgbClr val="FFFFFF"/>
                </a:buCl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96278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fld id="{7E3D99DB-A40C-424A-A40C-1B4B2DD2F136}" type="slidenum">
              <a:rPr lang="ru-RU">
                <a:solidFill>
                  <a:srgbClr val="000000"/>
                </a:solidFill>
              </a:rPr>
              <a:pPr>
                <a:buClr>
                  <a:srgbClr val="FFFFFF"/>
                </a:buCl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82683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fld id="{235585F7-EBEA-E34A-BB16-EEB975E4EBB9}" type="slidenum">
              <a:rPr lang="ru-RU">
                <a:solidFill>
                  <a:srgbClr val="000000"/>
                </a:solidFill>
              </a:rPr>
              <a:pPr>
                <a:buClr>
                  <a:srgbClr val="FFFFFF"/>
                </a:buCl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321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fld id="{18952B58-2829-2D4C-B7F1-118B9ACBB947}" type="slidenum">
              <a:rPr lang="ru-RU">
                <a:solidFill>
                  <a:srgbClr val="000000"/>
                </a:solidFill>
              </a:rPr>
              <a:pPr>
                <a:buClr>
                  <a:srgbClr val="FFFFFF"/>
                </a:buCl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76690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fld id="{8DC3A987-0F01-9549-91D8-6CB361471556}" type="slidenum">
              <a:rPr lang="ru-RU">
                <a:solidFill>
                  <a:srgbClr val="000000"/>
                </a:solidFill>
              </a:rPr>
              <a:pPr>
                <a:buClr>
                  <a:srgbClr val="FFFFFF"/>
                </a:buCl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231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b="0" i="0">
                <a:latin typeface="+mn-lt"/>
                <a:ea typeface="+mn-ea"/>
              </a:defRPr>
            </a:lvl1pPr>
          </a:lstStyle>
          <a:p>
            <a:pPr>
              <a:defRPr/>
            </a:pPr>
            <a:fld id="{EA35186E-06D8-6148-A4C7-3D014396D7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91151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fld id="{2A2E4FE4-A5A8-5C40-9E4B-9DCB95A9F492}" type="slidenum">
              <a:rPr lang="ru-RU">
                <a:solidFill>
                  <a:srgbClr val="000000"/>
                </a:solidFill>
              </a:rPr>
              <a:pPr>
                <a:buClr>
                  <a:srgbClr val="FFFFFF"/>
                </a:buCl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25057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Clr>
                <a:srgbClr val="FFFFFF"/>
              </a:buClr>
              <a:defRPr/>
            </a:pPr>
            <a:fld id="{8D33F771-74EF-4C45-9867-DF5D9DB676E9}" type="slidenum">
              <a:rPr lang="ru-RU">
                <a:solidFill>
                  <a:srgbClr val="000000"/>
                </a:solidFill>
              </a:rPr>
              <a:pPr>
                <a:buClr>
                  <a:srgbClr val="FFFFFF"/>
                </a:buCl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088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34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5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slideLayout" Target="../slideLayouts/slideLayout7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9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 kumimoji="0" sz="1400" b="1" i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 kumimoji="0" sz="1400" b="1" i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 kumimoji="0" sz="1400" b="1" i="1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EAD50B15-1031-1544-BFA9-31744F5580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4" r:id="rId1"/>
    <p:sldLayoutId id="2147484295" r:id="rId2"/>
    <p:sldLayoutId id="2147484296" r:id="rId3"/>
    <p:sldLayoutId id="2147484297" r:id="rId4"/>
    <p:sldLayoutId id="2147484298" r:id="rId5"/>
    <p:sldLayoutId id="2147484299" r:id="rId6"/>
    <p:sldLayoutId id="2147484300" r:id="rId7"/>
    <p:sldLayoutId id="2147484301" r:id="rId8"/>
    <p:sldLayoutId id="2147484302" r:id="rId9"/>
    <p:sldLayoutId id="2147484303" r:id="rId10"/>
    <p:sldLayoutId id="2147484304" r:id="rId11"/>
    <p:sldLayoutId id="2147484305" r:id="rId12"/>
    <p:sldLayoutId id="2147484306" r:id="rId13"/>
    <p:sldLayoutId id="2147484307" r:id="rId14"/>
    <p:sldLayoutId id="2147484308" r:id="rId15"/>
    <p:sldLayoutId id="2147484309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Arial" charset="0"/>
          <a:cs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Arial" charset="0"/>
          <a:cs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 kumimoji="0" sz="1400" b="1" i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 kumimoji="0" sz="1400" b="1" i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 kumimoji="0" sz="1400" b="1" i="1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D45045F0-278B-AD4B-B7CB-6413BD7A06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0" r:id="rId1"/>
    <p:sldLayoutId id="2147484311" r:id="rId2"/>
    <p:sldLayoutId id="2147484312" r:id="rId3"/>
    <p:sldLayoutId id="2147484313" r:id="rId4"/>
    <p:sldLayoutId id="2147484314" r:id="rId5"/>
    <p:sldLayoutId id="2147484315" r:id="rId6"/>
    <p:sldLayoutId id="2147484316" r:id="rId7"/>
    <p:sldLayoutId id="2147484317" r:id="rId8"/>
    <p:sldLayoutId id="2147484318" r:id="rId9"/>
    <p:sldLayoutId id="2147484319" r:id="rId10"/>
    <p:sldLayoutId id="2147484320" r:id="rId11"/>
    <p:sldLayoutId id="2147484321" r:id="rId12"/>
    <p:sldLayoutId id="2147484322" r:id="rId13"/>
    <p:sldLayoutId id="2147484323" r:id="rId14"/>
    <p:sldLayoutId id="2147484324" r:id="rId15"/>
    <p:sldLayoutId id="2147484325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Arial" charset="0"/>
          <a:cs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Arial" charset="0"/>
          <a:cs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buClrTx/>
              <a:buFontTx/>
              <a:buNone/>
              <a:defRPr kumimoji="0" sz="1400" b="0" i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buClrTx/>
              <a:buFontTx/>
              <a:buNone/>
              <a:defRPr kumimoji="0" sz="1400" b="0" i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buClrTx/>
              <a:buFontTx/>
              <a:buNone/>
              <a:defRPr kumimoji="0" sz="1400" b="0" i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530A987A-DF73-7740-820E-3B4E5A5FB6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6" r:id="rId1"/>
    <p:sldLayoutId id="2147484327" r:id="rId2"/>
    <p:sldLayoutId id="2147484328" r:id="rId3"/>
    <p:sldLayoutId id="2147484329" r:id="rId4"/>
    <p:sldLayoutId id="2147484330" r:id="rId5"/>
    <p:sldLayoutId id="2147484331" r:id="rId6"/>
    <p:sldLayoutId id="2147484332" r:id="rId7"/>
    <p:sldLayoutId id="2147484333" r:id="rId8"/>
    <p:sldLayoutId id="2147484334" r:id="rId9"/>
    <p:sldLayoutId id="2147484335" r:id="rId10"/>
    <p:sldLayoutId id="2147484336" r:id="rId11"/>
    <p:sldLayoutId id="2147484337" r:id="rId12"/>
    <p:sldLayoutId id="2147484338" r:id="rId13"/>
    <p:sldLayoutId id="2147484339" r:id="rId14"/>
    <p:sldLayoutId id="2147484340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Arial" charset="0"/>
          <a:cs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Arial" charset="0"/>
          <a:cs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 kumimoji="0" sz="1400" b="1" i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 kumimoji="0" sz="1400" b="1" i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 kumimoji="0" sz="1400" b="1" i="1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4AF4F6F4-6B7D-954D-8F70-20BC1A301E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41" r:id="rId1"/>
    <p:sldLayoutId id="2147484342" r:id="rId2"/>
    <p:sldLayoutId id="2147484343" r:id="rId3"/>
    <p:sldLayoutId id="2147484344" r:id="rId4"/>
    <p:sldLayoutId id="2147484345" r:id="rId5"/>
    <p:sldLayoutId id="2147484346" r:id="rId6"/>
    <p:sldLayoutId id="2147484347" r:id="rId7"/>
    <p:sldLayoutId id="2147484348" r:id="rId8"/>
    <p:sldLayoutId id="2147484349" r:id="rId9"/>
    <p:sldLayoutId id="2147484350" r:id="rId10"/>
    <p:sldLayoutId id="2147484351" r:id="rId11"/>
    <p:sldLayoutId id="2147484352" r:id="rId12"/>
    <p:sldLayoutId id="2147484353" r:id="rId13"/>
    <p:sldLayoutId id="2147484354" r:id="rId14"/>
    <p:sldLayoutId id="2147484355" r:id="rId15"/>
    <p:sldLayoutId id="2147484356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Arial" charset="0"/>
          <a:cs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Arial" charset="0"/>
          <a:cs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Wingdings" pitchFamily="2" charset="2"/>
              <a:buNone/>
              <a:defRPr sz="1400">
                <a:latin typeface="Arial" pitchFamily="34" charset="0"/>
                <a:ea typeface="+mn-ea"/>
                <a:cs typeface="+mn-cs"/>
              </a:defRPr>
            </a:lvl1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defRPr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Wingdings" pitchFamily="2" charset="2"/>
              <a:buNone/>
              <a:defRPr sz="1400">
                <a:latin typeface="Arial" pitchFamily="34" charset="0"/>
                <a:ea typeface="+mn-ea"/>
                <a:cs typeface="+mn-cs"/>
              </a:defRPr>
            </a:lvl1pPr>
          </a:lstStyle>
          <a:p>
            <a:pPr eaLnBrk="0" hangingPunct="0">
              <a:lnSpc>
                <a:spcPct val="85000"/>
              </a:lnSpc>
              <a:buClr>
                <a:srgbClr val="FFFFFF"/>
              </a:buClr>
              <a:defRPr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fld id="{F184BF71-773A-CC44-AA9F-2219718A185E}" type="slidenum">
              <a:rPr kumimoji="0" lang="ru-RU" b="1" i="1">
                <a:solidFill>
                  <a:srgbClr val="000000"/>
                </a:solidFill>
              </a:rPr>
              <a:pPr eaLnBrk="0" hangingPunct="0">
                <a:lnSpc>
                  <a:spcPct val="85000"/>
                </a:lnSpc>
                <a:buClr>
                  <a:srgbClr val="FFFFFF"/>
                </a:buClr>
                <a:buFont typeface="Wingdings" charset="0"/>
                <a:buNone/>
                <a:defRPr/>
              </a:pPr>
              <a:t>‹#›</a:t>
            </a:fld>
            <a:endParaRPr kumimoji="0" lang="ru-RU" b="1" i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990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8" r:id="rId1"/>
    <p:sldLayoutId id="2147484359" r:id="rId2"/>
    <p:sldLayoutId id="2147484360" r:id="rId3"/>
    <p:sldLayoutId id="2147484361" r:id="rId4"/>
    <p:sldLayoutId id="2147484362" r:id="rId5"/>
    <p:sldLayoutId id="2147484363" r:id="rId6"/>
    <p:sldLayoutId id="2147484364" r:id="rId7"/>
    <p:sldLayoutId id="2147484365" r:id="rId8"/>
    <p:sldLayoutId id="2147484366" r:id="rId9"/>
    <p:sldLayoutId id="2147484367" r:id="rId10"/>
    <p:sldLayoutId id="2147484368" r:id="rId11"/>
    <p:sldLayoutId id="2147484369" r:id="rId12"/>
    <p:sldLayoutId id="2147484370" r:id="rId13"/>
    <p:sldLayoutId id="2147484371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Arial" charset="0"/>
          <a:cs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Arial" charset="0"/>
          <a:cs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Wingdings" pitchFamily="2" charset="2"/>
              <a:buNone/>
              <a:defRPr sz="1400">
                <a:latin typeface="Arial" pitchFamily="34" charset="0"/>
                <a:ea typeface="+mn-ea"/>
                <a:cs typeface="+mn-cs"/>
              </a:defRPr>
            </a:lvl1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defRPr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Wingdings" pitchFamily="2" charset="2"/>
              <a:buNone/>
              <a:defRPr sz="1400">
                <a:latin typeface="Arial" pitchFamily="34" charset="0"/>
                <a:ea typeface="+mn-ea"/>
                <a:cs typeface="+mn-cs"/>
              </a:defRPr>
            </a:lvl1pPr>
          </a:lstStyle>
          <a:p>
            <a:pPr eaLnBrk="0" hangingPunct="0">
              <a:lnSpc>
                <a:spcPct val="85000"/>
              </a:lnSpc>
              <a:buClr>
                <a:srgbClr val="FFFFFF"/>
              </a:buClr>
              <a:defRPr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fld id="{F184BF71-773A-CC44-AA9F-2219718A185E}" type="slidenum">
              <a:rPr kumimoji="0" lang="ru-RU" b="1" i="1">
                <a:solidFill>
                  <a:srgbClr val="000000"/>
                </a:solidFill>
              </a:rPr>
              <a:pPr eaLnBrk="0" hangingPunct="0">
                <a:lnSpc>
                  <a:spcPct val="85000"/>
                </a:lnSpc>
                <a:buClr>
                  <a:srgbClr val="FFFFFF"/>
                </a:buClr>
                <a:buFont typeface="Wingdings" charset="0"/>
                <a:buNone/>
                <a:defRPr/>
              </a:pPr>
              <a:t>‹#›</a:t>
            </a:fld>
            <a:endParaRPr kumimoji="0" lang="ru-RU" b="1" i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230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73" r:id="rId1"/>
    <p:sldLayoutId id="2147484374" r:id="rId2"/>
    <p:sldLayoutId id="2147484375" r:id="rId3"/>
    <p:sldLayoutId id="2147484376" r:id="rId4"/>
    <p:sldLayoutId id="2147484377" r:id="rId5"/>
    <p:sldLayoutId id="2147484378" r:id="rId6"/>
    <p:sldLayoutId id="2147484379" r:id="rId7"/>
    <p:sldLayoutId id="2147484380" r:id="rId8"/>
    <p:sldLayoutId id="2147484381" r:id="rId9"/>
    <p:sldLayoutId id="2147484382" r:id="rId10"/>
    <p:sldLayoutId id="2147484383" r:id="rId11"/>
    <p:sldLayoutId id="2147484384" r:id="rId12"/>
    <p:sldLayoutId id="2147484385" r:id="rId13"/>
    <p:sldLayoutId id="2147484386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Arial" charset="0"/>
          <a:cs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Arial" charset="0"/>
          <a:cs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4.xml"/><Relationship Id="rId5" Type="http://schemas.openxmlformats.org/officeDocument/2006/relationships/image" Target="../media/image4.jpeg"/><Relationship Id="rId4" Type="http://schemas.openxmlformats.org/officeDocument/2006/relationships/chart" Target="../charts/char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jpe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12" Type="http://schemas.openxmlformats.org/officeDocument/2006/relationships/image" Target="../media/image24.jpeg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3.xml"/><Relationship Id="rId16" Type="http://schemas.openxmlformats.org/officeDocument/2006/relationships/image" Target="../media/image14.e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jpeg"/><Relationship Id="rId11" Type="http://schemas.openxmlformats.org/officeDocument/2006/relationships/image" Target="../media/image23.png"/><Relationship Id="rId5" Type="http://schemas.openxmlformats.org/officeDocument/2006/relationships/image" Target="../media/image17.jpeg"/><Relationship Id="rId15" Type="http://schemas.openxmlformats.org/officeDocument/2006/relationships/oleObject" Target="../embeddings/Microsoft_Excel_97-2003_Worksheet2.xls"/><Relationship Id="rId10" Type="http://schemas.openxmlformats.org/officeDocument/2006/relationships/image" Target="../media/image22.png"/><Relationship Id="rId4" Type="http://schemas.openxmlformats.org/officeDocument/2006/relationships/image" Target="../media/image16.jpeg"/><Relationship Id="rId9" Type="http://schemas.openxmlformats.org/officeDocument/2006/relationships/image" Target="../media/image21.png"/><Relationship Id="rId1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12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11" Type="http://schemas.openxmlformats.org/officeDocument/2006/relationships/image" Target="../media/image9.jpeg"/><Relationship Id="rId5" Type="http://schemas.openxmlformats.org/officeDocument/2006/relationships/image" Target="../media/image29.jpeg"/><Relationship Id="rId10" Type="http://schemas.openxmlformats.org/officeDocument/2006/relationships/image" Target="../media/image34.png"/><Relationship Id="rId4" Type="http://schemas.openxmlformats.org/officeDocument/2006/relationships/image" Target="../media/image28.jpeg"/><Relationship Id="rId9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36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jpeg"/><Relationship Id="rId7" Type="http://schemas.openxmlformats.org/officeDocument/2006/relationships/image" Target="../media/image43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10" Type="http://schemas.openxmlformats.org/officeDocument/2006/relationships/image" Target="../media/image4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9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8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Microsoft_Excel_97-2003_Worksheet1.xls"/><Relationship Id="rId5" Type="http://schemas.openxmlformats.org/officeDocument/2006/relationships/chart" Target="../charts/chart3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chart" Target="../charts/chart4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Изображение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42" y="-3363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58888" y="1844675"/>
            <a:ext cx="7129462" cy="14398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kumimoji="0"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Трансплантация органов человека в Российской Федерации: текущая ситуация и перспективы</a:t>
            </a:r>
            <a:endParaRPr kumimoji="0"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+mn-cs"/>
            </a:endParaRPr>
          </a:p>
        </p:txBody>
      </p:sp>
      <p:pic>
        <p:nvPicPr>
          <p:cNvPr id="70659" name="Picture 7" descr="Эмблем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115888"/>
            <a:ext cx="1319213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85750" y="3357563"/>
            <a:ext cx="871378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ru-RU" sz="2000" b="1" i="1" dirty="0" err="1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С.В.Готье</a:t>
            </a:r>
            <a:endParaRPr kumimoji="0" lang="ru-RU" sz="2000" b="1" i="1" dirty="0">
              <a:solidFill>
                <a:srgbClr val="3366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ru-RU" sz="1600" b="1" i="1" dirty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академик РАН, </a:t>
            </a:r>
            <a:endParaRPr kumimoji="0" lang="en-US" sz="1600" b="1" i="1" dirty="0">
              <a:solidFill>
                <a:srgbClr val="3366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ru-RU" sz="1600" b="1" i="1" dirty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главный специалист </a:t>
            </a:r>
            <a:r>
              <a:rPr kumimoji="0" lang="ru-RU" sz="1600" b="1" i="1" dirty="0" err="1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трансплантолог</a:t>
            </a:r>
            <a:r>
              <a:rPr kumimoji="0" lang="ru-RU" sz="1600" b="1" i="1" dirty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Минздрава России,</a:t>
            </a:r>
          </a:p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ru-RU" sz="1600" b="1" i="1" dirty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директор Федерального научного центра трансплантологии</a:t>
            </a:r>
          </a:p>
          <a:p>
            <a:pPr algn="ctr" eaLnBrk="0" hangingPunct="0">
              <a:lnSpc>
                <a:spcPct val="85000"/>
              </a:lnSpc>
              <a:buClr>
                <a:srgbClr val="FFFFFF"/>
              </a:buClr>
              <a:defRPr/>
            </a:pPr>
            <a:r>
              <a:rPr kumimoji="0" lang="ru-RU" sz="1600" b="1" i="1" dirty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и искусственных органов им. акад. В.И.Шумакова, </a:t>
            </a:r>
          </a:p>
          <a:p>
            <a:pPr algn="ctr" eaLnBrk="0" hangingPunct="0">
              <a:lnSpc>
                <a:spcPct val="85000"/>
              </a:lnSpc>
              <a:buClr>
                <a:srgbClr val="FFFFFF"/>
              </a:buClr>
              <a:defRPr/>
            </a:pPr>
            <a:r>
              <a:rPr kumimoji="0" lang="ru-RU" sz="1600" b="1" i="1" dirty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председатель Российского трансплантологического общества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6012160" y="6237312"/>
            <a:ext cx="3024187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  <a:cs typeface="+mn-cs"/>
              </a:rPr>
              <a:t>Москва, 26 апреля 2016 </a:t>
            </a:r>
            <a:r>
              <a:rPr kumimoji="0"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  <a:cs typeface="+mn-cs"/>
              </a:rPr>
              <a:t>г.</a:t>
            </a:r>
            <a:endParaRPr kumimoji="0" lang="ru-RU" sz="1100" b="1" i="1" dirty="0">
              <a:solidFill>
                <a:schemeClr val="bg1"/>
              </a:solidFill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019" name="Text Box 3"/>
          <p:cNvSpPr txBox="1">
            <a:spLocks noChangeArrowheads="1"/>
          </p:cNvSpPr>
          <p:nvPr/>
        </p:nvSpPr>
        <p:spPr bwMode="auto">
          <a:xfrm>
            <a:off x="141704" y="4447754"/>
            <a:ext cx="8390735" cy="2347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76250" indent="-476250">
              <a:defRPr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1pPr>
            <a:lvl2pPr marL="666750">
              <a:defRPr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Arial" charset="0"/>
              </a:defRPr>
            </a:lvl9pPr>
          </a:lstStyle>
          <a:p>
            <a:pPr>
              <a:lnSpc>
                <a:spcPct val="85000"/>
              </a:lnSpc>
              <a:buClr>
                <a:srgbClr val="FFFFFF"/>
              </a:buClr>
              <a:buFont typeface="Wingdings" charset="0"/>
              <a:buChar char="l"/>
              <a:defRPr/>
            </a:pPr>
            <a:r>
              <a:rPr lang="en-US" sz="1800" b="1" i="1" dirty="0" err="1" smtClean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Идеальное</a:t>
            </a:r>
            <a:r>
              <a:rPr lang="en-US" sz="1800" b="1" i="1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 </a:t>
            </a:r>
            <a:r>
              <a:rPr lang="en-US" sz="1800" b="1" i="1" dirty="0" err="1" smtClean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качество</a:t>
            </a:r>
            <a:r>
              <a:rPr lang="en-US" sz="1800" b="1" i="1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 </a:t>
            </a:r>
            <a:r>
              <a:rPr lang="en-US" sz="1800" b="1" i="1" dirty="0" err="1" smtClean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трансплантата</a:t>
            </a:r>
            <a:endParaRPr lang="ru-RU" sz="1800" b="1" i="1" dirty="0" smtClean="0">
              <a:solidFill>
                <a:srgbClr val="3366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+mn-cs"/>
            </a:endParaRPr>
          </a:p>
          <a:p>
            <a:pPr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lang="ru-RU" sz="1600" b="1" i="1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                                    (немедленная первичная функция – 100%)</a:t>
            </a:r>
          </a:p>
          <a:p>
            <a:pPr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lang="ru-RU" sz="1600" b="1" i="1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                    </a:t>
            </a:r>
            <a:r>
              <a:rPr lang="ru-RU" sz="1800" b="1" i="1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   </a:t>
            </a:r>
            <a:endParaRPr lang="en-US" sz="1800" b="1" i="1" dirty="0" smtClean="0">
              <a:solidFill>
                <a:srgbClr val="3366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+mn-cs"/>
            </a:endParaRPr>
          </a:p>
          <a:p>
            <a:pPr>
              <a:lnSpc>
                <a:spcPct val="85000"/>
              </a:lnSpc>
              <a:buClr>
                <a:srgbClr val="FFFFFF"/>
              </a:buClr>
              <a:buFont typeface="Wingdings" charset="0"/>
              <a:buChar char="l"/>
              <a:defRPr/>
            </a:pPr>
            <a:r>
              <a:rPr lang="ru-RU" sz="1800" b="1" i="1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Меньшая частота кризов отторжения, возможность преодоления </a:t>
            </a:r>
            <a:r>
              <a:rPr lang="en-US" sz="1800" b="1" i="1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AB0</a:t>
            </a:r>
            <a:r>
              <a:rPr lang="ru-RU" sz="1800" b="1" i="1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-барьера</a:t>
            </a:r>
          </a:p>
          <a:p>
            <a:pPr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endParaRPr lang="ru-RU" sz="1800" b="1" i="1" dirty="0" smtClean="0">
              <a:solidFill>
                <a:srgbClr val="3366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+mn-cs"/>
            </a:endParaRPr>
          </a:p>
          <a:p>
            <a:pPr>
              <a:lnSpc>
                <a:spcPct val="85000"/>
              </a:lnSpc>
              <a:buClr>
                <a:srgbClr val="FFFFFF"/>
              </a:buClr>
              <a:buFont typeface="Wingdings" charset="0"/>
              <a:buChar char="l"/>
              <a:defRPr/>
            </a:pPr>
            <a:r>
              <a:rPr lang="ru-RU" sz="1800" b="1" i="1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Реальная возможность трансплантации в </a:t>
            </a:r>
            <a:r>
              <a:rPr lang="ru-RU" sz="1800" b="1" i="1" dirty="0" err="1" smtClean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преддиализном</a:t>
            </a:r>
            <a:r>
              <a:rPr lang="ru-RU" sz="1800" b="1" i="1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 периоде</a:t>
            </a:r>
            <a:r>
              <a:rPr lang="en-US" sz="2000" b="1" i="1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en-US" sz="1600" b="1" i="1" dirty="0" smtClean="0">
              <a:solidFill>
                <a:srgbClr val="3366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+mn-cs"/>
            </a:endParaRPr>
          </a:p>
          <a:p>
            <a:pPr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endParaRPr lang="en-US" sz="1400" b="1" i="1" dirty="0" smtClean="0">
              <a:solidFill>
                <a:srgbClr val="3366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+mn-cs"/>
            </a:endParaRPr>
          </a:p>
          <a:p>
            <a:pPr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endParaRPr lang="ru-RU" sz="1400" b="1" i="1" dirty="0" smtClean="0">
              <a:solidFill>
                <a:srgbClr val="3366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470032" name="Text Box 16"/>
          <p:cNvSpPr txBox="1">
            <a:spLocks noChangeArrowheads="1"/>
          </p:cNvSpPr>
          <p:nvPr/>
        </p:nvSpPr>
        <p:spPr bwMode="auto">
          <a:xfrm>
            <a:off x="107504" y="2276872"/>
            <a:ext cx="4477194" cy="64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 eaLnBrk="0" hangingPunct="0">
              <a:buClr>
                <a:srgbClr val="FFFFFF"/>
              </a:buClr>
              <a:buFont typeface="Wingdings" charset="0"/>
              <a:buNone/>
              <a:defRPr kumimoji="0" b="1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ru-RU" dirty="0"/>
              <a:t>Потребность в РФ – 300-400 в год</a:t>
            </a:r>
          </a:p>
          <a:p>
            <a:r>
              <a:rPr lang="ru-RU" dirty="0"/>
              <a:t>Выполняется – </a:t>
            </a:r>
            <a:r>
              <a:rPr lang="en-US" dirty="0"/>
              <a:t>5</a:t>
            </a:r>
            <a:r>
              <a:rPr lang="ru-RU" dirty="0"/>
              <a:t>0-</a:t>
            </a:r>
            <a:r>
              <a:rPr lang="en-US" dirty="0"/>
              <a:t>7</a:t>
            </a:r>
            <a:r>
              <a:rPr lang="ru-RU" dirty="0"/>
              <a:t>0 в год</a:t>
            </a:r>
          </a:p>
        </p:txBody>
      </p:sp>
      <p:sp>
        <p:nvSpPr>
          <p:cNvPr id="470036" name="Text Box 20"/>
          <p:cNvSpPr txBox="1">
            <a:spLocks noChangeArrowheads="1"/>
          </p:cNvSpPr>
          <p:nvPr/>
        </p:nvSpPr>
        <p:spPr bwMode="auto">
          <a:xfrm>
            <a:off x="179512" y="4003467"/>
            <a:ext cx="7128792" cy="36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  <a:defRPr/>
            </a:pPr>
            <a:r>
              <a:rPr lang="ru-RU" sz="2000" b="1" u="sng" dirty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Преимущества родственной трансплантации почки</a:t>
            </a:r>
          </a:p>
        </p:txBody>
      </p:sp>
      <p:pic>
        <p:nvPicPr>
          <p:cNvPr id="19" name="Picture 7" descr="C:\Users\admin\AppData\Local\Microsoft\Windows\Temporary Internet Files\Content.Outlook\LSJEUB6W\Беджи-синх2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44450"/>
            <a:ext cx="646113" cy="642938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Изображение 15"/>
          <p:cNvPicPr>
            <a:picLocks noChangeAspect="1"/>
          </p:cNvPicPr>
          <p:nvPr/>
        </p:nvPicPr>
        <p:blipFill rotWithShape="1">
          <a:blip r:embed="rId4"/>
          <a:srcRect l="5891" t="6790" b="22470"/>
          <a:stretch/>
        </p:blipFill>
        <p:spPr>
          <a:xfrm>
            <a:off x="6628935" y="836712"/>
            <a:ext cx="2344887" cy="236935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17" name="Овальная выноска 16"/>
          <p:cNvSpPr/>
          <p:nvPr/>
        </p:nvSpPr>
        <p:spPr>
          <a:xfrm>
            <a:off x="7020272" y="3429001"/>
            <a:ext cx="1953550" cy="648072"/>
          </a:xfrm>
          <a:prstGeom prst="wedgeEllipseCallout">
            <a:avLst>
              <a:gd name="adj1" fmla="val 40466"/>
              <a:gd name="adj2" fmla="val -185583"/>
            </a:avLst>
          </a:prstGeom>
          <a:solidFill>
            <a:schemeClr val="bg1"/>
          </a:solidFill>
          <a:ln w="9525" cap="flat" cmpd="sng" algn="ctr">
            <a:solidFill>
              <a:srgbClr val="BBE0E3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0" rIns="0" rtlCol="0" anchor="t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charset="0"/>
              <a:buNone/>
              <a:tabLst/>
              <a:defRPr/>
            </a:pPr>
            <a:r>
              <a:rPr kumimoji="0" lang="ru-RU" sz="11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лапароскопическая</a:t>
            </a:r>
            <a:r>
              <a:rPr kumimoji="0" lang="ru-RU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ru-RU" sz="11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нефрэктомия</a:t>
            </a:r>
            <a:r>
              <a:rPr kumimoji="0" lang="ru-RU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charset="0"/>
              <a:buNone/>
              <a:tabLst/>
              <a:defRPr/>
            </a:pPr>
            <a:r>
              <a:rPr kumimoji="0" lang="ru-RU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у донора</a:t>
            </a:r>
          </a:p>
          <a:p>
            <a:pPr marL="0" marR="0" lvl="0" indent="0" algn="ctr" defTabSz="91440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charset="0"/>
              <a:buNone/>
              <a:tabLst/>
              <a:defRPr/>
            </a:pPr>
            <a:endParaRPr kumimoji="0" lang="ru-RU" sz="1100" b="1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9992" y="1217717"/>
            <a:ext cx="1872208" cy="2512075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</p:pic>
      <p:pic>
        <p:nvPicPr>
          <p:cNvPr id="12" name="Picture 7" descr="Эмблема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44450"/>
            <a:ext cx="608012" cy="658813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4860032" y="14995"/>
            <a:ext cx="3528392" cy="38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 kumimoji="0" sz="1100" b="1" i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algn="r"/>
            <a:r>
              <a:rPr lang="ru-RU" dirty="0"/>
              <a:t>Трансплантация органов человека в </a:t>
            </a:r>
            <a:r>
              <a:rPr lang="ru-RU" dirty="0" smtClean="0"/>
              <a:t>РФ: </a:t>
            </a:r>
            <a:r>
              <a:rPr lang="ru-RU" dirty="0"/>
              <a:t>текущая ситуация и перспективы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87824" y="298103"/>
            <a:ext cx="5616623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ru-RU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Трансплантация почки детям</a:t>
            </a:r>
            <a:endParaRPr kumimoji="0" lang="en-US" b="1" dirty="0" smtClean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 eaLnBrk="0" hangingPunct="0"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1100" b="1" i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(</a:t>
            </a:r>
            <a:r>
              <a:rPr kumimoji="0" lang="ru-RU" sz="1100" b="1" i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 данным регистра Российского </a:t>
            </a:r>
            <a:r>
              <a:rPr kumimoji="0" lang="ru-RU" sz="1100" b="1" i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</a:t>
            </a:r>
            <a:r>
              <a:rPr kumimoji="0" lang="ru-RU" sz="1100" b="1" i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рансплантологического </a:t>
            </a:r>
            <a:r>
              <a:rPr kumimoji="0" lang="ru-RU" sz="1100" b="1" i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о</a:t>
            </a:r>
            <a:r>
              <a:rPr kumimoji="0" lang="ru-RU" sz="1100" b="1" i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бщества</a:t>
            </a:r>
            <a:r>
              <a:rPr kumimoji="0" lang="en-US" sz="1100" b="1" i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  <a:endParaRPr kumimoji="0" lang="ru-RU" sz="1400" b="1" i="1" dirty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74014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Диаграмм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1082342"/>
              </p:ext>
            </p:extLst>
          </p:nvPr>
        </p:nvGraphicFramePr>
        <p:xfrm>
          <a:off x="1043608" y="1052736"/>
          <a:ext cx="6768752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203848" y="404664"/>
            <a:ext cx="4968552" cy="361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ru-RU" sz="20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Трансплантация сердца в РФ</a:t>
            </a:r>
            <a:endParaRPr kumimoji="0" lang="ru-RU" sz="2000" b="1" dirty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39752" y="1556792"/>
            <a:ext cx="4016845" cy="361637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>
              <a:defRPr sz="2000" i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</a:pPr>
            <a:r>
              <a:rPr kumimoji="0" lang="ru-RU" b="1" dirty="0" smtClean="0"/>
              <a:t>1</a:t>
            </a:r>
            <a:r>
              <a:rPr kumimoji="0" lang="en-US" b="1" dirty="0"/>
              <a:t>0</a:t>
            </a:r>
            <a:r>
              <a:rPr kumimoji="0" lang="ru-RU" b="1" dirty="0" smtClean="0"/>
              <a:t> </a:t>
            </a:r>
            <a:r>
              <a:rPr kumimoji="0" lang="ru-RU" b="1" dirty="0"/>
              <a:t>центров в </a:t>
            </a:r>
            <a:r>
              <a:rPr kumimoji="0" lang="en-US" b="1" dirty="0" smtClean="0"/>
              <a:t>8</a:t>
            </a:r>
            <a:r>
              <a:rPr kumimoji="0" lang="ru-RU" b="1" dirty="0" smtClean="0"/>
              <a:t> </a:t>
            </a:r>
            <a:r>
              <a:rPr kumimoji="0" lang="ru-RU" b="1" dirty="0"/>
              <a:t>субъектах РФ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27784" y="1052736"/>
            <a:ext cx="3384376" cy="3616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2000" i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</a:pPr>
            <a:r>
              <a:rPr kumimoji="0" lang="ru-RU" b="1" dirty="0"/>
              <a:t>2015 </a:t>
            </a:r>
            <a:r>
              <a:rPr kumimoji="0" lang="ru-RU" b="1" dirty="0" smtClean="0"/>
              <a:t>– </a:t>
            </a:r>
            <a:r>
              <a:rPr kumimoji="0" lang="en-US" b="1" dirty="0" smtClean="0"/>
              <a:t>179</a:t>
            </a:r>
            <a:r>
              <a:rPr kumimoji="0" lang="ru-RU" b="1" dirty="0" smtClean="0"/>
              <a:t> операций</a:t>
            </a:r>
            <a:endParaRPr kumimoji="0" lang="ru-RU" b="1" dirty="0"/>
          </a:p>
        </p:txBody>
      </p:sp>
      <p:graphicFrame>
        <p:nvGraphicFramePr>
          <p:cNvPr id="15" name="Диаграмм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170162"/>
              </p:ext>
            </p:extLst>
          </p:nvPr>
        </p:nvGraphicFramePr>
        <p:xfrm>
          <a:off x="3131840" y="1052736"/>
          <a:ext cx="5674532" cy="3377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Picture 7" descr="Эмблем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44450"/>
            <a:ext cx="608012" cy="658813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4860032" y="14995"/>
            <a:ext cx="3528392" cy="38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 kumimoji="0" sz="1100" b="1" i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algn="r"/>
            <a:r>
              <a:rPr lang="ru-RU" dirty="0"/>
              <a:t>Трансплантация органов человека в </a:t>
            </a:r>
            <a:r>
              <a:rPr lang="ru-RU" dirty="0" smtClean="0"/>
              <a:t>РФ: </a:t>
            </a:r>
            <a:r>
              <a:rPr lang="ru-RU" dirty="0"/>
              <a:t>текущая ситуация и перспективы</a:t>
            </a:r>
          </a:p>
        </p:txBody>
      </p:sp>
    </p:spTree>
    <p:extLst>
      <p:ext uri="{BB962C8B-B14F-4D97-AF65-F5344CB8AC3E}">
        <p14:creationId xmlns:p14="http://schemas.microsoft.com/office/powerpoint/2010/main" val="958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2" descr="D:\ЭКМО БАЗА ДАННЫХ\ВА ЭКМО пациенты\Казаров ВА ЭКМО + дренаж ЛП\IMG_500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140968"/>
            <a:ext cx="2286000" cy="2836863"/>
          </a:xfrm>
          <a:prstGeom prst="rect">
            <a:avLst/>
          </a:prstGeom>
          <a:ln>
            <a:solidFill>
              <a:srgbClr val="00009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  <p:sp>
        <p:nvSpPr>
          <p:cNvPr id="21" name="TextBox 3"/>
          <p:cNvSpPr txBox="1">
            <a:spLocks noChangeArrowheads="1"/>
          </p:cNvSpPr>
          <p:nvPr/>
        </p:nvSpPr>
        <p:spPr bwMode="auto">
          <a:xfrm>
            <a:off x="2051720" y="1052736"/>
            <a:ext cx="4968552" cy="80098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eaLnBrk="0" hangingPunct="0">
              <a:lnSpc>
                <a:spcPct val="85000"/>
              </a:lnSpc>
              <a:spcBef>
                <a:spcPts val="600"/>
              </a:spcBef>
              <a:buFont typeface="Wingdings" charset="2"/>
              <a:buChar char="§"/>
              <a:defRPr/>
            </a:pPr>
            <a:r>
              <a:rPr kumimoji="0" lang="ru-RU" sz="1400" b="1" dirty="0" smtClean="0">
                <a:solidFill>
                  <a:srgbClr val="660066"/>
                </a:solidFill>
              </a:rPr>
              <a:t>возраст донора (60% старше 40 лет)</a:t>
            </a:r>
          </a:p>
          <a:p>
            <a:pPr eaLnBrk="0" hangingPunct="0">
              <a:lnSpc>
                <a:spcPct val="85000"/>
              </a:lnSpc>
              <a:spcBef>
                <a:spcPts val="600"/>
              </a:spcBef>
              <a:buFont typeface="Wingdings" charset="2"/>
              <a:buChar char="§"/>
              <a:defRPr/>
            </a:pPr>
            <a:r>
              <a:rPr kumimoji="0" lang="ru-RU" sz="1400" b="1" dirty="0" smtClean="0">
                <a:solidFill>
                  <a:srgbClr val="660066"/>
                </a:solidFill>
              </a:rPr>
              <a:t>гипертрофия миокарда до 20 мм</a:t>
            </a:r>
          </a:p>
          <a:p>
            <a:pPr eaLnBrk="0" hangingPunct="0">
              <a:lnSpc>
                <a:spcPct val="85000"/>
              </a:lnSpc>
              <a:spcBef>
                <a:spcPts val="600"/>
              </a:spcBef>
              <a:buFont typeface="Wingdings" charset="2"/>
              <a:buChar char="§"/>
              <a:defRPr/>
            </a:pPr>
            <a:r>
              <a:rPr kumimoji="0" lang="ru-RU" sz="1400" b="1" dirty="0" smtClean="0">
                <a:solidFill>
                  <a:srgbClr val="660066"/>
                </a:solidFill>
              </a:rPr>
              <a:t>корригируемые дефекты клапанного аппарата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979712" y="692696"/>
            <a:ext cx="5328592" cy="28084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l">
              <a:defRPr sz="1400" u="sng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</a:pPr>
            <a:r>
              <a:rPr kumimoji="0" lang="ru-RU" b="1" i="1" dirty="0"/>
              <a:t>Изменение концепции пригодности донорского сердца</a:t>
            </a:r>
          </a:p>
        </p:txBody>
      </p:sp>
      <p:pic>
        <p:nvPicPr>
          <p:cNvPr id="28" name="Picture 5" descr="IMG_342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052736"/>
            <a:ext cx="1984375" cy="1584325"/>
          </a:xfrm>
          <a:prstGeom prst="rect">
            <a:avLst/>
          </a:prstGeom>
          <a:ln>
            <a:solidFill>
              <a:srgbClr val="80004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sp>
        <p:nvSpPr>
          <p:cNvPr id="29" name="TextBox 28"/>
          <p:cNvSpPr txBox="1"/>
          <p:nvPr/>
        </p:nvSpPr>
        <p:spPr>
          <a:xfrm>
            <a:off x="323528" y="2617771"/>
            <a:ext cx="5472608" cy="1511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ru-RU" b="1" u="sng" dirty="0" smtClean="0">
                <a:solidFill>
                  <a:srgbClr val="00009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Критическая сердечная недостаточность</a:t>
            </a:r>
          </a:p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endParaRPr kumimoji="0" lang="ru-RU" b="1" dirty="0" smtClean="0">
              <a:solidFill>
                <a:srgbClr val="00009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ru-RU" b="1" dirty="0" smtClean="0">
                <a:solidFill>
                  <a:srgbClr val="00009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Механическая поддержка кровообращения (ЭКМО)</a:t>
            </a:r>
          </a:p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endParaRPr kumimoji="0" lang="ru-RU" b="1" dirty="0">
              <a:solidFill>
                <a:srgbClr val="00009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ru-RU" b="1" dirty="0" smtClean="0">
                <a:solidFill>
                  <a:srgbClr val="00009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Экстренная трансплантация сердца</a:t>
            </a:r>
            <a:endParaRPr kumimoji="0" lang="ru-RU" b="1" dirty="0">
              <a:solidFill>
                <a:srgbClr val="00009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" name="Нашивка 1"/>
          <p:cNvSpPr/>
          <p:nvPr/>
        </p:nvSpPr>
        <p:spPr>
          <a:xfrm rot="5400000">
            <a:off x="2879812" y="2960948"/>
            <a:ext cx="216024" cy="144016"/>
          </a:xfrm>
          <a:prstGeom prst="chevron">
            <a:avLst/>
          </a:prstGeom>
          <a:solidFill>
            <a:srgbClr val="33CC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</a:pPr>
            <a:endParaRPr kumimoji="0" lang="ru-RU" sz="1600" b="1" i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Нашивка 12"/>
          <p:cNvSpPr/>
          <p:nvPr/>
        </p:nvSpPr>
        <p:spPr>
          <a:xfrm rot="5400000">
            <a:off x="2879812" y="3681028"/>
            <a:ext cx="216024" cy="144016"/>
          </a:xfrm>
          <a:prstGeom prst="chevron">
            <a:avLst/>
          </a:prstGeom>
          <a:solidFill>
            <a:srgbClr val="33CC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</a:pPr>
            <a:endParaRPr kumimoji="0" lang="ru-RU" sz="1600" b="1" i="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383339873"/>
              </p:ext>
            </p:extLst>
          </p:nvPr>
        </p:nvGraphicFramePr>
        <p:xfrm>
          <a:off x="1115616" y="3717032"/>
          <a:ext cx="3888432" cy="29714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1475656" y="1988840"/>
            <a:ext cx="51845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l">
              <a:defRPr sz="1400" u="sng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eaLnBrk="0" hangingPunct="0">
              <a:buClr>
                <a:srgbClr val="FFFFFF"/>
              </a:buClr>
              <a:buFont typeface="Wingdings" charset="0"/>
              <a:buNone/>
            </a:pPr>
            <a:r>
              <a:rPr kumimoji="0" lang="ru-RU" b="1" i="1" dirty="0"/>
              <a:t>Изменение концепции формирования листа ожидания: </a:t>
            </a:r>
            <a:endParaRPr kumimoji="0" lang="ru-RU" b="1" i="1" dirty="0" smtClean="0"/>
          </a:p>
          <a:p>
            <a:pPr eaLnBrk="0" hangingPunct="0">
              <a:buClr>
                <a:srgbClr val="FFFFFF"/>
              </a:buClr>
              <a:buFont typeface="Wingdings" charset="0"/>
              <a:buNone/>
            </a:pPr>
            <a:r>
              <a:rPr kumimoji="0" lang="ru-RU" b="1" u="none" dirty="0" smtClean="0">
                <a:solidFill>
                  <a:srgbClr val="660066"/>
                </a:solidFill>
              </a:rPr>
              <a:t>минимизация </a:t>
            </a:r>
            <a:r>
              <a:rPr kumimoji="0" lang="ru-RU" b="1" u="none" dirty="0">
                <a:solidFill>
                  <a:srgbClr val="660066"/>
                </a:solidFill>
              </a:rPr>
              <a:t>противопоказаний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95937" y="357989"/>
            <a:ext cx="4608511" cy="334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ru-RU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Трансплантация сердца (ФНЦТИО)</a:t>
            </a:r>
            <a:endParaRPr kumimoji="0" lang="ru-RU" b="1" dirty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8" name="Picture 7" descr="Эмблема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44450"/>
            <a:ext cx="608012" cy="658813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4860032" y="14995"/>
            <a:ext cx="3528392" cy="38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 kumimoji="0" sz="1100" b="1" i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algn="r"/>
            <a:r>
              <a:rPr lang="ru-RU" dirty="0"/>
              <a:t>Трансплантация органов человека в </a:t>
            </a:r>
            <a:r>
              <a:rPr lang="ru-RU" dirty="0" smtClean="0"/>
              <a:t>РФ: </a:t>
            </a:r>
            <a:r>
              <a:rPr lang="ru-RU" dirty="0"/>
              <a:t>текущая ситуация и перспективы</a:t>
            </a:r>
          </a:p>
        </p:txBody>
      </p:sp>
    </p:spTree>
    <p:extLst>
      <p:ext uri="{BB962C8B-B14F-4D97-AF65-F5344CB8AC3E}">
        <p14:creationId xmlns:p14="http://schemas.microsoft.com/office/powerpoint/2010/main" val="167101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882100"/>
              </p:ext>
            </p:extLst>
          </p:nvPr>
        </p:nvGraphicFramePr>
        <p:xfrm>
          <a:off x="20126" y="1556792"/>
          <a:ext cx="9014271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7" name="Прямоугольник 2"/>
          <p:cNvSpPr>
            <a:spLocks noChangeArrowheads="1"/>
          </p:cNvSpPr>
          <p:nvPr/>
        </p:nvSpPr>
        <p:spPr bwMode="auto">
          <a:xfrm>
            <a:off x="5364088" y="6309320"/>
            <a:ext cx="3672408" cy="410882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</a:pPr>
            <a:r>
              <a:rPr kumimoji="0" lang="ru-RU" sz="1200" b="1" i="1" dirty="0" smtClean="0">
                <a:solidFill>
                  <a:srgbClr val="000000"/>
                </a:solidFill>
              </a:rPr>
              <a:t>2008-2015 г.г. - 483 пересадки </a:t>
            </a:r>
            <a:r>
              <a:rPr kumimoji="0" lang="ru-RU" sz="1200" b="1" i="1" dirty="0">
                <a:solidFill>
                  <a:srgbClr val="000000"/>
                </a:solidFill>
              </a:rPr>
              <a:t>сердца со средней госпитальной летальностью </a:t>
            </a:r>
            <a:r>
              <a:rPr kumimoji="0" lang="ru-RU" sz="1200" b="1" i="1" dirty="0" smtClean="0">
                <a:solidFill>
                  <a:srgbClr val="000000"/>
                </a:solidFill>
              </a:rPr>
              <a:t>8,6</a:t>
            </a:r>
            <a:r>
              <a:rPr kumimoji="0" lang="en-US" sz="1200" b="1" i="1" dirty="0" smtClean="0">
                <a:solidFill>
                  <a:srgbClr val="000000"/>
                </a:solidFill>
              </a:rPr>
              <a:t>%</a:t>
            </a:r>
            <a:endParaRPr kumimoji="0" lang="ru-RU" sz="1200" b="1" i="1" dirty="0">
              <a:solidFill>
                <a:srgbClr val="000000"/>
              </a:solidFill>
            </a:endParaRPr>
          </a:p>
        </p:txBody>
      </p:sp>
      <p:sp>
        <p:nvSpPr>
          <p:cNvPr id="28" name="Прямоугольник 2"/>
          <p:cNvSpPr>
            <a:spLocks noChangeArrowheads="1"/>
          </p:cNvSpPr>
          <p:nvPr/>
        </p:nvSpPr>
        <p:spPr bwMode="auto">
          <a:xfrm>
            <a:off x="323528" y="6237312"/>
            <a:ext cx="4536504" cy="410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</a:pPr>
            <a:r>
              <a:rPr kumimoji="0" lang="ru-RU" sz="1200" b="1" i="1" dirty="0" smtClean="0">
                <a:solidFill>
                  <a:srgbClr val="000000"/>
                </a:solidFill>
              </a:rPr>
              <a:t>1986-2007 г.г. - 130 </a:t>
            </a:r>
            <a:r>
              <a:rPr kumimoji="0" lang="ru-RU" sz="1200" b="1" i="1" dirty="0">
                <a:solidFill>
                  <a:srgbClr val="000000"/>
                </a:solidFill>
              </a:rPr>
              <a:t>пересадок сердца со средней госпитальной летальностью 30</a:t>
            </a:r>
            <a:r>
              <a:rPr kumimoji="0" lang="en-US" sz="1200" b="1" i="1" dirty="0">
                <a:solidFill>
                  <a:srgbClr val="000000"/>
                </a:solidFill>
              </a:rPr>
              <a:t>%</a:t>
            </a:r>
            <a:endParaRPr kumimoji="0" lang="ru-RU" sz="1200" b="1" i="1" dirty="0">
              <a:solidFill>
                <a:srgbClr val="000000"/>
              </a:solidFill>
            </a:endParaRPr>
          </a:p>
        </p:txBody>
      </p:sp>
      <p:sp>
        <p:nvSpPr>
          <p:cNvPr id="15" name="Прямоугольная выноска 14"/>
          <p:cNvSpPr/>
          <p:nvPr/>
        </p:nvSpPr>
        <p:spPr>
          <a:xfrm>
            <a:off x="2411760" y="4005064"/>
            <a:ext cx="3672408" cy="475879"/>
          </a:xfrm>
          <a:prstGeom prst="wedgeRectCallout">
            <a:avLst>
              <a:gd name="adj1" fmla="val 46650"/>
              <a:gd name="adj2" fmla="val -108961"/>
            </a:avLst>
          </a:prstGeom>
          <a:solidFill>
            <a:srgbClr val="00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ru-RU" sz="1050" b="1" i="1" dirty="0">
                <a:solidFill>
                  <a:srgbClr val="000000"/>
                </a:solidFill>
                <a:latin typeface="Arial"/>
                <a:ea typeface="MS Minngs"/>
                <a:cs typeface="Times New Roman"/>
              </a:rPr>
              <a:t> </a:t>
            </a:r>
            <a:r>
              <a:rPr kumimoji="0" lang="ru-RU" sz="1200" b="1" i="1" dirty="0" smtClean="0">
                <a:solidFill>
                  <a:srgbClr val="000000"/>
                </a:solidFill>
                <a:latin typeface="Arial"/>
                <a:ea typeface="MS Minngs"/>
                <a:cs typeface="Times New Roman"/>
              </a:rPr>
              <a:t>Летальность </a:t>
            </a:r>
            <a:r>
              <a:rPr kumimoji="0" lang="ru-RU" sz="1200" b="1" i="1" dirty="0">
                <a:solidFill>
                  <a:srgbClr val="000000"/>
                </a:solidFill>
                <a:latin typeface="Arial"/>
                <a:ea typeface="MS Minngs"/>
                <a:cs typeface="Times New Roman"/>
              </a:rPr>
              <a:t>в период ожидания донорского сердца уменьшилась в </a:t>
            </a:r>
            <a:r>
              <a:rPr kumimoji="0" lang="ru-RU" sz="1600" b="1" i="1" dirty="0" smtClean="0">
                <a:solidFill>
                  <a:srgbClr val="000000"/>
                </a:solidFill>
                <a:latin typeface="Arial"/>
                <a:ea typeface="MS Minngs"/>
                <a:cs typeface="Times New Roman"/>
              </a:rPr>
              <a:t>11</a:t>
            </a:r>
            <a:r>
              <a:rPr kumimoji="0" lang="ru-RU" sz="1100" b="1" i="1" dirty="0" smtClean="0">
                <a:solidFill>
                  <a:srgbClr val="000000"/>
                </a:solidFill>
                <a:latin typeface="Arial"/>
                <a:ea typeface="MS Minngs"/>
                <a:cs typeface="Times New Roman"/>
              </a:rPr>
              <a:t> </a:t>
            </a:r>
            <a:r>
              <a:rPr kumimoji="0" lang="ru-RU" sz="1100" b="1" i="1" dirty="0">
                <a:solidFill>
                  <a:srgbClr val="000000"/>
                </a:solidFill>
                <a:latin typeface="Arial"/>
                <a:ea typeface="MS Minngs"/>
                <a:cs typeface="Times New Roman"/>
              </a:rPr>
              <a:t>раз</a:t>
            </a:r>
            <a:endParaRPr kumimoji="0" lang="ru-RU" sz="1050" b="1" i="1" dirty="0">
              <a:solidFill>
                <a:srgbClr val="000000"/>
              </a:solidFill>
              <a:latin typeface="Cambria"/>
              <a:ea typeface="MS Minngs"/>
              <a:cs typeface="Times New Roman"/>
            </a:endParaRPr>
          </a:p>
        </p:txBody>
      </p:sp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:p14="http://schemas.microsoft.com/office/powerpoint/2010/main" val="3511612883"/>
              </p:ext>
            </p:extLst>
          </p:nvPr>
        </p:nvGraphicFramePr>
        <p:xfrm>
          <a:off x="1835696" y="1268760"/>
          <a:ext cx="4608512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Прямоугольная выноска 20"/>
          <p:cNvSpPr/>
          <p:nvPr/>
        </p:nvSpPr>
        <p:spPr>
          <a:xfrm>
            <a:off x="2125936" y="1484784"/>
            <a:ext cx="1946424" cy="535364"/>
          </a:xfrm>
          <a:prstGeom prst="wedgeRectCallout">
            <a:avLst>
              <a:gd name="adj1" fmla="val 125904"/>
              <a:gd name="adj2" fmla="val -3873"/>
            </a:avLst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ru-RU" sz="1200" b="1" i="1" dirty="0">
                <a:solidFill>
                  <a:srgbClr val="FFFFFF"/>
                </a:solidFill>
                <a:latin typeface="Arial"/>
                <a:ea typeface="MS Minngs"/>
                <a:cs typeface="Times New Roman"/>
              </a:rPr>
              <a:t>  </a:t>
            </a:r>
            <a:endParaRPr kumimoji="0" lang="en-US" sz="1200" b="1" i="1" dirty="0" smtClean="0">
              <a:solidFill>
                <a:srgbClr val="FFFFFF"/>
              </a:solidFill>
              <a:latin typeface="Arial"/>
              <a:ea typeface="MS Minngs"/>
              <a:cs typeface="Times New Roman"/>
            </a:endParaRPr>
          </a:p>
          <a:p>
            <a:pPr algn="ctr" eaLnBrk="0" fontAlgn="auto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ru-RU" sz="1200" b="1" i="1" dirty="0" smtClean="0">
                <a:solidFill>
                  <a:srgbClr val="FFFFFF"/>
                </a:solidFill>
                <a:latin typeface="Arial"/>
                <a:ea typeface="MS Minngs"/>
                <a:cs typeface="Times New Roman"/>
              </a:rPr>
              <a:t>    Число </a:t>
            </a:r>
            <a:r>
              <a:rPr kumimoji="0" lang="ru-RU" sz="1200" b="1" i="1" dirty="0">
                <a:solidFill>
                  <a:srgbClr val="FFFFFF"/>
                </a:solidFill>
                <a:latin typeface="Arial"/>
                <a:ea typeface="MS Minngs"/>
                <a:cs typeface="Times New Roman"/>
              </a:rPr>
              <a:t>пациентов </a:t>
            </a:r>
            <a:r>
              <a:rPr kumimoji="0" lang="ru-RU" sz="1200" b="1" i="1" dirty="0" smtClean="0">
                <a:solidFill>
                  <a:srgbClr val="FFFFFF"/>
                </a:solidFill>
                <a:latin typeface="Arial"/>
                <a:ea typeface="MS Minngs"/>
                <a:cs typeface="Times New Roman"/>
              </a:rPr>
              <a:t>           в </a:t>
            </a:r>
            <a:r>
              <a:rPr kumimoji="0" lang="ru-RU" sz="1200" b="1" i="1" dirty="0">
                <a:solidFill>
                  <a:srgbClr val="FFFFFF"/>
                </a:solidFill>
                <a:latin typeface="Arial"/>
                <a:ea typeface="MS Minngs"/>
                <a:cs typeface="Times New Roman"/>
              </a:rPr>
              <a:t>листе ожидания увеличилось в </a:t>
            </a:r>
            <a:r>
              <a:rPr kumimoji="0" lang="en-US" sz="1200" b="1" i="1" dirty="0" smtClean="0">
                <a:solidFill>
                  <a:srgbClr val="FFFFFF"/>
                </a:solidFill>
                <a:latin typeface="Arial"/>
                <a:ea typeface="MS Minngs"/>
                <a:cs typeface="Times New Roman"/>
              </a:rPr>
              <a:t>6</a:t>
            </a:r>
            <a:r>
              <a:rPr kumimoji="0" lang="ru-RU" sz="1200" b="1" i="1" dirty="0" smtClean="0">
                <a:solidFill>
                  <a:srgbClr val="FFFFFF"/>
                </a:solidFill>
                <a:latin typeface="Arial"/>
                <a:ea typeface="MS Minngs"/>
                <a:cs typeface="Times New Roman"/>
              </a:rPr>
              <a:t>,2 раза</a:t>
            </a:r>
            <a:endParaRPr kumimoji="0" lang="ru-RU" sz="1200" b="1" i="1" dirty="0">
              <a:solidFill>
                <a:srgbClr val="FFFFFF"/>
              </a:solidFill>
              <a:latin typeface="Arial"/>
              <a:ea typeface="MS Minngs"/>
              <a:cs typeface="Times New Roman"/>
            </a:endParaRPr>
          </a:p>
          <a:p>
            <a:pPr algn="ctr" eaLnBrk="0" fontAlgn="auto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Wingdings" charset="0"/>
              <a:buNone/>
              <a:defRPr/>
            </a:pPr>
            <a:endParaRPr kumimoji="0" lang="ru-RU" sz="1200" b="1" i="1" dirty="0">
              <a:solidFill>
                <a:srgbClr val="FFFFFF"/>
              </a:solidFill>
              <a:latin typeface="Arial"/>
              <a:ea typeface="MS Minngs"/>
              <a:cs typeface="Times New Roman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95937" y="357989"/>
            <a:ext cx="4608511" cy="334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ru-RU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Трансплантация сердца (ФНЦТИО)</a:t>
            </a:r>
            <a:endParaRPr kumimoji="0" lang="ru-RU" b="1" dirty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8" name="Picture 7" descr="Эмблем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44450"/>
            <a:ext cx="608012" cy="658813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860032" y="14995"/>
            <a:ext cx="3528392" cy="38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 kumimoji="0" sz="1100" b="1" i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algn="r"/>
            <a:r>
              <a:rPr lang="ru-RU" dirty="0"/>
              <a:t>Трансплантация органов человека в </a:t>
            </a:r>
            <a:r>
              <a:rPr lang="ru-RU" dirty="0" smtClean="0"/>
              <a:t>РФ: </a:t>
            </a:r>
            <a:r>
              <a:rPr lang="ru-RU" dirty="0"/>
              <a:t>текущая ситуация и перспективы</a:t>
            </a:r>
          </a:p>
        </p:txBody>
      </p:sp>
    </p:spTree>
    <p:extLst>
      <p:ext uri="{BB962C8B-B14F-4D97-AF65-F5344CB8AC3E}">
        <p14:creationId xmlns:p14="http://schemas.microsoft.com/office/powerpoint/2010/main" val="383513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1381700"/>
              </p:ext>
            </p:extLst>
          </p:nvPr>
        </p:nvGraphicFramePr>
        <p:xfrm>
          <a:off x="395536" y="3284984"/>
          <a:ext cx="7560840" cy="3129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4982321"/>
              </p:ext>
            </p:extLst>
          </p:nvPr>
        </p:nvGraphicFramePr>
        <p:xfrm>
          <a:off x="2627784" y="548680"/>
          <a:ext cx="5482952" cy="29523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6876256" y="3356992"/>
            <a:ext cx="1889211" cy="2135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</a:pPr>
            <a:r>
              <a:rPr kumimoji="0" lang="ru-RU" sz="900" b="1" i="1" dirty="0" smtClean="0">
                <a:solidFill>
                  <a:srgbClr val="000000"/>
                </a:solidFill>
              </a:rPr>
              <a:t>Дни после трансплантации</a:t>
            </a:r>
            <a:endParaRPr kumimoji="0" lang="ru-RU" sz="900" b="1" i="1" dirty="0">
              <a:solidFill>
                <a:srgbClr val="0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067944" y="6381328"/>
            <a:ext cx="1889211" cy="2135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</a:pPr>
            <a:r>
              <a:rPr kumimoji="0" lang="ru-RU" sz="900" b="1" i="1" dirty="0" smtClean="0">
                <a:solidFill>
                  <a:srgbClr val="000000"/>
                </a:solidFill>
              </a:rPr>
              <a:t>Дни после трансплантации</a:t>
            </a:r>
            <a:endParaRPr kumimoji="0" lang="ru-RU" sz="900" b="1" i="1" dirty="0">
              <a:solidFill>
                <a:srgbClr val="000000"/>
              </a:solidFill>
            </a:endParaRPr>
          </a:p>
        </p:txBody>
      </p:sp>
      <p:sp>
        <p:nvSpPr>
          <p:cNvPr id="34" name="Заголовок 1"/>
          <p:cNvSpPr txBox="1">
            <a:spLocks/>
          </p:cNvSpPr>
          <p:nvPr/>
        </p:nvSpPr>
        <p:spPr>
          <a:xfrm>
            <a:off x="2987824" y="4005064"/>
            <a:ext cx="3096344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Arial" charset="0"/>
                <a:cs typeface="Arial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itchFamily="34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itchFamily="34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itchFamily="34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itchFamily="34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lnSpc>
                <a:spcPct val="85000"/>
              </a:lnSpc>
              <a:buClr>
                <a:srgbClr val="FFFFFF"/>
              </a:buClr>
              <a:buFont typeface="Wingdings" charset="0"/>
              <a:buNone/>
            </a:pPr>
            <a:r>
              <a:rPr lang="ru-RU" sz="1600" b="1" i="1" dirty="0" smtClean="0">
                <a:solidFill>
                  <a:srgbClr val="000000"/>
                </a:solidFill>
                <a:latin typeface="Arial"/>
              </a:rPr>
              <a:t>Выживание реципиентов, переживших 30 дней</a:t>
            </a:r>
            <a:endParaRPr lang="ru-RU" sz="1600" b="1" i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Заголовок 1"/>
          <p:cNvSpPr txBox="1">
            <a:spLocks/>
          </p:cNvSpPr>
          <p:nvPr/>
        </p:nvSpPr>
        <p:spPr>
          <a:xfrm>
            <a:off x="3203848" y="2492896"/>
            <a:ext cx="3096344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Arial" charset="0"/>
                <a:cs typeface="Arial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itchFamily="34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itchFamily="34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itchFamily="34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itchFamily="34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lnSpc>
                <a:spcPct val="85000"/>
              </a:lnSpc>
              <a:buClr>
                <a:srgbClr val="FFFFFF"/>
              </a:buClr>
              <a:buFont typeface="Wingdings" charset="0"/>
              <a:buNone/>
            </a:pPr>
            <a:r>
              <a:rPr lang="ru-RU" sz="1600" b="1" i="1" dirty="0" smtClean="0">
                <a:solidFill>
                  <a:srgbClr val="000000"/>
                </a:solidFill>
                <a:latin typeface="Arial"/>
              </a:rPr>
              <a:t>Выживание реципиентов (первые 30 дней)</a:t>
            </a:r>
            <a:endParaRPr lang="ru-RU" sz="1600" b="1" i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95937" y="357989"/>
            <a:ext cx="4608511" cy="334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ru-RU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Трансплантация сердца (ФНЦТИО)</a:t>
            </a:r>
            <a:endParaRPr kumimoji="0" lang="ru-RU" b="1" dirty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3" name="Picture 7" descr="Эмблем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44450"/>
            <a:ext cx="608012" cy="658813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4860032" y="14995"/>
            <a:ext cx="3528392" cy="38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 kumimoji="0" sz="1100" b="1" i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algn="r"/>
            <a:r>
              <a:rPr lang="ru-RU" dirty="0"/>
              <a:t>Трансплантация органов человека в </a:t>
            </a:r>
            <a:r>
              <a:rPr lang="ru-RU" dirty="0" smtClean="0"/>
              <a:t>РФ: </a:t>
            </a:r>
            <a:r>
              <a:rPr lang="ru-RU" dirty="0"/>
              <a:t>текущая ситуация и перспективы</a:t>
            </a:r>
          </a:p>
        </p:txBody>
      </p:sp>
    </p:spTree>
    <p:extLst>
      <p:ext uri="{BB962C8B-B14F-4D97-AF65-F5344CB8AC3E}">
        <p14:creationId xmlns:p14="http://schemas.microsoft.com/office/powerpoint/2010/main" val="123013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Диаграмм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060930"/>
              </p:ext>
            </p:extLst>
          </p:nvPr>
        </p:nvGraphicFramePr>
        <p:xfrm>
          <a:off x="107504" y="692696"/>
          <a:ext cx="8136904" cy="56029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4211960" y="404664"/>
            <a:ext cx="3930433" cy="3616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ru-RU" sz="20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Трансплантация печени в РФ</a:t>
            </a:r>
            <a:endParaRPr kumimoji="0" lang="ru-RU" sz="2000" b="1" dirty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483768" y="1556792"/>
            <a:ext cx="4016845" cy="361637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>
              <a:defRPr sz="2000" i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</a:pPr>
            <a:r>
              <a:rPr kumimoji="0" lang="ru-RU" b="1" dirty="0"/>
              <a:t>1</a:t>
            </a:r>
            <a:r>
              <a:rPr kumimoji="0" lang="en-US" b="1" dirty="0"/>
              <a:t>7</a:t>
            </a:r>
            <a:r>
              <a:rPr kumimoji="0" lang="ru-RU" b="1" dirty="0"/>
              <a:t> центров в 13 субъектах РФ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123728" y="980728"/>
            <a:ext cx="3384376" cy="46935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2000" i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</a:pPr>
            <a:r>
              <a:rPr kumimoji="0" lang="ru-RU" b="1" dirty="0"/>
              <a:t>2015 </a:t>
            </a:r>
            <a:r>
              <a:rPr kumimoji="0" lang="ru-RU" b="1" dirty="0" smtClean="0"/>
              <a:t>– </a:t>
            </a:r>
            <a:r>
              <a:rPr kumimoji="0" lang="ru-RU" sz="2800" b="1" dirty="0" smtClean="0"/>
              <a:t>325</a:t>
            </a:r>
            <a:r>
              <a:rPr kumimoji="0" lang="ru-RU" b="1" dirty="0" smtClean="0"/>
              <a:t> операций</a:t>
            </a:r>
            <a:endParaRPr kumimoji="0" lang="ru-RU" b="1" dirty="0"/>
          </a:p>
        </p:txBody>
      </p:sp>
      <p:sp>
        <p:nvSpPr>
          <p:cNvPr id="24" name="Text Box 19"/>
          <p:cNvSpPr txBox="1">
            <a:spLocks noChangeArrowheads="1"/>
          </p:cNvSpPr>
          <p:nvPr/>
        </p:nvSpPr>
        <p:spPr bwMode="auto">
          <a:xfrm>
            <a:off x="1475656" y="2276872"/>
            <a:ext cx="2404220" cy="280846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ru-RU"/>
            </a:defPPr>
            <a:lvl1pPr algn="r">
              <a:defRPr sz="2000" i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</a:pPr>
            <a:r>
              <a:rPr kumimoji="0" lang="ru-RU" sz="1400" b="1" dirty="0">
                <a:solidFill>
                  <a:srgbClr val="000000"/>
                </a:solidFill>
              </a:rPr>
              <a:t>о</a:t>
            </a:r>
            <a:r>
              <a:rPr kumimoji="0" lang="ru-RU" sz="1400" b="1" dirty="0" smtClean="0">
                <a:solidFill>
                  <a:srgbClr val="000000"/>
                </a:solidFill>
              </a:rPr>
              <a:t>т живого донора</a:t>
            </a:r>
            <a:endParaRPr kumimoji="0" lang="ru-RU" sz="1400" b="1" dirty="0">
              <a:solidFill>
                <a:srgbClr val="000000"/>
              </a:solidFill>
            </a:endParaRPr>
          </a:p>
        </p:txBody>
      </p:sp>
      <p:sp>
        <p:nvSpPr>
          <p:cNvPr id="25" name="Rectangle 39"/>
          <p:cNvSpPr>
            <a:spLocks noChangeArrowheads="1"/>
          </p:cNvSpPr>
          <p:nvPr/>
        </p:nvSpPr>
        <p:spPr bwMode="auto">
          <a:xfrm>
            <a:off x="1907704" y="2348880"/>
            <a:ext cx="176481" cy="15460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</a:pPr>
            <a:endParaRPr kumimoji="0" lang="ru-RU" sz="1100" b="1" i="1">
              <a:solidFill>
                <a:srgbClr val="000000"/>
              </a:solidFill>
            </a:endParaRPr>
          </a:p>
        </p:txBody>
      </p:sp>
      <p:sp>
        <p:nvSpPr>
          <p:cNvPr id="26" name="Rectangle 39"/>
          <p:cNvSpPr>
            <a:spLocks noChangeArrowheads="1"/>
          </p:cNvSpPr>
          <p:nvPr/>
        </p:nvSpPr>
        <p:spPr bwMode="auto">
          <a:xfrm>
            <a:off x="1907704" y="2554312"/>
            <a:ext cx="176481" cy="154608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</a:pPr>
            <a:endParaRPr kumimoji="0" lang="ru-RU" sz="1100" b="1" i="1">
              <a:solidFill>
                <a:srgbClr val="000000"/>
              </a:solidFill>
            </a:endParaRPr>
          </a:p>
        </p:txBody>
      </p:sp>
      <p:sp>
        <p:nvSpPr>
          <p:cNvPr id="27" name="Text Box 19"/>
          <p:cNvSpPr txBox="1">
            <a:spLocks noChangeArrowheads="1"/>
          </p:cNvSpPr>
          <p:nvPr/>
        </p:nvSpPr>
        <p:spPr bwMode="auto">
          <a:xfrm>
            <a:off x="1979712" y="2500082"/>
            <a:ext cx="2404220" cy="280846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ru-RU"/>
            </a:defPPr>
            <a:lvl1pPr algn="r">
              <a:defRPr sz="2000" i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</a:pPr>
            <a:r>
              <a:rPr kumimoji="0" lang="ru-RU" sz="1400" b="1" dirty="0">
                <a:solidFill>
                  <a:srgbClr val="000000"/>
                </a:solidFill>
              </a:rPr>
              <a:t>о</a:t>
            </a:r>
            <a:r>
              <a:rPr kumimoji="0" lang="ru-RU" sz="1400" b="1" dirty="0" smtClean="0">
                <a:solidFill>
                  <a:srgbClr val="000000"/>
                </a:solidFill>
              </a:rPr>
              <a:t>т посмертного донора</a:t>
            </a:r>
            <a:endParaRPr kumimoji="0" lang="ru-RU" sz="1400" b="1" dirty="0">
              <a:solidFill>
                <a:srgbClr val="000000"/>
              </a:solidFill>
            </a:endParaRPr>
          </a:p>
        </p:txBody>
      </p:sp>
      <p:graphicFrame>
        <p:nvGraphicFramePr>
          <p:cNvPr id="13" name="Диаграмм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6276893"/>
              </p:ext>
            </p:extLst>
          </p:nvPr>
        </p:nvGraphicFramePr>
        <p:xfrm>
          <a:off x="4139952" y="1196752"/>
          <a:ext cx="4738428" cy="3449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4" name="Picture 7" descr="Эмблем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44450"/>
            <a:ext cx="608012" cy="658813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4860032" y="14995"/>
            <a:ext cx="3528392" cy="38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 kumimoji="0" sz="1100" b="1" i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algn="r"/>
            <a:r>
              <a:rPr lang="ru-RU" dirty="0"/>
              <a:t>Трансплантация органов человека в </a:t>
            </a:r>
            <a:r>
              <a:rPr lang="ru-RU" dirty="0" smtClean="0"/>
              <a:t>РФ: </a:t>
            </a:r>
            <a:r>
              <a:rPr lang="ru-RU" dirty="0"/>
              <a:t>текущая ситуация и перспективы</a:t>
            </a:r>
          </a:p>
        </p:txBody>
      </p:sp>
    </p:spTree>
    <p:extLst>
      <p:ext uri="{BB962C8B-B14F-4D97-AF65-F5344CB8AC3E}">
        <p14:creationId xmlns:p14="http://schemas.microsoft.com/office/powerpoint/2010/main" val="368292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Изображение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221163"/>
            <a:ext cx="3348038" cy="2520950"/>
          </a:xfrm>
          <a:prstGeom prst="rect">
            <a:avLst/>
          </a:prstGeom>
          <a:ln>
            <a:solidFill>
              <a:srgbClr val="CCFF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  <p:pic>
        <p:nvPicPr>
          <p:cNvPr id="83969" name="Picture 9" descr="C:\Users\admin\AppData\Local\Microsoft\Windows\Temporary Internet Files\Content.Outlook\LSJEUB6W\IMG_006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9" t="5208" r="31541" b="26625"/>
          <a:stretch>
            <a:fillRect/>
          </a:stretch>
        </p:blipFill>
        <p:spPr bwMode="auto">
          <a:xfrm>
            <a:off x="2843213" y="765175"/>
            <a:ext cx="1536700" cy="1846263"/>
          </a:xfrm>
          <a:prstGeom prst="rect">
            <a:avLst/>
          </a:prstGeom>
          <a:noFill/>
          <a:ln w="28575">
            <a:solidFill>
              <a:srgbClr val="FF99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70" name="Picture 8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5" r="33272"/>
          <a:stretch>
            <a:fillRect/>
          </a:stretch>
        </p:blipFill>
        <p:spPr bwMode="auto">
          <a:xfrm>
            <a:off x="3203575" y="2565400"/>
            <a:ext cx="1381125" cy="2322513"/>
          </a:xfrm>
          <a:prstGeom prst="rect">
            <a:avLst/>
          </a:prstGeom>
          <a:noFill/>
          <a:ln w="28575">
            <a:solidFill>
              <a:srgbClr val="FF99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73" name="Picture 20" descr="C:\Users\admin\Desktop\Фото\Мамедова\P1010432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30" t="6345" r="26740"/>
          <a:stretch>
            <a:fillRect/>
          </a:stretch>
        </p:blipFill>
        <p:spPr bwMode="auto">
          <a:xfrm>
            <a:off x="107950" y="4221163"/>
            <a:ext cx="1836738" cy="2476500"/>
          </a:xfrm>
          <a:prstGeom prst="rect">
            <a:avLst/>
          </a:prstGeom>
          <a:ln>
            <a:solidFill>
              <a:srgbClr val="CCFF99"/>
            </a:solidFill>
            <a:headEnd/>
            <a:tailEnd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  <p:pic>
        <p:nvPicPr>
          <p:cNvPr id="139282" name="Изображение 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13225" y="1628775"/>
            <a:ext cx="1373187" cy="1871663"/>
          </a:xfrm>
          <a:prstGeom prst="rect">
            <a:avLst/>
          </a:prstGeom>
          <a:ln>
            <a:solidFill>
              <a:srgbClr val="CCFF99"/>
            </a:solidFill>
            <a:headEnd/>
            <a:tailEnd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  <p:pic>
        <p:nvPicPr>
          <p:cNvPr id="34" name="Изображение 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5" r="8693" b="27693"/>
          <a:stretch>
            <a:fillRect/>
          </a:stretch>
        </p:blipFill>
        <p:spPr bwMode="auto">
          <a:xfrm>
            <a:off x="1547813" y="2446338"/>
            <a:ext cx="1655762" cy="2273300"/>
          </a:xfrm>
          <a:prstGeom prst="rect">
            <a:avLst/>
          </a:prstGeom>
          <a:ln>
            <a:solidFill>
              <a:srgbClr val="CCFF99"/>
            </a:solidFill>
            <a:headEnd/>
            <a:tailEnd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  <p:pic>
        <p:nvPicPr>
          <p:cNvPr id="36" name="Изображение 4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34" t="6589" b="17599"/>
          <a:stretch>
            <a:fillRect/>
          </a:stretch>
        </p:blipFill>
        <p:spPr bwMode="auto">
          <a:xfrm>
            <a:off x="3722688" y="4797425"/>
            <a:ext cx="1570037" cy="1951038"/>
          </a:xfrm>
          <a:prstGeom prst="rect">
            <a:avLst/>
          </a:prstGeom>
          <a:ln>
            <a:solidFill>
              <a:srgbClr val="CCFF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  <p:pic>
        <p:nvPicPr>
          <p:cNvPr id="33" name="Изображение 1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4652963"/>
            <a:ext cx="1512888" cy="2024062"/>
          </a:xfrm>
          <a:prstGeom prst="rect">
            <a:avLst/>
          </a:prstGeom>
          <a:ln>
            <a:solidFill>
              <a:srgbClr val="CCFF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  <p:pic>
        <p:nvPicPr>
          <p:cNvPr id="139281" name="Изображение 2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1" t="21881" r="14294" b="31232"/>
          <a:stretch>
            <a:fillRect/>
          </a:stretch>
        </p:blipFill>
        <p:spPr bwMode="auto">
          <a:xfrm>
            <a:off x="7092950" y="2565400"/>
            <a:ext cx="1871663" cy="1733550"/>
          </a:xfrm>
          <a:prstGeom prst="rect">
            <a:avLst/>
          </a:prstGeom>
          <a:ln>
            <a:solidFill>
              <a:srgbClr val="CCFF99"/>
            </a:solidFill>
            <a:headEnd/>
            <a:tailEnd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  <p:sp>
        <p:nvSpPr>
          <p:cNvPr id="18" name="Заголовок 3"/>
          <p:cNvSpPr txBox="1">
            <a:spLocks/>
          </p:cNvSpPr>
          <p:nvPr/>
        </p:nvSpPr>
        <p:spPr>
          <a:xfrm>
            <a:off x="4140200" y="192187"/>
            <a:ext cx="4608513" cy="6445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ru-RU" sz="2000" b="1" dirty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b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Трансплантация печени детям</a:t>
            </a:r>
            <a:endParaRPr kumimoji="0" lang="ru-RU" b="1" dirty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ru-RU" sz="2000" b="1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83981" name="Picture 5" descr="Рис"/>
          <p:cNvPicPr>
            <a:picLocks noChangeAspect="1" noChangeArrowheads="1"/>
          </p:cNvPicPr>
          <p:nvPr/>
        </p:nvPicPr>
        <p:blipFill>
          <a:blip r:embed="rId12" cstate="email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04813"/>
            <a:ext cx="1590675" cy="208915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82" name="Рисунок 4" descr="getImage (6).jpg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3" t="9979" r="3201"/>
          <a:stretch>
            <a:fillRect/>
          </a:stretch>
        </p:blipFill>
        <p:spPr bwMode="auto">
          <a:xfrm>
            <a:off x="107950" y="2276475"/>
            <a:ext cx="1379538" cy="1873250"/>
          </a:xfrm>
          <a:prstGeom prst="rect">
            <a:avLst/>
          </a:prstGeom>
          <a:noFill/>
          <a:ln w="28575">
            <a:solidFill>
              <a:srgbClr val="FF99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3" name="Picture 3" descr="C:\Users\admin\Desktop\Волков и Молчанов\18052010095.jp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6" r="13649"/>
          <a:stretch>
            <a:fillRect/>
          </a:stretch>
        </p:blipFill>
        <p:spPr bwMode="auto">
          <a:xfrm>
            <a:off x="4643438" y="2997200"/>
            <a:ext cx="1900237" cy="1800225"/>
          </a:xfrm>
          <a:prstGeom prst="rect">
            <a:avLst/>
          </a:prstGeom>
          <a:ln w="38100" cmpd="sng">
            <a:solidFill>
              <a:srgbClr val="6666C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3985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1368575"/>
              </p:ext>
            </p:extLst>
          </p:nvPr>
        </p:nvGraphicFramePr>
        <p:xfrm>
          <a:off x="4439294" y="554856"/>
          <a:ext cx="4021138" cy="337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76" name="Лист" r:id="rId15" imgW="4051300" imgH="3378200" progId="Excel.Sheet.8">
                  <p:embed/>
                </p:oleObj>
              </mc:Choice>
              <mc:Fallback>
                <p:oleObj name="Лист" r:id="rId15" imgW="4051300" imgH="3378200" progId="Excel.Sheet.8">
                  <p:embed/>
                  <p:pic>
                    <p:nvPicPr>
                      <p:cNvPr id="0" name="Диаграмма 7"/>
                      <p:cNvPicPr>
                        <a:picLocks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9294" y="554856"/>
                        <a:ext cx="4021138" cy="337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86" name="TextBox 3"/>
          <p:cNvSpPr txBox="1">
            <a:spLocks noChangeArrowheads="1"/>
          </p:cNvSpPr>
          <p:nvPr/>
        </p:nvSpPr>
        <p:spPr bwMode="auto">
          <a:xfrm>
            <a:off x="4572000" y="793637"/>
            <a:ext cx="4464496" cy="907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marL="90488" indent="-90488" eaLnBrk="0" hangingPunct="0">
              <a:lnSpc>
                <a:spcPct val="85000"/>
              </a:lnSpc>
              <a:spcBef>
                <a:spcPts val="600"/>
              </a:spcBef>
              <a:buFont typeface="Arial"/>
              <a:buChar char="•"/>
            </a:pPr>
            <a:r>
              <a:rPr kumimoji="0" lang="ru-RU" sz="1400" b="1" dirty="0">
                <a:solidFill>
                  <a:srgbClr val="FF0000"/>
                </a:solidFill>
              </a:rPr>
              <a:t>Наибольшее число педиатрических трансплантаций </a:t>
            </a:r>
            <a:r>
              <a:rPr kumimoji="0" lang="ru-RU" sz="1400" b="1" dirty="0" smtClean="0">
                <a:solidFill>
                  <a:srgbClr val="FF0000"/>
                </a:solidFill>
              </a:rPr>
              <a:t>печени в </a:t>
            </a:r>
            <a:r>
              <a:rPr kumimoji="0" lang="ru-RU" sz="1400" b="1" dirty="0">
                <a:solidFill>
                  <a:srgbClr val="FF0000"/>
                </a:solidFill>
              </a:rPr>
              <a:t>год среди центров (2015 </a:t>
            </a:r>
            <a:r>
              <a:rPr kumimoji="0" lang="ru-RU" sz="1200" b="1" dirty="0">
                <a:solidFill>
                  <a:srgbClr val="FF0000"/>
                </a:solidFill>
              </a:rPr>
              <a:t>г.</a:t>
            </a:r>
            <a:r>
              <a:rPr kumimoji="0" lang="ru-RU" sz="1400" b="1" dirty="0">
                <a:solidFill>
                  <a:srgbClr val="FF0000"/>
                </a:solidFill>
              </a:rPr>
              <a:t> - 84)  Европы и </a:t>
            </a:r>
            <a:r>
              <a:rPr kumimoji="0" lang="ru-RU" sz="1400" b="1" dirty="0" smtClean="0">
                <a:solidFill>
                  <a:srgbClr val="FF0000"/>
                </a:solidFill>
              </a:rPr>
              <a:t>США</a:t>
            </a:r>
          </a:p>
          <a:p>
            <a:pPr marL="90488" indent="-90488" eaLnBrk="0" hangingPunct="0">
              <a:lnSpc>
                <a:spcPct val="85000"/>
              </a:lnSpc>
              <a:spcBef>
                <a:spcPts val="600"/>
              </a:spcBef>
              <a:buFont typeface="Arial"/>
              <a:buChar char="•"/>
            </a:pPr>
            <a:r>
              <a:rPr kumimoji="0" lang="ru-RU" sz="1400" b="1" dirty="0" smtClean="0">
                <a:solidFill>
                  <a:srgbClr val="FF0000"/>
                </a:solidFill>
              </a:rPr>
              <a:t>Потребность РФ удовлетворена</a:t>
            </a:r>
            <a:endParaRPr kumimoji="0" lang="ru-RU" sz="1400" b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84168" y="1904084"/>
            <a:ext cx="2232248" cy="804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1000" b="1" dirty="0" smtClean="0">
                <a:solidFill>
                  <a:srgbClr val="FFFFFF"/>
                </a:solidFill>
              </a:rPr>
              <a:t>ФНЦТИО им. ак. Шумакова: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1600" b="1" dirty="0" smtClean="0">
                <a:solidFill>
                  <a:srgbClr val="FFFFFF"/>
                </a:solidFill>
              </a:rPr>
              <a:t>92</a:t>
            </a:r>
            <a:r>
              <a:rPr kumimoji="0" lang="ru-RU" sz="1000" b="1" dirty="0" smtClean="0">
                <a:solidFill>
                  <a:srgbClr val="FFFFFF"/>
                </a:solidFill>
              </a:rPr>
              <a:t>% трансплантаций          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1000" b="1" dirty="0">
                <a:solidFill>
                  <a:srgbClr val="FFFFFF"/>
                </a:solidFill>
              </a:rPr>
              <a:t> </a:t>
            </a:r>
            <a:r>
              <a:rPr kumimoji="0" lang="ru-RU" sz="1000" b="1" dirty="0" smtClean="0">
                <a:solidFill>
                  <a:srgbClr val="FFFFFF"/>
                </a:solidFill>
              </a:rPr>
              <a:t> печени детям в РФ</a:t>
            </a:r>
            <a:endParaRPr kumimoji="0" lang="ru-RU" sz="1000" b="1" dirty="0">
              <a:solidFill>
                <a:srgbClr val="FFFFFF"/>
              </a:solidFill>
            </a:endParaRPr>
          </a:p>
        </p:txBody>
      </p:sp>
      <p:sp>
        <p:nvSpPr>
          <p:cNvPr id="22" name="Прямоугольная выноска 21"/>
          <p:cNvSpPr/>
          <p:nvPr/>
        </p:nvSpPr>
        <p:spPr>
          <a:xfrm>
            <a:off x="107504" y="116632"/>
            <a:ext cx="1368152" cy="576063"/>
          </a:xfrm>
          <a:prstGeom prst="wedgeRectCallout">
            <a:avLst>
              <a:gd name="adj1" fmla="val 54711"/>
              <a:gd name="adj2" fmla="val 70503"/>
            </a:avLst>
          </a:prstGeom>
          <a:solidFill>
            <a:srgbClr val="FFFF00"/>
          </a:solidFill>
          <a:ln w="19050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11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10 лет после </a:t>
            </a:r>
            <a:r>
              <a:rPr kumimoji="0" lang="ru-RU" sz="11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трансплантации печени</a:t>
            </a:r>
          </a:p>
        </p:txBody>
      </p:sp>
      <p:pic>
        <p:nvPicPr>
          <p:cNvPr id="24" name="Picture 7" descr="Эмблема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44450"/>
            <a:ext cx="608012" cy="658813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4860032" y="14995"/>
            <a:ext cx="3528392" cy="38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 kumimoji="0" sz="1100" b="1" i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algn="r"/>
            <a:r>
              <a:rPr lang="ru-RU" dirty="0"/>
              <a:t>Трансплантация органов человека в </a:t>
            </a:r>
            <a:r>
              <a:rPr lang="ru-RU" dirty="0" smtClean="0"/>
              <a:t>РФ: </a:t>
            </a:r>
            <a:r>
              <a:rPr lang="ru-RU" dirty="0"/>
              <a:t>текущая ситуация и перспективы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475656" y="332656"/>
            <a:ext cx="6840538" cy="361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lang="ru-RU" sz="2000" b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</a:rPr>
              <a:t>Разделение печеночного </a:t>
            </a:r>
            <a:r>
              <a:rPr lang="ru-RU" sz="20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</a:rPr>
              <a:t>трансплантата</a:t>
            </a:r>
            <a:endParaRPr lang="ru-RU" sz="2000" b="1" i="1" dirty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charset="0"/>
            </a:endParaRPr>
          </a:p>
        </p:txBody>
      </p:sp>
      <p:pic>
        <p:nvPicPr>
          <p:cNvPr id="19" name="Picture 18" descr="C:\Users\admin\Desktop\сплит\IMG_262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86"/>
          <a:stretch>
            <a:fillRect/>
          </a:stretch>
        </p:blipFill>
        <p:spPr bwMode="auto">
          <a:xfrm>
            <a:off x="3276600" y="2349500"/>
            <a:ext cx="2514600" cy="2082800"/>
          </a:xfrm>
          <a:prstGeom prst="rect">
            <a:avLst/>
          </a:prstGeom>
          <a:noFill/>
          <a:ln w="28575">
            <a:solidFill>
              <a:srgbClr val="00FFFF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2" descr="C:\Users\admin\Desktop\сплит\IMG_262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933825"/>
            <a:ext cx="2952750" cy="2214563"/>
          </a:xfrm>
          <a:prstGeom prst="rect">
            <a:avLst/>
          </a:prstGeom>
          <a:noFill/>
          <a:ln w="28575">
            <a:solidFill>
              <a:srgbClr val="00FFFF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4" descr="C:\Users\admin\Desktop\сплит\IMG_2658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640013"/>
            <a:ext cx="2778125" cy="2084387"/>
          </a:xfrm>
          <a:prstGeom prst="rect">
            <a:avLst/>
          </a:prstGeom>
          <a:noFill/>
          <a:ln w="28575">
            <a:solidFill>
              <a:srgbClr val="00FFFF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5" descr="C:\Users\admin\Desktop\сплит\IMG_2569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44675"/>
            <a:ext cx="2400300" cy="1800225"/>
          </a:xfrm>
          <a:prstGeom prst="rect">
            <a:avLst/>
          </a:prstGeom>
          <a:noFill/>
          <a:ln w="28575">
            <a:solidFill>
              <a:srgbClr val="00FFFF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6" descr="C:\Users\admin\Desktop\сплит\IMG_2591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6" r="21187"/>
          <a:stretch>
            <a:fillRect/>
          </a:stretch>
        </p:blipFill>
        <p:spPr bwMode="auto">
          <a:xfrm>
            <a:off x="2700338" y="908050"/>
            <a:ext cx="1962150" cy="2068513"/>
          </a:xfrm>
          <a:prstGeom prst="rect">
            <a:avLst/>
          </a:prstGeom>
          <a:noFill/>
          <a:ln w="28575">
            <a:solidFill>
              <a:srgbClr val="00FFFF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7" descr="C:\Users\admin\Desktop\сплит\IMG_2610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74" r="8794" b="11688"/>
          <a:stretch>
            <a:fillRect/>
          </a:stretch>
        </p:blipFill>
        <p:spPr bwMode="auto">
          <a:xfrm>
            <a:off x="5219700" y="908050"/>
            <a:ext cx="2443163" cy="2168525"/>
          </a:xfrm>
          <a:prstGeom prst="rect">
            <a:avLst/>
          </a:prstGeom>
          <a:noFill/>
          <a:ln w="28575">
            <a:solidFill>
              <a:srgbClr val="00FFFF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Изображение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45275" y="4508500"/>
            <a:ext cx="2390775" cy="1584325"/>
          </a:xfrm>
          <a:prstGeom prst="rect">
            <a:avLst/>
          </a:prstGeom>
          <a:ln w="38100" cmpd="sng">
            <a:solidFill>
              <a:srgbClr val="6666C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Изображение 26"/>
          <p:cNvPicPr>
            <a:picLocks noChangeAspect="1"/>
          </p:cNvPicPr>
          <p:nvPr/>
        </p:nvPicPr>
        <p:blipFill rotWithShape="1">
          <a:blip r:embed="rId10"/>
          <a:srcRect l="16427" r="21460"/>
          <a:stretch/>
        </p:blipFill>
        <p:spPr>
          <a:xfrm>
            <a:off x="3419475" y="4508500"/>
            <a:ext cx="2325688" cy="2106613"/>
          </a:xfrm>
          <a:prstGeom prst="rect">
            <a:avLst/>
          </a:prstGeom>
          <a:ln w="38100" cmpd="sng">
            <a:solidFill>
              <a:srgbClr val="6666C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8" name="Rectangle 23"/>
          <p:cNvSpPr>
            <a:spLocks noChangeArrowheads="1"/>
          </p:cNvSpPr>
          <p:nvPr/>
        </p:nvSpPr>
        <p:spPr bwMode="auto">
          <a:xfrm>
            <a:off x="5940425" y="6237288"/>
            <a:ext cx="1398588" cy="371475"/>
          </a:xfrm>
          <a:prstGeom prst="rect">
            <a:avLst/>
          </a:prstGeom>
          <a:solidFill>
            <a:srgbClr val="9999FF"/>
          </a:solidFill>
          <a:ln>
            <a:noFill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/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lang="ru-RU" sz="1050" b="1" i="1" dirty="0">
                <a:solidFill>
                  <a:srgbClr val="333399"/>
                </a:solidFill>
                <a:latin typeface="Arial" charset="0"/>
              </a:rPr>
              <a:t>4 сутки после трансплантации</a:t>
            </a:r>
          </a:p>
        </p:txBody>
      </p:sp>
      <p:sp>
        <p:nvSpPr>
          <p:cNvPr id="29" name="Rectangle 23"/>
          <p:cNvSpPr>
            <a:spLocks noChangeArrowheads="1"/>
          </p:cNvSpPr>
          <p:nvPr/>
        </p:nvSpPr>
        <p:spPr bwMode="auto">
          <a:xfrm>
            <a:off x="7802563" y="1125538"/>
            <a:ext cx="1131887" cy="233362"/>
          </a:xfrm>
          <a:prstGeom prst="rect">
            <a:avLst/>
          </a:prstGeom>
          <a:solidFill>
            <a:srgbClr val="9999FF"/>
          </a:solidFill>
          <a:ln>
            <a:noFill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/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lang="ru-RU" sz="1050" b="1" i="1" dirty="0">
                <a:solidFill>
                  <a:srgbClr val="333399"/>
                </a:solidFill>
                <a:latin typeface="Arial" charset="0"/>
              </a:rPr>
              <a:t>21.02.2013</a:t>
            </a:r>
          </a:p>
        </p:txBody>
      </p:sp>
      <p:sp>
        <p:nvSpPr>
          <p:cNvPr id="30" name="Rectangle 23"/>
          <p:cNvSpPr>
            <a:spLocks noChangeArrowheads="1"/>
          </p:cNvSpPr>
          <p:nvPr/>
        </p:nvSpPr>
        <p:spPr bwMode="auto">
          <a:xfrm>
            <a:off x="2268538" y="6308725"/>
            <a:ext cx="1398587" cy="234950"/>
          </a:xfrm>
          <a:prstGeom prst="rect">
            <a:avLst/>
          </a:prstGeom>
          <a:solidFill>
            <a:srgbClr val="9999FF"/>
          </a:solidFill>
          <a:ln>
            <a:noFill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/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lang="ru-RU" sz="1050" b="1" i="1" dirty="0">
                <a:solidFill>
                  <a:srgbClr val="333399"/>
                </a:solidFill>
                <a:latin typeface="Arial" charset="0"/>
              </a:rPr>
              <a:t>Анита, 11 лет</a:t>
            </a:r>
          </a:p>
        </p:txBody>
      </p:sp>
      <p:sp>
        <p:nvSpPr>
          <p:cNvPr id="31" name="Rectangle 23"/>
          <p:cNvSpPr>
            <a:spLocks noChangeArrowheads="1"/>
          </p:cNvSpPr>
          <p:nvPr/>
        </p:nvSpPr>
        <p:spPr bwMode="auto">
          <a:xfrm>
            <a:off x="7667625" y="6021388"/>
            <a:ext cx="1398588" cy="233362"/>
          </a:xfrm>
          <a:prstGeom prst="rect">
            <a:avLst/>
          </a:prstGeom>
          <a:solidFill>
            <a:srgbClr val="9999FF"/>
          </a:solidFill>
          <a:ln>
            <a:noFill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/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lang="ru-RU" sz="1050" b="1" i="1" dirty="0">
                <a:solidFill>
                  <a:srgbClr val="333399"/>
                </a:solidFill>
                <a:latin typeface="Arial" charset="0"/>
              </a:rPr>
              <a:t>Света, 8 мес.</a:t>
            </a:r>
          </a:p>
        </p:txBody>
      </p:sp>
      <p:pic>
        <p:nvPicPr>
          <p:cNvPr id="34" name="Picture 7" descr="C:\Users\admin\AppData\Local\Microsoft\Windows\Temporary Internet Files\Content.Outlook\LSJEUB6W\Беджи-синх25.jp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44450"/>
            <a:ext cx="646113" cy="642938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7" descr="Эмблема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44450"/>
            <a:ext cx="608012" cy="658813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4860032" y="14995"/>
            <a:ext cx="3528392" cy="38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 kumimoji="0" sz="1100" b="1" i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algn="r"/>
            <a:r>
              <a:rPr lang="ru-RU" dirty="0"/>
              <a:t>Трансплантация органов человека в </a:t>
            </a:r>
            <a:r>
              <a:rPr lang="ru-RU" dirty="0" smtClean="0"/>
              <a:t>РФ: </a:t>
            </a:r>
            <a:r>
              <a:rPr lang="ru-RU" dirty="0"/>
              <a:t>текущая ситуация и перспективы</a:t>
            </a:r>
          </a:p>
        </p:txBody>
      </p:sp>
    </p:spTree>
    <p:extLst>
      <p:ext uri="{BB962C8B-B14F-4D97-AF65-F5344CB8AC3E}">
        <p14:creationId xmlns:p14="http://schemas.microsoft.com/office/powerpoint/2010/main" val="3324708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482850" y="404664"/>
            <a:ext cx="5903913" cy="623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lang="ru-RU" sz="2000" b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</a:rPr>
              <a:t>Трансплантация фрагмента печени ребенку от посмертного донора</a:t>
            </a:r>
            <a:endParaRPr lang="ru-RU" sz="2000" b="1" i="1" dirty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charset="0"/>
            </a:endParaRPr>
          </a:p>
        </p:txBody>
      </p:sp>
      <p:pic>
        <p:nvPicPr>
          <p:cNvPr id="32" name="Изображение 31"/>
          <p:cNvPicPr>
            <a:picLocks noChangeAspect="1"/>
          </p:cNvPicPr>
          <p:nvPr/>
        </p:nvPicPr>
        <p:blipFill rotWithShape="1">
          <a:blip r:embed="rId3"/>
          <a:srcRect l="19692" t="3964" r="10538"/>
          <a:stretch/>
        </p:blipFill>
        <p:spPr>
          <a:xfrm>
            <a:off x="3347864" y="3224213"/>
            <a:ext cx="2485584" cy="2565152"/>
          </a:xfrm>
          <a:prstGeom prst="rect">
            <a:avLst/>
          </a:prstGeom>
          <a:ln w="38100" cmpd="sng">
            <a:solidFill>
              <a:srgbClr val="99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" name="Text Box 16"/>
          <p:cNvSpPr txBox="1">
            <a:spLocks noChangeArrowheads="1"/>
          </p:cNvSpPr>
          <p:nvPr/>
        </p:nvSpPr>
        <p:spPr bwMode="auto">
          <a:xfrm>
            <a:off x="4464050" y="1125538"/>
            <a:ext cx="2520950" cy="1446212"/>
          </a:xfrm>
          <a:prstGeom prst="rect">
            <a:avLst/>
          </a:prstGeom>
          <a:solidFill>
            <a:srgbClr val="9999FF"/>
          </a:solidFill>
          <a:ln>
            <a:noFill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  <p:txBody>
          <a:bodyPr>
            <a:spAutoFit/>
          </a:bodyPr>
          <a:lstStyle>
            <a:defPPr>
              <a:defRPr lang="ru-RU"/>
            </a:defPPr>
            <a:lvl1pPr>
              <a:defRPr sz="1400" i="0">
                <a:solidFill>
                  <a:srgbClr val="333399"/>
                </a:solidFill>
                <a:cs typeface="+mn-cs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000000"/>
                </a:solidFill>
                <a:latin typeface="Calibri"/>
                <a:ea typeface="+mn-ea"/>
              </a:rPr>
              <a:t>Света</a:t>
            </a:r>
            <a:r>
              <a:rPr lang="ru-RU" b="1" dirty="0">
                <a:solidFill>
                  <a:srgbClr val="000000"/>
                </a:solidFill>
                <a:latin typeface="Calibri"/>
                <a:ea typeface="+mn-ea"/>
              </a:rPr>
              <a:t>.</a:t>
            </a:r>
            <a:r>
              <a:rPr lang="ru-RU" b="1" dirty="0" smtClean="0">
                <a:solidFill>
                  <a:srgbClr val="000000"/>
                </a:solidFill>
                <a:latin typeface="Calibri"/>
                <a:ea typeface="+mn-ea"/>
              </a:rPr>
              <a:t> Сирота, Дом ребенка (Санкт-Петербург), трансплантация печени в Москве в 8 месяцев.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00"/>
                </a:solidFill>
                <a:latin typeface="Calibri"/>
                <a:ea typeface="+mn-ea"/>
              </a:rPr>
              <a:t>Удочерена после трансплантации, здорова.</a:t>
            </a:r>
          </a:p>
        </p:txBody>
      </p:sp>
      <p:pic>
        <p:nvPicPr>
          <p:cNvPr id="34" name="Изображение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8" y="1196975"/>
            <a:ext cx="2663825" cy="1765300"/>
          </a:xfrm>
          <a:prstGeom prst="rect">
            <a:avLst/>
          </a:prstGeom>
          <a:ln w="38100" cmpd="sng">
            <a:solidFill>
              <a:srgbClr val="99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Изображение 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113" y="3644901"/>
            <a:ext cx="1794463" cy="2393078"/>
          </a:xfrm>
          <a:prstGeom prst="rect">
            <a:avLst/>
          </a:prstGeom>
          <a:ln w="38100" cmpd="sng">
            <a:solidFill>
              <a:srgbClr val="99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7" name="Rectangle 23"/>
          <p:cNvSpPr>
            <a:spLocks noChangeArrowheads="1"/>
          </p:cNvSpPr>
          <p:nvPr/>
        </p:nvSpPr>
        <p:spPr bwMode="auto">
          <a:xfrm>
            <a:off x="250825" y="2852738"/>
            <a:ext cx="1398588" cy="371475"/>
          </a:xfrm>
          <a:prstGeom prst="rect">
            <a:avLst/>
          </a:prstGeom>
          <a:solidFill>
            <a:srgbClr val="9999FF"/>
          </a:solidFill>
          <a:ln>
            <a:noFill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/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lang="ru-RU" sz="1050" b="1" i="1" dirty="0">
                <a:solidFill>
                  <a:srgbClr val="333399"/>
                </a:solidFill>
                <a:latin typeface="Arial" charset="0"/>
              </a:rPr>
              <a:t>4 сутки после трансплантации</a:t>
            </a:r>
          </a:p>
        </p:txBody>
      </p:sp>
      <p:sp>
        <p:nvSpPr>
          <p:cNvPr id="38" name="Rectangle 23"/>
          <p:cNvSpPr>
            <a:spLocks noChangeArrowheads="1"/>
          </p:cNvSpPr>
          <p:nvPr/>
        </p:nvSpPr>
        <p:spPr bwMode="auto">
          <a:xfrm>
            <a:off x="755576" y="6048429"/>
            <a:ext cx="1398587" cy="371475"/>
          </a:xfrm>
          <a:prstGeom prst="rect">
            <a:avLst/>
          </a:prstGeom>
          <a:solidFill>
            <a:srgbClr val="9999FF"/>
          </a:solidFill>
          <a:ln>
            <a:noFill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/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lang="ru-RU" sz="1050" b="1" i="1" dirty="0">
                <a:solidFill>
                  <a:srgbClr val="333399"/>
                </a:solidFill>
                <a:latin typeface="Arial" charset="0"/>
              </a:rPr>
              <a:t>1 месяц после трансплантации</a:t>
            </a:r>
          </a:p>
        </p:txBody>
      </p:sp>
      <p:sp>
        <p:nvSpPr>
          <p:cNvPr id="39" name="Rectangle 23"/>
          <p:cNvSpPr>
            <a:spLocks noChangeArrowheads="1"/>
          </p:cNvSpPr>
          <p:nvPr/>
        </p:nvSpPr>
        <p:spPr bwMode="auto">
          <a:xfrm>
            <a:off x="4587920" y="5744532"/>
            <a:ext cx="1398587" cy="371475"/>
          </a:xfrm>
          <a:prstGeom prst="rect">
            <a:avLst/>
          </a:prstGeom>
          <a:solidFill>
            <a:srgbClr val="9999FF"/>
          </a:solidFill>
          <a:ln>
            <a:noFill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/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lang="ru-RU" sz="1050" b="1" i="1" dirty="0">
                <a:solidFill>
                  <a:srgbClr val="333399"/>
                </a:solidFill>
                <a:latin typeface="Arial" charset="0"/>
              </a:rPr>
              <a:t>8 месяцев после трансплантации</a:t>
            </a:r>
          </a:p>
        </p:txBody>
      </p:sp>
      <p:pic>
        <p:nvPicPr>
          <p:cNvPr id="17" name="Picture 7" descr="C:\Users\admin\AppData\Local\Microsoft\Windows\Temporary Internet Files\Content.Outlook\LSJEUB6W\Беджи-синх25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44450"/>
            <a:ext cx="646113" cy="642938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Изображение 1"/>
          <p:cNvPicPr>
            <a:picLocks noChangeAspect="1"/>
          </p:cNvPicPr>
          <p:nvPr/>
        </p:nvPicPr>
        <p:blipFill rotWithShape="1">
          <a:blip r:embed="rId7"/>
          <a:srcRect l="30873" t="18504" r="33346"/>
          <a:stretch/>
        </p:blipFill>
        <p:spPr>
          <a:xfrm>
            <a:off x="6660232" y="2824256"/>
            <a:ext cx="2292657" cy="3467660"/>
          </a:xfrm>
          <a:prstGeom prst="rect">
            <a:avLst/>
          </a:prstGeom>
          <a:ln w="38100" cmpd="sng">
            <a:solidFill>
              <a:srgbClr val="99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Rectangle 23"/>
          <p:cNvSpPr>
            <a:spLocks noChangeArrowheads="1"/>
          </p:cNvSpPr>
          <p:nvPr/>
        </p:nvSpPr>
        <p:spPr bwMode="auto">
          <a:xfrm>
            <a:off x="6285706" y="6234166"/>
            <a:ext cx="1398587" cy="371475"/>
          </a:xfrm>
          <a:prstGeom prst="rect">
            <a:avLst/>
          </a:prstGeom>
          <a:solidFill>
            <a:srgbClr val="9999FF"/>
          </a:solidFill>
          <a:ln>
            <a:noFill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/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lang="ru-RU" sz="1050" b="1" i="1" dirty="0" smtClean="0">
                <a:solidFill>
                  <a:srgbClr val="333399"/>
                </a:solidFill>
                <a:latin typeface="Arial" charset="0"/>
              </a:rPr>
              <a:t>2 года после </a:t>
            </a:r>
            <a:r>
              <a:rPr lang="ru-RU" sz="1050" b="1" i="1" dirty="0">
                <a:solidFill>
                  <a:srgbClr val="333399"/>
                </a:solidFill>
                <a:latin typeface="Arial" charset="0"/>
              </a:rPr>
              <a:t>трансплантации</a:t>
            </a:r>
          </a:p>
        </p:txBody>
      </p:sp>
      <p:pic>
        <p:nvPicPr>
          <p:cNvPr id="19" name="Picture 7" descr="Эмблема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44450"/>
            <a:ext cx="608012" cy="658813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4860032" y="14995"/>
            <a:ext cx="3528392" cy="38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 kumimoji="0" sz="1100" b="1" i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algn="r"/>
            <a:r>
              <a:rPr lang="ru-RU" dirty="0"/>
              <a:t>Трансплантация органов человека в </a:t>
            </a:r>
            <a:r>
              <a:rPr lang="ru-RU" dirty="0" smtClean="0"/>
              <a:t>РФ: </a:t>
            </a:r>
            <a:r>
              <a:rPr lang="ru-RU" dirty="0"/>
              <a:t>текущая ситуация и перспективы</a:t>
            </a:r>
          </a:p>
        </p:txBody>
      </p:sp>
    </p:spTree>
    <p:extLst>
      <p:ext uri="{BB962C8B-B14F-4D97-AF65-F5344CB8AC3E}">
        <p14:creationId xmlns:p14="http://schemas.microsoft.com/office/powerpoint/2010/main" val="82633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5" descr="IMG_3548.JPG"/>
          <p:cNvPicPr>
            <a:picLocks noChangeAspect="1"/>
          </p:cNvPicPr>
          <p:nvPr/>
        </p:nvPicPr>
        <p:blipFill>
          <a:blip r:embed="rId2" cstate="print"/>
          <a:srcRect l="11596" t="18824" r="5778" b="28991"/>
          <a:stretch>
            <a:fillRect/>
          </a:stretch>
        </p:blipFill>
        <p:spPr>
          <a:xfrm rot="5400000">
            <a:off x="779875" y="4324936"/>
            <a:ext cx="3191762" cy="1512168"/>
          </a:xfrm>
          <a:prstGeom prst="rect">
            <a:avLst/>
          </a:prstGeom>
          <a:ln>
            <a:solidFill>
              <a:srgbClr val="FFCC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  <p:pic>
        <p:nvPicPr>
          <p:cNvPr id="28" name="Рисунок 4" descr="IMG_0981.JPG"/>
          <p:cNvPicPr>
            <a:picLocks noChangeAspect="1"/>
          </p:cNvPicPr>
          <p:nvPr/>
        </p:nvPicPr>
        <p:blipFill>
          <a:blip r:embed="rId3" cstate="print"/>
          <a:srcRect l="14563" r="5113" b="20469"/>
          <a:stretch>
            <a:fillRect/>
          </a:stretch>
        </p:blipFill>
        <p:spPr>
          <a:xfrm>
            <a:off x="395536" y="1196752"/>
            <a:ext cx="2409649" cy="159006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  <p:pic>
        <p:nvPicPr>
          <p:cNvPr id="29" name="Рисунок 6" descr="IMG_3559.JPG"/>
          <p:cNvPicPr>
            <a:picLocks noChangeAspect="1"/>
          </p:cNvPicPr>
          <p:nvPr/>
        </p:nvPicPr>
        <p:blipFill>
          <a:blip r:embed="rId4" cstate="print"/>
          <a:srcRect l="14907" t="15218" r="1526" b="22880"/>
          <a:stretch>
            <a:fillRect/>
          </a:stretch>
        </p:blipFill>
        <p:spPr>
          <a:xfrm rot="5400000">
            <a:off x="-324819" y="3357267"/>
            <a:ext cx="2593259" cy="1440582"/>
          </a:xfrm>
          <a:prstGeom prst="rect">
            <a:avLst/>
          </a:prstGeom>
          <a:ln>
            <a:solidFill>
              <a:srgbClr val="CCFF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  <p:pic>
        <p:nvPicPr>
          <p:cNvPr id="25" name="Рисунок 3" descr="IMG_1138.JPG"/>
          <p:cNvPicPr>
            <a:picLocks noChangeAspect="1"/>
          </p:cNvPicPr>
          <p:nvPr/>
        </p:nvPicPr>
        <p:blipFill>
          <a:blip r:embed="rId5" cstate="print"/>
          <a:srcRect l="5634"/>
          <a:stretch>
            <a:fillRect/>
          </a:stretch>
        </p:blipFill>
        <p:spPr>
          <a:xfrm>
            <a:off x="2915816" y="1052736"/>
            <a:ext cx="1944216" cy="1373467"/>
          </a:xfrm>
          <a:prstGeom prst="rect">
            <a:avLst/>
          </a:prstGeom>
          <a:ln>
            <a:solidFill>
              <a:srgbClr val="FFCC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  <p:sp>
        <p:nvSpPr>
          <p:cNvPr id="45073" name="Text Box 14"/>
          <p:cNvSpPr txBox="1">
            <a:spLocks noChangeArrowheads="1"/>
          </p:cNvSpPr>
          <p:nvPr/>
        </p:nvSpPr>
        <p:spPr bwMode="auto">
          <a:xfrm>
            <a:off x="395536" y="6093296"/>
            <a:ext cx="1583505" cy="576535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tIns="91440" bIns="91440"/>
          <a:lstStyle>
            <a:lvl1pPr>
              <a:defRPr sz="2400" b="1" i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ru-RU" sz="1200" dirty="0" smtClean="0">
                <a:solidFill>
                  <a:srgbClr val="FFCCFF"/>
                </a:solidFill>
                <a:cs typeface="MS Minngs" charset="0"/>
              </a:rPr>
              <a:t>      С., </a:t>
            </a:r>
            <a:r>
              <a:rPr lang="ru-RU" sz="1200" dirty="0">
                <a:solidFill>
                  <a:srgbClr val="FFCCFF"/>
                </a:solidFill>
                <a:cs typeface="MS Minngs" charset="0"/>
              </a:rPr>
              <a:t>2</a:t>
            </a:r>
            <a:r>
              <a:rPr lang="ru-RU" sz="1200" dirty="0" smtClean="0">
                <a:solidFill>
                  <a:srgbClr val="FFCCFF"/>
                </a:solidFill>
                <a:cs typeface="MS Minngs" charset="0"/>
              </a:rPr>
              <a:t>0 лет,          20 сутки</a:t>
            </a:r>
          </a:p>
          <a:p>
            <a:pPr>
              <a:lnSpc>
                <a:spcPct val="80000"/>
              </a:lnSpc>
              <a:defRPr/>
            </a:pPr>
            <a:r>
              <a:rPr lang="ru-RU" sz="1200" dirty="0" smtClean="0">
                <a:solidFill>
                  <a:srgbClr val="FFCCFF"/>
                </a:solidFill>
                <a:cs typeface="MS Minngs" charset="0"/>
              </a:rPr>
              <a:t> после операции</a:t>
            </a:r>
            <a:endParaRPr lang="ru-RU" sz="1100" dirty="0" smtClean="0">
              <a:solidFill>
                <a:srgbClr val="FFCCFF"/>
              </a:solidFill>
              <a:latin typeface="Cambria" charset="0"/>
              <a:cs typeface="MS Minngs" charset="0"/>
            </a:endParaRPr>
          </a:p>
        </p:txBody>
      </p:sp>
      <p:sp>
        <p:nvSpPr>
          <p:cNvPr id="30" name="Text Box 14"/>
          <p:cNvSpPr txBox="1">
            <a:spLocks noChangeArrowheads="1"/>
          </p:cNvSpPr>
          <p:nvPr/>
        </p:nvSpPr>
        <p:spPr bwMode="auto">
          <a:xfrm>
            <a:off x="1403648" y="2852936"/>
            <a:ext cx="1512168" cy="576064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tIns="91440" bIns="91440"/>
          <a:lstStyle>
            <a:lvl1pPr>
              <a:defRPr sz="2400" b="1" i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ru-RU" sz="1200" dirty="0" smtClean="0">
                <a:solidFill>
                  <a:srgbClr val="CCFFCC"/>
                </a:solidFill>
                <a:cs typeface="MS Minngs" charset="0"/>
              </a:rPr>
              <a:t>      Ф., 30 лет,          39 сутки</a:t>
            </a:r>
          </a:p>
          <a:p>
            <a:pPr>
              <a:lnSpc>
                <a:spcPct val="80000"/>
              </a:lnSpc>
              <a:defRPr/>
            </a:pPr>
            <a:r>
              <a:rPr lang="ru-RU" sz="1200" dirty="0" smtClean="0">
                <a:solidFill>
                  <a:srgbClr val="CCFFCC"/>
                </a:solidFill>
                <a:cs typeface="MS Minngs" charset="0"/>
              </a:rPr>
              <a:t> после операции</a:t>
            </a:r>
            <a:endParaRPr lang="ru-RU" sz="1100" dirty="0" smtClean="0">
              <a:solidFill>
                <a:srgbClr val="CCFFCC"/>
              </a:solidFill>
              <a:latin typeface="Cambria" charset="0"/>
              <a:cs typeface="MS Minngs" charset="0"/>
            </a:endParaRPr>
          </a:p>
        </p:txBody>
      </p:sp>
      <p:pic>
        <p:nvPicPr>
          <p:cNvPr id="23" name="Рисунок 4" descr="IMG_0995.JPG"/>
          <p:cNvPicPr>
            <a:picLocks noChangeAspect="1"/>
          </p:cNvPicPr>
          <p:nvPr/>
        </p:nvPicPr>
        <p:blipFill>
          <a:blip r:embed="rId6" cstate="print"/>
          <a:srcRect l="18501" t="9838" r="19288" b="24013"/>
          <a:stretch>
            <a:fillRect/>
          </a:stretch>
        </p:blipFill>
        <p:spPr>
          <a:xfrm>
            <a:off x="5004048" y="1052736"/>
            <a:ext cx="1930405" cy="1368152"/>
          </a:xfrm>
          <a:prstGeom prst="rect">
            <a:avLst/>
          </a:prstGeom>
          <a:ln>
            <a:solidFill>
              <a:srgbClr val="FFCC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  <p:pic>
        <p:nvPicPr>
          <p:cNvPr id="2" name="Изображение 1"/>
          <p:cNvPicPr>
            <a:picLocks noChangeAspect="1"/>
          </p:cNvPicPr>
          <p:nvPr/>
        </p:nvPicPr>
        <p:blipFill rotWithShape="1">
          <a:blip r:embed="rId7"/>
          <a:srcRect l="13417" t="21364"/>
          <a:stretch/>
        </p:blipFill>
        <p:spPr>
          <a:xfrm>
            <a:off x="3563888" y="3429000"/>
            <a:ext cx="3672407" cy="32893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92280" y="1124744"/>
            <a:ext cx="1873505" cy="41044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" name="Рисунок 7" descr="до 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491880" y="2420888"/>
            <a:ext cx="1969272" cy="2016224"/>
          </a:xfrm>
          <a:prstGeom prst="rect">
            <a:avLst/>
          </a:prstGeom>
          <a:ln>
            <a:solidFill>
              <a:srgbClr val="FFCC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7020272" y="6237312"/>
            <a:ext cx="1512168" cy="576064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tIns="91440" bIns="91440"/>
          <a:lstStyle>
            <a:lvl1pPr>
              <a:defRPr sz="2400" b="1" i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ru-RU" sz="1200" dirty="0" smtClean="0">
                <a:solidFill>
                  <a:schemeClr val="bg1"/>
                </a:solidFill>
                <a:cs typeface="MS Minngs" charset="0"/>
              </a:rPr>
              <a:t>      К., 28 лет,          10 мес.</a:t>
            </a:r>
          </a:p>
          <a:p>
            <a:pPr>
              <a:lnSpc>
                <a:spcPct val="80000"/>
              </a:lnSpc>
              <a:defRPr/>
            </a:pPr>
            <a:r>
              <a:rPr lang="ru-RU" sz="1200" dirty="0" smtClean="0">
                <a:solidFill>
                  <a:schemeClr val="bg1"/>
                </a:solidFill>
                <a:cs typeface="MS Minngs" charset="0"/>
              </a:rPr>
              <a:t> после операции</a:t>
            </a:r>
            <a:endParaRPr lang="ru-RU" sz="1100" dirty="0" smtClean="0">
              <a:solidFill>
                <a:schemeClr val="bg1"/>
              </a:solidFill>
              <a:latin typeface="Cambria" charset="0"/>
              <a:cs typeface="MS Minngs" charset="0"/>
            </a:endParaRP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7452320" y="5085184"/>
            <a:ext cx="1512168" cy="576064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tIns="91440" bIns="91440"/>
          <a:lstStyle>
            <a:lvl1pPr>
              <a:defRPr sz="2400" b="1" i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ru-RU" sz="1200" dirty="0" smtClean="0">
                <a:solidFill>
                  <a:schemeClr val="bg1"/>
                </a:solidFill>
                <a:cs typeface="MS Minngs" charset="0"/>
              </a:rPr>
              <a:t>          Н., 31 г.,          </a:t>
            </a:r>
          </a:p>
          <a:p>
            <a:pPr>
              <a:lnSpc>
                <a:spcPct val="80000"/>
              </a:lnSpc>
              <a:defRPr/>
            </a:pPr>
            <a:r>
              <a:rPr lang="ru-RU" sz="1200" dirty="0" smtClean="0">
                <a:solidFill>
                  <a:schemeClr val="bg1"/>
                </a:solidFill>
                <a:cs typeface="MS Minngs" charset="0"/>
              </a:rPr>
              <a:t>10 мес.</a:t>
            </a:r>
          </a:p>
          <a:p>
            <a:pPr>
              <a:lnSpc>
                <a:spcPct val="80000"/>
              </a:lnSpc>
              <a:defRPr/>
            </a:pPr>
            <a:r>
              <a:rPr lang="ru-RU" sz="1200" dirty="0" smtClean="0">
                <a:solidFill>
                  <a:schemeClr val="bg1"/>
                </a:solidFill>
                <a:cs typeface="MS Minngs" charset="0"/>
              </a:rPr>
              <a:t> после операции</a:t>
            </a:r>
            <a:endParaRPr lang="ru-RU" sz="1100" dirty="0" smtClean="0">
              <a:solidFill>
                <a:schemeClr val="bg1"/>
              </a:solidFill>
              <a:latin typeface="Cambria" charset="0"/>
              <a:cs typeface="MS Minngs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27984" y="332656"/>
            <a:ext cx="3886771" cy="623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lang="ru-RU" sz="2000" b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</a:rPr>
              <a:t>Трансплантация </a:t>
            </a:r>
            <a:r>
              <a:rPr lang="ru-RU" sz="20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</a:rPr>
              <a:t>легких </a:t>
            </a:r>
          </a:p>
          <a:p>
            <a:pPr algn="ctr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lang="ru-RU" sz="20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</a:rPr>
              <a:t>и комплекса сердце-легкие</a:t>
            </a:r>
            <a:endParaRPr lang="ru-RU" sz="2000" b="1" i="1" dirty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charset="0"/>
            </a:endParaRPr>
          </a:p>
        </p:txBody>
      </p:sp>
      <p:pic>
        <p:nvPicPr>
          <p:cNvPr id="20" name="Picture 7" descr="Эмблема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44450"/>
            <a:ext cx="608012" cy="658813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4860032" y="14995"/>
            <a:ext cx="3528392" cy="38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 kumimoji="0" sz="1100" b="1" i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algn="r"/>
            <a:r>
              <a:rPr lang="ru-RU" dirty="0"/>
              <a:t>Трансплантация органов человека в </a:t>
            </a:r>
            <a:r>
              <a:rPr lang="ru-RU" dirty="0" smtClean="0"/>
              <a:t>РФ: </a:t>
            </a:r>
            <a:r>
              <a:rPr lang="ru-RU" dirty="0"/>
              <a:t>текущая ситуация и перспективы</a:t>
            </a:r>
          </a:p>
        </p:txBody>
      </p:sp>
    </p:spTree>
    <p:extLst>
      <p:ext uri="{BB962C8B-B14F-4D97-AF65-F5344CB8AC3E}">
        <p14:creationId xmlns:p14="http://schemas.microsoft.com/office/powerpoint/2010/main" val="421755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43808" y="332656"/>
            <a:ext cx="5976664" cy="5701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 sz="2000" b="1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ru-RU" sz="1800" dirty="0"/>
              <a:t>Распределение полномочий по управлению </a:t>
            </a:r>
            <a:r>
              <a:rPr lang="ru-RU" sz="1800" dirty="0" err="1"/>
              <a:t>трансплантологической</a:t>
            </a:r>
            <a:r>
              <a:rPr lang="ru-RU" sz="1800" dirty="0"/>
              <a:t> помощью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7544" y="6165304"/>
            <a:ext cx="8501122" cy="461665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200" b="1" i="1">
                <a:solidFill>
                  <a:srgbClr val="0000F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Регулируется Федеральным законом «Об основах охраны здоровья граждан в Российской Федерации»  от 21 ноября 2011 г. № 323-ФЗ (Глава 3)</a:t>
            </a:r>
          </a:p>
        </p:txBody>
      </p:sp>
      <p:pic>
        <p:nvPicPr>
          <p:cNvPr id="6" name="Picture 7" descr="Эмблем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44450"/>
            <a:ext cx="608012" cy="658813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860032" y="14995"/>
            <a:ext cx="3528392" cy="38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 kumimoji="0" sz="1100" b="1" i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algn="r"/>
            <a:r>
              <a:rPr lang="ru-RU" dirty="0"/>
              <a:t>Трансплантация органов человека в </a:t>
            </a:r>
            <a:r>
              <a:rPr lang="ru-RU" dirty="0" smtClean="0"/>
              <a:t>РФ: </a:t>
            </a:r>
            <a:r>
              <a:rPr lang="ru-RU" dirty="0"/>
              <a:t>текущая ситуация и перспективы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2811723"/>
              </p:ext>
            </p:extLst>
          </p:nvPr>
        </p:nvGraphicFramePr>
        <p:xfrm>
          <a:off x="467544" y="980728"/>
          <a:ext cx="8496942" cy="4963489"/>
        </p:xfrm>
        <a:graphic>
          <a:graphicData uri="http://schemas.openxmlformats.org/drawingml/2006/table">
            <a:tbl>
              <a:tblPr firstRow="1" firstCol="1" bandRow="1" bandCol="1">
                <a:tableStyleId>{21E4AEA4-8DFA-4A89-87EB-49C32662AFE0}</a:tableStyleId>
              </a:tblPr>
              <a:tblGrid>
                <a:gridCol w="360040"/>
                <a:gridCol w="2800861"/>
                <a:gridCol w="1015563"/>
                <a:gridCol w="925972"/>
                <a:gridCol w="1131502"/>
                <a:gridCol w="1131502"/>
                <a:gridCol w="1131502"/>
              </a:tblGrid>
              <a:tr h="455199">
                <a:tc rowSpan="2" gridSpan="2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kern="1200" dirty="0" smtClean="0">
                          <a:effectLst/>
                        </a:rPr>
                        <a:t>Государственный</a:t>
                      </a:r>
                      <a:r>
                        <a:rPr lang="ru-RU" sz="1100" u="none" strike="noStrike" kern="1200" baseline="0" dirty="0" smtClean="0">
                          <a:effectLst/>
                        </a:rPr>
                        <a:t> орган, организация, должность</a:t>
                      </a:r>
                      <a:endParaRPr lang="ru-RU" sz="1600" b="1" u="none" strike="noStrike" kern="1200" dirty="0">
                        <a:solidFill>
                          <a:srgbClr val="FFFFFF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361" marR="3361" marT="3361" marB="0" anchor="ctr"/>
                </a:tc>
                <a:tc rowSpan="2" hMerge="1"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61" marR="3361" marT="3361" marB="0" anchor="ctr"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Функция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857">
                <a:tc gridSpan="2" vMerge="1">
                  <a:txBody>
                    <a:bodyPr/>
                    <a:lstStyle/>
                    <a:p>
                      <a:pPr algn="ctr" fontAlgn="b"/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61" marR="3361" marT="3361" marB="0" anchor="b"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Нормативное регулирование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Управление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Финансирование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Контроль 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Методическое обеспечение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</a:tr>
              <a:tr h="403264">
                <a:tc rowSpan="5">
                  <a:txBody>
                    <a:bodyPr/>
                    <a:lstStyle/>
                    <a:p>
                      <a:pPr algn="ctr" fontAlgn="ctr"/>
                      <a:endParaRPr lang="ru-RU" sz="12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Федеральный </a:t>
                      </a:r>
                      <a:r>
                        <a:rPr lang="ru-RU" sz="1200" u="none" strike="noStrike" dirty="0">
                          <a:effectLst/>
                        </a:rPr>
                        <a:t>уровень</a:t>
                      </a:r>
                    </a:p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61" marR="3361" marT="3361" marB="0" vert="vert27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effectLst/>
                        </a:rPr>
                        <a:t>Министерство здравоохранения Российской Федерации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61" marR="3361" marT="336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+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+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+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+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+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</a:tr>
              <a:tr h="453672">
                <a:tc vMerge="1">
                  <a:txBody>
                    <a:bodyPr/>
                    <a:lstStyle/>
                    <a:p>
                      <a:pPr algn="ctr" fontAlgn="ctr"/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61" marR="3361" marT="3361" marB="0" vert="vert27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effectLst/>
                        </a:rPr>
                        <a:t>Федеральный фонд обязательного медицинского страхования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61" marR="3361" marT="336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+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+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b"/>
                </a:tc>
              </a:tr>
              <a:tr h="403264">
                <a:tc vMerge="1">
                  <a:txBody>
                    <a:bodyPr/>
                    <a:lstStyle/>
                    <a:p>
                      <a:pPr algn="ctr" fontAlgn="ctr"/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61" marR="3361" marT="3361" marB="0" vert="vert27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effectLst/>
                        </a:rPr>
                        <a:t>Федеральная служба по надзору в сфере здравоохранения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61" marR="3361" marT="336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+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+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b"/>
                </a:tc>
              </a:tr>
              <a:tr h="352856">
                <a:tc vMerge="1">
                  <a:txBody>
                    <a:bodyPr/>
                    <a:lstStyle/>
                    <a:p>
                      <a:pPr algn="ctr" fontAlgn="ctr"/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61" marR="3361" marT="3361" marB="0" vert="vert27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</a:rPr>
                        <a:t>Российское трансплантологическое общество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61" marR="3361" marT="336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+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</a:tr>
              <a:tr h="504080">
                <a:tc vMerge="1">
                  <a:txBody>
                    <a:bodyPr/>
                    <a:lstStyle/>
                    <a:p>
                      <a:pPr algn="ctr" fontAlgn="ctr"/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61" marR="3361" marT="3361" marB="0" vert="vert27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effectLst/>
                        </a:rPr>
                        <a:t>Главный внештатный специалист трансплантолог Минздрава России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61" marR="3361" marT="336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+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</a:tr>
              <a:tr h="453672">
                <a:tc rowSpan="4">
                  <a:txBody>
                    <a:bodyPr/>
                    <a:lstStyle/>
                    <a:p>
                      <a:pPr algn="ctr" fontAlgn="ctr"/>
                      <a:endParaRPr lang="ru-RU" sz="1200" u="none" strike="noStrike" dirty="0" smtClean="0">
                        <a:effectLst/>
                      </a:endParaRPr>
                    </a:p>
                    <a:p>
                      <a:pPr algn="ctr" fontAlgn="ctr"/>
                      <a:endParaRPr lang="ru-RU" sz="1200" u="none" strike="noStrike" dirty="0" smtClean="0">
                        <a:effectLst/>
                      </a:endParaRPr>
                    </a:p>
                    <a:p>
                      <a:pPr algn="ctr" fontAlgn="ctr"/>
                      <a:endParaRPr lang="ru-RU" sz="12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Региональный </a:t>
                      </a:r>
                      <a:r>
                        <a:rPr lang="ru-RU" sz="1200" u="none" strike="noStrike" dirty="0">
                          <a:effectLst/>
                        </a:rPr>
                        <a:t>уровень</a:t>
                      </a:r>
                    </a:p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</a:p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</a:p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61" marR="3361" marT="3361" marB="0" vert="vert27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</a:rPr>
                        <a:t>Орган исполнительной власти субъекта РФ в сфере охраны здоровья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61" marR="3361" marT="336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+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+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+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+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+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</a:tr>
              <a:tr h="453672">
                <a:tc vMerge="1">
                  <a:txBody>
                    <a:bodyPr/>
                    <a:lstStyle/>
                    <a:p>
                      <a:pPr algn="ctr" fontAlgn="ctr"/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61" marR="3361" marT="3361" marB="0" vert="vert27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effectLst/>
                        </a:rPr>
                        <a:t>Территориальный фонд обязательного медицинского страхования 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61" marR="3361" marT="336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+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+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b"/>
                </a:tc>
              </a:tr>
              <a:tr h="655304">
                <a:tc vMerge="1">
                  <a:txBody>
                    <a:bodyPr/>
                    <a:lstStyle/>
                    <a:p>
                      <a:pPr algn="ctr" fontAlgn="ctr"/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61" marR="3361" marT="3361" marB="0" vert="vert27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effectLst/>
                        </a:rPr>
                        <a:t>Территориальное управление Федеральной службы по надзору в сфере здравоохранения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61" marR="3361" marT="336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+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b"/>
                </a:tc>
              </a:tr>
              <a:tr h="504080">
                <a:tc vMerge="1">
                  <a:txBody>
                    <a:bodyPr/>
                    <a:lstStyle/>
                    <a:p>
                      <a:pPr algn="ctr" fontAlgn="ctr"/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61" marR="3361" marT="3361" marB="0" vert="vert27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effectLst/>
                        </a:rPr>
                        <a:t>Главный внештатный специалист трансплантолог в субъекте РФ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61" marR="3361" marT="336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+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361" marR="3361" marT="3361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3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 rotWithShape="1">
          <a:blip r:embed="rId2"/>
          <a:srcRect l="2222" t="1843" r="2222" b="20908"/>
          <a:stretch/>
        </p:blipFill>
        <p:spPr>
          <a:xfrm>
            <a:off x="250825" y="1916113"/>
            <a:ext cx="8737600" cy="47926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  <p:sp>
        <p:nvSpPr>
          <p:cNvPr id="16" name="Text Box 30"/>
          <p:cNvSpPr txBox="1">
            <a:spLocks noChangeArrowheads="1"/>
          </p:cNvSpPr>
          <p:nvPr/>
        </p:nvSpPr>
        <p:spPr bwMode="auto">
          <a:xfrm>
            <a:off x="1763713" y="4797425"/>
            <a:ext cx="785812" cy="22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10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10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Уфа </a:t>
            </a:r>
          </a:p>
        </p:txBody>
      </p:sp>
      <p:sp>
        <p:nvSpPr>
          <p:cNvPr id="20" name="AutoShape 17"/>
          <p:cNvSpPr>
            <a:spLocks noChangeArrowheads="1"/>
          </p:cNvSpPr>
          <p:nvPr/>
        </p:nvSpPr>
        <p:spPr bwMode="auto">
          <a:xfrm>
            <a:off x="4211638" y="5589588"/>
            <a:ext cx="169862" cy="122237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sz="2400" b="1" i="1">
              <a:solidFill>
                <a:srgbClr val="00FF00"/>
              </a:solidFill>
            </a:endParaRPr>
          </a:p>
        </p:txBody>
      </p:sp>
      <p:sp>
        <p:nvSpPr>
          <p:cNvPr id="22" name="AutoShape 20"/>
          <p:cNvSpPr>
            <a:spLocks noChangeArrowheads="1"/>
          </p:cNvSpPr>
          <p:nvPr/>
        </p:nvSpPr>
        <p:spPr bwMode="auto">
          <a:xfrm>
            <a:off x="2268538" y="4797425"/>
            <a:ext cx="169862" cy="122238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sz="2400" b="1" i="1">
              <a:solidFill>
                <a:srgbClr val="000000"/>
              </a:solidFill>
            </a:endParaRPr>
          </a:p>
        </p:txBody>
      </p:sp>
      <p:sp>
        <p:nvSpPr>
          <p:cNvPr id="24" name="AutoShape 22"/>
          <p:cNvSpPr>
            <a:spLocks noChangeArrowheads="1"/>
          </p:cNvSpPr>
          <p:nvPr/>
        </p:nvSpPr>
        <p:spPr bwMode="auto">
          <a:xfrm>
            <a:off x="1017588" y="4149725"/>
            <a:ext cx="169862" cy="122238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sz="2400" b="1" i="1">
              <a:solidFill>
                <a:srgbClr val="000000"/>
              </a:solidFill>
            </a:endParaRPr>
          </a:p>
        </p:txBody>
      </p: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3779838" y="5373688"/>
            <a:ext cx="1000125" cy="22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10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10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Кемерово </a:t>
            </a:r>
          </a:p>
        </p:txBody>
      </p:sp>
      <p:sp>
        <p:nvSpPr>
          <p:cNvPr id="27" name="Text Box 26"/>
          <p:cNvSpPr txBox="1">
            <a:spLocks noChangeArrowheads="1"/>
          </p:cNvSpPr>
          <p:nvPr/>
        </p:nvSpPr>
        <p:spPr bwMode="auto">
          <a:xfrm>
            <a:off x="2852738" y="5532438"/>
            <a:ext cx="1143000" cy="22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10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10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Новосибирск</a:t>
            </a:r>
          </a:p>
        </p:txBody>
      </p:sp>
      <p:sp>
        <p:nvSpPr>
          <p:cNvPr id="28" name="Text Box 31"/>
          <p:cNvSpPr txBox="1">
            <a:spLocks noChangeArrowheads="1"/>
          </p:cNvSpPr>
          <p:nvPr/>
        </p:nvSpPr>
        <p:spPr bwMode="auto">
          <a:xfrm>
            <a:off x="468313" y="4714875"/>
            <a:ext cx="1079500" cy="22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10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10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Краснодар</a:t>
            </a:r>
          </a:p>
        </p:txBody>
      </p:sp>
      <p:sp>
        <p:nvSpPr>
          <p:cNvPr id="30" name="Text Box 34"/>
          <p:cNvSpPr txBox="1">
            <a:spLocks noChangeArrowheads="1"/>
          </p:cNvSpPr>
          <p:nvPr/>
        </p:nvSpPr>
        <p:spPr bwMode="auto">
          <a:xfrm>
            <a:off x="1547813" y="3716338"/>
            <a:ext cx="1079500" cy="28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14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14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Москва</a:t>
            </a:r>
          </a:p>
        </p:txBody>
      </p:sp>
      <p:sp>
        <p:nvSpPr>
          <p:cNvPr id="31" name="AutoShape 35"/>
          <p:cNvSpPr>
            <a:spLocks noChangeArrowheads="1"/>
          </p:cNvSpPr>
          <p:nvPr/>
        </p:nvSpPr>
        <p:spPr bwMode="auto">
          <a:xfrm>
            <a:off x="1665288" y="3162300"/>
            <a:ext cx="169862" cy="122238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sz="2400" b="1" i="1">
              <a:solidFill>
                <a:srgbClr val="000000"/>
              </a:solidFill>
            </a:endParaRPr>
          </a:p>
        </p:txBody>
      </p:sp>
      <p:sp>
        <p:nvSpPr>
          <p:cNvPr id="32" name="Text Box 36"/>
          <p:cNvSpPr txBox="1">
            <a:spLocks noChangeArrowheads="1"/>
          </p:cNvSpPr>
          <p:nvPr/>
        </p:nvSpPr>
        <p:spPr bwMode="auto">
          <a:xfrm>
            <a:off x="1692275" y="3141663"/>
            <a:ext cx="1079500" cy="22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10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10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С-Петербург</a:t>
            </a:r>
          </a:p>
        </p:txBody>
      </p:sp>
      <p:sp>
        <p:nvSpPr>
          <p:cNvPr id="33" name="AutoShape 37"/>
          <p:cNvSpPr>
            <a:spLocks noChangeArrowheads="1"/>
          </p:cNvSpPr>
          <p:nvPr/>
        </p:nvSpPr>
        <p:spPr bwMode="auto">
          <a:xfrm>
            <a:off x="2700338" y="4797425"/>
            <a:ext cx="169862" cy="122238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sz="2400" b="1" i="1">
              <a:solidFill>
                <a:srgbClr val="000000"/>
              </a:solidFill>
            </a:endParaRPr>
          </a:p>
        </p:txBody>
      </p:sp>
      <p:sp>
        <p:nvSpPr>
          <p:cNvPr id="34" name="Text Box 38"/>
          <p:cNvSpPr txBox="1">
            <a:spLocks noChangeArrowheads="1"/>
          </p:cNvSpPr>
          <p:nvPr/>
        </p:nvSpPr>
        <p:spPr bwMode="auto">
          <a:xfrm>
            <a:off x="2771775" y="4724400"/>
            <a:ext cx="1079500" cy="22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10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10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Екатеринбург</a:t>
            </a:r>
          </a:p>
        </p:txBody>
      </p:sp>
      <p:sp>
        <p:nvSpPr>
          <p:cNvPr id="37" name="AutoShape 20"/>
          <p:cNvSpPr>
            <a:spLocks noChangeArrowheads="1"/>
          </p:cNvSpPr>
          <p:nvPr/>
        </p:nvSpPr>
        <p:spPr bwMode="auto">
          <a:xfrm>
            <a:off x="2051050" y="4365625"/>
            <a:ext cx="169863" cy="122238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sz="2400" b="1" i="1">
              <a:solidFill>
                <a:srgbClr val="000000"/>
              </a:solidFill>
            </a:endParaRPr>
          </a:p>
        </p:txBody>
      </p:sp>
      <p:sp>
        <p:nvSpPr>
          <p:cNvPr id="38" name="Text Box 38"/>
          <p:cNvSpPr txBox="1">
            <a:spLocks noChangeArrowheads="1"/>
          </p:cNvSpPr>
          <p:nvPr/>
        </p:nvSpPr>
        <p:spPr bwMode="auto">
          <a:xfrm>
            <a:off x="2128838" y="4221163"/>
            <a:ext cx="64293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10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10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Казань</a:t>
            </a:r>
          </a:p>
        </p:txBody>
      </p:sp>
      <p:sp>
        <p:nvSpPr>
          <p:cNvPr id="62" name="Text Box 32"/>
          <p:cNvSpPr txBox="1">
            <a:spLocks noChangeArrowheads="1"/>
          </p:cNvSpPr>
          <p:nvPr/>
        </p:nvSpPr>
        <p:spPr bwMode="auto">
          <a:xfrm>
            <a:off x="755650" y="3933825"/>
            <a:ext cx="1079500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10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10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Белгород</a:t>
            </a:r>
          </a:p>
        </p:txBody>
      </p:sp>
      <p:sp>
        <p:nvSpPr>
          <p:cNvPr id="39" name="AutoShape 16"/>
          <p:cNvSpPr>
            <a:spLocks noChangeArrowheads="1"/>
          </p:cNvSpPr>
          <p:nvPr/>
        </p:nvSpPr>
        <p:spPr bwMode="auto">
          <a:xfrm>
            <a:off x="1476375" y="3789363"/>
            <a:ext cx="241300" cy="2159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sz="2400" b="1" i="1">
              <a:solidFill>
                <a:srgbClr val="000000"/>
              </a:solidFill>
            </a:endParaRPr>
          </a:p>
        </p:txBody>
      </p:sp>
      <p:sp>
        <p:nvSpPr>
          <p:cNvPr id="50195" name="Прямоугольник 2"/>
          <p:cNvSpPr>
            <a:spLocks noChangeArrowheads="1"/>
          </p:cNvSpPr>
          <p:nvPr/>
        </p:nvSpPr>
        <p:spPr bwMode="auto">
          <a:xfrm>
            <a:off x="4067944" y="332656"/>
            <a:ext cx="41764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ts val="600"/>
              </a:spcBef>
              <a:buFont typeface="Wingdings" charset="0"/>
              <a:buNone/>
              <a:defRPr/>
            </a:pPr>
            <a:r>
              <a:rPr kumimoji="0" lang="ru-RU" sz="2000" b="1" dirty="0">
                <a:solidFill>
                  <a:srgbClr val="0000FF"/>
                </a:solidFill>
                <a:cs typeface="MS Minngs" charset="0"/>
              </a:rPr>
              <a:t>Транслирование </a:t>
            </a:r>
            <a:r>
              <a:rPr kumimoji="0" lang="ru-RU" sz="2000" b="1" dirty="0" smtClean="0">
                <a:solidFill>
                  <a:srgbClr val="0000FF"/>
                </a:solidFill>
                <a:cs typeface="MS Minngs" charset="0"/>
              </a:rPr>
              <a:t>технологий</a:t>
            </a:r>
            <a:endParaRPr kumimoji="0" lang="ru-RU" sz="1400" b="1" dirty="0">
              <a:solidFill>
                <a:srgbClr val="0000FF"/>
              </a:solidFill>
              <a:latin typeface="Cambria" charset="0"/>
              <a:cs typeface="MS Minngs" charset="0"/>
            </a:endParaRPr>
          </a:p>
        </p:txBody>
      </p:sp>
      <p:sp>
        <p:nvSpPr>
          <p:cNvPr id="43" name="AutoShape 33"/>
          <p:cNvSpPr>
            <a:spLocks noChangeArrowheads="1"/>
          </p:cNvSpPr>
          <p:nvPr/>
        </p:nvSpPr>
        <p:spPr bwMode="auto">
          <a:xfrm>
            <a:off x="1187450" y="4221163"/>
            <a:ext cx="169863" cy="122237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sz="2400" b="1" i="1">
              <a:solidFill>
                <a:srgbClr val="000000"/>
              </a:solidFill>
            </a:endParaRPr>
          </a:p>
        </p:txBody>
      </p:sp>
      <p:sp>
        <p:nvSpPr>
          <p:cNvPr id="46" name="Text Box 27"/>
          <p:cNvSpPr txBox="1">
            <a:spLocks noChangeArrowheads="1"/>
          </p:cNvSpPr>
          <p:nvPr/>
        </p:nvSpPr>
        <p:spPr bwMode="auto">
          <a:xfrm>
            <a:off x="1187450" y="4221163"/>
            <a:ext cx="793750" cy="22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10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10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Воронеж</a:t>
            </a:r>
          </a:p>
        </p:txBody>
      </p:sp>
      <p:sp>
        <p:nvSpPr>
          <p:cNvPr id="49" name="AutoShape 20"/>
          <p:cNvSpPr>
            <a:spLocks noChangeArrowheads="1"/>
          </p:cNvSpPr>
          <p:nvPr/>
        </p:nvSpPr>
        <p:spPr bwMode="auto">
          <a:xfrm>
            <a:off x="539750" y="4724400"/>
            <a:ext cx="169863" cy="122238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sz="2400" b="1" i="1">
              <a:solidFill>
                <a:srgbClr val="000000"/>
              </a:solidFill>
            </a:endParaRPr>
          </a:p>
        </p:txBody>
      </p:sp>
      <p:sp>
        <p:nvSpPr>
          <p:cNvPr id="50" name="Text Box 29"/>
          <p:cNvSpPr txBox="1">
            <a:spLocks noChangeArrowheads="1"/>
          </p:cNvSpPr>
          <p:nvPr/>
        </p:nvSpPr>
        <p:spPr bwMode="auto">
          <a:xfrm>
            <a:off x="1403350" y="4570413"/>
            <a:ext cx="1079500" cy="22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10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10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Саратов</a:t>
            </a:r>
          </a:p>
        </p:txBody>
      </p:sp>
      <p:sp>
        <p:nvSpPr>
          <p:cNvPr id="51" name="AutoShape 20"/>
          <p:cNvSpPr>
            <a:spLocks noChangeArrowheads="1"/>
          </p:cNvSpPr>
          <p:nvPr/>
        </p:nvSpPr>
        <p:spPr bwMode="auto">
          <a:xfrm>
            <a:off x="1547813" y="4581525"/>
            <a:ext cx="169862" cy="122238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sz="2400" b="1" i="1">
              <a:solidFill>
                <a:srgbClr val="000000"/>
              </a:solidFill>
            </a:endParaRPr>
          </a:p>
        </p:txBody>
      </p:sp>
      <p:sp>
        <p:nvSpPr>
          <p:cNvPr id="53" name="AutoShape 20"/>
          <p:cNvSpPr>
            <a:spLocks noChangeArrowheads="1"/>
          </p:cNvSpPr>
          <p:nvPr/>
        </p:nvSpPr>
        <p:spPr bwMode="auto">
          <a:xfrm>
            <a:off x="2627313" y="4941888"/>
            <a:ext cx="169862" cy="122237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sz="2400" b="1" i="1">
              <a:solidFill>
                <a:srgbClr val="000000"/>
              </a:solidFill>
            </a:endParaRPr>
          </a:p>
        </p:txBody>
      </p:sp>
      <p:sp>
        <p:nvSpPr>
          <p:cNvPr id="54" name="AutoShape 20"/>
          <p:cNvSpPr>
            <a:spLocks noChangeArrowheads="1"/>
          </p:cNvSpPr>
          <p:nvPr/>
        </p:nvSpPr>
        <p:spPr bwMode="auto">
          <a:xfrm>
            <a:off x="3924300" y="5589588"/>
            <a:ext cx="169863" cy="122237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sz="2400" b="1" i="1">
              <a:solidFill>
                <a:srgbClr val="000000"/>
              </a:solidFill>
            </a:endParaRPr>
          </a:p>
        </p:txBody>
      </p:sp>
      <p:sp>
        <p:nvSpPr>
          <p:cNvPr id="55" name="Text Box 27"/>
          <p:cNvSpPr txBox="1">
            <a:spLocks noChangeArrowheads="1"/>
          </p:cNvSpPr>
          <p:nvPr/>
        </p:nvSpPr>
        <p:spPr bwMode="auto">
          <a:xfrm>
            <a:off x="2698750" y="4941888"/>
            <a:ext cx="936625" cy="22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10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10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Челябинск</a:t>
            </a:r>
          </a:p>
        </p:txBody>
      </p:sp>
      <p:sp>
        <p:nvSpPr>
          <p:cNvPr id="56" name="Text Box 24"/>
          <p:cNvSpPr txBox="1">
            <a:spLocks noChangeArrowheads="1"/>
          </p:cNvSpPr>
          <p:nvPr/>
        </p:nvSpPr>
        <p:spPr bwMode="auto">
          <a:xfrm>
            <a:off x="3059113" y="5805488"/>
            <a:ext cx="1079500" cy="22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10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kumimoji="0" lang="ru-RU" sz="10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Барнаул</a:t>
            </a:r>
          </a:p>
        </p:txBody>
      </p:sp>
      <p:sp>
        <p:nvSpPr>
          <p:cNvPr id="57" name="AutoShape 14"/>
          <p:cNvSpPr>
            <a:spLocks noChangeArrowheads="1"/>
          </p:cNvSpPr>
          <p:nvPr/>
        </p:nvSpPr>
        <p:spPr bwMode="auto">
          <a:xfrm>
            <a:off x="3924300" y="5805488"/>
            <a:ext cx="169863" cy="122237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sz="2400" b="1" i="1">
              <a:solidFill>
                <a:srgbClr val="000000"/>
              </a:solidFill>
            </a:endParaRPr>
          </a:p>
        </p:txBody>
      </p:sp>
      <p:sp>
        <p:nvSpPr>
          <p:cNvPr id="58" name="AutoShape 14"/>
          <p:cNvSpPr>
            <a:spLocks noChangeArrowheads="1"/>
          </p:cNvSpPr>
          <p:nvPr/>
        </p:nvSpPr>
        <p:spPr bwMode="auto">
          <a:xfrm>
            <a:off x="4643438" y="5589588"/>
            <a:ext cx="169862" cy="122237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sz="2400" b="1" i="1">
              <a:solidFill>
                <a:srgbClr val="000000"/>
              </a:solidFill>
            </a:endParaRPr>
          </a:p>
        </p:txBody>
      </p:sp>
      <p:sp>
        <p:nvSpPr>
          <p:cNvPr id="59" name="Text Box 24"/>
          <p:cNvSpPr txBox="1">
            <a:spLocks noChangeArrowheads="1"/>
          </p:cNvSpPr>
          <p:nvPr/>
        </p:nvSpPr>
        <p:spPr bwMode="auto">
          <a:xfrm>
            <a:off x="4643438" y="5532438"/>
            <a:ext cx="936625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10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kumimoji="0" lang="ru-RU" sz="10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Красноярск</a:t>
            </a:r>
          </a:p>
        </p:txBody>
      </p:sp>
      <p:sp>
        <p:nvSpPr>
          <p:cNvPr id="41" name="Прямоугольник 2"/>
          <p:cNvSpPr>
            <a:spLocks noChangeArrowheads="1"/>
          </p:cNvSpPr>
          <p:nvPr/>
        </p:nvSpPr>
        <p:spPr bwMode="auto">
          <a:xfrm>
            <a:off x="107504" y="1700808"/>
            <a:ext cx="2376264" cy="123110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0" hangingPunct="0">
              <a:spcBef>
                <a:spcPts val="600"/>
              </a:spcBef>
              <a:buFont typeface="Wingdings" charset="0"/>
              <a:buNone/>
              <a:defRPr/>
            </a:pPr>
            <a:r>
              <a:rPr kumimoji="0" lang="ru-RU" b="1" dirty="0" smtClean="0">
                <a:solidFill>
                  <a:srgbClr val="0000FF"/>
                </a:solidFill>
                <a:cs typeface="MS Minngs" charset="0"/>
              </a:rPr>
              <a:t>ФНЦТИО:     </a:t>
            </a:r>
            <a:r>
              <a:rPr kumimoji="0" lang="ru-RU" sz="1400" b="1" dirty="0" smtClean="0">
                <a:solidFill>
                  <a:srgbClr val="0000FF"/>
                </a:solidFill>
                <a:cs typeface="MS Minngs" charset="0"/>
              </a:rPr>
              <a:t>открытие </a:t>
            </a:r>
            <a:r>
              <a:rPr kumimoji="0" lang="ru-RU" sz="1400" b="1" dirty="0">
                <a:solidFill>
                  <a:srgbClr val="0000FF"/>
                </a:solidFill>
                <a:cs typeface="MS Minngs" charset="0"/>
              </a:rPr>
              <a:t>20 новых трансплантационных программ в 14 городах РФ </a:t>
            </a:r>
            <a:r>
              <a:rPr kumimoji="0" lang="ru-RU" sz="1400" b="1" dirty="0" smtClean="0">
                <a:solidFill>
                  <a:srgbClr val="0000FF"/>
                </a:solidFill>
                <a:cs typeface="MS Minngs" charset="0"/>
              </a:rPr>
              <a:t>за </a:t>
            </a:r>
            <a:r>
              <a:rPr kumimoji="0" lang="ru-RU" sz="1400" b="1" dirty="0">
                <a:solidFill>
                  <a:srgbClr val="0000FF"/>
                </a:solidFill>
                <a:cs typeface="MS Minngs" charset="0"/>
              </a:rPr>
              <a:t>прошедшие 5 </a:t>
            </a:r>
            <a:r>
              <a:rPr kumimoji="0" lang="ru-RU" sz="1400" b="1" dirty="0" smtClean="0">
                <a:solidFill>
                  <a:srgbClr val="0000FF"/>
                </a:solidFill>
                <a:cs typeface="MS Minngs" charset="0"/>
              </a:rPr>
              <a:t>лет</a:t>
            </a:r>
            <a:endParaRPr kumimoji="0" lang="ru-RU" sz="1200" b="1" dirty="0">
              <a:solidFill>
                <a:srgbClr val="0000FF"/>
              </a:solidFill>
              <a:latin typeface="Cambria" charset="0"/>
              <a:cs typeface="MS Minngs" charset="0"/>
            </a:endParaRPr>
          </a:p>
        </p:txBody>
      </p:sp>
      <p:pic>
        <p:nvPicPr>
          <p:cNvPr id="42" name="Изображение 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7226" y="3521104"/>
            <a:ext cx="1145254" cy="16180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4" name="Изображение 4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1202" y="3737128"/>
            <a:ext cx="1128475" cy="16180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5" name="Изображение 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3170" y="4046682"/>
            <a:ext cx="1146123" cy="16664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7" name="Изображение 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5138" y="4339263"/>
            <a:ext cx="1172818" cy="16766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8" name="Изображение 4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9114" y="4700966"/>
            <a:ext cx="1146123" cy="1680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" name="Подзаголовок 2"/>
          <p:cNvSpPr txBox="1">
            <a:spLocks/>
          </p:cNvSpPr>
          <p:nvPr/>
        </p:nvSpPr>
        <p:spPr>
          <a:xfrm>
            <a:off x="3275856" y="764704"/>
            <a:ext cx="4573587" cy="396081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chemeClr val="bg1"/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72000" indent="-285750" eaLnBrk="0" fontAlgn="base" hangingPunct="0">
              <a:spcBef>
                <a:spcPts val="600"/>
              </a:spcBef>
              <a:spcAft>
                <a:spcPct val="0"/>
              </a:spcAft>
              <a:buFont typeface="Wingdings" charset="2"/>
              <a:buChar char="§"/>
              <a:defRPr sz="1400" b="1">
                <a:solidFill>
                  <a:srgbClr val="9933FF"/>
                </a:solidFill>
                <a:latin typeface="Arial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>
              <a:lnSpc>
                <a:spcPct val="85000"/>
              </a:lnSpc>
              <a:buFont typeface="Wingdings" charset="2"/>
              <a:buNone/>
              <a:defRPr/>
            </a:pPr>
            <a:endParaRPr kumimoji="0" lang="ru-RU" dirty="0" smtClean="0">
              <a:solidFill>
                <a:srgbClr val="8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0" indent="0">
              <a:lnSpc>
                <a:spcPct val="85000"/>
              </a:lnSpc>
              <a:buFont typeface="Wingdings" charset="2"/>
              <a:buNone/>
              <a:defRPr/>
            </a:pPr>
            <a:r>
              <a:rPr kumimoji="0" lang="ru-RU" dirty="0" smtClean="0">
                <a:solidFill>
                  <a:srgbClr val="8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КЛИНИЧЕСКИЕ ПРОТОКОЛЫ</a:t>
            </a:r>
          </a:p>
          <a:p>
            <a:pPr marL="342900" indent="-342900">
              <a:lnSpc>
                <a:spcPct val="85000"/>
              </a:lnSpc>
              <a:buFont typeface="+mj-lt"/>
              <a:buAutoNum type="arabicPeriod"/>
              <a:defRPr/>
            </a:pPr>
            <a:r>
              <a:rPr kumimoji="0" lang="ru-RU" dirty="0" smtClean="0">
                <a:solidFill>
                  <a:srgbClr val="8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Трансплантация почки</a:t>
            </a:r>
            <a:endParaRPr kumimoji="0" lang="ru-RU" dirty="0">
              <a:solidFill>
                <a:srgbClr val="8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342900">
              <a:lnSpc>
                <a:spcPct val="85000"/>
              </a:lnSpc>
              <a:buFont typeface="+mj-lt"/>
              <a:buAutoNum type="arabicPeriod"/>
              <a:defRPr/>
            </a:pPr>
            <a:r>
              <a:rPr kumimoji="0" lang="ru-RU" dirty="0">
                <a:solidFill>
                  <a:srgbClr val="8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Трансплантация </a:t>
            </a:r>
            <a:r>
              <a:rPr kumimoji="0" lang="ru-RU" dirty="0" smtClean="0">
                <a:solidFill>
                  <a:srgbClr val="8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печени</a:t>
            </a:r>
            <a:endParaRPr kumimoji="0" lang="ru-RU" dirty="0">
              <a:solidFill>
                <a:srgbClr val="8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342900">
              <a:lnSpc>
                <a:spcPct val="85000"/>
              </a:lnSpc>
              <a:buFont typeface="+mj-lt"/>
              <a:buAutoNum type="arabicPeriod"/>
              <a:defRPr/>
            </a:pPr>
            <a:r>
              <a:rPr kumimoji="0" lang="ru-RU" dirty="0">
                <a:solidFill>
                  <a:srgbClr val="8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Трансплантация </a:t>
            </a:r>
            <a:r>
              <a:rPr kumimoji="0" lang="ru-RU" dirty="0" smtClean="0">
                <a:solidFill>
                  <a:srgbClr val="8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сердца</a:t>
            </a:r>
            <a:endParaRPr kumimoji="0" lang="ru-RU" dirty="0">
              <a:solidFill>
                <a:srgbClr val="8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342900">
              <a:lnSpc>
                <a:spcPct val="85000"/>
              </a:lnSpc>
              <a:buFont typeface="+mj-lt"/>
              <a:buAutoNum type="arabicPeriod"/>
              <a:defRPr/>
            </a:pPr>
            <a:r>
              <a:rPr kumimoji="0" lang="ru-RU" dirty="0">
                <a:solidFill>
                  <a:srgbClr val="8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Трансплантация </a:t>
            </a:r>
            <a:r>
              <a:rPr kumimoji="0" lang="ru-RU" dirty="0" smtClean="0">
                <a:solidFill>
                  <a:srgbClr val="8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легких</a:t>
            </a:r>
            <a:endParaRPr kumimoji="0" lang="ru-RU" dirty="0">
              <a:solidFill>
                <a:srgbClr val="8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342900">
              <a:lnSpc>
                <a:spcPct val="85000"/>
              </a:lnSpc>
              <a:buFont typeface="+mj-lt"/>
              <a:buAutoNum type="arabicPeriod"/>
              <a:defRPr/>
            </a:pPr>
            <a:r>
              <a:rPr kumimoji="0" lang="ru-RU" dirty="0">
                <a:solidFill>
                  <a:srgbClr val="8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Трансплантация поджелудочной </a:t>
            </a:r>
            <a:r>
              <a:rPr kumimoji="0" lang="ru-RU" dirty="0" smtClean="0">
                <a:solidFill>
                  <a:srgbClr val="8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железы</a:t>
            </a:r>
            <a:endParaRPr kumimoji="0" lang="ru-RU" dirty="0">
              <a:solidFill>
                <a:srgbClr val="8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342900">
              <a:lnSpc>
                <a:spcPct val="85000"/>
              </a:lnSpc>
              <a:buFont typeface="+mj-lt"/>
              <a:buAutoNum type="arabicPeriod"/>
              <a:defRPr/>
            </a:pPr>
            <a:r>
              <a:rPr kumimoji="0" lang="ru-RU" dirty="0">
                <a:solidFill>
                  <a:srgbClr val="8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Трансплантация комплекса сердце – </a:t>
            </a:r>
            <a:r>
              <a:rPr kumimoji="0" lang="ru-RU" dirty="0" smtClean="0">
                <a:solidFill>
                  <a:srgbClr val="8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легкие</a:t>
            </a:r>
            <a:endParaRPr kumimoji="0" lang="ru-RU" dirty="0">
              <a:solidFill>
                <a:srgbClr val="8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342900">
              <a:lnSpc>
                <a:spcPct val="85000"/>
              </a:lnSpc>
              <a:buFont typeface="+mj-lt"/>
              <a:buAutoNum type="arabicPeriod"/>
              <a:defRPr/>
            </a:pPr>
            <a:r>
              <a:rPr kumimoji="0" lang="ru-RU" dirty="0">
                <a:solidFill>
                  <a:srgbClr val="8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Трансплантация тонкой </a:t>
            </a:r>
            <a:r>
              <a:rPr kumimoji="0" lang="ru-RU" dirty="0" smtClean="0">
                <a:solidFill>
                  <a:srgbClr val="8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кишки</a:t>
            </a:r>
            <a:endParaRPr kumimoji="0" lang="ru-RU" dirty="0">
              <a:solidFill>
                <a:srgbClr val="8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342900">
              <a:lnSpc>
                <a:spcPct val="85000"/>
              </a:lnSpc>
              <a:buFont typeface="+mj-lt"/>
              <a:buAutoNum type="arabicPeriod"/>
              <a:defRPr/>
            </a:pPr>
            <a:r>
              <a:rPr kumimoji="0" lang="ru-RU" dirty="0">
                <a:solidFill>
                  <a:srgbClr val="8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Прижизненное донорство </a:t>
            </a:r>
            <a:r>
              <a:rPr kumimoji="0" lang="ru-RU" dirty="0" smtClean="0">
                <a:solidFill>
                  <a:srgbClr val="8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почки</a:t>
            </a:r>
            <a:endParaRPr kumimoji="0" lang="ru-RU" dirty="0">
              <a:solidFill>
                <a:srgbClr val="8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342900">
              <a:lnSpc>
                <a:spcPct val="85000"/>
              </a:lnSpc>
              <a:buFont typeface="+mj-lt"/>
              <a:buAutoNum type="arabicPeriod"/>
              <a:defRPr/>
            </a:pPr>
            <a:r>
              <a:rPr kumimoji="0" lang="ru-RU" dirty="0">
                <a:solidFill>
                  <a:srgbClr val="8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Прижизненное донорство фрагмента </a:t>
            </a:r>
            <a:r>
              <a:rPr kumimoji="0" lang="ru-RU" dirty="0" smtClean="0">
                <a:solidFill>
                  <a:srgbClr val="8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печени</a:t>
            </a:r>
            <a:endParaRPr kumimoji="0" lang="ru-RU" dirty="0">
              <a:solidFill>
                <a:srgbClr val="8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342900">
              <a:lnSpc>
                <a:spcPct val="85000"/>
              </a:lnSpc>
              <a:buFont typeface="+mj-lt"/>
              <a:buAutoNum type="arabicPeriod"/>
              <a:defRPr/>
            </a:pPr>
            <a:r>
              <a:rPr kumimoji="0" lang="ru-RU" dirty="0">
                <a:solidFill>
                  <a:srgbClr val="8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Посмертное донорство </a:t>
            </a:r>
            <a:r>
              <a:rPr kumimoji="0" lang="ru-RU" dirty="0" smtClean="0">
                <a:solidFill>
                  <a:srgbClr val="8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органов</a:t>
            </a:r>
            <a:endParaRPr kumimoji="0" lang="ru-RU" dirty="0">
              <a:solidFill>
                <a:srgbClr val="8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342900">
              <a:lnSpc>
                <a:spcPct val="85000"/>
              </a:lnSpc>
              <a:buFont typeface="+mj-lt"/>
              <a:buAutoNum type="arabicPeriod"/>
              <a:defRPr/>
            </a:pPr>
            <a:r>
              <a:rPr kumimoji="0" lang="ru-RU" dirty="0">
                <a:solidFill>
                  <a:srgbClr val="8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Лекарственный мониторинг и взаимозаменяемость оригинальных и </a:t>
            </a:r>
            <a:r>
              <a:rPr kumimoji="0" lang="ru-RU" dirty="0" err="1">
                <a:solidFill>
                  <a:srgbClr val="8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генерических</a:t>
            </a:r>
            <a:r>
              <a:rPr kumimoji="0" lang="ru-RU" dirty="0">
                <a:solidFill>
                  <a:srgbClr val="8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иммунодепрессантов </a:t>
            </a:r>
            <a:r>
              <a:rPr kumimoji="0" lang="en-US" dirty="0" smtClean="0">
                <a:solidFill>
                  <a:srgbClr val="8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</a:t>
            </a:r>
            <a:r>
              <a:rPr kumimoji="0" lang="ru-RU" dirty="0" smtClean="0">
                <a:solidFill>
                  <a:srgbClr val="8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с </a:t>
            </a:r>
            <a:r>
              <a:rPr kumimoji="0" lang="ru-RU" dirty="0">
                <a:solidFill>
                  <a:srgbClr val="8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узким терапевтическим </a:t>
            </a:r>
            <a:r>
              <a:rPr kumimoji="0" lang="ru-RU" dirty="0" smtClean="0">
                <a:solidFill>
                  <a:srgbClr val="8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индексом</a:t>
            </a:r>
            <a:endParaRPr kumimoji="0" lang="ru-RU" dirty="0">
              <a:solidFill>
                <a:srgbClr val="8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129150" indent="-342900">
              <a:lnSpc>
                <a:spcPct val="85000"/>
              </a:lnSpc>
              <a:buFont typeface="+mj-lt"/>
              <a:buAutoNum type="arabicPeriod"/>
              <a:defRPr/>
            </a:pPr>
            <a:endParaRPr kumimoji="0" lang="ru-RU" dirty="0">
              <a:solidFill>
                <a:srgbClr val="8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129150" indent="-342900">
              <a:lnSpc>
                <a:spcPct val="85000"/>
              </a:lnSpc>
              <a:buFont typeface="+mj-lt"/>
              <a:buAutoNum type="arabicPeriod"/>
              <a:defRPr/>
            </a:pPr>
            <a:endParaRPr kumimoji="0" lang="ru-RU" dirty="0">
              <a:solidFill>
                <a:srgbClr val="8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4208" y="4941168"/>
            <a:ext cx="1188707" cy="1733381"/>
          </a:xfrm>
          <a:prstGeom prst="rect">
            <a:avLst/>
          </a:prstGeom>
        </p:spPr>
      </p:pic>
      <p:pic>
        <p:nvPicPr>
          <p:cNvPr id="60" name="Picture 7" descr="Эмблема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44450"/>
            <a:ext cx="608012" cy="658813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Rectangle 3"/>
          <p:cNvSpPr txBox="1">
            <a:spLocks noChangeArrowheads="1"/>
          </p:cNvSpPr>
          <p:nvPr/>
        </p:nvSpPr>
        <p:spPr bwMode="auto">
          <a:xfrm>
            <a:off x="4860032" y="14995"/>
            <a:ext cx="3528392" cy="38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 kumimoji="0" sz="1100" b="1" i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algn="r"/>
            <a:r>
              <a:rPr lang="ru-RU" dirty="0"/>
              <a:t>Трансплантация органов человека в </a:t>
            </a:r>
            <a:r>
              <a:rPr lang="ru-RU" dirty="0" smtClean="0"/>
              <a:t>РФ: </a:t>
            </a:r>
            <a:r>
              <a:rPr lang="ru-RU" dirty="0"/>
              <a:t>текущая ситуация и перспективы</a:t>
            </a:r>
          </a:p>
        </p:txBody>
      </p:sp>
    </p:spTree>
    <p:extLst>
      <p:ext uri="{BB962C8B-B14F-4D97-AF65-F5344CB8AC3E}">
        <p14:creationId xmlns:p14="http://schemas.microsoft.com/office/powerpoint/2010/main" val="157100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Содержимое 8"/>
          <p:cNvSpPr txBox="1">
            <a:spLocks/>
          </p:cNvSpPr>
          <p:nvPr/>
        </p:nvSpPr>
        <p:spPr bwMode="auto">
          <a:xfrm>
            <a:off x="1403648" y="1340768"/>
            <a:ext cx="7559675" cy="39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 i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sz="2400"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eaLnBrk="0" hangingPunct="0">
              <a:spcAft>
                <a:spcPts val="600"/>
              </a:spcAft>
              <a:buClr>
                <a:srgbClr val="CC33CC"/>
              </a:buClr>
              <a:buSzPct val="100000"/>
              <a:buFont typeface="Wingdings" charset="2"/>
              <a:buChar char="u"/>
              <a:defRPr/>
            </a:pPr>
            <a:r>
              <a:rPr kumimoji="0" lang="ru-RU" sz="1600" i="0" dirty="0" smtClean="0">
                <a:solidFill>
                  <a:srgbClr val="6600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Times New Roman" charset="0"/>
              </a:rPr>
              <a:t>Отечественный опыт трансплантации (для транслирования).</a:t>
            </a:r>
          </a:p>
          <a:p>
            <a:pPr eaLnBrk="0" hangingPunct="0">
              <a:spcAft>
                <a:spcPts val="600"/>
              </a:spcAft>
              <a:buClr>
                <a:srgbClr val="CC33CC"/>
              </a:buClr>
              <a:buSzPct val="100000"/>
              <a:buFont typeface="Wingdings" charset="2"/>
              <a:buChar char="u"/>
              <a:defRPr/>
            </a:pPr>
            <a:r>
              <a:rPr kumimoji="0" lang="ru-RU" sz="1600" i="0" dirty="0" smtClean="0">
                <a:solidFill>
                  <a:srgbClr val="6600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Times New Roman" charset="0"/>
              </a:rPr>
              <a:t>Опыт трансплантационной координации в действующих регионах.</a:t>
            </a:r>
          </a:p>
          <a:p>
            <a:pPr eaLnBrk="0" hangingPunct="0">
              <a:spcAft>
                <a:spcPts val="600"/>
              </a:spcAft>
              <a:buClr>
                <a:srgbClr val="CC33CC"/>
              </a:buClr>
              <a:buSzPct val="100000"/>
              <a:buFont typeface="Wingdings" charset="2"/>
              <a:buChar char="u"/>
              <a:defRPr/>
            </a:pPr>
            <a:r>
              <a:rPr kumimoji="0" lang="ru-RU" sz="1600" i="0" dirty="0" smtClean="0">
                <a:solidFill>
                  <a:srgbClr val="6600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Times New Roman" charset="0"/>
              </a:rPr>
              <a:t>Утверждены порядки медицинской помощи по профилям «трансплантация», «анестезиология – реаниматология», «неврология».</a:t>
            </a:r>
          </a:p>
          <a:p>
            <a:pPr eaLnBrk="0" hangingPunct="0">
              <a:spcAft>
                <a:spcPts val="600"/>
              </a:spcAft>
              <a:buClr>
                <a:srgbClr val="CC33CC"/>
              </a:buClr>
              <a:buSzPct val="100000"/>
              <a:buFont typeface="Wingdings" charset="2"/>
              <a:buChar char="u"/>
              <a:defRPr/>
            </a:pPr>
            <a:r>
              <a:rPr kumimoji="0" lang="ru-RU" sz="1600" i="0" dirty="0" smtClean="0">
                <a:solidFill>
                  <a:srgbClr val="6600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Times New Roman" charset="0"/>
              </a:rPr>
              <a:t>Региональные программы модернизации здравоохранения: отремонтированы здания медицинских организаций, закуплено современное медицинское оборудование, установлены медицинские информационные системы (материально-техническая база для выполнения трансплантаций органов). </a:t>
            </a:r>
          </a:p>
          <a:p>
            <a:pPr eaLnBrk="0" hangingPunct="0">
              <a:spcAft>
                <a:spcPts val="600"/>
              </a:spcAft>
              <a:buClr>
                <a:srgbClr val="CC33CC"/>
              </a:buClr>
              <a:buSzPct val="100000"/>
              <a:buFont typeface="Wingdings" charset="2"/>
              <a:buChar char="u"/>
              <a:defRPr/>
            </a:pPr>
            <a:r>
              <a:rPr kumimoji="0" lang="ru-RU" sz="1600" i="0" dirty="0" smtClean="0">
                <a:solidFill>
                  <a:srgbClr val="6600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Times New Roman" charset="0"/>
              </a:rPr>
              <a:t>Открытие федеральных центров высокотехнологичной медицинской помощи.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95736" y="476672"/>
            <a:ext cx="6186487" cy="622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ru-RU" sz="2000" b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Благоприятные условия для развития донорства и трансплантации органов в России</a:t>
            </a: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107504" y="5085184"/>
            <a:ext cx="4824536" cy="1655912"/>
          </a:xfrm>
          <a:prstGeom prst="rect">
            <a:avLst/>
          </a:prstGeom>
          <a:solidFill>
            <a:srgbClr val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kumimoji="0" lang="ru-RU" sz="1600" b="1" u="sng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Трансплантация почки</a:t>
            </a:r>
            <a:r>
              <a:rPr kumimoji="0" lang="ru-RU" sz="1600" b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– в каждом регионе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endParaRPr kumimoji="0" lang="ru-RU" sz="1600" b="1" dirty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kumimoji="0" lang="ru-RU" sz="1600" b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Число трансплантаций – ½ числа диализных больных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endParaRPr kumimoji="0" lang="ru-RU" sz="1600" b="1" dirty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kumimoji="0" lang="ru-RU" sz="1600" b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Цель: приближение данного вида помощи к пациентам и сохранение донорского ресурса других регионов для собственных жителей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5004048" y="5085184"/>
            <a:ext cx="4104456" cy="165591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kumimoji="0" lang="ru-RU" sz="1600" b="1" u="sng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Трансплантация других органов</a:t>
            </a:r>
            <a:r>
              <a:rPr kumimoji="0" lang="ru-RU" sz="16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– в ведущих федеральных и региональных центрах 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endParaRPr kumimoji="0" lang="ru-RU" sz="1600" b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kumimoji="0" lang="ru-RU" sz="16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Каждый центр использует донорский ресурс группы регионов и принимает пациентов независимо от территориальной принадлежности</a:t>
            </a:r>
          </a:p>
        </p:txBody>
      </p:sp>
      <p:pic>
        <p:nvPicPr>
          <p:cNvPr id="10" name="Picture 7" descr="Эмблем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44450"/>
            <a:ext cx="608012" cy="658813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4860032" y="14995"/>
            <a:ext cx="3528392" cy="38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 kumimoji="0" sz="1100" b="1" i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algn="r"/>
            <a:r>
              <a:rPr lang="ru-RU" dirty="0"/>
              <a:t>Трансплантация органов человека в </a:t>
            </a:r>
            <a:r>
              <a:rPr lang="ru-RU" dirty="0" smtClean="0"/>
              <a:t>РФ: </a:t>
            </a:r>
            <a:r>
              <a:rPr lang="ru-RU" dirty="0"/>
              <a:t>текущая ситуация и перспективы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07904" y="4750477"/>
            <a:ext cx="2292555" cy="3347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ru-RU" b="1" i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как должно быть </a:t>
            </a:r>
            <a:endParaRPr kumimoji="0" lang="ru-RU" b="1" i="1" dirty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096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1187624" y="1556792"/>
            <a:ext cx="3960440" cy="1008112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39700"/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16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</a:rPr>
              <a:t>Административная </a:t>
            </a:r>
            <a:r>
              <a:rPr kumimoji="0" lang="ru-RU" sz="1600" b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</a:rPr>
              <a:t>ответственность за организацию органного донорства в регионах</a:t>
            </a: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1979712" y="3212976"/>
            <a:ext cx="5904656" cy="649163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39700"/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eaLnBrk="1" fontAlgn="auto" hangingPunct="1">
              <a:lnSpc>
                <a:spcPct val="100000"/>
              </a:lnSpc>
              <a:spcAft>
                <a:spcPts val="0"/>
              </a:spcAft>
              <a:buClrTx/>
              <a:buFontTx/>
              <a:buNone/>
              <a:defRPr sz="1600" i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defRPr/>
            </a:pPr>
            <a:r>
              <a:rPr kumimoji="0" lang="ru-RU" sz="1800" b="1" dirty="0">
                <a:latin typeface="Arial"/>
              </a:rPr>
              <a:t>Участие в донорстве </a:t>
            </a:r>
            <a:r>
              <a:rPr kumimoji="0" lang="ru-RU" sz="2400" b="1" dirty="0">
                <a:latin typeface="Arial"/>
              </a:rPr>
              <a:t>70 – 75</a:t>
            </a:r>
            <a:r>
              <a:rPr kumimoji="0" lang="ru-RU" sz="1800" b="1" dirty="0">
                <a:latin typeface="Arial"/>
              </a:rPr>
              <a:t> регионов РФ</a:t>
            </a:r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3779912" y="4221088"/>
            <a:ext cx="2160240" cy="576064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39700"/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eaLnBrk="1" fontAlgn="auto" hangingPunct="1">
              <a:lnSpc>
                <a:spcPct val="100000"/>
              </a:lnSpc>
              <a:spcAft>
                <a:spcPts val="0"/>
              </a:spcAft>
              <a:buClrTx/>
              <a:buFontTx/>
              <a:buNone/>
              <a:defRPr sz="2000" i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defRPr/>
            </a:pPr>
            <a:r>
              <a:rPr kumimoji="0" lang="ru-RU" sz="2400" b="1" dirty="0">
                <a:latin typeface="Arial"/>
              </a:rPr>
              <a:t>5 – 7 лет</a:t>
            </a: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683568" y="5085184"/>
            <a:ext cx="8135937" cy="57591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39700"/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eaLnBrk="1" fontAlgn="auto" hangingPunct="1">
              <a:lnSpc>
                <a:spcPct val="100000"/>
              </a:lnSpc>
              <a:spcAft>
                <a:spcPts val="0"/>
              </a:spcAft>
              <a:buClrTx/>
              <a:buFontTx/>
              <a:buNone/>
              <a:defRPr sz="2000" i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defRPr/>
            </a:pPr>
            <a:r>
              <a:rPr kumimoji="0" lang="ru-RU" sz="1800" b="1" dirty="0">
                <a:latin typeface="Arial"/>
              </a:rPr>
              <a:t>25 доноров / млн. населения, 3,5 органа от каждого донора</a:t>
            </a:r>
          </a:p>
        </p:txBody>
      </p:sp>
      <p:sp>
        <p:nvSpPr>
          <p:cNvPr id="8" name="Заголовок 3"/>
          <p:cNvSpPr txBox="1">
            <a:spLocks/>
          </p:cNvSpPr>
          <p:nvPr/>
        </p:nvSpPr>
        <p:spPr>
          <a:xfrm>
            <a:off x="1403648" y="5589240"/>
            <a:ext cx="7128792" cy="863600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39700"/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eaLnBrk="1" fontAlgn="auto" hangingPunct="1">
              <a:lnSpc>
                <a:spcPct val="100000"/>
              </a:lnSpc>
              <a:spcAft>
                <a:spcPts val="0"/>
              </a:spcAft>
              <a:buClrTx/>
              <a:buFontTx/>
              <a:buNone/>
              <a:defRPr sz="2000" i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defRPr/>
            </a:pPr>
            <a:r>
              <a:rPr kumimoji="0" lang="ru-RU" sz="1800" b="1" dirty="0">
                <a:latin typeface="Arial"/>
              </a:rPr>
              <a:t>12 530 трансплантаций (82,4% нынешней потребности)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01863" y="404664"/>
            <a:ext cx="6186487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b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</a:rPr>
              <a:t>Необходимые условия для </a:t>
            </a:r>
            <a:r>
              <a:rPr kumimoji="0" lang="ru-RU" sz="20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</a:rPr>
              <a:t>решения проблемы доступности трансплантологической помощи в субъектах РФ</a:t>
            </a:r>
            <a:endParaRPr kumimoji="0" lang="ru-RU" sz="2000" b="1" dirty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</a:endParaRPr>
          </a:p>
        </p:txBody>
      </p:sp>
      <p:sp>
        <p:nvSpPr>
          <p:cNvPr id="12" name="Заголовок 3"/>
          <p:cNvSpPr txBox="1">
            <a:spLocks/>
          </p:cNvSpPr>
          <p:nvPr/>
        </p:nvSpPr>
        <p:spPr>
          <a:xfrm>
            <a:off x="5724128" y="1556792"/>
            <a:ext cx="3096344" cy="1008112"/>
          </a:xfrm>
          <a:prstGeom prst="rect">
            <a:avLst/>
          </a:prstGeom>
          <a:solidFill>
            <a:srgbClr val="FF99CC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139700"/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eaLnBrk="1" fontAlgn="auto" hangingPunct="1">
              <a:lnSpc>
                <a:spcPct val="100000"/>
              </a:lnSpc>
              <a:spcAft>
                <a:spcPts val="0"/>
              </a:spcAft>
              <a:buClrTx/>
              <a:buFontTx/>
              <a:buNone/>
              <a:defRPr sz="1600" i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defRPr/>
            </a:pPr>
            <a:r>
              <a:rPr kumimoji="0" lang="ru-RU" sz="1800" b="1" dirty="0" smtClean="0">
                <a:latin typeface="Arial"/>
              </a:rPr>
              <a:t>Финансирование работ по органному донорству</a:t>
            </a:r>
            <a:endParaRPr kumimoji="0" lang="ru-RU" sz="1800" b="1" dirty="0">
              <a:latin typeface="Arial"/>
            </a:endParaRPr>
          </a:p>
        </p:txBody>
      </p:sp>
      <p:pic>
        <p:nvPicPr>
          <p:cNvPr id="13" name="Picture 7" descr="Эмблем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44450"/>
            <a:ext cx="608012" cy="658813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4860032" y="14995"/>
            <a:ext cx="3528392" cy="38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 kumimoji="0" sz="1100" b="1" i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algn="r"/>
            <a:r>
              <a:rPr lang="ru-RU" dirty="0"/>
              <a:t>Трансплантация органов человека в </a:t>
            </a:r>
            <a:r>
              <a:rPr lang="ru-RU" dirty="0" smtClean="0"/>
              <a:t>РФ: </a:t>
            </a:r>
            <a:r>
              <a:rPr lang="ru-RU" dirty="0"/>
              <a:t>текущая ситуация и перспективы</a:t>
            </a:r>
          </a:p>
        </p:txBody>
      </p:sp>
    </p:spTree>
    <p:extLst>
      <p:ext uri="{BB962C8B-B14F-4D97-AF65-F5344CB8AC3E}">
        <p14:creationId xmlns:p14="http://schemas.microsoft.com/office/powerpoint/2010/main" val="324524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2915816" y="332656"/>
            <a:ext cx="5832648" cy="80560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 sz="1800" b="1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ru-RU" dirty="0" smtClean="0"/>
              <a:t>Взаимодействи</a:t>
            </a:r>
            <a:r>
              <a:rPr lang="ru-RU" dirty="0"/>
              <a:t>е</a:t>
            </a:r>
            <a:r>
              <a:rPr lang="ru-RU" dirty="0" smtClean="0"/>
              <a:t> </a:t>
            </a:r>
            <a:r>
              <a:rPr lang="ru-RU" dirty="0"/>
              <a:t>медицинских организаций, </a:t>
            </a:r>
          </a:p>
          <a:p>
            <a:r>
              <a:rPr lang="ru-RU" dirty="0"/>
              <a:t>осуществляющих деятельность в сфере донорства и трансплантации органов</a:t>
            </a:r>
          </a:p>
        </p:txBody>
      </p:sp>
      <p:grpSp>
        <p:nvGrpSpPr>
          <p:cNvPr id="88" name="Группа 87"/>
          <p:cNvGrpSpPr/>
          <p:nvPr/>
        </p:nvGrpSpPr>
        <p:grpSpPr>
          <a:xfrm>
            <a:off x="214282" y="1236683"/>
            <a:ext cx="8710226" cy="2360843"/>
            <a:chOff x="214282" y="1711099"/>
            <a:chExt cx="8710226" cy="2360843"/>
          </a:xfrm>
        </p:grpSpPr>
        <p:grpSp>
          <p:nvGrpSpPr>
            <p:cNvPr id="83" name="Группа 82"/>
            <p:cNvGrpSpPr/>
            <p:nvPr/>
          </p:nvGrpSpPr>
          <p:grpSpPr>
            <a:xfrm>
              <a:off x="214282" y="1711099"/>
              <a:ext cx="8710226" cy="2360843"/>
              <a:chOff x="214282" y="1714488"/>
              <a:chExt cx="8710226" cy="2360843"/>
            </a:xfrm>
          </p:grpSpPr>
          <p:grpSp>
            <p:nvGrpSpPr>
              <p:cNvPr id="74" name="Группа 73"/>
              <p:cNvGrpSpPr/>
              <p:nvPr/>
            </p:nvGrpSpPr>
            <p:grpSpPr>
              <a:xfrm>
                <a:off x="428596" y="1714488"/>
                <a:ext cx="8495912" cy="2360843"/>
                <a:chOff x="428596" y="2211165"/>
                <a:chExt cx="8495912" cy="2360843"/>
              </a:xfrm>
            </p:grpSpPr>
            <p:grpSp>
              <p:nvGrpSpPr>
                <p:cNvPr id="35" name="Группа 34"/>
                <p:cNvGrpSpPr/>
                <p:nvPr/>
              </p:nvGrpSpPr>
              <p:grpSpPr>
                <a:xfrm>
                  <a:off x="428596" y="2211165"/>
                  <a:ext cx="8286808" cy="2360843"/>
                  <a:chOff x="428596" y="2285992"/>
                  <a:chExt cx="8286808" cy="2360843"/>
                </a:xfrm>
              </p:grpSpPr>
              <p:grpSp>
                <p:nvGrpSpPr>
                  <p:cNvPr id="11" name="Группа 10"/>
                  <p:cNvGrpSpPr/>
                  <p:nvPr/>
                </p:nvGrpSpPr>
                <p:grpSpPr>
                  <a:xfrm>
                    <a:off x="5857884" y="3857628"/>
                    <a:ext cx="2857520" cy="789207"/>
                    <a:chOff x="5857884" y="3786190"/>
                    <a:chExt cx="2857520" cy="789207"/>
                  </a:xfrm>
                </p:grpSpPr>
                <p:sp>
                  <p:nvSpPr>
                    <p:cNvPr id="9" name="TextBox 8"/>
                    <p:cNvSpPr txBox="1"/>
                    <p:nvPr/>
                  </p:nvSpPr>
                  <p:spPr>
                    <a:xfrm>
                      <a:off x="6000760" y="3929066"/>
                      <a:ext cx="2714644" cy="64633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Медицинская организация –</a:t>
                      </a: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центр трансплантации </a:t>
                      </a:r>
                    </a:p>
                    <a:p>
                      <a:pPr algn="ctr"/>
                      <a:endParaRPr lang="ru-RU" sz="12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8" name="TextBox 7"/>
                    <p:cNvSpPr txBox="1"/>
                    <p:nvPr/>
                  </p:nvSpPr>
                  <p:spPr>
                    <a:xfrm>
                      <a:off x="5929322" y="3857628"/>
                      <a:ext cx="2714644" cy="64633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Медицинская организация –</a:t>
                      </a: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центр трансплантации </a:t>
                      </a:r>
                    </a:p>
                    <a:p>
                      <a:pPr algn="ctr"/>
                      <a:endParaRPr lang="ru-RU" sz="1200" b="1" dirty="0" smtClean="0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" name="TextBox 1"/>
                    <p:cNvSpPr txBox="1"/>
                    <p:nvPr/>
                  </p:nvSpPr>
                  <p:spPr>
                    <a:xfrm>
                      <a:off x="5857884" y="3786190"/>
                      <a:ext cx="2714644" cy="646331"/>
                    </a:xfrm>
                    <a:prstGeom prst="rect">
                      <a:avLst/>
                    </a:prstGeom>
                    <a:solidFill>
                      <a:srgbClr val="FFFF99"/>
                    </a:solidFill>
                    <a:ln w="31750">
                      <a:solidFill>
                        <a:srgbClr val="FFC000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3. Медицинская организация –</a:t>
                      </a:r>
                    </a:p>
                    <a:p>
                      <a:pPr algn="ctr"/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центр трансплантации </a:t>
                      </a:r>
                    </a:p>
                    <a:p>
                      <a:pPr algn="ctr"/>
                      <a:endParaRPr lang="ru-RU" sz="1200" b="1" dirty="0" smtClean="0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sp>
                <p:nvSpPr>
                  <p:cNvPr id="3" name="TextBox 2"/>
                  <p:cNvSpPr txBox="1"/>
                  <p:nvPr/>
                </p:nvSpPr>
                <p:spPr>
                  <a:xfrm>
                    <a:off x="2857488" y="2285992"/>
                    <a:ext cx="3286148" cy="646331"/>
                  </a:xfrm>
                  <a:prstGeom prst="rect">
                    <a:avLst/>
                  </a:prstGeom>
                  <a:solidFill>
                    <a:srgbClr val="FFFF99"/>
                  </a:solidFill>
                  <a:ln w="31750">
                    <a:solidFill>
                      <a:srgbClr val="7030A0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sz="1200" b="1" dirty="0" smtClean="0">
                        <a:latin typeface="Arial" pitchFamily="34" charset="0"/>
                        <a:cs typeface="Arial" pitchFamily="34" charset="0"/>
                      </a:rPr>
                      <a:t>2. Медицинская организация – </a:t>
                    </a:r>
                  </a:p>
                  <a:p>
                    <a:pPr algn="ctr"/>
                    <a:r>
                      <a:rPr lang="ru-RU" sz="1200" b="1" dirty="0" smtClean="0">
                        <a:latin typeface="Arial" pitchFamily="34" charset="0"/>
                        <a:cs typeface="Arial" pitchFamily="34" charset="0"/>
                      </a:rPr>
                      <a:t>региональный центр координации донорства</a:t>
                    </a:r>
                  </a:p>
                </p:txBody>
              </p:sp>
              <p:grpSp>
                <p:nvGrpSpPr>
                  <p:cNvPr id="10" name="Группа 9"/>
                  <p:cNvGrpSpPr/>
                  <p:nvPr/>
                </p:nvGrpSpPr>
                <p:grpSpPr>
                  <a:xfrm>
                    <a:off x="428596" y="3854239"/>
                    <a:ext cx="2857520" cy="789207"/>
                    <a:chOff x="428596" y="3714752"/>
                    <a:chExt cx="2857520" cy="789207"/>
                  </a:xfrm>
                </p:grpSpPr>
                <p:sp>
                  <p:nvSpPr>
                    <p:cNvPr id="7" name="TextBox 6"/>
                    <p:cNvSpPr txBox="1"/>
                    <p:nvPr/>
                  </p:nvSpPr>
                  <p:spPr>
                    <a:xfrm>
                      <a:off x="571472" y="3857628"/>
                      <a:ext cx="2714644" cy="646331"/>
                    </a:xfrm>
                    <a:prstGeom prst="rect">
                      <a:avLst/>
                    </a:prstGeom>
                    <a:noFill/>
                    <a:ln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Медицинская организация –</a:t>
                      </a: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центр донорства </a:t>
                      </a:r>
                    </a:p>
                    <a:p>
                      <a:pPr algn="ctr"/>
                      <a:endParaRPr lang="ru-RU" sz="1200" b="1" dirty="0" smtClean="0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6" name="TextBox 5"/>
                    <p:cNvSpPr txBox="1"/>
                    <p:nvPr/>
                  </p:nvSpPr>
                  <p:spPr>
                    <a:xfrm>
                      <a:off x="500034" y="3786190"/>
                      <a:ext cx="2714644" cy="64633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Медицинская организация –</a:t>
                      </a: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центр донорства </a:t>
                      </a:r>
                    </a:p>
                    <a:p>
                      <a:pPr algn="ctr"/>
                      <a:endParaRPr lang="ru-RU" sz="1200" b="1" dirty="0" smtClean="0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" name="TextBox 3"/>
                    <p:cNvSpPr txBox="1"/>
                    <p:nvPr/>
                  </p:nvSpPr>
                  <p:spPr>
                    <a:xfrm>
                      <a:off x="428596" y="3714752"/>
                      <a:ext cx="2714644" cy="646331"/>
                    </a:xfrm>
                    <a:prstGeom prst="rect">
                      <a:avLst/>
                    </a:prstGeom>
                    <a:solidFill>
                      <a:srgbClr val="FFFF99"/>
                    </a:solidFill>
                    <a:ln w="31750">
                      <a:solidFill>
                        <a:srgbClr val="FF0000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1. Медицинская организация –</a:t>
                      </a:r>
                    </a:p>
                    <a:p>
                      <a:pPr algn="ctr"/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центр донорства </a:t>
                      </a:r>
                    </a:p>
                    <a:p>
                      <a:pPr algn="ctr"/>
                      <a:endParaRPr lang="ru-RU" sz="1200" b="1" dirty="0" smtClean="0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cxnSp>
                <p:nvCxnSpPr>
                  <p:cNvPr id="13" name="Прямая со стрелкой 12"/>
                  <p:cNvCxnSpPr/>
                  <p:nvPr/>
                </p:nvCxnSpPr>
                <p:spPr>
                  <a:xfrm rot="5400000">
                    <a:off x="2572530" y="3429000"/>
                    <a:ext cx="714380" cy="1588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" name="Прямая со стрелкой 13"/>
                  <p:cNvCxnSpPr/>
                  <p:nvPr/>
                </p:nvCxnSpPr>
                <p:spPr>
                  <a:xfrm rot="5400000">
                    <a:off x="5571338" y="3428206"/>
                    <a:ext cx="714380" cy="1588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Прямая со стрелкой 14"/>
                  <p:cNvCxnSpPr/>
                  <p:nvPr/>
                </p:nvCxnSpPr>
                <p:spPr>
                  <a:xfrm rot="16200000" flipV="1">
                    <a:off x="2718977" y="3423048"/>
                    <a:ext cx="704062" cy="1588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" name="Прямая со стрелкой 16"/>
                  <p:cNvCxnSpPr/>
                  <p:nvPr/>
                </p:nvCxnSpPr>
                <p:spPr>
                  <a:xfrm rot="16200000" flipV="1">
                    <a:off x="5719373" y="3423048"/>
                    <a:ext cx="704062" cy="1588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Прямая со стрелкой 17"/>
                  <p:cNvCxnSpPr/>
                  <p:nvPr/>
                </p:nvCxnSpPr>
                <p:spPr>
                  <a:xfrm>
                    <a:off x="3428992" y="4071942"/>
                    <a:ext cx="2357454" cy="1588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Прямая со стрелкой 20"/>
                  <p:cNvCxnSpPr/>
                  <p:nvPr/>
                </p:nvCxnSpPr>
                <p:spPr>
                  <a:xfrm rot="10800000">
                    <a:off x="3428994" y="4214818"/>
                    <a:ext cx="2214576" cy="1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pic>
              <p:nvPicPr>
                <p:cNvPr id="20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6929454" y="2214554"/>
                  <a:ext cx="1995054" cy="5735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cxnSp>
              <p:nvCxnSpPr>
                <p:cNvPr id="60" name="Прямая со стрелкой 59"/>
                <p:cNvCxnSpPr/>
                <p:nvPr/>
              </p:nvCxnSpPr>
              <p:spPr>
                <a:xfrm>
                  <a:off x="6215074" y="2282603"/>
                  <a:ext cx="1214446" cy="1588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prstDash val="dash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73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6929454" y="2998298"/>
                  <a:ext cx="1995054" cy="5735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pic>
            <p:nvPicPr>
              <p:cNvPr id="76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14282" y="1714488"/>
                <a:ext cx="1995054" cy="5735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77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19492" y="2498232"/>
                <a:ext cx="1995054" cy="5735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cxnSp>
          <p:nvCxnSpPr>
            <p:cNvPr id="84" name="Прямая со стрелкой 83"/>
            <p:cNvCxnSpPr/>
            <p:nvPr/>
          </p:nvCxnSpPr>
          <p:spPr>
            <a:xfrm rot="10800000">
              <a:off x="1643042" y="1785926"/>
              <a:ext cx="1133484" cy="1588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Группа 91"/>
          <p:cNvGrpSpPr/>
          <p:nvPr/>
        </p:nvGrpSpPr>
        <p:grpSpPr>
          <a:xfrm>
            <a:off x="214282" y="3811840"/>
            <a:ext cx="8786874" cy="2075091"/>
            <a:chOff x="214282" y="4286256"/>
            <a:chExt cx="8786874" cy="2075091"/>
          </a:xfrm>
        </p:grpSpPr>
        <p:sp>
          <p:nvSpPr>
            <p:cNvPr id="29" name="TextBox 28"/>
            <p:cNvSpPr txBox="1"/>
            <p:nvPr/>
          </p:nvSpPr>
          <p:spPr>
            <a:xfrm>
              <a:off x="357158" y="4286256"/>
              <a:ext cx="86439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u="sng" dirty="0" smtClean="0">
                  <a:solidFill>
                    <a:srgbClr val="000090"/>
                  </a:solidFill>
                  <a:latin typeface="Arial" pitchFamily="34" charset="0"/>
                  <a:cs typeface="Arial" pitchFamily="34" charset="0"/>
                </a:rPr>
                <a:t>1.Выполняют работы по донорству</a:t>
              </a:r>
              <a:r>
                <a:rPr lang="ru-RU" sz="1200" b="1" dirty="0" smtClean="0">
                  <a:solidFill>
                    <a:srgbClr val="000090"/>
                  </a:solidFill>
                  <a:latin typeface="Arial" pitchFamily="34" charset="0"/>
                  <a:cs typeface="Arial" pitchFamily="34" charset="0"/>
                </a:rPr>
                <a:t>:</a:t>
              </a:r>
            </a:p>
            <a:p>
              <a:r>
                <a:rPr lang="ru-RU" sz="1200" b="1" dirty="0" smtClean="0">
                  <a:solidFill>
                    <a:srgbClr val="000090"/>
                  </a:solidFill>
                  <a:latin typeface="Arial" pitchFamily="34" charset="0"/>
                  <a:cs typeface="Arial" pitchFamily="34" charset="0"/>
                </a:rPr>
                <a:t>выявление потенциальных доноров, медицинское обследование, кондиционирование, изъятие и консервация </a:t>
              </a:r>
              <a:endParaRPr lang="ru-RU" sz="1200" b="1" dirty="0">
                <a:solidFill>
                  <a:srgbClr val="00009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57158" y="5715016"/>
              <a:ext cx="85011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u="sng" dirty="0" smtClean="0">
                  <a:solidFill>
                    <a:srgbClr val="000090"/>
                  </a:solidFill>
                  <a:latin typeface="Arial" pitchFamily="34" charset="0"/>
                  <a:cs typeface="Arial" pitchFamily="34" charset="0"/>
                </a:rPr>
                <a:t>3. Выполняют трансплантации органов</a:t>
              </a:r>
              <a:r>
                <a:rPr lang="ru-RU" sz="1200" b="1" dirty="0" smtClean="0">
                  <a:solidFill>
                    <a:srgbClr val="000090"/>
                  </a:solidFill>
                  <a:latin typeface="Arial" pitchFamily="34" charset="0"/>
                  <a:cs typeface="Arial" pitchFamily="34" charset="0"/>
                </a:rPr>
                <a:t>:</a:t>
              </a:r>
            </a:p>
            <a:p>
              <a:r>
                <a:rPr lang="ru-RU" sz="1200" b="1" dirty="0" smtClean="0">
                  <a:solidFill>
                    <a:srgbClr val="000090"/>
                  </a:solidFill>
                  <a:latin typeface="Arial" pitchFamily="34" charset="0"/>
                  <a:cs typeface="Arial" pitchFamily="34" charset="0"/>
                </a:rPr>
                <a:t>ведение листа ожидания, медицинская помощь реципиентам, медицинская помощь прижизненным донорам в связи с донорством, помощь в выполнении работ по донорству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57158" y="4997247"/>
              <a:ext cx="86439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u="sng" dirty="0" smtClean="0">
                  <a:solidFill>
                    <a:srgbClr val="000090"/>
                  </a:solidFill>
                  <a:latin typeface="Arial" pitchFamily="34" charset="0"/>
                  <a:cs typeface="Arial" pitchFamily="34" charset="0"/>
                </a:rPr>
                <a:t>2. Осуществляют координацию</a:t>
              </a:r>
              <a:r>
                <a:rPr lang="ru-RU" sz="1200" b="1" dirty="0" smtClean="0">
                  <a:solidFill>
                    <a:srgbClr val="000090"/>
                  </a:solidFill>
                  <a:latin typeface="Arial" pitchFamily="34" charset="0"/>
                  <a:cs typeface="Arial" pitchFamily="34" charset="0"/>
                </a:rPr>
                <a:t>:</a:t>
              </a:r>
            </a:p>
            <a:p>
              <a:r>
                <a:rPr lang="ru-RU" sz="1200" b="1" dirty="0" smtClean="0">
                  <a:solidFill>
                    <a:srgbClr val="000090"/>
                  </a:solidFill>
                  <a:latin typeface="Arial" pitchFamily="34" charset="0"/>
                  <a:cs typeface="Arial" pitchFamily="34" charset="0"/>
                </a:rPr>
                <a:t>ведение регионального листа ожидания, помощь в работах по донорству, транспортировка органов, </a:t>
              </a:r>
            </a:p>
            <a:p>
              <a:r>
                <a:rPr lang="ru-RU" sz="1200" b="1" dirty="0" smtClean="0">
                  <a:solidFill>
                    <a:srgbClr val="000090"/>
                  </a:solidFill>
                  <a:latin typeface="Arial" pitchFamily="34" charset="0"/>
                  <a:cs typeface="Arial" pitchFamily="34" charset="0"/>
                </a:rPr>
                <a:t>подбор и распределение донорских органов, межрегиональное взаимодействие</a:t>
              </a: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214282" y="4357694"/>
              <a:ext cx="142876" cy="14287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0090"/>
                </a:solidFill>
              </a:endParaRPr>
            </a:p>
          </p:txBody>
        </p:sp>
        <p:sp>
          <p:nvSpPr>
            <p:cNvPr id="90" name="Прямоугольник 89"/>
            <p:cNvSpPr/>
            <p:nvPr/>
          </p:nvSpPr>
          <p:spPr>
            <a:xfrm>
              <a:off x="214282" y="5072074"/>
              <a:ext cx="142876" cy="142876"/>
            </a:xfrm>
            <a:prstGeom prst="rect">
              <a:avLst/>
            </a:prstGeom>
            <a:solidFill>
              <a:srgbClr val="7030A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0090"/>
                </a:solidFill>
              </a:endParaRPr>
            </a:p>
          </p:txBody>
        </p:sp>
        <p:sp>
          <p:nvSpPr>
            <p:cNvPr id="91" name="Прямоугольник 90"/>
            <p:cNvSpPr/>
            <p:nvPr/>
          </p:nvSpPr>
          <p:spPr>
            <a:xfrm>
              <a:off x="214282" y="5786454"/>
              <a:ext cx="142876" cy="142876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0090"/>
                </a:solidFill>
              </a:endParaRPr>
            </a:p>
          </p:txBody>
        </p:sp>
      </p:grpSp>
      <p:sp>
        <p:nvSpPr>
          <p:cNvPr id="93" name="TextBox 92"/>
          <p:cNvSpPr txBox="1"/>
          <p:nvPr/>
        </p:nvSpPr>
        <p:spPr>
          <a:xfrm>
            <a:off x="1725310" y="6021288"/>
            <a:ext cx="6015042" cy="646331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Регулируется Порядком оказания медицинской помощи по хирургии (трансплантации органов и (или) тканей человека), утвержденным приказом Минздрава России от 30 октября 2012 г. № 567н</a:t>
            </a:r>
          </a:p>
        </p:txBody>
      </p:sp>
      <p:pic>
        <p:nvPicPr>
          <p:cNvPr id="37" name="Picture 7" descr="Эмблем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44450"/>
            <a:ext cx="608012" cy="658813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 3"/>
          <p:cNvSpPr txBox="1">
            <a:spLocks noChangeArrowheads="1"/>
          </p:cNvSpPr>
          <p:nvPr/>
        </p:nvSpPr>
        <p:spPr bwMode="auto">
          <a:xfrm>
            <a:off x="4860032" y="14995"/>
            <a:ext cx="3528392" cy="38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 kumimoji="0" sz="1100" b="1" i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algn="r"/>
            <a:r>
              <a:rPr lang="ru-RU" dirty="0"/>
              <a:t>Трансплантация органов человека в </a:t>
            </a:r>
            <a:r>
              <a:rPr lang="ru-RU" dirty="0" smtClean="0"/>
              <a:t>РФ: </a:t>
            </a:r>
            <a:r>
              <a:rPr lang="ru-RU" dirty="0"/>
              <a:t>текущая ситуация и перспективы</a:t>
            </a:r>
          </a:p>
        </p:txBody>
      </p:sp>
    </p:spTree>
    <p:extLst>
      <p:ext uri="{BB962C8B-B14F-4D97-AF65-F5344CB8AC3E}">
        <p14:creationId xmlns:p14="http://schemas.microsoft.com/office/powerpoint/2010/main" val="122257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8"/>
          <p:cNvSpPr>
            <a:spLocks noChangeArrowheads="1"/>
          </p:cNvSpPr>
          <p:nvPr/>
        </p:nvSpPr>
        <p:spPr bwMode="auto">
          <a:xfrm>
            <a:off x="2195736" y="548680"/>
            <a:ext cx="6192688" cy="884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lang="ru-RU" sz="2000" b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Государственная политика </a:t>
            </a:r>
            <a:r>
              <a:rPr lang="ru-RU" sz="20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</a:t>
            </a:r>
            <a:r>
              <a:rPr lang="en-US" sz="20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финансирование </a:t>
            </a:r>
            <a:r>
              <a:rPr lang="ru-RU" sz="2000" b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 составе </a:t>
            </a:r>
            <a:r>
              <a:rPr lang="ru-RU" sz="2000" b="1" dirty="0" err="1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госзадания</a:t>
            </a:r>
            <a:r>
              <a:rPr lang="ru-RU" sz="2000" b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по ВМП для федеральных и региональных центров</a:t>
            </a:r>
          </a:p>
        </p:txBody>
      </p:sp>
      <p:pic>
        <p:nvPicPr>
          <p:cNvPr id="75778" name="Picture 7" descr="Эмблем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44450"/>
            <a:ext cx="608012" cy="658813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Диаграмм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26387"/>
              </p:ext>
            </p:extLst>
          </p:nvPr>
        </p:nvGraphicFramePr>
        <p:xfrm>
          <a:off x="467544" y="1052736"/>
          <a:ext cx="8208912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Rectangle 78"/>
          <p:cNvSpPr>
            <a:spLocks noChangeArrowheads="1"/>
          </p:cNvSpPr>
          <p:nvPr/>
        </p:nvSpPr>
        <p:spPr bwMode="auto">
          <a:xfrm>
            <a:off x="251520" y="5589240"/>
            <a:ext cx="7632848" cy="647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lang="ru-RU" sz="1400" b="1" i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Постановление Правительства РФ от 28.11.14 №1273 </a:t>
            </a:r>
          </a:p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lang="ru-RU" sz="1400" b="1" i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«О Программе государственных гарантий бесплатного оказания гражданам медицинской помощи на 2015 год и на плановый период 2016 и 2017 годов»</a:t>
            </a:r>
            <a:endParaRPr lang="ru-RU" sz="1400" b="1" i="1" dirty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4860032" y="14995"/>
            <a:ext cx="3528392" cy="38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 kumimoji="0" sz="1100" b="1" i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algn="r"/>
            <a:r>
              <a:rPr lang="ru-RU" dirty="0"/>
              <a:t>Трансплантация органов человека в </a:t>
            </a:r>
            <a:r>
              <a:rPr lang="ru-RU" dirty="0" smtClean="0"/>
              <a:t>РФ: </a:t>
            </a:r>
            <a:r>
              <a:rPr lang="ru-RU" dirty="0"/>
              <a:t>текущая ситуация и перспективы</a:t>
            </a:r>
          </a:p>
        </p:txBody>
      </p:sp>
    </p:spTree>
    <p:extLst>
      <p:ext uri="{BB962C8B-B14F-4D97-AF65-F5344CB8AC3E}">
        <p14:creationId xmlns:p14="http://schemas.microsoft.com/office/powerpoint/2010/main" val="394343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 rotWithShape="1">
          <a:blip r:embed="rId3"/>
          <a:srcRect l="2222" t="1843" r="2222" b="20908"/>
          <a:stretch/>
        </p:blipFill>
        <p:spPr>
          <a:xfrm>
            <a:off x="251520" y="1484784"/>
            <a:ext cx="8737600" cy="47926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  <p:sp>
        <p:nvSpPr>
          <p:cNvPr id="16" name="Text Box 30"/>
          <p:cNvSpPr txBox="1">
            <a:spLocks noChangeArrowheads="1"/>
          </p:cNvSpPr>
          <p:nvPr/>
        </p:nvSpPr>
        <p:spPr bwMode="auto">
          <a:xfrm>
            <a:off x="1620367" y="4310534"/>
            <a:ext cx="785813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8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8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Уфа </a:t>
            </a:r>
          </a:p>
        </p:txBody>
      </p:sp>
      <p:sp>
        <p:nvSpPr>
          <p:cNvPr id="20" name="AutoShape 17"/>
          <p:cNvSpPr>
            <a:spLocks noChangeArrowheads="1"/>
          </p:cNvSpPr>
          <p:nvPr/>
        </p:nvSpPr>
        <p:spPr bwMode="auto">
          <a:xfrm>
            <a:off x="4212333" y="5158259"/>
            <a:ext cx="169862" cy="122237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00FF00"/>
              </a:solidFill>
            </a:endParaRPr>
          </a:p>
        </p:txBody>
      </p:sp>
      <p:sp>
        <p:nvSpPr>
          <p:cNvPr id="22" name="AutoShape 20"/>
          <p:cNvSpPr>
            <a:spLocks noChangeArrowheads="1"/>
          </p:cNvSpPr>
          <p:nvPr/>
        </p:nvSpPr>
        <p:spPr bwMode="auto">
          <a:xfrm>
            <a:off x="2269233" y="4366096"/>
            <a:ext cx="169862" cy="122238"/>
          </a:xfrm>
          <a:prstGeom prst="star5">
            <a:avLst/>
          </a:prstGeom>
          <a:solidFill>
            <a:srgbClr val="33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3924623" y="5229919"/>
            <a:ext cx="1000125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8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8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Кемерово </a:t>
            </a:r>
          </a:p>
        </p:txBody>
      </p:sp>
      <p:sp>
        <p:nvSpPr>
          <p:cNvPr id="27" name="Text Box 26"/>
          <p:cNvSpPr txBox="1">
            <a:spLocks noChangeArrowheads="1"/>
          </p:cNvSpPr>
          <p:nvPr/>
        </p:nvSpPr>
        <p:spPr bwMode="auto">
          <a:xfrm>
            <a:off x="2997647" y="5101872"/>
            <a:ext cx="1143000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8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8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Новосибирск</a:t>
            </a:r>
          </a:p>
        </p:txBody>
      </p:sp>
      <p:sp>
        <p:nvSpPr>
          <p:cNvPr id="28" name="Text Box 31"/>
          <p:cNvSpPr txBox="1">
            <a:spLocks noChangeArrowheads="1"/>
          </p:cNvSpPr>
          <p:nvPr/>
        </p:nvSpPr>
        <p:spPr bwMode="auto">
          <a:xfrm>
            <a:off x="252215" y="4365823"/>
            <a:ext cx="1079500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8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8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Краснодар</a:t>
            </a:r>
          </a:p>
        </p:txBody>
      </p:sp>
      <p:sp>
        <p:nvSpPr>
          <p:cNvPr id="30" name="Text Box 34"/>
          <p:cNvSpPr txBox="1">
            <a:spLocks noChangeArrowheads="1"/>
          </p:cNvSpPr>
          <p:nvPr/>
        </p:nvSpPr>
        <p:spPr bwMode="auto">
          <a:xfrm>
            <a:off x="1476351" y="3358034"/>
            <a:ext cx="1943521" cy="233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105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105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Москва и </a:t>
            </a:r>
            <a:r>
              <a:rPr kumimoji="0" lang="ru-RU" sz="1050" i="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Моск.область</a:t>
            </a:r>
            <a:endParaRPr kumimoji="0" lang="ru-RU" sz="1050" i="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1" name="AutoShape 35"/>
          <p:cNvSpPr>
            <a:spLocks noChangeArrowheads="1"/>
          </p:cNvSpPr>
          <p:nvPr/>
        </p:nvSpPr>
        <p:spPr bwMode="auto">
          <a:xfrm>
            <a:off x="1665983" y="2730971"/>
            <a:ext cx="169862" cy="122238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32" name="Text Box 36"/>
          <p:cNvSpPr txBox="1">
            <a:spLocks noChangeArrowheads="1"/>
          </p:cNvSpPr>
          <p:nvPr/>
        </p:nvSpPr>
        <p:spPr bwMode="auto">
          <a:xfrm>
            <a:off x="1619945" y="2710334"/>
            <a:ext cx="107950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8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8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С-Петербург</a:t>
            </a:r>
          </a:p>
        </p:txBody>
      </p:sp>
      <p:sp>
        <p:nvSpPr>
          <p:cNvPr id="33" name="AutoShape 37"/>
          <p:cNvSpPr>
            <a:spLocks noChangeArrowheads="1"/>
          </p:cNvSpPr>
          <p:nvPr/>
        </p:nvSpPr>
        <p:spPr bwMode="auto">
          <a:xfrm>
            <a:off x="2701033" y="4366096"/>
            <a:ext cx="169862" cy="122238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34" name="Text Box 38"/>
          <p:cNvSpPr txBox="1">
            <a:spLocks noChangeArrowheads="1"/>
          </p:cNvSpPr>
          <p:nvPr/>
        </p:nvSpPr>
        <p:spPr bwMode="auto">
          <a:xfrm>
            <a:off x="2700487" y="4293815"/>
            <a:ext cx="107950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8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8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Екатеринбург</a:t>
            </a:r>
          </a:p>
        </p:txBody>
      </p:sp>
      <p:sp>
        <p:nvSpPr>
          <p:cNvPr id="37" name="AutoShape 20"/>
          <p:cNvSpPr>
            <a:spLocks noChangeArrowheads="1"/>
          </p:cNvSpPr>
          <p:nvPr/>
        </p:nvSpPr>
        <p:spPr bwMode="auto">
          <a:xfrm>
            <a:off x="1980407" y="3933775"/>
            <a:ext cx="169863" cy="122238"/>
          </a:xfrm>
          <a:prstGeom prst="star5">
            <a:avLst/>
          </a:prstGeom>
          <a:solidFill>
            <a:srgbClr val="33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FFFFFF"/>
              </a:solidFill>
            </a:endParaRPr>
          </a:p>
        </p:txBody>
      </p:sp>
      <p:sp>
        <p:nvSpPr>
          <p:cNvPr id="38" name="Text Box 38"/>
          <p:cNvSpPr txBox="1">
            <a:spLocks noChangeArrowheads="1"/>
          </p:cNvSpPr>
          <p:nvPr/>
        </p:nvSpPr>
        <p:spPr bwMode="auto">
          <a:xfrm>
            <a:off x="1980407" y="3877766"/>
            <a:ext cx="642937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800" i="0" dirty="0" smtClean="0">
                <a:solidFill>
                  <a:srgbClr val="33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800" i="0" dirty="0" smtClean="0">
                <a:solidFill>
                  <a:srgbClr val="33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Казань</a:t>
            </a:r>
          </a:p>
        </p:txBody>
      </p:sp>
      <p:sp>
        <p:nvSpPr>
          <p:cNvPr id="62" name="Text Box 32"/>
          <p:cNvSpPr txBox="1">
            <a:spLocks noChangeArrowheads="1"/>
          </p:cNvSpPr>
          <p:nvPr/>
        </p:nvSpPr>
        <p:spPr bwMode="auto">
          <a:xfrm>
            <a:off x="323528" y="3629149"/>
            <a:ext cx="864096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8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8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Белгород</a:t>
            </a:r>
          </a:p>
        </p:txBody>
      </p:sp>
      <p:sp>
        <p:nvSpPr>
          <p:cNvPr id="39" name="AutoShape 16"/>
          <p:cNvSpPr>
            <a:spLocks noChangeArrowheads="1"/>
          </p:cNvSpPr>
          <p:nvPr/>
        </p:nvSpPr>
        <p:spPr bwMode="auto">
          <a:xfrm>
            <a:off x="1477070" y="3358034"/>
            <a:ext cx="241300" cy="2159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40" name="AutoShape 20"/>
          <p:cNvSpPr>
            <a:spLocks noChangeArrowheads="1"/>
          </p:cNvSpPr>
          <p:nvPr/>
        </p:nvSpPr>
        <p:spPr bwMode="auto">
          <a:xfrm>
            <a:off x="540247" y="4293815"/>
            <a:ext cx="169862" cy="122238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41" name="AutoShape 20"/>
          <p:cNvSpPr>
            <a:spLocks noChangeArrowheads="1"/>
          </p:cNvSpPr>
          <p:nvPr/>
        </p:nvSpPr>
        <p:spPr bwMode="auto">
          <a:xfrm>
            <a:off x="3970785" y="5157911"/>
            <a:ext cx="169862" cy="122238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36" name="AutoShape 20"/>
          <p:cNvSpPr>
            <a:spLocks noChangeArrowheads="1"/>
          </p:cNvSpPr>
          <p:nvPr/>
        </p:nvSpPr>
        <p:spPr bwMode="auto">
          <a:xfrm>
            <a:off x="1836391" y="3717751"/>
            <a:ext cx="169862" cy="122237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42" name="Text Box 38"/>
          <p:cNvSpPr txBox="1">
            <a:spLocks noChangeArrowheads="1"/>
          </p:cNvSpPr>
          <p:nvPr/>
        </p:nvSpPr>
        <p:spPr bwMode="auto">
          <a:xfrm>
            <a:off x="1836391" y="3645743"/>
            <a:ext cx="936625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ru-RU" sz="800" i="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Н.Новгород</a:t>
            </a:r>
            <a:endParaRPr kumimoji="0" lang="ru-RU" sz="800" i="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3" name="Text Box 27"/>
          <p:cNvSpPr txBox="1">
            <a:spLocks noChangeArrowheads="1"/>
          </p:cNvSpPr>
          <p:nvPr/>
        </p:nvSpPr>
        <p:spPr bwMode="auto">
          <a:xfrm>
            <a:off x="1188319" y="3789759"/>
            <a:ext cx="719385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Воронеж</a:t>
            </a:r>
          </a:p>
        </p:txBody>
      </p:sp>
      <p:sp>
        <p:nvSpPr>
          <p:cNvPr id="44" name="AutoShape 20"/>
          <p:cNvSpPr>
            <a:spLocks noChangeArrowheads="1"/>
          </p:cNvSpPr>
          <p:nvPr/>
        </p:nvSpPr>
        <p:spPr bwMode="auto">
          <a:xfrm>
            <a:off x="1188319" y="3789759"/>
            <a:ext cx="169863" cy="122238"/>
          </a:xfrm>
          <a:prstGeom prst="star5">
            <a:avLst/>
          </a:prstGeom>
          <a:solidFill>
            <a:srgbClr val="33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FFFFFF"/>
              </a:solidFill>
            </a:endParaRPr>
          </a:p>
        </p:txBody>
      </p:sp>
      <p:sp>
        <p:nvSpPr>
          <p:cNvPr id="66" name="Text Box 27"/>
          <p:cNvSpPr txBox="1">
            <a:spLocks noChangeArrowheads="1"/>
          </p:cNvSpPr>
          <p:nvPr/>
        </p:nvSpPr>
        <p:spPr bwMode="auto">
          <a:xfrm>
            <a:off x="1188319" y="4021752"/>
            <a:ext cx="793750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Саратов</a:t>
            </a:r>
          </a:p>
        </p:txBody>
      </p:sp>
      <p:sp>
        <p:nvSpPr>
          <p:cNvPr id="67" name="AutoShape 20"/>
          <p:cNvSpPr>
            <a:spLocks noChangeArrowheads="1"/>
          </p:cNvSpPr>
          <p:nvPr/>
        </p:nvSpPr>
        <p:spPr bwMode="auto">
          <a:xfrm>
            <a:off x="1476351" y="4171577"/>
            <a:ext cx="169863" cy="122238"/>
          </a:xfrm>
          <a:prstGeom prst="star5">
            <a:avLst/>
          </a:prstGeom>
          <a:solidFill>
            <a:srgbClr val="33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FFFFFF"/>
              </a:solidFill>
            </a:endParaRPr>
          </a:p>
        </p:txBody>
      </p:sp>
      <p:sp>
        <p:nvSpPr>
          <p:cNvPr id="68" name="AutoShape 20"/>
          <p:cNvSpPr>
            <a:spLocks noChangeArrowheads="1"/>
          </p:cNvSpPr>
          <p:nvPr/>
        </p:nvSpPr>
        <p:spPr bwMode="auto">
          <a:xfrm>
            <a:off x="1908399" y="4221807"/>
            <a:ext cx="169863" cy="122238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FFFFFF"/>
              </a:solidFill>
            </a:endParaRPr>
          </a:p>
        </p:txBody>
      </p:sp>
      <p:sp>
        <p:nvSpPr>
          <p:cNvPr id="69" name="Text Box 27"/>
          <p:cNvSpPr txBox="1">
            <a:spLocks noChangeArrowheads="1"/>
          </p:cNvSpPr>
          <p:nvPr/>
        </p:nvSpPr>
        <p:spPr bwMode="auto">
          <a:xfrm>
            <a:off x="1980407" y="4221807"/>
            <a:ext cx="793750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Самара</a:t>
            </a:r>
          </a:p>
        </p:txBody>
      </p:sp>
      <p:sp>
        <p:nvSpPr>
          <p:cNvPr id="70" name="Text Box 27"/>
          <p:cNvSpPr txBox="1">
            <a:spLocks noChangeArrowheads="1"/>
          </p:cNvSpPr>
          <p:nvPr/>
        </p:nvSpPr>
        <p:spPr bwMode="auto">
          <a:xfrm>
            <a:off x="1764383" y="4653855"/>
            <a:ext cx="793750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Оренбург</a:t>
            </a:r>
          </a:p>
        </p:txBody>
      </p:sp>
      <p:sp>
        <p:nvSpPr>
          <p:cNvPr id="71" name="AutoShape 20"/>
          <p:cNvSpPr>
            <a:spLocks noChangeArrowheads="1"/>
          </p:cNvSpPr>
          <p:nvPr/>
        </p:nvSpPr>
        <p:spPr bwMode="auto">
          <a:xfrm>
            <a:off x="2052415" y="4581847"/>
            <a:ext cx="169862" cy="122238"/>
          </a:xfrm>
          <a:prstGeom prst="star5">
            <a:avLst/>
          </a:prstGeom>
          <a:solidFill>
            <a:srgbClr val="33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72" name="Text Box 27"/>
          <p:cNvSpPr txBox="1">
            <a:spLocks noChangeArrowheads="1"/>
          </p:cNvSpPr>
          <p:nvPr/>
        </p:nvSpPr>
        <p:spPr bwMode="auto">
          <a:xfrm>
            <a:off x="2340447" y="4581847"/>
            <a:ext cx="793750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ru-RU"/>
            </a:defPPr>
            <a:lvl1pPr>
              <a:buClr>
                <a:srgbClr val="FFFFFF"/>
              </a:buClr>
              <a:defRPr sz="800" i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9pPr>
          </a:lstStyle>
          <a:p>
            <a:pPr algn="ctr" eaLnBrk="0" hangingPunct="0">
              <a:lnSpc>
                <a:spcPct val="85000"/>
              </a:lnSpc>
              <a:buFont typeface="Wingdings" charset="0"/>
              <a:buNone/>
            </a:pPr>
            <a:r>
              <a:rPr kumimoji="0" lang="en-US" b="1" dirty="0"/>
              <a:t> </a:t>
            </a:r>
            <a:r>
              <a:rPr kumimoji="0" lang="ru-RU" b="1" dirty="0"/>
              <a:t>Челябинск</a:t>
            </a:r>
          </a:p>
        </p:txBody>
      </p:sp>
      <p:sp>
        <p:nvSpPr>
          <p:cNvPr id="73" name="AutoShape 20"/>
          <p:cNvSpPr>
            <a:spLocks noChangeArrowheads="1"/>
          </p:cNvSpPr>
          <p:nvPr/>
        </p:nvSpPr>
        <p:spPr bwMode="auto">
          <a:xfrm>
            <a:off x="2628479" y="4509839"/>
            <a:ext cx="169862" cy="122238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74" name="Text Box 27"/>
          <p:cNvSpPr txBox="1">
            <a:spLocks noChangeArrowheads="1"/>
          </p:cNvSpPr>
          <p:nvPr/>
        </p:nvSpPr>
        <p:spPr bwMode="auto">
          <a:xfrm>
            <a:off x="3132535" y="4797871"/>
            <a:ext cx="508000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ru-RU"/>
            </a:defPPr>
            <a:lvl1pPr>
              <a:buClr>
                <a:srgbClr val="FFFFFF"/>
              </a:buClr>
              <a:defRPr sz="800" i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9pPr>
          </a:lstStyle>
          <a:p>
            <a:pPr algn="ctr" eaLnBrk="0" hangingPunct="0">
              <a:lnSpc>
                <a:spcPct val="85000"/>
              </a:lnSpc>
              <a:buFont typeface="Wingdings" charset="0"/>
              <a:buNone/>
            </a:pPr>
            <a:r>
              <a:rPr kumimoji="0" lang="en-US" b="1" dirty="0"/>
              <a:t> </a:t>
            </a:r>
            <a:r>
              <a:rPr kumimoji="0" lang="ru-RU" b="1" dirty="0"/>
              <a:t>Омск</a:t>
            </a:r>
          </a:p>
        </p:txBody>
      </p:sp>
      <p:sp>
        <p:nvSpPr>
          <p:cNvPr id="75" name="AutoShape 20"/>
          <p:cNvSpPr>
            <a:spLocks noChangeArrowheads="1"/>
          </p:cNvSpPr>
          <p:nvPr/>
        </p:nvSpPr>
        <p:spPr bwMode="auto">
          <a:xfrm>
            <a:off x="3348559" y="4941887"/>
            <a:ext cx="169862" cy="122238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76" name="AutoShape 20"/>
          <p:cNvSpPr>
            <a:spLocks noChangeArrowheads="1"/>
          </p:cNvSpPr>
          <p:nvPr/>
        </p:nvSpPr>
        <p:spPr bwMode="auto">
          <a:xfrm>
            <a:off x="3924623" y="5301927"/>
            <a:ext cx="169862" cy="122238"/>
          </a:xfrm>
          <a:prstGeom prst="star5">
            <a:avLst/>
          </a:prstGeom>
          <a:solidFill>
            <a:srgbClr val="33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77" name="Text Box 25"/>
          <p:cNvSpPr txBox="1">
            <a:spLocks noChangeArrowheads="1"/>
          </p:cNvSpPr>
          <p:nvPr/>
        </p:nvSpPr>
        <p:spPr bwMode="auto">
          <a:xfrm>
            <a:off x="3636591" y="5373935"/>
            <a:ext cx="1000125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800" i="0" dirty="0" smtClean="0">
                <a:solidFill>
                  <a:srgbClr val="33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800" i="0" dirty="0" smtClean="0">
                <a:solidFill>
                  <a:srgbClr val="33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Барнаул</a:t>
            </a:r>
          </a:p>
        </p:txBody>
      </p:sp>
      <p:sp>
        <p:nvSpPr>
          <p:cNvPr id="45" name="Text Box 31"/>
          <p:cNvSpPr txBox="1">
            <a:spLocks noChangeArrowheads="1"/>
          </p:cNvSpPr>
          <p:nvPr/>
        </p:nvSpPr>
        <p:spPr bwMode="auto">
          <a:xfrm>
            <a:off x="1044303" y="4365823"/>
            <a:ext cx="79375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Волгоград</a:t>
            </a:r>
          </a:p>
        </p:txBody>
      </p:sp>
      <p:sp>
        <p:nvSpPr>
          <p:cNvPr id="46" name="AutoShape 20"/>
          <p:cNvSpPr>
            <a:spLocks noChangeArrowheads="1"/>
          </p:cNvSpPr>
          <p:nvPr/>
        </p:nvSpPr>
        <p:spPr bwMode="auto">
          <a:xfrm>
            <a:off x="1188319" y="4293815"/>
            <a:ext cx="169863" cy="122238"/>
          </a:xfrm>
          <a:prstGeom prst="star5">
            <a:avLst/>
          </a:prstGeom>
          <a:solidFill>
            <a:srgbClr val="33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FFFFFF"/>
              </a:solidFill>
            </a:endParaRPr>
          </a:p>
        </p:txBody>
      </p:sp>
      <p:sp>
        <p:nvSpPr>
          <p:cNvPr id="47" name="Text Box 24"/>
          <p:cNvSpPr txBox="1">
            <a:spLocks noChangeArrowheads="1"/>
          </p:cNvSpPr>
          <p:nvPr/>
        </p:nvSpPr>
        <p:spPr bwMode="auto">
          <a:xfrm>
            <a:off x="5004743" y="5661967"/>
            <a:ext cx="1079500" cy="19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kumimoji="0" lang="ru-RU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Иркутск</a:t>
            </a:r>
          </a:p>
        </p:txBody>
      </p:sp>
      <p:sp>
        <p:nvSpPr>
          <p:cNvPr id="48" name="Text Box 24"/>
          <p:cNvSpPr txBox="1">
            <a:spLocks noChangeArrowheads="1"/>
          </p:cNvSpPr>
          <p:nvPr/>
        </p:nvSpPr>
        <p:spPr bwMode="auto">
          <a:xfrm>
            <a:off x="6228184" y="4189214"/>
            <a:ext cx="1079500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ru-RU"/>
            </a:defPPr>
            <a:lvl1pPr>
              <a:buClr>
                <a:srgbClr val="FFFFFF"/>
              </a:buClr>
              <a:defRPr sz="800" i="0">
                <a:solidFill>
                  <a:srgbClr val="33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9pPr>
          </a:lstStyle>
          <a:p>
            <a:pPr algn="ctr" eaLnBrk="0" hangingPunct="0">
              <a:lnSpc>
                <a:spcPct val="85000"/>
              </a:lnSpc>
              <a:buFont typeface="Wingdings" charset="0"/>
              <a:buNone/>
            </a:pPr>
            <a:r>
              <a:rPr kumimoji="0" lang="ru-RU" b="1" dirty="0">
                <a:solidFill>
                  <a:srgbClr val="FF0000"/>
                </a:solidFill>
              </a:rPr>
              <a:t>Якутск</a:t>
            </a:r>
          </a:p>
        </p:txBody>
      </p:sp>
      <p:sp>
        <p:nvSpPr>
          <p:cNvPr id="49" name="AutoShape 20"/>
          <p:cNvSpPr>
            <a:spLocks noChangeArrowheads="1"/>
          </p:cNvSpPr>
          <p:nvPr/>
        </p:nvSpPr>
        <p:spPr bwMode="auto">
          <a:xfrm>
            <a:off x="5364783" y="5589959"/>
            <a:ext cx="169862" cy="122238"/>
          </a:xfrm>
          <a:prstGeom prst="star5">
            <a:avLst/>
          </a:prstGeom>
          <a:solidFill>
            <a:srgbClr val="33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50" name="AutoShape 20"/>
          <p:cNvSpPr>
            <a:spLocks noChangeArrowheads="1"/>
          </p:cNvSpPr>
          <p:nvPr/>
        </p:nvSpPr>
        <p:spPr bwMode="auto">
          <a:xfrm>
            <a:off x="6660927" y="4077791"/>
            <a:ext cx="169862" cy="122238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51" name="AutoShape 20"/>
          <p:cNvSpPr>
            <a:spLocks noChangeArrowheads="1"/>
          </p:cNvSpPr>
          <p:nvPr/>
        </p:nvSpPr>
        <p:spPr bwMode="auto">
          <a:xfrm>
            <a:off x="828279" y="4149799"/>
            <a:ext cx="169862" cy="122238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52" name="Text Box 31"/>
          <p:cNvSpPr txBox="1">
            <a:spLocks noChangeArrowheads="1"/>
          </p:cNvSpPr>
          <p:nvPr/>
        </p:nvSpPr>
        <p:spPr bwMode="auto">
          <a:xfrm>
            <a:off x="252215" y="4005783"/>
            <a:ext cx="1296144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ru-RU"/>
            </a:defPPr>
            <a:lvl1pPr>
              <a:buClr>
                <a:srgbClr val="FFFFFF"/>
              </a:buClr>
              <a:defRPr sz="800" i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9pPr>
          </a:lstStyle>
          <a:p>
            <a:pPr algn="ctr" eaLnBrk="0" hangingPunct="0">
              <a:lnSpc>
                <a:spcPct val="85000"/>
              </a:lnSpc>
              <a:buFont typeface="Wingdings" charset="0"/>
              <a:buNone/>
            </a:pPr>
            <a:r>
              <a:rPr kumimoji="0" lang="en-US" b="1" dirty="0"/>
              <a:t> </a:t>
            </a:r>
            <a:r>
              <a:rPr kumimoji="0" lang="ru-RU" b="1" dirty="0"/>
              <a:t>Ростов-на-Дону</a:t>
            </a:r>
          </a:p>
        </p:txBody>
      </p:sp>
      <p:sp>
        <p:nvSpPr>
          <p:cNvPr id="53" name="Text Box 25"/>
          <p:cNvSpPr txBox="1">
            <a:spLocks noChangeArrowheads="1"/>
          </p:cNvSpPr>
          <p:nvPr/>
        </p:nvSpPr>
        <p:spPr bwMode="auto">
          <a:xfrm>
            <a:off x="4652690" y="5157911"/>
            <a:ext cx="1000125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800" i="0" dirty="0" smtClean="0">
                <a:solidFill>
                  <a:srgbClr val="33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800" i="0" dirty="0" smtClean="0">
                <a:solidFill>
                  <a:srgbClr val="33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Красноярск </a:t>
            </a:r>
          </a:p>
        </p:txBody>
      </p:sp>
      <p:sp>
        <p:nvSpPr>
          <p:cNvPr id="54" name="AutoShape 17"/>
          <p:cNvSpPr>
            <a:spLocks noChangeArrowheads="1"/>
          </p:cNvSpPr>
          <p:nvPr/>
        </p:nvSpPr>
        <p:spPr bwMode="auto">
          <a:xfrm>
            <a:off x="4644703" y="5157911"/>
            <a:ext cx="169862" cy="122237"/>
          </a:xfrm>
          <a:prstGeom prst="star5">
            <a:avLst/>
          </a:prstGeom>
          <a:solidFill>
            <a:srgbClr val="33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00FF00"/>
              </a:solidFill>
            </a:endParaRPr>
          </a:p>
        </p:txBody>
      </p:sp>
      <p:sp>
        <p:nvSpPr>
          <p:cNvPr id="59" name="Text Box 36"/>
          <p:cNvSpPr txBox="1">
            <a:spLocks noChangeArrowheads="1"/>
          </p:cNvSpPr>
          <p:nvPr/>
        </p:nvSpPr>
        <p:spPr bwMode="auto">
          <a:xfrm>
            <a:off x="2987254" y="1558507"/>
            <a:ext cx="1714500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ru-RU" sz="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Трансплантация почки                   и других органов</a:t>
            </a:r>
          </a:p>
        </p:txBody>
      </p:sp>
      <p:sp>
        <p:nvSpPr>
          <p:cNvPr id="60" name="AutoShape 35"/>
          <p:cNvSpPr>
            <a:spLocks noChangeArrowheads="1"/>
          </p:cNvSpPr>
          <p:nvPr/>
        </p:nvSpPr>
        <p:spPr bwMode="auto">
          <a:xfrm>
            <a:off x="2858989" y="1599782"/>
            <a:ext cx="169863" cy="122237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61" name="AutoShape 35"/>
          <p:cNvSpPr>
            <a:spLocks noChangeArrowheads="1"/>
          </p:cNvSpPr>
          <p:nvPr/>
        </p:nvSpPr>
        <p:spPr bwMode="auto">
          <a:xfrm>
            <a:off x="2858989" y="1977607"/>
            <a:ext cx="169863" cy="122237"/>
          </a:xfrm>
          <a:prstGeom prst="star5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63" name="Text Box 36"/>
          <p:cNvSpPr txBox="1">
            <a:spLocks noChangeArrowheads="1"/>
          </p:cNvSpPr>
          <p:nvPr/>
        </p:nvSpPr>
        <p:spPr bwMode="auto">
          <a:xfrm>
            <a:off x="2858989" y="1961732"/>
            <a:ext cx="1785938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90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90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Трансплантация почки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2843808" y="404664"/>
            <a:ext cx="5616623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ru-RU" b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Центры </a:t>
            </a:r>
            <a:r>
              <a:rPr kumimoji="0" lang="ru-RU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трансплантации (43) в 2015 г. </a:t>
            </a:r>
            <a:endParaRPr kumimoji="0" lang="en-US" b="1" dirty="0" smtClean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 eaLnBrk="0" hangingPunct="0"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1100" b="1" i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(</a:t>
            </a:r>
            <a:r>
              <a:rPr kumimoji="0" lang="ru-RU" sz="1100" b="1" i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 данным регистра Российского </a:t>
            </a:r>
            <a:r>
              <a:rPr kumimoji="0" lang="ru-RU" sz="1100" b="1" i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</a:t>
            </a:r>
            <a:r>
              <a:rPr kumimoji="0" lang="ru-RU" sz="1100" b="1" i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рансплантологического </a:t>
            </a:r>
            <a:r>
              <a:rPr kumimoji="0" lang="ru-RU" sz="1100" b="1" i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о</a:t>
            </a:r>
            <a:r>
              <a:rPr kumimoji="0" lang="ru-RU" sz="1100" b="1" i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бщества</a:t>
            </a:r>
            <a:r>
              <a:rPr kumimoji="0" lang="en-US" sz="1100" b="1" i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  <a:endParaRPr kumimoji="0" lang="ru-RU" sz="1400" b="1" i="1" dirty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4" name="AutoShape 22"/>
          <p:cNvSpPr>
            <a:spLocks noChangeArrowheads="1"/>
          </p:cNvSpPr>
          <p:nvPr/>
        </p:nvSpPr>
        <p:spPr bwMode="auto">
          <a:xfrm>
            <a:off x="972295" y="3650927"/>
            <a:ext cx="169862" cy="122238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000000"/>
              </a:solidFill>
            </a:endParaRPr>
          </a:p>
        </p:txBody>
      </p:sp>
      <p:pic>
        <p:nvPicPr>
          <p:cNvPr id="55" name="Picture 7" descr="Эмблем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44450"/>
            <a:ext cx="608012" cy="658813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Rectangle 3"/>
          <p:cNvSpPr txBox="1">
            <a:spLocks noChangeArrowheads="1"/>
          </p:cNvSpPr>
          <p:nvPr/>
        </p:nvSpPr>
        <p:spPr bwMode="auto">
          <a:xfrm>
            <a:off x="4860032" y="14995"/>
            <a:ext cx="3528392" cy="38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 kumimoji="0" sz="1100" b="1" i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algn="r"/>
            <a:r>
              <a:rPr lang="ru-RU" dirty="0"/>
              <a:t>Трансплантация органов человека в </a:t>
            </a:r>
            <a:r>
              <a:rPr lang="ru-RU" dirty="0" smtClean="0"/>
              <a:t>РФ: </a:t>
            </a:r>
            <a:r>
              <a:rPr lang="ru-RU" dirty="0"/>
              <a:t>текущая ситуация и перспективы</a:t>
            </a:r>
          </a:p>
        </p:txBody>
      </p:sp>
      <p:sp>
        <p:nvSpPr>
          <p:cNvPr id="57" name="Rectangle 78"/>
          <p:cNvSpPr>
            <a:spLocks noChangeArrowheads="1"/>
          </p:cNvSpPr>
          <p:nvPr/>
        </p:nvSpPr>
        <p:spPr bwMode="auto">
          <a:xfrm>
            <a:off x="2123728" y="1052736"/>
            <a:ext cx="6912768" cy="28084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lang="ru-RU" sz="1400" b="1" i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Медицинские организации государственной системы здравоохранения</a:t>
            </a:r>
            <a:endParaRPr lang="ru-RU" sz="1400" b="1" i="1" dirty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6061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7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035175"/>
            <a:ext cx="8643938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2987824" y="260648"/>
            <a:ext cx="5400599" cy="645219"/>
          </a:xfrm>
          <a:prstGeom prst="rect">
            <a:avLst/>
          </a:prstGeom>
        </p:spPr>
        <p:txBody>
          <a:bodyPr anchor="ctr"/>
          <a:lstStyle/>
          <a:p>
            <a:pPr lvl="0" algn="ctr" eaLnBrk="0" hangingPunct="0">
              <a:buClr>
                <a:srgbClr val="FFFFFF"/>
              </a:buClr>
              <a:defRPr/>
            </a:pPr>
            <a:r>
              <a:rPr kumimoji="0" lang="ru-RU" sz="2000" b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Актуальный донорский </a:t>
            </a:r>
            <a:r>
              <a:rPr kumimoji="0" lang="ru-RU" sz="20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ресурс 2015 г.</a:t>
            </a:r>
            <a:r>
              <a:rPr kumimoji="0" lang="en-US" sz="20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 </a:t>
            </a:r>
          </a:p>
          <a:p>
            <a:pPr lvl="0" algn="ctr" eaLnBrk="0" hangingPunct="0">
              <a:buClr>
                <a:srgbClr val="FFFFFF"/>
              </a:buClr>
              <a:defRPr/>
            </a:pPr>
            <a:r>
              <a:rPr kumimoji="0" lang="en-US" sz="1100" b="1" i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(</a:t>
            </a:r>
            <a:r>
              <a:rPr kumimoji="0" lang="ru-RU" sz="1100" b="1" i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 данным регистра Российского трансплантологического общества</a:t>
            </a:r>
            <a:r>
              <a:rPr kumimoji="0" lang="en-US" sz="1100" b="1" i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  <a:endParaRPr kumimoji="0" lang="ru-RU" sz="1400" b="1" i="1" dirty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835697" y="6309320"/>
            <a:ext cx="5904656" cy="36988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63500" dist="38099" dir="2700000" algn="ctr" rotWithShape="0">
              <a:schemeClr val="tx1">
                <a:alpha val="74998"/>
              </a:scheme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b="1" dirty="0" smtClean="0">
                <a:solidFill>
                  <a:schemeClr val="bg1"/>
                </a:solidFill>
                <a:cs typeface="+mn-cs"/>
              </a:rPr>
              <a:t>62 региона (</a:t>
            </a:r>
            <a:r>
              <a:rPr kumimoji="0" lang="en-US" b="1" dirty="0" smtClean="0">
                <a:solidFill>
                  <a:schemeClr val="bg1"/>
                </a:solidFill>
                <a:cs typeface="+mn-cs"/>
              </a:rPr>
              <a:t>6</a:t>
            </a:r>
            <a:r>
              <a:rPr kumimoji="0" lang="ru-RU" b="1" dirty="0" smtClean="0">
                <a:solidFill>
                  <a:schemeClr val="bg1"/>
                </a:solidFill>
                <a:cs typeface="+mn-cs"/>
              </a:rPr>
              <a:t>1,</a:t>
            </a:r>
            <a:r>
              <a:rPr kumimoji="0" lang="ru-RU" b="1" dirty="0">
                <a:solidFill>
                  <a:schemeClr val="bg1"/>
                </a:solidFill>
                <a:cs typeface="+mn-cs"/>
              </a:rPr>
              <a:t>8</a:t>
            </a:r>
            <a:r>
              <a:rPr kumimoji="0" lang="ru-RU" b="1" dirty="0" smtClean="0">
                <a:solidFill>
                  <a:schemeClr val="bg1"/>
                </a:solidFill>
                <a:cs typeface="+mn-cs"/>
              </a:rPr>
              <a:t> </a:t>
            </a:r>
            <a:r>
              <a:rPr kumimoji="0" lang="ru-RU" b="1" dirty="0">
                <a:solidFill>
                  <a:schemeClr val="bg1"/>
                </a:solidFill>
                <a:cs typeface="+mn-cs"/>
              </a:rPr>
              <a:t>млн.) – в донорстве не участвуют</a:t>
            </a: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819913834"/>
              </p:ext>
            </p:extLst>
          </p:nvPr>
        </p:nvGraphicFramePr>
        <p:xfrm>
          <a:off x="2771800" y="1268760"/>
          <a:ext cx="6192688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Заголовок 3"/>
          <p:cNvSpPr txBox="1">
            <a:spLocks/>
          </p:cNvSpPr>
          <p:nvPr/>
        </p:nvSpPr>
        <p:spPr>
          <a:xfrm>
            <a:off x="2267744" y="908720"/>
            <a:ext cx="6480720" cy="357187"/>
          </a:xfrm>
          <a:prstGeom prst="rect">
            <a:avLst/>
          </a:prstGeom>
          <a:effectLst>
            <a:outerShdw blurRad="1270000" dist="38100" dir="2700000" sx="104000" sy="104000" algn="tl" rotWithShape="0">
              <a:srgbClr val="000000">
                <a:alpha val="0"/>
              </a:srgbClr>
            </a:outerShdw>
          </a:effectLst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1400" b="1" i="1" dirty="0" smtClean="0">
                <a:solidFill>
                  <a:srgbClr val="00009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Число случаев посмертного донорства органов на 1 млн. населения</a:t>
            </a:r>
            <a:endParaRPr kumimoji="0" lang="ru-RU" sz="1600" b="1" i="1" dirty="0">
              <a:solidFill>
                <a:srgbClr val="00009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9" name="Picture 7" descr="Эмблем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44450"/>
            <a:ext cx="608012" cy="658813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4860032" y="14995"/>
            <a:ext cx="3528392" cy="38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 kumimoji="0" sz="1100" b="1" i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algn="r"/>
            <a:r>
              <a:rPr lang="ru-RU" dirty="0"/>
              <a:t>Трансплантация органов человека в </a:t>
            </a:r>
            <a:r>
              <a:rPr lang="ru-RU" dirty="0" smtClean="0"/>
              <a:t>РФ: </a:t>
            </a:r>
            <a:r>
              <a:rPr lang="ru-RU" dirty="0"/>
              <a:t>текущая ситуация и перспективы</a:t>
            </a:r>
          </a:p>
        </p:txBody>
      </p:sp>
      <p:sp>
        <p:nvSpPr>
          <p:cNvPr id="12" name="Заголовок 3"/>
          <p:cNvSpPr txBox="1">
            <a:spLocks/>
          </p:cNvSpPr>
          <p:nvPr/>
        </p:nvSpPr>
        <p:spPr>
          <a:xfrm>
            <a:off x="6012160" y="2420888"/>
            <a:ext cx="2664296" cy="357187"/>
          </a:xfrm>
          <a:prstGeom prst="rect">
            <a:avLst/>
          </a:prstGeom>
          <a:effectLst>
            <a:outerShdw blurRad="1270000" dist="38100" dir="2700000" sx="104000" sy="104000" algn="tl" rotWithShape="0">
              <a:srgbClr val="000000">
                <a:alpha val="0"/>
              </a:srgbClr>
            </a:outerShdw>
          </a:effectLst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1400" b="1" i="1" dirty="0" smtClean="0">
                <a:solidFill>
                  <a:srgbClr val="00009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Население РФ – </a:t>
            </a:r>
            <a:r>
              <a:rPr kumimoji="0" lang="ru-RU" b="1" i="1" dirty="0" smtClean="0">
                <a:solidFill>
                  <a:srgbClr val="00009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146,4</a:t>
            </a:r>
            <a:r>
              <a:rPr kumimoji="0" lang="ru-RU" sz="1400" b="1" i="1" dirty="0" smtClean="0">
                <a:solidFill>
                  <a:srgbClr val="00009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 млн. </a:t>
            </a:r>
            <a:endParaRPr kumimoji="0" lang="ru-RU" sz="1600" b="1" i="1" dirty="0">
              <a:solidFill>
                <a:srgbClr val="00009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 rotWithShape="1">
          <a:blip r:embed="rId4"/>
          <a:srcRect l="2222" t="1843" r="2222" b="20908"/>
          <a:stretch/>
        </p:blipFill>
        <p:spPr>
          <a:xfrm>
            <a:off x="251520" y="1484784"/>
            <a:ext cx="8737600" cy="47926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  <p:sp>
        <p:nvSpPr>
          <p:cNvPr id="16" name="Text Box 30"/>
          <p:cNvSpPr txBox="1">
            <a:spLocks noChangeArrowheads="1"/>
          </p:cNvSpPr>
          <p:nvPr/>
        </p:nvSpPr>
        <p:spPr bwMode="auto">
          <a:xfrm>
            <a:off x="1620367" y="4310534"/>
            <a:ext cx="785813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8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8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Уфа </a:t>
            </a:r>
          </a:p>
        </p:txBody>
      </p:sp>
      <p:sp>
        <p:nvSpPr>
          <p:cNvPr id="20" name="AutoShape 17"/>
          <p:cNvSpPr>
            <a:spLocks noChangeArrowheads="1"/>
          </p:cNvSpPr>
          <p:nvPr/>
        </p:nvSpPr>
        <p:spPr bwMode="auto">
          <a:xfrm>
            <a:off x="4212333" y="5158259"/>
            <a:ext cx="169862" cy="122237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00FF00"/>
              </a:solidFill>
            </a:endParaRPr>
          </a:p>
        </p:txBody>
      </p:sp>
      <p:sp>
        <p:nvSpPr>
          <p:cNvPr id="22" name="AutoShape 20"/>
          <p:cNvSpPr>
            <a:spLocks noChangeArrowheads="1"/>
          </p:cNvSpPr>
          <p:nvPr/>
        </p:nvSpPr>
        <p:spPr bwMode="auto">
          <a:xfrm>
            <a:off x="2269233" y="4366096"/>
            <a:ext cx="169862" cy="122238"/>
          </a:xfrm>
          <a:prstGeom prst="star5">
            <a:avLst/>
          </a:prstGeom>
          <a:solidFill>
            <a:srgbClr val="33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3924623" y="5229919"/>
            <a:ext cx="1000125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8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8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Кемерово </a:t>
            </a:r>
          </a:p>
        </p:txBody>
      </p:sp>
      <p:sp>
        <p:nvSpPr>
          <p:cNvPr id="27" name="Text Box 26"/>
          <p:cNvSpPr txBox="1">
            <a:spLocks noChangeArrowheads="1"/>
          </p:cNvSpPr>
          <p:nvPr/>
        </p:nvSpPr>
        <p:spPr bwMode="auto">
          <a:xfrm>
            <a:off x="2997647" y="5101872"/>
            <a:ext cx="1143000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8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8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Новосибирск</a:t>
            </a:r>
          </a:p>
        </p:txBody>
      </p:sp>
      <p:sp>
        <p:nvSpPr>
          <p:cNvPr id="28" name="Text Box 31"/>
          <p:cNvSpPr txBox="1">
            <a:spLocks noChangeArrowheads="1"/>
          </p:cNvSpPr>
          <p:nvPr/>
        </p:nvSpPr>
        <p:spPr bwMode="auto">
          <a:xfrm>
            <a:off x="252215" y="4365823"/>
            <a:ext cx="1079500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8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8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Краснодар</a:t>
            </a:r>
          </a:p>
        </p:txBody>
      </p:sp>
      <p:sp>
        <p:nvSpPr>
          <p:cNvPr id="30" name="Text Box 34"/>
          <p:cNvSpPr txBox="1">
            <a:spLocks noChangeArrowheads="1"/>
          </p:cNvSpPr>
          <p:nvPr/>
        </p:nvSpPr>
        <p:spPr bwMode="auto">
          <a:xfrm>
            <a:off x="1476351" y="3358034"/>
            <a:ext cx="1943521" cy="233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105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105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Москва и </a:t>
            </a:r>
            <a:r>
              <a:rPr kumimoji="0" lang="ru-RU" sz="1050" i="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Моск.область</a:t>
            </a:r>
            <a:endParaRPr kumimoji="0" lang="ru-RU" sz="1050" i="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1" name="AutoShape 35"/>
          <p:cNvSpPr>
            <a:spLocks noChangeArrowheads="1"/>
          </p:cNvSpPr>
          <p:nvPr/>
        </p:nvSpPr>
        <p:spPr bwMode="auto">
          <a:xfrm>
            <a:off x="1665983" y="2730971"/>
            <a:ext cx="169862" cy="122238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32" name="Text Box 36"/>
          <p:cNvSpPr txBox="1">
            <a:spLocks noChangeArrowheads="1"/>
          </p:cNvSpPr>
          <p:nvPr/>
        </p:nvSpPr>
        <p:spPr bwMode="auto">
          <a:xfrm>
            <a:off x="1619945" y="2710334"/>
            <a:ext cx="107950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8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8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С-Петербург</a:t>
            </a:r>
          </a:p>
        </p:txBody>
      </p:sp>
      <p:sp>
        <p:nvSpPr>
          <p:cNvPr id="33" name="AutoShape 37"/>
          <p:cNvSpPr>
            <a:spLocks noChangeArrowheads="1"/>
          </p:cNvSpPr>
          <p:nvPr/>
        </p:nvSpPr>
        <p:spPr bwMode="auto">
          <a:xfrm>
            <a:off x="2701033" y="4366096"/>
            <a:ext cx="169862" cy="122238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34" name="Text Box 38"/>
          <p:cNvSpPr txBox="1">
            <a:spLocks noChangeArrowheads="1"/>
          </p:cNvSpPr>
          <p:nvPr/>
        </p:nvSpPr>
        <p:spPr bwMode="auto">
          <a:xfrm>
            <a:off x="2700487" y="4293815"/>
            <a:ext cx="107950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8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8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Екатеринбург</a:t>
            </a:r>
          </a:p>
        </p:txBody>
      </p:sp>
      <p:sp>
        <p:nvSpPr>
          <p:cNvPr id="37" name="AutoShape 20"/>
          <p:cNvSpPr>
            <a:spLocks noChangeArrowheads="1"/>
          </p:cNvSpPr>
          <p:nvPr/>
        </p:nvSpPr>
        <p:spPr bwMode="auto">
          <a:xfrm>
            <a:off x="1980407" y="3933775"/>
            <a:ext cx="169863" cy="122238"/>
          </a:xfrm>
          <a:prstGeom prst="star5">
            <a:avLst/>
          </a:prstGeom>
          <a:solidFill>
            <a:srgbClr val="33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FFFFFF"/>
              </a:solidFill>
            </a:endParaRPr>
          </a:p>
        </p:txBody>
      </p:sp>
      <p:sp>
        <p:nvSpPr>
          <p:cNvPr id="38" name="Text Box 38"/>
          <p:cNvSpPr txBox="1">
            <a:spLocks noChangeArrowheads="1"/>
          </p:cNvSpPr>
          <p:nvPr/>
        </p:nvSpPr>
        <p:spPr bwMode="auto">
          <a:xfrm>
            <a:off x="1980407" y="3877766"/>
            <a:ext cx="642937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800" i="0" dirty="0" smtClean="0">
                <a:solidFill>
                  <a:srgbClr val="33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800" i="0" dirty="0" smtClean="0">
                <a:solidFill>
                  <a:srgbClr val="33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Казань</a:t>
            </a:r>
          </a:p>
        </p:txBody>
      </p:sp>
      <p:sp>
        <p:nvSpPr>
          <p:cNvPr id="62" name="Text Box 32"/>
          <p:cNvSpPr txBox="1">
            <a:spLocks noChangeArrowheads="1"/>
          </p:cNvSpPr>
          <p:nvPr/>
        </p:nvSpPr>
        <p:spPr bwMode="auto">
          <a:xfrm>
            <a:off x="323528" y="3629149"/>
            <a:ext cx="864096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8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8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Белгород</a:t>
            </a:r>
          </a:p>
        </p:txBody>
      </p:sp>
      <p:sp>
        <p:nvSpPr>
          <p:cNvPr id="39" name="AutoShape 16"/>
          <p:cNvSpPr>
            <a:spLocks noChangeArrowheads="1"/>
          </p:cNvSpPr>
          <p:nvPr/>
        </p:nvSpPr>
        <p:spPr bwMode="auto">
          <a:xfrm>
            <a:off x="1477070" y="3358034"/>
            <a:ext cx="241300" cy="2159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40" name="AutoShape 20"/>
          <p:cNvSpPr>
            <a:spLocks noChangeArrowheads="1"/>
          </p:cNvSpPr>
          <p:nvPr/>
        </p:nvSpPr>
        <p:spPr bwMode="auto">
          <a:xfrm>
            <a:off x="540247" y="4293815"/>
            <a:ext cx="169862" cy="122238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41" name="AutoShape 20"/>
          <p:cNvSpPr>
            <a:spLocks noChangeArrowheads="1"/>
          </p:cNvSpPr>
          <p:nvPr/>
        </p:nvSpPr>
        <p:spPr bwMode="auto">
          <a:xfrm>
            <a:off x="3970785" y="5157911"/>
            <a:ext cx="169862" cy="122238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36" name="AutoShape 20"/>
          <p:cNvSpPr>
            <a:spLocks noChangeArrowheads="1"/>
          </p:cNvSpPr>
          <p:nvPr/>
        </p:nvSpPr>
        <p:spPr bwMode="auto">
          <a:xfrm>
            <a:off x="1836391" y="3717751"/>
            <a:ext cx="169862" cy="122237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42" name="Text Box 38"/>
          <p:cNvSpPr txBox="1">
            <a:spLocks noChangeArrowheads="1"/>
          </p:cNvSpPr>
          <p:nvPr/>
        </p:nvSpPr>
        <p:spPr bwMode="auto">
          <a:xfrm>
            <a:off x="1836391" y="3645743"/>
            <a:ext cx="936625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ru-RU" sz="800" i="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Н.Новгород</a:t>
            </a:r>
            <a:endParaRPr kumimoji="0" lang="ru-RU" sz="800" i="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3" name="Text Box 27"/>
          <p:cNvSpPr txBox="1">
            <a:spLocks noChangeArrowheads="1"/>
          </p:cNvSpPr>
          <p:nvPr/>
        </p:nvSpPr>
        <p:spPr bwMode="auto">
          <a:xfrm>
            <a:off x="1188319" y="3789759"/>
            <a:ext cx="719385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Воронеж</a:t>
            </a:r>
          </a:p>
        </p:txBody>
      </p:sp>
      <p:sp>
        <p:nvSpPr>
          <p:cNvPr id="44" name="AutoShape 20"/>
          <p:cNvSpPr>
            <a:spLocks noChangeArrowheads="1"/>
          </p:cNvSpPr>
          <p:nvPr/>
        </p:nvSpPr>
        <p:spPr bwMode="auto">
          <a:xfrm>
            <a:off x="1188319" y="3789759"/>
            <a:ext cx="169863" cy="122238"/>
          </a:xfrm>
          <a:prstGeom prst="star5">
            <a:avLst/>
          </a:prstGeom>
          <a:solidFill>
            <a:srgbClr val="33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FFFFFF"/>
              </a:solidFill>
            </a:endParaRPr>
          </a:p>
        </p:txBody>
      </p:sp>
      <p:sp>
        <p:nvSpPr>
          <p:cNvPr id="66" name="Text Box 27"/>
          <p:cNvSpPr txBox="1">
            <a:spLocks noChangeArrowheads="1"/>
          </p:cNvSpPr>
          <p:nvPr/>
        </p:nvSpPr>
        <p:spPr bwMode="auto">
          <a:xfrm>
            <a:off x="1188319" y="4021752"/>
            <a:ext cx="793750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Саратов</a:t>
            </a:r>
          </a:p>
        </p:txBody>
      </p:sp>
      <p:sp>
        <p:nvSpPr>
          <p:cNvPr id="67" name="AutoShape 20"/>
          <p:cNvSpPr>
            <a:spLocks noChangeArrowheads="1"/>
          </p:cNvSpPr>
          <p:nvPr/>
        </p:nvSpPr>
        <p:spPr bwMode="auto">
          <a:xfrm>
            <a:off x="1476351" y="4171577"/>
            <a:ext cx="169863" cy="122238"/>
          </a:xfrm>
          <a:prstGeom prst="star5">
            <a:avLst/>
          </a:prstGeom>
          <a:solidFill>
            <a:srgbClr val="33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FFFFFF"/>
              </a:solidFill>
            </a:endParaRPr>
          </a:p>
        </p:txBody>
      </p:sp>
      <p:sp>
        <p:nvSpPr>
          <p:cNvPr id="68" name="AutoShape 20"/>
          <p:cNvSpPr>
            <a:spLocks noChangeArrowheads="1"/>
          </p:cNvSpPr>
          <p:nvPr/>
        </p:nvSpPr>
        <p:spPr bwMode="auto">
          <a:xfrm>
            <a:off x="1908399" y="4221807"/>
            <a:ext cx="169863" cy="122238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FFFFFF"/>
              </a:solidFill>
            </a:endParaRPr>
          </a:p>
        </p:txBody>
      </p:sp>
      <p:sp>
        <p:nvSpPr>
          <p:cNvPr id="69" name="Text Box 27"/>
          <p:cNvSpPr txBox="1">
            <a:spLocks noChangeArrowheads="1"/>
          </p:cNvSpPr>
          <p:nvPr/>
        </p:nvSpPr>
        <p:spPr bwMode="auto">
          <a:xfrm>
            <a:off x="1980407" y="4221807"/>
            <a:ext cx="793750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Самара</a:t>
            </a:r>
          </a:p>
        </p:txBody>
      </p:sp>
      <p:sp>
        <p:nvSpPr>
          <p:cNvPr id="70" name="Text Box 27"/>
          <p:cNvSpPr txBox="1">
            <a:spLocks noChangeArrowheads="1"/>
          </p:cNvSpPr>
          <p:nvPr/>
        </p:nvSpPr>
        <p:spPr bwMode="auto">
          <a:xfrm>
            <a:off x="1764383" y="4653855"/>
            <a:ext cx="793750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Оренбург</a:t>
            </a:r>
          </a:p>
        </p:txBody>
      </p:sp>
      <p:sp>
        <p:nvSpPr>
          <p:cNvPr id="71" name="AutoShape 20"/>
          <p:cNvSpPr>
            <a:spLocks noChangeArrowheads="1"/>
          </p:cNvSpPr>
          <p:nvPr/>
        </p:nvSpPr>
        <p:spPr bwMode="auto">
          <a:xfrm>
            <a:off x="2052415" y="4581847"/>
            <a:ext cx="169862" cy="122238"/>
          </a:xfrm>
          <a:prstGeom prst="star5">
            <a:avLst/>
          </a:prstGeom>
          <a:solidFill>
            <a:srgbClr val="33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72" name="Text Box 27"/>
          <p:cNvSpPr txBox="1">
            <a:spLocks noChangeArrowheads="1"/>
          </p:cNvSpPr>
          <p:nvPr/>
        </p:nvSpPr>
        <p:spPr bwMode="auto">
          <a:xfrm>
            <a:off x="2340447" y="4581847"/>
            <a:ext cx="793750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ru-RU"/>
            </a:defPPr>
            <a:lvl1pPr>
              <a:buClr>
                <a:srgbClr val="FFFFFF"/>
              </a:buClr>
              <a:defRPr sz="800" i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9pPr>
          </a:lstStyle>
          <a:p>
            <a:pPr algn="ctr" eaLnBrk="0" hangingPunct="0">
              <a:lnSpc>
                <a:spcPct val="85000"/>
              </a:lnSpc>
              <a:buFont typeface="Wingdings" charset="0"/>
              <a:buNone/>
            </a:pPr>
            <a:r>
              <a:rPr kumimoji="0" lang="en-US" b="1" dirty="0"/>
              <a:t> </a:t>
            </a:r>
            <a:r>
              <a:rPr kumimoji="0" lang="ru-RU" b="1" dirty="0"/>
              <a:t>Челябинск</a:t>
            </a:r>
          </a:p>
        </p:txBody>
      </p:sp>
      <p:sp>
        <p:nvSpPr>
          <p:cNvPr id="73" name="AutoShape 20"/>
          <p:cNvSpPr>
            <a:spLocks noChangeArrowheads="1"/>
          </p:cNvSpPr>
          <p:nvPr/>
        </p:nvSpPr>
        <p:spPr bwMode="auto">
          <a:xfrm>
            <a:off x="2628479" y="4509839"/>
            <a:ext cx="169862" cy="122238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74" name="Text Box 27"/>
          <p:cNvSpPr txBox="1">
            <a:spLocks noChangeArrowheads="1"/>
          </p:cNvSpPr>
          <p:nvPr/>
        </p:nvSpPr>
        <p:spPr bwMode="auto">
          <a:xfrm>
            <a:off x="3132535" y="4797871"/>
            <a:ext cx="508000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ru-RU"/>
            </a:defPPr>
            <a:lvl1pPr>
              <a:buClr>
                <a:srgbClr val="FFFFFF"/>
              </a:buClr>
              <a:defRPr sz="800" i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9pPr>
          </a:lstStyle>
          <a:p>
            <a:pPr algn="ctr" eaLnBrk="0" hangingPunct="0">
              <a:lnSpc>
                <a:spcPct val="85000"/>
              </a:lnSpc>
              <a:buFont typeface="Wingdings" charset="0"/>
              <a:buNone/>
            </a:pPr>
            <a:r>
              <a:rPr kumimoji="0" lang="en-US" b="1" dirty="0"/>
              <a:t> </a:t>
            </a:r>
            <a:r>
              <a:rPr kumimoji="0" lang="ru-RU" b="1" dirty="0"/>
              <a:t>Омск</a:t>
            </a:r>
          </a:p>
        </p:txBody>
      </p:sp>
      <p:sp>
        <p:nvSpPr>
          <p:cNvPr id="75" name="AutoShape 20"/>
          <p:cNvSpPr>
            <a:spLocks noChangeArrowheads="1"/>
          </p:cNvSpPr>
          <p:nvPr/>
        </p:nvSpPr>
        <p:spPr bwMode="auto">
          <a:xfrm>
            <a:off x="3348559" y="4941887"/>
            <a:ext cx="169862" cy="122238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76" name="AutoShape 20"/>
          <p:cNvSpPr>
            <a:spLocks noChangeArrowheads="1"/>
          </p:cNvSpPr>
          <p:nvPr/>
        </p:nvSpPr>
        <p:spPr bwMode="auto">
          <a:xfrm>
            <a:off x="3924623" y="5301927"/>
            <a:ext cx="169862" cy="122238"/>
          </a:xfrm>
          <a:prstGeom prst="star5">
            <a:avLst/>
          </a:prstGeom>
          <a:solidFill>
            <a:srgbClr val="33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77" name="Text Box 25"/>
          <p:cNvSpPr txBox="1">
            <a:spLocks noChangeArrowheads="1"/>
          </p:cNvSpPr>
          <p:nvPr/>
        </p:nvSpPr>
        <p:spPr bwMode="auto">
          <a:xfrm>
            <a:off x="3636591" y="5373935"/>
            <a:ext cx="1000125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800" i="0" dirty="0" smtClean="0">
                <a:solidFill>
                  <a:srgbClr val="33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800" i="0" dirty="0" smtClean="0">
                <a:solidFill>
                  <a:srgbClr val="33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Барнаул</a:t>
            </a:r>
          </a:p>
        </p:txBody>
      </p:sp>
      <p:sp>
        <p:nvSpPr>
          <p:cNvPr id="45" name="Text Box 31"/>
          <p:cNvSpPr txBox="1">
            <a:spLocks noChangeArrowheads="1"/>
          </p:cNvSpPr>
          <p:nvPr/>
        </p:nvSpPr>
        <p:spPr bwMode="auto">
          <a:xfrm>
            <a:off x="1044303" y="4365823"/>
            <a:ext cx="79375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Волгоград</a:t>
            </a:r>
          </a:p>
        </p:txBody>
      </p:sp>
      <p:sp>
        <p:nvSpPr>
          <p:cNvPr id="46" name="AutoShape 20"/>
          <p:cNvSpPr>
            <a:spLocks noChangeArrowheads="1"/>
          </p:cNvSpPr>
          <p:nvPr/>
        </p:nvSpPr>
        <p:spPr bwMode="auto">
          <a:xfrm>
            <a:off x="1188319" y="4293815"/>
            <a:ext cx="169863" cy="122238"/>
          </a:xfrm>
          <a:prstGeom prst="star5">
            <a:avLst/>
          </a:prstGeom>
          <a:solidFill>
            <a:srgbClr val="33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FFFFFF"/>
              </a:solidFill>
            </a:endParaRPr>
          </a:p>
        </p:txBody>
      </p:sp>
      <p:sp>
        <p:nvSpPr>
          <p:cNvPr id="47" name="Text Box 24"/>
          <p:cNvSpPr txBox="1">
            <a:spLocks noChangeArrowheads="1"/>
          </p:cNvSpPr>
          <p:nvPr/>
        </p:nvSpPr>
        <p:spPr bwMode="auto">
          <a:xfrm>
            <a:off x="5004743" y="5661967"/>
            <a:ext cx="1079500" cy="19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kumimoji="0" lang="ru-RU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Иркутск</a:t>
            </a:r>
          </a:p>
        </p:txBody>
      </p:sp>
      <p:sp>
        <p:nvSpPr>
          <p:cNvPr id="48" name="Text Box 24"/>
          <p:cNvSpPr txBox="1">
            <a:spLocks noChangeArrowheads="1"/>
          </p:cNvSpPr>
          <p:nvPr/>
        </p:nvSpPr>
        <p:spPr bwMode="auto">
          <a:xfrm>
            <a:off x="6228184" y="4189214"/>
            <a:ext cx="1079500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ru-RU"/>
            </a:defPPr>
            <a:lvl1pPr>
              <a:buClr>
                <a:srgbClr val="FFFFFF"/>
              </a:buClr>
              <a:defRPr sz="800" i="0">
                <a:solidFill>
                  <a:srgbClr val="33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9pPr>
          </a:lstStyle>
          <a:p>
            <a:pPr algn="ctr" eaLnBrk="0" hangingPunct="0">
              <a:lnSpc>
                <a:spcPct val="85000"/>
              </a:lnSpc>
              <a:buFont typeface="Wingdings" charset="0"/>
              <a:buNone/>
            </a:pPr>
            <a:r>
              <a:rPr kumimoji="0" lang="ru-RU" b="1" dirty="0">
                <a:solidFill>
                  <a:srgbClr val="FF0000"/>
                </a:solidFill>
              </a:rPr>
              <a:t>Якутск</a:t>
            </a:r>
          </a:p>
        </p:txBody>
      </p:sp>
      <p:sp>
        <p:nvSpPr>
          <p:cNvPr id="49" name="AutoShape 20"/>
          <p:cNvSpPr>
            <a:spLocks noChangeArrowheads="1"/>
          </p:cNvSpPr>
          <p:nvPr/>
        </p:nvSpPr>
        <p:spPr bwMode="auto">
          <a:xfrm>
            <a:off x="5364783" y="5589959"/>
            <a:ext cx="169862" cy="122238"/>
          </a:xfrm>
          <a:prstGeom prst="star5">
            <a:avLst/>
          </a:prstGeom>
          <a:solidFill>
            <a:srgbClr val="33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50" name="AutoShape 20"/>
          <p:cNvSpPr>
            <a:spLocks noChangeArrowheads="1"/>
          </p:cNvSpPr>
          <p:nvPr/>
        </p:nvSpPr>
        <p:spPr bwMode="auto">
          <a:xfrm>
            <a:off x="6660927" y="4077791"/>
            <a:ext cx="169862" cy="122238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51" name="AutoShape 20"/>
          <p:cNvSpPr>
            <a:spLocks noChangeArrowheads="1"/>
          </p:cNvSpPr>
          <p:nvPr/>
        </p:nvSpPr>
        <p:spPr bwMode="auto">
          <a:xfrm>
            <a:off x="828279" y="4149799"/>
            <a:ext cx="169862" cy="122238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52" name="Text Box 31"/>
          <p:cNvSpPr txBox="1">
            <a:spLocks noChangeArrowheads="1"/>
          </p:cNvSpPr>
          <p:nvPr/>
        </p:nvSpPr>
        <p:spPr bwMode="auto">
          <a:xfrm>
            <a:off x="252215" y="4005783"/>
            <a:ext cx="1296144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ru-RU"/>
            </a:defPPr>
            <a:lvl1pPr>
              <a:buClr>
                <a:srgbClr val="FFFFFF"/>
              </a:buClr>
              <a:defRPr sz="800" i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</a:lvl9pPr>
          </a:lstStyle>
          <a:p>
            <a:pPr algn="ctr" eaLnBrk="0" hangingPunct="0">
              <a:lnSpc>
                <a:spcPct val="85000"/>
              </a:lnSpc>
              <a:buFont typeface="Wingdings" charset="0"/>
              <a:buNone/>
            </a:pPr>
            <a:r>
              <a:rPr kumimoji="0" lang="en-US" b="1" dirty="0"/>
              <a:t> </a:t>
            </a:r>
            <a:r>
              <a:rPr kumimoji="0" lang="ru-RU" b="1" dirty="0"/>
              <a:t>Ростов-на-Дону</a:t>
            </a:r>
          </a:p>
        </p:txBody>
      </p:sp>
      <p:sp>
        <p:nvSpPr>
          <p:cNvPr id="53" name="Text Box 25"/>
          <p:cNvSpPr txBox="1">
            <a:spLocks noChangeArrowheads="1"/>
          </p:cNvSpPr>
          <p:nvPr/>
        </p:nvSpPr>
        <p:spPr bwMode="auto">
          <a:xfrm>
            <a:off x="4652690" y="5157911"/>
            <a:ext cx="1000125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800" i="0" dirty="0" smtClean="0">
                <a:solidFill>
                  <a:srgbClr val="33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800" i="0" dirty="0" smtClean="0">
                <a:solidFill>
                  <a:srgbClr val="33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Красноярск </a:t>
            </a:r>
          </a:p>
        </p:txBody>
      </p:sp>
      <p:sp>
        <p:nvSpPr>
          <p:cNvPr id="54" name="AutoShape 17"/>
          <p:cNvSpPr>
            <a:spLocks noChangeArrowheads="1"/>
          </p:cNvSpPr>
          <p:nvPr/>
        </p:nvSpPr>
        <p:spPr bwMode="auto">
          <a:xfrm>
            <a:off x="4644703" y="5157911"/>
            <a:ext cx="169862" cy="122237"/>
          </a:xfrm>
          <a:prstGeom prst="star5">
            <a:avLst/>
          </a:prstGeom>
          <a:solidFill>
            <a:srgbClr val="33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00FF00"/>
              </a:solidFill>
            </a:endParaRPr>
          </a:p>
        </p:txBody>
      </p:sp>
      <p:sp>
        <p:nvSpPr>
          <p:cNvPr id="59" name="Text Box 36"/>
          <p:cNvSpPr txBox="1">
            <a:spLocks noChangeArrowheads="1"/>
          </p:cNvSpPr>
          <p:nvPr/>
        </p:nvSpPr>
        <p:spPr bwMode="auto">
          <a:xfrm>
            <a:off x="2987254" y="1558507"/>
            <a:ext cx="1714500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ru-RU" sz="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Трансплантация почки                   и других органов</a:t>
            </a:r>
          </a:p>
        </p:txBody>
      </p:sp>
      <p:sp>
        <p:nvSpPr>
          <p:cNvPr id="60" name="AutoShape 35"/>
          <p:cNvSpPr>
            <a:spLocks noChangeArrowheads="1"/>
          </p:cNvSpPr>
          <p:nvPr/>
        </p:nvSpPr>
        <p:spPr bwMode="auto">
          <a:xfrm>
            <a:off x="2858989" y="1599782"/>
            <a:ext cx="169863" cy="122237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61" name="AutoShape 35"/>
          <p:cNvSpPr>
            <a:spLocks noChangeArrowheads="1"/>
          </p:cNvSpPr>
          <p:nvPr/>
        </p:nvSpPr>
        <p:spPr bwMode="auto">
          <a:xfrm>
            <a:off x="2858989" y="1977607"/>
            <a:ext cx="169863" cy="122237"/>
          </a:xfrm>
          <a:prstGeom prst="star5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000000"/>
              </a:solidFill>
            </a:endParaRPr>
          </a:p>
        </p:txBody>
      </p:sp>
      <p:sp>
        <p:nvSpPr>
          <p:cNvPr id="63" name="Text Box 36"/>
          <p:cNvSpPr txBox="1">
            <a:spLocks noChangeArrowheads="1"/>
          </p:cNvSpPr>
          <p:nvPr/>
        </p:nvSpPr>
        <p:spPr bwMode="auto">
          <a:xfrm>
            <a:off x="2858989" y="1961732"/>
            <a:ext cx="1785938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90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ru-RU" sz="90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Трансплантация почки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3347864" y="309136"/>
            <a:ext cx="5616623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ru-RU" b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Центры </a:t>
            </a:r>
            <a:r>
              <a:rPr kumimoji="0" lang="ru-RU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трансплантации (43) </a:t>
            </a:r>
            <a:endParaRPr kumimoji="0" lang="en-US" b="1" dirty="0" smtClean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 eaLnBrk="0" hangingPunct="0"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b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kumimoji="0" lang="ru-RU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и число </a:t>
            </a:r>
            <a:r>
              <a:rPr kumimoji="0" lang="ru-RU" b="1" dirty="0" err="1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трансплатаций</a:t>
            </a:r>
            <a:r>
              <a:rPr kumimoji="0" lang="ru-RU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endParaRPr kumimoji="0" lang="en-US" b="1" dirty="0" smtClean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 eaLnBrk="0" hangingPunct="0"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1100" b="1" i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(</a:t>
            </a:r>
            <a:r>
              <a:rPr kumimoji="0" lang="ru-RU" sz="1100" b="1" i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 данным регистра Российского </a:t>
            </a:r>
            <a:r>
              <a:rPr kumimoji="0" lang="ru-RU" sz="1100" b="1" i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</a:t>
            </a:r>
            <a:r>
              <a:rPr kumimoji="0" lang="ru-RU" sz="1100" b="1" i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рансплантологического </a:t>
            </a:r>
            <a:r>
              <a:rPr kumimoji="0" lang="ru-RU" sz="1100" b="1" i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о</a:t>
            </a:r>
            <a:r>
              <a:rPr kumimoji="0" lang="ru-RU" sz="1100" b="1" i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бщества</a:t>
            </a:r>
            <a:r>
              <a:rPr kumimoji="0" lang="en-US" sz="1100" b="1" i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  <a:endParaRPr kumimoji="0" lang="ru-RU" sz="1400" b="1" i="1" dirty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4" name="AutoShape 22"/>
          <p:cNvSpPr>
            <a:spLocks noChangeArrowheads="1"/>
          </p:cNvSpPr>
          <p:nvPr/>
        </p:nvSpPr>
        <p:spPr bwMode="auto">
          <a:xfrm>
            <a:off x="972295" y="3650927"/>
            <a:ext cx="169862" cy="122238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ru-RU" b="1" i="1">
              <a:solidFill>
                <a:srgbClr val="000000"/>
              </a:solidFill>
            </a:endParaRPr>
          </a:p>
        </p:txBody>
      </p:sp>
      <p:graphicFrame>
        <p:nvGraphicFramePr>
          <p:cNvPr id="79" name="Диаграмма 78"/>
          <p:cNvGraphicFramePr/>
          <p:nvPr>
            <p:extLst>
              <p:ext uri="{D42A27DB-BD31-4B8C-83A1-F6EECF244321}">
                <p14:modId xmlns:p14="http://schemas.microsoft.com/office/powerpoint/2010/main" val="2717526408"/>
              </p:ext>
            </p:extLst>
          </p:nvPr>
        </p:nvGraphicFramePr>
        <p:xfrm>
          <a:off x="4283968" y="764704"/>
          <a:ext cx="4752528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5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7034888"/>
              </p:ext>
            </p:extLst>
          </p:nvPr>
        </p:nvGraphicFramePr>
        <p:xfrm>
          <a:off x="4427984" y="4437112"/>
          <a:ext cx="4464050" cy="215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Лист" r:id="rId6" imgW="5511800" imgH="2832100" progId="Excel.Sheet.8">
                  <p:embed/>
                </p:oleObj>
              </mc:Choice>
              <mc:Fallback>
                <p:oleObj name="Лист" r:id="rId6" imgW="5511800" imgH="2832100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984" y="4437112"/>
                        <a:ext cx="4464050" cy="2157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" name="Text Box 4"/>
          <p:cNvSpPr txBox="1">
            <a:spLocks noChangeArrowheads="1"/>
          </p:cNvSpPr>
          <p:nvPr/>
        </p:nvSpPr>
        <p:spPr bwMode="auto">
          <a:xfrm>
            <a:off x="7308304" y="5733256"/>
            <a:ext cx="632614" cy="290545"/>
          </a:xfrm>
          <a:prstGeom prst="rect">
            <a:avLst/>
          </a:prstGeom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defPPr>
              <a:defRPr lang="ru-RU"/>
            </a:defPPr>
            <a:lvl1pPr>
              <a:buClr>
                <a:srgbClr val="FF0000"/>
              </a:buClr>
              <a:defRPr sz="1400" i="0">
                <a:solidFill>
                  <a:srgbClr val="0000FF"/>
                </a:solidFill>
                <a:latin typeface="+mn-lt"/>
                <a:ea typeface="+mn-ea"/>
                <a:cs typeface="Times New Roman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lnSpc>
                <a:spcPct val="85000"/>
              </a:lnSpc>
              <a:buFont typeface="Wingdings" charset="0"/>
              <a:buNone/>
            </a:pPr>
            <a:r>
              <a:rPr kumimoji="0" lang="en-US" b="1" dirty="0" smtClean="0">
                <a:latin typeface="Arial"/>
              </a:rPr>
              <a:t>2015</a:t>
            </a:r>
            <a:endParaRPr kumimoji="0" lang="en-US" b="1" dirty="0">
              <a:latin typeface="Arial"/>
            </a:endParaRPr>
          </a:p>
        </p:txBody>
      </p:sp>
      <p:pic>
        <p:nvPicPr>
          <p:cNvPr id="64" name="Picture 7" descr="Эмблема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44450"/>
            <a:ext cx="608012" cy="658813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Rectangle 3"/>
          <p:cNvSpPr txBox="1">
            <a:spLocks noChangeArrowheads="1"/>
          </p:cNvSpPr>
          <p:nvPr/>
        </p:nvSpPr>
        <p:spPr bwMode="auto">
          <a:xfrm>
            <a:off x="4860032" y="14995"/>
            <a:ext cx="3528392" cy="38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 kumimoji="0" sz="1100" b="1" i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algn="r"/>
            <a:r>
              <a:rPr lang="ru-RU" dirty="0"/>
              <a:t>Трансплантация органов человека в </a:t>
            </a:r>
            <a:r>
              <a:rPr lang="ru-RU" dirty="0" smtClean="0"/>
              <a:t>РФ: </a:t>
            </a:r>
            <a:r>
              <a:rPr lang="ru-RU" dirty="0"/>
              <a:t>текущая ситуация и перспективы</a:t>
            </a:r>
          </a:p>
        </p:txBody>
      </p:sp>
    </p:spTree>
    <p:extLst>
      <p:ext uri="{BB962C8B-B14F-4D97-AF65-F5344CB8AC3E}">
        <p14:creationId xmlns:p14="http://schemas.microsoft.com/office/powerpoint/2010/main" val="193553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 rotWithShape="1">
          <a:blip r:embed="rId3"/>
          <a:srcRect l="2222" t="1843" r="2222" b="20908"/>
          <a:stretch/>
        </p:blipFill>
        <p:spPr>
          <a:xfrm>
            <a:off x="251520" y="868586"/>
            <a:ext cx="8737600" cy="47926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  <p:sp>
        <p:nvSpPr>
          <p:cNvPr id="16" name="Text Box 30"/>
          <p:cNvSpPr txBox="1">
            <a:spLocks noChangeArrowheads="1"/>
          </p:cNvSpPr>
          <p:nvPr/>
        </p:nvSpPr>
        <p:spPr bwMode="auto">
          <a:xfrm>
            <a:off x="1728600" y="3699842"/>
            <a:ext cx="7858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>
              <a:buClr>
                <a:srgbClr val="FFFFFF"/>
              </a:buClr>
              <a:defRPr/>
            </a:pPr>
            <a:r>
              <a:rPr lang="en-US" sz="800" i="0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800" i="0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Уфа </a:t>
            </a:r>
          </a:p>
          <a:p>
            <a:pPr>
              <a:buClr>
                <a:srgbClr val="FFFFFF"/>
              </a:buClr>
              <a:defRPr/>
            </a:pPr>
            <a:r>
              <a:rPr lang="ru-RU" sz="800" i="0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почка</a:t>
            </a:r>
          </a:p>
        </p:txBody>
      </p:sp>
      <p:sp>
        <p:nvSpPr>
          <p:cNvPr id="20" name="AutoShape 17"/>
          <p:cNvSpPr>
            <a:spLocks noChangeArrowheads="1"/>
          </p:cNvSpPr>
          <p:nvPr/>
        </p:nvSpPr>
        <p:spPr bwMode="auto">
          <a:xfrm>
            <a:off x="4212333" y="4542061"/>
            <a:ext cx="169862" cy="122237"/>
          </a:xfrm>
          <a:prstGeom prst="star5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FFFFFF"/>
              </a:buClr>
              <a:buFont typeface="Wingdings" pitchFamily="2" charset="2"/>
              <a:buNone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2" name="AutoShape 20"/>
          <p:cNvSpPr>
            <a:spLocks noChangeArrowheads="1"/>
          </p:cNvSpPr>
          <p:nvPr/>
        </p:nvSpPr>
        <p:spPr bwMode="auto">
          <a:xfrm>
            <a:off x="2269233" y="3749898"/>
            <a:ext cx="169862" cy="122238"/>
          </a:xfrm>
          <a:prstGeom prst="star5">
            <a:avLst/>
          </a:prstGeom>
          <a:solidFill>
            <a:srgbClr val="33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FFFFFF"/>
              </a:buClr>
              <a:buFont typeface="Wingdings" pitchFamily="2" charset="2"/>
              <a:buNone/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4034816" y="4613721"/>
            <a:ext cx="100012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ru-RU"/>
            </a:defPPr>
            <a:lvl1pPr>
              <a:buClr>
                <a:srgbClr val="FFFFFF"/>
              </a:buClr>
              <a:defRPr sz="800" b="1" i="0">
                <a:solidFill>
                  <a:srgbClr val="33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  <a:lvl2pPr marL="742950" indent="-285750">
              <a:defRPr b="1" i="1">
                <a:latin typeface="Arial" charset="0"/>
              </a:defRPr>
            </a:lvl2pPr>
            <a:lvl3pPr marL="1143000" indent="-228600">
              <a:defRPr b="1" i="1">
                <a:latin typeface="Arial" charset="0"/>
              </a:defRPr>
            </a:lvl3pPr>
            <a:lvl4pPr marL="1600200" indent="-228600">
              <a:defRPr b="1" i="1">
                <a:latin typeface="Arial" charset="0"/>
              </a:defRPr>
            </a:lvl4pPr>
            <a:lvl5pPr marL="2057400" indent="-228600">
              <a:defRPr b="1" i="1">
                <a:latin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latin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latin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latin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latin typeface="Arial" charset="0"/>
              </a:defRPr>
            </a:lvl9pPr>
          </a:lstStyle>
          <a:p>
            <a:r>
              <a:rPr lang="en-US" dirty="0"/>
              <a:t> </a:t>
            </a:r>
            <a:r>
              <a:rPr lang="ru-RU" dirty="0" smtClean="0"/>
              <a:t>Кемерово </a:t>
            </a:r>
            <a:endParaRPr lang="ru-RU" dirty="0"/>
          </a:p>
        </p:txBody>
      </p:sp>
      <p:sp>
        <p:nvSpPr>
          <p:cNvPr id="27" name="Text Box 26"/>
          <p:cNvSpPr txBox="1">
            <a:spLocks noChangeArrowheads="1"/>
          </p:cNvSpPr>
          <p:nvPr/>
        </p:nvSpPr>
        <p:spPr bwMode="auto">
          <a:xfrm>
            <a:off x="3131840" y="4494673"/>
            <a:ext cx="1143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ru-RU"/>
            </a:defPPr>
            <a:lvl1pPr>
              <a:buClr>
                <a:srgbClr val="FFFFFF"/>
              </a:buClr>
              <a:defRPr sz="800" b="1" i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  <a:lvl2pPr marL="742950" indent="-285750">
              <a:defRPr b="1" i="1">
                <a:latin typeface="Arial" charset="0"/>
              </a:defRPr>
            </a:lvl2pPr>
            <a:lvl3pPr marL="1143000" indent="-228600">
              <a:defRPr b="1" i="1">
                <a:latin typeface="Arial" charset="0"/>
              </a:defRPr>
            </a:lvl3pPr>
            <a:lvl4pPr marL="1600200" indent="-228600">
              <a:defRPr b="1" i="1">
                <a:latin typeface="Arial" charset="0"/>
              </a:defRPr>
            </a:lvl4pPr>
            <a:lvl5pPr marL="2057400" indent="-228600">
              <a:defRPr b="1" i="1">
                <a:latin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latin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latin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latin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latin typeface="Arial" charset="0"/>
              </a:defRPr>
            </a:lvl9pPr>
          </a:lstStyle>
          <a:p>
            <a:r>
              <a:rPr lang="ru-RU" dirty="0" smtClean="0"/>
              <a:t>Новосибирск</a:t>
            </a:r>
          </a:p>
          <a:p>
            <a:r>
              <a:rPr lang="ru-RU" dirty="0" smtClean="0"/>
              <a:t>почка</a:t>
            </a:r>
          </a:p>
          <a:p>
            <a:r>
              <a:rPr lang="ru-RU" dirty="0" smtClean="0"/>
              <a:t>печень </a:t>
            </a:r>
            <a:r>
              <a:rPr lang="ru-RU" dirty="0"/>
              <a:t>4</a:t>
            </a:r>
          </a:p>
        </p:txBody>
      </p:sp>
      <p:sp>
        <p:nvSpPr>
          <p:cNvPr id="28" name="Text Box 31"/>
          <p:cNvSpPr txBox="1">
            <a:spLocks noChangeArrowheads="1"/>
          </p:cNvSpPr>
          <p:nvPr/>
        </p:nvSpPr>
        <p:spPr bwMode="auto">
          <a:xfrm>
            <a:off x="252215" y="3749625"/>
            <a:ext cx="10795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>
              <a:buClr>
                <a:srgbClr val="FFFFFF"/>
              </a:buClr>
              <a:defRPr/>
            </a:pPr>
            <a:r>
              <a:rPr lang="en-US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Краснодар</a:t>
            </a:r>
          </a:p>
        </p:txBody>
      </p:sp>
      <p:sp>
        <p:nvSpPr>
          <p:cNvPr id="31" name="AutoShape 35"/>
          <p:cNvSpPr>
            <a:spLocks noChangeArrowheads="1"/>
          </p:cNvSpPr>
          <p:nvPr/>
        </p:nvSpPr>
        <p:spPr bwMode="auto">
          <a:xfrm>
            <a:off x="1665983" y="2114773"/>
            <a:ext cx="169862" cy="122238"/>
          </a:xfrm>
          <a:prstGeom prst="star5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FFFFFF"/>
              </a:buClr>
              <a:buFont typeface="Wingdings" pitchFamily="2" charset="2"/>
              <a:buNone/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2" name="Text Box 36"/>
          <p:cNvSpPr txBox="1">
            <a:spLocks noChangeArrowheads="1"/>
          </p:cNvSpPr>
          <p:nvPr/>
        </p:nvSpPr>
        <p:spPr bwMode="auto">
          <a:xfrm>
            <a:off x="1750064" y="2097786"/>
            <a:ext cx="10795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>
              <a:buClr>
                <a:srgbClr val="FFFFFF"/>
              </a:buClr>
              <a:defRPr/>
            </a:pPr>
            <a:r>
              <a:rPr lang="en-US" sz="800" i="0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800" i="0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С-Петербург</a:t>
            </a:r>
          </a:p>
          <a:p>
            <a:pPr>
              <a:buClr>
                <a:srgbClr val="FFFFFF"/>
              </a:buClr>
              <a:defRPr/>
            </a:pPr>
            <a:r>
              <a:rPr lang="ru-RU" sz="800" i="0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сердце </a:t>
            </a:r>
          </a:p>
        </p:txBody>
      </p:sp>
      <p:sp>
        <p:nvSpPr>
          <p:cNvPr id="33" name="AutoShape 37"/>
          <p:cNvSpPr>
            <a:spLocks noChangeArrowheads="1"/>
          </p:cNvSpPr>
          <p:nvPr/>
        </p:nvSpPr>
        <p:spPr bwMode="auto">
          <a:xfrm>
            <a:off x="2701033" y="3749898"/>
            <a:ext cx="169862" cy="122238"/>
          </a:xfrm>
          <a:prstGeom prst="star5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FFFFFF"/>
              </a:buClr>
              <a:buFont typeface="Wingdings" pitchFamily="2" charset="2"/>
              <a:buNone/>
              <a:defRPr/>
            </a:pPr>
            <a:endParaRPr lang="ru-RU">
              <a:solidFill>
                <a:srgbClr val="00FF00"/>
              </a:solidFill>
            </a:endParaRPr>
          </a:p>
        </p:txBody>
      </p:sp>
      <p:sp>
        <p:nvSpPr>
          <p:cNvPr id="34" name="Text Box 38"/>
          <p:cNvSpPr txBox="1">
            <a:spLocks noChangeArrowheads="1"/>
          </p:cNvSpPr>
          <p:nvPr/>
        </p:nvSpPr>
        <p:spPr bwMode="auto">
          <a:xfrm>
            <a:off x="2700487" y="3606376"/>
            <a:ext cx="10795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>
              <a:buClr>
                <a:srgbClr val="FFFFFF"/>
              </a:buClr>
              <a:defRPr/>
            </a:pPr>
            <a:r>
              <a:rPr lang="en-US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Екатеринбург</a:t>
            </a:r>
          </a:p>
        </p:txBody>
      </p:sp>
      <p:sp>
        <p:nvSpPr>
          <p:cNvPr id="37" name="AutoShape 20"/>
          <p:cNvSpPr>
            <a:spLocks noChangeArrowheads="1"/>
          </p:cNvSpPr>
          <p:nvPr/>
        </p:nvSpPr>
        <p:spPr bwMode="auto">
          <a:xfrm>
            <a:off x="1980407" y="3317577"/>
            <a:ext cx="169863" cy="122238"/>
          </a:xfrm>
          <a:prstGeom prst="star5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FFFFFF"/>
              </a:buClr>
              <a:buFont typeface="Wingdings" pitchFamily="2" charset="2"/>
              <a:buNone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2" name="Text Box 32"/>
          <p:cNvSpPr txBox="1">
            <a:spLocks noChangeArrowheads="1"/>
          </p:cNvSpPr>
          <p:nvPr/>
        </p:nvSpPr>
        <p:spPr bwMode="auto">
          <a:xfrm>
            <a:off x="323528" y="3012951"/>
            <a:ext cx="86409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l">
              <a:buClr>
                <a:srgbClr val="FFFFFF"/>
              </a:buClr>
              <a:defRPr/>
            </a:pPr>
            <a:r>
              <a:rPr lang="en-US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Белгород</a:t>
            </a:r>
          </a:p>
        </p:txBody>
      </p:sp>
      <p:sp>
        <p:nvSpPr>
          <p:cNvPr id="39" name="AutoShape 16"/>
          <p:cNvSpPr>
            <a:spLocks noChangeArrowheads="1"/>
          </p:cNvSpPr>
          <p:nvPr/>
        </p:nvSpPr>
        <p:spPr bwMode="auto">
          <a:xfrm>
            <a:off x="1477070" y="2741836"/>
            <a:ext cx="241300" cy="2159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FFFFFF"/>
              </a:buClr>
              <a:buFont typeface="Wingdings" pitchFamily="2" charset="2"/>
              <a:buNone/>
              <a:defRPr/>
            </a:pPr>
            <a:endParaRPr lang="ru-RU">
              <a:solidFill>
                <a:srgbClr val="00FF00"/>
              </a:solidFill>
            </a:endParaRPr>
          </a:p>
        </p:txBody>
      </p:sp>
      <p:sp>
        <p:nvSpPr>
          <p:cNvPr id="40" name="AutoShape 20"/>
          <p:cNvSpPr>
            <a:spLocks noChangeArrowheads="1"/>
          </p:cNvSpPr>
          <p:nvPr/>
        </p:nvSpPr>
        <p:spPr bwMode="auto">
          <a:xfrm>
            <a:off x="540247" y="3677617"/>
            <a:ext cx="169862" cy="122238"/>
          </a:xfrm>
          <a:prstGeom prst="star5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FFFFFF"/>
              </a:buClr>
              <a:buFont typeface="Wingdings" pitchFamily="2" charset="2"/>
              <a:buNone/>
              <a:defRPr/>
            </a:pPr>
            <a:endParaRPr lang="ru-RU">
              <a:solidFill>
                <a:srgbClr val="00FF00"/>
              </a:solidFill>
            </a:endParaRPr>
          </a:p>
        </p:txBody>
      </p:sp>
      <p:sp>
        <p:nvSpPr>
          <p:cNvPr id="41" name="AutoShape 20"/>
          <p:cNvSpPr>
            <a:spLocks noChangeArrowheads="1"/>
          </p:cNvSpPr>
          <p:nvPr/>
        </p:nvSpPr>
        <p:spPr bwMode="auto">
          <a:xfrm>
            <a:off x="3970785" y="4541713"/>
            <a:ext cx="169862" cy="122238"/>
          </a:xfrm>
          <a:prstGeom prst="star5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FFFFFF"/>
              </a:buClr>
              <a:buFont typeface="Wingdings" pitchFamily="2" charset="2"/>
              <a:buNone/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6" name="AutoShape 20"/>
          <p:cNvSpPr>
            <a:spLocks noChangeArrowheads="1"/>
          </p:cNvSpPr>
          <p:nvPr/>
        </p:nvSpPr>
        <p:spPr bwMode="auto">
          <a:xfrm>
            <a:off x="1836391" y="3101553"/>
            <a:ext cx="169862" cy="122237"/>
          </a:xfrm>
          <a:prstGeom prst="star5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FFFFFF"/>
              </a:buClr>
              <a:buFont typeface="Wingdings" pitchFamily="2" charset="2"/>
              <a:buNone/>
              <a:defRPr/>
            </a:pPr>
            <a:endParaRPr lang="ru-RU">
              <a:solidFill>
                <a:srgbClr val="00FF00"/>
              </a:solidFill>
            </a:endParaRPr>
          </a:p>
        </p:txBody>
      </p:sp>
      <p:sp>
        <p:nvSpPr>
          <p:cNvPr id="42" name="Text Box 38"/>
          <p:cNvSpPr txBox="1">
            <a:spLocks noChangeArrowheads="1"/>
          </p:cNvSpPr>
          <p:nvPr/>
        </p:nvSpPr>
        <p:spPr bwMode="auto">
          <a:xfrm>
            <a:off x="1970782" y="3015506"/>
            <a:ext cx="93662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>
              <a:buClr>
                <a:srgbClr val="FFFFFF"/>
              </a:buClr>
              <a:defRPr/>
            </a:pPr>
            <a:r>
              <a:rPr lang="ru-RU" sz="800" i="0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Н.Новгород</a:t>
            </a:r>
            <a:endParaRPr lang="ru-RU" sz="800" i="0" dirty="0" smtClean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3" name="Text Box 27"/>
          <p:cNvSpPr txBox="1">
            <a:spLocks noChangeArrowheads="1"/>
          </p:cNvSpPr>
          <p:nvPr/>
        </p:nvSpPr>
        <p:spPr bwMode="auto">
          <a:xfrm>
            <a:off x="1212877" y="3173561"/>
            <a:ext cx="719385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>
              <a:buClr>
                <a:srgbClr val="FFFFFF"/>
              </a:buClr>
              <a:defRPr/>
            </a:pPr>
            <a:r>
              <a:rPr lang="en-US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Воронеж</a:t>
            </a:r>
          </a:p>
        </p:txBody>
      </p:sp>
      <p:sp>
        <p:nvSpPr>
          <p:cNvPr id="44" name="AutoShape 20"/>
          <p:cNvSpPr>
            <a:spLocks noChangeArrowheads="1"/>
          </p:cNvSpPr>
          <p:nvPr/>
        </p:nvSpPr>
        <p:spPr bwMode="auto">
          <a:xfrm>
            <a:off x="1188319" y="3173561"/>
            <a:ext cx="169863" cy="122238"/>
          </a:xfrm>
          <a:prstGeom prst="star5">
            <a:avLst/>
          </a:prstGeom>
          <a:solidFill>
            <a:srgbClr val="33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FFFFFF"/>
              </a:buClr>
              <a:buFont typeface="Wingdings" pitchFamily="2" charset="2"/>
              <a:buNone/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6" name="Text Box 27"/>
          <p:cNvSpPr txBox="1">
            <a:spLocks noChangeArrowheads="1"/>
          </p:cNvSpPr>
          <p:nvPr/>
        </p:nvSpPr>
        <p:spPr bwMode="auto">
          <a:xfrm>
            <a:off x="1188319" y="3372961"/>
            <a:ext cx="793750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>
              <a:buClr>
                <a:srgbClr val="FFFFFF"/>
              </a:buClr>
              <a:defRPr/>
            </a:pPr>
            <a:r>
              <a:rPr lang="en-US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Саратов</a:t>
            </a:r>
          </a:p>
        </p:txBody>
      </p:sp>
      <p:sp>
        <p:nvSpPr>
          <p:cNvPr id="67" name="AutoShape 20"/>
          <p:cNvSpPr>
            <a:spLocks noChangeArrowheads="1"/>
          </p:cNvSpPr>
          <p:nvPr/>
        </p:nvSpPr>
        <p:spPr bwMode="auto">
          <a:xfrm>
            <a:off x="1476351" y="3555379"/>
            <a:ext cx="169863" cy="122238"/>
          </a:xfrm>
          <a:prstGeom prst="star5">
            <a:avLst/>
          </a:prstGeom>
          <a:solidFill>
            <a:srgbClr val="33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FFFFFF"/>
              </a:buClr>
              <a:buFont typeface="Wingdings" pitchFamily="2" charset="2"/>
              <a:buNone/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8" name="AutoShape 20"/>
          <p:cNvSpPr>
            <a:spLocks noChangeArrowheads="1"/>
          </p:cNvSpPr>
          <p:nvPr/>
        </p:nvSpPr>
        <p:spPr bwMode="auto">
          <a:xfrm>
            <a:off x="1908399" y="3605609"/>
            <a:ext cx="169863" cy="122238"/>
          </a:xfrm>
          <a:prstGeom prst="star5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FFFFFF"/>
              </a:buClr>
              <a:buFont typeface="Wingdings" pitchFamily="2" charset="2"/>
              <a:buNone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9" name="Text Box 27"/>
          <p:cNvSpPr txBox="1">
            <a:spLocks noChangeArrowheads="1"/>
          </p:cNvSpPr>
          <p:nvPr/>
        </p:nvSpPr>
        <p:spPr bwMode="auto">
          <a:xfrm>
            <a:off x="2031364" y="3573016"/>
            <a:ext cx="793750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>
              <a:buClr>
                <a:srgbClr val="FFFFFF"/>
              </a:buClr>
              <a:defRPr/>
            </a:pPr>
            <a:r>
              <a:rPr lang="en-US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Самара</a:t>
            </a:r>
          </a:p>
        </p:txBody>
      </p:sp>
      <p:sp>
        <p:nvSpPr>
          <p:cNvPr id="71" name="AutoShape 20"/>
          <p:cNvSpPr>
            <a:spLocks noChangeArrowheads="1"/>
          </p:cNvSpPr>
          <p:nvPr/>
        </p:nvSpPr>
        <p:spPr bwMode="auto">
          <a:xfrm>
            <a:off x="2052415" y="3965649"/>
            <a:ext cx="169862" cy="122238"/>
          </a:xfrm>
          <a:prstGeom prst="star5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FFFFFF"/>
              </a:buClr>
              <a:buFont typeface="Wingdings" pitchFamily="2" charset="2"/>
              <a:buNone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2" name="Text Box 27"/>
          <p:cNvSpPr txBox="1">
            <a:spLocks noChangeArrowheads="1"/>
          </p:cNvSpPr>
          <p:nvPr/>
        </p:nvSpPr>
        <p:spPr bwMode="auto">
          <a:xfrm>
            <a:off x="2340447" y="3965649"/>
            <a:ext cx="793750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>
              <a:buClr>
                <a:srgbClr val="FFFFFF"/>
              </a:buClr>
              <a:defRPr/>
            </a:pPr>
            <a:r>
              <a:rPr lang="en-US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Челябинск</a:t>
            </a:r>
          </a:p>
        </p:txBody>
      </p:sp>
      <p:sp>
        <p:nvSpPr>
          <p:cNvPr id="73" name="AutoShape 20"/>
          <p:cNvSpPr>
            <a:spLocks noChangeArrowheads="1"/>
          </p:cNvSpPr>
          <p:nvPr/>
        </p:nvSpPr>
        <p:spPr bwMode="auto">
          <a:xfrm>
            <a:off x="2628479" y="3893641"/>
            <a:ext cx="169862" cy="122238"/>
          </a:xfrm>
          <a:prstGeom prst="star5">
            <a:avLst/>
          </a:prstGeom>
          <a:solidFill>
            <a:srgbClr val="33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FFFFFF"/>
              </a:buClr>
              <a:buFont typeface="Wingdings" pitchFamily="2" charset="2"/>
              <a:buNone/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4" name="Text Box 27"/>
          <p:cNvSpPr txBox="1">
            <a:spLocks noChangeArrowheads="1"/>
          </p:cNvSpPr>
          <p:nvPr/>
        </p:nvSpPr>
        <p:spPr bwMode="auto">
          <a:xfrm>
            <a:off x="3437692" y="4213894"/>
            <a:ext cx="5080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ru-RU"/>
            </a:defPPr>
            <a:lvl1pPr>
              <a:buClr>
                <a:srgbClr val="FFFFFF"/>
              </a:buClr>
              <a:defRPr sz="800" b="1" i="0">
                <a:solidFill>
                  <a:srgbClr val="33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  <a:lvl2pPr marL="742950" indent="-285750">
              <a:defRPr b="1" i="1">
                <a:latin typeface="Arial" charset="0"/>
              </a:defRPr>
            </a:lvl2pPr>
            <a:lvl3pPr marL="1143000" indent="-228600">
              <a:defRPr b="1" i="1">
                <a:latin typeface="Arial" charset="0"/>
              </a:defRPr>
            </a:lvl3pPr>
            <a:lvl4pPr marL="1600200" indent="-228600">
              <a:defRPr b="1" i="1">
                <a:latin typeface="Arial" charset="0"/>
              </a:defRPr>
            </a:lvl4pPr>
            <a:lvl5pPr marL="2057400" indent="-228600">
              <a:defRPr b="1" i="1">
                <a:latin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latin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latin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latin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latin typeface="Arial" charset="0"/>
              </a:defRPr>
            </a:lvl9pPr>
          </a:lstStyle>
          <a:p>
            <a:r>
              <a:rPr lang="en-US" dirty="0"/>
              <a:t> </a:t>
            </a:r>
            <a:r>
              <a:rPr lang="ru-RU" dirty="0" smtClean="0"/>
              <a:t>Омск</a:t>
            </a:r>
            <a:endParaRPr lang="ru-RU" dirty="0"/>
          </a:p>
        </p:txBody>
      </p:sp>
      <p:sp>
        <p:nvSpPr>
          <p:cNvPr id="75" name="AutoShape 20"/>
          <p:cNvSpPr>
            <a:spLocks noChangeArrowheads="1"/>
          </p:cNvSpPr>
          <p:nvPr/>
        </p:nvSpPr>
        <p:spPr bwMode="auto">
          <a:xfrm>
            <a:off x="3348559" y="4325689"/>
            <a:ext cx="169862" cy="122238"/>
          </a:xfrm>
          <a:prstGeom prst="star5">
            <a:avLst/>
          </a:prstGeom>
          <a:solidFill>
            <a:srgbClr val="33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FFFFFF"/>
              </a:buClr>
              <a:buFont typeface="Wingdings" pitchFamily="2" charset="2"/>
              <a:buNone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6" name="AutoShape 20"/>
          <p:cNvSpPr>
            <a:spLocks noChangeArrowheads="1"/>
          </p:cNvSpPr>
          <p:nvPr/>
        </p:nvSpPr>
        <p:spPr bwMode="auto">
          <a:xfrm>
            <a:off x="3924623" y="4685729"/>
            <a:ext cx="169862" cy="122238"/>
          </a:xfrm>
          <a:prstGeom prst="star5">
            <a:avLst/>
          </a:prstGeom>
          <a:solidFill>
            <a:srgbClr val="33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FFFFFF"/>
              </a:buClr>
              <a:buFont typeface="Wingdings" pitchFamily="2" charset="2"/>
              <a:buNone/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7" name="Text Box 25"/>
          <p:cNvSpPr txBox="1">
            <a:spLocks noChangeArrowheads="1"/>
          </p:cNvSpPr>
          <p:nvPr/>
        </p:nvSpPr>
        <p:spPr bwMode="auto">
          <a:xfrm>
            <a:off x="3636591" y="4757737"/>
            <a:ext cx="1000125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>
              <a:buClr>
                <a:srgbClr val="FFFFFF"/>
              </a:buClr>
              <a:defRPr/>
            </a:pPr>
            <a:r>
              <a:rPr lang="en-US" sz="800" i="0" dirty="0" smtClean="0">
                <a:solidFill>
                  <a:srgbClr val="33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800" i="0" dirty="0" smtClean="0">
                <a:solidFill>
                  <a:srgbClr val="33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Барнаул</a:t>
            </a:r>
          </a:p>
        </p:txBody>
      </p:sp>
      <p:sp>
        <p:nvSpPr>
          <p:cNvPr id="45" name="Text Box 31"/>
          <p:cNvSpPr txBox="1">
            <a:spLocks noChangeArrowheads="1"/>
          </p:cNvSpPr>
          <p:nvPr/>
        </p:nvSpPr>
        <p:spPr bwMode="auto">
          <a:xfrm>
            <a:off x="1044303" y="3749625"/>
            <a:ext cx="79375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>
              <a:buClr>
                <a:srgbClr val="FFFFFF"/>
              </a:buClr>
              <a:defRPr/>
            </a:pPr>
            <a:r>
              <a:rPr lang="en-US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Волгоград</a:t>
            </a:r>
          </a:p>
        </p:txBody>
      </p:sp>
      <p:sp>
        <p:nvSpPr>
          <p:cNvPr id="46" name="AutoShape 20"/>
          <p:cNvSpPr>
            <a:spLocks noChangeArrowheads="1"/>
          </p:cNvSpPr>
          <p:nvPr/>
        </p:nvSpPr>
        <p:spPr bwMode="auto">
          <a:xfrm>
            <a:off x="1188319" y="3677617"/>
            <a:ext cx="169863" cy="122238"/>
          </a:xfrm>
          <a:prstGeom prst="star5">
            <a:avLst/>
          </a:prstGeom>
          <a:solidFill>
            <a:srgbClr val="33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FFFFFF"/>
              </a:buClr>
              <a:buFont typeface="Wingdings" pitchFamily="2" charset="2"/>
              <a:buNone/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7" name="Text Box 24"/>
          <p:cNvSpPr txBox="1">
            <a:spLocks noChangeArrowheads="1"/>
          </p:cNvSpPr>
          <p:nvPr/>
        </p:nvSpPr>
        <p:spPr bwMode="auto">
          <a:xfrm>
            <a:off x="5034941" y="5045769"/>
            <a:ext cx="1079500" cy="19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>
              <a:buClr>
                <a:srgbClr val="FFFFFF"/>
              </a:buClr>
              <a:defRPr/>
            </a:pPr>
            <a:r>
              <a:rPr lang="en-US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ru-RU" sz="800" i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Иркутск</a:t>
            </a:r>
          </a:p>
        </p:txBody>
      </p:sp>
      <p:sp>
        <p:nvSpPr>
          <p:cNvPr id="48" name="Text Box 24"/>
          <p:cNvSpPr txBox="1">
            <a:spLocks noChangeArrowheads="1"/>
          </p:cNvSpPr>
          <p:nvPr/>
        </p:nvSpPr>
        <p:spPr bwMode="auto">
          <a:xfrm>
            <a:off x="6218616" y="3439815"/>
            <a:ext cx="10795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ru-RU"/>
            </a:defPPr>
            <a:lvl1pPr>
              <a:buClr>
                <a:srgbClr val="FFFFFF"/>
              </a:buClr>
              <a:defRPr sz="800" b="1" i="0">
                <a:solidFill>
                  <a:srgbClr val="33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  <a:lvl2pPr marL="742950" indent="-285750">
              <a:defRPr b="1" i="1">
                <a:latin typeface="Arial" charset="0"/>
              </a:defRPr>
            </a:lvl2pPr>
            <a:lvl3pPr marL="1143000" indent="-228600">
              <a:defRPr b="1" i="1">
                <a:latin typeface="Arial" charset="0"/>
              </a:defRPr>
            </a:lvl3pPr>
            <a:lvl4pPr marL="1600200" indent="-228600">
              <a:defRPr b="1" i="1">
                <a:latin typeface="Arial" charset="0"/>
              </a:defRPr>
            </a:lvl4pPr>
            <a:lvl5pPr marL="2057400" indent="-228600">
              <a:defRPr b="1" i="1">
                <a:latin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latin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latin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latin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latin typeface="Arial" charset="0"/>
              </a:defRPr>
            </a:lvl9pPr>
          </a:lstStyle>
          <a:p>
            <a:r>
              <a:rPr lang="ru-RU" dirty="0"/>
              <a:t>Якутск</a:t>
            </a:r>
          </a:p>
        </p:txBody>
      </p:sp>
      <p:sp>
        <p:nvSpPr>
          <p:cNvPr id="49" name="AutoShape 20"/>
          <p:cNvSpPr>
            <a:spLocks noChangeArrowheads="1"/>
          </p:cNvSpPr>
          <p:nvPr/>
        </p:nvSpPr>
        <p:spPr bwMode="auto">
          <a:xfrm>
            <a:off x="5364783" y="4973761"/>
            <a:ext cx="169862" cy="122238"/>
          </a:xfrm>
          <a:prstGeom prst="star5">
            <a:avLst/>
          </a:prstGeom>
          <a:solidFill>
            <a:srgbClr val="33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FFFFFF"/>
              </a:buClr>
              <a:buFont typeface="Wingdings" pitchFamily="2" charset="2"/>
              <a:buNone/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0" name="AutoShape 20"/>
          <p:cNvSpPr>
            <a:spLocks noChangeArrowheads="1"/>
          </p:cNvSpPr>
          <p:nvPr/>
        </p:nvSpPr>
        <p:spPr bwMode="auto">
          <a:xfrm>
            <a:off x="6660927" y="3461593"/>
            <a:ext cx="169862" cy="122238"/>
          </a:xfrm>
          <a:prstGeom prst="star5">
            <a:avLst/>
          </a:prstGeom>
          <a:solidFill>
            <a:srgbClr val="33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FFFFFF"/>
              </a:buClr>
              <a:buFont typeface="Wingdings" pitchFamily="2" charset="2"/>
              <a:buNone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1" name="AutoShape 20"/>
          <p:cNvSpPr>
            <a:spLocks noChangeArrowheads="1"/>
          </p:cNvSpPr>
          <p:nvPr/>
        </p:nvSpPr>
        <p:spPr bwMode="auto">
          <a:xfrm>
            <a:off x="828279" y="3533601"/>
            <a:ext cx="169862" cy="122238"/>
          </a:xfrm>
          <a:prstGeom prst="star5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FFFFFF"/>
              </a:buClr>
              <a:buFont typeface="Wingdings" pitchFamily="2" charset="2"/>
              <a:buNone/>
            </a:pPr>
            <a:endParaRPr lang="ru-RU">
              <a:solidFill>
                <a:srgbClr val="00FF00"/>
              </a:solidFill>
            </a:endParaRPr>
          </a:p>
        </p:txBody>
      </p:sp>
      <p:sp>
        <p:nvSpPr>
          <p:cNvPr id="52" name="Text Box 31"/>
          <p:cNvSpPr txBox="1">
            <a:spLocks noChangeArrowheads="1"/>
          </p:cNvSpPr>
          <p:nvPr/>
        </p:nvSpPr>
        <p:spPr bwMode="auto">
          <a:xfrm>
            <a:off x="265876" y="3339935"/>
            <a:ext cx="129614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ru-RU"/>
            </a:defPPr>
            <a:lvl1pPr>
              <a:buClr>
                <a:srgbClr val="FFFFFF"/>
              </a:buClr>
              <a:defRPr sz="800" b="1" i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  <a:lvl2pPr marL="742950" indent="-285750">
              <a:defRPr b="1" i="1">
                <a:latin typeface="Arial" charset="0"/>
              </a:defRPr>
            </a:lvl2pPr>
            <a:lvl3pPr marL="1143000" indent="-228600">
              <a:defRPr b="1" i="1">
                <a:latin typeface="Arial" charset="0"/>
              </a:defRPr>
            </a:lvl3pPr>
            <a:lvl4pPr marL="1600200" indent="-228600">
              <a:defRPr b="1" i="1">
                <a:latin typeface="Arial" charset="0"/>
              </a:defRPr>
            </a:lvl4pPr>
            <a:lvl5pPr marL="2057400" indent="-228600">
              <a:defRPr b="1" i="1">
                <a:latin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latin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latin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latin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latin typeface="Arial" charset="0"/>
              </a:defRPr>
            </a:lvl9pPr>
          </a:lstStyle>
          <a:p>
            <a:r>
              <a:rPr lang="en-US" dirty="0">
                <a:solidFill>
                  <a:srgbClr val="00FF00"/>
                </a:solidFill>
              </a:rPr>
              <a:t> </a:t>
            </a:r>
            <a:r>
              <a:rPr lang="ru-RU" dirty="0">
                <a:solidFill>
                  <a:srgbClr val="00FF00"/>
                </a:solidFill>
              </a:rPr>
              <a:t>Ростов-на-Дону</a:t>
            </a:r>
          </a:p>
        </p:txBody>
      </p:sp>
      <p:sp>
        <p:nvSpPr>
          <p:cNvPr id="53" name="Text Box 25"/>
          <p:cNvSpPr txBox="1">
            <a:spLocks noChangeArrowheads="1"/>
          </p:cNvSpPr>
          <p:nvPr/>
        </p:nvSpPr>
        <p:spPr bwMode="auto">
          <a:xfrm>
            <a:off x="4652690" y="4607942"/>
            <a:ext cx="1000125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>
              <a:buClr>
                <a:srgbClr val="FFFFFF"/>
              </a:buClr>
              <a:defRPr/>
            </a:pPr>
            <a:r>
              <a:rPr lang="en-US" sz="800" i="0" dirty="0" smtClean="0">
                <a:solidFill>
                  <a:srgbClr val="33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800" i="0" dirty="0" smtClean="0">
                <a:solidFill>
                  <a:srgbClr val="33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Красноярск </a:t>
            </a:r>
          </a:p>
        </p:txBody>
      </p:sp>
      <p:sp>
        <p:nvSpPr>
          <p:cNvPr id="54" name="AutoShape 17"/>
          <p:cNvSpPr>
            <a:spLocks noChangeArrowheads="1"/>
          </p:cNvSpPr>
          <p:nvPr/>
        </p:nvSpPr>
        <p:spPr bwMode="auto">
          <a:xfrm>
            <a:off x="4644703" y="4541713"/>
            <a:ext cx="169862" cy="122237"/>
          </a:xfrm>
          <a:prstGeom prst="star5">
            <a:avLst/>
          </a:prstGeom>
          <a:solidFill>
            <a:srgbClr val="33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FFFFFF"/>
              </a:buClr>
              <a:buFont typeface="Wingdings" pitchFamily="2" charset="2"/>
              <a:buNone/>
              <a:defRPr/>
            </a:pPr>
            <a:endParaRPr lang="ru-RU">
              <a:solidFill>
                <a:srgbClr val="00FF00"/>
              </a:solidFill>
            </a:endParaRPr>
          </a:p>
        </p:txBody>
      </p:sp>
      <p:sp>
        <p:nvSpPr>
          <p:cNvPr id="24" name="AutoShape 22"/>
          <p:cNvSpPr>
            <a:spLocks noChangeArrowheads="1"/>
          </p:cNvSpPr>
          <p:nvPr/>
        </p:nvSpPr>
        <p:spPr bwMode="auto">
          <a:xfrm>
            <a:off x="972295" y="3034729"/>
            <a:ext cx="169862" cy="122238"/>
          </a:xfrm>
          <a:prstGeom prst="star5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FFFFFF"/>
              </a:buClr>
              <a:buFont typeface="Wingdings" pitchFamily="2" charset="2"/>
              <a:buNone/>
              <a:defRPr/>
            </a:pPr>
            <a:endParaRPr lang="ru-RU">
              <a:solidFill>
                <a:srgbClr val="00FF00"/>
              </a:solidFill>
            </a:endParaRPr>
          </a:p>
        </p:txBody>
      </p:sp>
      <p:pic>
        <p:nvPicPr>
          <p:cNvPr id="81" name="Picture 7" descr="C:\Users\admin\AppData\Local\Microsoft\Windows\Temporary Internet Files\Content.Outlook\LSJEUB6W\Беджи-синх2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44450"/>
            <a:ext cx="646113" cy="642938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" name="Text Box 34"/>
          <p:cNvSpPr txBox="1">
            <a:spLocks noChangeArrowheads="1"/>
          </p:cNvSpPr>
          <p:nvPr/>
        </p:nvSpPr>
        <p:spPr bwMode="auto">
          <a:xfrm>
            <a:off x="1764383" y="2725626"/>
            <a:ext cx="1955800" cy="2619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>
              <a:defRPr/>
            </a:pPr>
            <a:r>
              <a:rPr lang="en-US" sz="11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 </a:t>
            </a:r>
            <a:r>
              <a:rPr lang="ru-RU" sz="110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Москва (154) – 3 центра:</a:t>
            </a:r>
          </a:p>
        </p:txBody>
      </p:sp>
      <p:graphicFrame>
        <p:nvGraphicFramePr>
          <p:cNvPr id="3" name="Диаграмма 2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9013026"/>
              </p:ext>
            </p:extLst>
          </p:nvPr>
        </p:nvGraphicFramePr>
        <p:xfrm>
          <a:off x="2977258" y="2015245"/>
          <a:ext cx="2470150" cy="1755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5" name="Text Box 36"/>
          <p:cNvSpPr txBox="1">
            <a:spLocks noChangeArrowheads="1"/>
          </p:cNvSpPr>
          <p:nvPr/>
        </p:nvSpPr>
        <p:spPr bwMode="auto">
          <a:xfrm>
            <a:off x="4367213" y="1099567"/>
            <a:ext cx="301307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lang="ru-RU" sz="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Трансплантация органов взрослым и детям</a:t>
            </a:r>
          </a:p>
        </p:txBody>
      </p:sp>
      <p:sp>
        <p:nvSpPr>
          <p:cNvPr id="86" name="AutoShape 35"/>
          <p:cNvSpPr>
            <a:spLocks noChangeArrowheads="1"/>
          </p:cNvSpPr>
          <p:nvPr/>
        </p:nvSpPr>
        <p:spPr bwMode="auto">
          <a:xfrm>
            <a:off x="4286250" y="1159892"/>
            <a:ext cx="169863" cy="123825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lang="ru-RU" sz="1800" b="1" i="1">
              <a:solidFill>
                <a:srgbClr val="000000"/>
              </a:solidFill>
              <a:latin typeface="Arial" charset="0"/>
              <a:cs typeface="+mn-cs"/>
            </a:endParaRPr>
          </a:p>
        </p:txBody>
      </p:sp>
      <p:sp>
        <p:nvSpPr>
          <p:cNvPr id="87" name="AutoShape 35"/>
          <p:cNvSpPr>
            <a:spLocks noChangeArrowheads="1"/>
          </p:cNvSpPr>
          <p:nvPr/>
        </p:nvSpPr>
        <p:spPr bwMode="auto">
          <a:xfrm>
            <a:off x="4286250" y="1810767"/>
            <a:ext cx="169863" cy="123825"/>
          </a:xfrm>
          <a:prstGeom prst="star5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lang="ru-RU" sz="1800" b="1" i="1">
              <a:solidFill>
                <a:srgbClr val="000000"/>
              </a:solidFill>
              <a:latin typeface="Arial" charset="0"/>
              <a:cs typeface="+mn-cs"/>
            </a:endParaRPr>
          </a:p>
        </p:txBody>
      </p:sp>
      <p:sp>
        <p:nvSpPr>
          <p:cNvPr id="88" name="Text Box 36"/>
          <p:cNvSpPr txBox="1">
            <a:spLocks noChangeArrowheads="1"/>
          </p:cNvSpPr>
          <p:nvPr/>
        </p:nvSpPr>
        <p:spPr bwMode="auto">
          <a:xfrm>
            <a:off x="4225925" y="1794892"/>
            <a:ext cx="2960688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lang="en-US" sz="90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 </a:t>
            </a:r>
            <a:r>
              <a:rPr lang="ru-RU" sz="90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     Трансплантация органов только взрослым</a:t>
            </a:r>
          </a:p>
        </p:txBody>
      </p:sp>
      <p:sp>
        <p:nvSpPr>
          <p:cNvPr id="89" name="AutoShape 35"/>
          <p:cNvSpPr>
            <a:spLocks noChangeArrowheads="1"/>
          </p:cNvSpPr>
          <p:nvPr/>
        </p:nvSpPr>
        <p:spPr bwMode="auto">
          <a:xfrm>
            <a:off x="4284663" y="1496442"/>
            <a:ext cx="169862" cy="120650"/>
          </a:xfrm>
          <a:prstGeom prst="star5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5000"/>
              </a:lnSpc>
              <a:buClr>
                <a:srgbClr val="FFFFFF"/>
              </a:buClr>
              <a:buFont typeface="Wingdings" pitchFamily="2" charset="2"/>
              <a:buNone/>
              <a:defRPr/>
            </a:pPr>
            <a:endParaRPr lang="ru-RU" sz="1800" b="1" i="1">
              <a:solidFill>
                <a:srgbClr val="FF77A2"/>
              </a:solidFill>
              <a:latin typeface="Arial" charset="0"/>
              <a:cs typeface="+mn-cs"/>
            </a:endParaRPr>
          </a:p>
        </p:txBody>
      </p:sp>
      <p:sp>
        <p:nvSpPr>
          <p:cNvPr id="90" name="Text Box 36"/>
          <p:cNvSpPr txBox="1">
            <a:spLocks noChangeArrowheads="1"/>
          </p:cNvSpPr>
          <p:nvPr/>
        </p:nvSpPr>
        <p:spPr bwMode="auto">
          <a:xfrm>
            <a:off x="4456113" y="1436117"/>
            <a:ext cx="2952750" cy="331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lang="ru-RU" sz="900" dirty="0" smtClean="0">
                <a:solidFill>
                  <a:srgbClr val="3366FF"/>
                </a:solidFill>
                <a:cs typeface="+mn-cs"/>
              </a:rPr>
              <a:t>Трансплантация органов взрослым +  единичные трансплантации подросткам</a:t>
            </a:r>
          </a:p>
        </p:txBody>
      </p:sp>
      <p:graphicFrame>
        <p:nvGraphicFramePr>
          <p:cNvPr id="91" name="Таблица 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3414216"/>
              </p:ext>
            </p:extLst>
          </p:nvPr>
        </p:nvGraphicFramePr>
        <p:xfrm>
          <a:off x="1320435" y="5517232"/>
          <a:ext cx="5327699" cy="1259840"/>
        </p:xfrm>
        <a:graphic>
          <a:graphicData uri="http://schemas.openxmlformats.org/drawingml/2006/table">
            <a:tbl>
              <a:tblPr firstRow="1" lastCol="1" bandRow="1">
                <a:tableStyleId>{638B1855-1B75-4FBE-930C-398BA8C253C6}</a:tableStyleId>
              </a:tblPr>
              <a:tblGrid>
                <a:gridCol w="769779"/>
                <a:gridCol w="769779"/>
                <a:gridCol w="835813"/>
                <a:gridCol w="864096"/>
                <a:gridCol w="720080"/>
                <a:gridCol w="1368152"/>
              </a:tblGrid>
              <a:tr h="518160">
                <a:tc>
                  <a:txBody>
                    <a:bodyPr/>
                    <a:lstStyle/>
                    <a:p>
                      <a:endParaRPr lang="ru-RU" sz="1400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Почка</a:t>
                      </a:r>
                      <a:endParaRPr lang="ru-RU" sz="1400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Печень </a:t>
                      </a:r>
                      <a:endParaRPr lang="ru-RU" sz="1400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Сердце</a:t>
                      </a:r>
                      <a:endParaRPr lang="ru-RU" sz="1400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Всего</a:t>
                      </a:r>
                      <a:endParaRPr lang="ru-RU" sz="1400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%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ru-RU" sz="1400" baseline="0" dirty="0" smtClean="0"/>
                        <a:t>от общего числа </a:t>
                      </a:r>
                      <a:r>
                        <a:rPr lang="ru-RU" sz="1400" baseline="0" dirty="0" err="1" smtClean="0"/>
                        <a:t>Тх</a:t>
                      </a:r>
                      <a:endParaRPr lang="ru-RU" sz="1400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США</a:t>
                      </a:r>
                      <a:endParaRPr lang="ru-RU" sz="1600" b="1" dirty="0">
                        <a:solidFill>
                          <a:srgbClr val="00FF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717</a:t>
                      </a:r>
                      <a:endParaRPr lang="ru-RU" sz="1600" dirty="0">
                        <a:solidFill>
                          <a:srgbClr val="00FF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531</a:t>
                      </a:r>
                      <a:endParaRPr lang="ru-RU" sz="1600" dirty="0">
                        <a:solidFill>
                          <a:srgbClr val="00FF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lt1"/>
                          </a:solidFill>
                        </a:rPr>
                        <a:t>404</a:t>
                      </a:r>
                      <a:endParaRPr lang="ru-RU" sz="1600" dirty="0">
                        <a:solidFill>
                          <a:srgbClr val="00FF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1652</a:t>
                      </a:r>
                      <a:endParaRPr lang="ru-RU" sz="1600" dirty="0">
                        <a:solidFill>
                          <a:srgbClr val="00FF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6,</a:t>
                      </a:r>
                      <a:r>
                        <a:rPr lang="en-US" sz="1600" dirty="0" smtClean="0"/>
                        <a:t>5 %</a:t>
                      </a:r>
                      <a:endParaRPr lang="ru-RU" sz="1600" dirty="0">
                        <a:solidFill>
                          <a:srgbClr val="00FFFF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РФ</a:t>
                      </a:r>
                      <a:endParaRPr lang="ru-RU" sz="16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65</a:t>
                      </a:r>
                      <a:endParaRPr lang="ru-RU" sz="16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92</a:t>
                      </a:r>
                      <a:endParaRPr lang="ru-RU" sz="16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lt1"/>
                          </a:solidFill>
                        </a:rPr>
                        <a:t>6</a:t>
                      </a:r>
                      <a:endParaRPr lang="ru-RU" sz="16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163</a:t>
                      </a:r>
                      <a:endParaRPr lang="ru-RU" sz="16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11,0</a:t>
                      </a:r>
                      <a:r>
                        <a:rPr lang="en-US" sz="1600" dirty="0" smtClean="0"/>
                        <a:t> %</a:t>
                      </a:r>
                      <a:endParaRPr lang="ru-RU" sz="16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9" name="Text Box 30"/>
          <p:cNvSpPr txBox="1">
            <a:spLocks noChangeArrowheads="1"/>
          </p:cNvSpPr>
          <p:nvPr/>
        </p:nvSpPr>
        <p:spPr bwMode="auto">
          <a:xfrm>
            <a:off x="1835696" y="4026550"/>
            <a:ext cx="7858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>
              <a:buClr>
                <a:srgbClr val="FFFFFF"/>
              </a:buClr>
              <a:defRPr/>
            </a:pPr>
            <a:r>
              <a:rPr lang="en-US" sz="800" i="0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800" i="0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Оренбург </a:t>
            </a:r>
          </a:p>
          <a:p>
            <a:pPr>
              <a:buClr>
                <a:srgbClr val="FFFFFF"/>
              </a:buClr>
              <a:defRPr/>
            </a:pPr>
            <a:r>
              <a:rPr lang="ru-RU" sz="800" i="0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почка</a:t>
            </a:r>
          </a:p>
        </p:txBody>
      </p:sp>
      <p:sp>
        <p:nvSpPr>
          <p:cNvPr id="60" name="Text Box 30"/>
          <p:cNvSpPr txBox="1">
            <a:spLocks noChangeArrowheads="1"/>
          </p:cNvSpPr>
          <p:nvPr/>
        </p:nvSpPr>
        <p:spPr bwMode="auto">
          <a:xfrm>
            <a:off x="2051720" y="3212976"/>
            <a:ext cx="7858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charset="0"/>
              <a:defRPr b="1" i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>
              <a:buClr>
                <a:srgbClr val="FFFFFF"/>
              </a:buClr>
              <a:defRPr/>
            </a:pPr>
            <a:r>
              <a:rPr lang="en-US" sz="800" i="0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800" i="0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Казань</a:t>
            </a:r>
          </a:p>
          <a:p>
            <a:pPr>
              <a:buClr>
                <a:srgbClr val="FFFFFF"/>
              </a:buClr>
              <a:defRPr/>
            </a:pPr>
            <a:r>
              <a:rPr lang="ru-RU" sz="800" i="0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почка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987824" y="298103"/>
            <a:ext cx="5616623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ru-RU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Трансплантация органов детям в РФ в 2015 г. </a:t>
            </a:r>
            <a:endParaRPr kumimoji="0" lang="en-US" b="1" dirty="0" smtClean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 eaLnBrk="0" hangingPunct="0"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1100" b="1" i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(</a:t>
            </a:r>
            <a:r>
              <a:rPr kumimoji="0" lang="ru-RU" sz="1100" b="1" i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 данным регистра Российского </a:t>
            </a:r>
            <a:r>
              <a:rPr kumimoji="0" lang="ru-RU" sz="1100" b="1" i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</a:t>
            </a:r>
            <a:r>
              <a:rPr kumimoji="0" lang="ru-RU" sz="1100" b="1" i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рансплантологического </a:t>
            </a:r>
            <a:r>
              <a:rPr kumimoji="0" lang="ru-RU" sz="1100" b="1" i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о</a:t>
            </a:r>
            <a:r>
              <a:rPr kumimoji="0" lang="ru-RU" sz="1100" b="1" i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бщества</a:t>
            </a:r>
            <a:r>
              <a:rPr kumimoji="0" lang="en-US" sz="1100" b="1" i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  <a:endParaRPr kumimoji="0" lang="ru-RU" sz="1400" b="1" i="1" dirty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63" name="Picture 7" descr="Эмблема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44450"/>
            <a:ext cx="608012" cy="658813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Rectangle 3"/>
          <p:cNvSpPr txBox="1">
            <a:spLocks noChangeArrowheads="1"/>
          </p:cNvSpPr>
          <p:nvPr/>
        </p:nvSpPr>
        <p:spPr bwMode="auto">
          <a:xfrm>
            <a:off x="4860032" y="14995"/>
            <a:ext cx="3528392" cy="38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 kumimoji="0" sz="1100" b="1" i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algn="r"/>
            <a:r>
              <a:rPr lang="ru-RU" dirty="0"/>
              <a:t>Трансплантация органов человека в </a:t>
            </a:r>
            <a:r>
              <a:rPr lang="ru-RU" dirty="0" smtClean="0"/>
              <a:t>РФ: </a:t>
            </a:r>
            <a:r>
              <a:rPr lang="ru-RU" dirty="0"/>
              <a:t>текущая ситуация и перспективы</a:t>
            </a:r>
          </a:p>
        </p:txBody>
      </p:sp>
    </p:spTree>
    <p:extLst>
      <p:ext uri="{BB962C8B-B14F-4D97-AF65-F5344CB8AC3E}">
        <p14:creationId xmlns:p14="http://schemas.microsoft.com/office/powerpoint/2010/main" val="140925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 bwMode="auto">
          <a:xfrm>
            <a:off x="1259458" y="4717667"/>
            <a:ext cx="288206" cy="129614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Arial" charset="0"/>
            </a:endParaRPr>
          </a:p>
        </p:txBody>
      </p:sp>
      <p:sp>
        <p:nvSpPr>
          <p:cNvPr id="31" name="Овал 30"/>
          <p:cNvSpPr/>
          <p:nvPr/>
        </p:nvSpPr>
        <p:spPr bwMode="auto">
          <a:xfrm>
            <a:off x="2267570" y="4725144"/>
            <a:ext cx="288206" cy="129614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Arial" charset="0"/>
            </a:endParaRPr>
          </a:p>
        </p:txBody>
      </p:sp>
      <p:sp>
        <p:nvSpPr>
          <p:cNvPr id="32" name="Овал 31"/>
          <p:cNvSpPr/>
          <p:nvPr/>
        </p:nvSpPr>
        <p:spPr bwMode="auto">
          <a:xfrm>
            <a:off x="3635722" y="4725144"/>
            <a:ext cx="288206" cy="129614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Arial" charset="0"/>
            </a:endParaRPr>
          </a:p>
        </p:txBody>
      </p:sp>
      <p:graphicFrame>
        <p:nvGraphicFramePr>
          <p:cNvPr id="30" name="Диаграмма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009432"/>
              </p:ext>
            </p:extLst>
          </p:nvPr>
        </p:nvGraphicFramePr>
        <p:xfrm>
          <a:off x="323527" y="908720"/>
          <a:ext cx="8177535" cy="58456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8" name="Диаграмма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7556126"/>
              </p:ext>
            </p:extLst>
          </p:nvPr>
        </p:nvGraphicFramePr>
        <p:xfrm>
          <a:off x="2267570" y="763161"/>
          <a:ext cx="6263454" cy="3130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6" name="Picture 7" descr="Эмблема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44450"/>
            <a:ext cx="608012" cy="658813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4860032" y="14995"/>
            <a:ext cx="3528392" cy="38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 kumimoji="0" sz="1100" b="1" i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algn="r"/>
            <a:r>
              <a:rPr lang="ru-RU" dirty="0"/>
              <a:t>Трансплантация органов человека в </a:t>
            </a:r>
            <a:r>
              <a:rPr lang="ru-RU" dirty="0" smtClean="0"/>
              <a:t>РФ: </a:t>
            </a:r>
            <a:r>
              <a:rPr lang="ru-RU" dirty="0"/>
              <a:t>текущая ситуация и перспективы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987824" y="298103"/>
            <a:ext cx="5616623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ru-RU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Трансплантация почки в РФ </a:t>
            </a:r>
            <a:endParaRPr kumimoji="0" lang="en-US" b="1" dirty="0" smtClean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 eaLnBrk="0" hangingPunct="0"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en-US" sz="1100" b="1" i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(</a:t>
            </a:r>
            <a:r>
              <a:rPr kumimoji="0" lang="ru-RU" sz="1100" b="1" i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 данным регистра Российского </a:t>
            </a:r>
            <a:r>
              <a:rPr kumimoji="0" lang="ru-RU" sz="1100" b="1" i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</a:t>
            </a:r>
            <a:r>
              <a:rPr kumimoji="0" lang="ru-RU" sz="1100" b="1" i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рансплантологического </a:t>
            </a:r>
            <a:r>
              <a:rPr kumimoji="0" lang="ru-RU" sz="1100" b="1" i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о</a:t>
            </a:r>
            <a:r>
              <a:rPr kumimoji="0" lang="ru-RU" sz="1100" b="1" i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бщества</a:t>
            </a:r>
            <a:r>
              <a:rPr kumimoji="0" lang="en-US" sz="1100" b="1" i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  <a:endParaRPr kumimoji="0" lang="ru-RU" sz="1400" b="1" i="1" dirty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6083946"/>
            <a:ext cx="3960440" cy="72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lnSpc>
                <a:spcPct val="85000"/>
              </a:lnSpc>
              <a:buClr>
                <a:srgbClr val="FFFFFF"/>
              </a:buClr>
              <a:buFont typeface="Wingdings" charset="0"/>
              <a:buNone/>
              <a:defRPr/>
            </a:pPr>
            <a:r>
              <a:rPr kumimoji="0" lang="ru-RU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Лист ожидания </a:t>
            </a:r>
            <a:r>
              <a:rPr kumimoji="0" lang="ru-RU" sz="14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(2015 г.) </a:t>
            </a:r>
            <a:r>
              <a:rPr kumimoji="0" lang="ru-RU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</a:t>
            </a:r>
            <a:r>
              <a:rPr kumimoji="0" lang="ru-RU" sz="24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4 167</a:t>
            </a:r>
            <a:r>
              <a:rPr kumimoji="0" lang="ru-RU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</a:p>
          <a:p>
            <a:pPr algn="ctr" eaLnBrk="0" hangingPunct="0">
              <a:lnSpc>
                <a:spcPct val="85000"/>
              </a:lnSpc>
              <a:buClr>
                <a:srgbClr val="FFFFFF"/>
              </a:buClr>
              <a:defRPr/>
            </a:pPr>
            <a:r>
              <a:rPr kumimoji="0" lang="ru-RU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Диализ </a:t>
            </a:r>
            <a:r>
              <a:rPr kumimoji="0" lang="ru-RU" sz="14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(</a:t>
            </a:r>
            <a:r>
              <a:rPr kumimoji="0" lang="ru-RU" sz="1400" b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2015 г.) </a:t>
            </a:r>
            <a:r>
              <a:rPr kumimoji="0" lang="ru-RU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</a:t>
            </a:r>
            <a:r>
              <a:rPr kumimoji="0" lang="ru-RU" sz="24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31 500</a:t>
            </a:r>
            <a:endParaRPr kumimoji="0" lang="ru-RU" b="1" dirty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07409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Оформление по умолчанию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Оформление по умолчанию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6692</TotalTime>
  <Words>1669</Words>
  <Application>Microsoft Office PowerPoint</Application>
  <PresentationFormat>On-screen Show (4:3)</PresentationFormat>
  <Paragraphs>447</Paragraphs>
  <Slides>22</Slides>
  <Notes>9</Notes>
  <HiddenSlides>0</HiddenSlides>
  <MMClips>0</MMClips>
  <ScaleCrop>false</ScaleCrop>
  <HeadingPairs>
    <vt:vector size="6" baseType="variant">
      <vt:variant>
        <vt:lpstr>Theme</vt:lpstr>
      </vt:variant>
      <vt:variant>
        <vt:i4>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3_Оформление по умолчанию</vt:lpstr>
      <vt:lpstr>4_Оформление по умолчанию</vt:lpstr>
      <vt:lpstr>Оформление по умолчанию</vt:lpstr>
      <vt:lpstr>5_Оформление по умолчанию</vt:lpstr>
      <vt:lpstr>6_Оформление по умолчанию</vt:lpstr>
      <vt:lpstr>7_Оформление по умолчанию</vt:lpstr>
      <vt:lpstr>Лист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WINTER Tatiana</dc:creator>
  <cp:lastModifiedBy>WINTER Tatiana</cp:lastModifiedBy>
  <cp:revision>452</cp:revision>
  <dcterms:modified xsi:type="dcterms:W3CDTF">2016-10-03T10:03:04Z</dcterms:modified>
</cp:coreProperties>
</file>