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10" r:id="rId4"/>
    <p:sldMasterId id="2147484357" r:id="rId5"/>
    <p:sldMasterId id="2147484372" r:id="rId6"/>
  </p:sldMasterIdLst>
  <p:notesMasterIdLst>
    <p:notesMasterId r:id="rId29"/>
  </p:notesMasterIdLst>
  <p:sldIdLst>
    <p:sldId id="268" r:id="rId7"/>
    <p:sldId id="343" r:id="rId8"/>
    <p:sldId id="344" r:id="rId9"/>
    <p:sldId id="320" r:id="rId10"/>
    <p:sldId id="318" r:id="rId11"/>
    <p:sldId id="278" r:id="rId12"/>
    <p:sldId id="319" r:id="rId13"/>
    <p:sldId id="327" r:id="rId14"/>
    <p:sldId id="326" r:id="rId15"/>
    <p:sldId id="325" r:id="rId16"/>
    <p:sldId id="341" r:id="rId17"/>
    <p:sldId id="338" r:id="rId18"/>
    <p:sldId id="339" r:id="rId19"/>
    <p:sldId id="340" r:id="rId20"/>
    <p:sldId id="342" r:id="rId21"/>
    <p:sldId id="312" r:id="rId22"/>
    <p:sldId id="328" r:id="rId23"/>
    <p:sldId id="329" r:id="rId24"/>
    <p:sldId id="333" r:id="rId25"/>
    <p:sldId id="336" r:id="rId26"/>
    <p:sldId id="335" r:id="rId27"/>
    <p:sldId id="33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33FF"/>
    <a:srgbClr val="990066"/>
    <a:srgbClr val="33CCFF"/>
    <a:srgbClr val="339900"/>
    <a:srgbClr val="FFCCFF"/>
    <a:srgbClr val="99FFFF"/>
    <a:srgbClr val="CC3366"/>
    <a:srgbClr val="9933FF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22" y="6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ga:Desktop:&#1057;&#1086;&#1093;&#1088;&#1072;&#1085;&#1077;&#1085;&#1085;&#1099;&#1077;%20&#1076;&#1072;&#1085;&#1085;&#1099;&#1077;:&#1044;&#1086;&#1082;&#1091;&#1084;&#1077;&#1085;&#1090;&#1099;:&#1056;&#1077;&#1075;&#1080;&#1089;&#1090;&#1088;:&#1057;&#1090;&#1072;&#1090;&#1100;&#1103;%20&#1043;&#1086;&#1090;&#1100;&#1077;,%20&#1061;&#1086;&#1084;&#1103;&#1082;&#1086;&#1074;%20&#1074;%20&#1042;&#1058;%20&#8470;%202%20&#1079;&#1072;%202016%20&#1075;:&#1056;&#174;&#1073;.%201%202016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survival%201986-2015.xlsx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ser\Desktop\survival%201986-2015.xlsx" TargetMode="External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7%202016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8%20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4%202016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3%202016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6%202016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ga:Desktop:&#1057;&#1090;&#1072;&#1090;&#1100;&#1103;%20&#1043;&#1086;&#1090;&#1100;&#1077;,%20&#1061;&#1086;&#1084;&#1103;&#1082;&#1086;&#1074;%20&#1074;%20&#1042;&#1058;%20&#8470;%202%20&#1079;&#1072;%202016%20&#1075;:&#1056;&#174;&#1073;.%208%202016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79900422347102E-2"/>
          <c:y val="7.8736689388593406E-2"/>
          <c:w val="0.909100018686401"/>
          <c:h val="0.660009998889012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госзадание по ВМП </c:v>
                </c:pt>
              </c:strCache>
            </c:strRef>
          </c:tx>
          <c:spPr>
            <a:solidFill>
              <a:srgbClr val="3366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4.6412971658119596E-3"/>
                  <c:y val="2.7557701922008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829693386894599E-2"/>
                  <c:y val="-3.3917171596318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883962210826501E-3"/>
                  <c:y val="-6.7834343192636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8296933868945E-2"/>
                  <c:y val="-3.3917171596319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7354952763533102E-3"/>
                  <c:y val="6.7834343192636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18839622108265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+mn-lt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Лист1!$B$2:$G$2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794</c:v>
                </c:pt>
                <c:pt idx="1">
                  <c:v>835</c:v>
                </c:pt>
                <c:pt idx="2">
                  <c:v>1081</c:v>
                </c:pt>
                <c:pt idx="3">
                  <c:v>1095</c:v>
                </c:pt>
                <c:pt idx="4">
                  <c:v>1310</c:v>
                </c:pt>
                <c:pt idx="5">
                  <c:v>1202</c:v>
                </c:pt>
              </c:numCache>
            </c:numRef>
          </c:val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бюджеты субъектов РФ</c:v>
                </c:pt>
              </c:strCache>
            </c:strRef>
          </c:tx>
          <c:spPr>
            <a:solidFill>
              <a:srgbClr val="99FF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6.1883962210826501E-3"/>
                  <c:y val="2.7553362126429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8296933868945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7354952763533102E-3"/>
                  <c:y val="5.5115403844017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8839622108265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829693386894599E-2"/>
                  <c:y val="-2.52609349453651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7354952763531897E-3"/>
                  <c:y val="5.5115403844017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+mn-lt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Лист1!$B$2:$G$2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569</c:v>
                </c:pt>
                <c:pt idx="1">
                  <c:v>472</c:v>
                </c:pt>
                <c:pt idx="2">
                  <c:v>265</c:v>
                </c:pt>
                <c:pt idx="3">
                  <c:v>305</c:v>
                </c:pt>
                <c:pt idx="4">
                  <c:v>212</c:v>
                </c:pt>
                <c:pt idx="5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6569984"/>
        <c:axId val="156571520"/>
        <c:axId val="0"/>
      </c:bar3DChart>
      <c:catAx>
        <c:axId val="15656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itchFamily="18" charset="0"/>
              </a:defRPr>
            </a:pPr>
            <a:endParaRPr lang="en-US"/>
          </a:p>
        </c:txPr>
        <c:crossAx val="156571520"/>
        <c:crosses val="autoZero"/>
        <c:auto val="1"/>
        <c:lblAlgn val="ctr"/>
        <c:lblOffset val="100"/>
        <c:noMultiLvlLbl val="0"/>
      </c:catAx>
      <c:valAx>
        <c:axId val="156571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65699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174648235965999"/>
          <c:y val="0.84435800536051497"/>
          <c:w val="0.61960111157239794"/>
          <c:h val="6.4701578296855897E-2"/>
        </c:manualLayout>
      </c:layout>
      <c:overlay val="0"/>
      <c:txPr>
        <a:bodyPr/>
        <a:lstStyle/>
        <a:p>
          <a:pPr>
            <a:defRPr sz="1400" b="1">
              <a:latin typeface="+mn-lt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6699"/>
            </a:solidFill>
            <a:ln w="25320">
              <a:noFill/>
            </a:ln>
          </c:spPr>
          <c:invertIfNegative val="0"/>
          <c:dLbls>
            <c:spPr>
              <a:noFill/>
              <a:ln w="25320">
                <a:noFill/>
              </a:ln>
            </c:spPr>
            <c:txPr>
              <a:bodyPr/>
              <a:lstStyle/>
              <a:p>
                <a:pPr>
                  <a:defRPr sz="109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Лист1!$A$2:$A$32</c:f>
              <c:numCache>
                <c:formatCode>General</c:formatCode>
                <c:ptCount val="31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</c:numCache>
            </c:numRef>
          </c:cat>
          <c:val>
            <c:numRef>
              <c:f>Лист1!$B$2:$B$32</c:f>
              <c:numCache>
                <c:formatCode>General</c:formatCode>
                <c:ptCount val="31"/>
                <c:pt idx="0">
                  <c:v>1</c:v>
                </c:pt>
                <c:pt idx="1">
                  <c:v>7</c:v>
                </c:pt>
                <c:pt idx="2">
                  <c:v>14</c:v>
                </c:pt>
                <c:pt idx="3">
                  <c:v>8</c:v>
                </c:pt>
                <c:pt idx="4">
                  <c:v>14</c:v>
                </c:pt>
                <c:pt idx="5">
                  <c:v>9</c:v>
                </c:pt>
                <c:pt idx="6">
                  <c:v>6</c:v>
                </c:pt>
                <c:pt idx="9">
                  <c:v>4</c:v>
                </c:pt>
                <c:pt idx="10">
                  <c:v>6</c:v>
                </c:pt>
                <c:pt idx="11">
                  <c:v>6</c:v>
                </c:pt>
                <c:pt idx="12">
                  <c:v>5</c:v>
                </c:pt>
                <c:pt idx="13">
                  <c:v>7</c:v>
                </c:pt>
                <c:pt idx="14">
                  <c:v>9</c:v>
                </c:pt>
                <c:pt idx="15">
                  <c:v>3</c:v>
                </c:pt>
                <c:pt idx="16">
                  <c:v>5</c:v>
                </c:pt>
                <c:pt idx="17">
                  <c:v>2</c:v>
                </c:pt>
                <c:pt idx="18">
                  <c:v>3</c:v>
                </c:pt>
                <c:pt idx="19">
                  <c:v>3</c:v>
                </c:pt>
                <c:pt idx="20">
                  <c:v>8</c:v>
                </c:pt>
                <c:pt idx="21">
                  <c:v>10</c:v>
                </c:pt>
                <c:pt idx="22">
                  <c:v>15</c:v>
                </c:pt>
                <c:pt idx="23">
                  <c:v>28</c:v>
                </c:pt>
                <c:pt idx="24">
                  <c:v>37</c:v>
                </c:pt>
                <c:pt idx="25">
                  <c:v>40</c:v>
                </c:pt>
                <c:pt idx="26">
                  <c:v>63</c:v>
                </c:pt>
                <c:pt idx="27">
                  <c:v>102</c:v>
                </c:pt>
                <c:pt idx="28">
                  <c:v>96</c:v>
                </c:pt>
                <c:pt idx="29">
                  <c:v>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4603264"/>
        <c:axId val="174605056"/>
        <c:axId val="0"/>
      </c:bar3DChart>
      <c:catAx>
        <c:axId val="17460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6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96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74605056"/>
        <c:crosses val="autoZero"/>
        <c:auto val="1"/>
        <c:lblAlgn val="ctr"/>
        <c:lblOffset val="100"/>
        <c:noMultiLvlLbl val="0"/>
      </c:catAx>
      <c:valAx>
        <c:axId val="17460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603264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5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5.5897297961045297E-2"/>
          <c:w val="0.91811425714603101"/>
          <c:h val="0.847261536157817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умерших в листе ожидания уменьшилось в 17,5 раз</c:v>
                </c:pt>
              </c:strCache>
            </c:strRef>
          </c:tx>
          <c:spPr>
            <a:solidFill>
              <a:srgbClr val="00FFCC"/>
            </a:solidFill>
          </c:spPr>
          <c:invertIfNegative val="0"/>
          <c:dLbls>
            <c:dLbl>
              <c:idx val="0"/>
              <c:layout>
                <c:manualLayout>
                  <c:x val="5.2141476617540601E-2"/>
                  <c:y val="3.1244003191564602E-3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7</a:t>
                    </a:r>
                    <a:r>
                      <a:rPr lang="en-US" sz="1050" dirty="0" smtClean="0"/>
                      <a:t> (28%)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134858279635597E-2"/>
                  <c:y val="-9.2825943316239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994450269414603E-2"/>
                  <c:y val="-1.55326308772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548319734021299E-2"/>
                  <c:y val="-1.250012075952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2927304952227498E-2"/>
                  <c:y val="-1.714137025710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992825449950003E-2"/>
                  <c:y val="-1.92851379086534E-2"/>
                </c:manualLayout>
              </c:layout>
              <c:tx>
                <c:rich>
                  <a:bodyPr/>
                  <a:lstStyle/>
                  <a:p>
                    <a:pPr>
                      <a:defRPr sz="1050" b="1">
                        <a:solidFill>
                          <a:schemeClr val="tx1"/>
                        </a:solidFill>
                      </a:defRPr>
                    </a:pPr>
                    <a:r>
                      <a:rPr lang="ru-RU" sz="1050" dirty="0" smtClean="0">
                        <a:solidFill>
                          <a:schemeClr val="tx1"/>
                        </a:solidFill>
                      </a:rPr>
                      <a:t>2</a:t>
                    </a:r>
                    <a:r>
                      <a:rPr lang="en-US" sz="1050" dirty="0" smtClean="0">
                        <a:solidFill>
                          <a:schemeClr val="tx1"/>
                        </a:solidFill>
                      </a:rPr>
                      <a:t> 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5115403844017398E-2"/>
                  <c:y val="-2.3206485829059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01963280121653"/>
                  <c:y val="-1.85651886632479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 (2,6%)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больных в листе ожидания увеличилось в 5 раз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822531623470396E-3"/>
                  <c:y val="-9.64545606043773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25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465634026774801E-2"/>
                  <c:y val="-0.170930203661580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9540936423730702E-3"/>
                  <c:y val="-0.185938404504763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62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36485008610154E-3"/>
                  <c:y val="-0.189576523661113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64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7271119181202093E-3"/>
                  <c:y val="-0.222101784012302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86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1520942117542499E-3"/>
                  <c:y val="-0.30372685198720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90"/>
                        </a:solidFill>
                      </a:rPr>
                      <a:t>126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2670935868236796E-3"/>
                  <c:y val="-0.30632561294359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01043739781461E-16"/>
                  <c:y val="-0.36202117893333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anchor="t" anchorCtr="0"/>
              <a:lstStyle/>
              <a:p>
                <a:pPr>
                  <a:defRPr sz="1200" b="1">
                    <a:solidFill>
                      <a:srgbClr val="00009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18</c:v>
                </c:pt>
                <c:pt idx="1">
                  <c:v>49</c:v>
                </c:pt>
                <c:pt idx="2">
                  <c:v>58</c:v>
                </c:pt>
                <c:pt idx="3">
                  <c:v>62</c:v>
                </c:pt>
                <c:pt idx="4">
                  <c:v>84</c:v>
                </c:pt>
                <c:pt idx="5">
                  <c:v>124</c:v>
                </c:pt>
                <c:pt idx="6">
                  <c:v>123</c:v>
                </c:pt>
                <c:pt idx="7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771584"/>
        <c:axId val="174785664"/>
        <c:axId val="0"/>
      </c:bar3DChart>
      <c:catAx>
        <c:axId val="17477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 b="1"/>
            </a:pPr>
            <a:endParaRPr lang="en-US"/>
          </a:p>
        </c:txPr>
        <c:crossAx val="174785664"/>
        <c:crosses val="autoZero"/>
        <c:auto val="1"/>
        <c:lblAlgn val="ctr"/>
        <c:lblOffset val="100"/>
        <c:noMultiLvlLbl val="0"/>
      </c:catAx>
      <c:valAx>
        <c:axId val="174785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771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1986-2004</c:v>
          </c:tx>
          <c:spPr>
            <a:ln w="28575">
              <a:solidFill>
                <a:schemeClr val="tx2"/>
              </a:solidFill>
            </a:ln>
          </c:spPr>
          <c:xVal>
            <c:numRef>
              <c:f>[1]Sheet1!$C$4:$C$78</c:f>
              <c:numCache>
                <c:formatCode>0.0</c:formatCode>
                <c:ptCount val="75"/>
                <c:pt idx="0">
                  <c:v>38</c:v>
                </c:pt>
                <c:pt idx="1">
                  <c:v>40</c:v>
                </c:pt>
                <c:pt idx="2">
                  <c:v>44</c:v>
                </c:pt>
                <c:pt idx="3">
                  <c:v>57</c:v>
                </c:pt>
                <c:pt idx="4">
                  <c:v>61</c:v>
                </c:pt>
                <c:pt idx="5">
                  <c:v>92</c:v>
                </c:pt>
                <c:pt idx="6">
                  <c:v>117</c:v>
                </c:pt>
                <c:pt idx="7">
                  <c:v>121</c:v>
                </c:pt>
                <c:pt idx="8">
                  <c:v>145</c:v>
                </c:pt>
                <c:pt idx="9">
                  <c:v>174</c:v>
                </c:pt>
                <c:pt idx="10">
                  <c:v>224</c:v>
                </c:pt>
                <c:pt idx="11">
                  <c:v>227</c:v>
                </c:pt>
                <c:pt idx="12">
                  <c:v>258</c:v>
                </c:pt>
                <c:pt idx="13">
                  <c:v>270</c:v>
                </c:pt>
                <c:pt idx="14">
                  <c:v>286</c:v>
                </c:pt>
                <c:pt idx="15">
                  <c:v>311</c:v>
                </c:pt>
                <c:pt idx="16">
                  <c:v>353</c:v>
                </c:pt>
                <c:pt idx="17">
                  <c:v>407</c:v>
                </c:pt>
                <c:pt idx="18">
                  <c:v>429</c:v>
                </c:pt>
                <c:pt idx="19">
                  <c:v>470</c:v>
                </c:pt>
                <c:pt idx="20">
                  <c:v>578</c:v>
                </c:pt>
                <c:pt idx="21">
                  <c:v>580</c:v>
                </c:pt>
                <c:pt idx="22">
                  <c:v>633</c:v>
                </c:pt>
                <c:pt idx="23">
                  <c:v>653</c:v>
                </c:pt>
                <c:pt idx="24">
                  <c:v>669</c:v>
                </c:pt>
                <c:pt idx="25">
                  <c:v>678</c:v>
                </c:pt>
                <c:pt idx="26">
                  <c:v>683</c:v>
                </c:pt>
                <c:pt idx="27">
                  <c:v>719</c:v>
                </c:pt>
                <c:pt idx="28">
                  <c:v>1016</c:v>
                </c:pt>
                <c:pt idx="29">
                  <c:v>1019</c:v>
                </c:pt>
                <c:pt idx="30">
                  <c:v>1023</c:v>
                </c:pt>
                <c:pt idx="31">
                  <c:v>1120</c:v>
                </c:pt>
                <c:pt idx="32">
                  <c:v>1162</c:v>
                </c:pt>
                <c:pt idx="33">
                  <c:v>1384</c:v>
                </c:pt>
                <c:pt idx="34">
                  <c:v>1596</c:v>
                </c:pt>
                <c:pt idx="35">
                  <c:v>1620</c:v>
                </c:pt>
                <c:pt idx="36">
                  <c:v>1628</c:v>
                </c:pt>
                <c:pt idx="37">
                  <c:v>1689</c:v>
                </c:pt>
                <c:pt idx="38">
                  <c:v>1694</c:v>
                </c:pt>
                <c:pt idx="39">
                  <c:v>1969</c:v>
                </c:pt>
                <c:pt idx="40">
                  <c:v>1992</c:v>
                </c:pt>
                <c:pt idx="41">
                  <c:v>2014</c:v>
                </c:pt>
                <c:pt idx="42">
                  <c:v>2048</c:v>
                </c:pt>
                <c:pt idx="43">
                  <c:v>2129</c:v>
                </c:pt>
                <c:pt idx="44">
                  <c:v>2187</c:v>
                </c:pt>
                <c:pt idx="45">
                  <c:v>2613</c:v>
                </c:pt>
                <c:pt idx="46">
                  <c:v>2630</c:v>
                </c:pt>
                <c:pt idx="47">
                  <c:v>2690</c:v>
                </c:pt>
                <c:pt idx="48">
                  <c:v>2888</c:v>
                </c:pt>
                <c:pt idx="49">
                  <c:v>2925</c:v>
                </c:pt>
                <c:pt idx="50">
                  <c:v>2981</c:v>
                </c:pt>
                <c:pt idx="51">
                  <c:v>3489</c:v>
                </c:pt>
                <c:pt idx="52">
                  <c:v>3567</c:v>
                </c:pt>
                <c:pt idx="53">
                  <c:v>3599</c:v>
                </c:pt>
                <c:pt idx="54">
                  <c:v>3602</c:v>
                </c:pt>
                <c:pt idx="55">
                  <c:v>3608</c:v>
                </c:pt>
                <c:pt idx="56">
                  <c:v>3742</c:v>
                </c:pt>
                <c:pt idx="57">
                  <c:v>3761</c:v>
                </c:pt>
                <c:pt idx="58">
                  <c:v>3772</c:v>
                </c:pt>
                <c:pt idx="59">
                  <c:v>3784</c:v>
                </c:pt>
                <c:pt idx="60">
                  <c:v>3924</c:v>
                </c:pt>
                <c:pt idx="61">
                  <c:v>3987</c:v>
                </c:pt>
                <c:pt idx="62">
                  <c:v>4156</c:v>
                </c:pt>
                <c:pt idx="63">
                  <c:v>4278</c:v>
                </c:pt>
                <c:pt idx="64">
                  <c:v>4317</c:v>
                </c:pt>
                <c:pt idx="65">
                  <c:v>4524</c:v>
                </c:pt>
                <c:pt idx="66">
                  <c:v>4711</c:v>
                </c:pt>
                <c:pt idx="67">
                  <c:v>4981</c:v>
                </c:pt>
                <c:pt idx="68">
                  <c:v>5178</c:v>
                </c:pt>
                <c:pt idx="69">
                  <c:v>5261</c:v>
                </c:pt>
                <c:pt idx="70">
                  <c:v>5310</c:v>
                </c:pt>
                <c:pt idx="71">
                  <c:v>5349</c:v>
                </c:pt>
                <c:pt idx="72">
                  <c:v>5884</c:v>
                </c:pt>
                <c:pt idx="73">
                  <c:v>6480</c:v>
                </c:pt>
                <c:pt idx="74">
                  <c:v>7809</c:v>
                </c:pt>
              </c:numCache>
            </c:numRef>
          </c:xVal>
          <c:yVal>
            <c:numRef>
              <c:f>[1]Sheet1!$D$4:$D$78</c:f>
              <c:numCache>
                <c:formatCode>0.0</c:formatCode>
                <c:ptCount val="75"/>
                <c:pt idx="0">
                  <c:v>0.98666666666666702</c:v>
                </c:pt>
                <c:pt idx="1">
                  <c:v>0.97333333333333305</c:v>
                </c:pt>
                <c:pt idx="2">
                  <c:v>0.96</c:v>
                </c:pt>
                <c:pt idx="3">
                  <c:v>0.94666666666666699</c:v>
                </c:pt>
                <c:pt idx="4">
                  <c:v>0.93333333333333401</c:v>
                </c:pt>
                <c:pt idx="5">
                  <c:v>0.92</c:v>
                </c:pt>
                <c:pt idx="6">
                  <c:v>0.90666666666666695</c:v>
                </c:pt>
                <c:pt idx="7">
                  <c:v>0.89333333333333398</c:v>
                </c:pt>
                <c:pt idx="8">
                  <c:v>0.88</c:v>
                </c:pt>
                <c:pt idx="9">
                  <c:v>0.86666666666666703</c:v>
                </c:pt>
                <c:pt idx="10">
                  <c:v>0.85333333333333405</c:v>
                </c:pt>
                <c:pt idx="11">
                  <c:v>0.84</c:v>
                </c:pt>
                <c:pt idx="12">
                  <c:v>0.82666666666666699</c:v>
                </c:pt>
                <c:pt idx="13">
                  <c:v>0.81333333333333402</c:v>
                </c:pt>
                <c:pt idx="14">
                  <c:v>0.8</c:v>
                </c:pt>
                <c:pt idx="15">
                  <c:v>0.78666666666666696</c:v>
                </c:pt>
                <c:pt idx="16">
                  <c:v>0.77333333333333398</c:v>
                </c:pt>
                <c:pt idx="17">
                  <c:v>0.76</c:v>
                </c:pt>
                <c:pt idx="18">
                  <c:v>0.74666666666666703</c:v>
                </c:pt>
                <c:pt idx="19">
                  <c:v>0.73333333333333395</c:v>
                </c:pt>
                <c:pt idx="20">
                  <c:v>0.72000000000000097</c:v>
                </c:pt>
                <c:pt idx="21">
                  <c:v>0.706666666666667</c:v>
                </c:pt>
                <c:pt idx="22">
                  <c:v>0.69333333333333402</c:v>
                </c:pt>
                <c:pt idx="23">
                  <c:v>0.68000000000000105</c:v>
                </c:pt>
                <c:pt idx="24">
                  <c:v>0.66666666666666696</c:v>
                </c:pt>
                <c:pt idx="25">
                  <c:v>0.65333333333333399</c:v>
                </c:pt>
                <c:pt idx="26">
                  <c:v>0.64000000000000101</c:v>
                </c:pt>
                <c:pt idx="27">
                  <c:v>0.62666666666666704</c:v>
                </c:pt>
                <c:pt idx="28">
                  <c:v>0.61333333333333395</c:v>
                </c:pt>
                <c:pt idx="29">
                  <c:v>0.60000000000000098</c:v>
                </c:pt>
                <c:pt idx="30">
                  <c:v>0.586666666666667</c:v>
                </c:pt>
                <c:pt idx="31">
                  <c:v>0.57333333333333403</c:v>
                </c:pt>
                <c:pt idx="32">
                  <c:v>0.56000000000000105</c:v>
                </c:pt>
                <c:pt idx="33">
                  <c:v>0.54666666666666797</c:v>
                </c:pt>
                <c:pt idx="34">
                  <c:v>0.53333333333333399</c:v>
                </c:pt>
                <c:pt idx="35">
                  <c:v>0.52000000000000102</c:v>
                </c:pt>
                <c:pt idx="36">
                  <c:v>0.50666666666666704</c:v>
                </c:pt>
                <c:pt idx="37">
                  <c:v>0.49333333333333401</c:v>
                </c:pt>
                <c:pt idx="38">
                  <c:v>0.48000000000000098</c:v>
                </c:pt>
                <c:pt idx="39">
                  <c:v>0.46666666666666801</c:v>
                </c:pt>
                <c:pt idx="40">
                  <c:v>0.45333333333333398</c:v>
                </c:pt>
                <c:pt idx="41">
                  <c:v>0.440000000000001</c:v>
                </c:pt>
                <c:pt idx="42">
                  <c:v>0.42666666666666703</c:v>
                </c:pt>
                <c:pt idx="43">
                  <c:v>0.413333333333334</c:v>
                </c:pt>
                <c:pt idx="44">
                  <c:v>0.40000000000000102</c:v>
                </c:pt>
                <c:pt idx="45">
                  <c:v>0.38666666666666699</c:v>
                </c:pt>
                <c:pt idx="46">
                  <c:v>0.37333333333333402</c:v>
                </c:pt>
                <c:pt idx="47">
                  <c:v>0.36000000000000099</c:v>
                </c:pt>
                <c:pt idx="48">
                  <c:v>0.34666666666666701</c:v>
                </c:pt>
                <c:pt idx="49">
                  <c:v>0.33333333333333398</c:v>
                </c:pt>
                <c:pt idx="50">
                  <c:v>0.32000000000000101</c:v>
                </c:pt>
                <c:pt idx="51">
                  <c:v>0.30666666666666698</c:v>
                </c:pt>
                <c:pt idx="52">
                  <c:v>0.293333333333334</c:v>
                </c:pt>
                <c:pt idx="53">
                  <c:v>0.28000000000000003</c:v>
                </c:pt>
                <c:pt idx="54">
                  <c:v>0.266666666666667</c:v>
                </c:pt>
                <c:pt idx="55">
                  <c:v>0.266666666666667</c:v>
                </c:pt>
                <c:pt idx="56">
                  <c:v>0.25263157894736898</c:v>
                </c:pt>
                <c:pt idx="57">
                  <c:v>0.25263157894736898</c:v>
                </c:pt>
                <c:pt idx="58">
                  <c:v>0.23777089783281799</c:v>
                </c:pt>
                <c:pt idx="59">
                  <c:v>0.222910216718267</c:v>
                </c:pt>
                <c:pt idx="60">
                  <c:v>0.208049535603715</c:v>
                </c:pt>
                <c:pt idx="61">
                  <c:v>0.19318885448916401</c:v>
                </c:pt>
                <c:pt idx="62">
                  <c:v>0.19318885448916401</c:v>
                </c:pt>
                <c:pt idx="63">
                  <c:v>0.19318885448916401</c:v>
                </c:pt>
                <c:pt idx="64">
                  <c:v>0.17562623135378599</c:v>
                </c:pt>
                <c:pt idx="65">
                  <c:v>0.15806360821840701</c:v>
                </c:pt>
                <c:pt idx="66">
                  <c:v>0.15806360821840701</c:v>
                </c:pt>
                <c:pt idx="67">
                  <c:v>0.15806360821840701</c:v>
                </c:pt>
                <c:pt idx="68">
                  <c:v>0.15806360821840701</c:v>
                </c:pt>
                <c:pt idx="69">
                  <c:v>0.15806360821840701</c:v>
                </c:pt>
                <c:pt idx="70">
                  <c:v>0.126450886574726</c:v>
                </c:pt>
                <c:pt idx="71">
                  <c:v>0.126450886574726</c:v>
                </c:pt>
                <c:pt idx="72">
                  <c:v>8.43005910498172E-2</c:v>
                </c:pt>
                <c:pt idx="73">
                  <c:v>8.43005910498172E-2</c:v>
                </c:pt>
                <c:pt idx="74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2005-2008</c:v>
          </c:tx>
          <c:spPr>
            <a:ln w="28575">
              <a:solidFill>
                <a:srgbClr val="C00000"/>
              </a:solidFill>
            </a:ln>
          </c:spPr>
          <c:xVal>
            <c:numRef>
              <c:f>[1]Sheet1!$C$79:$C$103</c:f>
              <c:numCache>
                <c:formatCode>0.0</c:formatCode>
                <c:ptCount val="25"/>
                <c:pt idx="0">
                  <c:v>35</c:v>
                </c:pt>
                <c:pt idx="1">
                  <c:v>85</c:v>
                </c:pt>
                <c:pt idx="2">
                  <c:v>142</c:v>
                </c:pt>
                <c:pt idx="3">
                  <c:v>278</c:v>
                </c:pt>
                <c:pt idx="4">
                  <c:v>468</c:v>
                </c:pt>
                <c:pt idx="5">
                  <c:v>1236</c:v>
                </c:pt>
                <c:pt idx="6">
                  <c:v>1674</c:v>
                </c:pt>
                <c:pt idx="7">
                  <c:v>1904</c:v>
                </c:pt>
                <c:pt idx="8">
                  <c:v>1909</c:v>
                </c:pt>
                <c:pt idx="9">
                  <c:v>1912</c:v>
                </c:pt>
                <c:pt idx="10">
                  <c:v>1924</c:v>
                </c:pt>
                <c:pt idx="11">
                  <c:v>1971</c:v>
                </c:pt>
                <c:pt idx="12">
                  <c:v>2049</c:v>
                </c:pt>
                <c:pt idx="13">
                  <c:v>2100</c:v>
                </c:pt>
                <c:pt idx="14">
                  <c:v>2203</c:v>
                </c:pt>
                <c:pt idx="15">
                  <c:v>2254</c:v>
                </c:pt>
                <c:pt idx="16">
                  <c:v>2298</c:v>
                </c:pt>
                <c:pt idx="17">
                  <c:v>2469</c:v>
                </c:pt>
                <c:pt idx="18">
                  <c:v>2471</c:v>
                </c:pt>
                <c:pt idx="19">
                  <c:v>2489</c:v>
                </c:pt>
                <c:pt idx="20">
                  <c:v>2593</c:v>
                </c:pt>
                <c:pt idx="21">
                  <c:v>2609</c:v>
                </c:pt>
                <c:pt idx="22">
                  <c:v>2683</c:v>
                </c:pt>
                <c:pt idx="23">
                  <c:v>2934</c:v>
                </c:pt>
                <c:pt idx="24">
                  <c:v>3574</c:v>
                </c:pt>
              </c:numCache>
            </c:numRef>
          </c:xVal>
          <c:yVal>
            <c:numRef>
              <c:f>[1]Sheet1!$D$79:$D$103</c:f>
              <c:numCache>
                <c:formatCode>0.0</c:formatCode>
                <c:ptCount val="25"/>
                <c:pt idx="0">
                  <c:v>0.96</c:v>
                </c:pt>
                <c:pt idx="1">
                  <c:v>0.92</c:v>
                </c:pt>
                <c:pt idx="2">
                  <c:v>0.88</c:v>
                </c:pt>
                <c:pt idx="3">
                  <c:v>0.84</c:v>
                </c:pt>
                <c:pt idx="4">
                  <c:v>0.8</c:v>
                </c:pt>
                <c:pt idx="5">
                  <c:v>0.76</c:v>
                </c:pt>
                <c:pt idx="6">
                  <c:v>0.72</c:v>
                </c:pt>
                <c:pt idx="7">
                  <c:v>0.72</c:v>
                </c:pt>
                <c:pt idx="8">
                  <c:v>0.72</c:v>
                </c:pt>
                <c:pt idx="9">
                  <c:v>0.72</c:v>
                </c:pt>
                <c:pt idx="10">
                  <c:v>0.72</c:v>
                </c:pt>
                <c:pt idx="11">
                  <c:v>0.72</c:v>
                </c:pt>
                <c:pt idx="12">
                  <c:v>0.72</c:v>
                </c:pt>
                <c:pt idx="13">
                  <c:v>0.66</c:v>
                </c:pt>
                <c:pt idx="14">
                  <c:v>0.66</c:v>
                </c:pt>
                <c:pt idx="15">
                  <c:v>0.66</c:v>
                </c:pt>
                <c:pt idx="16">
                  <c:v>0.586666666666666</c:v>
                </c:pt>
                <c:pt idx="17">
                  <c:v>0.586666666666666</c:v>
                </c:pt>
                <c:pt idx="18">
                  <c:v>0.586666666666666</c:v>
                </c:pt>
                <c:pt idx="19">
                  <c:v>0.586666666666666</c:v>
                </c:pt>
                <c:pt idx="20">
                  <c:v>0.586666666666666</c:v>
                </c:pt>
                <c:pt idx="21">
                  <c:v>0.586666666666666</c:v>
                </c:pt>
                <c:pt idx="22">
                  <c:v>0.586666666666666</c:v>
                </c:pt>
                <c:pt idx="23">
                  <c:v>0.586666666666666</c:v>
                </c:pt>
                <c:pt idx="24">
                  <c:v>0.586666666666666</c:v>
                </c:pt>
              </c:numCache>
            </c:numRef>
          </c:yVal>
          <c:smooth val="0"/>
        </c:ser>
        <c:ser>
          <c:idx val="2"/>
          <c:order val="2"/>
          <c:tx>
            <c:v>2009-2011</c:v>
          </c:tx>
          <c:xVal>
            <c:numRef>
              <c:f>[1]Sheet1!$C$104:$C$195</c:f>
              <c:numCache>
                <c:formatCode>0.0</c:formatCode>
                <c:ptCount val="92"/>
                <c:pt idx="0">
                  <c:v>45</c:v>
                </c:pt>
                <c:pt idx="1">
                  <c:v>50</c:v>
                </c:pt>
                <c:pt idx="2">
                  <c:v>172</c:v>
                </c:pt>
                <c:pt idx="3">
                  <c:v>215</c:v>
                </c:pt>
                <c:pt idx="4">
                  <c:v>267</c:v>
                </c:pt>
                <c:pt idx="5">
                  <c:v>429</c:v>
                </c:pt>
                <c:pt idx="6">
                  <c:v>492</c:v>
                </c:pt>
                <c:pt idx="7">
                  <c:v>552</c:v>
                </c:pt>
                <c:pt idx="8">
                  <c:v>717</c:v>
                </c:pt>
                <c:pt idx="9">
                  <c:v>751</c:v>
                </c:pt>
                <c:pt idx="10">
                  <c:v>771</c:v>
                </c:pt>
                <c:pt idx="11">
                  <c:v>798</c:v>
                </c:pt>
                <c:pt idx="12">
                  <c:v>810</c:v>
                </c:pt>
                <c:pt idx="13">
                  <c:v>818</c:v>
                </c:pt>
                <c:pt idx="14">
                  <c:v>852</c:v>
                </c:pt>
                <c:pt idx="15">
                  <c:v>866</c:v>
                </c:pt>
                <c:pt idx="16">
                  <c:v>961</c:v>
                </c:pt>
                <c:pt idx="17">
                  <c:v>987</c:v>
                </c:pt>
                <c:pt idx="18">
                  <c:v>998</c:v>
                </c:pt>
                <c:pt idx="19">
                  <c:v>1025</c:v>
                </c:pt>
                <c:pt idx="20">
                  <c:v>1105</c:v>
                </c:pt>
                <c:pt idx="21">
                  <c:v>1107</c:v>
                </c:pt>
                <c:pt idx="22">
                  <c:v>1110</c:v>
                </c:pt>
                <c:pt idx="23">
                  <c:v>1122</c:v>
                </c:pt>
                <c:pt idx="24">
                  <c:v>1186</c:v>
                </c:pt>
                <c:pt idx="25">
                  <c:v>1204</c:v>
                </c:pt>
                <c:pt idx="26">
                  <c:v>1238</c:v>
                </c:pt>
                <c:pt idx="27">
                  <c:v>1247</c:v>
                </c:pt>
                <c:pt idx="28">
                  <c:v>1287</c:v>
                </c:pt>
                <c:pt idx="29">
                  <c:v>1294</c:v>
                </c:pt>
                <c:pt idx="30">
                  <c:v>1342</c:v>
                </c:pt>
                <c:pt idx="31">
                  <c:v>1387</c:v>
                </c:pt>
                <c:pt idx="32">
                  <c:v>1394</c:v>
                </c:pt>
                <c:pt idx="33">
                  <c:v>1406</c:v>
                </c:pt>
                <c:pt idx="34">
                  <c:v>1452</c:v>
                </c:pt>
                <c:pt idx="35">
                  <c:v>1513</c:v>
                </c:pt>
                <c:pt idx="36">
                  <c:v>1517</c:v>
                </c:pt>
                <c:pt idx="37">
                  <c:v>1562</c:v>
                </c:pt>
                <c:pt idx="38">
                  <c:v>1562</c:v>
                </c:pt>
                <c:pt idx="39">
                  <c:v>1566</c:v>
                </c:pt>
                <c:pt idx="40">
                  <c:v>1582</c:v>
                </c:pt>
                <c:pt idx="41">
                  <c:v>1594</c:v>
                </c:pt>
                <c:pt idx="42">
                  <c:v>1597</c:v>
                </c:pt>
                <c:pt idx="43">
                  <c:v>1600</c:v>
                </c:pt>
                <c:pt idx="44">
                  <c:v>1621</c:v>
                </c:pt>
                <c:pt idx="45">
                  <c:v>1626</c:v>
                </c:pt>
                <c:pt idx="46">
                  <c:v>1651</c:v>
                </c:pt>
                <c:pt idx="47">
                  <c:v>1656</c:v>
                </c:pt>
                <c:pt idx="48">
                  <c:v>1687</c:v>
                </c:pt>
                <c:pt idx="49">
                  <c:v>1697</c:v>
                </c:pt>
                <c:pt idx="50">
                  <c:v>1703</c:v>
                </c:pt>
                <c:pt idx="51">
                  <c:v>1707</c:v>
                </c:pt>
                <c:pt idx="52">
                  <c:v>1713</c:v>
                </c:pt>
                <c:pt idx="53">
                  <c:v>1713</c:v>
                </c:pt>
                <c:pt idx="54">
                  <c:v>1718</c:v>
                </c:pt>
                <c:pt idx="55">
                  <c:v>1720</c:v>
                </c:pt>
                <c:pt idx="56">
                  <c:v>1730</c:v>
                </c:pt>
                <c:pt idx="57">
                  <c:v>1730</c:v>
                </c:pt>
                <c:pt idx="58">
                  <c:v>1744</c:v>
                </c:pt>
                <c:pt idx="59">
                  <c:v>1764</c:v>
                </c:pt>
                <c:pt idx="60">
                  <c:v>1776</c:v>
                </c:pt>
                <c:pt idx="61">
                  <c:v>1778</c:v>
                </c:pt>
                <c:pt idx="62">
                  <c:v>1785</c:v>
                </c:pt>
                <c:pt idx="63">
                  <c:v>1785</c:v>
                </c:pt>
                <c:pt idx="64">
                  <c:v>1838</c:v>
                </c:pt>
                <c:pt idx="65">
                  <c:v>1840</c:v>
                </c:pt>
                <c:pt idx="66">
                  <c:v>1861</c:v>
                </c:pt>
                <c:pt idx="67">
                  <c:v>1865</c:v>
                </c:pt>
                <c:pt idx="68">
                  <c:v>1889</c:v>
                </c:pt>
                <c:pt idx="69">
                  <c:v>1895</c:v>
                </c:pt>
                <c:pt idx="70">
                  <c:v>1971</c:v>
                </c:pt>
                <c:pt idx="71">
                  <c:v>1978</c:v>
                </c:pt>
                <c:pt idx="72">
                  <c:v>1996</c:v>
                </c:pt>
                <c:pt idx="73">
                  <c:v>2003</c:v>
                </c:pt>
                <c:pt idx="74">
                  <c:v>2010</c:v>
                </c:pt>
                <c:pt idx="75">
                  <c:v>2011</c:v>
                </c:pt>
                <c:pt idx="76">
                  <c:v>2015</c:v>
                </c:pt>
                <c:pt idx="77">
                  <c:v>2076</c:v>
                </c:pt>
                <c:pt idx="78">
                  <c:v>2097</c:v>
                </c:pt>
                <c:pt idx="79">
                  <c:v>2119</c:v>
                </c:pt>
                <c:pt idx="80">
                  <c:v>2121</c:v>
                </c:pt>
                <c:pt idx="81">
                  <c:v>2139</c:v>
                </c:pt>
                <c:pt idx="82">
                  <c:v>2164</c:v>
                </c:pt>
                <c:pt idx="83">
                  <c:v>2370</c:v>
                </c:pt>
                <c:pt idx="84">
                  <c:v>2382</c:v>
                </c:pt>
                <c:pt idx="85">
                  <c:v>2386</c:v>
                </c:pt>
                <c:pt idx="86">
                  <c:v>2388</c:v>
                </c:pt>
                <c:pt idx="87">
                  <c:v>2405</c:v>
                </c:pt>
                <c:pt idx="88">
                  <c:v>2462</c:v>
                </c:pt>
                <c:pt idx="89">
                  <c:v>2521</c:v>
                </c:pt>
                <c:pt idx="90">
                  <c:v>2540</c:v>
                </c:pt>
                <c:pt idx="91">
                  <c:v>2544</c:v>
                </c:pt>
              </c:numCache>
            </c:numRef>
          </c:xVal>
          <c:yVal>
            <c:numRef>
              <c:f>[1]Sheet1!$D$104:$D$195</c:f>
              <c:numCache>
                <c:formatCode>0.0</c:formatCode>
                <c:ptCount val="92"/>
                <c:pt idx="0">
                  <c:v>0.98913043478260798</c:v>
                </c:pt>
                <c:pt idx="1">
                  <c:v>0.97826086956521696</c:v>
                </c:pt>
                <c:pt idx="2">
                  <c:v>0.96739130434782605</c:v>
                </c:pt>
                <c:pt idx="3">
                  <c:v>0.95652173913043503</c:v>
                </c:pt>
                <c:pt idx="4">
                  <c:v>0.94565217391304301</c:v>
                </c:pt>
                <c:pt idx="5">
                  <c:v>0.934782608695652</c:v>
                </c:pt>
                <c:pt idx="6">
                  <c:v>0.92391304347826098</c:v>
                </c:pt>
                <c:pt idx="7">
                  <c:v>0.91304347826086896</c:v>
                </c:pt>
                <c:pt idx="8">
                  <c:v>0.90217391304347805</c:v>
                </c:pt>
                <c:pt idx="9">
                  <c:v>0.90217391304347805</c:v>
                </c:pt>
                <c:pt idx="10">
                  <c:v>0.90217391304347805</c:v>
                </c:pt>
                <c:pt idx="11">
                  <c:v>0.90217391304347805</c:v>
                </c:pt>
                <c:pt idx="12">
                  <c:v>0.90217391304347805</c:v>
                </c:pt>
                <c:pt idx="13">
                  <c:v>0.90217391304347805</c:v>
                </c:pt>
                <c:pt idx="14">
                  <c:v>0.90217391304347805</c:v>
                </c:pt>
                <c:pt idx="15">
                  <c:v>0.90217391304347805</c:v>
                </c:pt>
                <c:pt idx="16">
                  <c:v>0.90217391304347805</c:v>
                </c:pt>
                <c:pt idx="17">
                  <c:v>0.90217391304347805</c:v>
                </c:pt>
                <c:pt idx="18">
                  <c:v>0.90217391304347805</c:v>
                </c:pt>
                <c:pt idx="19">
                  <c:v>0.88981536628945801</c:v>
                </c:pt>
                <c:pt idx="20">
                  <c:v>0.88981536628945801</c:v>
                </c:pt>
                <c:pt idx="21">
                  <c:v>0.88981536628945801</c:v>
                </c:pt>
                <c:pt idx="22">
                  <c:v>0.87710371819960797</c:v>
                </c:pt>
                <c:pt idx="23">
                  <c:v>0.87710371819960797</c:v>
                </c:pt>
                <c:pt idx="24">
                  <c:v>0.87710371819960797</c:v>
                </c:pt>
                <c:pt idx="25">
                  <c:v>0.87710371819960797</c:v>
                </c:pt>
                <c:pt idx="26">
                  <c:v>0.87710371819960797</c:v>
                </c:pt>
                <c:pt idx="27">
                  <c:v>0.87710371819960797</c:v>
                </c:pt>
                <c:pt idx="28">
                  <c:v>0.87710371819960797</c:v>
                </c:pt>
                <c:pt idx="29">
                  <c:v>0.87710371819960797</c:v>
                </c:pt>
                <c:pt idx="30">
                  <c:v>0.87710371819960797</c:v>
                </c:pt>
                <c:pt idx="31">
                  <c:v>0.87710371819960797</c:v>
                </c:pt>
                <c:pt idx="32">
                  <c:v>0.87710371819960797</c:v>
                </c:pt>
                <c:pt idx="33">
                  <c:v>0.87710371819960797</c:v>
                </c:pt>
                <c:pt idx="34">
                  <c:v>0.87710371819960797</c:v>
                </c:pt>
                <c:pt idx="35">
                  <c:v>0.87710371819960797</c:v>
                </c:pt>
                <c:pt idx="36">
                  <c:v>0.87710371819960797</c:v>
                </c:pt>
                <c:pt idx="37">
                  <c:v>0.86115637786870602</c:v>
                </c:pt>
                <c:pt idx="38">
                  <c:v>0.86115637786870602</c:v>
                </c:pt>
                <c:pt idx="39">
                  <c:v>0.86115637786870602</c:v>
                </c:pt>
                <c:pt idx="40">
                  <c:v>0.86115637786870602</c:v>
                </c:pt>
                <c:pt idx="41">
                  <c:v>0.86115637786870602</c:v>
                </c:pt>
                <c:pt idx="42">
                  <c:v>0.86115637786870602</c:v>
                </c:pt>
                <c:pt idx="43">
                  <c:v>0.86115637786870602</c:v>
                </c:pt>
                <c:pt idx="44">
                  <c:v>0.86115637786870602</c:v>
                </c:pt>
                <c:pt idx="45">
                  <c:v>0.84283390174383999</c:v>
                </c:pt>
                <c:pt idx="46">
                  <c:v>0.84283390174383999</c:v>
                </c:pt>
                <c:pt idx="47">
                  <c:v>0.84283390174383999</c:v>
                </c:pt>
                <c:pt idx="48">
                  <c:v>0.84283390174383999</c:v>
                </c:pt>
                <c:pt idx="49">
                  <c:v>0.84283390174383999</c:v>
                </c:pt>
                <c:pt idx="50">
                  <c:v>0.84283390174383999</c:v>
                </c:pt>
                <c:pt idx="51">
                  <c:v>0.84283390174383999</c:v>
                </c:pt>
                <c:pt idx="52">
                  <c:v>0.84283390174383999</c:v>
                </c:pt>
                <c:pt idx="53">
                  <c:v>0.84283390174383999</c:v>
                </c:pt>
                <c:pt idx="54">
                  <c:v>0.84283390174383999</c:v>
                </c:pt>
                <c:pt idx="55">
                  <c:v>0.84283390174383999</c:v>
                </c:pt>
                <c:pt idx="56">
                  <c:v>0.84283390174383999</c:v>
                </c:pt>
                <c:pt idx="57">
                  <c:v>0.84283390174383999</c:v>
                </c:pt>
                <c:pt idx="58">
                  <c:v>0.84283390174383999</c:v>
                </c:pt>
                <c:pt idx="59">
                  <c:v>0.84283390174383999</c:v>
                </c:pt>
                <c:pt idx="60">
                  <c:v>0.84283390174383999</c:v>
                </c:pt>
                <c:pt idx="61">
                  <c:v>0.81564571136500696</c:v>
                </c:pt>
                <c:pt idx="62">
                  <c:v>0.81564571136500696</c:v>
                </c:pt>
                <c:pt idx="63">
                  <c:v>0.81564571136500696</c:v>
                </c:pt>
                <c:pt idx="64">
                  <c:v>0.81564571136500696</c:v>
                </c:pt>
                <c:pt idx="65">
                  <c:v>0.81564571136500696</c:v>
                </c:pt>
                <c:pt idx="66">
                  <c:v>0.78427472246635199</c:v>
                </c:pt>
                <c:pt idx="67">
                  <c:v>0.78427472246635199</c:v>
                </c:pt>
                <c:pt idx="68">
                  <c:v>0.78427472246635199</c:v>
                </c:pt>
                <c:pt idx="69">
                  <c:v>0.78427472246635199</c:v>
                </c:pt>
                <c:pt idx="70">
                  <c:v>0.78427472246635199</c:v>
                </c:pt>
                <c:pt idx="71">
                  <c:v>0.78427472246635199</c:v>
                </c:pt>
                <c:pt idx="72">
                  <c:v>0.78427472246635199</c:v>
                </c:pt>
                <c:pt idx="73">
                  <c:v>0.78427472246635199</c:v>
                </c:pt>
                <c:pt idx="74">
                  <c:v>0.74070390455155499</c:v>
                </c:pt>
                <c:pt idx="75">
                  <c:v>0.74070390455155499</c:v>
                </c:pt>
                <c:pt idx="76">
                  <c:v>0.69440991051708301</c:v>
                </c:pt>
                <c:pt idx="77">
                  <c:v>0.69440991051708301</c:v>
                </c:pt>
                <c:pt idx="78">
                  <c:v>0.69440991051708301</c:v>
                </c:pt>
                <c:pt idx="79">
                  <c:v>0.69440991051708301</c:v>
                </c:pt>
                <c:pt idx="80">
                  <c:v>0.69440991051708301</c:v>
                </c:pt>
                <c:pt idx="81">
                  <c:v>0.69440991051708301</c:v>
                </c:pt>
                <c:pt idx="82">
                  <c:v>0.69440991051708301</c:v>
                </c:pt>
                <c:pt idx="83">
                  <c:v>0.69440991051708301</c:v>
                </c:pt>
                <c:pt idx="84">
                  <c:v>0.69440991051708301</c:v>
                </c:pt>
                <c:pt idx="85">
                  <c:v>0.69440991051708301</c:v>
                </c:pt>
                <c:pt idx="86">
                  <c:v>0.69440991051708301</c:v>
                </c:pt>
                <c:pt idx="87">
                  <c:v>0.69440991051708301</c:v>
                </c:pt>
                <c:pt idx="88">
                  <c:v>0.69440991051708301</c:v>
                </c:pt>
                <c:pt idx="89">
                  <c:v>0.69440991051708301</c:v>
                </c:pt>
                <c:pt idx="90">
                  <c:v>0.69440991051708301</c:v>
                </c:pt>
                <c:pt idx="91">
                  <c:v>0.69440991051708301</c:v>
                </c:pt>
              </c:numCache>
            </c:numRef>
          </c:yVal>
          <c:smooth val="0"/>
        </c:ser>
        <c:ser>
          <c:idx val="3"/>
          <c:order val="3"/>
          <c:tx>
            <c:v>2012-2014</c:v>
          </c:tx>
          <c:xVal>
            <c:numRef>
              <c:f>[1]Sheet1!$C$196:$C$415</c:f>
              <c:numCache>
                <c:formatCode>0.0</c:formatCode>
                <c:ptCount val="220"/>
                <c:pt idx="0">
                  <c:v>39</c:v>
                </c:pt>
                <c:pt idx="1">
                  <c:v>43</c:v>
                </c:pt>
                <c:pt idx="2">
                  <c:v>44</c:v>
                </c:pt>
                <c:pt idx="3">
                  <c:v>47</c:v>
                </c:pt>
                <c:pt idx="4">
                  <c:v>48</c:v>
                </c:pt>
                <c:pt idx="5">
                  <c:v>52</c:v>
                </c:pt>
                <c:pt idx="6">
                  <c:v>54</c:v>
                </c:pt>
                <c:pt idx="7">
                  <c:v>58</c:v>
                </c:pt>
                <c:pt idx="8">
                  <c:v>60</c:v>
                </c:pt>
                <c:pt idx="9">
                  <c:v>65</c:v>
                </c:pt>
                <c:pt idx="10">
                  <c:v>66</c:v>
                </c:pt>
                <c:pt idx="11">
                  <c:v>75</c:v>
                </c:pt>
                <c:pt idx="12">
                  <c:v>81</c:v>
                </c:pt>
                <c:pt idx="13">
                  <c:v>82</c:v>
                </c:pt>
                <c:pt idx="14">
                  <c:v>86</c:v>
                </c:pt>
                <c:pt idx="15">
                  <c:v>91</c:v>
                </c:pt>
                <c:pt idx="16">
                  <c:v>99</c:v>
                </c:pt>
                <c:pt idx="17">
                  <c:v>100</c:v>
                </c:pt>
                <c:pt idx="18">
                  <c:v>101</c:v>
                </c:pt>
                <c:pt idx="19">
                  <c:v>102</c:v>
                </c:pt>
                <c:pt idx="20">
                  <c:v>106</c:v>
                </c:pt>
                <c:pt idx="21">
                  <c:v>106</c:v>
                </c:pt>
                <c:pt idx="22">
                  <c:v>107</c:v>
                </c:pt>
                <c:pt idx="23">
                  <c:v>116</c:v>
                </c:pt>
                <c:pt idx="24">
                  <c:v>121</c:v>
                </c:pt>
                <c:pt idx="25">
                  <c:v>123</c:v>
                </c:pt>
                <c:pt idx="26">
                  <c:v>124</c:v>
                </c:pt>
                <c:pt idx="27">
                  <c:v>144</c:v>
                </c:pt>
                <c:pt idx="28">
                  <c:v>150</c:v>
                </c:pt>
                <c:pt idx="29">
                  <c:v>161</c:v>
                </c:pt>
                <c:pt idx="30">
                  <c:v>163</c:v>
                </c:pt>
                <c:pt idx="31">
                  <c:v>171</c:v>
                </c:pt>
                <c:pt idx="32">
                  <c:v>176</c:v>
                </c:pt>
                <c:pt idx="33">
                  <c:v>178</c:v>
                </c:pt>
                <c:pt idx="34">
                  <c:v>194</c:v>
                </c:pt>
                <c:pt idx="35">
                  <c:v>201</c:v>
                </c:pt>
                <c:pt idx="36">
                  <c:v>211</c:v>
                </c:pt>
                <c:pt idx="37">
                  <c:v>223</c:v>
                </c:pt>
                <c:pt idx="38">
                  <c:v>236</c:v>
                </c:pt>
                <c:pt idx="39">
                  <c:v>236</c:v>
                </c:pt>
                <c:pt idx="40">
                  <c:v>238</c:v>
                </c:pt>
                <c:pt idx="41">
                  <c:v>238</c:v>
                </c:pt>
                <c:pt idx="42">
                  <c:v>243</c:v>
                </c:pt>
                <c:pt idx="43">
                  <c:v>250</c:v>
                </c:pt>
                <c:pt idx="44">
                  <c:v>269</c:v>
                </c:pt>
                <c:pt idx="45">
                  <c:v>273</c:v>
                </c:pt>
                <c:pt idx="46">
                  <c:v>276</c:v>
                </c:pt>
                <c:pt idx="47">
                  <c:v>281</c:v>
                </c:pt>
                <c:pt idx="48">
                  <c:v>282</c:v>
                </c:pt>
                <c:pt idx="49">
                  <c:v>290</c:v>
                </c:pt>
                <c:pt idx="50">
                  <c:v>293</c:v>
                </c:pt>
                <c:pt idx="51">
                  <c:v>321</c:v>
                </c:pt>
                <c:pt idx="52">
                  <c:v>337</c:v>
                </c:pt>
                <c:pt idx="53">
                  <c:v>345</c:v>
                </c:pt>
                <c:pt idx="54">
                  <c:v>350</c:v>
                </c:pt>
                <c:pt idx="55">
                  <c:v>367</c:v>
                </c:pt>
                <c:pt idx="56">
                  <c:v>369</c:v>
                </c:pt>
                <c:pt idx="57">
                  <c:v>377</c:v>
                </c:pt>
                <c:pt idx="58">
                  <c:v>381</c:v>
                </c:pt>
                <c:pt idx="59">
                  <c:v>382</c:v>
                </c:pt>
                <c:pt idx="60">
                  <c:v>382</c:v>
                </c:pt>
                <c:pt idx="61">
                  <c:v>396</c:v>
                </c:pt>
                <c:pt idx="62">
                  <c:v>400</c:v>
                </c:pt>
                <c:pt idx="63">
                  <c:v>403</c:v>
                </c:pt>
                <c:pt idx="64">
                  <c:v>412</c:v>
                </c:pt>
                <c:pt idx="65">
                  <c:v>414</c:v>
                </c:pt>
                <c:pt idx="66">
                  <c:v>426</c:v>
                </c:pt>
                <c:pt idx="67">
                  <c:v>426</c:v>
                </c:pt>
                <c:pt idx="68">
                  <c:v>432</c:v>
                </c:pt>
                <c:pt idx="69">
                  <c:v>438</c:v>
                </c:pt>
                <c:pt idx="70">
                  <c:v>439</c:v>
                </c:pt>
                <c:pt idx="71">
                  <c:v>447</c:v>
                </c:pt>
                <c:pt idx="72">
                  <c:v>448</c:v>
                </c:pt>
                <c:pt idx="73">
                  <c:v>449</c:v>
                </c:pt>
                <c:pt idx="74">
                  <c:v>450</c:v>
                </c:pt>
                <c:pt idx="75">
                  <c:v>453</c:v>
                </c:pt>
                <c:pt idx="76">
                  <c:v>455</c:v>
                </c:pt>
                <c:pt idx="77">
                  <c:v>457</c:v>
                </c:pt>
                <c:pt idx="78">
                  <c:v>457</c:v>
                </c:pt>
                <c:pt idx="79">
                  <c:v>465</c:v>
                </c:pt>
                <c:pt idx="80">
                  <c:v>470</c:v>
                </c:pt>
                <c:pt idx="81">
                  <c:v>470</c:v>
                </c:pt>
                <c:pt idx="82">
                  <c:v>474</c:v>
                </c:pt>
                <c:pt idx="83">
                  <c:v>475</c:v>
                </c:pt>
                <c:pt idx="84">
                  <c:v>476</c:v>
                </c:pt>
                <c:pt idx="85">
                  <c:v>480</c:v>
                </c:pt>
                <c:pt idx="86">
                  <c:v>485</c:v>
                </c:pt>
                <c:pt idx="87">
                  <c:v>487</c:v>
                </c:pt>
                <c:pt idx="88">
                  <c:v>487</c:v>
                </c:pt>
                <c:pt idx="89">
                  <c:v>493</c:v>
                </c:pt>
                <c:pt idx="90">
                  <c:v>495</c:v>
                </c:pt>
                <c:pt idx="91">
                  <c:v>498</c:v>
                </c:pt>
                <c:pt idx="92">
                  <c:v>498</c:v>
                </c:pt>
                <c:pt idx="93">
                  <c:v>498</c:v>
                </c:pt>
                <c:pt idx="94">
                  <c:v>502</c:v>
                </c:pt>
                <c:pt idx="95">
                  <c:v>503</c:v>
                </c:pt>
                <c:pt idx="96">
                  <c:v>512</c:v>
                </c:pt>
                <c:pt idx="97">
                  <c:v>513</c:v>
                </c:pt>
                <c:pt idx="98">
                  <c:v>524</c:v>
                </c:pt>
                <c:pt idx="99">
                  <c:v>524</c:v>
                </c:pt>
                <c:pt idx="100">
                  <c:v>542</c:v>
                </c:pt>
                <c:pt idx="101">
                  <c:v>547</c:v>
                </c:pt>
                <c:pt idx="102">
                  <c:v>547</c:v>
                </c:pt>
                <c:pt idx="103">
                  <c:v>565</c:v>
                </c:pt>
                <c:pt idx="104">
                  <c:v>565</c:v>
                </c:pt>
                <c:pt idx="105">
                  <c:v>569</c:v>
                </c:pt>
                <c:pt idx="106">
                  <c:v>577</c:v>
                </c:pt>
                <c:pt idx="107">
                  <c:v>577</c:v>
                </c:pt>
                <c:pt idx="108">
                  <c:v>577</c:v>
                </c:pt>
                <c:pt idx="109">
                  <c:v>579</c:v>
                </c:pt>
                <c:pt idx="110">
                  <c:v>581</c:v>
                </c:pt>
                <c:pt idx="111">
                  <c:v>585</c:v>
                </c:pt>
                <c:pt idx="112">
                  <c:v>599</c:v>
                </c:pt>
                <c:pt idx="113">
                  <c:v>601</c:v>
                </c:pt>
                <c:pt idx="114">
                  <c:v>602</c:v>
                </c:pt>
                <c:pt idx="115">
                  <c:v>613</c:v>
                </c:pt>
                <c:pt idx="116">
                  <c:v>614</c:v>
                </c:pt>
                <c:pt idx="117">
                  <c:v>614</c:v>
                </c:pt>
                <c:pt idx="118">
                  <c:v>615</c:v>
                </c:pt>
                <c:pt idx="119">
                  <c:v>615</c:v>
                </c:pt>
                <c:pt idx="120">
                  <c:v>617</c:v>
                </c:pt>
                <c:pt idx="121">
                  <c:v>619</c:v>
                </c:pt>
                <c:pt idx="122">
                  <c:v>621</c:v>
                </c:pt>
                <c:pt idx="123">
                  <c:v>621</c:v>
                </c:pt>
                <c:pt idx="124">
                  <c:v>624</c:v>
                </c:pt>
                <c:pt idx="125">
                  <c:v>632</c:v>
                </c:pt>
                <c:pt idx="126">
                  <c:v>632</c:v>
                </c:pt>
                <c:pt idx="127">
                  <c:v>632</c:v>
                </c:pt>
                <c:pt idx="128">
                  <c:v>633</c:v>
                </c:pt>
                <c:pt idx="129">
                  <c:v>635</c:v>
                </c:pt>
                <c:pt idx="130">
                  <c:v>636</c:v>
                </c:pt>
                <c:pt idx="131">
                  <c:v>639</c:v>
                </c:pt>
                <c:pt idx="132">
                  <c:v>640</c:v>
                </c:pt>
                <c:pt idx="133">
                  <c:v>645</c:v>
                </c:pt>
                <c:pt idx="134">
                  <c:v>645</c:v>
                </c:pt>
                <c:pt idx="135">
                  <c:v>646</c:v>
                </c:pt>
                <c:pt idx="136">
                  <c:v>652</c:v>
                </c:pt>
                <c:pt idx="137">
                  <c:v>656</c:v>
                </c:pt>
                <c:pt idx="138">
                  <c:v>660</c:v>
                </c:pt>
                <c:pt idx="139">
                  <c:v>660</c:v>
                </c:pt>
                <c:pt idx="140">
                  <c:v>661</c:v>
                </c:pt>
                <c:pt idx="141">
                  <c:v>669</c:v>
                </c:pt>
                <c:pt idx="142">
                  <c:v>676</c:v>
                </c:pt>
                <c:pt idx="143">
                  <c:v>678</c:v>
                </c:pt>
                <c:pt idx="144">
                  <c:v>678</c:v>
                </c:pt>
                <c:pt idx="145">
                  <c:v>680</c:v>
                </c:pt>
                <c:pt idx="146">
                  <c:v>685</c:v>
                </c:pt>
                <c:pt idx="147">
                  <c:v>687</c:v>
                </c:pt>
                <c:pt idx="148">
                  <c:v>687</c:v>
                </c:pt>
                <c:pt idx="149">
                  <c:v>695</c:v>
                </c:pt>
                <c:pt idx="150">
                  <c:v>697</c:v>
                </c:pt>
                <c:pt idx="151">
                  <c:v>708</c:v>
                </c:pt>
                <c:pt idx="152">
                  <c:v>711</c:v>
                </c:pt>
                <c:pt idx="153">
                  <c:v>715</c:v>
                </c:pt>
                <c:pt idx="154">
                  <c:v>716</c:v>
                </c:pt>
                <c:pt idx="155">
                  <c:v>720</c:v>
                </c:pt>
                <c:pt idx="156">
                  <c:v>721</c:v>
                </c:pt>
                <c:pt idx="157">
                  <c:v>724</c:v>
                </c:pt>
                <c:pt idx="158">
                  <c:v>729</c:v>
                </c:pt>
                <c:pt idx="159">
                  <c:v>729</c:v>
                </c:pt>
                <c:pt idx="160">
                  <c:v>731</c:v>
                </c:pt>
                <c:pt idx="161">
                  <c:v>733</c:v>
                </c:pt>
                <c:pt idx="162">
                  <c:v>739</c:v>
                </c:pt>
                <c:pt idx="163">
                  <c:v>742</c:v>
                </c:pt>
                <c:pt idx="164">
                  <c:v>750</c:v>
                </c:pt>
                <c:pt idx="165">
                  <c:v>751</c:v>
                </c:pt>
                <c:pt idx="166">
                  <c:v>752</c:v>
                </c:pt>
                <c:pt idx="167">
                  <c:v>763</c:v>
                </c:pt>
                <c:pt idx="168">
                  <c:v>775</c:v>
                </c:pt>
                <c:pt idx="169">
                  <c:v>777</c:v>
                </c:pt>
                <c:pt idx="170">
                  <c:v>783</c:v>
                </c:pt>
                <c:pt idx="171">
                  <c:v>783</c:v>
                </c:pt>
                <c:pt idx="172">
                  <c:v>787</c:v>
                </c:pt>
                <c:pt idx="173">
                  <c:v>787</c:v>
                </c:pt>
                <c:pt idx="174">
                  <c:v>789</c:v>
                </c:pt>
                <c:pt idx="175">
                  <c:v>808</c:v>
                </c:pt>
                <c:pt idx="176">
                  <c:v>808</c:v>
                </c:pt>
                <c:pt idx="177">
                  <c:v>816</c:v>
                </c:pt>
                <c:pt idx="178">
                  <c:v>835</c:v>
                </c:pt>
                <c:pt idx="179">
                  <c:v>839</c:v>
                </c:pt>
                <c:pt idx="180">
                  <c:v>842</c:v>
                </c:pt>
                <c:pt idx="181">
                  <c:v>852</c:v>
                </c:pt>
                <c:pt idx="182">
                  <c:v>855</c:v>
                </c:pt>
                <c:pt idx="183">
                  <c:v>861</c:v>
                </c:pt>
                <c:pt idx="184">
                  <c:v>867</c:v>
                </c:pt>
                <c:pt idx="185">
                  <c:v>876</c:v>
                </c:pt>
                <c:pt idx="186">
                  <c:v>883</c:v>
                </c:pt>
                <c:pt idx="187">
                  <c:v>900</c:v>
                </c:pt>
                <c:pt idx="188">
                  <c:v>906</c:v>
                </c:pt>
                <c:pt idx="189">
                  <c:v>907</c:v>
                </c:pt>
                <c:pt idx="190">
                  <c:v>915</c:v>
                </c:pt>
                <c:pt idx="191">
                  <c:v>941</c:v>
                </c:pt>
                <c:pt idx="192">
                  <c:v>946</c:v>
                </c:pt>
                <c:pt idx="193">
                  <c:v>955</c:v>
                </c:pt>
                <c:pt idx="194">
                  <c:v>972</c:v>
                </c:pt>
                <c:pt idx="195">
                  <c:v>973</c:v>
                </c:pt>
                <c:pt idx="196">
                  <c:v>979</c:v>
                </c:pt>
                <c:pt idx="197">
                  <c:v>989</c:v>
                </c:pt>
                <c:pt idx="198">
                  <c:v>997</c:v>
                </c:pt>
                <c:pt idx="199">
                  <c:v>1002</c:v>
                </c:pt>
                <c:pt idx="200">
                  <c:v>1007</c:v>
                </c:pt>
                <c:pt idx="201">
                  <c:v>1014</c:v>
                </c:pt>
                <c:pt idx="202">
                  <c:v>1031</c:v>
                </c:pt>
                <c:pt idx="203">
                  <c:v>1038</c:v>
                </c:pt>
                <c:pt idx="204">
                  <c:v>1046</c:v>
                </c:pt>
                <c:pt idx="205">
                  <c:v>1071</c:v>
                </c:pt>
                <c:pt idx="206">
                  <c:v>1080</c:v>
                </c:pt>
                <c:pt idx="207">
                  <c:v>1096</c:v>
                </c:pt>
                <c:pt idx="208">
                  <c:v>1113</c:v>
                </c:pt>
                <c:pt idx="209">
                  <c:v>1160</c:v>
                </c:pt>
                <c:pt idx="210">
                  <c:v>1189</c:v>
                </c:pt>
                <c:pt idx="211">
                  <c:v>1199</c:v>
                </c:pt>
                <c:pt idx="212">
                  <c:v>1226</c:v>
                </c:pt>
                <c:pt idx="213">
                  <c:v>1242</c:v>
                </c:pt>
                <c:pt idx="214">
                  <c:v>1243</c:v>
                </c:pt>
                <c:pt idx="215">
                  <c:v>1250</c:v>
                </c:pt>
                <c:pt idx="216">
                  <c:v>1264</c:v>
                </c:pt>
                <c:pt idx="217">
                  <c:v>1264</c:v>
                </c:pt>
                <c:pt idx="218">
                  <c:v>1351</c:v>
                </c:pt>
                <c:pt idx="219">
                  <c:v>1377</c:v>
                </c:pt>
              </c:numCache>
            </c:numRef>
          </c:xVal>
          <c:yVal>
            <c:numRef>
              <c:f>[1]Sheet1!$D$196:$D$415</c:f>
              <c:numCache>
                <c:formatCode>0.0</c:formatCode>
                <c:ptCount val="220"/>
                <c:pt idx="0">
                  <c:v>0.99545454545454504</c:v>
                </c:pt>
                <c:pt idx="1">
                  <c:v>0.99090909090909096</c:v>
                </c:pt>
                <c:pt idx="2">
                  <c:v>0.986363636363636</c:v>
                </c:pt>
                <c:pt idx="3">
                  <c:v>0.986363636363636</c:v>
                </c:pt>
                <c:pt idx="4">
                  <c:v>0.986363636363636</c:v>
                </c:pt>
                <c:pt idx="5">
                  <c:v>0.98177589852008496</c:v>
                </c:pt>
                <c:pt idx="6">
                  <c:v>0.97718816067653302</c:v>
                </c:pt>
                <c:pt idx="7">
                  <c:v>0.97260042283298098</c:v>
                </c:pt>
                <c:pt idx="8">
                  <c:v>0.96801268498942905</c:v>
                </c:pt>
                <c:pt idx="9">
                  <c:v>0.96801268498942905</c:v>
                </c:pt>
                <c:pt idx="10">
                  <c:v>0.96801268498942905</c:v>
                </c:pt>
                <c:pt idx="11">
                  <c:v>0.96801268498942905</c:v>
                </c:pt>
                <c:pt idx="12">
                  <c:v>0.96335877785005697</c:v>
                </c:pt>
                <c:pt idx="13">
                  <c:v>0.958704870710685</c:v>
                </c:pt>
                <c:pt idx="14">
                  <c:v>0.958704870710685</c:v>
                </c:pt>
                <c:pt idx="15">
                  <c:v>0.95402826158526699</c:v>
                </c:pt>
                <c:pt idx="16">
                  <c:v>0.95402826158526699</c:v>
                </c:pt>
                <c:pt idx="17">
                  <c:v>0.94932861497647203</c:v>
                </c:pt>
                <c:pt idx="18">
                  <c:v>0.94932861497647203</c:v>
                </c:pt>
                <c:pt idx="19">
                  <c:v>0.94460558704126596</c:v>
                </c:pt>
                <c:pt idx="20">
                  <c:v>0.93988255910606</c:v>
                </c:pt>
                <c:pt idx="21">
                  <c:v>0.93988255910606</c:v>
                </c:pt>
                <c:pt idx="22">
                  <c:v>0.93988255910606</c:v>
                </c:pt>
                <c:pt idx="23">
                  <c:v>0.93988255910606</c:v>
                </c:pt>
                <c:pt idx="24">
                  <c:v>0.93508723992694698</c:v>
                </c:pt>
                <c:pt idx="25">
                  <c:v>0.93508723992694698</c:v>
                </c:pt>
                <c:pt idx="26">
                  <c:v>0.93026720260773599</c:v>
                </c:pt>
                <c:pt idx="27">
                  <c:v>0.925447165288525</c:v>
                </c:pt>
                <c:pt idx="28">
                  <c:v>0.925447165288525</c:v>
                </c:pt>
                <c:pt idx="29">
                  <c:v>0.925447165288525</c:v>
                </c:pt>
                <c:pt idx="30">
                  <c:v>0.925447165288525</c:v>
                </c:pt>
                <c:pt idx="31">
                  <c:v>0.925447165288525</c:v>
                </c:pt>
                <c:pt idx="32">
                  <c:v>0.925447165288525</c:v>
                </c:pt>
                <c:pt idx="33">
                  <c:v>0.925447165288525</c:v>
                </c:pt>
                <c:pt idx="34">
                  <c:v>0.925447165288525</c:v>
                </c:pt>
                <c:pt idx="35">
                  <c:v>0.925447165288525</c:v>
                </c:pt>
                <c:pt idx="36">
                  <c:v>0.925447165288525</c:v>
                </c:pt>
                <c:pt idx="37">
                  <c:v>0.92039007695361497</c:v>
                </c:pt>
                <c:pt idx="38">
                  <c:v>0.91533298861870505</c:v>
                </c:pt>
                <c:pt idx="39">
                  <c:v>0.91533298861870505</c:v>
                </c:pt>
                <c:pt idx="40">
                  <c:v>0.91533298861870505</c:v>
                </c:pt>
                <c:pt idx="41">
                  <c:v>0.91533298861870505</c:v>
                </c:pt>
                <c:pt idx="42">
                  <c:v>0.91533298861870505</c:v>
                </c:pt>
                <c:pt idx="43">
                  <c:v>0.91533298861870505</c:v>
                </c:pt>
                <c:pt idx="44">
                  <c:v>0.91533298861870505</c:v>
                </c:pt>
                <c:pt idx="45">
                  <c:v>0.91533298861870505</c:v>
                </c:pt>
                <c:pt idx="46">
                  <c:v>0.91533298861870505</c:v>
                </c:pt>
                <c:pt idx="47">
                  <c:v>0.91533298861870505</c:v>
                </c:pt>
                <c:pt idx="48">
                  <c:v>0.91001128519650298</c:v>
                </c:pt>
                <c:pt idx="49">
                  <c:v>0.91001128519650298</c:v>
                </c:pt>
                <c:pt idx="50">
                  <c:v>0.91001128519650298</c:v>
                </c:pt>
                <c:pt idx="51">
                  <c:v>0.91001128519650298</c:v>
                </c:pt>
                <c:pt idx="52">
                  <c:v>0.91001128519650298</c:v>
                </c:pt>
                <c:pt idx="53">
                  <c:v>0.91001128519650298</c:v>
                </c:pt>
                <c:pt idx="54">
                  <c:v>0.91001128519650298</c:v>
                </c:pt>
                <c:pt idx="55">
                  <c:v>0.90449606528622095</c:v>
                </c:pt>
                <c:pt idx="56">
                  <c:v>0.90449606528622095</c:v>
                </c:pt>
                <c:pt idx="57">
                  <c:v>0.90449606528622095</c:v>
                </c:pt>
                <c:pt idx="58">
                  <c:v>0.90449606528622095</c:v>
                </c:pt>
                <c:pt idx="59">
                  <c:v>0.90449606528622095</c:v>
                </c:pt>
                <c:pt idx="60">
                  <c:v>0.90449606528622095</c:v>
                </c:pt>
                <c:pt idx="61">
                  <c:v>0.90449606528622095</c:v>
                </c:pt>
                <c:pt idx="62">
                  <c:v>0.90449606528622095</c:v>
                </c:pt>
                <c:pt idx="63">
                  <c:v>0.89873494385127695</c:v>
                </c:pt>
                <c:pt idx="64">
                  <c:v>0.89873494385127695</c:v>
                </c:pt>
                <c:pt idx="65">
                  <c:v>0.89873494385127695</c:v>
                </c:pt>
                <c:pt idx="66">
                  <c:v>0.89873494385127695</c:v>
                </c:pt>
                <c:pt idx="67">
                  <c:v>0.89873494385127695</c:v>
                </c:pt>
                <c:pt idx="68">
                  <c:v>0.89282221395751904</c:v>
                </c:pt>
                <c:pt idx="69">
                  <c:v>0.89282221395751904</c:v>
                </c:pt>
                <c:pt idx="70">
                  <c:v>0.89282221395751904</c:v>
                </c:pt>
                <c:pt idx="71">
                  <c:v>0.89282221395751904</c:v>
                </c:pt>
                <c:pt idx="72">
                  <c:v>0.89282221395751904</c:v>
                </c:pt>
                <c:pt idx="73">
                  <c:v>0.89282221395751904</c:v>
                </c:pt>
                <c:pt idx="74">
                  <c:v>0.89282221395751904</c:v>
                </c:pt>
                <c:pt idx="75">
                  <c:v>0.89282221395751904</c:v>
                </c:pt>
                <c:pt idx="76">
                  <c:v>0.89282221395751904</c:v>
                </c:pt>
                <c:pt idx="77">
                  <c:v>0.886578701971802</c:v>
                </c:pt>
                <c:pt idx="78">
                  <c:v>0.886578701971802</c:v>
                </c:pt>
                <c:pt idx="79">
                  <c:v>0.886578701971802</c:v>
                </c:pt>
                <c:pt idx="80">
                  <c:v>0.886578701971802</c:v>
                </c:pt>
                <c:pt idx="81">
                  <c:v>0.886578701971802</c:v>
                </c:pt>
                <c:pt idx="82">
                  <c:v>0.88015421862417997</c:v>
                </c:pt>
                <c:pt idx="83">
                  <c:v>0.88015421862417997</c:v>
                </c:pt>
                <c:pt idx="84">
                  <c:v>0.88015421862417997</c:v>
                </c:pt>
                <c:pt idx="85">
                  <c:v>0.88015421862417997</c:v>
                </c:pt>
                <c:pt idx="86">
                  <c:v>0.88015421862417997</c:v>
                </c:pt>
                <c:pt idx="87">
                  <c:v>0.88015421862417997</c:v>
                </c:pt>
                <c:pt idx="88">
                  <c:v>0.88015421862417997</c:v>
                </c:pt>
                <c:pt idx="89">
                  <c:v>0.88015421862417997</c:v>
                </c:pt>
                <c:pt idx="90">
                  <c:v>0.88015421862417997</c:v>
                </c:pt>
                <c:pt idx="91">
                  <c:v>0.88015421862417997</c:v>
                </c:pt>
                <c:pt idx="92">
                  <c:v>0.88015421862417997</c:v>
                </c:pt>
                <c:pt idx="93">
                  <c:v>0.88015421862417997</c:v>
                </c:pt>
                <c:pt idx="94">
                  <c:v>0.88015421862417997</c:v>
                </c:pt>
                <c:pt idx="95">
                  <c:v>0.88015421862417997</c:v>
                </c:pt>
                <c:pt idx="96">
                  <c:v>0.88015421862417997</c:v>
                </c:pt>
                <c:pt idx="97">
                  <c:v>0.88015421862417997</c:v>
                </c:pt>
                <c:pt idx="98">
                  <c:v>0.88015421862417997</c:v>
                </c:pt>
                <c:pt idx="99">
                  <c:v>0.88015421862417997</c:v>
                </c:pt>
                <c:pt idx="100">
                  <c:v>0.88015421862417997</c:v>
                </c:pt>
                <c:pt idx="101">
                  <c:v>0.88015421862417997</c:v>
                </c:pt>
                <c:pt idx="102">
                  <c:v>0.88015421862417997</c:v>
                </c:pt>
                <c:pt idx="103">
                  <c:v>0.88015421862417997</c:v>
                </c:pt>
                <c:pt idx="104">
                  <c:v>0.88015421862417997</c:v>
                </c:pt>
                <c:pt idx="105">
                  <c:v>0.88015421862417997</c:v>
                </c:pt>
                <c:pt idx="106">
                  <c:v>0.88015421862417997</c:v>
                </c:pt>
                <c:pt idx="107">
                  <c:v>0.88015421862417997</c:v>
                </c:pt>
                <c:pt idx="108">
                  <c:v>0.88015421862417997</c:v>
                </c:pt>
                <c:pt idx="109">
                  <c:v>0.88015421862417997</c:v>
                </c:pt>
                <c:pt idx="110">
                  <c:v>0.88015421862417997</c:v>
                </c:pt>
                <c:pt idx="111">
                  <c:v>0.88015421862417997</c:v>
                </c:pt>
                <c:pt idx="112">
                  <c:v>0.88015421862417997</c:v>
                </c:pt>
                <c:pt idx="113">
                  <c:v>0.88015421862417997</c:v>
                </c:pt>
                <c:pt idx="114">
                  <c:v>0.87185087693904695</c:v>
                </c:pt>
                <c:pt idx="115">
                  <c:v>0.87185087693904695</c:v>
                </c:pt>
                <c:pt idx="116">
                  <c:v>0.87185087693904695</c:v>
                </c:pt>
                <c:pt idx="117">
                  <c:v>0.87185087693904695</c:v>
                </c:pt>
                <c:pt idx="118">
                  <c:v>0.87185087693904695</c:v>
                </c:pt>
                <c:pt idx="119">
                  <c:v>0.87185087693904695</c:v>
                </c:pt>
                <c:pt idx="120">
                  <c:v>0.87185087693904695</c:v>
                </c:pt>
                <c:pt idx="121">
                  <c:v>0.87185087693904695</c:v>
                </c:pt>
                <c:pt idx="122">
                  <c:v>0.87185087693904695</c:v>
                </c:pt>
                <c:pt idx="123">
                  <c:v>0.87185087693904695</c:v>
                </c:pt>
                <c:pt idx="124">
                  <c:v>0.87185087693904695</c:v>
                </c:pt>
                <c:pt idx="125">
                  <c:v>0.87185087693904695</c:v>
                </c:pt>
                <c:pt idx="126">
                  <c:v>0.87185087693904695</c:v>
                </c:pt>
                <c:pt idx="127">
                  <c:v>0.87185087693904695</c:v>
                </c:pt>
                <c:pt idx="128">
                  <c:v>0.87185087693904695</c:v>
                </c:pt>
                <c:pt idx="129">
                  <c:v>0.87185087693904695</c:v>
                </c:pt>
                <c:pt idx="130">
                  <c:v>0.87185087693904695</c:v>
                </c:pt>
                <c:pt idx="131">
                  <c:v>0.87185087693904695</c:v>
                </c:pt>
                <c:pt idx="132">
                  <c:v>0.87185087693904695</c:v>
                </c:pt>
                <c:pt idx="133">
                  <c:v>0.861829602491471</c:v>
                </c:pt>
                <c:pt idx="134">
                  <c:v>0.861829602491471</c:v>
                </c:pt>
                <c:pt idx="135">
                  <c:v>0.861829602491471</c:v>
                </c:pt>
                <c:pt idx="136">
                  <c:v>0.861829602491471</c:v>
                </c:pt>
                <c:pt idx="137">
                  <c:v>0.861829602491471</c:v>
                </c:pt>
                <c:pt idx="138">
                  <c:v>0.861829602491471</c:v>
                </c:pt>
                <c:pt idx="139">
                  <c:v>0.861829602491471</c:v>
                </c:pt>
                <c:pt idx="140">
                  <c:v>0.861829602491471</c:v>
                </c:pt>
                <c:pt idx="141">
                  <c:v>0.861829602491471</c:v>
                </c:pt>
                <c:pt idx="142">
                  <c:v>0.861829602491471</c:v>
                </c:pt>
                <c:pt idx="143">
                  <c:v>0.861829602491471</c:v>
                </c:pt>
                <c:pt idx="144">
                  <c:v>0.861829602491471</c:v>
                </c:pt>
                <c:pt idx="145">
                  <c:v>0.861829602491471</c:v>
                </c:pt>
                <c:pt idx="146">
                  <c:v>0.861829602491471</c:v>
                </c:pt>
                <c:pt idx="147">
                  <c:v>0.861829602491471</c:v>
                </c:pt>
                <c:pt idx="148">
                  <c:v>0.861829602491471</c:v>
                </c:pt>
                <c:pt idx="149">
                  <c:v>0.861829602491471</c:v>
                </c:pt>
                <c:pt idx="150">
                  <c:v>0.861829602491471</c:v>
                </c:pt>
                <c:pt idx="151">
                  <c:v>0.861829602491471</c:v>
                </c:pt>
                <c:pt idx="152">
                  <c:v>0.861829602491471</c:v>
                </c:pt>
                <c:pt idx="153">
                  <c:v>0.861829602491471</c:v>
                </c:pt>
                <c:pt idx="154">
                  <c:v>0.861829602491471</c:v>
                </c:pt>
                <c:pt idx="155">
                  <c:v>0.861829602491471</c:v>
                </c:pt>
                <c:pt idx="156">
                  <c:v>0.861829602491471</c:v>
                </c:pt>
                <c:pt idx="157">
                  <c:v>0.861829602491471</c:v>
                </c:pt>
                <c:pt idx="158">
                  <c:v>0.861829602491471</c:v>
                </c:pt>
                <c:pt idx="159">
                  <c:v>0.861829602491471</c:v>
                </c:pt>
                <c:pt idx="160">
                  <c:v>0.861829602491471</c:v>
                </c:pt>
                <c:pt idx="161">
                  <c:v>0.861829602491471</c:v>
                </c:pt>
                <c:pt idx="162">
                  <c:v>0.861829602491471</c:v>
                </c:pt>
                <c:pt idx="163">
                  <c:v>0.861829602491471</c:v>
                </c:pt>
                <c:pt idx="164">
                  <c:v>0.861829602491471</c:v>
                </c:pt>
                <c:pt idx="165">
                  <c:v>0.861829602491471</c:v>
                </c:pt>
                <c:pt idx="166">
                  <c:v>0.861829602491471</c:v>
                </c:pt>
                <c:pt idx="167">
                  <c:v>0.861829602491471</c:v>
                </c:pt>
                <c:pt idx="168">
                  <c:v>0.861829602491471</c:v>
                </c:pt>
                <c:pt idx="169">
                  <c:v>0.861829602491471</c:v>
                </c:pt>
                <c:pt idx="170">
                  <c:v>0.861829602491471</c:v>
                </c:pt>
                <c:pt idx="171">
                  <c:v>0.861829602491471</c:v>
                </c:pt>
                <c:pt idx="172">
                  <c:v>0.861829602491471</c:v>
                </c:pt>
                <c:pt idx="173">
                  <c:v>0.861829602491471</c:v>
                </c:pt>
                <c:pt idx="174">
                  <c:v>0.861829602491471</c:v>
                </c:pt>
                <c:pt idx="175">
                  <c:v>0.861829602491471</c:v>
                </c:pt>
                <c:pt idx="176">
                  <c:v>0.861829602491471</c:v>
                </c:pt>
                <c:pt idx="177">
                  <c:v>0.861829602491471</c:v>
                </c:pt>
                <c:pt idx="178">
                  <c:v>0.861829602491471</c:v>
                </c:pt>
                <c:pt idx="179">
                  <c:v>0.861829602491471</c:v>
                </c:pt>
                <c:pt idx="180">
                  <c:v>0.861829602491471</c:v>
                </c:pt>
                <c:pt idx="181">
                  <c:v>0.861829602491471</c:v>
                </c:pt>
                <c:pt idx="182">
                  <c:v>0.861829602491471</c:v>
                </c:pt>
                <c:pt idx="183">
                  <c:v>0.861829602491471</c:v>
                </c:pt>
                <c:pt idx="184">
                  <c:v>0.861829602491471</c:v>
                </c:pt>
                <c:pt idx="185">
                  <c:v>0.861829602491471</c:v>
                </c:pt>
                <c:pt idx="186">
                  <c:v>0.861829602491471</c:v>
                </c:pt>
                <c:pt idx="187">
                  <c:v>0.861829602491471</c:v>
                </c:pt>
                <c:pt idx="188">
                  <c:v>0.861829602491471</c:v>
                </c:pt>
                <c:pt idx="189">
                  <c:v>0.861829602491471</c:v>
                </c:pt>
                <c:pt idx="190">
                  <c:v>0.861829602491471</c:v>
                </c:pt>
                <c:pt idx="191">
                  <c:v>0.861829602491471</c:v>
                </c:pt>
                <c:pt idx="192">
                  <c:v>0.861829602491471</c:v>
                </c:pt>
                <c:pt idx="193">
                  <c:v>0.861829602491471</c:v>
                </c:pt>
                <c:pt idx="194">
                  <c:v>0.861829602491471</c:v>
                </c:pt>
                <c:pt idx="195">
                  <c:v>0.861829602491471</c:v>
                </c:pt>
                <c:pt idx="196">
                  <c:v>0.861829602491471</c:v>
                </c:pt>
                <c:pt idx="197">
                  <c:v>0.861829602491471</c:v>
                </c:pt>
                <c:pt idx="198">
                  <c:v>0.861829602491471</c:v>
                </c:pt>
                <c:pt idx="199">
                  <c:v>0.861829602491471</c:v>
                </c:pt>
                <c:pt idx="200">
                  <c:v>0.861829602491471</c:v>
                </c:pt>
                <c:pt idx="201">
                  <c:v>0.861829602491471</c:v>
                </c:pt>
                <c:pt idx="202">
                  <c:v>0.861829602491471</c:v>
                </c:pt>
                <c:pt idx="203">
                  <c:v>0.861829602491471</c:v>
                </c:pt>
                <c:pt idx="204">
                  <c:v>0.861829602491471</c:v>
                </c:pt>
                <c:pt idx="205">
                  <c:v>0.861829602491471</c:v>
                </c:pt>
                <c:pt idx="206">
                  <c:v>0.861829602491471</c:v>
                </c:pt>
                <c:pt idx="207">
                  <c:v>0.861829602491471</c:v>
                </c:pt>
                <c:pt idx="208">
                  <c:v>0.861829602491471</c:v>
                </c:pt>
                <c:pt idx="209">
                  <c:v>0.861829602491471</c:v>
                </c:pt>
                <c:pt idx="210">
                  <c:v>0.861829602491471</c:v>
                </c:pt>
                <c:pt idx="211">
                  <c:v>0.861829602491471</c:v>
                </c:pt>
                <c:pt idx="212">
                  <c:v>0.861829602491471</c:v>
                </c:pt>
                <c:pt idx="213">
                  <c:v>0.861829602491471</c:v>
                </c:pt>
                <c:pt idx="214">
                  <c:v>0.861829602491471</c:v>
                </c:pt>
                <c:pt idx="215">
                  <c:v>0.861829602491471</c:v>
                </c:pt>
                <c:pt idx="216">
                  <c:v>0.861829602491471</c:v>
                </c:pt>
                <c:pt idx="217">
                  <c:v>0.861829602491471</c:v>
                </c:pt>
                <c:pt idx="218">
                  <c:v>0.861829602491471</c:v>
                </c:pt>
                <c:pt idx="219">
                  <c:v>0.861829602491471</c:v>
                </c:pt>
              </c:numCache>
            </c:numRef>
          </c:yVal>
          <c:smooth val="0"/>
        </c:ser>
        <c:ser>
          <c:idx val="4"/>
          <c:order val="4"/>
          <c:tx>
            <c:v>2015</c:v>
          </c:tx>
          <c:xVal>
            <c:numRef>
              <c:f>[1]Sheet1!$C$416:$C$508</c:f>
              <c:numCache>
                <c:formatCode>0.0</c:formatCode>
                <c:ptCount val="93"/>
                <c:pt idx="0">
                  <c:v>33</c:v>
                </c:pt>
                <c:pt idx="1">
                  <c:v>47</c:v>
                </c:pt>
                <c:pt idx="2">
                  <c:v>47</c:v>
                </c:pt>
                <c:pt idx="3">
                  <c:v>60</c:v>
                </c:pt>
                <c:pt idx="4">
                  <c:v>65</c:v>
                </c:pt>
                <c:pt idx="5">
                  <c:v>69</c:v>
                </c:pt>
                <c:pt idx="6">
                  <c:v>69</c:v>
                </c:pt>
                <c:pt idx="7">
                  <c:v>72</c:v>
                </c:pt>
                <c:pt idx="8">
                  <c:v>81</c:v>
                </c:pt>
                <c:pt idx="9">
                  <c:v>87</c:v>
                </c:pt>
                <c:pt idx="10">
                  <c:v>89</c:v>
                </c:pt>
                <c:pt idx="11">
                  <c:v>90</c:v>
                </c:pt>
                <c:pt idx="12">
                  <c:v>91</c:v>
                </c:pt>
                <c:pt idx="13">
                  <c:v>91</c:v>
                </c:pt>
                <c:pt idx="14">
                  <c:v>93</c:v>
                </c:pt>
                <c:pt idx="15">
                  <c:v>94</c:v>
                </c:pt>
                <c:pt idx="16">
                  <c:v>99</c:v>
                </c:pt>
                <c:pt idx="17">
                  <c:v>104</c:v>
                </c:pt>
                <c:pt idx="18">
                  <c:v>107</c:v>
                </c:pt>
                <c:pt idx="19">
                  <c:v>108</c:v>
                </c:pt>
                <c:pt idx="20">
                  <c:v>109</c:v>
                </c:pt>
                <c:pt idx="21">
                  <c:v>112</c:v>
                </c:pt>
                <c:pt idx="22">
                  <c:v>113</c:v>
                </c:pt>
                <c:pt idx="23">
                  <c:v>114</c:v>
                </c:pt>
                <c:pt idx="24">
                  <c:v>115</c:v>
                </c:pt>
                <c:pt idx="25">
                  <c:v>116</c:v>
                </c:pt>
                <c:pt idx="26">
                  <c:v>120</c:v>
                </c:pt>
                <c:pt idx="27">
                  <c:v>132</c:v>
                </c:pt>
                <c:pt idx="28">
                  <c:v>135</c:v>
                </c:pt>
                <c:pt idx="29">
                  <c:v>136</c:v>
                </c:pt>
                <c:pt idx="30">
                  <c:v>140</c:v>
                </c:pt>
                <c:pt idx="31">
                  <c:v>144</c:v>
                </c:pt>
                <c:pt idx="32">
                  <c:v>147</c:v>
                </c:pt>
                <c:pt idx="33">
                  <c:v>148</c:v>
                </c:pt>
                <c:pt idx="34">
                  <c:v>150</c:v>
                </c:pt>
                <c:pt idx="35">
                  <c:v>151</c:v>
                </c:pt>
                <c:pt idx="36">
                  <c:v>153</c:v>
                </c:pt>
                <c:pt idx="37">
                  <c:v>156</c:v>
                </c:pt>
                <c:pt idx="38">
                  <c:v>163</c:v>
                </c:pt>
                <c:pt idx="39">
                  <c:v>164</c:v>
                </c:pt>
                <c:pt idx="40">
                  <c:v>167</c:v>
                </c:pt>
                <c:pt idx="41">
                  <c:v>169</c:v>
                </c:pt>
                <c:pt idx="42">
                  <c:v>170</c:v>
                </c:pt>
                <c:pt idx="43">
                  <c:v>179</c:v>
                </c:pt>
                <c:pt idx="44">
                  <c:v>188</c:v>
                </c:pt>
                <c:pt idx="45">
                  <c:v>198</c:v>
                </c:pt>
                <c:pt idx="46">
                  <c:v>200</c:v>
                </c:pt>
                <c:pt idx="47">
                  <c:v>204</c:v>
                </c:pt>
                <c:pt idx="48">
                  <c:v>219</c:v>
                </c:pt>
                <c:pt idx="49">
                  <c:v>222</c:v>
                </c:pt>
                <c:pt idx="50">
                  <c:v>230</c:v>
                </c:pt>
                <c:pt idx="51">
                  <c:v>236</c:v>
                </c:pt>
                <c:pt idx="52">
                  <c:v>243</c:v>
                </c:pt>
                <c:pt idx="53">
                  <c:v>250</c:v>
                </c:pt>
                <c:pt idx="54">
                  <c:v>252</c:v>
                </c:pt>
                <c:pt idx="55">
                  <c:v>256</c:v>
                </c:pt>
                <c:pt idx="56">
                  <c:v>261</c:v>
                </c:pt>
                <c:pt idx="57">
                  <c:v>269</c:v>
                </c:pt>
                <c:pt idx="58">
                  <c:v>271</c:v>
                </c:pt>
                <c:pt idx="59">
                  <c:v>277</c:v>
                </c:pt>
                <c:pt idx="60">
                  <c:v>279</c:v>
                </c:pt>
                <c:pt idx="61">
                  <c:v>283</c:v>
                </c:pt>
                <c:pt idx="62">
                  <c:v>290</c:v>
                </c:pt>
                <c:pt idx="63">
                  <c:v>293</c:v>
                </c:pt>
                <c:pt idx="64">
                  <c:v>293</c:v>
                </c:pt>
                <c:pt idx="65">
                  <c:v>293</c:v>
                </c:pt>
                <c:pt idx="66">
                  <c:v>295</c:v>
                </c:pt>
                <c:pt idx="67">
                  <c:v>301</c:v>
                </c:pt>
                <c:pt idx="68">
                  <c:v>302</c:v>
                </c:pt>
                <c:pt idx="69">
                  <c:v>305</c:v>
                </c:pt>
                <c:pt idx="70">
                  <c:v>315</c:v>
                </c:pt>
                <c:pt idx="71">
                  <c:v>324</c:v>
                </c:pt>
                <c:pt idx="72">
                  <c:v>325</c:v>
                </c:pt>
                <c:pt idx="73">
                  <c:v>328</c:v>
                </c:pt>
                <c:pt idx="74">
                  <c:v>334</c:v>
                </c:pt>
                <c:pt idx="75">
                  <c:v>335</c:v>
                </c:pt>
                <c:pt idx="76">
                  <c:v>342</c:v>
                </c:pt>
                <c:pt idx="77">
                  <c:v>343</c:v>
                </c:pt>
                <c:pt idx="78">
                  <c:v>352</c:v>
                </c:pt>
                <c:pt idx="79">
                  <c:v>357</c:v>
                </c:pt>
                <c:pt idx="80">
                  <c:v>360</c:v>
                </c:pt>
                <c:pt idx="81">
                  <c:v>371</c:v>
                </c:pt>
                <c:pt idx="82">
                  <c:v>375</c:v>
                </c:pt>
                <c:pt idx="83">
                  <c:v>375</c:v>
                </c:pt>
                <c:pt idx="84">
                  <c:v>377</c:v>
                </c:pt>
                <c:pt idx="85">
                  <c:v>385</c:v>
                </c:pt>
                <c:pt idx="86">
                  <c:v>391</c:v>
                </c:pt>
                <c:pt idx="87">
                  <c:v>392</c:v>
                </c:pt>
                <c:pt idx="88">
                  <c:v>404</c:v>
                </c:pt>
                <c:pt idx="89">
                  <c:v>404</c:v>
                </c:pt>
                <c:pt idx="90">
                  <c:v>405</c:v>
                </c:pt>
                <c:pt idx="91">
                  <c:v>410</c:v>
                </c:pt>
                <c:pt idx="92">
                  <c:v>419</c:v>
                </c:pt>
              </c:numCache>
            </c:numRef>
          </c:xVal>
          <c:yVal>
            <c:numRef>
              <c:f>[1]Sheet1!$D$416:$D$508</c:f>
              <c:numCache>
                <c:formatCode>0.0</c:formatCode>
                <c:ptCount val="93"/>
                <c:pt idx="0">
                  <c:v>0.989247311827957</c:v>
                </c:pt>
                <c:pt idx="1">
                  <c:v>0.989247311827957</c:v>
                </c:pt>
                <c:pt idx="2">
                  <c:v>0.989247311827957</c:v>
                </c:pt>
                <c:pt idx="3">
                  <c:v>0.97825567502986899</c:v>
                </c:pt>
                <c:pt idx="4">
                  <c:v>0.97825567502986899</c:v>
                </c:pt>
                <c:pt idx="5">
                  <c:v>0.97825567502986899</c:v>
                </c:pt>
                <c:pt idx="6">
                  <c:v>0.97825567502986899</c:v>
                </c:pt>
                <c:pt idx="7">
                  <c:v>0.97825567502986899</c:v>
                </c:pt>
                <c:pt idx="8">
                  <c:v>0.97825567502986899</c:v>
                </c:pt>
                <c:pt idx="9">
                  <c:v>0.97825567502986899</c:v>
                </c:pt>
                <c:pt idx="10">
                  <c:v>0.97825567502986899</c:v>
                </c:pt>
                <c:pt idx="11">
                  <c:v>0.97825567502986899</c:v>
                </c:pt>
                <c:pt idx="12">
                  <c:v>0.97825567502986899</c:v>
                </c:pt>
                <c:pt idx="13">
                  <c:v>0.97825567502986899</c:v>
                </c:pt>
                <c:pt idx="14">
                  <c:v>0.97825567502986899</c:v>
                </c:pt>
                <c:pt idx="15">
                  <c:v>0.97825567502986899</c:v>
                </c:pt>
                <c:pt idx="16">
                  <c:v>0.97825567502986899</c:v>
                </c:pt>
                <c:pt idx="17">
                  <c:v>0.97825567502986899</c:v>
                </c:pt>
                <c:pt idx="18">
                  <c:v>0.97825567502986899</c:v>
                </c:pt>
                <c:pt idx="19">
                  <c:v>0.96503600374568099</c:v>
                </c:pt>
                <c:pt idx="20">
                  <c:v>0.96503600374568099</c:v>
                </c:pt>
                <c:pt idx="21">
                  <c:v>0.96503600374568099</c:v>
                </c:pt>
                <c:pt idx="22">
                  <c:v>0.96503600374568099</c:v>
                </c:pt>
                <c:pt idx="23">
                  <c:v>0.96503600374568099</c:v>
                </c:pt>
                <c:pt idx="24">
                  <c:v>0.96503600374568099</c:v>
                </c:pt>
                <c:pt idx="25">
                  <c:v>0.96503600374568099</c:v>
                </c:pt>
                <c:pt idx="26">
                  <c:v>0.96503600374568099</c:v>
                </c:pt>
                <c:pt idx="27">
                  <c:v>0.96503600374568099</c:v>
                </c:pt>
                <c:pt idx="28">
                  <c:v>0.96503600374568099</c:v>
                </c:pt>
                <c:pt idx="29">
                  <c:v>0.96503600374568099</c:v>
                </c:pt>
                <c:pt idx="30">
                  <c:v>0.96503600374568099</c:v>
                </c:pt>
                <c:pt idx="31">
                  <c:v>0.96503600374568099</c:v>
                </c:pt>
                <c:pt idx="32">
                  <c:v>0.96503600374568099</c:v>
                </c:pt>
                <c:pt idx="33">
                  <c:v>0.96503600374568099</c:v>
                </c:pt>
                <c:pt idx="34">
                  <c:v>0.96503600374568099</c:v>
                </c:pt>
                <c:pt idx="35">
                  <c:v>0.96503600374568099</c:v>
                </c:pt>
                <c:pt idx="36">
                  <c:v>0.96503600374568099</c:v>
                </c:pt>
                <c:pt idx="37">
                  <c:v>0.96503600374568099</c:v>
                </c:pt>
                <c:pt idx="38">
                  <c:v>0.96503600374568099</c:v>
                </c:pt>
                <c:pt idx="39">
                  <c:v>0.96503600374568099</c:v>
                </c:pt>
                <c:pt idx="40">
                  <c:v>0.96503600374568099</c:v>
                </c:pt>
                <c:pt idx="41">
                  <c:v>0.96503600374568099</c:v>
                </c:pt>
                <c:pt idx="42">
                  <c:v>0.96503600374568099</c:v>
                </c:pt>
                <c:pt idx="43">
                  <c:v>0.96503600374568099</c:v>
                </c:pt>
                <c:pt idx="44">
                  <c:v>0.96503600374568099</c:v>
                </c:pt>
                <c:pt idx="45">
                  <c:v>0.96503600374568099</c:v>
                </c:pt>
                <c:pt idx="46">
                  <c:v>0.96503600374568099</c:v>
                </c:pt>
                <c:pt idx="47">
                  <c:v>0.96503600374568099</c:v>
                </c:pt>
                <c:pt idx="48">
                  <c:v>0.96503600374568099</c:v>
                </c:pt>
                <c:pt idx="49">
                  <c:v>0.96503600374568099</c:v>
                </c:pt>
                <c:pt idx="50">
                  <c:v>0.96503600374568099</c:v>
                </c:pt>
                <c:pt idx="51">
                  <c:v>0.96503600374568099</c:v>
                </c:pt>
                <c:pt idx="52">
                  <c:v>0.96503600374568099</c:v>
                </c:pt>
                <c:pt idx="53">
                  <c:v>0.96503600374568099</c:v>
                </c:pt>
                <c:pt idx="54">
                  <c:v>0.96503600374568099</c:v>
                </c:pt>
                <c:pt idx="55">
                  <c:v>0.96503600374568099</c:v>
                </c:pt>
                <c:pt idx="56">
                  <c:v>0.96503600374568099</c:v>
                </c:pt>
                <c:pt idx="57">
                  <c:v>0.96503600374568099</c:v>
                </c:pt>
                <c:pt idx="58">
                  <c:v>0.96503600374568099</c:v>
                </c:pt>
                <c:pt idx="59">
                  <c:v>0.96503600374568099</c:v>
                </c:pt>
                <c:pt idx="60">
                  <c:v>0.96503600374568099</c:v>
                </c:pt>
                <c:pt idx="61">
                  <c:v>0.96503600374568099</c:v>
                </c:pt>
                <c:pt idx="62">
                  <c:v>0.96503600374568099</c:v>
                </c:pt>
                <c:pt idx="63">
                  <c:v>0.96503600374568099</c:v>
                </c:pt>
                <c:pt idx="64">
                  <c:v>0.96503600374568099</c:v>
                </c:pt>
                <c:pt idx="65">
                  <c:v>0.96503600374568099</c:v>
                </c:pt>
                <c:pt idx="66">
                  <c:v>0.96503600374568099</c:v>
                </c:pt>
                <c:pt idx="67">
                  <c:v>0.96503600374568099</c:v>
                </c:pt>
                <c:pt idx="68">
                  <c:v>0.96503600374568099</c:v>
                </c:pt>
                <c:pt idx="69">
                  <c:v>0.96503600374568099</c:v>
                </c:pt>
                <c:pt idx="70">
                  <c:v>0.96503600374568099</c:v>
                </c:pt>
                <c:pt idx="71">
                  <c:v>0.96503600374568099</c:v>
                </c:pt>
                <c:pt idx="72">
                  <c:v>0.96503600374568099</c:v>
                </c:pt>
                <c:pt idx="73">
                  <c:v>0.96503600374568099</c:v>
                </c:pt>
                <c:pt idx="74">
                  <c:v>0.96503600374568099</c:v>
                </c:pt>
                <c:pt idx="75">
                  <c:v>0.96503600374568099</c:v>
                </c:pt>
                <c:pt idx="76">
                  <c:v>0.96503600374568099</c:v>
                </c:pt>
                <c:pt idx="77">
                  <c:v>0.96503600374568099</c:v>
                </c:pt>
                <c:pt idx="78">
                  <c:v>0.96503600374568099</c:v>
                </c:pt>
                <c:pt idx="79">
                  <c:v>0.96503600374568099</c:v>
                </c:pt>
                <c:pt idx="80">
                  <c:v>0.96503600374568099</c:v>
                </c:pt>
                <c:pt idx="81">
                  <c:v>0.96503600374568099</c:v>
                </c:pt>
                <c:pt idx="82">
                  <c:v>0.96503600374568099</c:v>
                </c:pt>
                <c:pt idx="83">
                  <c:v>0.96503600374568099</c:v>
                </c:pt>
                <c:pt idx="84">
                  <c:v>0.96503600374568099</c:v>
                </c:pt>
                <c:pt idx="85">
                  <c:v>0.96503600374568099</c:v>
                </c:pt>
                <c:pt idx="86">
                  <c:v>0.96503600374568099</c:v>
                </c:pt>
                <c:pt idx="87">
                  <c:v>0.96503600374568099</c:v>
                </c:pt>
                <c:pt idx="88">
                  <c:v>0.96503600374568099</c:v>
                </c:pt>
                <c:pt idx="89">
                  <c:v>0.96503600374568099</c:v>
                </c:pt>
                <c:pt idx="90">
                  <c:v>0.96503600374568099</c:v>
                </c:pt>
                <c:pt idx="91">
                  <c:v>0.96503600374568099</c:v>
                </c:pt>
                <c:pt idx="92">
                  <c:v>0.96503600374568099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055424"/>
        <c:axId val="174056960"/>
      </c:scatterChart>
      <c:valAx>
        <c:axId val="17405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74056960"/>
        <c:crosses val="autoZero"/>
        <c:crossBetween val="midCat"/>
      </c:valAx>
      <c:valAx>
        <c:axId val="174056960"/>
        <c:scaling>
          <c:orientation val="minMax"/>
          <c:max val="1"/>
          <c:min val="0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74055424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1986-2004</c:v>
          </c:tx>
          <c:spPr>
            <a:ln w="28575">
              <a:solidFill>
                <a:schemeClr val="accent1"/>
              </a:solidFill>
            </a:ln>
          </c:spPr>
          <c:xVal>
            <c:numRef>
              <c:f>'survival 30 d'!$C$4:$C$108</c:f>
              <c:numCache>
                <c:formatCode>0.0</c:formatCode>
                <c:ptCount val="10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6</c:v>
                </c:pt>
                <c:pt idx="17">
                  <c:v>7</c:v>
                </c:pt>
                <c:pt idx="18">
                  <c:v>9</c:v>
                </c:pt>
                <c:pt idx="19">
                  <c:v>10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11</c:v>
                </c:pt>
                <c:pt idx="24">
                  <c:v>13</c:v>
                </c:pt>
                <c:pt idx="25">
                  <c:v>15</c:v>
                </c:pt>
                <c:pt idx="26">
                  <c:v>16</c:v>
                </c:pt>
                <c:pt idx="27">
                  <c:v>22</c:v>
                </c:pt>
                <c:pt idx="28">
                  <c:v>29</c:v>
                </c:pt>
                <c:pt idx="29">
                  <c:v>29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  <c:pt idx="35">
                  <c:v>33</c:v>
                </c:pt>
                <c:pt idx="36">
                  <c:v>33</c:v>
                </c:pt>
                <c:pt idx="37">
                  <c:v>33</c:v>
                </c:pt>
                <c:pt idx="38">
                  <c:v>33</c:v>
                </c:pt>
                <c:pt idx="39">
                  <c:v>33</c:v>
                </c:pt>
                <c:pt idx="40">
                  <c:v>33</c:v>
                </c:pt>
                <c:pt idx="41">
                  <c:v>33</c:v>
                </c:pt>
                <c:pt idx="42">
                  <c:v>33</c:v>
                </c:pt>
                <c:pt idx="43">
                  <c:v>33</c:v>
                </c:pt>
                <c:pt idx="44">
                  <c:v>33</c:v>
                </c:pt>
                <c:pt idx="45">
                  <c:v>33</c:v>
                </c:pt>
                <c:pt idx="46">
                  <c:v>33</c:v>
                </c:pt>
                <c:pt idx="47">
                  <c:v>33</c:v>
                </c:pt>
                <c:pt idx="48">
                  <c:v>33</c:v>
                </c:pt>
                <c:pt idx="49">
                  <c:v>33</c:v>
                </c:pt>
                <c:pt idx="50">
                  <c:v>33</c:v>
                </c:pt>
                <c:pt idx="51">
                  <c:v>33</c:v>
                </c:pt>
                <c:pt idx="52">
                  <c:v>33</c:v>
                </c:pt>
                <c:pt idx="53">
                  <c:v>33</c:v>
                </c:pt>
                <c:pt idx="54">
                  <c:v>33</c:v>
                </c:pt>
                <c:pt idx="55">
                  <c:v>33</c:v>
                </c:pt>
                <c:pt idx="56">
                  <c:v>33</c:v>
                </c:pt>
                <c:pt idx="57">
                  <c:v>33</c:v>
                </c:pt>
                <c:pt idx="58">
                  <c:v>33</c:v>
                </c:pt>
                <c:pt idx="59">
                  <c:v>33</c:v>
                </c:pt>
                <c:pt idx="60">
                  <c:v>33</c:v>
                </c:pt>
                <c:pt idx="61">
                  <c:v>33</c:v>
                </c:pt>
                <c:pt idx="62">
                  <c:v>33</c:v>
                </c:pt>
                <c:pt idx="63">
                  <c:v>33</c:v>
                </c:pt>
                <c:pt idx="64">
                  <c:v>33</c:v>
                </c:pt>
                <c:pt idx="65">
                  <c:v>33</c:v>
                </c:pt>
                <c:pt idx="66">
                  <c:v>33</c:v>
                </c:pt>
                <c:pt idx="67">
                  <c:v>33</c:v>
                </c:pt>
                <c:pt idx="68">
                  <c:v>33</c:v>
                </c:pt>
                <c:pt idx="69">
                  <c:v>33</c:v>
                </c:pt>
                <c:pt idx="70">
                  <c:v>33</c:v>
                </c:pt>
                <c:pt idx="71">
                  <c:v>33</c:v>
                </c:pt>
                <c:pt idx="72">
                  <c:v>33</c:v>
                </c:pt>
                <c:pt idx="73">
                  <c:v>33</c:v>
                </c:pt>
                <c:pt idx="74">
                  <c:v>33</c:v>
                </c:pt>
                <c:pt idx="75">
                  <c:v>33</c:v>
                </c:pt>
                <c:pt idx="76">
                  <c:v>33</c:v>
                </c:pt>
                <c:pt idx="77">
                  <c:v>33</c:v>
                </c:pt>
                <c:pt idx="78">
                  <c:v>33</c:v>
                </c:pt>
                <c:pt idx="79">
                  <c:v>33</c:v>
                </c:pt>
                <c:pt idx="80">
                  <c:v>33</c:v>
                </c:pt>
                <c:pt idx="81">
                  <c:v>33</c:v>
                </c:pt>
                <c:pt idx="82">
                  <c:v>33</c:v>
                </c:pt>
                <c:pt idx="83">
                  <c:v>33</c:v>
                </c:pt>
                <c:pt idx="84">
                  <c:v>33</c:v>
                </c:pt>
                <c:pt idx="85">
                  <c:v>33</c:v>
                </c:pt>
                <c:pt idx="86">
                  <c:v>33</c:v>
                </c:pt>
                <c:pt idx="87">
                  <c:v>33</c:v>
                </c:pt>
                <c:pt idx="88">
                  <c:v>33</c:v>
                </c:pt>
                <c:pt idx="89">
                  <c:v>33</c:v>
                </c:pt>
                <c:pt idx="90">
                  <c:v>33</c:v>
                </c:pt>
                <c:pt idx="91">
                  <c:v>33</c:v>
                </c:pt>
                <c:pt idx="92">
                  <c:v>33</c:v>
                </c:pt>
                <c:pt idx="93">
                  <c:v>33</c:v>
                </c:pt>
                <c:pt idx="94">
                  <c:v>33</c:v>
                </c:pt>
                <c:pt idx="95">
                  <c:v>33</c:v>
                </c:pt>
                <c:pt idx="96">
                  <c:v>33</c:v>
                </c:pt>
                <c:pt idx="97">
                  <c:v>33</c:v>
                </c:pt>
                <c:pt idx="98">
                  <c:v>33</c:v>
                </c:pt>
                <c:pt idx="99">
                  <c:v>33</c:v>
                </c:pt>
                <c:pt idx="100">
                  <c:v>33</c:v>
                </c:pt>
                <c:pt idx="101">
                  <c:v>33</c:v>
                </c:pt>
                <c:pt idx="102">
                  <c:v>33</c:v>
                </c:pt>
                <c:pt idx="103">
                  <c:v>33</c:v>
                </c:pt>
                <c:pt idx="104">
                  <c:v>33</c:v>
                </c:pt>
              </c:numCache>
            </c:numRef>
          </c:xVal>
          <c:yVal>
            <c:numRef>
              <c:f>'survival 30 d'!$D$4:$D$108</c:f>
              <c:numCache>
                <c:formatCode>General</c:formatCode>
                <c:ptCount val="10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 formatCode="0.0">
                  <c:v>0.94285714285714295</c:v>
                </c:pt>
                <c:pt idx="6" formatCode="0.0">
                  <c:v>0.94285714285714295</c:v>
                </c:pt>
                <c:pt idx="7" formatCode="0.0">
                  <c:v>0.94285714285714295</c:v>
                </c:pt>
                <c:pt idx="8" formatCode="0.0">
                  <c:v>0.91428571428571404</c:v>
                </c:pt>
                <c:pt idx="9" formatCode="0.0">
                  <c:v>0.91428571428571404</c:v>
                </c:pt>
                <c:pt idx="10" formatCode="0.0">
                  <c:v>0.89523809523809506</c:v>
                </c:pt>
                <c:pt idx="11" formatCode="0.0">
                  <c:v>0.88571428571428601</c:v>
                </c:pt>
                <c:pt idx="12" formatCode="0.0">
                  <c:v>0.87619047619047596</c:v>
                </c:pt>
                <c:pt idx="13" formatCode="0.0">
                  <c:v>0.87619047619047596</c:v>
                </c:pt>
                <c:pt idx="14" formatCode="0.0">
                  <c:v>0.87619047619047596</c:v>
                </c:pt>
                <c:pt idx="15" formatCode="0.0">
                  <c:v>0.84761904761904805</c:v>
                </c:pt>
                <c:pt idx="16" formatCode="0.0">
                  <c:v>0.838095238095238</c:v>
                </c:pt>
                <c:pt idx="17" formatCode="0.0">
                  <c:v>0.82857142857142896</c:v>
                </c:pt>
                <c:pt idx="18" formatCode="0.0">
                  <c:v>0.81904761904761902</c:v>
                </c:pt>
                <c:pt idx="19" formatCode="0.0">
                  <c:v>0.81904761904761902</c:v>
                </c:pt>
                <c:pt idx="20" formatCode="0.0">
                  <c:v>0.8</c:v>
                </c:pt>
                <c:pt idx="21" formatCode="0.0">
                  <c:v>0.8</c:v>
                </c:pt>
                <c:pt idx="22" formatCode="0.0">
                  <c:v>0.8</c:v>
                </c:pt>
                <c:pt idx="23" formatCode="0.0">
                  <c:v>0.77142857142857202</c:v>
                </c:pt>
                <c:pt idx="24" formatCode="0.0">
                  <c:v>0.76190476190476197</c:v>
                </c:pt>
                <c:pt idx="25" formatCode="0.0">
                  <c:v>0.75238095238095304</c:v>
                </c:pt>
                <c:pt idx="26" formatCode="0.0">
                  <c:v>0.74285714285714299</c:v>
                </c:pt>
                <c:pt idx="27" formatCode="0.0">
                  <c:v>0.73333333333333395</c:v>
                </c:pt>
                <c:pt idx="28" formatCode="0.0">
                  <c:v>0.73333333333333395</c:v>
                </c:pt>
                <c:pt idx="29" formatCode="0.0">
                  <c:v>0.71428571428571397</c:v>
                </c:pt>
                <c:pt idx="30" formatCode="0.0">
                  <c:v>0.71428571428571397</c:v>
                </c:pt>
                <c:pt idx="31" formatCode="0.0">
                  <c:v>0.71428571428571397</c:v>
                </c:pt>
                <c:pt idx="32" formatCode="0.0">
                  <c:v>0.71428571428571397</c:v>
                </c:pt>
                <c:pt idx="33" formatCode="0.0">
                  <c:v>0.71428571428571397</c:v>
                </c:pt>
                <c:pt idx="34" formatCode="0.0">
                  <c:v>0.71428571428571397</c:v>
                </c:pt>
                <c:pt idx="35" formatCode="0.0">
                  <c:v>0.71428571428571397</c:v>
                </c:pt>
                <c:pt idx="36" formatCode="0.0">
                  <c:v>0.71428571428571397</c:v>
                </c:pt>
                <c:pt idx="37" formatCode="0.0">
                  <c:v>0.71428571428571397</c:v>
                </c:pt>
                <c:pt idx="38" formatCode="0.0">
                  <c:v>0.71428571428571397</c:v>
                </c:pt>
                <c:pt idx="39" formatCode="0.0">
                  <c:v>0.71428571428571397</c:v>
                </c:pt>
                <c:pt idx="40" formatCode="0.0">
                  <c:v>0.71428571428571397</c:v>
                </c:pt>
                <c:pt idx="41" formatCode="0.0">
                  <c:v>0.71428571428571397</c:v>
                </c:pt>
                <c:pt idx="42" formatCode="0.0">
                  <c:v>0.71428571428571397</c:v>
                </c:pt>
                <c:pt idx="43" formatCode="0.0">
                  <c:v>0.71428571428571397</c:v>
                </c:pt>
                <c:pt idx="44" formatCode="0.0">
                  <c:v>0.71428571428571397</c:v>
                </c:pt>
                <c:pt idx="45" formatCode="0.0">
                  <c:v>0.71428571428571397</c:v>
                </c:pt>
                <c:pt idx="46" formatCode="0.0">
                  <c:v>0.71428571428571397</c:v>
                </c:pt>
                <c:pt idx="47" formatCode="0.0">
                  <c:v>0.71428571428571397</c:v>
                </c:pt>
                <c:pt idx="48" formatCode="0.0">
                  <c:v>0.71428571428571397</c:v>
                </c:pt>
                <c:pt idx="49" formatCode="0.0">
                  <c:v>0.71428571428571397</c:v>
                </c:pt>
                <c:pt idx="50" formatCode="0.0">
                  <c:v>0.71428571428571397</c:v>
                </c:pt>
                <c:pt idx="51" formatCode="0.0">
                  <c:v>0.71428571428571397</c:v>
                </c:pt>
                <c:pt idx="52" formatCode="0.0">
                  <c:v>0.71428571428571397</c:v>
                </c:pt>
                <c:pt idx="53" formatCode="0.0">
                  <c:v>0.71428571428571397</c:v>
                </c:pt>
                <c:pt idx="54" formatCode="0.0">
                  <c:v>0.71428571428571397</c:v>
                </c:pt>
                <c:pt idx="55" formatCode="0.0">
                  <c:v>0.71428571428571397</c:v>
                </c:pt>
                <c:pt idx="56" formatCode="0.0">
                  <c:v>0.71428571428571397</c:v>
                </c:pt>
                <c:pt idx="57" formatCode="0.0">
                  <c:v>0.71428571428571397</c:v>
                </c:pt>
                <c:pt idx="58" formatCode="0.0">
                  <c:v>0.71428571428571397</c:v>
                </c:pt>
                <c:pt idx="59" formatCode="0.0">
                  <c:v>0.71428571428571397</c:v>
                </c:pt>
                <c:pt idx="60" formatCode="0.0">
                  <c:v>0.71428571428571397</c:v>
                </c:pt>
                <c:pt idx="61" formatCode="0.0">
                  <c:v>0.71428571428571397</c:v>
                </c:pt>
                <c:pt idx="62" formatCode="0.0">
                  <c:v>0.71428571428571397</c:v>
                </c:pt>
                <c:pt idx="63" formatCode="0.0">
                  <c:v>0.71428571428571397</c:v>
                </c:pt>
                <c:pt idx="64" formatCode="0.0">
                  <c:v>0.71428571428571397</c:v>
                </c:pt>
                <c:pt idx="65" formatCode="0.0">
                  <c:v>0.71428571428571397</c:v>
                </c:pt>
                <c:pt idx="66" formatCode="0.0">
                  <c:v>0.71428571428571397</c:v>
                </c:pt>
                <c:pt idx="67" formatCode="0.0">
                  <c:v>0.71428571428571397</c:v>
                </c:pt>
                <c:pt idx="68" formatCode="0.0">
                  <c:v>0.71428571428571397</c:v>
                </c:pt>
                <c:pt idx="69" formatCode="0.0">
                  <c:v>0.71428571428571397</c:v>
                </c:pt>
                <c:pt idx="70" formatCode="0.0">
                  <c:v>0.71428571428571397</c:v>
                </c:pt>
                <c:pt idx="71" formatCode="0.0">
                  <c:v>0.71428571428571397</c:v>
                </c:pt>
                <c:pt idx="72" formatCode="0.0">
                  <c:v>0.71428571428571397</c:v>
                </c:pt>
                <c:pt idx="73" formatCode="0.0">
                  <c:v>0.71428571428571397</c:v>
                </c:pt>
                <c:pt idx="74" formatCode="0.0">
                  <c:v>0.71428571428571397</c:v>
                </c:pt>
                <c:pt idx="75" formatCode="0.0">
                  <c:v>0.71428571428571397</c:v>
                </c:pt>
                <c:pt idx="76" formatCode="0.0">
                  <c:v>0.71428571428571397</c:v>
                </c:pt>
                <c:pt idx="77" formatCode="0.0">
                  <c:v>0.71428571428571397</c:v>
                </c:pt>
                <c:pt idx="78" formatCode="0.0">
                  <c:v>0.71428571428571397</c:v>
                </c:pt>
                <c:pt idx="79" formatCode="0.0">
                  <c:v>0.71428571428571397</c:v>
                </c:pt>
                <c:pt idx="80" formatCode="0.0">
                  <c:v>0.71428571428571397</c:v>
                </c:pt>
                <c:pt idx="81" formatCode="0.0">
                  <c:v>0.71428571428571397</c:v>
                </c:pt>
                <c:pt idx="82" formatCode="0.0">
                  <c:v>0.71428571428571397</c:v>
                </c:pt>
                <c:pt idx="83" formatCode="0.0">
                  <c:v>0.71428571428571397</c:v>
                </c:pt>
                <c:pt idx="84" formatCode="0.0">
                  <c:v>0.71428571428571397</c:v>
                </c:pt>
                <c:pt idx="85" formatCode="0.0">
                  <c:v>0.71428571428571397</c:v>
                </c:pt>
                <c:pt idx="86" formatCode="0.0">
                  <c:v>0.71428571428571397</c:v>
                </c:pt>
                <c:pt idx="87" formatCode="0.0">
                  <c:v>0.71428571428571397</c:v>
                </c:pt>
                <c:pt idx="88" formatCode="0.0">
                  <c:v>0.71428571428571397</c:v>
                </c:pt>
                <c:pt idx="89" formatCode="0.0">
                  <c:v>0.71428571428571397</c:v>
                </c:pt>
                <c:pt idx="90" formatCode="0.0">
                  <c:v>0.71428571428571397</c:v>
                </c:pt>
                <c:pt idx="91" formatCode="0.0">
                  <c:v>0.71428571428571397</c:v>
                </c:pt>
                <c:pt idx="92" formatCode="0.0">
                  <c:v>0.71428571428571397</c:v>
                </c:pt>
                <c:pt idx="93" formatCode="0.0">
                  <c:v>0.71428571428571397</c:v>
                </c:pt>
                <c:pt idx="94" formatCode="0.0">
                  <c:v>0.71428571428571397</c:v>
                </c:pt>
                <c:pt idx="95" formatCode="0.0">
                  <c:v>0.71428571428571397</c:v>
                </c:pt>
                <c:pt idx="96" formatCode="0.0">
                  <c:v>0.71428571428571397</c:v>
                </c:pt>
                <c:pt idx="97" formatCode="0.0">
                  <c:v>0.71428571428571397</c:v>
                </c:pt>
                <c:pt idx="98" formatCode="0.0">
                  <c:v>0.71428571428571397</c:v>
                </c:pt>
                <c:pt idx="99" formatCode="0.0">
                  <c:v>0.71428571428571397</c:v>
                </c:pt>
                <c:pt idx="100" formatCode="0.0">
                  <c:v>0.71428571428571397</c:v>
                </c:pt>
                <c:pt idx="101" formatCode="0.0">
                  <c:v>0.71428571428571397</c:v>
                </c:pt>
                <c:pt idx="102" formatCode="0.0">
                  <c:v>0.71428571428571397</c:v>
                </c:pt>
                <c:pt idx="103" formatCode="0.0">
                  <c:v>0.71428571428571397</c:v>
                </c:pt>
                <c:pt idx="104" formatCode="0.0">
                  <c:v>0.71428571428571397</c:v>
                </c:pt>
              </c:numCache>
            </c:numRef>
          </c:yVal>
          <c:smooth val="0"/>
        </c:ser>
        <c:ser>
          <c:idx val="1"/>
          <c:order val="1"/>
          <c:tx>
            <c:v>2005-2008</c:v>
          </c:tx>
          <c:xVal>
            <c:numRef>
              <c:f>'survival 30 d'!$C$109:$C$143</c:f>
              <c:numCache>
                <c:formatCode>0.0</c:formatCode>
                <c:ptCount val="3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5</c:v>
                </c:pt>
                <c:pt idx="7">
                  <c:v>13</c:v>
                </c:pt>
                <c:pt idx="8">
                  <c:v>20</c:v>
                </c:pt>
                <c:pt idx="9">
                  <c:v>28</c:v>
                </c:pt>
                <c:pt idx="10">
                  <c:v>33</c:v>
                </c:pt>
                <c:pt idx="11">
                  <c:v>33</c:v>
                </c:pt>
                <c:pt idx="12">
                  <c:v>33</c:v>
                </c:pt>
                <c:pt idx="13">
                  <c:v>33</c:v>
                </c:pt>
                <c:pt idx="14">
                  <c:v>33</c:v>
                </c:pt>
                <c:pt idx="15">
                  <c:v>33</c:v>
                </c:pt>
                <c:pt idx="16">
                  <c:v>33</c:v>
                </c:pt>
                <c:pt idx="17">
                  <c:v>33</c:v>
                </c:pt>
                <c:pt idx="18">
                  <c:v>33</c:v>
                </c:pt>
                <c:pt idx="19">
                  <c:v>33</c:v>
                </c:pt>
                <c:pt idx="20">
                  <c:v>33</c:v>
                </c:pt>
                <c:pt idx="21">
                  <c:v>33</c:v>
                </c:pt>
                <c:pt idx="22">
                  <c:v>33</c:v>
                </c:pt>
                <c:pt idx="23">
                  <c:v>33</c:v>
                </c:pt>
                <c:pt idx="24">
                  <c:v>33</c:v>
                </c:pt>
                <c:pt idx="25">
                  <c:v>33</c:v>
                </c:pt>
                <c:pt idx="26">
                  <c:v>33</c:v>
                </c:pt>
                <c:pt idx="27">
                  <c:v>33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</c:numCache>
            </c:numRef>
          </c:xVal>
          <c:yVal>
            <c:numRef>
              <c:f>'survival 30 d'!$D$109:$D$143</c:f>
              <c:numCache>
                <c:formatCode>0.0</c:formatCode>
                <c:ptCount val="35"/>
                <c:pt idx="0" formatCode="General">
                  <c:v>1</c:v>
                </c:pt>
                <c:pt idx="1">
                  <c:v>0.94285714285714295</c:v>
                </c:pt>
                <c:pt idx="2">
                  <c:v>0.91428571428571404</c:v>
                </c:pt>
                <c:pt idx="3">
                  <c:v>0.91428571428571404</c:v>
                </c:pt>
                <c:pt idx="4">
                  <c:v>0.85714285714285698</c:v>
                </c:pt>
                <c:pt idx="5">
                  <c:v>0.85714285714285698</c:v>
                </c:pt>
                <c:pt idx="6">
                  <c:v>0.8</c:v>
                </c:pt>
                <c:pt idx="7">
                  <c:v>0.77142857142857102</c:v>
                </c:pt>
                <c:pt idx="8">
                  <c:v>0.74285714285714299</c:v>
                </c:pt>
                <c:pt idx="9">
                  <c:v>0.71428571428571397</c:v>
                </c:pt>
                <c:pt idx="10">
                  <c:v>0.71428571428571397</c:v>
                </c:pt>
                <c:pt idx="11">
                  <c:v>0.71428571428571397</c:v>
                </c:pt>
                <c:pt idx="12">
                  <c:v>0.71428571428571397</c:v>
                </c:pt>
                <c:pt idx="13">
                  <c:v>0.71428571428571397</c:v>
                </c:pt>
                <c:pt idx="14">
                  <c:v>0.71428571428571397</c:v>
                </c:pt>
                <c:pt idx="15">
                  <c:v>0.71428571428571397</c:v>
                </c:pt>
                <c:pt idx="16">
                  <c:v>0.71428571428571397</c:v>
                </c:pt>
                <c:pt idx="17">
                  <c:v>0.71428571428571397</c:v>
                </c:pt>
                <c:pt idx="18">
                  <c:v>0.71428571428571397</c:v>
                </c:pt>
                <c:pt idx="19">
                  <c:v>0.71428571428571397</c:v>
                </c:pt>
                <c:pt idx="20">
                  <c:v>0.71428571428571397</c:v>
                </c:pt>
                <c:pt idx="21">
                  <c:v>0.71428571428571397</c:v>
                </c:pt>
                <c:pt idx="22">
                  <c:v>0.71428571428571397</c:v>
                </c:pt>
                <c:pt idx="23">
                  <c:v>0.71428571428571397</c:v>
                </c:pt>
                <c:pt idx="24">
                  <c:v>0.71428571428571397</c:v>
                </c:pt>
                <c:pt idx="25">
                  <c:v>0.71428571428571397</c:v>
                </c:pt>
                <c:pt idx="26">
                  <c:v>0.71428571428571397</c:v>
                </c:pt>
                <c:pt idx="27">
                  <c:v>0.71428571428571397</c:v>
                </c:pt>
                <c:pt idx="28">
                  <c:v>0.71428571428571397</c:v>
                </c:pt>
                <c:pt idx="29">
                  <c:v>0.71428571428571397</c:v>
                </c:pt>
                <c:pt idx="30">
                  <c:v>0.71428571428571397</c:v>
                </c:pt>
                <c:pt idx="31">
                  <c:v>0.71428571428571397</c:v>
                </c:pt>
                <c:pt idx="32">
                  <c:v>0.71428571428571397</c:v>
                </c:pt>
                <c:pt idx="33">
                  <c:v>0.71428571428571397</c:v>
                </c:pt>
                <c:pt idx="34">
                  <c:v>0.71428571428571397</c:v>
                </c:pt>
              </c:numCache>
            </c:numRef>
          </c:yVal>
          <c:smooth val="0"/>
        </c:ser>
        <c:ser>
          <c:idx val="2"/>
          <c:order val="2"/>
          <c:tx>
            <c:v>2009-2011</c:v>
          </c:tx>
          <c:xVal>
            <c:numRef>
              <c:f>'survival 30 d'!$C$144:$C$247</c:f>
              <c:numCache>
                <c:formatCode>0.0</c:formatCode>
                <c:ptCount val="1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22</c:v>
                </c:pt>
                <c:pt idx="12">
                  <c:v>33</c:v>
                </c:pt>
                <c:pt idx="13">
                  <c:v>33</c:v>
                </c:pt>
                <c:pt idx="14">
                  <c:v>33</c:v>
                </c:pt>
                <c:pt idx="15">
                  <c:v>33</c:v>
                </c:pt>
                <c:pt idx="16">
                  <c:v>33</c:v>
                </c:pt>
                <c:pt idx="17">
                  <c:v>33</c:v>
                </c:pt>
                <c:pt idx="18">
                  <c:v>33</c:v>
                </c:pt>
                <c:pt idx="19">
                  <c:v>33</c:v>
                </c:pt>
                <c:pt idx="20">
                  <c:v>33</c:v>
                </c:pt>
                <c:pt idx="21">
                  <c:v>33</c:v>
                </c:pt>
                <c:pt idx="22">
                  <c:v>33</c:v>
                </c:pt>
                <c:pt idx="23">
                  <c:v>33</c:v>
                </c:pt>
                <c:pt idx="24">
                  <c:v>33</c:v>
                </c:pt>
                <c:pt idx="25">
                  <c:v>33</c:v>
                </c:pt>
                <c:pt idx="26">
                  <c:v>33</c:v>
                </c:pt>
                <c:pt idx="27">
                  <c:v>33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  <c:pt idx="35">
                  <c:v>33</c:v>
                </c:pt>
                <c:pt idx="36">
                  <c:v>33</c:v>
                </c:pt>
                <c:pt idx="37">
                  <c:v>33</c:v>
                </c:pt>
                <c:pt idx="38">
                  <c:v>33</c:v>
                </c:pt>
                <c:pt idx="39">
                  <c:v>33</c:v>
                </c:pt>
                <c:pt idx="40">
                  <c:v>33</c:v>
                </c:pt>
                <c:pt idx="41">
                  <c:v>33</c:v>
                </c:pt>
                <c:pt idx="42">
                  <c:v>33</c:v>
                </c:pt>
                <c:pt idx="43">
                  <c:v>33</c:v>
                </c:pt>
                <c:pt idx="44">
                  <c:v>33</c:v>
                </c:pt>
                <c:pt idx="45">
                  <c:v>33</c:v>
                </c:pt>
                <c:pt idx="46">
                  <c:v>33</c:v>
                </c:pt>
                <c:pt idx="47">
                  <c:v>33</c:v>
                </c:pt>
                <c:pt idx="48">
                  <c:v>33</c:v>
                </c:pt>
                <c:pt idx="49">
                  <c:v>33</c:v>
                </c:pt>
                <c:pt idx="50">
                  <c:v>33</c:v>
                </c:pt>
                <c:pt idx="51">
                  <c:v>33</c:v>
                </c:pt>
                <c:pt idx="52">
                  <c:v>33</c:v>
                </c:pt>
                <c:pt idx="53">
                  <c:v>33</c:v>
                </c:pt>
                <c:pt idx="54">
                  <c:v>33</c:v>
                </c:pt>
                <c:pt idx="55">
                  <c:v>33</c:v>
                </c:pt>
                <c:pt idx="56">
                  <c:v>33</c:v>
                </c:pt>
                <c:pt idx="57">
                  <c:v>33</c:v>
                </c:pt>
                <c:pt idx="58">
                  <c:v>33</c:v>
                </c:pt>
                <c:pt idx="59">
                  <c:v>33</c:v>
                </c:pt>
                <c:pt idx="60">
                  <c:v>33</c:v>
                </c:pt>
                <c:pt idx="61">
                  <c:v>33</c:v>
                </c:pt>
                <c:pt idx="62">
                  <c:v>33</c:v>
                </c:pt>
                <c:pt idx="63">
                  <c:v>33</c:v>
                </c:pt>
                <c:pt idx="64">
                  <c:v>33</c:v>
                </c:pt>
                <c:pt idx="65">
                  <c:v>33</c:v>
                </c:pt>
                <c:pt idx="66">
                  <c:v>33</c:v>
                </c:pt>
                <c:pt idx="67">
                  <c:v>33</c:v>
                </c:pt>
                <c:pt idx="68">
                  <c:v>33</c:v>
                </c:pt>
                <c:pt idx="69">
                  <c:v>33</c:v>
                </c:pt>
                <c:pt idx="70">
                  <c:v>33</c:v>
                </c:pt>
                <c:pt idx="71">
                  <c:v>33</c:v>
                </c:pt>
                <c:pt idx="72">
                  <c:v>33</c:v>
                </c:pt>
                <c:pt idx="73">
                  <c:v>33</c:v>
                </c:pt>
                <c:pt idx="74">
                  <c:v>33</c:v>
                </c:pt>
                <c:pt idx="75">
                  <c:v>33</c:v>
                </c:pt>
                <c:pt idx="76">
                  <c:v>33</c:v>
                </c:pt>
                <c:pt idx="77">
                  <c:v>33</c:v>
                </c:pt>
                <c:pt idx="78">
                  <c:v>33</c:v>
                </c:pt>
                <c:pt idx="79">
                  <c:v>33</c:v>
                </c:pt>
                <c:pt idx="80">
                  <c:v>33</c:v>
                </c:pt>
                <c:pt idx="81">
                  <c:v>33</c:v>
                </c:pt>
                <c:pt idx="82">
                  <c:v>33</c:v>
                </c:pt>
                <c:pt idx="83">
                  <c:v>33</c:v>
                </c:pt>
                <c:pt idx="84">
                  <c:v>33</c:v>
                </c:pt>
                <c:pt idx="85">
                  <c:v>33</c:v>
                </c:pt>
                <c:pt idx="86">
                  <c:v>33</c:v>
                </c:pt>
                <c:pt idx="87">
                  <c:v>33</c:v>
                </c:pt>
                <c:pt idx="88">
                  <c:v>33</c:v>
                </c:pt>
                <c:pt idx="89">
                  <c:v>33</c:v>
                </c:pt>
                <c:pt idx="90">
                  <c:v>33</c:v>
                </c:pt>
                <c:pt idx="91">
                  <c:v>33</c:v>
                </c:pt>
                <c:pt idx="92">
                  <c:v>33</c:v>
                </c:pt>
                <c:pt idx="93">
                  <c:v>33</c:v>
                </c:pt>
                <c:pt idx="94">
                  <c:v>33</c:v>
                </c:pt>
                <c:pt idx="95">
                  <c:v>33</c:v>
                </c:pt>
                <c:pt idx="96">
                  <c:v>33</c:v>
                </c:pt>
                <c:pt idx="97">
                  <c:v>33</c:v>
                </c:pt>
                <c:pt idx="98">
                  <c:v>33</c:v>
                </c:pt>
                <c:pt idx="99">
                  <c:v>33</c:v>
                </c:pt>
                <c:pt idx="100">
                  <c:v>33</c:v>
                </c:pt>
                <c:pt idx="101">
                  <c:v>33</c:v>
                </c:pt>
                <c:pt idx="102">
                  <c:v>33</c:v>
                </c:pt>
                <c:pt idx="103">
                  <c:v>33</c:v>
                </c:pt>
              </c:numCache>
            </c:numRef>
          </c:xVal>
          <c:yVal>
            <c:numRef>
              <c:f>'survival 30 d'!$D$144:$D$247</c:f>
              <c:numCache>
                <c:formatCode>General</c:formatCode>
                <c:ptCount val="104"/>
                <c:pt idx="0">
                  <c:v>1</c:v>
                </c:pt>
                <c:pt idx="1">
                  <c:v>1</c:v>
                </c:pt>
                <c:pt idx="2" formatCode="0.0">
                  <c:v>0.97115384615384603</c:v>
                </c:pt>
                <c:pt idx="3" formatCode="0.0">
                  <c:v>0.97115384615384603</c:v>
                </c:pt>
                <c:pt idx="4" formatCode="0.0">
                  <c:v>0.95192307692307698</c:v>
                </c:pt>
                <c:pt idx="5" formatCode="0.0">
                  <c:v>0.95192307692307698</c:v>
                </c:pt>
                <c:pt idx="6" formatCode="0.0">
                  <c:v>0.93269230769230804</c:v>
                </c:pt>
                <c:pt idx="7" formatCode="0.0">
                  <c:v>0.92307692307692302</c:v>
                </c:pt>
                <c:pt idx="8" formatCode="0.0">
                  <c:v>0.91346153846153799</c:v>
                </c:pt>
                <c:pt idx="9" formatCode="0.0">
                  <c:v>0.91346153846153799</c:v>
                </c:pt>
                <c:pt idx="10" formatCode="0.0">
                  <c:v>0.89423076923076905</c:v>
                </c:pt>
                <c:pt idx="11" formatCode="0.0">
                  <c:v>0.88461538461538503</c:v>
                </c:pt>
                <c:pt idx="12" formatCode="0.0">
                  <c:v>0.88461538461538503</c:v>
                </c:pt>
                <c:pt idx="13" formatCode="0.0">
                  <c:v>0.88461538461538503</c:v>
                </c:pt>
                <c:pt idx="14" formatCode="0.0">
                  <c:v>0.88461538461538503</c:v>
                </c:pt>
                <c:pt idx="15" formatCode="0.0">
                  <c:v>0.88461538461538503</c:v>
                </c:pt>
                <c:pt idx="16" formatCode="0.0">
                  <c:v>0.88461538461538503</c:v>
                </c:pt>
                <c:pt idx="17" formatCode="0.0">
                  <c:v>0.88461538461538503</c:v>
                </c:pt>
                <c:pt idx="18" formatCode="0.0">
                  <c:v>0.88461538461538503</c:v>
                </c:pt>
                <c:pt idx="19" formatCode="0.0">
                  <c:v>0.88461538461538503</c:v>
                </c:pt>
                <c:pt idx="20" formatCode="0.0">
                  <c:v>0.88461538461538503</c:v>
                </c:pt>
                <c:pt idx="21" formatCode="0.0">
                  <c:v>0.88461538461538503</c:v>
                </c:pt>
                <c:pt idx="22" formatCode="0.0">
                  <c:v>0.88461538461538503</c:v>
                </c:pt>
                <c:pt idx="23" formatCode="0.0">
                  <c:v>0.88461538461538503</c:v>
                </c:pt>
                <c:pt idx="24" formatCode="0.0">
                  <c:v>0.88461538461538503</c:v>
                </c:pt>
                <c:pt idx="25" formatCode="0.0">
                  <c:v>0.88461538461538503</c:v>
                </c:pt>
                <c:pt idx="26" formatCode="0.0">
                  <c:v>0.88461538461538503</c:v>
                </c:pt>
                <c:pt idx="27" formatCode="0.0">
                  <c:v>0.88461538461538503</c:v>
                </c:pt>
                <c:pt idx="28" formatCode="0.0">
                  <c:v>0.88461538461538503</c:v>
                </c:pt>
                <c:pt idx="29" formatCode="0.0">
                  <c:v>0.88461538461538503</c:v>
                </c:pt>
                <c:pt idx="30" formatCode="0.0">
                  <c:v>0.88461538461538503</c:v>
                </c:pt>
                <c:pt idx="31" formatCode="0.0">
                  <c:v>0.88461538461538503</c:v>
                </c:pt>
                <c:pt idx="32" formatCode="0.0">
                  <c:v>0.88461538461538503</c:v>
                </c:pt>
                <c:pt idx="33" formatCode="0.0">
                  <c:v>0.88461538461538503</c:v>
                </c:pt>
                <c:pt idx="34" formatCode="0.0">
                  <c:v>0.88461538461538503</c:v>
                </c:pt>
                <c:pt idx="35" formatCode="0.0">
                  <c:v>0.88461538461538503</c:v>
                </c:pt>
                <c:pt idx="36" formatCode="0.0">
                  <c:v>0.88461538461538503</c:v>
                </c:pt>
                <c:pt idx="37" formatCode="0.0">
                  <c:v>0.88461538461538503</c:v>
                </c:pt>
                <c:pt idx="38" formatCode="0.0">
                  <c:v>0.88461538461538503</c:v>
                </c:pt>
                <c:pt idx="39" formatCode="0.0">
                  <c:v>0.88461538461538503</c:v>
                </c:pt>
                <c:pt idx="40" formatCode="0.0">
                  <c:v>0.88461538461538503</c:v>
                </c:pt>
                <c:pt idx="41" formatCode="0.0">
                  <c:v>0.88461538461538503</c:v>
                </c:pt>
                <c:pt idx="42" formatCode="0.0">
                  <c:v>0.88461538461538503</c:v>
                </c:pt>
                <c:pt idx="43" formatCode="0.0">
                  <c:v>0.88461538461538503</c:v>
                </c:pt>
                <c:pt idx="44" formatCode="0.0">
                  <c:v>0.88461538461538503</c:v>
                </c:pt>
                <c:pt idx="45" formatCode="0.0">
                  <c:v>0.88461538461538503</c:v>
                </c:pt>
                <c:pt idx="46" formatCode="0.0">
                  <c:v>0.88461538461538503</c:v>
                </c:pt>
                <c:pt idx="47" formatCode="0.0">
                  <c:v>0.88461538461538503</c:v>
                </c:pt>
                <c:pt idx="48" formatCode="0.0">
                  <c:v>0.88461538461538503</c:v>
                </c:pt>
                <c:pt idx="49" formatCode="0.0">
                  <c:v>0.88461538461538503</c:v>
                </c:pt>
                <c:pt idx="50" formatCode="0.0">
                  <c:v>0.88461538461538503</c:v>
                </c:pt>
                <c:pt idx="51" formatCode="0.0">
                  <c:v>0.88461538461538503</c:v>
                </c:pt>
                <c:pt idx="52" formatCode="0.0">
                  <c:v>0.88461538461538503</c:v>
                </c:pt>
                <c:pt idx="53" formatCode="0.0">
                  <c:v>0.88461538461538503</c:v>
                </c:pt>
                <c:pt idx="54" formatCode="0.0">
                  <c:v>0.88461538461538503</c:v>
                </c:pt>
                <c:pt idx="55" formatCode="0.0">
                  <c:v>0.88461538461538503</c:v>
                </c:pt>
                <c:pt idx="56" formatCode="0.0">
                  <c:v>0.88461538461538503</c:v>
                </c:pt>
                <c:pt idx="57" formatCode="0.0">
                  <c:v>0.88461538461538503</c:v>
                </c:pt>
                <c:pt idx="58" formatCode="0.0">
                  <c:v>0.88461538461538503</c:v>
                </c:pt>
                <c:pt idx="59" formatCode="0.0">
                  <c:v>0.88461538461538503</c:v>
                </c:pt>
                <c:pt idx="60" formatCode="0.0">
                  <c:v>0.88461538461538503</c:v>
                </c:pt>
                <c:pt idx="61" formatCode="0.0">
                  <c:v>0.88461538461538503</c:v>
                </c:pt>
                <c:pt idx="62" formatCode="0.0">
                  <c:v>0.88461538461538503</c:v>
                </c:pt>
                <c:pt idx="63" formatCode="0.0">
                  <c:v>0.88461538461538503</c:v>
                </c:pt>
                <c:pt idx="64" formatCode="0.0">
                  <c:v>0.88461538461538503</c:v>
                </c:pt>
                <c:pt idx="65" formatCode="0.0">
                  <c:v>0.88461538461538503</c:v>
                </c:pt>
                <c:pt idx="66" formatCode="0.0">
                  <c:v>0.88461538461538503</c:v>
                </c:pt>
                <c:pt idx="67" formatCode="0.0">
                  <c:v>0.88461538461538503</c:v>
                </c:pt>
                <c:pt idx="68" formatCode="0.0">
                  <c:v>0.88461538461538503</c:v>
                </c:pt>
                <c:pt idx="69" formatCode="0.0">
                  <c:v>0.88461538461538503</c:v>
                </c:pt>
                <c:pt idx="70" formatCode="0.0">
                  <c:v>0.88461538461538503</c:v>
                </c:pt>
                <c:pt idx="71" formatCode="0.0">
                  <c:v>0.88461538461538503</c:v>
                </c:pt>
                <c:pt idx="72" formatCode="0.0">
                  <c:v>0.88461538461538503</c:v>
                </c:pt>
                <c:pt idx="73" formatCode="0.0">
                  <c:v>0.88461538461538503</c:v>
                </c:pt>
                <c:pt idx="74" formatCode="0.0">
                  <c:v>0.88461538461538503</c:v>
                </c:pt>
                <c:pt idx="75" formatCode="0.0">
                  <c:v>0.88461538461538503</c:v>
                </c:pt>
                <c:pt idx="76" formatCode="0.0">
                  <c:v>0.88461538461538503</c:v>
                </c:pt>
                <c:pt idx="77" formatCode="0.0">
                  <c:v>0.88461538461538503</c:v>
                </c:pt>
                <c:pt idx="78" formatCode="0.0">
                  <c:v>0.88461538461538503</c:v>
                </c:pt>
                <c:pt idx="79" formatCode="0.0">
                  <c:v>0.88461538461538503</c:v>
                </c:pt>
                <c:pt idx="80" formatCode="0.0">
                  <c:v>0.88461538461538503</c:v>
                </c:pt>
                <c:pt idx="81" formatCode="0.0">
                  <c:v>0.88461538461538503</c:v>
                </c:pt>
                <c:pt idx="82" formatCode="0.0">
                  <c:v>0.88461538461538503</c:v>
                </c:pt>
                <c:pt idx="83" formatCode="0.0">
                  <c:v>0.88461538461538503</c:v>
                </c:pt>
                <c:pt idx="84" formatCode="0.0">
                  <c:v>0.88461538461538503</c:v>
                </c:pt>
                <c:pt idx="85" formatCode="0.0">
                  <c:v>0.88461538461538503</c:v>
                </c:pt>
                <c:pt idx="86" formatCode="0.0">
                  <c:v>0.88461538461538503</c:v>
                </c:pt>
                <c:pt idx="87" formatCode="0.0">
                  <c:v>0.88461538461538503</c:v>
                </c:pt>
                <c:pt idx="88" formatCode="0.0">
                  <c:v>0.88461538461538503</c:v>
                </c:pt>
                <c:pt idx="89" formatCode="0.0">
                  <c:v>0.88461538461538503</c:v>
                </c:pt>
                <c:pt idx="90" formatCode="0.0">
                  <c:v>0.88461538461538503</c:v>
                </c:pt>
                <c:pt idx="91" formatCode="0.0">
                  <c:v>0.88461538461538503</c:v>
                </c:pt>
                <c:pt idx="92" formatCode="0.0">
                  <c:v>0.88461538461538503</c:v>
                </c:pt>
                <c:pt idx="93" formatCode="0.0">
                  <c:v>0.88461538461538503</c:v>
                </c:pt>
                <c:pt idx="94" formatCode="0.0">
                  <c:v>0.88461538461538503</c:v>
                </c:pt>
                <c:pt idx="95" formatCode="0.0">
                  <c:v>0.88461538461538503</c:v>
                </c:pt>
                <c:pt idx="96" formatCode="0.0">
                  <c:v>0.88461538461538503</c:v>
                </c:pt>
                <c:pt idx="97" formatCode="0.0">
                  <c:v>0.88461538461538503</c:v>
                </c:pt>
                <c:pt idx="98" formatCode="0.0">
                  <c:v>0.88461538461538503</c:v>
                </c:pt>
                <c:pt idx="99" formatCode="0.0">
                  <c:v>0.88461538461538503</c:v>
                </c:pt>
                <c:pt idx="100" formatCode="0.0">
                  <c:v>0.88461538461538503</c:v>
                </c:pt>
                <c:pt idx="101" formatCode="0.0">
                  <c:v>0.88461538461538503</c:v>
                </c:pt>
                <c:pt idx="102" formatCode="0.0">
                  <c:v>0.88461538461538503</c:v>
                </c:pt>
                <c:pt idx="103" formatCode="0.0">
                  <c:v>0.88461538461538503</c:v>
                </c:pt>
              </c:numCache>
            </c:numRef>
          </c:yVal>
          <c:smooth val="0"/>
        </c:ser>
        <c:ser>
          <c:idx val="3"/>
          <c:order val="3"/>
          <c:tx>
            <c:v>2012-2014</c:v>
          </c:tx>
          <c:xVal>
            <c:numRef>
              <c:f>'survival 30 d'!$C$248:$C$504</c:f>
              <c:numCache>
                <c:formatCode>0.0</c:formatCode>
                <c:ptCount val="2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7</c:v>
                </c:pt>
                <c:pt idx="20">
                  <c:v>7</c:v>
                </c:pt>
                <c:pt idx="21">
                  <c:v>7</c:v>
                </c:pt>
                <c:pt idx="22">
                  <c:v>12</c:v>
                </c:pt>
                <c:pt idx="23">
                  <c:v>16</c:v>
                </c:pt>
                <c:pt idx="24">
                  <c:v>17</c:v>
                </c:pt>
                <c:pt idx="25">
                  <c:v>18</c:v>
                </c:pt>
                <c:pt idx="26">
                  <c:v>19</c:v>
                </c:pt>
                <c:pt idx="27">
                  <c:v>22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  <c:pt idx="35">
                  <c:v>33</c:v>
                </c:pt>
                <c:pt idx="36">
                  <c:v>33</c:v>
                </c:pt>
                <c:pt idx="37">
                  <c:v>33</c:v>
                </c:pt>
                <c:pt idx="38">
                  <c:v>33</c:v>
                </c:pt>
                <c:pt idx="39">
                  <c:v>33</c:v>
                </c:pt>
                <c:pt idx="40">
                  <c:v>33</c:v>
                </c:pt>
                <c:pt idx="41">
                  <c:v>33</c:v>
                </c:pt>
                <c:pt idx="42">
                  <c:v>33</c:v>
                </c:pt>
                <c:pt idx="43">
                  <c:v>33</c:v>
                </c:pt>
                <c:pt idx="44">
                  <c:v>33</c:v>
                </c:pt>
                <c:pt idx="45">
                  <c:v>33</c:v>
                </c:pt>
                <c:pt idx="46">
                  <c:v>33</c:v>
                </c:pt>
                <c:pt idx="47">
                  <c:v>33</c:v>
                </c:pt>
                <c:pt idx="48">
                  <c:v>33</c:v>
                </c:pt>
                <c:pt idx="49">
                  <c:v>33</c:v>
                </c:pt>
                <c:pt idx="50">
                  <c:v>33</c:v>
                </c:pt>
                <c:pt idx="51">
                  <c:v>33</c:v>
                </c:pt>
                <c:pt idx="52">
                  <c:v>33</c:v>
                </c:pt>
                <c:pt idx="53">
                  <c:v>33</c:v>
                </c:pt>
                <c:pt idx="54">
                  <c:v>33</c:v>
                </c:pt>
                <c:pt idx="55">
                  <c:v>33</c:v>
                </c:pt>
                <c:pt idx="56">
                  <c:v>33</c:v>
                </c:pt>
                <c:pt idx="57">
                  <c:v>33</c:v>
                </c:pt>
                <c:pt idx="58">
                  <c:v>33</c:v>
                </c:pt>
                <c:pt idx="59">
                  <c:v>33</c:v>
                </c:pt>
                <c:pt idx="60">
                  <c:v>33</c:v>
                </c:pt>
                <c:pt idx="61">
                  <c:v>33</c:v>
                </c:pt>
                <c:pt idx="62">
                  <c:v>33</c:v>
                </c:pt>
                <c:pt idx="63">
                  <c:v>33</c:v>
                </c:pt>
                <c:pt idx="64">
                  <c:v>33</c:v>
                </c:pt>
                <c:pt idx="65">
                  <c:v>33</c:v>
                </c:pt>
                <c:pt idx="66">
                  <c:v>33</c:v>
                </c:pt>
                <c:pt idx="67">
                  <c:v>33</c:v>
                </c:pt>
                <c:pt idx="68">
                  <c:v>33</c:v>
                </c:pt>
                <c:pt idx="69">
                  <c:v>33</c:v>
                </c:pt>
                <c:pt idx="70">
                  <c:v>33</c:v>
                </c:pt>
                <c:pt idx="71">
                  <c:v>33</c:v>
                </c:pt>
                <c:pt idx="72">
                  <c:v>33</c:v>
                </c:pt>
                <c:pt idx="73">
                  <c:v>33</c:v>
                </c:pt>
                <c:pt idx="74">
                  <c:v>33</c:v>
                </c:pt>
                <c:pt idx="75">
                  <c:v>33</c:v>
                </c:pt>
                <c:pt idx="76">
                  <c:v>33</c:v>
                </c:pt>
                <c:pt idx="77">
                  <c:v>33</c:v>
                </c:pt>
                <c:pt idx="78">
                  <c:v>33</c:v>
                </c:pt>
                <c:pt idx="79">
                  <c:v>33</c:v>
                </c:pt>
                <c:pt idx="80">
                  <c:v>33</c:v>
                </c:pt>
                <c:pt idx="81">
                  <c:v>33</c:v>
                </c:pt>
                <c:pt idx="82">
                  <c:v>33</c:v>
                </c:pt>
                <c:pt idx="83">
                  <c:v>33</c:v>
                </c:pt>
                <c:pt idx="84">
                  <c:v>33</c:v>
                </c:pt>
                <c:pt idx="85">
                  <c:v>33</c:v>
                </c:pt>
                <c:pt idx="86">
                  <c:v>33</c:v>
                </c:pt>
                <c:pt idx="87">
                  <c:v>33</c:v>
                </c:pt>
                <c:pt idx="88">
                  <c:v>33</c:v>
                </c:pt>
                <c:pt idx="89">
                  <c:v>33</c:v>
                </c:pt>
                <c:pt idx="90">
                  <c:v>33</c:v>
                </c:pt>
                <c:pt idx="91">
                  <c:v>33</c:v>
                </c:pt>
                <c:pt idx="92">
                  <c:v>33</c:v>
                </c:pt>
                <c:pt idx="93">
                  <c:v>33</c:v>
                </c:pt>
                <c:pt idx="94">
                  <c:v>33</c:v>
                </c:pt>
                <c:pt idx="95">
                  <c:v>33</c:v>
                </c:pt>
                <c:pt idx="96">
                  <c:v>33</c:v>
                </c:pt>
                <c:pt idx="97">
                  <c:v>33</c:v>
                </c:pt>
                <c:pt idx="98">
                  <c:v>33</c:v>
                </c:pt>
                <c:pt idx="99">
                  <c:v>33</c:v>
                </c:pt>
                <c:pt idx="100">
                  <c:v>33</c:v>
                </c:pt>
                <c:pt idx="101">
                  <c:v>33</c:v>
                </c:pt>
                <c:pt idx="102">
                  <c:v>33</c:v>
                </c:pt>
                <c:pt idx="103">
                  <c:v>33</c:v>
                </c:pt>
                <c:pt idx="104">
                  <c:v>33</c:v>
                </c:pt>
                <c:pt idx="105">
                  <c:v>33</c:v>
                </c:pt>
                <c:pt idx="106">
                  <c:v>33</c:v>
                </c:pt>
                <c:pt idx="107">
                  <c:v>33</c:v>
                </c:pt>
                <c:pt idx="108">
                  <c:v>33</c:v>
                </c:pt>
                <c:pt idx="109">
                  <c:v>33</c:v>
                </c:pt>
                <c:pt idx="110">
                  <c:v>33</c:v>
                </c:pt>
                <c:pt idx="111">
                  <c:v>33</c:v>
                </c:pt>
                <c:pt idx="112">
                  <c:v>33</c:v>
                </c:pt>
                <c:pt idx="113">
                  <c:v>33</c:v>
                </c:pt>
                <c:pt idx="114">
                  <c:v>33</c:v>
                </c:pt>
                <c:pt idx="115">
                  <c:v>33</c:v>
                </c:pt>
                <c:pt idx="116">
                  <c:v>33</c:v>
                </c:pt>
                <c:pt idx="117">
                  <c:v>33</c:v>
                </c:pt>
                <c:pt idx="118">
                  <c:v>33</c:v>
                </c:pt>
                <c:pt idx="119">
                  <c:v>33</c:v>
                </c:pt>
                <c:pt idx="120">
                  <c:v>33</c:v>
                </c:pt>
                <c:pt idx="121">
                  <c:v>33</c:v>
                </c:pt>
                <c:pt idx="122">
                  <c:v>33</c:v>
                </c:pt>
                <c:pt idx="123">
                  <c:v>33</c:v>
                </c:pt>
                <c:pt idx="124">
                  <c:v>33</c:v>
                </c:pt>
                <c:pt idx="125">
                  <c:v>33</c:v>
                </c:pt>
                <c:pt idx="126">
                  <c:v>33</c:v>
                </c:pt>
                <c:pt idx="127">
                  <c:v>33</c:v>
                </c:pt>
                <c:pt idx="128">
                  <c:v>33</c:v>
                </c:pt>
                <c:pt idx="129">
                  <c:v>33</c:v>
                </c:pt>
                <c:pt idx="130">
                  <c:v>33</c:v>
                </c:pt>
                <c:pt idx="131">
                  <c:v>33</c:v>
                </c:pt>
                <c:pt idx="132">
                  <c:v>33</c:v>
                </c:pt>
                <c:pt idx="133">
                  <c:v>33</c:v>
                </c:pt>
                <c:pt idx="134">
                  <c:v>33</c:v>
                </c:pt>
                <c:pt idx="135">
                  <c:v>33</c:v>
                </c:pt>
                <c:pt idx="136">
                  <c:v>33</c:v>
                </c:pt>
                <c:pt idx="137">
                  <c:v>33</c:v>
                </c:pt>
                <c:pt idx="138">
                  <c:v>33</c:v>
                </c:pt>
                <c:pt idx="139">
                  <c:v>33</c:v>
                </c:pt>
                <c:pt idx="140">
                  <c:v>33</c:v>
                </c:pt>
                <c:pt idx="141">
                  <c:v>33</c:v>
                </c:pt>
                <c:pt idx="142">
                  <c:v>33</c:v>
                </c:pt>
                <c:pt idx="143">
                  <c:v>33</c:v>
                </c:pt>
                <c:pt idx="144">
                  <c:v>33</c:v>
                </c:pt>
                <c:pt idx="145">
                  <c:v>33</c:v>
                </c:pt>
                <c:pt idx="146">
                  <c:v>33</c:v>
                </c:pt>
                <c:pt idx="147">
                  <c:v>33</c:v>
                </c:pt>
                <c:pt idx="148">
                  <c:v>33</c:v>
                </c:pt>
                <c:pt idx="149">
                  <c:v>33</c:v>
                </c:pt>
                <c:pt idx="150">
                  <c:v>33</c:v>
                </c:pt>
                <c:pt idx="151">
                  <c:v>33</c:v>
                </c:pt>
                <c:pt idx="152">
                  <c:v>33</c:v>
                </c:pt>
                <c:pt idx="153">
                  <c:v>33</c:v>
                </c:pt>
                <c:pt idx="154">
                  <c:v>33</c:v>
                </c:pt>
                <c:pt idx="155">
                  <c:v>33</c:v>
                </c:pt>
                <c:pt idx="156">
                  <c:v>33</c:v>
                </c:pt>
                <c:pt idx="157">
                  <c:v>33</c:v>
                </c:pt>
                <c:pt idx="158">
                  <c:v>33</c:v>
                </c:pt>
                <c:pt idx="159">
                  <c:v>33</c:v>
                </c:pt>
                <c:pt idx="160">
                  <c:v>33</c:v>
                </c:pt>
                <c:pt idx="161">
                  <c:v>33</c:v>
                </c:pt>
                <c:pt idx="162">
                  <c:v>33</c:v>
                </c:pt>
                <c:pt idx="163">
                  <c:v>33</c:v>
                </c:pt>
                <c:pt idx="164">
                  <c:v>33</c:v>
                </c:pt>
                <c:pt idx="165">
                  <c:v>33</c:v>
                </c:pt>
                <c:pt idx="166">
                  <c:v>33</c:v>
                </c:pt>
                <c:pt idx="167">
                  <c:v>33</c:v>
                </c:pt>
                <c:pt idx="168">
                  <c:v>33</c:v>
                </c:pt>
                <c:pt idx="169">
                  <c:v>33</c:v>
                </c:pt>
                <c:pt idx="170">
                  <c:v>33</c:v>
                </c:pt>
                <c:pt idx="171">
                  <c:v>33</c:v>
                </c:pt>
                <c:pt idx="172">
                  <c:v>33</c:v>
                </c:pt>
                <c:pt idx="173">
                  <c:v>33</c:v>
                </c:pt>
                <c:pt idx="174">
                  <c:v>33</c:v>
                </c:pt>
                <c:pt idx="175">
                  <c:v>33</c:v>
                </c:pt>
                <c:pt idx="176">
                  <c:v>33</c:v>
                </c:pt>
                <c:pt idx="177">
                  <c:v>33</c:v>
                </c:pt>
                <c:pt idx="178">
                  <c:v>33</c:v>
                </c:pt>
                <c:pt idx="179">
                  <c:v>33</c:v>
                </c:pt>
                <c:pt idx="180">
                  <c:v>33</c:v>
                </c:pt>
                <c:pt idx="181">
                  <c:v>33</c:v>
                </c:pt>
                <c:pt idx="182">
                  <c:v>33</c:v>
                </c:pt>
                <c:pt idx="183">
                  <c:v>33</c:v>
                </c:pt>
                <c:pt idx="184">
                  <c:v>33</c:v>
                </c:pt>
                <c:pt idx="185">
                  <c:v>33</c:v>
                </c:pt>
                <c:pt idx="186">
                  <c:v>33</c:v>
                </c:pt>
                <c:pt idx="187">
                  <c:v>33</c:v>
                </c:pt>
                <c:pt idx="188">
                  <c:v>33</c:v>
                </c:pt>
                <c:pt idx="189">
                  <c:v>33</c:v>
                </c:pt>
                <c:pt idx="190">
                  <c:v>33</c:v>
                </c:pt>
                <c:pt idx="191">
                  <c:v>33</c:v>
                </c:pt>
                <c:pt idx="192">
                  <c:v>33</c:v>
                </c:pt>
                <c:pt idx="193">
                  <c:v>33</c:v>
                </c:pt>
                <c:pt idx="194">
                  <c:v>33</c:v>
                </c:pt>
                <c:pt idx="195">
                  <c:v>33</c:v>
                </c:pt>
                <c:pt idx="196">
                  <c:v>33</c:v>
                </c:pt>
                <c:pt idx="197">
                  <c:v>33</c:v>
                </c:pt>
                <c:pt idx="198">
                  <c:v>33</c:v>
                </c:pt>
                <c:pt idx="199">
                  <c:v>33</c:v>
                </c:pt>
                <c:pt idx="200">
                  <c:v>33</c:v>
                </c:pt>
                <c:pt idx="201">
                  <c:v>33</c:v>
                </c:pt>
                <c:pt idx="202">
                  <c:v>33</c:v>
                </c:pt>
                <c:pt idx="203">
                  <c:v>33</c:v>
                </c:pt>
                <c:pt idx="204">
                  <c:v>33</c:v>
                </c:pt>
                <c:pt idx="205">
                  <c:v>33</c:v>
                </c:pt>
                <c:pt idx="206">
                  <c:v>33</c:v>
                </c:pt>
                <c:pt idx="207">
                  <c:v>33</c:v>
                </c:pt>
                <c:pt idx="208">
                  <c:v>33</c:v>
                </c:pt>
                <c:pt idx="209">
                  <c:v>33</c:v>
                </c:pt>
                <c:pt idx="210">
                  <c:v>33</c:v>
                </c:pt>
                <c:pt idx="211">
                  <c:v>33</c:v>
                </c:pt>
                <c:pt idx="212">
                  <c:v>33</c:v>
                </c:pt>
                <c:pt idx="213">
                  <c:v>33</c:v>
                </c:pt>
                <c:pt idx="214">
                  <c:v>33</c:v>
                </c:pt>
                <c:pt idx="215">
                  <c:v>33</c:v>
                </c:pt>
                <c:pt idx="216">
                  <c:v>33</c:v>
                </c:pt>
                <c:pt idx="217">
                  <c:v>33</c:v>
                </c:pt>
                <c:pt idx="218">
                  <c:v>33</c:v>
                </c:pt>
                <c:pt idx="219">
                  <c:v>33</c:v>
                </c:pt>
                <c:pt idx="220">
                  <c:v>33</c:v>
                </c:pt>
                <c:pt idx="221">
                  <c:v>33</c:v>
                </c:pt>
                <c:pt idx="222">
                  <c:v>33</c:v>
                </c:pt>
                <c:pt idx="223">
                  <c:v>33</c:v>
                </c:pt>
                <c:pt idx="224">
                  <c:v>33</c:v>
                </c:pt>
                <c:pt idx="225">
                  <c:v>33</c:v>
                </c:pt>
                <c:pt idx="226">
                  <c:v>33</c:v>
                </c:pt>
                <c:pt idx="227">
                  <c:v>33</c:v>
                </c:pt>
                <c:pt idx="228">
                  <c:v>33</c:v>
                </c:pt>
                <c:pt idx="229">
                  <c:v>33</c:v>
                </c:pt>
                <c:pt idx="230">
                  <c:v>33</c:v>
                </c:pt>
                <c:pt idx="231">
                  <c:v>33</c:v>
                </c:pt>
                <c:pt idx="232">
                  <c:v>33</c:v>
                </c:pt>
                <c:pt idx="233">
                  <c:v>33</c:v>
                </c:pt>
                <c:pt idx="234">
                  <c:v>33</c:v>
                </c:pt>
                <c:pt idx="235">
                  <c:v>33</c:v>
                </c:pt>
                <c:pt idx="236">
                  <c:v>33</c:v>
                </c:pt>
                <c:pt idx="237">
                  <c:v>33</c:v>
                </c:pt>
                <c:pt idx="238">
                  <c:v>33</c:v>
                </c:pt>
                <c:pt idx="239">
                  <c:v>33</c:v>
                </c:pt>
                <c:pt idx="240">
                  <c:v>33</c:v>
                </c:pt>
                <c:pt idx="241">
                  <c:v>33</c:v>
                </c:pt>
                <c:pt idx="242">
                  <c:v>33</c:v>
                </c:pt>
                <c:pt idx="243">
                  <c:v>33</c:v>
                </c:pt>
                <c:pt idx="244">
                  <c:v>33</c:v>
                </c:pt>
                <c:pt idx="245">
                  <c:v>33</c:v>
                </c:pt>
                <c:pt idx="246">
                  <c:v>33</c:v>
                </c:pt>
                <c:pt idx="247">
                  <c:v>33</c:v>
                </c:pt>
                <c:pt idx="248">
                  <c:v>33</c:v>
                </c:pt>
                <c:pt idx="249">
                  <c:v>33</c:v>
                </c:pt>
                <c:pt idx="250">
                  <c:v>33</c:v>
                </c:pt>
                <c:pt idx="251">
                  <c:v>33</c:v>
                </c:pt>
                <c:pt idx="252">
                  <c:v>33</c:v>
                </c:pt>
                <c:pt idx="253">
                  <c:v>33</c:v>
                </c:pt>
                <c:pt idx="254">
                  <c:v>33</c:v>
                </c:pt>
                <c:pt idx="255">
                  <c:v>33</c:v>
                </c:pt>
                <c:pt idx="256">
                  <c:v>33</c:v>
                </c:pt>
              </c:numCache>
            </c:numRef>
          </c:xVal>
          <c:yVal>
            <c:numRef>
              <c:f>'survival 30 d'!$D$248:$D$504</c:f>
              <c:numCache>
                <c:formatCode>General</c:formatCode>
                <c:ptCount val="25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 formatCode="0.0">
                  <c:v>0.98443579766537004</c:v>
                </c:pt>
                <c:pt idx="4" formatCode="0.0">
                  <c:v>0.98443579766537004</c:v>
                </c:pt>
                <c:pt idx="5" formatCode="0.0">
                  <c:v>0.98443579766537004</c:v>
                </c:pt>
                <c:pt idx="6" formatCode="0.0">
                  <c:v>0.98443579766537004</c:v>
                </c:pt>
                <c:pt idx="7" formatCode="0.0">
                  <c:v>0.96887159533073897</c:v>
                </c:pt>
                <c:pt idx="8" formatCode="0.0">
                  <c:v>0.96887159533073897</c:v>
                </c:pt>
                <c:pt idx="9" formatCode="0.0">
                  <c:v>0.96108949416342404</c:v>
                </c:pt>
                <c:pt idx="10" formatCode="0.0">
                  <c:v>0.95719844357976702</c:v>
                </c:pt>
                <c:pt idx="11" formatCode="0.0">
                  <c:v>0.95719844357976702</c:v>
                </c:pt>
                <c:pt idx="12" formatCode="0.0">
                  <c:v>0.95719844357976702</c:v>
                </c:pt>
                <c:pt idx="13" formatCode="0.0">
                  <c:v>0.95719844357976702</c:v>
                </c:pt>
                <c:pt idx="14" formatCode="0.0">
                  <c:v>0.94163424124513595</c:v>
                </c:pt>
                <c:pt idx="15" formatCode="0.0">
                  <c:v>0.93774319066147904</c:v>
                </c:pt>
                <c:pt idx="16" formatCode="0.0">
                  <c:v>0.93774319066147904</c:v>
                </c:pt>
                <c:pt idx="17" formatCode="0.0">
                  <c:v>0.93774319066147904</c:v>
                </c:pt>
                <c:pt idx="18" formatCode="0.0">
                  <c:v>0.92607003891050599</c:v>
                </c:pt>
                <c:pt idx="19" formatCode="0.0">
                  <c:v>0.92607003891050599</c:v>
                </c:pt>
                <c:pt idx="20" formatCode="0.0">
                  <c:v>0.92607003891050599</c:v>
                </c:pt>
                <c:pt idx="21" formatCode="0.0">
                  <c:v>0.91439688715953304</c:v>
                </c:pt>
                <c:pt idx="22" formatCode="0.0">
                  <c:v>0.91050583657587603</c:v>
                </c:pt>
                <c:pt idx="23" formatCode="0.0">
                  <c:v>0.90661478599221801</c:v>
                </c:pt>
                <c:pt idx="24" formatCode="0.0">
                  <c:v>0.90272373540856099</c:v>
                </c:pt>
                <c:pt idx="25" formatCode="0.0">
                  <c:v>0.89883268482490297</c:v>
                </c:pt>
                <c:pt idx="26" formatCode="0.0">
                  <c:v>0.89494163424124495</c:v>
                </c:pt>
                <c:pt idx="27" formatCode="0.0">
                  <c:v>0.89105058365758805</c:v>
                </c:pt>
                <c:pt idx="28" formatCode="0.0">
                  <c:v>0.89105058365758805</c:v>
                </c:pt>
                <c:pt idx="29" formatCode="0.0">
                  <c:v>0.89105058365758805</c:v>
                </c:pt>
                <c:pt idx="30" formatCode="0.0">
                  <c:v>0.89105058365758805</c:v>
                </c:pt>
                <c:pt idx="31" formatCode="0.0">
                  <c:v>0.89105058365758805</c:v>
                </c:pt>
                <c:pt idx="32" formatCode="0.0">
                  <c:v>0.89105058365758805</c:v>
                </c:pt>
                <c:pt idx="33" formatCode="0.0">
                  <c:v>0.89105058365758805</c:v>
                </c:pt>
                <c:pt idx="34" formatCode="0.0">
                  <c:v>0.89105058365758805</c:v>
                </c:pt>
                <c:pt idx="35" formatCode="0.0">
                  <c:v>0.89105058365758805</c:v>
                </c:pt>
                <c:pt idx="36" formatCode="0.0">
                  <c:v>0.89105058365758805</c:v>
                </c:pt>
                <c:pt idx="37" formatCode="0.0">
                  <c:v>0.89105058365758805</c:v>
                </c:pt>
                <c:pt idx="38" formatCode="0.0">
                  <c:v>0.89105058365758805</c:v>
                </c:pt>
                <c:pt idx="39" formatCode="0.0">
                  <c:v>0.89105058365758805</c:v>
                </c:pt>
                <c:pt idx="40" formatCode="0.0">
                  <c:v>0.89105058365758805</c:v>
                </c:pt>
                <c:pt idx="41" formatCode="0.0">
                  <c:v>0.89105058365758805</c:v>
                </c:pt>
                <c:pt idx="42" formatCode="0.0">
                  <c:v>0.89105058365758805</c:v>
                </c:pt>
                <c:pt idx="43" formatCode="0.0">
                  <c:v>0.89105058365758805</c:v>
                </c:pt>
                <c:pt idx="44" formatCode="0.0">
                  <c:v>0.89105058365758805</c:v>
                </c:pt>
                <c:pt idx="45" formatCode="0.0">
                  <c:v>0.89105058365758805</c:v>
                </c:pt>
                <c:pt idx="46" formatCode="0.0">
                  <c:v>0.89105058365758805</c:v>
                </c:pt>
                <c:pt idx="47" formatCode="0.0">
                  <c:v>0.89105058365758805</c:v>
                </c:pt>
                <c:pt idx="48" formatCode="0.0">
                  <c:v>0.89105058365758805</c:v>
                </c:pt>
                <c:pt idx="49" formatCode="0.0">
                  <c:v>0.89105058365758805</c:v>
                </c:pt>
                <c:pt idx="50" formatCode="0.0">
                  <c:v>0.89105058365758805</c:v>
                </c:pt>
                <c:pt idx="51" formatCode="0.0">
                  <c:v>0.89105058365758805</c:v>
                </c:pt>
                <c:pt idx="52" formatCode="0.0">
                  <c:v>0.89105058365758805</c:v>
                </c:pt>
                <c:pt idx="53" formatCode="0.0">
                  <c:v>0.89105058365758805</c:v>
                </c:pt>
                <c:pt idx="54" formatCode="0.0">
                  <c:v>0.89105058365758805</c:v>
                </c:pt>
                <c:pt idx="55" formatCode="0.0">
                  <c:v>0.89105058365758805</c:v>
                </c:pt>
                <c:pt idx="56" formatCode="0.0">
                  <c:v>0.89105058365758805</c:v>
                </c:pt>
                <c:pt idx="57" formatCode="0.0">
                  <c:v>0.89105058365758805</c:v>
                </c:pt>
                <c:pt idx="58" formatCode="0.0">
                  <c:v>0.89105058365758805</c:v>
                </c:pt>
                <c:pt idx="59" formatCode="0.0">
                  <c:v>0.89105058365758805</c:v>
                </c:pt>
                <c:pt idx="60" formatCode="0.0">
                  <c:v>0.89105058365758805</c:v>
                </c:pt>
                <c:pt idx="61" formatCode="0.0">
                  <c:v>0.89105058365758805</c:v>
                </c:pt>
                <c:pt idx="62" formatCode="0.0">
                  <c:v>0.89105058365758805</c:v>
                </c:pt>
                <c:pt idx="63" formatCode="0.0">
                  <c:v>0.89105058365758805</c:v>
                </c:pt>
                <c:pt idx="64" formatCode="0.0">
                  <c:v>0.89105058365758805</c:v>
                </c:pt>
                <c:pt idx="65" formatCode="0.0">
                  <c:v>0.89105058365758805</c:v>
                </c:pt>
                <c:pt idx="66" formatCode="0.0">
                  <c:v>0.89105058365758805</c:v>
                </c:pt>
                <c:pt idx="67" formatCode="0.0">
                  <c:v>0.89105058365758805</c:v>
                </c:pt>
                <c:pt idx="68" formatCode="0.0">
                  <c:v>0.89105058365758805</c:v>
                </c:pt>
                <c:pt idx="69" formatCode="0.0">
                  <c:v>0.89105058365758805</c:v>
                </c:pt>
                <c:pt idx="70" formatCode="0.0">
                  <c:v>0.89105058365758805</c:v>
                </c:pt>
                <c:pt idx="71" formatCode="0.0">
                  <c:v>0.89105058365758805</c:v>
                </c:pt>
                <c:pt idx="72" formatCode="0.0">
                  <c:v>0.89105058365758805</c:v>
                </c:pt>
                <c:pt idx="73" formatCode="0.0">
                  <c:v>0.89105058365758805</c:v>
                </c:pt>
                <c:pt idx="74" formatCode="0.0">
                  <c:v>0.89105058365758805</c:v>
                </c:pt>
                <c:pt idx="75" formatCode="0.0">
                  <c:v>0.89105058365758805</c:v>
                </c:pt>
                <c:pt idx="76" formatCode="0.0">
                  <c:v>0.89105058365758805</c:v>
                </c:pt>
                <c:pt idx="77" formatCode="0.0">
                  <c:v>0.89105058365758805</c:v>
                </c:pt>
                <c:pt idx="78" formatCode="0.0">
                  <c:v>0.89105058365758805</c:v>
                </c:pt>
                <c:pt idx="79" formatCode="0.0">
                  <c:v>0.89105058365758805</c:v>
                </c:pt>
                <c:pt idx="80" formatCode="0.0">
                  <c:v>0.89105058365758805</c:v>
                </c:pt>
                <c:pt idx="81" formatCode="0.0">
                  <c:v>0.89105058365758805</c:v>
                </c:pt>
                <c:pt idx="82" formatCode="0.0">
                  <c:v>0.89105058365758805</c:v>
                </c:pt>
                <c:pt idx="83" formatCode="0.0">
                  <c:v>0.89105058365758805</c:v>
                </c:pt>
                <c:pt idx="84" formatCode="0.0">
                  <c:v>0.89105058365758805</c:v>
                </c:pt>
                <c:pt idx="85" formatCode="0.0">
                  <c:v>0.89105058365758805</c:v>
                </c:pt>
                <c:pt idx="86" formatCode="0.0">
                  <c:v>0.89105058365758805</c:v>
                </c:pt>
                <c:pt idx="87" formatCode="0.0">
                  <c:v>0.89105058365758805</c:v>
                </c:pt>
                <c:pt idx="88" formatCode="0.0">
                  <c:v>0.89105058365758805</c:v>
                </c:pt>
                <c:pt idx="89" formatCode="0.0">
                  <c:v>0.89105058365758805</c:v>
                </c:pt>
                <c:pt idx="90" formatCode="0.0">
                  <c:v>0.89105058365758805</c:v>
                </c:pt>
                <c:pt idx="91" formatCode="0.0">
                  <c:v>0.89105058365758805</c:v>
                </c:pt>
                <c:pt idx="92" formatCode="0.0">
                  <c:v>0.89105058365758805</c:v>
                </c:pt>
                <c:pt idx="93" formatCode="0.0">
                  <c:v>0.89105058365758805</c:v>
                </c:pt>
                <c:pt idx="94" formatCode="0.0">
                  <c:v>0.89105058365758805</c:v>
                </c:pt>
                <c:pt idx="95" formatCode="0.0">
                  <c:v>0.89105058365758805</c:v>
                </c:pt>
                <c:pt idx="96" formatCode="0.0">
                  <c:v>0.89105058365758805</c:v>
                </c:pt>
                <c:pt idx="97" formatCode="0.0">
                  <c:v>0.89105058365758805</c:v>
                </c:pt>
                <c:pt idx="98" formatCode="0.0">
                  <c:v>0.89105058365758805</c:v>
                </c:pt>
                <c:pt idx="99" formatCode="0.0">
                  <c:v>0.89105058365758805</c:v>
                </c:pt>
                <c:pt idx="100" formatCode="0.0">
                  <c:v>0.89105058365758805</c:v>
                </c:pt>
                <c:pt idx="101" formatCode="0.0">
                  <c:v>0.89105058365758805</c:v>
                </c:pt>
                <c:pt idx="102" formatCode="0.0">
                  <c:v>0.89105058365758805</c:v>
                </c:pt>
                <c:pt idx="103" formatCode="0.0">
                  <c:v>0.89105058365758805</c:v>
                </c:pt>
                <c:pt idx="104" formatCode="0.0">
                  <c:v>0.89105058365758805</c:v>
                </c:pt>
                <c:pt idx="105" formatCode="0.0">
                  <c:v>0.89105058365758805</c:v>
                </c:pt>
                <c:pt idx="106" formatCode="0.0">
                  <c:v>0.89105058365758805</c:v>
                </c:pt>
                <c:pt idx="107" formatCode="0.0">
                  <c:v>0.89105058365758805</c:v>
                </c:pt>
                <c:pt idx="108" formatCode="0.0">
                  <c:v>0.89105058365758805</c:v>
                </c:pt>
                <c:pt idx="109" formatCode="0.0">
                  <c:v>0.89105058365758805</c:v>
                </c:pt>
                <c:pt idx="110" formatCode="0.0">
                  <c:v>0.89105058365758805</c:v>
                </c:pt>
                <c:pt idx="111" formatCode="0.0">
                  <c:v>0.89105058365758805</c:v>
                </c:pt>
                <c:pt idx="112" formatCode="0.0">
                  <c:v>0.89105058365758805</c:v>
                </c:pt>
                <c:pt idx="113" formatCode="0.0">
                  <c:v>0.89105058365758805</c:v>
                </c:pt>
                <c:pt idx="114" formatCode="0.0">
                  <c:v>0.89105058365758805</c:v>
                </c:pt>
                <c:pt idx="115" formatCode="0.0">
                  <c:v>0.89105058365758805</c:v>
                </c:pt>
                <c:pt idx="116" formatCode="0.0">
                  <c:v>0.89105058365758805</c:v>
                </c:pt>
                <c:pt idx="117" formatCode="0.0">
                  <c:v>0.89105058365758805</c:v>
                </c:pt>
                <c:pt idx="118" formatCode="0.0">
                  <c:v>0.89105058365758805</c:v>
                </c:pt>
                <c:pt idx="119" formatCode="0.0">
                  <c:v>0.89105058365758805</c:v>
                </c:pt>
                <c:pt idx="120" formatCode="0.0">
                  <c:v>0.89105058365758805</c:v>
                </c:pt>
                <c:pt idx="121" formatCode="0.0">
                  <c:v>0.89105058365758805</c:v>
                </c:pt>
                <c:pt idx="122" formatCode="0.0">
                  <c:v>0.89105058365758805</c:v>
                </c:pt>
                <c:pt idx="123" formatCode="0.0">
                  <c:v>0.89105058365758805</c:v>
                </c:pt>
                <c:pt idx="124" formatCode="0.0">
                  <c:v>0.89105058365758805</c:v>
                </c:pt>
                <c:pt idx="125" formatCode="0.0">
                  <c:v>0.89105058365758805</c:v>
                </c:pt>
                <c:pt idx="126" formatCode="0.0">
                  <c:v>0.89105058365758805</c:v>
                </c:pt>
                <c:pt idx="127" formatCode="0.0">
                  <c:v>0.89105058365758805</c:v>
                </c:pt>
                <c:pt idx="128" formatCode="0.0">
                  <c:v>0.89105058365758805</c:v>
                </c:pt>
                <c:pt idx="129" formatCode="0.0">
                  <c:v>0.89105058365758805</c:v>
                </c:pt>
                <c:pt idx="130" formatCode="0.0">
                  <c:v>0.89105058365758805</c:v>
                </c:pt>
                <c:pt idx="131" formatCode="0.0">
                  <c:v>0.89105058365758805</c:v>
                </c:pt>
                <c:pt idx="132" formatCode="0.0">
                  <c:v>0.89105058365758805</c:v>
                </c:pt>
                <c:pt idx="133" formatCode="0.0">
                  <c:v>0.89105058365758805</c:v>
                </c:pt>
                <c:pt idx="134" formatCode="0.0">
                  <c:v>0.89105058365758805</c:v>
                </c:pt>
                <c:pt idx="135" formatCode="0.0">
                  <c:v>0.89105058365758805</c:v>
                </c:pt>
                <c:pt idx="136" formatCode="0.0">
                  <c:v>0.89105058365758805</c:v>
                </c:pt>
                <c:pt idx="137" formatCode="0.0">
                  <c:v>0.89105058365758805</c:v>
                </c:pt>
                <c:pt idx="138" formatCode="0.0">
                  <c:v>0.89105058365758805</c:v>
                </c:pt>
                <c:pt idx="139" formatCode="0.0">
                  <c:v>0.89105058365758805</c:v>
                </c:pt>
                <c:pt idx="140" formatCode="0.0">
                  <c:v>0.89105058365758805</c:v>
                </c:pt>
                <c:pt idx="141" formatCode="0.0">
                  <c:v>0.89105058365758805</c:v>
                </c:pt>
                <c:pt idx="142" formatCode="0.0">
                  <c:v>0.89105058365758805</c:v>
                </c:pt>
                <c:pt idx="143" formatCode="0.0">
                  <c:v>0.89105058365758805</c:v>
                </c:pt>
                <c:pt idx="144" formatCode="0.0">
                  <c:v>0.89105058365758805</c:v>
                </c:pt>
                <c:pt idx="145" formatCode="0.0">
                  <c:v>0.89105058365758805</c:v>
                </c:pt>
                <c:pt idx="146" formatCode="0.0">
                  <c:v>0.89105058365758805</c:v>
                </c:pt>
                <c:pt idx="147" formatCode="0.0">
                  <c:v>0.89105058365758805</c:v>
                </c:pt>
                <c:pt idx="148" formatCode="0.0">
                  <c:v>0.89105058365758805</c:v>
                </c:pt>
                <c:pt idx="149" formatCode="0.0">
                  <c:v>0.89105058365758805</c:v>
                </c:pt>
                <c:pt idx="150" formatCode="0.0">
                  <c:v>0.89105058365758805</c:v>
                </c:pt>
                <c:pt idx="151" formatCode="0.0">
                  <c:v>0.89105058365758805</c:v>
                </c:pt>
                <c:pt idx="152" formatCode="0.0">
                  <c:v>0.89105058365758805</c:v>
                </c:pt>
                <c:pt idx="153" formatCode="0.0">
                  <c:v>0.89105058365758805</c:v>
                </c:pt>
                <c:pt idx="154" formatCode="0.0">
                  <c:v>0.89105058365758805</c:v>
                </c:pt>
                <c:pt idx="155" formatCode="0.0">
                  <c:v>0.89105058365758805</c:v>
                </c:pt>
                <c:pt idx="156" formatCode="0.0">
                  <c:v>0.89105058365758805</c:v>
                </c:pt>
                <c:pt idx="157" formatCode="0.0">
                  <c:v>0.89105058365758805</c:v>
                </c:pt>
                <c:pt idx="158" formatCode="0.0">
                  <c:v>0.89105058365758805</c:v>
                </c:pt>
                <c:pt idx="159" formatCode="0.0">
                  <c:v>0.89105058365758805</c:v>
                </c:pt>
                <c:pt idx="160" formatCode="0.0">
                  <c:v>0.89105058365758805</c:v>
                </c:pt>
                <c:pt idx="161" formatCode="0.0">
                  <c:v>0.89105058365758805</c:v>
                </c:pt>
                <c:pt idx="162" formatCode="0.0">
                  <c:v>0.89105058365758805</c:v>
                </c:pt>
                <c:pt idx="163" formatCode="0.0">
                  <c:v>0.89105058365758805</c:v>
                </c:pt>
                <c:pt idx="164" formatCode="0.0">
                  <c:v>0.89105058365758805</c:v>
                </c:pt>
                <c:pt idx="165" formatCode="0.0">
                  <c:v>0.89105058365758805</c:v>
                </c:pt>
                <c:pt idx="166" formatCode="0.0">
                  <c:v>0.89105058365758805</c:v>
                </c:pt>
                <c:pt idx="167" formatCode="0.0">
                  <c:v>0.89105058365758805</c:v>
                </c:pt>
                <c:pt idx="168" formatCode="0.0">
                  <c:v>0.89105058365758805</c:v>
                </c:pt>
                <c:pt idx="169" formatCode="0.0">
                  <c:v>0.89105058365758805</c:v>
                </c:pt>
                <c:pt idx="170" formatCode="0.0">
                  <c:v>0.89105058365758805</c:v>
                </c:pt>
                <c:pt idx="171" formatCode="0.0">
                  <c:v>0.89105058365758805</c:v>
                </c:pt>
                <c:pt idx="172" formatCode="0.0">
                  <c:v>0.89105058365758805</c:v>
                </c:pt>
                <c:pt idx="173" formatCode="0.0">
                  <c:v>0.89105058365758805</c:v>
                </c:pt>
                <c:pt idx="174" formatCode="0.0">
                  <c:v>0.89105058365758805</c:v>
                </c:pt>
                <c:pt idx="175" formatCode="0.0">
                  <c:v>0.89105058365758805</c:v>
                </c:pt>
                <c:pt idx="176" formatCode="0.0">
                  <c:v>0.89105058365758805</c:v>
                </c:pt>
                <c:pt idx="177" formatCode="0.0">
                  <c:v>0.89105058365758805</c:v>
                </c:pt>
                <c:pt idx="178" formatCode="0.0">
                  <c:v>0.89105058365758805</c:v>
                </c:pt>
                <c:pt idx="179" formatCode="0.0">
                  <c:v>0.89105058365758805</c:v>
                </c:pt>
                <c:pt idx="180" formatCode="0.0">
                  <c:v>0.89105058365758805</c:v>
                </c:pt>
                <c:pt idx="181" formatCode="0.0">
                  <c:v>0.89105058365758805</c:v>
                </c:pt>
                <c:pt idx="182" formatCode="0.0">
                  <c:v>0.89105058365758805</c:v>
                </c:pt>
                <c:pt idx="183" formatCode="0.0">
                  <c:v>0.89105058365758805</c:v>
                </c:pt>
                <c:pt idx="184" formatCode="0.0">
                  <c:v>0.89105058365758805</c:v>
                </c:pt>
                <c:pt idx="185" formatCode="0.0">
                  <c:v>0.89105058365758805</c:v>
                </c:pt>
                <c:pt idx="186" formatCode="0.0">
                  <c:v>0.89105058365758805</c:v>
                </c:pt>
                <c:pt idx="187" formatCode="0.0">
                  <c:v>0.89105058365758805</c:v>
                </c:pt>
                <c:pt idx="188" formatCode="0.0">
                  <c:v>0.89105058365758805</c:v>
                </c:pt>
                <c:pt idx="189" formatCode="0.0">
                  <c:v>0.89105058365758805</c:v>
                </c:pt>
                <c:pt idx="190" formatCode="0.0">
                  <c:v>0.89105058365758805</c:v>
                </c:pt>
                <c:pt idx="191" formatCode="0.0">
                  <c:v>0.89105058365758805</c:v>
                </c:pt>
                <c:pt idx="192" formatCode="0.0">
                  <c:v>0.89105058365758805</c:v>
                </c:pt>
                <c:pt idx="193" formatCode="0.0">
                  <c:v>0.89105058365758805</c:v>
                </c:pt>
                <c:pt idx="194" formatCode="0.0">
                  <c:v>0.89105058365758805</c:v>
                </c:pt>
                <c:pt idx="195" formatCode="0.0">
                  <c:v>0.89105058365758805</c:v>
                </c:pt>
                <c:pt idx="196" formatCode="0.0">
                  <c:v>0.89105058365758805</c:v>
                </c:pt>
                <c:pt idx="197" formatCode="0.0">
                  <c:v>0.89105058365758805</c:v>
                </c:pt>
                <c:pt idx="198" formatCode="0.0">
                  <c:v>0.89105058365758805</c:v>
                </c:pt>
                <c:pt idx="199" formatCode="0.0">
                  <c:v>0.89105058365758805</c:v>
                </c:pt>
                <c:pt idx="200" formatCode="0.0">
                  <c:v>0.89105058365758805</c:v>
                </c:pt>
                <c:pt idx="201" formatCode="0.0">
                  <c:v>0.89105058365758805</c:v>
                </c:pt>
                <c:pt idx="202" formatCode="0.0">
                  <c:v>0.89105058365758805</c:v>
                </c:pt>
                <c:pt idx="203" formatCode="0.0">
                  <c:v>0.89105058365758805</c:v>
                </c:pt>
                <c:pt idx="204" formatCode="0.0">
                  <c:v>0.89105058365758805</c:v>
                </c:pt>
                <c:pt idx="205" formatCode="0.0">
                  <c:v>0.89105058365758805</c:v>
                </c:pt>
                <c:pt idx="206" formatCode="0.0">
                  <c:v>0.89105058365758805</c:v>
                </c:pt>
                <c:pt idx="207" formatCode="0.0">
                  <c:v>0.89105058365758805</c:v>
                </c:pt>
                <c:pt idx="208" formatCode="0.0">
                  <c:v>0.89105058365758805</c:v>
                </c:pt>
                <c:pt idx="209" formatCode="0.0">
                  <c:v>0.89105058365758805</c:v>
                </c:pt>
                <c:pt idx="210" formatCode="0.0">
                  <c:v>0.89105058365758805</c:v>
                </c:pt>
                <c:pt idx="211" formatCode="0.0">
                  <c:v>0.89105058365758805</c:v>
                </c:pt>
                <c:pt idx="212" formatCode="0.0">
                  <c:v>0.89105058365758805</c:v>
                </c:pt>
                <c:pt idx="213" formatCode="0.0">
                  <c:v>0.89105058365758805</c:v>
                </c:pt>
                <c:pt idx="214" formatCode="0.0">
                  <c:v>0.89105058365758805</c:v>
                </c:pt>
                <c:pt idx="215" formatCode="0.0">
                  <c:v>0.89105058365758805</c:v>
                </c:pt>
                <c:pt idx="216" formatCode="0.0">
                  <c:v>0.89105058365758805</c:v>
                </c:pt>
                <c:pt idx="217" formatCode="0.0">
                  <c:v>0.89105058365758805</c:v>
                </c:pt>
                <c:pt idx="218" formatCode="0.0">
                  <c:v>0.89105058365758805</c:v>
                </c:pt>
                <c:pt idx="219" formatCode="0.0">
                  <c:v>0.89105058365758805</c:v>
                </c:pt>
                <c:pt idx="220" formatCode="0.0">
                  <c:v>0.89105058365758805</c:v>
                </c:pt>
                <c:pt idx="221" formatCode="0.0">
                  <c:v>0.89105058365758805</c:v>
                </c:pt>
                <c:pt idx="222" formatCode="0.0">
                  <c:v>0.89105058365758805</c:v>
                </c:pt>
                <c:pt idx="223" formatCode="0.0">
                  <c:v>0.89105058365758805</c:v>
                </c:pt>
                <c:pt idx="224" formatCode="0.0">
                  <c:v>0.89105058365758805</c:v>
                </c:pt>
                <c:pt idx="225" formatCode="0.0">
                  <c:v>0.89105058365758805</c:v>
                </c:pt>
                <c:pt idx="226" formatCode="0.0">
                  <c:v>0.89105058365758805</c:v>
                </c:pt>
                <c:pt idx="227" formatCode="0.0">
                  <c:v>0.89105058365758805</c:v>
                </c:pt>
                <c:pt idx="228" formatCode="0.0">
                  <c:v>0.89105058365758805</c:v>
                </c:pt>
                <c:pt idx="229" formatCode="0.0">
                  <c:v>0.89105058365758805</c:v>
                </c:pt>
                <c:pt idx="230" formatCode="0.0">
                  <c:v>0.89105058365758805</c:v>
                </c:pt>
                <c:pt idx="231" formatCode="0.0">
                  <c:v>0.89105058365758805</c:v>
                </c:pt>
                <c:pt idx="232" formatCode="0.0">
                  <c:v>0.89105058365758805</c:v>
                </c:pt>
                <c:pt idx="233" formatCode="0.0">
                  <c:v>0.89105058365758805</c:v>
                </c:pt>
                <c:pt idx="234" formatCode="0.0">
                  <c:v>0.89105058365758805</c:v>
                </c:pt>
                <c:pt idx="235" formatCode="0.0">
                  <c:v>0.89105058365758805</c:v>
                </c:pt>
                <c:pt idx="236" formatCode="0.0">
                  <c:v>0.89105058365758805</c:v>
                </c:pt>
                <c:pt idx="237" formatCode="0.0">
                  <c:v>0.89105058365758805</c:v>
                </c:pt>
                <c:pt idx="238" formatCode="0.0">
                  <c:v>0.89105058365758805</c:v>
                </c:pt>
                <c:pt idx="239" formatCode="0.0">
                  <c:v>0.89105058365758805</c:v>
                </c:pt>
                <c:pt idx="240" formatCode="0.0">
                  <c:v>0.89105058365758805</c:v>
                </c:pt>
                <c:pt idx="241" formatCode="0.0">
                  <c:v>0.89105058365758805</c:v>
                </c:pt>
                <c:pt idx="242" formatCode="0.0">
                  <c:v>0.89105058365758805</c:v>
                </c:pt>
                <c:pt idx="243" formatCode="0.0">
                  <c:v>0.89105058365758805</c:v>
                </c:pt>
                <c:pt idx="244" formatCode="0.0">
                  <c:v>0.89105058365758805</c:v>
                </c:pt>
                <c:pt idx="245" formatCode="0.0">
                  <c:v>0.89105058365758805</c:v>
                </c:pt>
                <c:pt idx="246" formatCode="0.0">
                  <c:v>0.89105058365758805</c:v>
                </c:pt>
                <c:pt idx="247" formatCode="0.0">
                  <c:v>0.89105058365758805</c:v>
                </c:pt>
                <c:pt idx="248" formatCode="0.0">
                  <c:v>0.89105058365758805</c:v>
                </c:pt>
                <c:pt idx="249" formatCode="0.0">
                  <c:v>0.89105058365758805</c:v>
                </c:pt>
                <c:pt idx="250" formatCode="0.0">
                  <c:v>0.89105058365758805</c:v>
                </c:pt>
                <c:pt idx="251" formatCode="0.0">
                  <c:v>0.89105058365758805</c:v>
                </c:pt>
                <c:pt idx="252" formatCode="0.0">
                  <c:v>0.89105058365758805</c:v>
                </c:pt>
                <c:pt idx="253" formatCode="0.0">
                  <c:v>0.89105058365758805</c:v>
                </c:pt>
                <c:pt idx="254" formatCode="0.0">
                  <c:v>0.89105058365758805</c:v>
                </c:pt>
                <c:pt idx="255" formatCode="0.0">
                  <c:v>0.89105058365758805</c:v>
                </c:pt>
                <c:pt idx="256" formatCode="0.0">
                  <c:v>0.89105058365758805</c:v>
                </c:pt>
              </c:numCache>
            </c:numRef>
          </c:yVal>
          <c:smooth val="0"/>
        </c:ser>
        <c:ser>
          <c:idx val="4"/>
          <c:order val="4"/>
          <c:tx>
            <c:v>2015</c:v>
          </c:tx>
          <c:xVal>
            <c:numRef>
              <c:f>'survival 30 d'!$C$505:$C$604</c:f>
              <c:numCache>
                <c:formatCode>0.0</c:formatCode>
                <c:ptCount val="100"/>
                <c:pt idx="0">
                  <c:v>0</c:v>
                </c:pt>
                <c:pt idx="1">
                  <c:v>7</c:v>
                </c:pt>
                <c:pt idx="2">
                  <c:v>8</c:v>
                </c:pt>
                <c:pt idx="3">
                  <c:v>14</c:v>
                </c:pt>
                <c:pt idx="4">
                  <c:v>20</c:v>
                </c:pt>
                <c:pt idx="5">
                  <c:v>23</c:v>
                </c:pt>
                <c:pt idx="6">
                  <c:v>23</c:v>
                </c:pt>
                <c:pt idx="7">
                  <c:v>33</c:v>
                </c:pt>
                <c:pt idx="8">
                  <c:v>33</c:v>
                </c:pt>
                <c:pt idx="9">
                  <c:v>33</c:v>
                </c:pt>
                <c:pt idx="10">
                  <c:v>33</c:v>
                </c:pt>
                <c:pt idx="11">
                  <c:v>33</c:v>
                </c:pt>
                <c:pt idx="12">
                  <c:v>33</c:v>
                </c:pt>
                <c:pt idx="13">
                  <c:v>33</c:v>
                </c:pt>
                <c:pt idx="14">
                  <c:v>33</c:v>
                </c:pt>
                <c:pt idx="15">
                  <c:v>33</c:v>
                </c:pt>
                <c:pt idx="16">
                  <c:v>33</c:v>
                </c:pt>
                <c:pt idx="17">
                  <c:v>33</c:v>
                </c:pt>
                <c:pt idx="18">
                  <c:v>33</c:v>
                </c:pt>
                <c:pt idx="19">
                  <c:v>33</c:v>
                </c:pt>
                <c:pt idx="20">
                  <c:v>33</c:v>
                </c:pt>
                <c:pt idx="21">
                  <c:v>33</c:v>
                </c:pt>
                <c:pt idx="22">
                  <c:v>33</c:v>
                </c:pt>
                <c:pt idx="23">
                  <c:v>33</c:v>
                </c:pt>
                <c:pt idx="24">
                  <c:v>33</c:v>
                </c:pt>
                <c:pt idx="25">
                  <c:v>33</c:v>
                </c:pt>
                <c:pt idx="26">
                  <c:v>33</c:v>
                </c:pt>
                <c:pt idx="27">
                  <c:v>33</c:v>
                </c:pt>
                <c:pt idx="28">
                  <c:v>33</c:v>
                </c:pt>
                <c:pt idx="29">
                  <c:v>33</c:v>
                </c:pt>
                <c:pt idx="30">
                  <c:v>33</c:v>
                </c:pt>
                <c:pt idx="31">
                  <c:v>33</c:v>
                </c:pt>
                <c:pt idx="32">
                  <c:v>33</c:v>
                </c:pt>
                <c:pt idx="33">
                  <c:v>33</c:v>
                </c:pt>
                <c:pt idx="34">
                  <c:v>33</c:v>
                </c:pt>
                <c:pt idx="35">
                  <c:v>33</c:v>
                </c:pt>
                <c:pt idx="36">
                  <c:v>33</c:v>
                </c:pt>
                <c:pt idx="37">
                  <c:v>33</c:v>
                </c:pt>
                <c:pt idx="38">
                  <c:v>33</c:v>
                </c:pt>
                <c:pt idx="39">
                  <c:v>33</c:v>
                </c:pt>
                <c:pt idx="40">
                  <c:v>33</c:v>
                </c:pt>
                <c:pt idx="41">
                  <c:v>33</c:v>
                </c:pt>
                <c:pt idx="42">
                  <c:v>33</c:v>
                </c:pt>
                <c:pt idx="43">
                  <c:v>33</c:v>
                </c:pt>
                <c:pt idx="44">
                  <c:v>33</c:v>
                </c:pt>
                <c:pt idx="45">
                  <c:v>33</c:v>
                </c:pt>
                <c:pt idx="46">
                  <c:v>33</c:v>
                </c:pt>
                <c:pt idx="47">
                  <c:v>33</c:v>
                </c:pt>
                <c:pt idx="48">
                  <c:v>33</c:v>
                </c:pt>
                <c:pt idx="49">
                  <c:v>33</c:v>
                </c:pt>
                <c:pt idx="50">
                  <c:v>33</c:v>
                </c:pt>
                <c:pt idx="51">
                  <c:v>33</c:v>
                </c:pt>
                <c:pt idx="52">
                  <c:v>33</c:v>
                </c:pt>
                <c:pt idx="53">
                  <c:v>33</c:v>
                </c:pt>
                <c:pt idx="54">
                  <c:v>33</c:v>
                </c:pt>
                <c:pt idx="55">
                  <c:v>33</c:v>
                </c:pt>
                <c:pt idx="56">
                  <c:v>33</c:v>
                </c:pt>
                <c:pt idx="57">
                  <c:v>33</c:v>
                </c:pt>
                <c:pt idx="58">
                  <c:v>33</c:v>
                </c:pt>
                <c:pt idx="59">
                  <c:v>33</c:v>
                </c:pt>
                <c:pt idx="60">
                  <c:v>33</c:v>
                </c:pt>
                <c:pt idx="61">
                  <c:v>33</c:v>
                </c:pt>
                <c:pt idx="62">
                  <c:v>33</c:v>
                </c:pt>
                <c:pt idx="63">
                  <c:v>33</c:v>
                </c:pt>
                <c:pt idx="64">
                  <c:v>33</c:v>
                </c:pt>
                <c:pt idx="65">
                  <c:v>33</c:v>
                </c:pt>
                <c:pt idx="66">
                  <c:v>33</c:v>
                </c:pt>
                <c:pt idx="67">
                  <c:v>33</c:v>
                </c:pt>
                <c:pt idx="68">
                  <c:v>33</c:v>
                </c:pt>
                <c:pt idx="69">
                  <c:v>33</c:v>
                </c:pt>
                <c:pt idx="70">
                  <c:v>33</c:v>
                </c:pt>
                <c:pt idx="71">
                  <c:v>33</c:v>
                </c:pt>
                <c:pt idx="72">
                  <c:v>33</c:v>
                </c:pt>
                <c:pt idx="73">
                  <c:v>33</c:v>
                </c:pt>
                <c:pt idx="74">
                  <c:v>33</c:v>
                </c:pt>
                <c:pt idx="75">
                  <c:v>33</c:v>
                </c:pt>
                <c:pt idx="76">
                  <c:v>33</c:v>
                </c:pt>
                <c:pt idx="77">
                  <c:v>33</c:v>
                </c:pt>
                <c:pt idx="78">
                  <c:v>33</c:v>
                </c:pt>
                <c:pt idx="79">
                  <c:v>33</c:v>
                </c:pt>
                <c:pt idx="80">
                  <c:v>33</c:v>
                </c:pt>
                <c:pt idx="81">
                  <c:v>33</c:v>
                </c:pt>
                <c:pt idx="82">
                  <c:v>33</c:v>
                </c:pt>
                <c:pt idx="83">
                  <c:v>33</c:v>
                </c:pt>
                <c:pt idx="84">
                  <c:v>33</c:v>
                </c:pt>
                <c:pt idx="85">
                  <c:v>33</c:v>
                </c:pt>
                <c:pt idx="86">
                  <c:v>33</c:v>
                </c:pt>
                <c:pt idx="87">
                  <c:v>33</c:v>
                </c:pt>
                <c:pt idx="88">
                  <c:v>33</c:v>
                </c:pt>
                <c:pt idx="89">
                  <c:v>33</c:v>
                </c:pt>
                <c:pt idx="90">
                  <c:v>33</c:v>
                </c:pt>
                <c:pt idx="91">
                  <c:v>33</c:v>
                </c:pt>
                <c:pt idx="92">
                  <c:v>33</c:v>
                </c:pt>
                <c:pt idx="93">
                  <c:v>33</c:v>
                </c:pt>
                <c:pt idx="94">
                  <c:v>33</c:v>
                </c:pt>
                <c:pt idx="95">
                  <c:v>33</c:v>
                </c:pt>
                <c:pt idx="96">
                  <c:v>33</c:v>
                </c:pt>
                <c:pt idx="97">
                  <c:v>33</c:v>
                </c:pt>
                <c:pt idx="98">
                  <c:v>33</c:v>
                </c:pt>
                <c:pt idx="99">
                  <c:v>33</c:v>
                </c:pt>
              </c:numCache>
            </c:numRef>
          </c:xVal>
          <c:yVal>
            <c:numRef>
              <c:f>'survival 30 d'!$D$505:$D$604</c:f>
              <c:numCache>
                <c:formatCode>0.0</c:formatCode>
                <c:ptCount val="100"/>
                <c:pt idx="0">
                  <c:v>1</c:v>
                </c:pt>
                <c:pt idx="1">
                  <c:v>0.98</c:v>
                </c:pt>
                <c:pt idx="2">
                  <c:v>0.97</c:v>
                </c:pt>
                <c:pt idx="3">
                  <c:v>0.96</c:v>
                </c:pt>
                <c:pt idx="4">
                  <c:v>0.95</c:v>
                </c:pt>
                <c:pt idx="5">
                  <c:v>0.95</c:v>
                </c:pt>
                <c:pt idx="6">
                  <c:v>0.93</c:v>
                </c:pt>
                <c:pt idx="7">
                  <c:v>0.93</c:v>
                </c:pt>
                <c:pt idx="8">
                  <c:v>0.93</c:v>
                </c:pt>
                <c:pt idx="9">
                  <c:v>0.93</c:v>
                </c:pt>
                <c:pt idx="10">
                  <c:v>0.93</c:v>
                </c:pt>
                <c:pt idx="11">
                  <c:v>0.93</c:v>
                </c:pt>
                <c:pt idx="12">
                  <c:v>0.93</c:v>
                </c:pt>
                <c:pt idx="13">
                  <c:v>0.93</c:v>
                </c:pt>
                <c:pt idx="14">
                  <c:v>0.93</c:v>
                </c:pt>
                <c:pt idx="15">
                  <c:v>0.93</c:v>
                </c:pt>
                <c:pt idx="16">
                  <c:v>0.93</c:v>
                </c:pt>
                <c:pt idx="17">
                  <c:v>0.93</c:v>
                </c:pt>
                <c:pt idx="18">
                  <c:v>0.93</c:v>
                </c:pt>
                <c:pt idx="19">
                  <c:v>0.93</c:v>
                </c:pt>
                <c:pt idx="20">
                  <c:v>0.93</c:v>
                </c:pt>
                <c:pt idx="21">
                  <c:v>0.93</c:v>
                </c:pt>
                <c:pt idx="22">
                  <c:v>0.93</c:v>
                </c:pt>
                <c:pt idx="23">
                  <c:v>0.93</c:v>
                </c:pt>
                <c:pt idx="24">
                  <c:v>0.93</c:v>
                </c:pt>
                <c:pt idx="25">
                  <c:v>0.93</c:v>
                </c:pt>
                <c:pt idx="26">
                  <c:v>0.93</c:v>
                </c:pt>
                <c:pt idx="27">
                  <c:v>0.93</c:v>
                </c:pt>
                <c:pt idx="28">
                  <c:v>0.93</c:v>
                </c:pt>
                <c:pt idx="29">
                  <c:v>0.93</c:v>
                </c:pt>
                <c:pt idx="30">
                  <c:v>0.93</c:v>
                </c:pt>
                <c:pt idx="31">
                  <c:v>0.93</c:v>
                </c:pt>
                <c:pt idx="32">
                  <c:v>0.93</c:v>
                </c:pt>
                <c:pt idx="33">
                  <c:v>0.93</c:v>
                </c:pt>
                <c:pt idx="34">
                  <c:v>0.93</c:v>
                </c:pt>
                <c:pt idx="35">
                  <c:v>0.93</c:v>
                </c:pt>
                <c:pt idx="36">
                  <c:v>0.93</c:v>
                </c:pt>
                <c:pt idx="37">
                  <c:v>0.93</c:v>
                </c:pt>
                <c:pt idx="38">
                  <c:v>0.93</c:v>
                </c:pt>
                <c:pt idx="39">
                  <c:v>0.93</c:v>
                </c:pt>
                <c:pt idx="40">
                  <c:v>0.93</c:v>
                </c:pt>
                <c:pt idx="41">
                  <c:v>0.93</c:v>
                </c:pt>
                <c:pt idx="42">
                  <c:v>0.93</c:v>
                </c:pt>
                <c:pt idx="43">
                  <c:v>0.93</c:v>
                </c:pt>
                <c:pt idx="44">
                  <c:v>0.93</c:v>
                </c:pt>
                <c:pt idx="45">
                  <c:v>0.93</c:v>
                </c:pt>
                <c:pt idx="46">
                  <c:v>0.93</c:v>
                </c:pt>
                <c:pt idx="47">
                  <c:v>0.93</c:v>
                </c:pt>
                <c:pt idx="48">
                  <c:v>0.93</c:v>
                </c:pt>
                <c:pt idx="49">
                  <c:v>0.93</c:v>
                </c:pt>
                <c:pt idx="50">
                  <c:v>0.93</c:v>
                </c:pt>
                <c:pt idx="51">
                  <c:v>0.93</c:v>
                </c:pt>
                <c:pt idx="52">
                  <c:v>0.93</c:v>
                </c:pt>
                <c:pt idx="53">
                  <c:v>0.93</c:v>
                </c:pt>
                <c:pt idx="54">
                  <c:v>0.93</c:v>
                </c:pt>
                <c:pt idx="55">
                  <c:v>0.93</c:v>
                </c:pt>
                <c:pt idx="56">
                  <c:v>0.93</c:v>
                </c:pt>
                <c:pt idx="57">
                  <c:v>0.93</c:v>
                </c:pt>
                <c:pt idx="58">
                  <c:v>0.93</c:v>
                </c:pt>
                <c:pt idx="59">
                  <c:v>0.93</c:v>
                </c:pt>
                <c:pt idx="60">
                  <c:v>0.93</c:v>
                </c:pt>
                <c:pt idx="61">
                  <c:v>0.93</c:v>
                </c:pt>
                <c:pt idx="62">
                  <c:v>0.93</c:v>
                </c:pt>
                <c:pt idx="63">
                  <c:v>0.93</c:v>
                </c:pt>
                <c:pt idx="64">
                  <c:v>0.93</c:v>
                </c:pt>
                <c:pt idx="65">
                  <c:v>0.93</c:v>
                </c:pt>
                <c:pt idx="66">
                  <c:v>0.93</c:v>
                </c:pt>
                <c:pt idx="67">
                  <c:v>0.93</c:v>
                </c:pt>
                <c:pt idx="68">
                  <c:v>0.93</c:v>
                </c:pt>
                <c:pt idx="69">
                  <c:v>0.93</c:v>
                </c:pt>
                <c:pt idx="70">
                  <c:v>0.93</c:v>
                </c:pt>
                <c:pt idx="71">
                  <c:v>0.93</c:v>
                </c:pt>
                <c:pt idx="72">
                  <c:v>0.93</c:v>
                </c:pt>
                <c:pt idx="73">
                  <c:v>0.93</c:v>
                </c:pt>
                <c:pt idx="74">
                  <c:v>0.93</c:v>
                </c:pt>
                <c:pt idx="75">
                  <c:v>0.93</c:v>
                </c:pt>
                <c:pt idx="76">
                  <c:v>0.93</c:v>
                </c:pt>
                <c:pt idx="77">
                  <c:v>0.93</c:v>
                </c:pt>
                <c:pt idx="78">
                  <c:v>0.93</c:v>
                </c:pt>
                <c:pt idx="79">
                  <c:v>0.93</c:v>
                </c:pt>
                <c:pt idx="80">
                  <c:v>0.93</c:v>
                </c:pt>
                <c:pt idx="81">
                  <c:v>0.93</c:v>
                </c:pt>
                <c:pt idx="82">
                  <c:v>0.93</c:v>
                </c:pt>
                <c:pt idx="83">
                  <c:v>0.93</c:v>
                </c:pt>
                <c:pt idx="84">
                  <c:v>0.93</c:v>
                </c:pt>
                <c:pt idx="85">
                  <c:v>0.93</c:v>
                </c:pt>
                <c:pt idx="86">
                  <c:v>0.93</c:v>
                </c:pt>
                <c:pt idx="87">
                  <c:v>0.93</c:v>
                </c:pt>
                <c:pt idx="88">
                  <c:v>0.93</c:v>
                </c:pt>
                <c:pt idx="89">
                  <c:v>0.93</c:v>
                </c:pt>
                <c:pt idx="90">
                  <c:v>0.93</c:v>
                </c:pt>
                <c:pt idx="91">
                  <c:v>0.93</c:v>
                </c:pt>
                <c:pt idx="92">
                  <c:v>0.93</c:v>
                </c:pt>
                <c:pt idx="93">
                  <c:v>0.93</c:v>
                </c:pt>
                <c:pt idx="94">
                  <c:v>0.93</c:v>
                </c:pt>
                <c:pt idx="95">
                  <c:v>0.93</c:v>
                </c:pt>
                <c:pt idx="96">
                  <c:v>0.93</c:v>
                </c:pt>
                <c:pt idx="97">
                  <c:v>0.93</c:v>
                </c:pt>
                <c:pt idx="98">
                  <c:v>0.93</c:v>
                </c:pt>
                <c:pt idx="99">
                  <c:v>0.93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096768"/>
        <c:axId val="174098304"/>
      </c:scatterChart>
      <c:valAx>
        <c:axId val="17409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74098304"/>
        <c:crosses val="autoZero"/>
        <c:crossBetween val="midCat"/>
      </c:valAx>
      <c:valAx>
        <c:axId val="174098304"/>
        <c:scaling>
          <c:orientation val="minMax"/>
          <c:max val="1"/>
          <c:min val="0.6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7409676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846354571534198E-2"/>
          <c:y val="1.76579416570396E-2"/>
          <c:w val="0.93333030136281703"/>
          <c:h val="0.758860019367708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'Данные Рис'!$C$2</c:f>
              <c:strCache>
                <c:ptCount val="1"/>
                <c:pt idx="0">
                  <c:v>Печень трупная (192)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10"/>
              <c:layout>
                <c:manualLayout>
                  <c:x val="0"/>
                  <c:y val="-2.715821891432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2.715821891432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2.08909376264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00132715866676E-16"/>
                  <c:y val="-2.08909376264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-2.5069125151685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309237984096601E-3"/>
                  <c:y val="-1.8801843863764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+mn-lt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'Данные Рис'!$B$3:$B$19</c:f>
              <c:strCache>
                <c:ptCount val="17"/>
                <c:pt idx="0">
                  <c:v>ФНЦТИО, Москва </c:v>
                </c:pt>
                <c:pt idx="1">
                  <c:v>НИИ СП, Москва</c:v>
                </c:pt>
                <c:pt idx="2">
                  <c:v>ФМБЦ, Москва </c:v>
                </c:pt>
                <c:pt idx="3">
                  <c:v>ГНОКБ, Новосибирск</c:v>
                </c:pt>
                <c:pt idx="4">
                  <c:v>РНЦРХТ, Санкт-Петербург</c:v>
                </c:pt>
                <c:pt idx="5">
                  <c:v>ККБ № 1, Краснодар</c:v>
                </c:pt>
                <c:pt idx="6">
                  <c:v>СОКБ № 1, Екатеринбург</c:v>
                </c:pt>
                <c:pt idx="7">
                  <c:v>ПОМЦ, Нижний Новгород</c:v>
                </c:pt>
                <c:pt idx="8">
                  <c:v>РНЦХ, Москва </c:v>
                </c:pt>
                <c:pt idx="9">
                  <c:v>РБ№1-НЦМ, Якутск</c:v>
                </c:pt>
                <c:pt idx="10">
                  <c:v>РКБ, Уфа</c:v>
                </c:pt>
                <c:pt idx="11">
                  <c:v>БОКБ, Белгород</c:v>
                </c:pt>
                <c:pt idx="12">
                  <c:v>РОКБ, Ростов-на-Дону</c:v>
                </c:pt>
                <c:pt idx="13">
                  <c:v>ГКБ, Кемерово</c:v>
                </c:pt>
                <c:pt idx="14">
                  <c:v>СПбГМУ, Санкт-Петербург</c:v>
                </c:pt>
                <c:pt idx="15">
                  <c:v>ЗСМЦ, Омск</c:v>
                </c:pt>
                <c:pt idx="16">
                  <c:v>ЧОКБ, Челябинск</c:v>
                </c:pt>
              </c:strCache>
            </c:strRef>
          </c:cat>
          <c:val>
            <c:numRef>
              <c:f>'Данные Рис'!$C$3:$C$19</c:f>
              <c:numCache>
                <c:formatCode>General</c:formatCode>
                <c:ptCount val="17"/>
                <c:pt idx="0">
                  <c:v>60</c:v>
                </c:pt>
                <c:pt idx="1">
                  <c:v>42</c:v>
                </c:pt>
                <c:pt idx="2">
                  <c:v>12</c:v>
                </c:pt>
                <c:pt idx="3">
                  <c:v>12</c:v>
                </c:pt>
                <c:pt idx="4">
                  <c:v>19</c:v>
                </c:pt>
                <c:pt idx="5">
                  <c:v>17</c:v>
                </c:pt>
                <c:pt idx="6">
                  <c:v>15</c:v>
                </c:pt>
                <c:pt idx="7">
                  <c:v>4</c:v>
                </c:pt>
                <c:pt idx="10">
                  <c:v>3</c:v>
                </c:pt>
                <c:pt idx="11">
                  <c:v>3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</c:numCache>
            </c:numRef>
          </c:val>
        </c:ser>
        <c:ser>
          <c:idx val="1"/>
          <c:order val="1"/>
          <c:tx>
            <c:strRef>
              <c:f>'Данные Рис'!$D$2</c:f>
              <c:strCache>
                <c:ptCount val="1"/>
                <c:pt idx="0">
                  <c:v>Печень родственная (133)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2"/>
              <c:layout>
                <c:manualLayout>
                  <c:x val="-2.50331789666692E-17"/>
                  <c:y val="-1.6712750101123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08909376264046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715821891432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2.5069125151685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3654618992048301E-3"/>
                  <c:y val="-2.5069125151685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-2.08909376264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latin typeface="+mn-lt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'Данные Рис'!$B$3:$B$19</c:f>
              <c:strCache>
                <c:ptCount val="17"/>
                <c:pt idx="0">
                  <c:v>ФНЦТИО, Москва </c:v>
                </c:pt>
                <c:pt idx="1">
                  <c:v>НИИ СП, Москва</c:v>
                </c:pt>
                <c:pt idx="2">
                  <c:v>ФМБЦ, Москва </c:v>
                </c:pt>
                <c:pt idx="3">
                  <c:v>ГНОКБ, Новосибирск</c:v>
                </c:pt>
                <c:pt idx="4">
                  <c:v>РНЦРХТ, Санкт-Петербург</c:v>
                </c:pt>
                <c:pt idx="5">
                  <c:v>ККБ № 1, Краснодар</c:v>
                </c:pt>
                <c:pt idx="6">
                  <c:v>СОКБ № 1, Екатеринбург</c:v>
                </c:pt>
                <c:pt idx="7">
                  <c:v>ПОМЦ, Нижний Новгород</c:v>
                </c:pt>
                <c:pt idx="8">
                  <c:v>РНЦХ, Москва </c:v>
                </c:pt>
                <c:pt idx="9">
                  <c:v>РБ№1-НЦМ, Якутск</c:v>
                </c:pt>
                <c:pt idx="10">
                  <c:v>РКБ, Уфа</c:v>
                </c:pt>
                <c:pt idx="11">
                  <c:v>БОКБ, Белгород</c:v>
                </c:pt>
                <c:pt idx="12">
                  <c:v>РОКБ, Ростов-на-Дону</c:v>
                </c:pt>
                <c:pt idx="13">
                  <c:v>ГКБ, Кемерово</c:v>
                </c:pt>
                <c:pt idx="14">
                  <c:v>СПбГМУ, Санкт-Петербург</c:v>
                </c:pt>
                <c:pt idx="15">
                  <c:v>ЗСМЦ, Омск</c:v>
                </c:pt>
                <c:pt idx="16">
                  <c:v>ЧОКБ, Челябинск</c:v>
                </c:pt>
              </c:strCache>
            </c:strRef>
          </c:cat>
          <c:val>
            <c:numRef>
              <c:f>'Данные Рис'!$D$3:$D$19</c:f>
              <c:numCache>
                <c:formatCode>General</c:formatCode>
                <c:ptCount val="17"/>
                <c:pt idx="0">
                  <c:v>75</c:v>
                </c:pt>
                <c:pt idx="2">
                  <c:v>28</c:v>
                </c:pt>
                <c:pt idx="3">
                  <c:v>14</c:v>
                </c:pt>
                <c:pt idx="7">
                  <c:v>6</c:v>
                </c:pt>
                <c:pt idx="8">
                  <c:v>4</c:v>
                </c:pt>
                <c:pt idx="9">
                  <c:v>4</c:v>
                </c:pt>
                <c:pt idx="1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881408"/>
        <c:axId val="174903680"/>
      </c:barChart>
      <c:catAx>
        <c:axId val="174881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+mn-lt"/>
                <a:cs typeface="Times New Roman" pitchFamily="18" charset="0"/>
              </a:defRPr>
            </a:pPr>
            <a:endParaRPr lang="en-US"/>
          </a:p>
        </c:txPr>
        <c:crossAx val="174903680"/>
        <c:crosses val="autoZero"/>
        <c:auto val="1"/>
        <c:lblAlgn val="ctr"/>
        <c:lblOffset val="100"/>
        <c:noMultiLvlLbl val="0"/>
      </c:catAx>
      <c:valAx>
        <c:axId val="174903680"/>
        <c:scaling>
          <c:orientation val="minMax"/>
          <c:max val="14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4881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379618621115702E-2"/>
          <c:y val="2.5486943904213601E-2"/>
          <c:w val="0.93194086324286296"/>
          <c:h val="0.76589434350722096"/>
        </c:manualLayout>
      </c:layout>
      <c:line3DChart>
        <c:grouping val="standard"/>
        <c:varyColors val="0"/>
        <c:ser>
          <c:idx val="0"/>
          <c:order val="0"/>
          <c:tx>
            <c:strRef>
              <c:f>'[Р®б. 8 2016.xlsx]Данные Рис. 7'!$A$2</c:f>
              <c:strCache>
                <c:ptCount val="1"/>
                <c:pt idx="0">
                  <c:v>трупная печень (43-192)</c:v>
                </c:pt>
              </c:strCache>
            </c:strRef>
          </c:tx>
          <c:spPr>
            <a:solidFill>
              <a:srgbClr val="FF66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dLbls>
            <c:dLbl>
              <c:idx val="0"/>
              <c:layout>
                <c:manualLayout>
                  <c:x val="8.0406413266171806E-3"/>
                  <c:y val="-7.7314589207903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081282653234399E-2"/>
                  <c:y val="-4.417976526165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7208551021563E-2"/>
                  <c:y val="-5.1543059471935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604275510781198E-3"/>
                  <c:y val="-6.6269647892488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4.0498118156520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802137755390599E-3"/>
                  <c:y val="-5.5224706577074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3604275510781198E-3"/>
                  <c:y val="-6.2588000787350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7.363294210276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8.04064132661708E-3"/>
                  <c:y val="-4.7861412366797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761496428773401E-2"/>
                  <c:y val="-3.3135113839717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anchor="t" anchorCtr="1"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'[Р®б. 8 2016.xlsx]Данные Рис. 7'!$B$1:$K$1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'[Р®б. 8 2016.xlsx]Данные Рис. 7'!$B$2:$K$2</c:f>
              <c:numCache>
                <c:formatCode>General</c:formatCode>
                <c:ptCount val="10"/>
                <c:pt idx="0">
                  <c:v>43</c:v>
                </c:pt>
                <c:pt idx="1">
                  <c:v>69</c:v>
                </c:pt>
                <c:pt idx="2">
                  <c:v>78</c:v>
                </c:pt>
                <c:pt idx="3">
                  <c:v>89</c:v>
                </c:pt>
                <c:pt idx="4">
                  <c:v>121</c:v>
                </c:pt>
                <c:pt idx="5">
                  <c:v>123</c:v>
                </c:pt>
                <c:pt idx="6">
                  <c:v>139</c:v>
                </c:pt>
                <c:pt idx="7">
                  <c:v>154</c:v>
                </c:pt>
                <c:pt idx="8">
                  <c:v>176</c:v>
                </c:pt>
                <c:pt idx="9">
                  <c:v>192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'[Р®б. 8 2016.xlsx]Данные Рис. 7'!$A$4</c:f>
              <c:strCache>
                <c:ptCount val="1"/>
                <c:pt idx="0">
                  <c:v>родственная печень (45-133)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  <a:prstDash val="sysDash"/>
            </a:ln>
          </c:spPr>
          <c:dLbls>
            <c:dLbl>
              <c:idx val="0"/>
              <c:layout>
                <c:manualLayout>
                  <c:x val="-5.3604275510781198E-3"/>
                  <c:y val="1.840823552569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0497828263048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802137755390599E-3"/>
                  <c:y val="4.0498118156520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4.417976526165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6802137755389602E-3"/>
                  <c:y val="7.3632942102765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802137755390599E-3"/>
                  <c:y val="1.47265884205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9.8273369840746205E-17"/>
                  <c:y val="2.5771529735967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3604275510780201E-3"/>
                  <c:y val="1.840823552569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'[Р®б. 8 2016.xlsx]Данные Рис. 7'!$B$1:$K$1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'[Р®б. 8 2016.xlsx]Данные Рис. 7'!$B$4:$K$4</c:f>
              <c:numCache>
                <c:formatCode>General</c:formatCode>
                <c:ptCount val="10"/>
                <c:pt idx="0">
                  <c:v>45</c:v>
                </c:pt>
                <c:pt idx="1">
                  <c:v>48</c:v>
                </c:pt>
                <c:pt idx="2">
                  <c:v>47</c:v>
                </c:pt>
                <c:pt idx="3">
                  <c:v>86</c:v>
                </c:pt>
                <c:pt idx="4">
                  <c:v>88</c:v>
                </c:pt>
                <c:pt idx="5">
                  <c:v>81</c:v>
                </c:pt>
                <c:pt idx="6">
                  <c:v>104</c:v>
                </c:pt>
                <c:pt idx="7">
                  <c:v>119</c:v>
                </c:pt>
                <c:pt idx="8">
                  <c:v>126</c:v>
                </c:pt>
                <c:pt idx="9">
                  <c:v>133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76128"/>
        <c:axId val="174177664"/>
        <c:axId val="174892800"/>
      </c:line3DChart>
      <c:catAx>
        <c:axId val="17417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1" baseline="0">
                <a:latin typeface="+mn-lt"/>
              </a:defRPr>
            </a:pPr>
            <a:endParaRPr lang="en-US"/>
          </a:p>
        </c:txPr>
        <c:crossAx val="174177664"/>
        <c:crosses val="autoZero"/>
        <c:auto val="1"/>
        <c:lblAlgn val="ctr"/>
        <c:lblOffset val="100"/>
        <c:noMultiLvlLbl val="0"/>
      </c:catAx>
      <c:valAx>
        <c:axId val="174177664"/>
        <c:scaling>
          <c:orientation val="minMax"/>
          <c:max val="2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4176128"/>
        <c:crosses val="autoZero"/>
        <c:crossBetween val="between"/>
        <c:majorUnit val="20"/>
      </c:valAx>
      <c:serAx>
        <c:axId val="174892800"/>
        <c:scaling>
          <c:orientation val="minMax"/>
        </c:scaling>
        <c:delete val="1"/>
        <c:axPos val="b"/>
        <c:majorTickMark val="out"/>
        <c:minorTickMark val="none"/>
        <c:tickLblPos val="nextTo"/>
        <c:crossAx val="174177664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0090"/>
            </a:solidFill>
          </c:spPr>
          <c:invertIfNegative val="0"/>
          <c:dLbls>
            <c:dLbl>
              <c:idx val="21"/>
              <c:spPr/>
              <c:txPr>
                <a:bodyPr/>
                <a:lstStyle/>
                <a:p>
                  <a:pPr algn="l">
                    <a:defRPr sz="1050"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Лист1!$A$2:$A$25</c:f>
              <c:strCache>
                <c:ptCount val="24"/>
                <c:pt idx="0">
                  <c:v>Москва</c:v>
                </c:pt>
                <c:pt idx="1">
                  <c:v>Кемеровская обл.</c:v>
                </c:pt>
                <c:pt idx="2">
                  <c:v>Московская обл.</c:v>
                </c:pt>
                <c:pt idx="3">
                  <c:v>Санкт-Петербург</c:v>
                </c:pt>
                <c:pt idx="4">
                  <c:v>Самарская обл.</c:v>
                </c:pt>
                <c:pt idx="5">
                  <c:v>Омская обл.</c:v>
                </c:pt>
                <c:pt idx="6">
                  <c:v>Новосибирская обл.</c:v>
                </c:pt>
                <c:pt idx="7">
                  <c:v>Краснодарский край</c:v>
                </c:pt>
                <c:pt idx="8">
                  <c:v>Свердловская обл.</c:v>
                </c:pt>
                <c:pt idx="9">
                  <c:v>Ленинградская обл.</c:v>
                </c:pt>
                <c:pt idx="10">
                  <c:v>Башкортостан</c:v>
                </c:pt>
                <c:pt idx="11">
                  <c:v>Белгородская обл.</c:v>
                </c:pt>
                <c:pt idx="12">
                  <c:v>Волгоградская обл.</c:v>
                </c:pt>
                <c:pt idx="13">
                  <c:v>Нижегородская обл.</c:v>
                </c:pt>
                <c:pt idx="14">
                  <c:v>Воронежская обл.</c:v>
                </c:pt>
                <c:pt idx="15">
                  <c:v>Саратовская обл.</c:v>
                </c:pt>
                <c:pt idx="16">
                  <c:v>Челябинская обл.</c:v>
                </c:pt>
                <c:pt idx="17">
                  <c:v>Красноярский край</c:v>
                </c:pt>
                <c:pt idx="18">
                  <c:v>Иркутская обл.</c:v>
                </c:pt>
                <c:pt idx="19">
                  <c:v>Алтайский край</c:v>
                </c:pt>
                <c:pt idx="20">
                  <c:v>Оренбургская обл.</c:v>
                </c:pt>
                <c:pt idx="21">
                  <c:v>Татарстан</c:v>
                </c:pt>
                <c:pt idx="22">
                  <c:v>Ростовская обл.</c:v>
                </c:pt>
                <c:pt idx="23">
                  <c:v>Всего РФ</c:v>
                </c:pt>
              </c:strCache>
            </c:str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11.5</c:v>
                </c:pt>
                <c:pt idx="1">
                  <c:v>10.4</c:v>
                </c:pt>
                <c:pt idx="2">
                  <c:v>6</c:v>
                </c:pt>
                <c:pt idx="3">
                  <c:v>6</c:v>
                </c:pt>
                <c:pt idx="4">
                  <c:v>5.6</c:v>
                </c:pt>
                <c:pt idx="5">
                  <c:v>5.5</c:v>
                </c:pt>
                <c:pt idx="6">
                  <c:v>5.2</c:v>
                </c:pt>
                <c:pt idx="7">
                  <c:v>4.5</c:v>
                </c:pt>
                <c:pt idx="8">
                  <c:v>4.2</c:v>
                </c:pt>
                <c:pt idx="9">
                  <c:v>3.9</c:v>
                </c:pt>
                <c:pt idx="10">
                  <c:v>3.4</c:v>
                </c:pt>
                <c:pt idx="11">
                  <c:v>3.3</c:v>
                </c:pt>
                <c:pt idx="12">
                  <c:v>3.1</c:v>
                </c:pt>
                <c:pt idx="13">
                  <c:v>3</c:v>
                </c:pt>
                <c:pt idx="14">
                  <c:v>3</c:v>
                </c:pt>
                <c:pt idx="15">
                  <c:v>2.8</c:v>
                </c:pt>
                <c:pt idx="16">
                  <c:v>2.6</c:v>
                </c:pt>
                <c:pt idx="17">
                  <c:v>2.1</c:v>
                </c:pt>
                <c:pt idx="18">
                  <c:v>1.7</c:v>
                </c:pt>
                <c:pt idx="19">
                  <c:v>1.7</c:v>
                </c:pt>
                <c:pt idx="20">
                  <c:v>1.5</c:v>
                </c:pt>
                <c:pt idx="21">
                  <c:v>1</c:v>
                </c:pt>
                <c:pt idx="22">
                  <c:v>0.2</c:v>
                </c:pt>
                <c:pt idx="2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020352"/>
        <c:axId val="158021888"/>
      </c:barChart>
      <c:catAx>
        <c:axId val="15802035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 b="1"/>
            </a:pPr>
            <a:endParaRPr lang="en-US"/>
          </a:p>
        </c:txPr>
        <c:crossAx val="158021888"/>
        <c:crosses val="autoZero"/>
        <c:auto val="1"/>
        <c:lblAlgn val="ctr"/>
        <c:lblOffset val="100"/>
        <c:noMultiLvlLbl val="0"/>
      </c:catAx>
      <c:valAx>
        <c:axId val="158021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020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00FF"/>
                </a:solidFill>
              </a:defRPr>
            </a:pPr>
            <a:r>
              <a:rPr lang="ru-RU" sz="1400" dirty="0" smtClean="0">
                <a:solidFill>
                  <a:srgbClr val="0000FF"/>
                </a:solidFill>
              </a:rPr>
              <a:t>Число трансплантаций</a:t>
            </a:r>
            <a:endParaRPr lang="ru-RU" sz="140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4933147158733201"/>
          <c:y val="0.16406445795428401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8379784401059797E-2"/>
          <c:y val="3.3323493772009799E-2"/>
          <c:w val="0.94605174588444396"/>
          <c:h val="0.825142444490294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txPr>
              <a:bodyPr/>
              <a:lstStyle/>
              <a:p>
                <a:pPr>
                  <a:defRPr sz="1050" b="1">
                    <a:solidFill>
                      <a:srgbClr val="0000FF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662</c:v>
                </c:pt>
                <c:pt idx="1">
                  <c:v>813</c:v>
                </c:pt>
                <c:pt idx="2">
                  <c:v>942</c:v>
                </c:pt>
                <c:pt idx="3">
                  <c:v>1060</c:v>
                </c:pt>
                <c:pt idx="4">
                  <c:v>1363</c:v>
                </c:pt>
                <c:pt idx="5">
                  <c:v>1307</c:v>
                </c:pt>
                <c:pt idx="6">
                  <c:v>1345</c:v>
                </c:pt>
                <c:pt idx="7">
                  <c:v>1400</c:v>
                </c:pt>
                <c:pt idx="8">
                  <c:v>1522</c:v>
                </c:pt>
                <c:pt idx="9">
                  <c:v>1485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114560"/>
        <c:axId val="158116096"/>
        <c:axId val="0"/>
      </c:bar3DChart>
      <c:catAx>
        <c:axId val="1581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158116096"/>
        <c:crosses val="autoZero"/>
        <c:auto val="1"/>
        <c:lblAlgn val="ctr"/>
        <c:lblOffset val="100"/>
        <c:noMultiLvlLbl val="0"/>
      </c:catAx>
      <c:valAx>
        <c:axId val="158116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8114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трансплантаций сердца</c:v>
                </c:pt>
              </c:strCache>
            </c:strRef>
          </c:tx>
          <c:spPr>
            <a:solidFill>
              <a:srgbClr val="4F81BD"/>
            </a:solidFill>
            <a:ln w="37842">
              <a:solidFill>
                <a:srgbClr val="FFFFFF"/>
              </a:solidFill>
              <a:prstDash val="solid"/>
            </a:ln>
          </c:spPr>
          <c:dPt>
            <c:idx val="0"/>
            <c:bubble3D val="0"/>
            <c:spPr>
              <a:solidFill>
                <a:srgbClr val="FF6699"/>
              </a:solidFill>
              <a:ln w="37842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ABEA"/>
              </a:solidFill>
              <a:ln w="37842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1FB714"/>
              </a:solidFill>
              <a:ln w="37842">
                <a:solidFill>
                  <a:srgbClr val="FFFFFF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8000"/>
              </a:solidFill>
              <a:ln w="37842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9783252029229001"/>
                  <c:y val="-0.27240791103643702"/>
                </c:manualLayout>
              </c:layout>
              <c:tx>
                <c:rich>
                  <a:bodyPr/>
                  <a:lstStyle/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7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ФНЦТИО</a:t>
                    </a:r>
                  </a:p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7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104          </a:t>
                    </a:r>
                    <a:endParaRPr lang="ru-RU" sz="77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печень </a:t>
                    </a:r>
                    <a:r>
                      <a:rPr lang="ru-RU" sz="6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84</a:t>
                    </a:r>
                    <a:endParaRPr lang="ru-RU" sz="67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почка   </a:t>
                    </a:r>
                    <a:r>
                      <a:rPr lang="ru-RU" sz="6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15</a:t>
                    </a:r>
                    <a:endParaRPr lang="ru-RU" sz="67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сердце </a:t>
                    </a:r>
                    <a:r>
                      <a:rPr lang="ru-RU" sz="6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5</a:t>
                    </a:r>
                    <a:endParaRPr lang="ru-RU" sz="600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778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endParaRPr lang="ru-RU" sz="600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>
                <a:noFill/>
                <a:ln w="252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522296216828901"/>
                  <c:y val="-6.4564081388560597E-3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80000"/>
                      </a:lnSpc>
                      <a:defRPr sz="7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900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РДКБ</a:t>
                    </a:r>
                  </a:p>
                  <a:p>
                    <a:pPr>
                      <a:lnSpc>
                        <a:spcPct val="80000"/>
                      </a:lnSpc>
                      <a:defRPr sz="7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900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 </a:t>
                    </a:r>
                    <a:r>
                      <a:rPr lang="ru-RU" sz="900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19</a:t>
                    </a:r>
                    <a:endParaRPr lang="en-US" sz="900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lnSpc>
                        <a:spcPct val="80000"/>
                      </a:lnSpc>
                      <a:defRPr sz="7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700" b="1" i="0" u="none" strike="noStrike" baseline="0" dirty="0" err="1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почка</a:t>
                    </a:r>
                    <a:endParaRPr lang="en-US" sz="700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>
                <a:noFill/>
                <a:ln w="252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59734024249539"/>
                  <c:y val="0.186426506813231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782" b="0" i="0" u="none" strike="noStrike" kern="1200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uk-UA" sz="7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РНЦХ     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782" b="0" i="0" u="none" strike="noStrike" kern="1200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uk-UA" sz="77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 </a:t>
                    </a:r>
                    <a:r>
                      <a:rPr lang="uk-UA" sz="7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31</a:t>
                    </a:r>
                    <a:endParaRPr lang="uk-UA" sz="77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782" b="0" i="0" u="none" strike="noStrike" kern="1200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00" b="1" i="0" kern="1200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rPr>
                      <a:t>печень 4</a:t>
                    </a:r>
                    <a:endParaRPr lang="ru-RU" sz="600" dirty="0" smtClean="0">
                      <a:effectLst/>
                      <a:latin typeface="Calibri"/>
                      <a:cs typeface="Calibri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782" b="0" i="0" u="none" strike="noStrike" kern="1200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00" b="1" i="0" kern="1200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rPr>
                      <a:t>почка   27</a:t>
                    </a:r>
                    <a:endParaRPr lang="ru-RU" sz="600" dirty="0" smtClean="0">
                      <a:effectLst/>
                      <a:latin typeface="Calibri"/>
                      <a:cs typeface="Calibri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782" b="0" i="0" u="none" strike="noStrike" kern="1200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uk-UA" sz="87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    </a:t>
                    </a:r>
                    <a:endParaRPr lang="uk-UA" sz="87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>
                <a:noFill/>
                <a:ln w="252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583426107725802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784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6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НИИ </a:t>
                    </a:r>
                    <a:r>
                      <a:rPr lang="ru-RU" sz="66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урологии</a:t>
                    </a:r>
                  </a:p>
                  <a:p>
                    <a:pPr>
                      <a:defRPr sz="1784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6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почка </a:t>
                    </a:r>
                    <a:endParaRPr lang="ru-RU" sz="669" b="1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784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669" b="1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 </a:t>
                    </a:r>
                    <a:r>
                      <a:rPr lang="ru-RU" sz="669" b="1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1</a:t>
                    </a:r>
                  </a:p>
                </c:rich>
              </c:tx>
              <c:spPr>
                <a:noFill/>
                <a:ln w="252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228">
                <a:noFill/>
              </a:ln>
            </c:spPr>
            <c:txPr>
              <a:bodyPr/>
              <a:lstStyle/>
              <a:p>
                <a:pPr>
                  <a:defRPr sz="693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ФНЦТИО</c:v>
                </c:pt>
                <c:pt idx="1">
                  <c:v>РДКБ</c:v>
                </c:pt>
                <c:pt idx="2">
                  <c:v>РНЦХ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104</c:v>
                </c:pt>
                <c:pt idx="1">
                  <c:v>19</c:v>
                </c:pt>
                <c:pt idx="2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7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86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620285898411"/>
          <c:y val="0.141524280298541"/>
          <c:w val="0.87455895431942898"/>
          <c:h val="0.502640587333827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'Данные Рис'!$C$1</c:f>
              <c:strCache>
                <c:ptCount val="1"/>
                <c:pt idx="0">
                  <c:v>почка трупная (755)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'Данные Рис'!$B$2:$B$37</c:f>
              <c:strCache>
                <c:ptCount val="36"/>
                <c:pt idx="0">
                  <c:v>ФНЦТИО, Москва </c:v>
                </c:pt>
                <c:pt idx="1">
                  <c:v>НИИ СП, Москва</c:v>
                </c:pt>
                <c:pt idx="2">
                  <c:v>МОНИКИ, Москва </c:v>
                </c:pt>
                <c:pt idx="3">
                  <c:v>НИИ урологии, Москва</c:v>
                </c:pt>
                <c:pt idx="4">
                  <c:v>КОКБ, Кемерово</c:v>
                </c:pt>
                <c:pt idx="5">
                  <c:v>РНЦХ, Москва </c:v>
                </c:pt>
                <c:pt idx="6">
                  <c:v>СПбГМУ, Санкт-Петербург</c:v>
                </c:pt>
                <c:pt idx="7">
                  <c:v>ККБ № 1, Краснодар</c:v>
                </c:pt>
                <c:pt idx="8">
                  <c:v>СОКБ № 1, Екатеринбург</c:v>
                </c:pt>
                <c:pt idx="9">
                  <c:v>ГНОКБ, Новосибирск</c:v>
                </c:pt>
                <c:pt idx="10">
                  <c:v>СамГМУ, Самара</c:v>
                </c:pt>
                <c:pt idx="11">
                  <c:v>РКБ, Уфа</c:v>
                </c:pt>
                <c:pt idx="12">
                  <c:v>РДКБ, Москва</c:v>
                </c:pt>
                <c:pt idx="13">
                  <c:v>РКБ, Казань</c:v>
                </c:pt>
                <c:pt idx="14">
                  <c:v>ОГКБ № 1, Омск</c:v>
                </c:pt>
                <c:pt idx="15">
                  <c:v>ФКЦ ВМТ, МО </c:v>
                </c:pt>
                <c:pt idx="16">
                  <c:v>ПОМЦ, Нижний Новгород</c:v>
                </c:pt>
                <c:pt idx="17">
                  <c:v>ЧОКБ, Челябинск</c:v>
                </c:pt>
                <c:pt idx="18">
                  <c:v>ГКБ СМП № 1, Оренбург</c:v>
                </c:pt>
                <c:pt idx="19">
                  <c:v>ВОУНЦ, Волжский</c:v>
                </c:pt>
                <c:pt idx="20">
                  <c:v>ККБ, Барнаул</c:v>
                </c:pt>
                <c:pt idx="21">
                  <c:v>ВОКБ  № 1, Воронеж</c:v>
                </c:pt>
                <c:pt idx="22">
                  <c:v>ГНЦ, Москва</c:v>
                </c:pt>
                <c:pt idx="23">
                  <c:v>ЛОКБ, Санкт-Петербург</c:v>
                </c:pt>
                <c:pt idx="24">
                  <c:v>ОКБ, Саратов</c:v>
                </c:pt>
                <c:pt idx="25">
                  <c:v>НИИ СП, Санкт-Петербург</c:v>
                </c:pt>
                <c:pt idx="26">
                  <c:v>ККБ, Красноярский край</c:v>
                </c:pt>
                <c:pt idx="27">
                  <c:v>БОКБ, Белгород</c:v>
                </c:pt>
                <c:pt idx="28">
                  <c:v>ФМБЦ, Москва</c:v>
                </c:pt>
                <c:pt idx="29">
                  <c:v>ИОКБ, Иркутск</c:v>
                </c:pt>
                <c:pt idx="30">
                  <c:v>СГМУ, Саратов</c:v>
                </c:pt>
                <c:pt idx="31">
                  <c:v>РОКБ, Ростов-на-Дону</c:v>
                </c:pt>
                <c:pt idx="32">
                  <c:v>РНЦРХТ, Санкт-Петербург</c:v>
                </c:pt>
                <c:pt idx="33">
                  <c:v>ВМА, Санкт-Петербург</c:v>
                </c:pt>
                <c:pt idx="34">
                  <c:v>РБ№1-НЦМ, Якутск</c:v>
                </c:pt>
                <c:pt idx="35">
                  <c:v>РДКБ, Уфа</c:v>
                </c:pt>
              </c:strCache>
            </c:strRef>
          </c:cat>
          <c:val>
            <c:numRef>
              <c:f>'Данные Рис'!$C$2:$C$37</c:f>
              <c:numCache>
                <c:formatCode>General</c:formatCode>
                <c:ptCount val="36"/>
                <c:pt idx="0">
                  <c:v>79</c:v>
                </c:pt>
                <c:pt idx="1">
                  <c:v>127</c:v>
                </c:pt>
                <c:pt idx="2">
                  <c:v>55</c:v>
                </c:pt>
                <c:pt idx="3">
                  <c:v>23</c:v>
                </c:pt>
                <c:pt idx="4">
                  <c:v>48</c:v>
                </c:pt>
                <c:pt idx="5">
                  <c:v>29</c:v>
                </c:pt>
                <c:pt idx="6">
                  <c:v>27</c:v>
                </c:pt>
                <c:pt idx="7">
                  <c:v>36</c:v>
                </c:pt>
                <c:pt idx="8">
                  <c:v>32</c:v>
                </c:pt>
                <c:pt idx="9">
                  <c:v>17</c:v>
                </c:pt>
                <c:pt idx="10">
                  <c:v>28</c:v>
                </c:pt>
                <c:pt idx="11">
                  <c:v>27</c:v>
                </c:pt>
                <c:pt idx="12">
                  <c:v>27</c:v>
                </c:pt>
                <c:pt idx="13">
                  <c:v>8</c:v>
                </c:pt>
                <c:pt idx="14">
                  <c:v>22</c:v>
                </c:pt>
                <c:pt idx="15">
                  <c:v>8</c:v>
                </c:pt>
                <c:pt idx="16">
                  <c:v>10</c:v>
                </c:pt>
                <c:pt idx="17">
                  <c:v>18</c:v>
                </c:pt>
                <c:pt idx="18">
                  <c:v>12</c:v>
                </c:pt>
                <c:pt idx="19">
                  <c:v>13</c:v>
                </c:pt>
                <c:pt idx="20">
                  <c:v>13</c:v>
                </c:pt>
                <c:pt idx="21">
                  <c:v>14</c:v>
                </c:pt>
                <c:pt idx="22">
                  <c:v>14</c:v>
                </c:pt>
                <c:pt idx="23">
                  <c:v>13</c:v>
                </c:pt>
                <c:pt idx="24">
                  <c:v>12</c:v>
                </c:pt>
                <c:pt idx="25">
                  <c:v>10</c:v>
                </c:pt>
                <c:pt idx="26">
                  <c:v>10</c:v>
                </c:pt>
                <c:pt idx="27">
                  <c:v>8</c:v>
                </c:pt>
                <c:pt idx="28">
                  <c:v>6</c:v>
                </c:pt>
                <c:pt idx="29">
                  <c:v>6</c:v>
                </c:pt>
                <c:pt idx="31">
                  <c:v>2</c:v>
                </c:pt>
                <c:pt idx="33">
                  <c:v>1</c:v>
                </c:pt>
              </c:numCache>
            </c:numRef>
          </c:val>
        </c:ser>
        <c:ser>
          <c:idx val="1"/>
          <c:order val="1"/>
          <c:tx>
            <c:strRef>
              <c:f>'Данные Рис'!$D$1</c:f>
              <c:strCache>
                <c:ptCount val="1"/>
                <c:pt idx="0">
                  <c:v>почка родственная (190)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'Данные Рис'!$B$2:$B$37</c:f>
              <c:strCache>
                <c:ptCount val="36"/>
                <c:pt idx="0">
                  <c:v>ФНЦТИО, Москва </c:v>
                </c:pt>
                <c:pt idx="1">
                  <c:v>НИИ СП, Москва</c:v>
                </c:pt>
                <c:pt idx="2">
                  <c:v>МОНИКИ, Москва </c:v>
                </c:pt>
                <c:pt idx="3">
                  <c:v>НИИ урологии, Москва</c:v>
                </c:pt>
                <c:pt idx="4">
                  <c:v>КОКБ, Кемерово</c:v>
                </c:pt>
                <c:pt idx="5">
                  <c:v>РНЦХ, Москва </c:v>
                </c:pt>
                <c:pt idx="6">
                  <c:v>СПбГМУ, Санкт-Петербург</c:v>
                </c:pt>
                <c:pt idx="7">
                  <c:v>ККБ № 1, Краснодар</c:v>
                </c:pt>
                <c:pt idx="8">
                  <c:v>СОКБ № 1, Екатеринбург</c:v>
                </c:pt>
                <c:pt idx="9">
                  <c:v>ГНОКБ, Новосибирск</c:v>
                </c:pt>
                <c:pt idx="10">
                  <c:v>СамГМУ, Самара</c:v>
                </c:pt>
                <c:pt idx="11">
                  <c:v>РКБ, Уфа</c:v>
                </c:pt>
                <c:pt idx="12">
                  <c:v>РДКБ, Москва</c:v>
                </c:pt>
                <c:pt idx="13">
                  <c:v>РКБ, Казань</c:v>
                </c:pt>
                <c:pt idx="14">
                  <c:v>ОГКБ № 1, Омск</c:v>
                </c:pt>
                <c:pt idx="15">
                  <c:v>ФКЦ ВМТ, МО </c:v>
                </c:pt>
                <c:pt idx="16">
                  <c:v>ПОМЦ, Нижний Новгород</c:v>
                </c:pt>
                <c:pt idx="17">
                  <c:v>ЧОКБ, Челябинск</c:v>
                </c:pt>
                <c:pt idx="18">
                  <c:v>ГКБ СМП № 1, Оренбург</c:v>
                </c:pt>
                <c:pt idx="19">
                  <c:v>ВОУНЦ, Волжский</c:v>
                </c:pt>
                <c:pt idx="20">
                  <c:v>ККБ, Барнаул</c:v>
                </c:pt>
                <c:pt idx="21">
                  <c:v>ВОКБ  № 1, Воронеж</c:v>
                </c:pt>
                <c:pt idx="22">
                  <c:v>ГНЦ, Москва</c:v>
                </c:pt>
                <c:pt idx="23">
                  <c:v>ЛОКБ, Санкт-Петербург</c:v>
                </c:pt>
                <c:pt idx="24">
                  <c:v>ОКБ, Саратов</c:v>
                </c:pt>
                <c:pt idx="25">
                  <c:v>НИИ СП, Санкт-Петербург</c:v>
                </c:pt>
                <c:pt idx="26">
                  <c:v>ККБ, Красноярский край</c:v>
                </c:pt>
                <c:pt idx="27">
                  <c:v>БОКБ, Белгород</c:v>
                </c:pt>
                <c:pt idx="28">
                  <c:v>ФМБЦ, Москва</c:v>
                </c:pt>
                <c:pt idx="29">
                  <c:v>ИОКБ, Иркутск</c:v>
                </c:pt>
                <c:pt idx="30">
                  <c:v>СГМУ, Саратов</c:v>
                </c:pt>
                <c:pt idx="31">
                  <c:v>РОКБ, Ростов-на-Дону</c:v>
                </c:pt>
                <c:pt idx="32">
                  <c:v>РНЦРХТ, Санкт-Петербург</c:v>
                </c:pt>
                <c:pt idx="33">
                  <c:v>ВМА, Санкт-Петербург</c:v>
                </c:pt>
                <c:pt idx="34">
                  <c:v>РБ№1-НЦМ, Якутск</c:v>
                </c:pt>
                <c:pt idx="35">
                  <c:v>РДКБ, Уфа</c:v>
                </c:pt>
              </c:strCache>
            </c:strRef>
          </c:cat>
          <c:val>
            <c:numRef>
              <c:f>'Данные Рис'!$D$2:$D$37</c:f>
              <c:numCache>
                <c:formatCode>General</c:formatCode>
                <c:ptCount val="36"/>
                <c:pt idx="0">
                  <c:v>56</c:v>
                </c:pt>
                <c:pt idx="1">
                  <c:v>6</c:v>
                </c:pt>
                <c:pt idx="3">
                  <c:v>26</c:v>
                </c:pt>
                <c:pt idx="5">
                  <c:v>16</c:v>
                </c:pt>
                <c:pt idx="6">
                  <c:v>11</c:v>
                </c:pt>
                <c:pt idx="9">
                  <c:v>12</c:v>
                </c:pt>
                <c:pt idx="13">
                  <c:v>16</c:v>
                </c:pt>
                <c:pt idx="14">
                  <c:v>1</c:v>
                </c:pt>
                <c:pt idx="15">
                  <c:v>13</c:v>
                </c:pt>
                <c:pt idx="16">
                  <c:v>8</c:v>
                </c:pt>
                <c:pt idx="18">
                  <c:v>6</c:v>
                </c:pt>
                <c:pt idx="19">
                  <c:v>4</c:v>
                </c:pt>
                <c:pt idx="20">
                  <c:v>2</c:v>
                </c:pt>
                <c:pt idx="28">
                  <c:v>2</c:v>
                </c:pt>
                <c:pt idx="29">
                  <c:v>1</c:v>
                </c:pt>
                <c:pt idx="30">
                  <c:v>7</c:v>
                </c:pt>
                <c:pt idx="32">
                  <c:v>1</c:v>
                </c:pt>
                <c:pt idx="34">
                  <c:v>1</c:v>
                </c:pt>
                <c:pt idx="3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72154880"/>
        <c:axId val="172156416"/>
      </c:barChart>
      <c:catAx>
        <c:axId val="172154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72156416"/>
        <c:crosses val="autoZero"/>
        <c:auto val="1"/>
        <c:lblAlgn val="ctr"/>
        <c:lblOffset val="100"/>
        <c:noMultiLvlLbl val="0"/>
      </c:catAx>
      <c:valAx>
        <c:axId val="172156416"/>
        <c:scaling>
          <c:orientation val="minMax"/>
          <c:max val="140"/>
        </c:scaling>
        <c:delete val="0"/>
        <c:axPos val="l"/>
        <c:numFmt formatCode="General" sourceLinked="1"/>
        <c:majorTickMark val="out"/>
        <c:minorTickMark val="none"/>
        <c:tickLblPos val="nextTo"/>
        <c:crossAx val="172154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649091774307E-2"/>
          <c:y val="1.8986343125339901E-2"/>
          <c:w val="0.90848900136567701"/>
          <c:h val="0.835404947466620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'Данные Рис '!$A$4</c:f>
              <c:strCache>
                <c:ptCount val="1"/>
                <c:pt idx="0">
                  <c:v>от посмертного донора</c:v>
                </c:pt>
              </c:strCache>
            </c:strRef>
          </c:tx>
          <c:spPr>
            <a:solidFill>
              <a:srgbClr val="6699CC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0.112811063182585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58771125960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9023441568814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20485815735947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0.2717851793749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0.242563045822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0.234105315704829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0.23320198566859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0.262094084447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8477034728977102E-3"/>
                  <c:y val="-0.23086385705767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Рис '!$B$3:$K$3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'Данные Рис '!$B$4:$K$4</c:f>
              <c:numCache>
                <c:formatCode>General</c:formatCode>
                <c:ptCount val="10"/>
                <c:pt idx="0">
                  <c:v>417</c:v>
                </c:pt>
                <c:pt idx="1">
                  <c:v>527</c:v>
                </c:pt>
                <c:pt idx="2">
                  <c:v>637</c:v>
                </c:pt>
                <c:pt idx="3">
                  <c:v>674</c:v>
                </c:pt>
                <c:pt idx="4">
                  <c:v>867</c:v>
                </c:pt>
                <c:pt idx="5">
                  <c:v>796</c:v>
                </c:pt>
                <c:pt idx="6">
                  <c:v>746</c:v>
                </c:pt>
                <c:pt idx="7">
                  <c:v>747</c:v>
                </c:pt>
                <c:pt idx="8">
                  <c:v>836</c:v>
                </c:pt>
                <c:pt idx="9">
                  <c:v>755</c:v>
                </c:pt>
              </c:numCache>
            </c:numRef>
          </c:val>
        </c:ser>
        <c:ser>
          <c:idx val="1"/>
          <c:order val="1"/>
          <c:tx>
            <c:strRef>
              <c:f>'Данные Рис '!$A$5</c:f>
              <c:strCache>
                <c:ptCount val="1"/>
                <c:pt idx="0">
                  <c:v>от живого родственного донора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8801843863764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298003138904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066357933340402E-17"/>
                  <c:y val="-2.2980031389044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715821891432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9247312676966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3.5514593964887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0132715866677E-16"/>
                  <c:y val="-4.1781875252809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0637329484065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0637329484065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Рис '!$B$3:$K$3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'Данные Рис '!$B$5:$K$5</c:f>
              <c:numCache>
                <c:formatCode>General</c:formatCode>
                <c:ptCount val="10"/>
                <c:pt idx="0">
                  <c:v>139</c:v>
                </c:pt>
                <c:pt idx="1">
                  <c:v>139</c:v>
                </c:pt>
                <c:pt idx="2">
                  <c:v>145</c:v>
                </c:pt>
                <c:pt idx="3">
                  <c:v>156</c:v>
                </c:pt>
                <c:pt idx="4">
                  <c:v>170</c:v>
                </c:pt>
                <c:pt idx="5">
                  <c:v>179</c:v>
                </c:pt>
                <c:pt idx="6">
                  <c:v>195</c:v>
                </c:pt>
                <c:pt idx="7">
                  <c:v>188</c:v>
                </c:pt>
                <c:pt idx="8">
                  <c:v>190</c:v>
                </c:pt>
                <c:pt idx="9">
                  <c:v>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172181760"/>
        <c:axId val="172199936"/>
      </c:barChart>
      <c:catAx>
        <c:axId val="17218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2199936"/>
        <c:crosses val="autoZero"/>
        <c:auto val="1"/>
        <c:lblAlgn val="ctr"/>
        <c:lblOffset val="100"/>
        <c:noMultiLvlLbl val="0"/>
      </c:catAx>
      <c:valAx>
        <c:axId val="172199936"/>
        <c:scaling>
          <c:orientation val="minMax"/>
          <c:max val="1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218176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3.0414528469435501E-2"/>
          <c:y val="4.9259484993566499E-2"/>
          <c:w val="0.28089214034301202"/>
          <c:h val="0.244274760391550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b="1">
          <a:solidFill>
            <a:srgbClr val="000090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8488241259245E-2"/>
          <c:y val="0.13845947496691599"/>
          <c:w val="0.78868155489755798"/>
          <c:h val="0.54639076670805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'Данные Рис'!$C$2</c:f>
              <c:strCache>
                <c:ptCount val="1"/>
                <c:pt idx="0">
                  <c:v>сердце (179)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3.75253813406079E-3"/>
                  <c:y val="0.18976442842497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963856976144603E-3"/>
                  <c:y val="-4.23676016618108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+mn-lt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'Данные Рис'!$B$3:$B$12</c:f>
              <c:strCache>
                <c:ptCount val="10"/>
                <c:pt idx="0">
                  <c:v>ФНЦТИО, Москва </c:v>
                </c:pt>
                <c:pt idx="1">
                  <c:v>НИИ СП, Москва</c:v>
                </c:pt>
                <c:pt idx="2">
                  <c:v>СЗФМИЦ, Санкт-Петербург</c:v>
                </c:pt>
                <c:pt idx="3">
                  <c:v>ККБ № 1, Краснодар</c:v>
                </c:pt>
                <c:pt idx="4">
                  <c:v>НИИПК, Новосибирск</c:v>
                </c:pt>
                <c:pt idx="5">
                  <c:v>СОКБ № 1, Екатеринбург</c:v>
                </c:pt>
                <c:pt idx="6">
                  <c:v>НЦССХ, Москва</c:v>
                </c:pt>
                <c:pt idx="7">
                  <c:v>РКД, Уфа</c:v>
                </c:pt>
                <c:pt idx="8">
                  <c:v>БОКБ, Белгород</c:v>
                </c:pt>
                <c:pt idx="9">
                  <c:v>НИИ КПССЗ, Кемерово</c:v>
                </c:pt>
              </c:strCache>
            </c:strRef>
          </c:cat>
          <c:val>
            <c:numRef>
              <c:f>'Данные Рис'!$C$3:$C$12</c:f>
              <c:numCache>
                <c:formatCode>General</c:formatCode>
                <c:ptCount val="10"/>
                <c:pt idx="0">
                  <c:v>103</c:v>
                </c:pt>
                <c:pt idx="1">
                  <c:v>16</c:v>
                </c:pt>
                <c:pt idx="2">
                  <c:v>20</c:v>
                </c:pt>
                <c:pt idx="3">
                  <c:v>17</c:v>
                </c:pt>
                <c:pt idx="4">
                  <c:v>9</c:v>
                </c:pt>
                <c:pt idx="5">
                  <c:v>6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2597632"/>
        <c:axId val="172599168"/>
      </c:barChart>
      <c:catAx>
        <c:axId val="1725976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5400000" vert="horz"/>
          <a:lstStyle/>
          <a:p>
            <a:pPr>
              <a:defRPr b="1">
                <a:latin typeface="+mn-lt"/>
                <a:cs typeface="Times New Roman" pitchFamily="18" charset="0"/>
              </a:defRPr>
            </a:pPr>
            <a:endParaRPr lang="en-US"/>
          </a:p>
        </c:txPr>
        <c:crossAx val="172599168"/>
        <c:crosses val="autoZero"/>
        <c:auto val="1"/>
        <c:lblAlgn val="ctr"/>
        <c:lblOffset val="100"/>
        <c:noMultiLvlLbl val="0"/>
      </c:catAx>
      <c:valAx>
        <c:axId val="172599168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2597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379618621115702E-2"/>
          <c:y val="2.5486943904213601E-2"/>
          <c:w val="0.93194086324286296"/>
          <c:h val="0.76589434350722096"/>
        </c:manualLayout>
      </c:layout>
      <c:line3DChart>
        <c:grouping val="standard"/>
        <c:varyColors val="0"/>
        <c:ser>
          <c:idx val="1"/>
          <c:order val="0"/>
          <c:tx>
            <c:strRef>
              <c:f>'Данные Рис. 7'!$A$3</c:f>
              <c:strCache>
                <c:ptCount val="1"/>
                <c:pt idx="0">
                  <c:v>сердце (11-179)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  <a:prstDash val="lgDashDot"/>
            </a:ln>
          </c:spPr>
          <c:dLbls>
            <c:dLbl>
              <c:idx val="0"/>
              <c:layout>
                <c:manualLayout>
                  <c:x val="-2.2382462553740099E-3"/>
                  <c:y val="-3.3841248129183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380700293874499E-3"/>
                  <c:y val="-4.888180285326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380700293873602E-3"/>
                  <c:y val="3.3841248129183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82462553740099E-3"/>
                  <c:y val="3.760138681020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Рис. 7'!$B$1:$K$1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'Данные Рис. 7'!$B$3:$K$3</c:f>
              <c:numCache>
                <c:formatCode>General</c:formatCode>
                <c:ptCount val="10"/>
                <c:pt idx="0">
                  <c:v>11</c:v>
                </c:pt>
                <c:pt idx="1">
                  <c:v>19</c:v>
                </c:pt>
                <c:pt idx="2">
                  <c:v>26</c:v>
                </c:pt>
                <c:pt idx="3">
                  <c:v>46</c:v>
                </c:pt>
                <c:pt idx="4">
                  <c:v>97</c:v>
                </c:pt>
                <c:pt idx="5">
                  <c:v>106</c:v>
                </c:pt>
                <c:pt idx="6">
                  <c:v>132</c:v>
                </c:pt>
                <c:pt idx="7">
                  <c:v>164</c:v>
                </c:pt>
                <c:pt idx="8">
                  <c:v>162</c:v>
                </c:pt>
                <c:pt idx="9">
                  <c:v>179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631936"/>
        <c:axId val="172633472"/>
        <c:axId val="172577664"/>
      </c:line3DChart>
      <c:catAx>
        <c:axId val="17263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baseline="0">
                <a:latin typeface="+mn-lt"/>
              </a:defRPr>
            </a:pPr>
            <a:endParaRPr lang="en-US"/>
          </a:p>
        </c:txPr>
        <c:crossAx val="172633472"/>
        <c:crosses val="autoZero"/>
        <c:auto val="1"/>
        <c:lblAlgn val="ctr"/>
        <c:lblOffset val="100"/>
        <c:noMultiLvlLbl val="0"/>
      </c:catAx>
      <c:valAx>
        <c:axId val="172633472"/>
        <c:scaling>
          <c:orientation val="minMax"/>
          <c:max val="2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72631936"/>
        <c:crosses val="autoZero"/>
        <c:crossBetween val="between"/>
        <c:majorUnit val="20"/>
      </c:valAx>
      <c:serAx>
        <c:axId val="172577664"/>
        <c:scaling>
          <c:orientation val="minMax"/>
        </c:scaling>
        <c:delete val="1"/>
        <c:axPos val="b"/>
        <c:majorTickMark val="out"/>
        <c:minorTickMark val="none"/>
        <c:tickLblPos val="nextTo"/>
        <c:crossAx val="172633472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592139334945698E-2"/>
          <c:y val="4.60093806002232E-2"/>
          <c:w val="0.91347921509769403"/>
          <c:h val="0.754092540442365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Трансплантации после ЭКМО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2011  (n=39)</c:v>
                </c:pt>
                <c:pt idx="1">
                  <c:v>2012  (n=63)</c:v>
                </c:pt>
                <c:pt idx="2">
                  <c:v>2013 (n=102)</c:v>
                </c:pt>
                <c:pt idx="3">
                  <c:v>2014  (n=96)</c:v>
                </c:pt>
                <c:pt idx="4">
                  <c:v>2015 (n=103)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11</c:v>
                </c:pt>
                <c:pt idx="2">
                  <c:v>20</c:v>
                </c:pt>
                <c:pt idx="3">
                  <c:v>20</c:v>
                </c:pt>
                <c:pt idx="4">
                  <c:v>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2011  (n=39)</c:v>
                </c:pt>
                <c:pt idx="1">
                  <c:v>2012  (n=63)</c:v>
                </c:pt>
                <c:pt idx="2">
                  <c:v>2013 (n=102)</c:v>
                </c:pt>
                <c:pt idx="3">
                  <c:v>2014  (n=96)</c:v>
                </c:pt>
                <c:pt idx="4">
                  <c:v>2015 (n=103)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</c:v>
                </c:pt>
                <c:pt idx="1">
                  <c:v>52</c:v>
                </c:pt>
                <c:pt idx="2">
                  <c:v>82</c:v>
                </c:pt>
                <c:pt idx="3">
                  <c:v>76</c:v>
                </c:pt>
                <c:pt idx="4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708608"/>
        <c:axId val="172710144"/>
        <c:axId val="0"/>
      </c:bar3DChart>
      <c:catAx>
        <c:axId val="17270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72710144"/>
        <c:crosses val="autoZero"/>
        <c:auto val="1"/>
        <c:lblAlgn val="ctr"/>
        <c:lblOffset val="100"/>
        <c:noMultiLvlLbl val="0"/>
      </c:catAx>
      <c:valAx>
        <c:axId val="172710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2708608"/>
        <c:crosses val="autoZero"/>
        <c:crossBetween val="between"/>
      </c:valAx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0"/>
          <c:y val="0.13342478855006401"/>
          <c:w val="0.43524252022311999"/>
          <c:h val="0.23174976682177401"/>
        </c:manualLayout>
      </c:layout>
      <c:overlay val="1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0.86678</cdr:x>
      <cdr:y>0.68293</cdr:y>
    </cdr:from>
    <cdr:to>
      <cdr:x>0.97789</cdr:x>
      <cdr:y>0.74657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2016224"/>
          <a:ext cx="609211" cy="187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71.4</a:t>
          </a:r>
          <a:r>
            <a:rPr lang="ru-RU" dirty="0" smtClean="0"/>
            <a:t>±4.4%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0.86678</cdr:x>
      <cdr:y>0.09756</cdr:y>
    </cdr:from>
    <cdr:to>
      <cdr:x>0.97789</cdr:x>
      <cdr:y>0.1612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752528" y="288032"/>
          <a:ext cx="609211" cy="187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100" dirty="0" smtClean="0"/>
            <a:t>93.0</a:t>
          </a:r>
          <a:r>
            <a:rPr lang="ru-RU" dirty="0" smtClean="0"/>
            <a:t>±2.6%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0.86678</cdr:x>
      <cdr:y>0.29268</cdr:y>
    </cdr:from>
    <cdr:to>
      <cdr:x>0.97789</cdr:x>
      <cdr:y>0.35632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752528" y="864096"/>
          <a:ext cx="609211" cy="187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dirty="0" smtClean="0"/>
            <a:t>89.1±1.9%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0.04425</cdr:x>
      <cdr:y>0.3727</cdr:y>
    </cdr:from>
    <cdr:to>
      <cdr:x>0.16814</cdr:x>
      <cdr:y>0.42185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088232"/>
          <a:ext cx="1008112" cy="275384"/>
        </a:xfrm>
        <a:prstGeom xmlns:a="http://schemas.openxmlformats.org/drawingml/2006/main" prst="rect">
          <a:avLst/>
        </a:prstGeom>
        <a:solidFill xmlns:a="http://schemas.openxmlformats.org/drawingml/2006/main">
          <a:srgbClr val="FFCC99"/>
        </a:solidFill>
        <a:ln xmlns:a="http://schemas.openxmlformats.org/drawingml/2006/main">
          <a:solidFill>
            <a:sysClr val="windowText" lastClr="000000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200" b="1" dirty="0">
              <a:latin typeface="+mn-lt"/>
              <a:cs typeface="Times New Roman" pitchFamily="18" charset="0"/>
            </a:rPr>
            <a:t>135 (41,5%)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64CDDE-E65A-BB4E-B993-87E377C0559F}" type="datetimeFigureOut">
              <a:rPr lang="ru-RU"/>
              <a:pPr>
                <a:defRPr/>
              </a:pPr>
              <a:t>03.10.2016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57BA83-E438-7F45-997A-2261F755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36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fld id="{A46F4C67-5CCD-6D41-8905-093D8AE3B86C}" type="slidenum">
              <a:rPr kumimoji="0" lang="ru-RU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</a:pPr>
              <a:t>1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kumimoji="0"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prstClr val="white"/>
              </a:buClr>
              <a:defRPr/>
            </a:pPr>
            <a:fld id="{8A25DF62-C6AF-8A4F-87C9-60C39597D0B4}" type="slidenum">
              <a:rPr lang="ru-RU" b="0" i="0">
                <a:solidFill>
                  <a:prstClr val="black"/>
                </a:solidFill>
              </a:rPr>
              <a:pPr>
                <a:buClr>
                  <a:prstClr val="white"/>
                </a:buClr>
                <a:defRPr/>
              </a:pPr>
              <a:t>4</a:t>
            </a:fld>
            <a:endParaRPr lang="ru-RU" b="0" i="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white"/>
              </a:buClr>
              <a:defRPr/>
            </a:pPr>
            <a:fld id="{655B84D1-CAD9-2343-B75E-3F31674B5704}" type="slidenum">
              <a:rPr lang="ru-RU" smtClean="0">
                <a:solidFill>
                  <a:prstClr val="black"/>
                </a:solidFill>
              </a:rPr>
              <a:pPr>
                <a:buClr>
                  <a:prstClr val="white"/>
                </a:buCl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white"/>
              </a:buClr>
              <a:defRPr/>
            </a:pPr>
            <a:fld id="{655B84D1-CAD9-2343-B75E-3F31674B5704}" type="slidenum">
              <a:rPr lang="ru-RU" smtClean="0">
                <a:solidFill>
                  <a:prstClr val="black"/>
                </a:solidFill>
              </a:rPr>
              <a:pPr>
                <a:buClr>
                  <a:prstClr val="white"/>
                </a:buCl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5B84D1-CAD9-2343-B75E-3F31674B570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7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A600F-4C7E-2F4F-85DB-34C521011E7B}" type="slidenum">
              <a:rPr lang="ru-RU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A600F-4C7E-2F4F-85DB-34C521011E7B}" type="slidenum">
              <a:rPr lang="ru-RU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fld id="{82479EF9-D6CC-CC45-AC0F-E7E176C90D01}" type="slidenum">
              <a:rPr kumimoji="0" lang="ru-RU" sz="1200">
                <a:solidFill>
                  <a:srgbClr val="000000"/>
                </a:solidFill>
              </a:rPr>
              <a:pPr/>
              <a:t>17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fld id="{333F870C-C584-C344-A560-D7A5ACC0FCF2}" type="slidenum">
              <a:rPr kumimoji="0" lang="ru-RU" sz="1200">
                <a:solidFill>
                  <a:srgbClr val="000000"/>
                </a:solidFill>
              </a:rPr>
              <a:pPr/>
              <a:t>18</a:t>
            </a:fld>
            <a:endParaRPr kumimoji="0" lang="ru-RU" sz="1200">
              <a:solidFill>
                <a:srgbClr val="000000"/>
              </a:solidFill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A088007A-64C8-A044-A580-B84551A76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7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05D90111-3B7B-F147-9CF0-4211B96B5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5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92995F33-8F2F-224D-8B4F-E17A595BC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65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B7227F07-7462-B645-8979-A1DFDFBCD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13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E77A367A-8E62-5247-9773-2E1F3F301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5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40E54EBD-31BE-314B-A56C-9DF576063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614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783B2D0B-198E-9049-A463-69F80254E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8419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7D6B09B-0781-1541-B03B-98B7A4D85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620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D00C01F4-EAA7-5F4D-A184-F61DE6294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2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6B8CD89-7A83-4F42-90E9-FAB3495E72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63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C2D9BBF7-EB47-414B-9561-66B3CCE12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7E2F596A-8A58-C242-B685-57A425985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90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C8E4C03-0940-4041-8AC9-51156B350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66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9B47344C-4D2B-774D-8362-5B1E5EA88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132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15C8546C-91B9-C248-AAA0-441FF724A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39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BA2AF942-7D07-5E4A-B205-822861AAE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49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5611E62D-516D-5041-BE76-A22015C66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3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CEC3E6C8-F4C9-1145-99B6-4E5AB87A4F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23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AA3F6B15-ACF7-F142-9428-2E1079E86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2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6A6DA51-4E79-0E46-8636-BD4CE1B32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2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9337AB3E-6CB1-5244-BFBC-F2299996B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92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A2D7D353-5C22-6F44-A1BB-DBBB27D99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5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479D348E-4494-3F43-BF96-4FC21DBA5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89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8404178-E4E8-0344-8D29-B8DDEC152D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517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0A74048B-942E-364C-BA10-0D7990EC8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6614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744C14A9-5645-534A-BD1B-A3D518D16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4468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3214E07-F759-FA42-A795-7574D5013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54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6DFCF30-70EC-2740-882A-25596071F0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14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7BF61F4-199A-9D49-B40A-B403A61CC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7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5F1BB82-B2E2-904A-BB89-F554BEA66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9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953648D-F033-234A-BCE1-83B11DC51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38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B411929-17AF-054B-8BBD-A6D8EE066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86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CB080E4-AE8E-9143-BF74-855A90D3B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4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50D49CF-3894-B944-8741-92B66EC24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2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5752A7-ED3C-6D4E-AB11-07EAD2FE9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16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6128996-6704-F146-8166-07FAC116F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29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10B8D0-5701-FE49-AD8B-701A362D4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04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5DDEE9E-18D7-C445-9E25-FA885D22E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46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5C02B97-35FC-6441-BC58-2712AE871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11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E2E0AFC-8C85-9444-8A1C-21FF2D7B7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69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2DE6341-11FF-D840-8615-50AE6CB2E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90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66808AC-B576-2545-875D-1CFB006C7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838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A2F22E26-83A1-3940-ADFB-8519A77B4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21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7EEBA84A-8619-ED44-9E79-31254FC01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8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F3BCD63A-E2A6-F94C-BBBD-5BB9008DE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85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FED26FEC-A35B-6243-BC42-093CA7AE6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65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4A287B66-A690-4049-A7FA-78CC73F46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30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D0ADEDFC-8F48-2E40-94AD-B31C0745A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82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62605846-F18C-7E43-B1F3-6C734E92C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44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0613FE07-6EE1-D345-B246-071A9E565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414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586A8D5A-31EE-134B-B79F-E101723F2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164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10D76724-A25D-6C48-A6B0-CE33EAB32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64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1BC55B03-9AFB-0545-BB0F-C8116AE41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89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ED9B180-B2E6-DA4E-84D6-E62BAABFF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64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3E58FF50-BC88-FB44-9CE2-1E24A68D17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34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E7FC252D-E2C9-C94C-9989-092288EA8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30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C375B7CE-8FE9-D441-901F-350FAC069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9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7AEDC08-0C8B-9148-B646-038863D04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69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AC0FF539-0830-5041-8364-74F006E8B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548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8587E19E-7622-3343-B4CF-56FE833B0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76945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A7A734CF-8AC7-5B41-B4CC-85B6938DC0BC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53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52177A4B-9D4B-9F44-B84C-7025FC30A6E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071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0EC068BC-8A9B-664D-9322-10201C400ABF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80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FF93F826-ACF4-684A-B3DE-8E213FB5FAF1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409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5181C472-1E90-4F4C-9708-CBC1ECD2F1D5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3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187A41E8-D224-0947-BD8B-20C6EFAE25E7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0F914774-D68B-3540-8233-65C892658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40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9C86D4E3-D4AC-9847-8606-2302030CD3B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907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9E27231-A06F-F14A-881B-17CB5B6A1D2B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36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7E3D99DB-A40C-424A-A40C-1B4B2DD2F13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49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35585F7-EBEA-E34A-BB16-EEB975E4EBB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223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18952B58-2829-2D4C-B7F1-118B9ACBB947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62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DC3A987-0F01-9549-91D8-6CB36147155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17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A2E4FE4-A5A8-5C40-9E4B-9DCB95A9F492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14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D33F771-74EF-4C45-9867-DF5D9DB676E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41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A7A734CF-8AC7-5B41-B4CC-85B6938DC0BC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634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52177A4B-9D4B-9F44-B84C-7025FC30A6E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5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77C5A563-8AAB-7A4B-90F2-66939B9A8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2290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0EC068BC-8A9B-664D-9322-10201C400ABF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90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FF93F826-ACF4-684A-B3DE-8E213FB5FAF1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64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5181C472-1E90-4F4C-9708-CBC1ECD2F1D5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551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187A41E8-D224-0947-BD8B-20C6EFAE25E7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80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9C86D4E3-D4AC-9847-8606-2302030CD3B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173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9E27231-A06F-F14A-881B-17CB5B6A1D2B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627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7E3D99DB-A40C-424A-A40C-1B4B2DD2F13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268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35585F7-EBEA-E34A-BB16-EEB975E4EBB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18952B58-2829-2D4C-B7F1-118B9ACBB947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669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DC3A987-0F01-9549-91D8-6CB361471556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b="0" i="0">
                <a:latin typeface="+mn-lt"/>
                <a:ea typeface="+mn-ea"/>
              </a:defRPr>
            </a:lvl1pPr>
          </a:lstStyle>
          <a:p>
            <a:pPr>
              <a:defRPr/>
            </a:pPr>
            <a:fld id="{EA35186E-06D8-6148-A4C7-3D014396D7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115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2A2E4FE4-A5A8-5C40-9E4B-9DCB95A9F492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50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FFFFFF"/>
              </a:buClr>
              <a:defRPr/>
            </a:pPr>
            <a:fld id="{8D33F771-74EF-4C45-9867-DF5D9DB676E9}" type="slidenum">
              <a:rPr lang="ru-RU">
                <a:solidFill>
                  <a:srgbClr val="000000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400" b="1" i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EAD50B15-1031-1544-BFA9-31744F55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  <p:sldLayoutId id="214748430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400" b="1" i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45045F0-278B-AD4B-B7CB-6413BD7A0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FontTx/>
              <a:buNone/>
              <a:defRPr kumimoji="0" sz="1400" b="0" i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FontTx/>
              <a:buNone/>
              <a:defRPr kumimoji="0" sz="1400" b="0" i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FontTx/>
              <a:buNone/>
              <a:defRPr kumimoji="0" sz="1400" b="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30A987A-DF73-7740-820E-3B4E5A5FB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37" r:id="rId12"/>
    <p:sldLayoutId id="2147484338" r:id="rId13"/>
    <p:sldLayoutId id="2147484339" r:id="rId14"/>
    <p:sldLayoutId id="214748434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 kumimoji="0" sz="1400" b="1" i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400" b="1" i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AF4F6F4-6B7D-954D-8F70-20BC1A301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fld id="{F184BF71-773A-CC44-AA9F-2219718A185E}" type="slidenum">
              <a:rPr kumimoji="0" lang="ru-RU" b="1" i="1">
                <a:solidFill>
                  <a:srgbClr val="000000"/>
                </a:solidFill>
              </a:rPr>
              <a:pPr eaLnBrk="0" hangingPunct="0">
                <a:lnSpc>
                  <a:spcPct val="85000"/>
                </a:lnSpc>
                <a:buClr>
                  <a:srgbClr val="FFFFFF"/>
                </a:buClr>
                <a:buFont typeface="Wingdings" charset="0"/>
                <a:buNone/>
                <a:defRPr/>
              </a:pPr>
              <a:t>‹#›</a:t>
            </a:fld>
            <a:endParaRPr kumimoji="0" lang="ru-RU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9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fld id="{F184BF71-773A-CC44-AA9F-2219718A185E}" type="slidenum">
              <a:rPr kumimoji="0" lang="ru-RU" b="1" i="1">
                <a:solidFill>
                  <a:srgbClr val="000000"/>
                </a:solidFill>
              </a:rPr>
              <a:pPr eaLnBrk="0" hangingPunct="0">
                <a:lnSpc>
                  <a:spcPct val="85000"/>
                </a:lnSpc>
                <a:buClr>
                  <a:srgbClr val="FFFFFF"/>
                </a:buClr>
                <a:buFont typeface="Wingdings" charset="0"/>
                <a:buNone/>
                <a:defRPr/>
              </a:pPr>
              <a:t>‹#›</a:t>
            </a:fld>
            <a:endParaRPr kumimoji="0" lang="ru-RU" b="1" i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3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jpe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oleObject" Target="../embeddings/Microsoft_Excel_97-2003_Worksheet2.xls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9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chart" Target="../charts/char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chart" Target="../charts/char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2" y="-3363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844675"/>
            <a:ext cx="7129462" cy="1439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kumimoji="0"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Трансплантация органов человека в Российской Федерации: текущая ситуация и перспективы</a:t>
            </a:r>
            <a:endParaRPr kumimoji="0"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70659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15888"/>
            <a:ext cx="13192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3357563"/>
            <a:ext cx="87137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2000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С.В.Готье</a:t>
            </a:r>
            <a:endParaRPr kumimoji="0" lang="ru-RU" sz="2000" b="1" i="1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академик РАН, </a:t>
            </a:r>
            <a:endParaRPr kumimoji="0" lang="en-US" sz="1600" b="1" i="1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главный специалист </a:t>
            </a:r>
            <a:r>
              <a:rPr kumimoji="0" lang="ru-RU" sz="1600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трансплантолог</a:t>
            </a: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Минздрава России,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директор Федерального научного центра трансплантологии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defRPr/>
            </a:pP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искусственных органов им. акад. В.И.Шумакова, 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defRPr/>
            </a:pPr>
            <a:r>
              <a:rPr kumimoji="0" lang="ru-RU" sz="16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председатель Российского трансплантологического общества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12160" y="6237312"/>
            <a:ext cx="3024187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Москва, 26 апреля 2016 </a:t>
            </a:r>
            <a:r>
              <a:rPr kumimoji="0"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г.</a:t>
            </a:r>
            <a:endParaRPr kumimoji="0" lang="ru-RU" sz="1100" b="1" i="1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141704" y="4447754"/>
            <a:ext cx="8390735" cy="234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76250" indent="-47625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66675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Char char="l"/>
              <a:defRPr/>
            </a:pPr>
            <a:r>
              <a:rPr lang="en-US" sz="1800" b="1" i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Идеальное</a:t>
            </a:r>
            <a:r>
              <a:rPr lang="en-US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1800" b="1" i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качество</a:t>
            </a:r>
            <a:r>
              <a:rPr lang="en-US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1800" b="1" i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трансплантата</a:t>
            </a:r>
            <a:endParaRPr lang="ru-RU" sz="18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6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(немедленная первичная функция – 100%)</a:t>
            </a: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6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</a:t>
            </a:r>
            <a:r>
              <a:rPr lang="ru-RU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</a:t>
            </a:r>
            <a:endParaRPr lang="en-US" sz="18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Char char="l"/>
              <a:defRPr/>
            </a:pPr>
            <a:r>
              <a:rPr lang="ru-RU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Меньшая частота кризов отторжения, возможность преодоления </a:t>
            </a:r>
            <a:r>
              <a:rPr lang="en-US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AB0</a:t>
            </a:r>
            <a:r>
              <a:rPr lang="ru-RU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-барьера</a:t>
            </a: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endParaRPr lang="ru-RU" sz="18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Char char="l"/>
              <a:defRPr/>
            </a:pPr>
            <a:r>
              <a:rPr lang="ru-RU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Реальная возможность трансплантации в </a:t>
            </a:r>
            <a:r>
              <a:rPr lang="ru-RU" sz="1800" b="1" i="1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преддиализном</a:t>
            </a:r>
            <a:r>
              <a:rPr lang="ru-RU" sz="18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периоде</a:t>
            </a:r>
            <a:r>
              <a:rPr lang="en-US" sz="2000" b="1" i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16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endParaRPr lang="en-US" sz="14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endParaRPr lang="ru-RU" sz="1400" b="1" i="1" dirty="0" smtClean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70032" name="Text Box 16"/>
          <p:cNvSpPr txBox="1">
            <a:spLocks noChangeArrowheads="1"/>
          </p:cNvSpPr>
          <p:nvPr/>
        </p:nvSpPr>
        <p:spPr bwMode="auto">
          <a:xfrm>
            <a:off x="107504" y="2276872"/>
            <a:ext cx="447719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buClr>
                <a:srgbClr val="FFFFFF"/>
              </a:buClr>
              <a:buFont typeface="Wingdings" charset="0"/>
              <a:buNone/>
              <a:defRPr kumimoji="0" b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Потребность в РФ – 300-400 в год</a:t>
            </a:r>
          </a:p>
          <a:p>
            <a:r>
              <a:rPr lang="ru-RU" dirty="0"/>
              <a:t>Выполняется – </a:t>
            </a:r>
            <a:r>
              <a:rPr lang="en-US" dirty="0"/>
              <a:t>5</a:t>
            </a:r>
            <a:r>
              <a:rPr lang="ru-RU" dirty="0"/>
              <a:t>0-</a:t>
            </a:r>
            <a:r>
              <a:rPr lang="en-US" dirty="0"/>
              <a:t>7</a:t>
            </a:r>
            <a:r>
              <a:rPr lang="ru-RU" dirty="0"/>
              <a:t>0 в год</a:t>
            </a:r>
          </a:p>
        </p:txBody>
      </p:sp>
      <p:sp>
        <p:nvSpPr>
          <p:cNvPr id="470036" name="Text Box 20"/>
          <p:cNvSpPr txBox="1">
            <a:spLocks noChangeArrowheads="1"/>
          </p:cNvSpPr>
          <p:nvPr/>
        </p:nvSpPr>
        <p:spPr bwMode="auto">
          <a:xfrm>
            <a:off x="179512" y="4003467"/>
            <a:ext cx="7128792" cy="36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0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Преимущества родственной трансплантации почки</a:t>
            </a:r>
          </a:p>
        </p:txBody>
      </p:sp>
      <p:pic>
        <p:nvPicPr>
          <p:cNvPr id="19" name="Picture 7" descr="C:\Users\admin\AppData\Local\Microsoft\Windows\Temporary Internet Files\Content.Outlook\LSJEUB6W\Беджи-синх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46113" cy="6429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4"/>
          <a:srcRect l="5891" t="6790" b="22470"/>
          <a:stretch/>
        </p:blipFill>
        <p:spPr>
          <a:xfrm>
            <a:off x="6628935" y="836712"/>
            <a:ext cx="2344887" cy="23693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7" name="Овальная выноска 16"/>
          <p:cNvSpPr/>
          <p:nvPr/>
        </p:nvSpPr>
        <p:spPr>
          <a:xfrm>
            <a:off x="7020272" y="3429001"/>
            <a:ext cx="1953550" cy="648072"/>
          </a:xfrm>
          <a:prstGeom prst="wedgeEllipseCallout">
            <a:avLst>
              <a:gd name="adj1" fmla="val 40466"/>
              <a:gd name="adj2" fmla="val -185583"/>
            </a:avLst>
          </a:prstGeom>
          <a:solidFill>
            <a:schemeClr val="bg1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charset="0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лапароскопическая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нефрэктомия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charset="0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 донора</a:t>
            </a: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charset="0"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217717"/>
            <a:ext cx="1872208" cy="25120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2" name="Picture 7" descr="Эмблема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7824" y="298103"/>
            <a:ext cx="561662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почки детям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рансплантологического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82342"/>
              </p:ext>
            </p:extLst>
          </p:nvPr>
        </p:nvGraphicFramePr>
        <p:xfrm>
          <a:off x="1043608" y="1052736"/>
          <a:ext cx="676875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03848" y="404664"/>
            <a:ext cx="4968552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сердца в РФ</a:t>
            </a:r>
            <a:endParaRPr kumimoji="0" lang="ru-RU" sz="20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556792"/>
            <a:ext cx="4016845" cy="3616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b="1" dirty="0" smtClean="0"/>
              <a:t>1</a:t>
            </a:r>
            <a:r>
              <a:rPr kumimoji="0" lang="en-US" b="1" dirty="0"/>
              <a:t>0</a:t>
            </a:r>
            <a:r>
              <a:rPr kumimoji="0" lang="ru-RU" b="1" dirty="0" smtClean="0"/>
              <a:t> </a:t>
            </a:r>
            <a:r>
              <a:rPr kumimoji="0" lang="ru-RU" b="1" dirty="0"/>
              <a:t>центров в </a:t>
            </a:r>
            <a:r>
              <a:rPr kumimoji="0" lang="en-US" b="1" dirty="0" smtClean="0"/>
              <a:t>8</a:t>
            </a:r>
            <a:r>
              <a:rPr kumimoji="0" lang="ru-RU" b="1" dirty="0" smtClean="0"/>
              <a:t> </a:t>
            </a:r>
            <a:r>
              <a:rPr kumimoji="0" lang="ru-RU" b="1" dirty="0"/>
              <a:t>субъектах РФ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3384376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b="1" dirty="0"/>
              <a:t>2015 </a:t>
            </a:r>
            <a:r>
              <a:rPr kumimoji="0" lang="ru-RU" b="1" dirty="0" smtClean="0"/>
              <a:t>– </a:t>
            </a:r>
            <a:r>
              <a:rPr kumimoji="0" lang="en-US" b="1" dirty="0" smtClean="0"/>
              <a:t>179</a:t>
            </a:r>
            <a:r>
              <a:rPr kumimoji="0" lang="ru-RU" b="1" dirty="0" smtClean="0"/>
              <a:t> операций</a:t>
            </a:r>
            <a:endParaRPr kumimoji="0" lang="ru-RU" b="1" dirty="0"/>
          </a:p>
        </p:txBody>
      </p:sp>
      <p:graphicFrame>
        <p:nvGraphicFramePr>
          <p:cNvPr id="15" name="Диаграмм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70162"/>
              </p:ext>
            </p:extLst>
          </p:nvPr>
        </p:nvGraphicFramePr>
        <p:xfrm>
          <a:off x="3131840" y="1052736"/>
          <a:ext cx="5674532" cy="3377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95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2" descr="D:\ЭКМО БАЗА ДАННЫХ\ВА ЭКМО пациенты\Казаров ВА ЭКМО + дренаж ЛП\IMG_5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2286000" cy="2836863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051720" y="1052736"/>
            <a:ext cx="4968552" cy="800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kumimoji="0" lang="ru-RU" sz="1400" b="1" dirty="0" smtClean="0">
                <a:solidFill>
                  <a:srgbClr val="660066"/>
                </a:solidFill>
              </a:rPr>
              <a:t>возраст донора (60% старше 40 лет)</a:t>
            </a:r>
          </a:p>
          <a:p>
            <a:pPr eaLnBrk="0" hangingPunct="0">
              <a:lnSpc>
                <a:spcPct val="8500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kumimoji="0" lang="ru-RU" sz="1400" b="1" dirty="0" smtClean="0">
                <a:solidFill>
                  <a:srgbClr val="660066"/>
                </a:solidFill>
              </a:rPr>
              <a:t>гипертрофия миокарда до 20 мм</a:t>
            </a:r>
          </a:p>
          <a:p>
            <a:pPr eaLnBrk="0" hangingPunct="0">
              <a:lnSpc>
                <a:spcPct val="85000"/>
              </a:lnSpc>
              <a:spcBef>
                <a:spcPts val="600"/>
              </a:spcBef>
              <a:buFont typeface="Wingdings" charset="2"/>
              <a:buChar char="§"/>
              <a:defRPr/>
            </a:pPr>
            <a:r>
              <a:rPr kumimoji="0" lang="ru-RU" sz="1400" b="1" dirty="0" smtClean="0">
                <a:solidFill>
                  <a:srgbClr val="660066"/>
                </a:solidFill>
              </a:rPr>
              <a:t>корригируемые дефекты клапанного аппарата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9712" y="692696"/>
            <a:ext cx="5328592" cy="28084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>
              <a:defRPr sz="1400" u="sng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b="1" i="1" dirty="0"/>
              <a:t>Изменение концепции пригодности донорского сердца</a:t>
            </a:r>
          </a:p>
        </p:txBody>
      </p:sp>
      <p:pic>
        <p:nvPicPr>
          <p:cNvPr id="28" name="Picture 5" descr="IMG_34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2736"/>
            <a:ext cx="1984375" cy="1584325"/>
          </a:xfrm>
          <a:prstGeom prst="rect">
            <a:avLst/>
          </a:prstGeom>
          <a:ln>
            <a:solidFill>
              <a:srgbClr val="80004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9" name="TextBox 28"/>
          <p:cNvSpPr txBox="1"/>
          <p:nvPr/>
        </p:nvSpPr>
        <p:spPr>
          <a:xfrm>
            <a:off x="323528" y="2617771"/>
            <a:ext cx="5472608" cy="1511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Критическая сердечная недостаточность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endParaRPr kumimoji="0" lang="ru-RU" b="1" dirty="0" smtClean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Механическая поддержка кровообращения (ЭКМО)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endParaRPr kumimoji="0" lang="ru-RU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Экстренная трансплантация сердца</a:t>
            </a:r>
            <a:endParaRPr kumimoji="0" lang="ru-RU" b="1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Нашивка 1"/>
          <p:cNvSpPr/>
          <p:nvPr/>
        </p:nvSpPr>
        <p:spPr>
          <a:xfrm rot="5400000">
            <a:off x="2879812" y="2960948"/>
            <a:ext cx="216024" cy="144016"/>
          </a:xfrm>
          <a:prstGeom prst="chevron">
            <a:avLst/>
          </a:prstGeom>
          <a:solidFill>
            <a:srgbClr val="33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endParaRPr kumimoji="0" lang="ru-RU" sz="16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2879812" y="3681028"/>
            <a:ext cx="216024" cy="144016"/>
          </a:xfrm>
          <a:prstGeom prst="chevron">
            <a:avLst/>
          </a:prstGeom>
          <a:solidFill>
            <a:srgbClr val="33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endParaRPr kumimoji="0" lang="ru-RU" sz="1600" b="1" i="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83339873"/>
              </p:ext>
            </p:extLst>
          </p:nvPr>
        </p:nvGraphicFramePr>
        <p:xfrm>
          <a:off x="1115616" y="3717032"/>
          <a:ext cx="3888432" cy="2971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75656" y="1988840"/>
            <a:ext cx="5184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>
              <a:defRPr sz="1400" u="sng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eaLnBrk="0" hangingPunct="0">
              <a:buClr>
                <a:srgbClr val="FFFFFF"/>
              </a:buClr>
              <a:buFont typeface="Wingdings" charset="0"/>
              <a:buNone/>
            </a:pPr>
            <a:r>
              <a:rPr kumimoji="0" lang="ru-RU" b="1" i="1" dirty="0"/>
              <a:t>Изменение концепции формирования листа ожидания: </a:t>
            </a:r>
            <a:endParaRPr kumimoji="0" lang="ru-RU" b="1" i="1" dirty="0" smtClean="0"/>
          </a:p>
          <a:p>
            <a:pPr eaLnBrk="0" hangingPunct="0">
              <a:buClr>
                <a:srgbClr val="FFFFFF"/>
              </a:buClr>
              <a:buFont typeface="Wingdings" charset="0"/>
              <a:buNone/>
            </a:pPr>
            <a:r>
              <a:rPr kumimoji="0" lang="ru-RU" b="1" u="none" dirty="0" smtClean="0">
                <a:solidFill>
                  <a:srgbClr val="660066"/>
                </a:solidFill>
              </a:rPr>
              <a:t>минимизация </a:t>
            </a:r>
            <a:r>
              <a:rPr kumimoji="0" lang="ru-RU" b="1" u="none" dirty="0">
                <a:solidFill>
                  <a:srgbClr val="660066"/>
                </a:solidFill>
              </a:rPr>
              <a:t>противопоказаний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5937" y="357989"/>
            <a:ext cx="460851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сердца (ФНЦТИО)</a:t>
            </a:r>
            <a:endParaRPr kumimoji="0" lang="ru-RU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7" descr="Эмблем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6710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82100"/>
              </p:ext>
            </p:extLst>
          </p:nvPr>
        </p:nvGraphicFramePr>
        <p:xfrm>
          <a:off x="20126" y="1556792"/>
          <a:ext cx="901427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Прямоугольник 2"/>
          <p:cNvSpPr>
            <a:spLocks noChangeArrowheads="1"/>
          </p:cNvSpPr>
          <p:nvPr/>
        </p:nvSpPr>
        <p:spPr bwMode="auto">
          <a:xfrm>
            <a:off x="5364088" y="6309320"/>
            <a:ext cx="3672408" cy="4108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1200" b="1" i="1" dirty="0" smtClean="0">
                <a:solidFill>
                  <a:srgbClr val="000000"/>
                </a:solidFill>
              </a:rPr>
              <a:t>2008-2015 г.г. - 483 пересадки </a:t>
            </a:r>
            <a:r>
              <a:rPr kumimoji="0" lang="ru-RU" sz="1200" b="1" i="1" dirty="0">
                <a:solidFill>
                  <a:srgbClr val="000000"/>
                </a:solidFill>
              </a:rPr>
              <a:t>сердца со средней госпитальной летальностью </a:t>
            </a:r>
            <a:r>
              <a:rPr kumimoji="0" lang="ru-RU" sz="1200" b="1" i="1" dirty="0" smtClean="0">
                <a:solidFill>
                  <a:srgbClr val="000000"/>
                </a:solidFill>
              </a:rPr>
              <a:t>8,6</a:t>
            </a:r>
            <a:r>
              <a:rPr kumimoji="0" lang="en-US" sz="1200" b="1" i="1" dirty="0" smtClean="0">
                <a:solidFill>
                  <a:srgbClr val="000000"/>
                </a:solidFill>
              </a:rPr>
              <a:t>%</a:t>
            </a:r>
            <a:endParaRPr kumimoji="0" lang="ru-RU" sz="1200" b="1" i="1" dirty="0">
              <a:solidFill>
                <a:srgbClr val="000000"/>
              </a:solidFill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323528" y="6237312"/>
            <a:ext cx="4536504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1200" b="1" i="1" dirty="0" smtClean="0">
                <a:solidFill>
                  <a:srgbClr val="000000"/>
                </a:solidFill>
              </a:rPr>
              <a:t>1986-2007 г.г. - 130 </a:t>
            </a:r>
            <a:r>
              <a:rPr kumimoji="0" lang="ru-RU" sz="1200" b="1" i="1" dirty="0">
                <a:solidFill>
                  <a:srgbClr val="000000"/>
                </a:solidFill>
              </a:rPr>
              <a:t>пересадок сердца со средней госпитальной летальностью 30</a:t>
            </a:r>
            <a:r>
              <a:rPr kumimoji="0" lang="en-US" sz="1200" b="1" i="1" dirty="0">
                <a:solidFill>
                  <a:srgbClr val="000000"/>
                </a:solidFill>
              </a:rPr>
              <a:t>%</a:t>
            </a:r>
            <a:endParaRPr kumimoji="0" lang="ru-RU" sz="1200" b="1" i="1" dirty="0">
              <a:solidFill>
                <a:srgbClr val="000000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411760" y="4005064"/>
            <a:ext cx="3672408" cy="475879"/>
          </a:xfrm>
          <a:prstGeom prst="wedgeRectCallout">
            <a:avLst>
              <a:gd name="adj1" fmla="val 46650"/>
              <a:gd name="adj2" fmla="val -108961"/>
            </a:avLst>
          </a:prstGeom>
          <a:solidFill>
            <a:srgbClr val="00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050" b="1" i="1" dirty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 </a:t>
            </a:r>
            <a:r>
              <a:rPr kumimoji="0" lang="ru-RU" sz="1200" b="1" i="1" dirty="0" smtClean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Летальность </a:t>
            </a:r>
            <a:r>
              <a:rPr kumimoji="0" lang="ru-RU" sz="1200" b="1" i="1" dirty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в период ожидания донорского сердца уменьшилась в </a:t>
            </a:r>
            <a:r>
              <a:rPr kumimoji="0" lang="ru-RU" sz="1600" b="1" i="1" dirty="0" smtClean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11</a:t>
            </a:r>
            <a:r>
              <a:rPr kumimoji="0" lang="ru-RU" sz="1100" b="1" i="1" dirty="0" smtClean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 </a:t>
            </a:r>
            <a:r>
              <a:rPr kumimoji="0" lang="ru-RU" sz="1100" b="1" i="1" dirty="0">
                <a:solidFill>
                  <a:srgbClr val="000000"/>
                </a:solidFill>
                <a:latin typeface="Arial"/>
                <a:ea typeface="MS Minngs"/>
                <a:cs typeface="Times New Roman"/>
              </a:rPr>
              <a:t>раз</a:t>
            </a:r>
            <a:endParaRPr kumimoji="0" lang="ru-RU" sz="1050" b="1" i="1" dirty="0">
              <a:solidFill>
                <a:srgbClr val="000000"/>
              </a:solidFill>
              <a:latin typeface="Cambria"/>
              <a:ea typeface="MS Minngs"/>
              <a:cs typeface="Times New Roman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11612883"/>
              </p:ext>
            </p:extLst>
          </p:nvPr>
        </p:nvGraphicFramePr>
        <p:xfrm>
          <a:off x="1835696" y="1268760"/>
          <a:ext cx="46085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Прямоугольная выноска 20"/>
          <p:cNvSpPr/>
          <p:nvPr/>
        </p:nvSpPr>
        <p:spPr>
          <a:xfrm>
            <a:off x="2125936" y="1484784"/>
            <a:ext cx="1946424" cy="535364"/>
          </a:xfrm>
          <a:prstGeom prst="wedgeRectCallout">
            <a:avLst>
              <a:gd name="adj1" fmla="val 125904"/>
              <a:gd name="adj2" fmla="val -3873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200" b="1" i="1" dirty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  </a:t>
            </a:r>
            <a:endParaRPr kumimoji="0" lang="en-US" sz="1200" b="1" i="1" dirty="0" smtClean="0">
              <a:solidFill>
                <a:srgbClr val="FFFFFF"/>
              </a:solidFill>
              <a:latin typeface="Arial"/>
              <a:ea typeface="MS Minngs"/>
              <a:cs typeface="Times New Roman"/>
            </a:endParaRPr>
          </a:p>
          <a:p>
            <a:pPr algn="ctr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1200" b="1" i="1" dirty="0" smtClean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    Число </a:t>
            </a:r>
            <a:r>
              <a:rPr kumimoji="0" lang="ru-RU" sz="1200" b="1" i="1" dirty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пациентов </a:t>
            </a:r>
            <a:r>
              <a:rPr kumimoji="0" lang="ru-RU" sz="1200" b="1" i="1" dirty="0" smtClean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           в </a:t>
            </a:r>
            <a:r>
              <a:rPr kumimoji="0" lang="ru-RU" sz="1200" b="1" i="1" dirty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листе ожидания увеличилось в </a:t>
            </a:r>
            <a:r>
              <a:rPr kumimoji="0" lang="en-US" sz="1200" b="1" i="1" dirty="0" smtClean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6</a:t>
            </a:r>
            <a:r>
              <a:rPr kumimoji="0" lang="ru-RU" sz="1200" b="1" i="1" dirty="0" smtClean="0">
                <a:solidFill>
                  <a:srgbClr val="FFFFFF"/>
                </a:solidFill>
                <a:latin typeface="Arial"/>
                <a:ea typeface="MS Minngs"/>
                <a:cs typeface="Times New Roman"/>
              </a:rPr>
              <a:t>,2 раза</a:t>
            </a:r>
            <a:endParaRPr kumimoji="0" lang="ru-RU" sz="1200" b="1" i="1" dirty="0">
              <a:solidFill>
                <a:srgbClr val="FFFFFF"/>
              </a:solidFill>
              <a:latin typeface="Arial"/>
              <a:ea typeface="MS Minngs"/>
              <a:cs typeface="Times New Roman"/>
            </a:endParaRPr>
          </a:p>
          <a:p>
            <a:pPr algn="ctr" eaLnBrk="0" fontAlgn="auto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charset="0"/>
              <a:buNone/>
              <a:defRPr/>
            </a:pPr>
            <a:endParaRPr kumimoji="0" lang="ru-RU" sz="1200" b="1" i="1" dirty="0">
              <a:solidFill>
                <a:srgbClr val="FFFFFF"/>
              </a:solidFill>
              <a:latin typeface="Arial"/>
              <a:ea typeface="MS Minngs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937" y="357989"/>
            <a:ext cx="460851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сердца (ФНЦТИО)</a:t>
            </a:r>
            <a:endParaRPr kumimoji="0" lang="ru-RU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8351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381700"/>
              </p:ext>
            </p:extLst>
          </p:nvPr>
        </p:nvGraphicFramePr>
        <p:xfrm>
          <a:off x="395536" y="3284984"/>
          <a:ext cx="7560840" cy="312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982321"/>
              </p:ext>
            </p:extLst>
          </p:nvPr>
        </p:nvGraphicFramePr>
        <p:xfrm>
          <a:off x="2627784" y="548680"/>
          <a:ext cx="5482952" cy="2952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76256" y="3356992"/>
            <a:ext cx="1889211" cy="213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900" b="1" i="1" dirty="0" smtClean="0">
                <a:solidFill>
                  <a:srgbClr val="000000"/>
                </a:solidFill>
              </a:rPr>
              <a:t>Дни после трансплантации</a:t>
            </a:r>
            <a:endParaRPr kumimoji="0" lang="ru-RU" sz="900" b="1" i="1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67944" y="6381328"/>
            <a:ext cx="1889211" cy="213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900" b="1" i="1" dirty="0" smtClean="0">
                <a:solidFill>
                  <a:srgbClr val="000000"/>
                </a:solidFill>
              </a:rPr>
              <a:t>Дни после трансплантации</a:t>
            </a:r>
            <a:endParaRPr kumimoji="0" lang="ru-RU" sz="900" b="1" i="1" dirty="0">
              <a:solidFill>
                <a:srgbClr val="000000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987824" y="4005064"/>
            <a:ext cx="3096344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Выживание реципиентов, переживших 30 дней</a:t>
            </a:r>
            <a:endParaRPr lang="ru-RU" sz="16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3203848" y="2492896"/>
            <a:ext cx="3096344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Выживание реципиентов (первые 30 дней)</a:t>
            </a:r>
            <a:endParaRPr lang="ru-RU" sz="1600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7" y="357989"/>
            <a:ext cx="4608511" cy="334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сердца (ФНЦТИО)</a:t>
            </a:r>
            <a:endParaRPr kumimoji="0" lang="ru-RU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2301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060930"/>
              </p:ext>
            </p:extLst>
          </p:nvPr>
        </p:nvGraphicFramePr>
        <p:xfrm>
          <a:off x="107504" y="692696"/>
          <a:ext cx="8136904" cy="5602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211960" y="404664"/>
            <a:ext cx="3930433" cy="36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печени в РФ</a:t>
            </a:r>
            <a:endParaRPr kumimoji="0" lang="ru-RU" sz="20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83768" y="1556792"/>
            <a:ext cx="4016845" cy="3616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b="1" dirty="0"/>
              <a:t>1</a:t>
            </a:r>
            <a:r>
              <a:rPr kumimoji="0" lang="en-US" b="1" dirty="0"/>
              <a:t>7</a:t>
            </a:r>
            <a:r>
              <a:rPr kumimoji="0" lang="ru-RU" b="1" dirty="0"/>
              <a:t> центров в 13 субъектах РФ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123728" y="980728"/>
            <a:ext cx="338437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b="1" dirty="0"/>
              <a:t>2015 </a:t>
            </a:r>
            <a:r>
              <a:rPr kumimoji="0" lang="ru-RU" b="1" dirty="0" smtClean="0"/>
              <a:t>– </a:t>
            </a:r>
            <a:r>
              <a:rPr kumimoji="0" lang="ru-RU" sz="2800" b="1" dirty="0" smtClean="0"/>
              <a:t>325</a:t>
            </a:r>
            <a:r>
              <a:rPr kumimoji="0" lang="ru-RU" b="1" dirty="0" smtClean="0"/>
              <a:t> операций</a:t>
            </a:r>
            <a:endParaRPr kumimoji="0" lang="ru-RU" b="1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475656" y="2276872"/>
            <a:ext cx="2404220" cy="28084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1400" b="1" dirty="0">
                <a:solidFill>
                  <a:srgbClr val="000000"/>
                </a:solidFill>
              </a:rPr>
              <a:t>о</a:t>
            </a:r>
            <a:r>
              <a:rPr kumimoji="0" lang="ru-RU" sz="1400" b="1" dirty="0" smtClean="0">
                <a:solidFill>
                  <a:srgbClr val="000000"/>
                </a:solidFill>
              </a:rPr>
              <a:t>т живого донора</a:t>
            </a:r>
            <a:endParaRPr kumimoji="0" lang="ru-RU" sz="1400" b="1" dirty="0">
              <a:solidFill>
                <a:srgbClr val="000000"/>
              </a:solidFill>
            </a:endParaRPr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1907704" y="2348880"/>
            <a:ext cx="176481" cy="1546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endParaRPr kumimoji="0" lang="ru-RU" sz="1100" b="1" i="1">
              <a:solidFill>
                <a:srgbClr val="000000"/>
              </a:solidFill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1907704" y="2554312"/>
            <a:ext cx="176481" cy="15460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endParaRPr kumimoji="0" lang="ru-RU" sz="1100" b="1" i="1">
              <a:solidFill>
                <a:srgbClr val="000000"/>
              </a:solidFill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1979712" y="2500082"/>
            <a:ext cx="2404220" cy="28084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</a:pPr>
            <a:r>
              <a:rPr kumimoji="0" lang="ru-RU" sz="1400" b="1" dirty="0">
                <a:solidFill>
                  <a:srgbClr val="000000"/>
                </a:solidFill>
              </a:rPr>
              <a:t>о</a:t>
            </a:r>
            <a:r>
              <a:rPr kumimoji="0" lang="ru-RU" sz="1400" b="1" dirty="0" smtClean="0">
                <a:solidFill>
                  <a:srgbClr val="000000"/>
                </a:solidFill>
              </a:rPr>
              <a:t>т посмертного донора</a:t>
            </a:r>
            <a:endParaRPr kumimoji="0"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76893"/>
              </p:ext>
            </p:extLst>
          </p:nvPr>
        </p:nvGraphicFramePr>
        <p:xfrm>
          <a:off x="4139952" y="1196752"/>
          <a:ext cx="4738428" cy="344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6829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21163"/>
            <a:ext cx="3348038" cy="2520950"/>
          </a:xfrm>
          <a:prstGeom prst="rect">
            <a:avLst/>
          </a:prstGeom>
          <a:ln>
            <a:solidFill>
              <a:srgbClr val="CCFF9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3969" name="Picture 9" descr="C:\Users\admin\AppData\Local\Microsoft\Windows\Temporary Internet Files\Content.Outlook\LSJEUB6W\IMG_00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5208" r="31541" b="26625"/>
          <a:stretch>
            <a:fillRect/>
          </a:stretch>
        </p:blipFill>
        <p:spPr bwMode="auto">
          <a:xfrm>
            <a:off x="2843213" y="765175"/>
            <a:ext cx="1536700" cy="1846263"/>
          </a:xfrm>
          <a:prstGeom prst="rect">
            <a:avLst/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33272"/>
          <a:stretch>
            <a:fillRect/>
          </a:stretch>
        </p:blipFill>
        <p:spPr bwMode="auto">
          <a:xfrm>
            <a:off x="3203575" y="2565400"/>
            <a:ext cx="1381125" cy="2322513"/>
          </a:xfrm>
          <a:prstGeom prst="rect">
            <a:avLst/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3" name="Picture 20" descr="C:\Users\admin\Desktop\Фото\Мамедова\P10104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t="6345" r="26740"/>
          <a:stretch>
            <a:fillRect/>
          </a:stretch>
        </p:blipFill>
        <p:spPr bwMode="auto">
          <a:xfrm>
            <a:off x="107950" y="4221163"/>
            <a:ext cx="1836738" cy="2476500"/>
          </a:xfrm>
          <a:prstGeom prst="rect">
            <a:avLst/>
          </a:prstGeom>
          <a:ln>
            <a:solidFill>
              <a:srgbClr val="CCFF99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9282" name="Изображение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3225" y="1628775"/>
            <a:ext cx="1373187" cy="1871663"/>
          </a:xfrm>
          <a:prstGeom prst="rect">
            <a:avLst/>
          </a:prstGeom>
          <a:ln>
            <a:solidFill>
              <a:srgbClr val="CCFF99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" name="Изображение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r="8693" b="27693"/>
          <a:stretch>
            <a:fillRect/>
          </a:stretch>
        </p:blipFill>
        <p:spPr bwMode="auto">
          <a:xfrm>
            <a:off x="1547813" y="2446338"/>
            <a:ext cx="1655762" cy="2273300"/>
          </a:xfrm>
          <a:prstGeom prst="rect">
            <a:avLst/>
          </a:prstGeom>
          <a:ln>
            <a:solidFill>
              <a:srgbClr val="CCFF99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6" name="Изображение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6589" b="17599"/>
          <a:stretch>
            <a:fillRect/>
          </a:stretch>
        </p:blipFill>
        <p:spPr bwMode="auto">
          <a:xfrm>
            <a:off x="3722688" y="4797425"/>
            <a:ext cx="1570037" cy="1951038"/>
          </a:xfrm>
          <a:prstGeom prst="rect">
            <a:avLst/>
          </a:prstGeom>
          <a:ln>
            <a:solidFill>
              <a:srgbClr val="CCFF9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3" name="Изображение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652963"/>
            <a:ext cx="1512888" cy="2024062"/>
          </a:xfrm>
          <a:prstGeom prst="rect">
            <a:avLst/>
          </a:prstGeom>
          <a:ln>
            <a:solidFill>
              <a:srgbClr val="CCFF9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9281" name="Изображение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21881" r="14294" b="31232"/>
          <a:stretch>
            <a:fillRect/>
          </a:stretch>
        </p:blipFill>
        <p:spPr bwMode="auto">
          <a:xfrm>
            <a:off x="7092950" y="2565400"/>
            <a:ext cx="1871663" cy="1733550"/>
          </a:xfrm>
          <a:prstGeom prst="rect">
            <a:avLst/>
          </a:prstGeom>
          <a:ln>
            <a:solidFill>
              <a:srgbClr val="CCFF99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4140200" y="192187"/>
            <a:ext cx="4608513" cy="6445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Трансплантация печени детям</a:t>
            </a:r>
            <a:endParaRPr kumimoji="0" lang="ru-RU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3981" name="Picture 5" descr="Рис"/>
          <p:cNvPicPr>
            <a:picLocks noChangeAspect="1" noChangeArrowheads="1"/>
          </p:cNvPicPr>
          <p:nvPr/>
        </p:nvPicPr>
        <p:blipFill>
          <a:blip r:embed="rId12" cstate="email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4813"/>
            <a:ext cx="1590675" cy="20891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Рисунок 4" descr="getImage (6)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9979" r="3201"/>
          <a:stretch>
            <a:fillRect/>
          </a:stretch>
        </p:blipFill>
        <p:spPr bwMode="auto">
          <a:xfrm>
            <a:off x="107950" y="2276475"/>
            <a:ext cx="1379538" cy="1873250"/>
          </a:xfrm>
          <a:prstGeom prst="rect">
            <a:avLst/>
          </a:prstGeom>
          <a:noFill/>
          <a:ln w="28575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admin\Desktop\Волков и Молчанов\18052010095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r="13649"/>
          <a:stretch>
            <a:fillRect/>
          </a:stretch>
        </p:blipFill>
        <p:spPr bwMode="auto">
          <a:xfrm>
            <a:off x="4643438" y="2997200"/>
            <a:ext cx="1900237" cy="1800225"/>
          </a:xfrm>
          <a:prstGeom prst="rect">
            <a:avLst/>
          </a:prstGeom>
          <a:ln w="38100" cmpd="sng">
            <a:solidFill>
              <a:srgbClr val="66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5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368575"/>
              </p:ext>
            </p:extLst>
          </p:nvPr>
        </p:nvGraphicFramePr>
        <p:xfrm>
          <a:off x="4439294" y="554856"/>
          <a:ext cx="4021138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6" name="Лист" r:id="rId15" imgW="4051300" imgH="3378200" progId="Excel.Sheet.8">
                  <p:embed/>
                </p:oleObj>
              </mc:Choice>
              <mc:Fallback>
                <p:oleObj name="Лист" r:id="rId15" imgW="4051300" imgH="3378200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294" y="554856"/>
                        <a:ext cx="4021138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6" name="TextBox 3"/>
          <p:cNvSpPr txBox="1">
            <a:spLocks noChangeArrowheads="1"/>
          </p:cNvSpPr>
          <p:nvPr/>
        </p:nvSpPr>
        <p:spPr bwMode="auto">
          <a:xfrm>
            <a:off x="4572000" y="793637"/>
            <a:ext cx="4464496" cy="9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90488" indent="-90488" eaLnBrk="0" hangingPunct="0">
              <a:lnSpc>
                <a:spcPct val="85000"/>
              </a:lnSpc>
              <a:spcBef>
                <a:spcPts val="600"/>
              </a:spcBef>
              <a:buFont typeface="Arial"/>
              <a:buChar char="•"/>
            </a:pPr>
            <a:r>
              <a:rPr kumimoji="0" lang="ru-RU" sz="1400" b="1" dirty="0">
                <a:solidFill>
                  <a:srgbClr val="FF0000"/>
                </a:solidFill>
              </a:rPr>
              <a:t>Наибольшее число педиатрических трансплантаций </a:t>
            </a:r>
            <a:r>
              <a:rPr kumimoji="0" lang="ru-RU" sz="1400" b="1" dirty="0" smtClean="0">
                <a:solidFill>
                  <a:srgbClr val="FF0000"/>
                </a:solidFill>
              </a:rPr>
              <a:t>печени в </a:t>
            </a:r>
            <a:r>
              <a:rPr kumimoji="0" lang="ru-RU" sz="1400" b="1" dirty="0">
                <a:solidFill>
                  <a:srgbClr val="FF0000"/>
                </a:solidFill>
              </a:rPr>
              <a:t>год среди центров (2015 </a:t>
            </a:r>
            <a:r>
              <a:rPr kumimoji="0" lang="ru-RU" sz="1200" b="1" dirty="0">
                <a:solidFill>
                  <a:srgbClr val="FF0000"/>
                </a:solidFill>
              </a:rPr>
              <a:t>г.</a:t>
            </a:r>
            <a:r>
              <a:rPr kumimoji="0" lang="ru-RU" sz="1400" b="1" dirty="0">
                <a:solidFill>
                  <a:srgbClr val="FF0000"/>
                </a:solidFill>
              </a:rPr>
              <a:t> - 84)  Европы и </a:t>
            </a:r>
            <a:r>
              <a:rPr kumimoji="0" lang="ru-RU" sz="1400" b="1" dirty="0" smtClean="0">
                <a:solidFill>
                  <a:srgbClr val="FF0000"/>
                </a:solidFill>
              </a:rPr>
              <a:t>США</a:t>
            </a:r>
          </a:p>
          <a:p>
            <a:pPr marL="90488" indent="-90488" eaLnBrk="0" hangingPunct="0">
              <a:lnSpc>
                <a:spcPct val="85000"/>
              </a:lnSpc>
              <a:spcBef>
                <a:spcPts val="600"/>
              </a:spcBef>
              <a:buFont typeface="Arial"/>
              <a:buChar char="•"/>
            </a:pPr>
            <a:r>
              <a:rPr kumimoji="0" lang="ru-RU" sz="1400" b="1" dirty="0" smtClean="0">
                <a:solidFill>
                  <a:srgbClr val="FF0000"/>
                </a:solidFill>
              </a:rPr>
              <a:t>Потребность РФ удовлетворена</a:t>
            </a:r>
            <a:endParaRPr kumimoji="0" lang="ru-RU" sz="1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84168" y="1904084"/>
            <a:ext cx="2232248" cy="80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000" b="1" dirty="0" smtClean="0">
                <a:solidFill>
                  <a:srgbClr val="FFFFFF"/>
                </a:solidFill>
              </a:rPr>
              <a:t>ФНЦТИО им. ак. Шумакова: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1" dirty="0" smtClean="0">
                <a:solidFill>
                  <a:srgbClr val="FFFFFF"/>
                </a:solidFill>
              </a:rPr>
              <a:t>92</a:t>
            </a:r>
            <a:r>
              <a:rPr kumimoji="0" lang="ru-RU" sz="1000" b="1" dirty="0" smtClean="0">
                <a:solidFill>
                  <a:srgbClr val="FFFFFF"/>
                </a:solidFill>
              </a:rPr>
              <a:t>% трансплантаций         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000" b="1" dirty="0">
                <a:solidFill>
                  <a:srgbClr val="FFFFFF"/>
                </a:solidFill>
              </a:rPr>
              <a:t> </a:t>
            </a:r>
            <a:r>
              <a:rPr kumimoji="0" lang="ru-RU" sz="1000" b="1" dirty="0" smtClean="0">
                <a:solidFill>
                  <a:srgbClr val="FFFFFF"/>
                </a:solidFill>
              </a:rPr>
              <a:t> печени детям в РФ</a:t>
            </a:r>
            <a:endParaRPr kumimoji="0" lang="ru-RU" sz="1000" b="1" dirty="0">
              <a:solidFill>
                <a:srgbClr val="FFFFFF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107504" y="116632"/>
            <a:ext cx="1368152" cy="576063"/>
          </a:xfrm>
          <a:prstGeom prst="wedgeRectCallout">
            <a:avLst>
              <a:gd name="adj1" fmla="val 54711"/>
              <a:gd name="adj2" fmla="val 70503"/>
            </a:avLst>
          </a:prstGeom>
          <a:solidFill>
            <a:srgbClr val="FFFF00"/>
          </a:solidFill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1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10 лет после </a:t>
            </a:r>
            <a:r>
              <a:rPr kumimoji="0" lang="ru-RU" sz="11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трансплантации печени</a:t>
            </a:r>
          </a:p>
        </p:txBody>
      </p:sp>
      <p:pic>
        <p:nvPicPr>
          <p:cNvPr id="24" name="Picture 7" descr="Эмблема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75656" y="332656"/>
            <a:ext cx="6840538" cy="36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Разделение печеночного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трансплантата</a:t>
            </a:r>
            <a:endParaRPr lang="ru-RU" sz="20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19" name="Picture 18" descr="C:\Users\admin\Desktop\сплит\IMG_26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>
            <a:fillRect/>
          </a:stretch>
        </p:blipFill>
        <p:spPr bwMode="auto">
          <a:xfrm>
            <a:off x="3276600" y="2349500"/>
            <a:ext cx="2514600" cy="208280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C:\Users\admin\Desktop\сплит\IMG_26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2952750" cy="2214563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C:\Users\admin\Desktop\сплит\IMG_265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40013"/>
            <a:ext cx="2778125" cy="2084387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C:\Users\admin\Desktop\сплит\IMG_256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400300" cy="18002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:\Users\admin\Desktop\сплит\IMG_259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21187"/>
          <a:stretch>
            <a:fillRect/>
          </a:stretch>
        </p:blipFill>
        <p:spPr bwMode="auto">
          <a:xfrm>
            <a:off x="2700338" y="908050"/>
            <a:ext cx="1962150" cy="2068513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7" descr="C:\Users\admin\Desktop\сплит\IMG_261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4" r="8794" b="11688"/>
          <a:stretch>
            <a:fillRect/>
          </a:stretch>
        </p:blipFill>
        <p:spPr bwMode="auto">
          <a:xfrm>
            <a:off x="5219700" y="908050"/>
            <a:ext cx="2443163" cy="216852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5275" y="4508500"/>
            <a:ext cx="2390775" cy="1584325"/>
          </a:xfrm>
          <a:prstGeom prst="rect">
            <a:avLst/>
          </a:prstGeom>
          <a:ln w="38100" cmpd="sng">
            <a:solidFill>
              <a:srgbClr val="66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 rotWithShape="1">
          <a:blip r:embed="rId10"/>
          <a:srcRect l="16427" r="21460"/>
          <a:stretch/>
        </p:blipFill>
        <p:spPr>
          <a:xfrm>
            <a:off x="3419475" y="4508500"/>
            <a:ext cx="2325688" cy="2106613"/>
          </a:xfrm>
          <a:prstGeom prst="rect">
            <a:avLst/>
          </a:prstGeom>
          <a:ln w="38100" cmpd="sng">
            <a:solidFill>
              <a:srgbClr val="66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940425" y="6237288"/>
            <a:ext cx="1398588" cy="371475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4 сутки после трансплантации</a:t>
            </a: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7802563" y="1125538"/>
            <a:ext cx="1131887" cy="233362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21.02.2013</a:t>
            </a: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2268538" y="6308725"/>
            <a:ext cx="1398587" cy="234950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Анита, 11 лет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7667625" y="6021388"/>
            <a:ext cx="1398588" cy="233362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Света, 8 мес.</a:t>
            </a:r>
          </a:p>
        </p:txBody>
      </p:sp>
      <p:pic>
        <p:nvPicPr>
          <p:cNvPr id="34" name="Picture 7" descr="C:\Users\admin\AppData\Local\Microsoft\Windows\Temporary Internet Files\Content.Outlook\LSJEUB6W\Беджи-синх2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46113" cy="6429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Эмблема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3247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82850" y="404664"/>
            <a:ext cx="5903913" cy="623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Трансплантация фрагмента печени ребенку от посмертного донора</a:t>
            </a:r>
            <a:endParaRPr lang="ru-RU" sz="20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 rotWithShape="1">
          <a:blip r:embed="rId3"/>
          <a:srcRect l="19692" t="3964" r="10538"/>
          <a:stretch/>
        </p:blipFill>
        <p:spPr>
          <a:xfrm>
            <a:off x="3347864" y="3224213"/>
            <a:ext cx="2485584" cy="2565152"/>
          </a:xfrm>
          <a:prstGeom prst="rect">
            <a:avLst/>
          </a:prstGeom>
          <a:ln w="38100" cmpd="sng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464050" y="1125538"/>
            <a:ext cx="2520950" cy="1446212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defPPr>
              <a:defRPr lang="ru-RU"/>
            </a:defPPr>
            <a:lvl1pPr>
              <a:defRPr sz="1400" i="0">
                <a:solidFill>
                  <a:srgbClr val="333399"/>
                </a:solidFill>
                <a:cs typeface="+mn-cs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Calibri"/>
                <a:ea typeface="+mn-ea"/>
              </a:rPr>
              <a:t>Света</a:t>
            </a:r>
            <a:r>
              <a:rPr lang="ru-RU" b="1" dirty="0">
                <a:solidFill>
                  <a:srgbClr val="000000"/>
                </a:solidFill>
                <a:latin typeface="Calibri"/>
                <a:ea typeface="+mn-ea"/>
              </a:rPr>
              <a:t>.</a:t>
            </a:r>
            <a:r>
              <a:rPr lang="ru-RU" b="1" dirty="0" smtClean="0">
                <a:solidFill>
                  <a:srgbClr val="000000"/>
                </a:solidFill>
                <a:latin typeface="Calibri"/>
                <a:ea typeface="+mn-ea"/>
              </a:rPr>
              <a:t> Сирота, Дом ребенка (Санкт-Петербург), трансплантация печени в Москве в 8 месяцев.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  <a:latin typeface="Calibri"/>
                <a:ea typeface="+mn-ea"/>
              </a:rPr>
              <a:t>Удочерена после трансплантации, здорова.</a:t>
            </a:r>
          </a:p>
        </p:txBody>
      </p:sp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8" y="1196975"/>
            <a:ext cx="2663825" cy="1765300"/>
          </a:xfrm>
          <a:prstGeom prst="rect">
            <a:avLst/>
          </a:prstGeom>
          <a:ln w="38100" cmpd="sng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3" y="3644901"/>
            <a:ext cx="1794463" cy="2393078"/>
          </a:xfrm>
          <a:prstGeom prst="rect">
            <a:avLst/>
          </a:prstGeom>
          <a:ln w="38100" cmpd="sng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250825" y="2852738"/>
            <a:ext cx="1398588" cy="371475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4 сутки после трансплантации</a:t>
            </a: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755576" y="6048429"/>
            <a:ext cx="1398587" cy="371475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1 месяц после трансплантации</a:t>
            </a: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4587920" y="5744532"/>
            <a:ext cx="1398587" cy="371475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8 месяцев после трансплантации</a:t>
            </a:r>
          </a:p>
        </p:txBody>
      </p:sp>
      <p:pic>
        <p:nvPicPr>
          <p:cNvPr id="17" name="Picture 7" descr="C:\Users\admin\AppData\Local\Microsoft\Windows\Temporary Internet Files\Content.Outlook\LSJEUB6W\Беджи-синх2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46113" cy="6429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7"/>
          <a:srcRect l="30873" t="18504" r="33346"/>
          <a:stretch/>
        </p:blipFill>
        <p:spPr>
          <a:xfrm>
            <a:off x="6660232" y="2824256"/>
            <a:ext cx="2292657" cy="3467660"/>
          </a:xfrm>
          <a:prstGeom prst="rect">
            <a:avLst/>
          </a:prstGeom>
          <a:ln w="38100" cmpd="sng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6285706" y="6234166"/>
            <a:ext cx="1398587" cy="371475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050" b="1" i="1" dirty="0" smtClean="0">
                <a:solidFill>
                  <a:srgbClr val="333399"/>
                </a:solidFill>
                <a:latin typeface="Arial" charset="0"/>
              </a:rPr>
              <a:t>2 года после </a:t>
            </a:r>
            <a:r>
              <a:rPr lang="ru-RU" sz="1050" b="1" i="1" dirty="0">
                <a:solidFill>
                  <a:srgbClr val="333399"/>
                </a:solidFill>
                <a:latin typeface="Arial" charset="0"/>
              </a:rPr>
              <a:t>трансплантации</a:t>
            </a:r>
          </a:p>
        </p:txBody>
      </p:sp>
      <p:pic>
        <p:nvPicPr>
          <p:cNvPr id="19" name="Picture 7" descr="Эмблема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8263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5" descr="IMG_3548.JPG"/>
          <p:cNvPicPr>
            <a:picLocks noChangeAspect="1"/>
          </p:cNvPicPr>
          <p:nvPr/>
        </p:nvPicPr>
        <p:blipFill>
          <a:blip r:embed="rId2" cstate="print"/>
          <a:srcRect l="11596" t="18824" r="5778" b="28991"/>
          <a:stretch>
            <a:fillRect/>
          </a:stretch>
        </p:blipFill>
        <p:spPr>
          <a:xfrm rot="5400000">
            <a:off x="779875" y="4324936"/>
            <a:ext cx="3191762" cy="1512168"/>
          </a:xfrm>
          <a:prstGeom prst="rect">
            <a:avLst/>
          </a:prstGeom>
          <a:ln>
            <a:solidFill>
              <a:srgbClr val="FFCC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8" name="Рисунок 4" descr="IMG_0981.JPG"/>
          <p:cNvPicPr>
            <a:picLocks noChangeAspect="1"/>
          </p:cNvPicPr>
          <p:nvPr/>
        </p:nvPicPr>
        <p:blipFill>
          <a:blip r:embed="rId3" cstate="print"/>
          <a:srcRect l="14563" r="5113" b="20469"/>
          <a:stretch>
            <a:fillRect/>
          </a:stretch>
        </p:blipFill>
        <p:spPr>
          <a:xfrm>
            <a:off x="395536" y="1196752"/>
            <a:ext cx="2409649" cy="1590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9" name="Рисунок 6" descr="IMG_3559.JPG"/>
          <p:cNvPicPr>
            <a:picLocks noChangeAspect="1"/>
          </p:cNvPicPr>
          <p:nvPr/>
        </p:nvPicPr>
        <p:blipFill>
          <a:blip r:embed="rId4" cstate="print"/>
          <a:srcRect l="14907" t="15218" r="1526" b="22880"/>
          <a:stretch>
            <a:fillRect/>
          </a:stretch>
        </p:blipFill>
        <p:spPr>
          <a:xfrm rot="5400000">
            <a:off x="-324819" y="3357267"/>
            <a:ext cx="2593259" cy="1440582"/>
          </a:xfrm>
          <a:prstGeom prst="rect">
            <a:avLst/>
          </a:prstGeom>
          <a:ln>
            <a:solidFill>
              <a:srgbClr val="CCFF9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5" name="Рисунок 3" descr="IMG_1138.JPG"/>
          <p:cNvPicPr>
            <a:picLocks noChangeAspect="1"/>
          </p:cNvPicPr>
          <p:nvPr/>
        </p:nvPicPr>
        <p:blipFill>
          <a:blip r:embed="rId5" cstate="print"/>
          <a:srcRect l="5634"/>
          <a:stretch>
            <a:fillRect/>
          </a:stretch>
        </p:blipFill>
        <p:spPr>
          <a:xfrm>
            <a:off x="2915816" y="1052736"/>
            <a:ext cx="1944216" cy="1373467"/>
          </a:xfrm>
          <a:prstGeom prst="rect">
            <a:avLst/>
          </a:prstGeom>
          <a:ln>
            <a:solidFill>
              <a:srgbClr val="FFCC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5073" name="Text Box 14"/>
          <p:cNvSpPr txBox="1">
            <a:spLocks noChangeArrowheads="1"/>
          </p:cNvSpPr>
          <p:nvPr/>
        </p:nvSpPr>
        <p:spPr bwMode="auto">
          <a:xfrm>
            <a:off x="395536" y="6093296"/>
            <a:ext cx="1583505" cy="57653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tIns="91440" bIns="91440"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FFCCFF"/>
                </a:solidFill>
                <a:cs typeface="MS Minngs" charset="0"/>
              </a:rPr>
              <a:t>      С., </a:t>
            </a:r>
            <a:r>
              <a:rPr lang="ru-RU" sz="1200" dirty="0">
                <a:solidFill>
                  <a:srgbClr val="FFCCFF"/>
                </a:solidFill>
                <a:cs typeface="MS Minngs" charset="0"/>
              </a:rPr>
              <a:t>2</a:t>
            </a:r>
            <a:r>
              <a:rPr lang="ru-RU" sz="1200" dirty="0" smtClean="0">
                <a:solidFill>
                  <a:srgbClr val="FFCCFF"/>
                </a:solidFill>
                <a:cs typeface="MS Minngs" charset="0"/>
              </a:rPr>
              <a:t>0 лет,          20 сутки</a:t>
            </a: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FFCCFF"/>
                </a:solidFill>
                <a:cs typeface="MS Minngs" charset="0"/>
              </a:rPr>
              <a:t> после операции</a:t>
            </a:r>
            <a:endParaRPr lang="ru-RU" sz="1100" dirty="0" smtClean="0">
              <a:solidFill>
                <a:srgbClr val="FFCCFF"/>
              </a:solidFill>
              <a:latin typeface="Cambria" charset="0"/>
              <a:cs typeface="MS Minngs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403648" y="2852936"/>
            <a:ext cx="1512168" cy="57606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tIns="91440" bIns="91440"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CCFFCC"/>
                </a:solidFill>
                <a:cs typeface="MS Minngs" charset="0"/>
              </a:rPr>
              <a:t>      Ф., 30 лет,          39 сутки</a:t>
            </a: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CCFFCC"/>
                </a:solidFill>
                <a:cs typeface="MS Minngs" charset="0"/>
              </a:rPr>
              <a:t> после операции</a:t>
            </a:r>
            <a:endParaRPr lang="ru-RU" sz="1100" dirty="0" smtClean="0">
              <a:solidFill>
                <a:srgbClr val="CCFFCC"/>
              </a:solidFill>
              <a:latin typeface="Cambria" charset="0"/>
              <a:cs typeface="MS Minngs" charset="0"/>
            </a:endParaRPr>
          </a:p>
        </p:txBody>
      </p:sp>
      <p:pic>
        <p:nvPicPr>
          <p:cNvPr id="23" name="Рисунок 4" descr="IMG_0995.JPG"/>
          <p:cNvPicPr>
            <a:picLocks noChangeAspect="1"/>
          </p:cNvPicPr>
          <p:nvPr/>
        </p:nvPicPr>
        <p:blipFill>
          <a:blip r:embed="rId6" cstate="print"/>
          <a:srcRect l="18501" t="9838" r="19288" b="24013"/>
          <a:stretch>
            <a:fillRect/>
          </a:stretch>
        </p:blipFill>
        <p:spPr>
          <a:xfrm>
            <a:off x="5004048" y="1052736"/>
            <a:ext cx="1930405" cy="1368152"/>
          </a:xfrm>
          <a:prstGeom prst="rect">
            <a:avLst/>
          </a:prstGeom>
          <a:ln>
            <a:solidFill>
              <a:srgbClr val="FFCC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7"/>
          <a:srcRect l="13417" t="21364"/>
          <a:stretch/>
        </p:blipFill>
        <p:spPr>
          <a:xfrm>
            <a:off x="3563888" y="3429000"/>
            <a:ext cx="3672407" cy="328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1124744"/>
            <a:ext cx="187350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7" descr="до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2420888"/>
            <a:ext cx="1969272" cy="2016224"/>
          </a:xfrm>
          <a:prstGeom prst="rect">
            <a:avLst/>
          </a:prstGeom>
          <a:ln>
            <a:solidFill>
              <a:srgbClr val="FFCC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020272" y="6237312"/>
            <a:ext cx="1512168" cy="57606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tIns="91440" bIns="91440"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chemeClr val="bg1"/>
                </a:solidFill>
                <a:cs typeface="MS Minngs" charset="0"/>
              </a:rPr>
              <a:t>      К., 28 лет,          10 мес.</a:t>
            </a: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chemeClr val="bg1"/>
                </a:solidFill>
                <a:cs typeface="MS Minngs" charset="0"/>
              </a:rPr>
              <a:t> после операции</a:t>
            </a:r>
            <a:endParaRPr lang="ru-RU" sz="1100" dirty="0" smtClean="0">
              <a:solidFill>
                <a:schemeClr val="bg1"/>
              </a:solidFill>
              <a:latin typeface="Cambria" charset="0"/>
              <a:cs typeface="MS Minngs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452320" y="5085184"/>
            <a:ext cx="1512168" cy="57606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tIns="91440" bIns="91440"/>
          <a:lstStyle>
            <a:lvl1pPr>
              <a:defRPr sz="24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chemeClr val="bg1"/>
                </a:solidFill>
                <a:cs typeface="MS Minngs" charset="0"/>
              </a:rPr>
              <a:t>          Н., 31 г.,          </a:t>
            </a: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chemeClr val="bg1"/>
                </a:solidFill>
                <a:cs typeface="MS Minngs" charset="0"/>
              </a:rPr>
              <a:t>10 мес.</a:t>
            </a: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chemeClr val="bg1"/>
                </a:solidFill>
                <a:cs typeface="MS Minngs" charset="0"/>
              </a:rPr>
              <a:t> после операции</a:t>
            </a:r>
            <a:endParaRPr lang="ru-RU" sz="1100" dirty="0" smtClean="0">
              <a:solidFill>
                <a:schemeClr val="bg1"/>
              </a:solidFill>
              <a:latin typeface="Cambria" charset="0"/>
              <a:cs typeface="MS Minng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7984" y="332656"/>
            <a:ext cx="388677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Трансплантация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легких </a:t>
            </a:r>
          </a:p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и комплекса сердце-легкие</a:t>
            </a:r>
            <a:endParaRPr lang="ru-RU" sz="20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20" name="Picture 7" descr="Эмблема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4217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332656"/>
            <a:ext cx="5976664" cy="5701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sz="2000" b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z="1800" dirty="0"/>
              <a:t>Распределение полномочий по управлению </a:t>
            </a:r>
            <a:r>
              <a:rPr lang="ru-RU" sz="1800" dirty="0" err="1"/>
              <a:t>трансплантологической</a:t>
            </a:r>
            <a:r>
              <a:rPr lang="ru-RU" sz="1800" dirty="0"/>
              <a:t> помощью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6165304"/>
            <a:ext cx="8501122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 i="1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Регулируется Федеральным законом «Об основах охраны здоровья граждан в Российской Федерации»  от 21 ноября 2011 г. № 323-ФЗ (Глава 3)</a:t>
            </a:r>
          </a:p>
        </p:txBody>
      </p:sp>
      <p:pic>
        <p:nvPicPr>
          <p:cNvPr id="6" name="Picture 7" descr="Эмблем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11723"/>
              </p:ext>
            </p:extLst>
          </p:nvPr>
        </p:nvGraphicFramePr>
        <p:xfrm>
          <a:off x="467544" y="980728"/>
          <a:ext cx="8496942" cy="4963489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360040"/>
                <a:gridCol w="2800861"/>
                <a:gridCol w="1015563"/>
                <a:gridCol w="925972"/>
                <a:gridCol w="1131502"/>
                <a:gridCol w="1131502"/>
                <a:gridCol w="1131502"/>
              </a:tblGrid>
              <a:tr h="455199"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kern="1200" dirty="0" smtClean="0">
                          <a:effectLst/>
                        </a:rPr>
                        <a:t>Государственный</a:t>
                      </a:r>
                      <a:r>
                        <a:rPr lang="ru-RU" sz="1100" u="none" strike="noStrike" kern="1200" baseline="0" dirty="0" smtClean="0">
                          <a:effectLst/>
                        </a:rPr>
                        <a:t> орган, организация, должность</a:t>
                      </a:r>
                      <a:endParaRPr lang="ru-RU" sz="1600" b="1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61" marR="3361" marT="3361" marB="0" anchor="ctr"/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Функция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57">
                <a:tc gridSpan="2" v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anchor="b"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</a:rPr>
                        <a:t>Нормативное регулирование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Управление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Финансирование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Контроль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Методическое обеспечение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  <a:tr h="403264">
                <a:tc rowSpan="5">
                  <a:txBody>
                    <a:bodyPr/>
                    <a:lstStyle/>
                    <a:p>
                      <a:pPr algn="ctr" fontAlgn="ctr"/>
                      <a:endParaRPr lang="ru-RU" sz="12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Федеральный </a:t>
                      </a:r>
                      <a:r>
                        <a:rPr lang="ru-RU" sz="1200" u="none" strike="noStrike" dirty="0">
                          <a:effectLst/>
                        </a:rPr>
                        <a:t>уровень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Министерство здравоохранения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  <a:tr h="453672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Федеральный фонд обязательного медицинского страхования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b"/>
                </a:tc>
              </a:tr>
              <a:tr h="403264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Федеральная служба по надзору в сфере здравоохранения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b"/>
                </a:tc>
              </a:tr>
              <a:tr h="352856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Российское трансплантологическое общество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  <a:tr h="504080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Главный внештатный специалист трансплантолог Минздрава России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  <a:tr h="453672">
                <a:tc rowSpan="4">
                  <a:txBody>
                    <a:bodyPr/>
                    <a:lstStyle/>
                    <a:p>
                      <a:pPr algn="ctr" fontAlgn="ctr"/>
                      <a:endParaRPr lang="ru-RU" sz="12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ru-RU" sz="1200" u="none" strike="noStrike" dirty="0" smtClean="0">
                        <a:effectLst/>
                      </a:endParaRPr>
                    </a:p>
                    <a:p>
                      <a:pPr algn="ctr" fontAlgn="ctr"/>
                      <a:endParaRPr lang="ru-RU" sz="12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Региональный </a:t>
                      </a:r>
                      <a:r>
                        <a:rPr lang="ru-RU" sz="1200" u="none" strike="noStrike" dirty="0">
                          <a:effectLst/>
                        </a:rPr>
                        <a:t>уровень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Орган исполнительной власти субъекта РФ в сфере охраны здоровья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  <a:tr h="453672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Территориальный фонд обязательного медицинского страхования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b"/>
                </a:tc>
              </a:tr>
              <a:tr h="655304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Территориальное управление Федеральной службы по надзору в сфере здравоохранения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+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b"/>
                </a:tc>
              </a:tr>
              <a:tr h="504080">
                <a:tc v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 vert="vert27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Главный внештатный специалист трансплантолог в субъекте РФ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61" marR="3361" marT="336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+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1" marR="3361" marT="336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2222" t="1843" r="2222" b="20908"/>
          <a:stretch/>
        </p:blipFill>
        <p:spPr>
          <a:xfrm>
            <a:off x="250825" y="1916113"/>
            <a:ext cx="8737600" cy="47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1763713" y="4797425"/>
            <a:ext cx="785812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Уфа 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211638" y="5589588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FF00"/>
              </a:solidFill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68538" y="479742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1017588" y="414972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779838" y="5373688"/>
            <a:ext cx="10001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Кемерово 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852738" y="5532438"/>
            <a:ext cx="11430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Новосибирск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68313" y="4714875"/>
            <a:ext cx="10795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Краснодар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547813" y="3716338"/>
            <a:ext cx="10795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4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4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Москва</a:t>
            </a: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1665288" y="3162300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692275" y="3141663"/>
            <a:ext cx="10795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С-Петербург</a:t>
            </a:r>
          </a:p>
        </p:txBody>
      </p:sp>
      <p:sp>
        <p:nvSpPr>
          <p:cNvPr id="33" name="AutoShape 37"/>
          <p:cNvSpPr>
            <a:spLocks noChangeArrowheads="1"/>
          </p:cNvSpPr>
          <p:nvPr/>
        </p:nvSpPr>
        <p:spPr bwMode="auto">
          <a:xfrm>
            <a:off x="2700338" y="479742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771775" y="4724400"/>
            <a:ext cx="10795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Екатеринбург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2051050" y="4365625"/>
            <a:ext cx="169863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2128838" y="4221163"/>
            <a:ext cx="64293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Казань</a:t>
            </a: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755650" y="3933825"/>
            <a:ext cx="10795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Белгород</a:t>
            </a:r>
          </a:p>
        </p:txBody>
      </p: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1476375" y="3789363"/>
            <a:ext cx="241300" cy="215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0195" name="Прямоугольник 2"/>
          <p:cNvSpPr>
            <a:spLocks noChangeArrowheads="1"/>
          </p:cNvSpPr>
          <p:nvPr/>
        </p:nvSpPr>
        <p:spPr bwMode="auto">
          <a:xfrm>
            <a:off x="4067944" y="332656"/>
            <a:ext cx="4176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buFont typeface="Wingdings" charset="0"/>
              <a:buNone/>
              <a:defRPr/>
            </a:pPr>
            <a:r>
              <a:rPr kumimoji="0" lang="ru-RU" sz="2000" b="1" dirty="0">
                <a:solidFill>
                  <a:srgbClr val="0000FF"/>
                </a:solidFill>
                <a:cs typeface="MS Minngs" charset="0"/>
              </a:rPr>
              <a:t>Транслирование </a:t>
            </a:r>
            <a:r>
              <a:rPr kumimoji="0" lang="ru-RU" sz="2000" b="1" dirty="0" smtClean="0">
                <a:solidFill>
                  <a:srgbClr val="0000FF"/>
                </a:solidFill>
                <a:cs typeface="MS Minngs" charset="0"/>
              </a:rPr>
              <a:t>технологий</a:t>
            </a:r>
            <a:endParaRPr kumimoji="0" lang="ru-RU" sz="1400" b="1" dirty="0">
              <a:solidFill>
                <a:srgbClr val="0000FF"/>
              </a:solidFill>
              <a:latin typeface="Cambria" charset="0"/>
              <a:cs typeface="MS Minngs" charset="0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187450" y="4221163"/>
            <a:ext cx="169863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1187450" y="4221163"/>
            <a:ext cx="7937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Воронеж</a:t>
            </a: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539750" y="4724400"/>
            <a:ext cx="169863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1403350" y="4570413"/>
            <a:ext cx="10795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Саратов</a:t>
            </a: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1547813" y="458152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3" name="AutoShape 20"/>
          <p:cNvSpPr>
            <a:spLocks noChangeArrowheads="1"/>
          </p:cNvSpPr>
          <p:nvPr/>
        </p:nvSpPr>
        <p:spPr bwMode="auto">
          <a:xfrm>
            <a:off x="2627313" y="4941888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4" name="AutoShape 20"/>
          <p:cNvSpPr>
            <a:spLocks noChangeArrowheads="1"/>
          </p:cNvSpPr>
          <p:nvPr/>
        </p:nvSpPr>
        <p:spPr bwMode="auto">
          <a:xfrm>
            <a:off x="3924300" y="5589588"/>
            <a:ext cx="169863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2698750" y="4941888"/>
            <a:ext cx="9366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Челябинск</a:t>
            </a: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3059113" y="5805488"/>
            <a:ext cx="10795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Барнаул</a:t>
            </a:r>
          </a:p>
        </p:txBody>
      </p:sp>
      <p:sp>
        <p:nvSpPr>
          <p:cNvPr id="57" name="AutoShape 14"/>
          <p:cNvSpPr>
            <a:spLocks noChangeArrowheads="1"/>
          </p:cNvSpPr>
          <p:nvPr/>
        </p:nvSpPr>
        <p:spPr bwMode="auto">
          <a:xfrm>
            <a:off x="3924300" y="5805488"/>
            <a:ext cx="169863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8" name="AutoShape 14"/>
          <p:cNvSpPr>
            <a:spLocks noChangeArrowheads="1"/>
          </p:cNvSpPr>
          <p:nvPr/>
        </p:nvSpPr>
        <p:spPr bwMode="auto">
          <a:xfrm>
            <a:off x="4643438" y="5589588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sz="2400" b="1" i="1">
              <a:solidFill>
                <a:srgbClr val="000000"/>
              </a:solidFill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4643438" y="5532438"/>
            <a:ext cx="9366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kumimoji="0" lang="ru-RU" sz="10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Красноярск</a:t>
            </a:r>
          </a:p>
        </p:txBody>
      </p:sp>
      <p:sp>
        <p:nvSpPr>
          <p:cNvPr id="41" name="Прямоугольник 2"/>
          <p:cNvSpPr>
            <a:spLocks noChangeArrowheads="1"/>
          </p:cNvSpPr>
          <p:nvPr/>
        </p:nvSpPr>
        <p:spPr bwMode="auto">
          <a:xfrm>
            <a:off x="107504" y="1700808"/>
            <a:ext cx="2376264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cs typeface="MS Minngs" charset="0"/>
              </a:rPr>
              <a:t>ФНЦТИО:     </a:t>
            </a:r>
            <a:r>
              <a:rPr kumimoji="0" lang="ru-RU" sz="1400" b="1" dirty="0" smtClean="0">
                <a:solidFill>
                  <a:srgbClr val="0000FF"/>
                </a:solidFill>
                <a:cs typeface="MS Minngs" charset="0"/>
              </a:rPr>
              <a:t>открытие </a:t>
            </a:r>
            <a:r>
              <a:rPr kumimoji="0" lang="ru-RU" sz="1400" b="1" dirty="0">
                <a:solidFill>
                  <a:srgbClr val="0000FF"/>
                </a:solidFill>
                <a:cs typeface="MS Minngs" charset="0"/>
              </a:rPr>
              <a:t>20 новых трансплантационных программ в 14 городах РФ </a:t>
            </a:r>
            <a:r>
              <a:rPr kumimoji="0" lang="ru-RU" sz="1400" b="1" dirty="0" smtClean="0">
                <a:solidFill>
                  <a:srgbClr val="0000FF"/>
                </a:solidFill>
                <a:cs typeface="MS Minngs" charset="0"/>
              </a:rPr>
              <a:t>за </a:t>
            </a:r>
            <a:r>
              <a:rPr kumimoji="0" lang="ru-RU" sz="1400" b="1" dirty="0">
                <a:solidFill>
                  <a:srgbClr val="0000FF"/>
                </a:solidFill>
                <a:cs typeface="MS Minngs" charset="0"/>
              </a:rPr>
              <a:t>прошедшие 5 </a:t>
            </a:r>
            <a:r>
              <a:rPr kumimoji="0" lang="ru-RU" sz="1400" b="1" dirty="0" smtClean="0">
                <a:solidFill>
                  <a:srgbClr val="0000FF"/>
                </a:solidFill>
                <a:cs typeface="MS Minngs" charset="0"/>
              </a:rPr>
              <a:t>лет</a:t>
            </a:r>
            <a:endParaRPr kumimoji="0" lang="ru-RU" sz="1200" b="1" dirty="0">
              <a:solidFill>
                <a:srgbClr val="0000FF"/>
              </a:solidFill>
              <a:latin typeface="Cambria" charset="0"/>
              <a:cs typeface="MS Minngs" charset="0"/>
            </a:endParaRPr>
          </a:p>
        </p:txBody>
      </p:sp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26" y="3521104"/>
            <a:ext cx="1145254" cy="161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202" y="3737128"/>
            <a:ext cx="1128475" cy="161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Изображение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70" y="4046682"/>
            <a:ext cx="1146123" cy="166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Изображение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138" y="4339263"/>
            <a:ext cx="1172818" cy="1676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Изображение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114" y="4700966"/>
            <a:ext cx="1146123" cy="16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Подзаголовок 2"/>
          <p:cNvSpPr txBox="1">
            <a:spLocks/>
          </p:cNvSpPr>
          <p:nvPr/>
        </p:nvSpPr>
        <p:spPr>
          <a:xfrm>
            <a:off x="3275856" y="764704"/>
            <a:ext cx="4573587" cy="39608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7200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charset="2"/>
              <a:buChar char="§"/>
              <a:defRPr sz="1400" b="1">
                <a:solidFill>
                  <a:srgbClr val="9933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85000"/>
              </a:lnSpc>
              <a:buFont typeface="Wingdings" charset="2"/>
              <a:buNone/>
              <a:defRPr/>
            </a:pPr>
            <a:endParaRPr kumimoji="0" lang="ru-RU" dirty="0" smtClean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lnSpc>
                <a:spcPct val="85000"/>
              </a:lnSpc>
              <a:buFont typeface="Wingdings" charset="2"/>
              <a:buNone/>
              <a:defRPr/>
            </a:pP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КЛИНИЧЕСКИЕ ПРОТОКОЛЫ</a:t>
            </a: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почки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печени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сердца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легких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поджелудочной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железы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комплекса сердце –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легкие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тонкой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кишки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Прижизненное донорство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почки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Прижизненное донорство фрагмента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печени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Посмертное донорство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органов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85000"/>
              </a:lnSpc>
              <a:buFont typeface="+mj-lt"/>
              <a:buAutoNum type="arabicPeriod"/>
              <a:defRPr/>
            </a:pP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Лекарственный мониторинг и взаимозаменяемость оригинальных и </a:t>
            </a:r>
            <a:r>
              <a:rPr kumimoji="0" lang="ru-RU" dirty="0" err="1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генерических</a:t>
            </a: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иммунодепрессантов </a:t>
            </a:r>
            <a:r>
              <a:rPr kumimoji="0" lang="en-US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 </a:t>
            </a:r>
            <a:r>
              <a:rPr kumimoji="0" lang="ru-RU" dirty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узким терапевтическим </a:t>
            </a:r>
            <a:r>
              <a:rPr kumimoji="0" lang="ru-RU" dirty="0" smtClean="0"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индексом</a:t>
            </a: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29150" indent="-342900">
              <a:lnSpc>
                <a:spcPct val="85000"/>
              </a:lnSpc>
              <a:buFont typeface="+mj-lt"/>
              <a:buAutoNum type="arabicPeriod"/>
              <a:defRPr/>
            </a:pP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29150" indent="-342900">
              <a:lnSpc>
                <a:spcPct val="85000"/>
              </a:lnSpc>
              <a:buFont typeface="+mj-lt"/>
              <a:buAutoNum type="arabicPeriod"/>
              <a:defRPr/>
            </a:pPr>
            <a:endParaRPr kumimoji="0" lang="ru-RU" dirty="0"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4941168"/>
            <a:ext cx="1188707" cy="1733381"/>
          </a:xfrm>
          <a:prstGeom prst="rect">
            <a:avLst/>
          </a:prstGeom>
        </p:spPr>
      </p:pic>
      <p:pic>
        <p:nvPicPr>
          <p:cNvPr id="60" name="Picture 7" descr="Эмблема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571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Содержимое 8"/>
          <p:cNvSpPr txBox="1">
            <a:spLocks/>
          </p:cNvSpPr>
          <p:nvPr/>
        </p:nvSpPr>
        <p:spPr bwMode="auto">
          <a:xfrm>
            <a:off x="1403648" y="1340768"/>
            <a:ext cx="75596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sz="2400"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>
              <a:spcAft>
                <a:spcPts val="600"/>
              </a:spcAft>
              <a:buClr>
                <a:srgbClr val="CC33CC"/>
              </a:buClr>
              <a:buSzPct val="100000"/>
              <a:buFont typeface="Wingdings" charset="2"/>
              <a:buChar char="u"/>
              <a:defRPr/>
            </a:pPr>
            <a:r>
              <a:rPr kumimoji="0" lang="ru-RU" sz="1600" i="0" dirty="0" smtClean="0">
                <a:solidFill>
                  <a:srgbClr val="66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Отечественный опыт трансплантации (для транслирования).</a:t>
            </a:r>
          </a:p>
          <a:p>
            <a:pPr eaLnBrk="0" hangingPunct="0">
              <a:spcAft>
                <a:spcPts val="600"/>
              </a:spcAft>
              <a:buClr>
                <a:srgbClr val="CC33CC"/>
              </a:buClr>
              <a:buSzPct val="100000"/>
              <a:buFont typeface="Wingdings" charset="2"/>
              <a:buChar char="u"/>
              <a:defRPr/>
            </a:pPr>
            <a:r>
              <a:rPr kumimoji="0" lang="ru-RU" sz="1600" i="0" dirty="0" smtClean="0">
                <a:solidFill>
                  <a:srgbClr val="66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Опыт трансплантационной координации в действующих регионах.</a:t>
            </a:r>
          </a:p>
          <a:p>
            <a:pPr eaLnBrk="0" hangingPunct="0">
              <a:spcAft>
                <a:spcPts val="600"/>
              </a:spcAft>
              <a:buClr>
                <a:srgbClr val="CC33CC"/>
              </a:buClr>
              <a:buSzPct val="100000"/>
              <a:buFont typeface="Wingdings" charset="2"/>
              <a:buChar char="u"/>
              <a:defRPr/>
            </a:pPr>
            <a:r>
              <a:rPr kumimoji="0" lang="ru-RU" sz="1600" i="0" dirty="0" smtClean="0">
                <a:solidFill>
                  <a:srgbClr val="66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Утверждены порядки медицинской помощи по профилям «трансплантация», «анестезиология – реаниматология», «неврология».</a:t>
            </a:r>
          </a:p>
          <a:p>
            <a:pPr eaLnBrk="0" hangingPunct="0">
              <a:spcAft>
                <a:spcPts val="600"/>
              </a:spcAft>
              <a:buClr>
                <a:srgbClr val="CC33CC"/>
              </a:buClr>
              <a:buSzPct val="100000"/>
              <a:buFont typeface="Wingdings" charset="2"/>
              <a:buChar char="u"/>
              <a:defRPr/>
            </a:pPr>
            <a:r>
              <a:rPr kumimoji="0" lang="ru-RU" sz="1600" i="0" dirty="0" smtClean="0">
                <a:solidFill>
                  <a:srgbClr val="66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Региональные программы модернизации здравоохранения: отремонтированы здания медицинских организаций, закуплено современное медицинское оборудование, установлены медицинские информационные системы (материально-техническая база для выполнения трансплантаций органов). </a:t>
            </a:r>
          </a:p>
          <a:p>
            <a:pPr eaLnBrk="0" hangingPunct="0">
              <a:spcAft>
                <a:spcPts val="600"/>
              </a:spcAft>
              <a:buClr>
                <a:srgbClr val="CC33CC"/>
              </a:buClr>
              <a:buSzPct val="100000"/>
              <a:buFont typeface="Wingdings" charset="2"/>
              <a:buChar char="u"/>
              <a:defRPr/>
            </a:pPr>
            <a:r>
              <a:rPr kumimoji="0" lang="ru-RU" sz="1600" i="0" dirty="0" smtClean="0">
                <a:solidFill>
                  <a:srgbClr val="66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Times New Roman" charset="0"/>
              </a:rPr>
              <a:t>Открытие федеральных центров высокотехнологичной медицинской помощи.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736" y="476672"/>
            <a:ext cx="6186487" cy="62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Благоприятные условия для развития донорства и трансплантации органов в России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07504" y="5085184"/>
            <a:ext cx="4824536" cy="1655912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kumimoji="0" lang="ru-RU" sz="1600" b="1" u="sng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почки</a:t>
            </a:r>
            <a:r>
              <a:rPr kumimoji="0" lang="ru-RU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в каждом регионе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ru-RU" sz="16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kumimoji="0" lang="ru-RU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Число трансплантаций – ½ числа диализных больных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ru-RU" sz="16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kumimoji="0" lang="ru-RU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Цель: приближение данного вида помощи к пациентам и сохранение донорского ресурса других регионов для собственных жителей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5004048" y="5085184"/>
            <a:ext cx="4104456" cy="16559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kumimoji="0" lang="ru-RU" sz="1600" b="1" u="sng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других органов</a:t>
            </a:r>
            <a:r>
              <a:rPr kumimoji="0" lang="ru-RU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– в ведущих федеральных и региональных центрах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kumimoji="0" lang="ru-RU" sz="16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kumimoji="0" lang="ru-RU" sz="1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Каждый центр использует донорский ресурс группы регионов и принимает пациентов независимо от территориальной принадлежности</a:t>
            </a:r>
          </a:p>
        </p:txBody>
      </p:sp>
      <p:pic>
        <p:nvPicPr>
          <p:cNvPr id="10" name="Picture 7" descr="Эмблем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4750477"/>
            <a:ext cx="2292555" cy="3347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как должно быть </a:t>
            </a:r>
            <a:endParaRPr kumimoji="0" lang="ru-RU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9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187624" y="1556792"/>
            <a:ext cx="3960440" cy="100811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6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Административная </a:t>
            </a:r>
            <a:r>
              <a:rPr kumimoji="0" lang="ru-RU" sz="1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ответственность за организацию органного донорства в регионах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979712" y="3212976"/>
            <a:ext cx="5904656" cy="64916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eaLnBrk="1" fontAlgn="auto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 sz="16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kumimoji="0" lang="ru-RU" sz="1800" b="1" dirty="0">
                <a:latin typeface="Arial"/>
              </a:rPr>
              <a:t>Участие в донорстве </a:t>
            </a:r>
            <a:r>
              <a:rPr kumimoji="0" lang="ru-RU" sz="2400" b="1" dirty="0">
                <a:latin typeface="Arial"/>
              </a:rPr>
              <a:t>70 – 75</a:t>
            </a:r>
            <a:r>
              <a:rPr kumimoji="0" lang="ru-RU" sz="1800" b="1" dirty="0">
                <a:latin typeface="Arial"/>
              </a:rPr>
              <a:t> регионов РФ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779912" y="4221088"/>
            <a:ext cx="2160240" cy="57606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eaLnBrk="1" fontAlgn="auto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kumimoji="0" lang="ru-RU" sz="2400" b="1" dirty="0">
                <a:latin typeface="Arial"/>
              </a:rPr>
              <a:t>5 – 7 лет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683568" y="5085184"/>
            <a:ext cx="8135937" cy="57591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eaLnBrk="1" fontAlgn="auto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kumimoji="0" lang="ru-RU" sz="1800" b="1" dirty="0">
                <a:latin typeface="Arial"/>
              </a:rPr>
              <a:t>25 доноров / млн. населения, 3,5 органа от каждого донора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403648" y="5589240"/>
            <a:ext cx="7128792" cy="8636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eaLnBrk="1" fontAlgn="auto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 sz="20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kumimoji="0" lang="ru-RU" sz="1800" b="1" dirty="0">
                <a:latin typeface="Arial"/>
              </a:rPr>
              <a:t>12 530 трансплантаций (82,4% нынешней потребности)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1863" y="404664"/>
            <a:ext cx="618648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Необходимые условия для </a:t>
            </a:r>
            <a:r>
              <a:rPr kumimoji="0"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решения проблемы доступности трансплантологической помощи в субъектах РФ</a:t>
            </a:r>
            <a:endParaRPr kumimoji="0" lang="ru-RU" sz="20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5724128" y="1556792"/>
            <a:ext cx="3096344" cy="1008112"/>
          </a:xfrm>
          <a:prstGeom prst="rect">
            <a:avLst/>
          </a:prstGeom>
          <a:solidFill>
            <a:srgbClr val="FF99CC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39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eaLnBrk="1" fontAlgn="auto" hangingPunct="1">
              <a:lnSpc>
                <a:spcPct val="100000"/>
              </a:lnSpc>
              <a:spcAft>
                <a:spcPts val="0"/>
              </a:spcAft>
              <a:buClrTx/>
              <a:buFontTx/>
              <a:buNone/>
              <a:defRPr sz="1600" i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kumimoji="0" lang="ru-RU" sz="1800" b="1" dirty="0" smtClean="0">
                <a:latin typeface="Arial"/>
              </a:rPr>
              <a:t>Финансирование работ по органному донорству</a:t>
            </a:r>
            <a:endParaRPr kumimoji="0" lang="ru-RU" sz="1800" b="1" dirty="0">
              <a:latin typeface="Arial"/>
            </a:endParaRPr>
          </a:p>
        </p:txBody>
      </p:sp>
      <p:pic>
        <p:nvPicPr>
          <p:cNvPr id="13" name="Picture 7" descr="Эмблем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245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915816" y="332656"/>
            <a:ext cx="5832648" cy="805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sz="1800" b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 smtClean="0"/>
              <a:t>Взаимодействи</a:t>
            </a:r>
            <a:r>
              <a:rPr lang="ru-RU" dirty="0"/>
              <a:t>е</a:t>
            </a:r>
            <a:r>
              <a:rPr lang="ru-RU" dirty="0" smtClean="0"/>
              <a:t> </a:t>
            </a:r>
            <a:r>
              <a:rPr lang="ru-RU" dirty="0"/>
              <a:t>медицинских организаций, </a:t>
            </a:r>
          </a:p>
          <a:p>
            <a:r>
              <a:rPr lang="ru-RU" dirty="0"/>
              <a:t>осуществляющих деятельность в сфере донорства и трансплантации органов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214282" y="1236683"/>
            <a:ext cx="8710226" cy="2360843"/>
            <a:chOff x="214282" y="1711099"/>
            <a:chExt cx="8710226" cy="2360843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214282" y="1711099"/>
              <a:ext cx="8710226" cy="2360843"/>
              <a:chOff x="214282" y="1714488"/>
              <a:chExt cx="8710226" cy="2360843"/>
            </a:xfrm>
          </p:grpSpPr>
          <p:grpSp>
            <p:nvGrpSpPr>
              <p:cNvPr id="74" name="Группа 73"/>
              <p:cNvGrpSpPr/>
              <p:nvPr/>
            </p:nvGrpSpPr>
            <p:grpSpPr>
              <a:xfrm>
                <a:off x="428596" y="1714488"/>
                <a:ext cx="8495912" cy="2360843"/>
                <a:chOff x="428596" y="2211165"/>
                <a:chExt cx="8495912" cy="2360843"/>
              </a:xfrm>
            </p:grpSpPr>
            <p:grpSp>
              <p:nvGrpSpPr>
                <p:cNvPr id="35" name="Группа 34"/>
                <p:cNvGrpSpPr/>
                <p:nvPr/>
              </p:nvGrpSpPr>
              <p:grpSpPr>
                <a:xfrm>
                  <a:off x="428596" y="2211165"/>
                  <a:ext cx="8286808" cy="2360843"/>
                  <a:chOff x="428596" y="2285992"/>
                  <a:chExt cx="8286808" cy="2360843"/>
                </a:xfrm>
              </p:grpSpPr>
              <p:grpSp>
                <p:nvGrpSpPr>
                  <p:cNvPr id="11" name="Группа 10"/>
                  <p:cNvGrpSpPr/>
                  <p:nvPr/>
                </p:nvGrpSpPr>
                <p:grpSpPr>
                  <a:xfrm>
                    <a:off x="5857884" y="3857628"/>
                    <a:ext cx="2857520" cy="789207"/>
                    <a:chOff x="5857884" y="3786190"/>
                    <a:chExt cx="2857520" cy="789207"/>
                  </a:xfrm>
                </p:grpSpPr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000760" y="3929066"/>
                      <a:ext cx="2714644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центр трансплантации 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5929322" y="3857628"/>
                      <a:ext cx="2714644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центр трансплантации </a:t>
                      </a:r>
                    </a:p>
                    <a:p>
                      <a:pPr algn="ctr"/>
                      <a:endParaRPr lang="ru-RU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" name="TextBox 1"/>
                    <p:cNvSpPr txBox="1"/>
                    <p:nvPr/>
                  </p:nvSpPr>
                  <p:spPr>
                    <a:xfrm>
                      <a:off x="5857884" y="3786190"/>
                      <a:ext cx="2714644" cy="646331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31750">
                      <a:solidFill>
                        <a:srgbClr val="FFC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3. 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центр трансплантации </a:t>
                      </a:r>
                    </a:p>
                    <a:p>
                      <a:pPr algn="ctr"/>
                      <a:endParaRPr lang="ru-RU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2857488" y="2285992"/>
                    <a:ext cx="3286148" cy="646331"/>
                  </a:xfrm>
                  <a:prstGeom prst="rect">
                    <a:avLst/>
                  </a:prstGeom>
                  <a:solidFill>
                    <a:srgbClr val="FFFF99"/>
                  </a:solidFill>
                  <a:ln w="31750">
                    <a:solidFill>
                      <a:srgbClr val="7030A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200" b="1" dirty="0" smtClean="0">
                        <a:latin typeface="Arial" pitchFamily="34" charset="0"/>
                        <a:cs typeface="Arial" pitchFamily="34" charset="0"/>
                      </a:rPr>
                      <a:t>2. Медицинская организация – </a:t>
                    </a:r>
                  </a:p>
                  <a:p>
                    <a:pPr algn="ctr"/>
                    <a:r>
                      <a:rPr lang="ru-RU" sz="1200" b="1" dirty="0" smtClean="0">
                        <a:latin typeface="Arial" pitchFamily="34" charset="0"/>
                        <a:cs typeface="Arial" pitchFamily="34" charset="0"/>
                      </a:rPr>
                      <a:t>региональный центр координации донорства</a:t>
                    </a:r>
                  </a:p>
                </p:txBody>
              </p:sp>
              <p:grpSp>
                <p:nvGrpSpPr>
                  <p:cNvPr id="10" name="Группа 9"/>
                  <p:cNvGrpSpPr/>
                  <p:nvPr/>
                </p:nvGrpSpPr>
                <p:grpSpPr>
                  <a:xfrm>
                    <a:off x="428596" y="3854239"/>
                    <a:ext cx="2857520" cy="789207"/>
                    <a:chOff x="428596" y="3714752"/>
                    <a:chExt cx="2857520" cy="789207"/>
                  </a:xfrm>
                </p:grpSpPr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571472" y="3857628"/>
                      <a:ext cx="2714644" cy="646331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центр донорства </a:t>
                      </a:r>
                    </a:p>
                    <a:p>
                      <a:pPr algn="ctr"/>
                      <a:endParaRPr lang="ru-RU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500034" y="3786190"/>
                      <a:ext cx="2714644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центр донорства </a:t>
                      </a:r>
                    </a:p>
                    <a:p>
                      <a:pPr algn="ctr"/>
                      <a:endParaRPr lang="ru-RU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428596" y="3714752"/>
                      <a:ext cx="2714644" cy="646331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31750">
                      <a:solidFill>
                        <a:srgbClr val="FF0000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1. Медицинская организация –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центр донорства </a:t>
                      </a:r>
                    </a:p>
                    <a:p>
                      <a:pPr algn="ctr"/>
                      <a:endParaRPr lang="ru-RU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cxnSp>
                <p:nvCxnSpPr>
                  <p:cNvPr id="13" name="Прямая со стрелкой 12"/>
                  <p:cNvCxnSpPr/>
                  <p:nvPr/>
                </p:nvCxnSpPr>
                <p:spPr>
                  <a:xfrm rot="5400000">
                    <a:off x="2572530" y="3429000"/>
                    <a:ext cx="714380" cy="158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Прямая со стрелкой 13"/>
                  <p:cNvCxnSpPr/>
                  <p:nvPr/>
                </p:nvCxnSpPr>
                <p:spPr>
                  <a:xfrm rot="5400000">
                    <a:off x="5571338" y="3428206"/>
                    <a:ext cx="714380" cy="158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Прямая со стрелкой 14"/>
                  <p:cNvCxnSpPr/>
                  <p:nvPr/>
                </p:nvCxnSpPr>
                <p:spPr>
                  <a:xfrm rot="16200000" flipV="1">
                    <a:off x="2718977" y="3423048"/>
                    <a:ext cx="704062" cy="158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Прямая со стрелкой 16"/>
                  <p:cNvCxnSpPr/>
                  <p:nvPr/>
                </p:nvCxnSpPr>
                <p:spPr>
                  <a:xfrm rot="16200000" flipV="1">
                    <a:off x="5719373" y="3423048"/>
                    <a:ext cx="704062" cy="158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 стрелкой 17"/>
                  <p:cNvCxnSpPr/>
                  <p:nvPr/>
                </p:nvCxnSpPr>
                <p:spPr>
                  <a:xfrm>
                    <a:off x="3428992" y="4071942"/>
                    <a:ext cx="2357454" cy="158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 стрелкой 20"/>
                  <p:cNvCxnSpPr/>
                  <p:nvPr/>
                </p:nvCxnSpPr>
                <p:spPr>
                  <a:xfrm rot="10800000">
                    <a:off x="3428994" y="4214818"/>
                    <a:ext cx="2214576" cy="1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929454" y="2214554"/>
                  <a:ext cx="1995054" cy="573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cxnSp>
              <p:nvCxnSpPr>
                <p:cNvPr id="60" name="Прямая со стрелкой 59"/>
                <p:cNvCxnSpPr/>
                <p:nvPr/>
              </p:nvCxnSpPr>
              <p:spPr>
                <a:xfrm>
                  <a:off x="6215074" y="2282603"/>
                  <a:ext cx="1214446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929454" y="2998298"/>
                  <a:ext cx="1995054" cy="5735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4282" y="1714488"/>
                <a:ext cx="1995054" cy="573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9492" y="2498232"/>
                <a:ext cx="1995054" cy="573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cxnSp>
          <p:nvCxnSpPr>
            <p:cNvPr id="84" name="Прямая со стрелкой 83"/>
            <p:cNvCxnSpPr/>
            <p:nvPr/>
          </p:nvCxnSpPr>
          <p:spPr>
            <a:xfrm rot="10800000">
              <a:off x="1643042" y="1785926"/>
              <a:ext cx="1133484" cy="15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Группа 91"/>
          <p:cNvGrpSpPr/>
          <p:nvPr/>
        </p:nvGrpSpPr>
        <p:grpSpPr>
          <a:xfrm>
            <a:off x="214282" y="3811840"/>
            <a:ext cx="8786874" cy="2075091"/>
            <a:chOff x="214282" y="4286256"/>
            <a:chExt cx="8786874" cy="2075091"/>
          </a:xfrm>
        </p:grpSpPr>
        <p:sp>
          <p:nvSpPr>
            <p:cNvPr id="29" name="TextBox 28"/>
            <p:cNvSpPr txBox="1"/>
            <p:nvPr/>
          </p:nvSpPr>
          <p:spPr>
            <a:xfrm>
              <a:off x="357158" y="4286256"/>
              <a:ext cx="8643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u="sng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1.Выполняют работы по донорству</a:t>
              </a:r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выявление потенциальных доноров, медицинское обследование, кондиционирование, изъятие и консервация </a:t>
              </a:r>
              <a:endParaRPr lang="ru-RU" sz="1200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7158" y="5715016"/>
              <a:ext cx="8501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u="sng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3. Выполняют трансплантации органов</a:t>
              </a:r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ведение листа ожидания, медицинская помощь реципиентам, медицинская помощь прижизненным донорам в связи с донорством, помощь в выполнении работ по донорству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7158" y="4997247"/>
              <a:ext cx="8643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u="sng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2. Осуществляют координацию</a:t>
              </a:r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  <a:p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ведение регионального листа ожидания, помощь в работах по донорству, транспортировка органов, </a:t>
              </a:r>
            </a:p>
            <a:p>
              <a:r>
                <a:rPr lang="ru-RU" sz="1200" b="1" dirty="0" smtClean="0">
                  <a:solidFill>
                    <a:srgbClr val="000090"/>
                  </a:solidFill>
                  <a:latin typeface="Arial" pitchFamily="34" charset="0"/>
                  <a:cs typeface="Arial" pitchFamily="34" charset="0"/>
                </a:rPr>
                <a:t>подбор и распределение донорских органов, межрегиональное взаимодействие</a:t>
              </a: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214282" y="4357694"/>
              <a:ext cx="142876" cy="1428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90"/>
                </a:solidFill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214282" y="5072074"/>
              <a:ext cx="142876" cy="142876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90"/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14282" y="5786454"/>
              <a:ext cx="142876" cy="14287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0090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725310" y="6021288"/>
            <a:ext cx="6015042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Регулируется Порядком оказания медицинской помощи по хирургии (трансплантации органов и (или) тканей человека), утвержденным приказом Минздрава России от 30 октября 2012 г. № 567н</a:t>
            </a:r>
          </a:p>
        </p:txBody>
      </p:sp>
      <p:pic>
        <p:nvPicPr>
          <p:cNvPr id="37" name="Picture 7" descr="Эмблем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2225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8"/>
          <p:cNvSpPr>
            <a:spLocks noChangeArrowheads="1"/>
          </p:cNvSpPr>
          <p:nvPr/>
        </p:nvSpPr>
        <p:spPr bwMode="auto">
          <a:xfrm>
            <a:off x="2195736" y="548680"/>
            <a:ext cx="6192688" cy="884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Государственная политика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финансирование 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 составе </a:t>
            </a:r>
            <a:r>
              <a:rPr lang="ru-RU" sz="20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госзадания</a:t>
            </a:r>
            <a:r>
              <a:rPr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по ВМП для федеральных и региональных центров</a:t>
            </a:r>
          </a:p>
        </p:txBody>
      </p:sp>
      <p:pic>
        <p:nvPicPr>
          <p:cNvPr id="75778" name="Picture 7" descr="Эмблем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6387"/>
              </p:ext>
            </p:extLst>
          </p:nvPr>
        </p:nvGraphicFramePr>
        <p:xfrm>
          <a:off x="467544" y="1052736"/>
          <a:ext cx="820891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78"/>
          <p:cNvSpPr>
            <a:spLocks noChangeArrowheads="1"/>
          </p:cNvSpPr>
          <p:nvPr/>
        </p:nvSpPr>
        <p:spPr bwMode="auto">
          <a:xfrm>
            <a:off x="251520" y="5589240"/>
            <a:ext cx="7632848" cy="647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Постановление Правительства РФ от 28.11.14 №1273 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«О Программе государственных гарантий бесплатного оказания гражданам медицинской помощи на 2015 год и на плановый период 2016 и 2017 годов»</a:t>
            </a:r>
            <a:endParaRPr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39434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2222" t="1843" r="2222" b="20908"/>
          <a:stretch/>
        </p:blipFill>
        <p:spPr>
          <a:xfrm>
            <a:off x="251520" y="1484784"/>
            <a:ext cx="8737600" cy="47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1620367" y="4310534"/>
            <a:ext cx="7858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Уфа 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212333" y="5158259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FF00"/>
              </a:solidFill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69233" y="4366096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924623" y="5229919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Кемерово 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997647" y="5101872"/>
            <a:ext cx="11430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Новосибирск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52215" y="4365823"/>
            <a:ext cx="10795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Краснодар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476351" y="3358034"/>
            <a:ext cx="1943521" cy="23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5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5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Москва и </a:t>
            </a:r>
            <a:r>
              <a:rPr kumimoji="0" lang="ru-RU" sz="105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Моск.область</a:t>
            </a:r>
            <a:endParaRPr kumimoji="0" lang="ru-RU" sz="1050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1665983" y="273097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619945" y="2710334"/>
            <a:ext cx="1079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С-Петербург</a:t>
            </a:r>
          </a:p>
        </p:txBody>
      </p:sp>
      <p:sp>
        <p:nvSpPr>
          <p:cNvPr id="33" name="AutoShape 37"/>
          <p:cNvSpPr>
            <a:spLocks noChangeArrowheads="1"/>
          </p:cNvSpPr>
          <p:nvPr/>
        </p:nvSpPr>
        <p:spPr bwMode="auto">
          <a:xfrm>
            <a:off x="2701033" y="4366096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700487" y="4293815"/>
            <a:ext cx="1079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Екатеринбург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1980407" y="3933775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1980407" y="3877766"/>
            <a:ext cx="64293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Казань</a:t>
            </a: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323528" y="3629149"/>
            <a:ext cx="864096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Белгород</a:t>
            </a:r>
          </a:p>
        </p:txBody>
      </p: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1477070" y="3358034"/>
            <a:ext cx="241300" cy="215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540247" y="429381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3970785" y="515791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1836391" y="3717751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836391" y="3645743"/>
            <a:ext cx="93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80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Н.Новгород</a:t>
            </a:r>
            <a:endParaRPr kumimoji="0" lang="ru-RU" sz="800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188319" y="3789759"/>
            <a:ext cx="7193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Воронеж</a:t>
            </a:r>
          </a:p>
        </p:txBody>
      </p:sp>
      <p:sp>
        <p:nvSpPr>
          <p:cNvPr id="44" name="AutoShape 20"/>
          <p:cNvSpPr>
            <a:spLocks noChangeArrowheads="1"/>
          </p:cNvSpPr>
          <p:nvPr/>
        </p:nvSpPr>
        <p:spPr bwMode="auto">
          <a:xfrm>
            <a:off x="1188319" y="3789759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8319" y="4021752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Саратов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1476351" y="4171577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1908399" y="4221807"/>
            <a:ext cx="169863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1980407" y="4221807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Самара</a:t>
            </a: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764383" y="4653855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Оренбург</a:t>
            </a:r>
          </a:p>
        </p:txBody>
      </p:sp>
      <p:sp>
        <p:nvSpPr>
          <p:cNvPr id="71" name="AutoShape 20"/>
          <p:cNvSpPr>
            <a:spLocks noChangeArrowheads="1"/>
          </p:cNvSpPr>
          <p:nvPr/>
        </p:nvSpPr>
        <p:spPr bwMode="auto">
          <a:xfrm>
            <a:off x="2052415" y="4581847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2340447" y="4581847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Челябинск</a:t>
            </a:r>
          </a:p>
        </p:txBody>
      </p:sp>
      <p:sp>
        <p:nvSpPr>
          <p:cNvPr id="73" name="AutoShape 20"/>
          <p:cNvSpPr>
            <a:spLocks noChangeArrowheads="1"/>
          </p:cNvSpPr>
          <p:nvPr/>
        </p:nvSpPr>
        <p:spPr bwMode="auto">
          <a:xfrm>
            <a:off x="2628479" y="4509839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3132535" y="4797871"/>
            <a:ext cx="5080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Омск</a:t>
            </a:r>
          </a:p>
        </p:txBody>
      </p:sp>
      <p:sp>
        <p:nvSpPr>
          <p:cNvPr id="75" name="AutoShape 20"/>
          <p:cNvSpPr>
            <a:spLocks noChangeArrowheads="1"/>
          </p:cNvSpPr>
          <p:nvPr/>
        </p:nvSpPr>
        <p:spPr bwMode="auto">
          <a:xfrm>
            <a:off x="3348559" y="4941887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3924623" y="5301927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636591" y="5373935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Барнаул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044303" y="4365823"/>
            <a:ext cx="793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Волгоград</a:t>
            </a: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1188319" y="4293815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5004743" y="5661967"/>
            <a:ext cx="10795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Иркутск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228184" y="4189214"/>
            <a:ext cx="10795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ru-RU" b="1" dirty="0">
                <a:solidFill>
                  <a:srgbClr val="FF0000"/>
                </a:solidFill>
              </a:rPr>
              <a:t>Якутск</a:t>
            </a: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5364783" y="5589959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6660927" y="407779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828279" y="4149799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52215" y="4005783"/>
            <a:ext cx="12961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Ростов-на-Дону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4652690" y="5157911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Красноярск </a:t>
            </a: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4644703" y="5157911"/>
            <a:ext cx="169862" cy="122237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FF00"/>
              </a:solidFill>
            </a:endParaRPr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2987254" y="1558507"/>
            <a:ext cx="17145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Трансплантация почки                   и других органов</a:t>
            </a:r>
          </a:p>
        </p:txBody>
      </p:sp>
      <p:sp>
        <p:nvSpPr>
          <p:cNvPr id="60" name="AutoShape 35"/>
          <p:cNvSpPr>
            <a:spLocks noChangeArrowheads="1"/>
          </p:cNvSpPr>
          <p:nvPr/>
        </p:nvSpPr>
        <p:spPr bwMode="auto">
          <a:xfrm>
            <a:off x="2858989" y="1599782"/>
            <a:ext cx="169863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>
            <a:off x="2858989" y="1977607"/>
            <a:ext cx="169863" cy="122237"/>
          </a:xfrm>
          <a:prstGeom prst="star5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2858989" y="1961732"/>
            <a:ext cx="17859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9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9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Трансплантация почки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843808" y="404664"/>
            <a:ext cx="561662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Центры 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трансплантации (43) в 2015 г. 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рансплантологического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972295" y="3650927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pic>
        <p:nvPicPr>
          <p:cNvPr id="55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sp>
        <p:nvSpPr>
          <p:cNvPr id="57" name="Rectangle 78"/>
          <p:cNvSpPr>
            <a:spLocks noChangeArrowheads="1"/>
          </p:cNvSpPr>
          <p:nvPr/>
        </p:nvSpPr>
        <p:spPr bwMode="auto">
          <a:xfrm>
            <a:off x="2123728" y="1052736"/>
            <a:ext cx="6912768" cy="2808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Медицинские организации государственной системы здравоохранения</a:t>
            </a:r>
            <a:endParaRPr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6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35175"/>
            <a:ext cx="8643938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2987824" y="260648"/>
            <a:ext cx="5400599" cy="645219"/>
          </a:xfrm>
          <a:prstGeom prst="rect">
            <a:avLst/>
          </a:prstGeom>
        </p:spPr>
        <p:txBody>
          <a:bodyPr anchor="ctr"/>
          <a:lstStyle/>
          <a:p>
            <a:pPr lvl="0" algn="ctr" eaLnBrk="0" hangingPunct="0">
              <a:buClr>
                <a:srgbClr val="FFFFFF"/>
              </a:buClr>
              <a:defRPr/>
            </a:pPr>
            <a:r>
              <a:rPr kumimoji="0" lang="ru-RU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Актуальный донорский </a:t>
            </a:r>
            <a:r>
              <a:rPr kumimoji="0" lang="ru-RU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ресурс 2015 г.</a:t>
            </a:r>
            <a:r>
              <a:rPr kumimoji="0" lang="en-US" sz="20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lvl="0" algn="ctr" eaLnBrk="0" hangingPunct="0">
              <a:buClr>
                <a:srgbClr val="FFFFFF"/>
              </a:buClr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трансплантологического общества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35697" y="6309320"/>
            <a:ext cx="5904656" cy="36988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b="1" dirty="0" smtClean="0">
                <a:solidFill>
                  <a:schemeClr val="bg1"/>
                </a:solidFill>
                <a:cs typeface="+mn-cs"/>
              </a:rPr>
              <a:t>62 региона (</a:t>
            </a:r>
            <a:r>
              <a:rPr kumimoji="0" lang="en-US" b="1" dirty="0" smtClean="0">
                <a:solidFill>
                  <a:schemeClr val="bg1"/>
                </a:solidFill>
                <a:cs typeface="+mn-cs"/>
              </a:rPr>
              <a:t>6</a:t>
            </a:r>
            <a:r>
              <a:rPr kumimoji="0" lang="ru-RU" b="1" dirty="0" smtClean="0">
                <a:solidFill>
                  <a:schemeClr val="bg1"/>
                </a:solidFill>
                <a:cs typeface="+mn-cs"/>
              </a:rPr>
              <a:t>1,</a:t>
            </a:r>
            <a:r>
              <a:rPr kumimoji="0" lang="ru-RU" b="1" dirty="0">
                <a:solidFill>
                  <a:schemeClr val="bg1"/>
                </a:solidFill>
                <a:cs typeface="+mn-cs"/>
              </a:rPr>
              <a:t>8</a:t>
            </a:r>
            <a:r>
              <a:rPr kumimoji="0" lang="ru-RU" b="1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kumimoji="0" lang="ru-RU" b="1" dirty="0">
                <a:solidFill>
                  <a:schemeClr val="bg1"/>
                </a:solidFill>
                <a:cs typeface="+mn-cs"/>
              </a:rPr>
              <a:t>млн.) – в донорстве не участвуют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19913834"/>
              </p:ext>
            </p:extLst>
          </p:nvPr>
        </p:nvGraphicFramePr>
        <p:xfrm>
          <a:off x="2771800" y="1268760"/>
          <a:ext cx="61926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Заголовок 3"/>
          <p:cNvSpPr txBox="1">
            <a:spLocks/>
          </p:cNvSpPr>
          <p:nvPr/>
        </p:nvSpPr>
        <p:spPr>
          <a:xfrm>
            <a:off x="2267744" y="908720"/>
            <a:ext cx="6480720" cy="357187"/>
          </a:xfrm>
          <a:prstGeom prst="rect">
            <a:avLst/>
          </a:prstGeom>
          <a:effectLst>
            <a:outerShdw blurRad="1270000" dist="38100" dir="2700000" sx="104000" sy="104000" algn="tl" rotWithShape="0">
              <a:srgbClr val="000000">
                <a:alpha val="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Число случаев посмертного донорства органов на 1 млн. населения</a:t>
            </a:r>
            <a:endParaRPr kumimoji="0" lang="ru-RU" sz="1600" b="1" i="1" dirty="0">
              <a:solidFill>
                <a:srgbClr val="00009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7" descr="Эмблем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6012160" y="2420888"/>
            <a:ext cx="2664296" cy="357187"/>
          </a:xfrm>
          <a:prstGeom prst="rect">
            <a:avLst/>
          </a:prstGeom>
          <a:effectLst>
            <a:outerShdw blurRad="1270000" dist="38100" dir="2700000" sx="104000" sy="104000" algn="tl" rotWithShape="0">
              <a:srgbClr val="000000">
                <a:alpha val="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Население РФ – </a:t>
            </a:r>
            <a:r>
              <a:rPr kumimoji="0" lang="ru-RU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146,4</a:t>
            </a:r>
            <a:r>
              <a:rPr kumimoji="0" lang="ru-RU" sz="1400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 млн. </a:t>
            </a:r>
            <a:endParaRPr kumimoji="0" lang="ru-RU" sz="1600" b="1" i="1" dirty="0">
              <a:solidFill>
                <a:srgbClr val="00009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l="2222" t="1843" r="2222" b="20908"/>
          <a:stretch/>
        </p:blipFill>
        <p:spPr>
          <a:xfrm>
            <a:off x="251520" y="1484784"/>
            <a:ext cx="8737600" cy="47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1620367" y="4310534"/>
            <a:ext cx="7858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Уфа 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212333" y="5158259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FF00"/>
              </a:solidFill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69233" y="4366096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924623" y="5229919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Кемерово 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997647" y="5101872"/>
            <a:ext cx="11430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Новосибирск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52215" y="4365823"/>
            <a:ext cx="10795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Краснодар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476351" y="3358034"/>
            <a:ext cx="1943521" cy="23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05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105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Москва и </a:t>
            </a:r>
            <a:r>
              <a:rPr kumimoji="0" lang="ru-RU" sz="105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Моск.область</a:t>
            </a:r>
            <a:endParaRPr kumimoji="0" lang="ru-RU" sz="1050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1665983" y="273097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619945" y="2710334"/>
            <a:ext cx="1079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С-Петербург</a:t>
            </a:r>
          </a:p>
        </p:txBody>
      </p:sp>
      <p:sp>
        <p:nvSpPr>
          <p:cNvPr id="33" name="AutoShape 37"/>
          <p:cNvSpPr>
            <a:spLocks noChangeArrowheads="1"/>
          </p:cNvSpPr>
          <p:nvPr/>
        </p:nvSpPr>
        <p:spPr bwMode="auto">
          <a:xfrm>
            <a:off x="2701033" y="4366096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700487" y="4293815"/>
            <a:ext cx="10795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Екатеринбург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1980407" y="3933775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1980407" y="3877766"/>
            <a:ext cx="64293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Казань</a:t>
            </a: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323528" y="3629149"/>
            <a:ext cx="864096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Белгород</a:t>
            </a:r>
          </a:p>
        </p:txBody>
      </p: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1477070" y="3358034"/>
            <a:ext cx="241300" cy="215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540247" y="4293815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3970785" y="515791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1836391" y="3717751"/>
            <a:ext cx="169862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836391" y="3645743"/>
            <a:ext cx="9366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800" i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Н.Новгород</a:t>
            </a:r>
            <a:endParaRPr kumimoji="0" lang="ru-RU" sz="800" i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188319" y="3789759"/>
            <a:ext cx="7193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Воронеж</a:t>
            </a:r>
          </a:p>
        </p:txBody>
      </p:sp>
      <p:sp>
        <p:nvSpPr>
          <p:cNvPr id="44" name="AutoShape 20"/>
          <p:cNvSpPr>
            <a:spLocks noChangeArrowheads="1"/>
          </p:cNvSpPr>
          <p:nvPr/>
        </p:nvSpPr>
        <p:spPr bwMode="auto">
          <a:xfrm>
            <a:off x="1188319" y="3789759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8319" y="4021752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Саратов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1476351" y="4171577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1908399" y="4221807"/>
            <a:ext cx="169863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1980407" y="4221807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Самара</a:t>
            </a: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764383" y="4653855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Оренбург</a:t>
            </a:r>
          </a:p>
        </p:txBody>
      </p:sp>
      <p:sp>
        <p:nvSpPr>
          <p:cNvPr id="71" name="AutoShape 20"/>
          <p:cNvSpPr>
            <a:spLocks noChangeArrowheads="1"/>
          </p:cNvSpPr>
          <p:nvPr/>
        </p:nvSpPr>
        <p:spPr bwMode="auto">
          <a:xfrm>
            <a:off x="2052415" y="4581847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2340447" y="4581847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Челябинск</a:t>
            </a:r>
          </a:p>
        </p:txBody>
      </p:sp>
      <p:sp>
        <p:nvSpPr>
          <p:cNvPr id="73" name="AutoShape 20"/>
          <p:cNvSpPr>
            <a:spLocks noChangeArrowheads="1"/>
          </p:cNvSpPr>
          <p:nvPr/>
        </p:nvSpPr>
        <p:spPr bwMode="auto">
          <a:xfrm>
            <a:off x="2628479" y="4509839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3132535" y="4797871"/>
            <a:ext cx="5080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Омск</a:t>
            </a:r>
          </a:p>
        </p:txBody>
      </p:sp>
      <p:sp>
        <p:nvSpPr>
          <p:cNvPr id="75" name="AutoShape 20"/>
          <p:cNvSpPr>
            <a:spLocks noChangeArrowheads="1"/>
          </p:cNvSpPr>
          <p:nvPr/>
        </p:nvSpPr>
        <p:spPr bwMode="auto">
          <a:xfrm>
            <a:off x="3348559" y="4941887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3924623" y="5301927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636591" y="5373935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Барнаул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044303" y="4365823"/>
            <a:ext cx="793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Волгоград</a:t>
            </a: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1188319" y="4293815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FFFFFF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5004743" y="5661967"/>
            <a:ext cx="10795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kumimoji="0"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Иркутск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228184" y="4189214"/>
            <a:ext cx="10795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ru-RU" b="1" dirty="0">
                <a:solidFill>
                  <a:srgbClr val="FF0000"/>
                </a:solidFill>
              </a:rPr>
              <a:t>Якутск</a:t>
            </a: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5364783" y="5589959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6660927" y="4077791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828279" y="4149799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52215" y="4005783"/>
            <a:ext cx="129614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/>
              <a:t> </a:t>
            </a:r>
            <a:r>
              <a:rPr kumimoji="0" lang="ru-RU" b="1" dirty="0"/>
              <a:t>Ростов-на-Дону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4652690" y="5157911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Красноярск </a:t>
            </a: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4644703" y="5157911"/>
            <a:ext cx="169862" cy="122237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FF00"/>
              </a:solidFill>
            </a:endParaRPr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2987254" y="1558507"/>
            <a:ext cx="17145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sz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Трансплантация почки                   и других органов</a:t>
            </a:r>
          </a:p>
        </p:txBody>
      </p:sp>
      <p:sp>
        <p:nvSpPr>
          <p:cNvPr id="60" name="AutoShape 35"/>
          <p:cNvSpPr>
            <a:spLocks noChangeArrowheads="1"/>
          </p:cNvSpPr>
          <p:nvPr/>
        </p:nvSpPr>
        <p:spPr bwMode="auto">
          <a:xfrm>
            <a:off x="2858989" y="1599782"/>
            <a:ext cx="169863" cy="1222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>
            <a:off x="2858989" y="1977607"/>
            <a:ext cx="169863" cy="122237"/>
          </a:xfrm>
          <a:prstGeom prst="star5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2858989" y="1961732"/>
            <a:ext cx="17859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9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ru-RU" sz="90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Трансплантация почки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347864" y="309136"/>
            <a:ext cx="561662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Центры 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трансплантации (43) 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число </a:t>
            </a:r>
            <a:r>
              <a:rPr kumimoji="0" lang="ru-RU" b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трансплатаций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рансплантологического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972295" y="3650927"/>
            <a:ext cx="169862" cy="1222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kumimoji="0" lang="ru-RU" b="1" i="1">
              <a:solidFill>
                <a:srgbClr val="000000"/>
              </a:solidFill>
            </a:endParaRPr>
          </a:p>
        </p:txBody>
      </p:sp>
      <p:graphicFrame>
        <p:nvGraphicFramePr>
          <p:cNvPr id="79" name="Диаграмма 78"/>
          <p:cNvGraphicFramePr/>
          <p:nvPr>
            <p:extLst>
              <p:ext uri="{D42A27DB-BD31-4B8C-83A1-F6EECF244321}">
                <p14:modId xmlns:p14="http://schemas.microsoft.com/office/powerpoint/2010/main" val="2717526408"/>
              </p:ext>
            </p:extLst>
          </p:nvPr>
        </p:nvGraphicFramePr>
        <p:xfrm>
          <a:off x="4283968" y="764704"/>
          <a:ext cx="47525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5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034888"/>
              </p:ext>
            </p:extLst>
          </p:nvPr>
        </p:nvGraphicFramePr>
        <p:xfrm>
          <a:off x="4427984" y="4437112"/>
          <a:ext cx="4464050" cy="215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Лист" r:id="rId6" imgW="5511800" imgH="2832100" progId="Excel.Sheet.8">
                  <p:embed/>
                </p:oleObj>
              </mc:Choice>
              <mc:Fallback>
                <p:oleObj name="Лист" r:id="rId6" imgW="5511800" imgH="28321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437112"/>
                        <a:ext cx="4464050" cy="215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7308304" y="5733256"/>
            <a:ext cx="632614" cy="290545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ru-RU"/>
            </a:defPPr>
            <a:lvl1pPr>
              <a:buClr>
                <a:srgbClr val="FF0000"/>
              </a:buClr>
              <a:defRPr sz="1400" i="0">
                <a:solidFill>
                  <a:srgbClr val="0000FF"/>
                </a:solidFill>
                <a:latin typeface="+mn-lt"/>
                <a:ea typeface="+mn-ea"/>
                <a:cs typeface="Times New Roman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5000"/>
              </a:lnSpc>
              <a:buFont typeface="Wingdings" charset="0"/>
              <a:buNone/>
            </a:pPr>
            <a:r>
              <a:rPr kumimoji="0" lang="en-US" b="1" dirty="0" smtClean="0">
                <a:latin typeface="Arial"/>
              </a:rPr>
              <a:t>2015</a:t>
            </a:r>
            <a:endParaRPr kumimoji="0" lang="en-US" b="1" dirty="0">
              <a:latin typeface="Arial"/>
            </a:endParaRPr>
          </a:p>
        </p:txBody>
      </p:sp>
      <p:pic>
        <p:nvPicPr>
          <p:cNvPr id="64" name="Picture 7" descr="Эмблема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9355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l="2222" t="1843" r="2222" b="20908"/>
          <a:stretch/>
        </p:blipFill>
        <p:spPr>
          <a:xfrm>
            <a:off x="251520" y="868586"/>
            <a:ext cx="8737600" cy="47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1728600" y="3699842"/>
            <a:ext cx="78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Уфа </a:t>
            </a:r>
          </a:p>
          <a:p>
            <a:pPr>
              <a:buClr>
                <a:srgbClr val="FFFFFF"/>
              </a:buClr>
              <a:defRPr/>
            </a:pP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почка</a:t>
            </a: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212333" y="4542061"/>
            <a:ext cx="169862" cy="122237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2269233" y="3749898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4034816" y="4613721"/>
            <a:ext cx="10001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b="1" i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defRPr b="1" i="1">
                <a:latin typeface="Arial" charset="0"/>
              </a:defRPr>
            </a:lvl2pPr>
            <a:lvl3pPr marL="1143000" indent="-228600">
              <a:defRPr b="1" i="1">
                <a:latin typeface="Arial" charset="0"/>
              </a:defRPr>
            </a:lvl3pPr>
            <a:lvl4pPr marL="1600200" indent="-228600">
              <a:defRPr b="1" i="1">
                <a:latin typeface="Arial" charset="0"/>
              </a:defRPr>
            </a:lvl4pPr>
            <a:lvl5pPr marL="2057400" indent="-228600">
              <a:defRPr b="1" i="1"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9pPr>
          </a:lstStyle>
          <a:p>
            <a:r>
              <a:rPr lang="en-US" dirty="0"/>
              <a:t> </a:t>
            </a:r>
            <a:r>
              <a:rPr lang="ru-RU" dirty="0" smtClean="0"/>
              <a:t>Кемерово </a:t>
            </a:r>
            <a:endParaRPr lang="ru-RU" dirty="0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131840" y="4494673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b="1" i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defRPr b="1" i="1">
                <a:latin typeface="Arial" charset="0"/>
              </a:defRPr>
            </a:lvl2pPr>
            <a:lvl3pPr marL="1143000" indent="-228600">
              <a:defRPr b="1" i="1">
                <a:latin typeface="Arial" charset="0"/>
              </a:defRPr>
            </a:lvl3pPr>
            <a:lvl4pPr marL="1600200" indent="-228600">
              <a:defRPr b="1" i="1">
                <a:latin typeface="Arial" charset="0"/>
              </a:defRPr>
            </a:lvl4pPr>
            <a:lvl5pPr marL="2057400" indent="-228600">
              <a:defRPr b="1" i="1"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9pPr>
          </a:lstStyle>
          <a:p>
            <a:r>
              <a:rPr lang="ru-RU" dirty="0" smtClean="0"/>
              <a:t>Новосибирск</a:t>
            </a:r>
          </a:p>
          <a:p>
            <a:r>
              <a:rPr lang="ru-RU" dirty="0" smtClean="0"/>
              <a:t>почка</a:t>
            </a:r>
          </a:p>
          <a:p>
            <a:r>
              <a:rPr lang="ru-RU" dirty="0" smtClean="0"/>
              <a:t>печень </a:t>
            </a:r>
            <a:r>
              <a:rPr lang="ru-RU" dirty="0"/>
              <a:t>4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52215" y="3749625"/>
            <a:ext cx="1079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Краснодар</a:t>
            </a: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1665983" y="2114773"/>
            <a:ext cx="169862" cy="122238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1750064" y="2097786"/>
            <a:ext cx="1079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С-Петербург</a:t>
            </a:r>
          </a:p>
          <a:p>
            <a:pPr>
              <a:buClr>
                <a:srgbClr val="FFFFFF"/>
              </a:buClr>
              <a:defRPr/>
            </a:pP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сердце </a:t>
            </a:r>
          </a:p>
        </p:txBody>
      </p:sp>
      <p:sp>
        <p:nvSpPr>
          <p:cNvPr id="33" name="AutoShape 37"/>
          <p:cNvSpPr>
            <a:spLocks noChangeArrowheads="1"/>
          </p:cNvSpPr>
          <p:nvPr/>
        </p:nvSpPr>
        <p:spPr bwMode="auto">
          <a:xfrm>
            <a:off x="2701033" y="3749898"/>
            <a:ext cx="169862" cy="122238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700487" y="3606376"/>
            <a:ext cx="1079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Екатеринбург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1980407" y="3317577"/>
            <a:ext cx="169863" cy="122238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2" name="Text Box 32"/>
          <p:cNvSpPr txBox="1">
            <a:spLocks noChangeArrowheads="1"/>
          </p:cNvSpPr>
          <p:nvPr/>
        </p:nvSpPr>
        <p:spPr bwMode="auto">
          <a:xfrm>
            <a:off x="323528" y="3012951"/>
            <a:ext cx="8640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l"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Белгород</a:t>
            </a:r>
          </a:p>
        </p:txBody>
      </p: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1477070" y="2741836"/>
            <a:ext cx="241300" cy="2159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540247" y="3677617"/>
            <a:ext cx="169862" cy="122238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auto">
          <a:xfrm>
            <a:off x="3970785" y="4541713"/>
            <a:ext cx="169862" cy="122238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>
            <a:off x="1836391" y="3101553"/>
            <a:ext cx="169862" cy="122237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970782" y="3015506"/>
            <a:ext cx="9366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ru-RU" sz="800" i="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Н.Новгород</a:t>
            </a:r>
            <a:endParaRPr lang="ru-RU" sz="800" i="0" dirty="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212877" y="3173561"/>
            <a:ext cx="7193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Воронеж</a:t>
            </a:r>
          </a:p>
        </p:txBody>
      </p:sp>
      <p:sp>
        <p:nvSpPr>
          <p:cNvPr id="44" name="AutoShape 20"/>
          <p:cNvSpPr>
            <a:spLocks noChangeArrowheads="1"/>
          </p:cNvSpPr>
          <p:nvPr/>
        </p:nvSpPr>
        <p:spPr bwMode="auto">
          <a:xfrm>
            <a:off x="1188319" y="3173561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8319" y="3372961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Саратов</a:t>
            </a:r>
          </a:p>
        </p:txBody>
      </p:sp>
      <p:sp>
        <p:nvSpPr>
          <p:cNvPr id="67" name="AutoShape 20"/>
          <p:cNvSpPr>
            <a:spLocks noChangeArrowheads="1"/>
          </p:cNvSpPr>
          <p:nvPr/>
        </p:nvSpPr>
        <p:spPr bwMode="auto">
          <a:xfrm>
            <a:off x="1476351" y="3555379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1908399" y="3605609"/>
            <a:ext cx="169863" cy="122238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2031364" y="3573016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Самара</a:t>
            </a:r>
          </a:p>
        </p:txBody>
      </p:sp>
      <p:sp>
        <p:nvSpPr>
          <p:cNvPr id="71" name="AutoShape 20"/>
          <p:cNvSpPr>
            <a:spLocks noChangeArrowheads="1"/>
          </p:cNvSpPr>
          <p:nvPr/>
        </p:nvSpPr>
        <p:spPr bwMode="auto">
          <a:xfrm>
            <a:off x="2052415" y="3965649"/>
            <a:ext cx="169862" cy="122238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2340447" y="3965649"/>
            <a:ext cx="79375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Челябинск</a:t>
            </a:r>
          </a:p>
        </p:txBody>
      </p:sp>
      <p:sp>
        <p:nvSpPr>
          <p:cNvPr id="73" name="AutoShape 20"/>
          <p:cNvSpPr>
            <a:spLocks noChangeArrowheads="1"/>
          </p:cNvSpPr>
          <p:nvPr/>
        </p:nvSpPr>
        <p:spPr bwMode="auto">
          <a:xfrm>
            <a:off x="2628479" y="3893641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3437692" y="4213894"/>
            <a:ext cx="508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b="1" i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defRPr b="1" i="1">
                <a:latin typeface="Arial" charset="0"/>
              </a:defRPr>
            </a:lvl2pPr>
            <a:lvl3pPr marL="1143000" indent="-228600">
              <a:defRPr b="1" i="1">
                <a:latin typeface="Arial" charset="0"/>
              </a:defRPr>
            </a:lvl3pPr>
            <a:lvl4pPr marL="1600200" indent="-228600">
              <a:defRPr b="1" i="1">
                <a:latin typeface="Arial" charset="0"/>
              </a:defRPr>
            </a:lvl4pPr>
            <a:lvl5pPr marL="2057400" indent="-228600">
              <a:defRPr b="1" i="1"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9pPr>
          </a:lstStyle>
          <a:p>
            <a:r>
              <a:rPr lang="en-US" dirty="0"/>
              <a:t> </a:t>
            </a:r>
            <a:r>
              <a:rPr lang="ru-RU" dirty="0" smtClean="0"/>
              <a:t>Омск</a:t>
            </a:r>
            <a:endParaRPr lang="ru-RU" dirty="0"/>
          </a:p>
        </p:txBody>
      </p:sp>
      <p:sp>
        <p:nvSpPr>
          <p:cNvPr id="75" name="AutoShape 20"/>
          <p:cNvSpPr>
            <a:spLocks noChangeArrowheads="1"/>
          </p:cNvSpPr>
          <p:nvPr/>
        </p:nvSpPr>
        <p:spPr bwMode="auto">
          <a:xfrm>
            <a:off x="3348559" y="4325689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3924623" y="4685729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636591" y="4757737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Барнаул</a:t>
            </a:r>
          </a:p>
        </p:txBody>
      </p:sp>
      <p:sp>
        <p:nvSpPr>
          <p:cNvPr id="45" name="Text Box 31"/>
          <p:cNvSpPr txBox="1">
            <a:spLocks noChangeArrowheads="1"/>
          </p:cNvSpPr>
          <p:nvPr/>
        </p:nvSpPr>
        <p:spPr bwMode="auto">
          <a:xfrm>
            <a:off x="1044303" y="3749625"/>
            <a:ext cx="7937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Волгоград</a:t>
            </a: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1188319" y="3677617"/>
            <a:ext cx="169863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5034941" y="5045769"/>
            <a:ext cx="10795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sz="800" i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Иркутск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218616" y="3439815"/>
            <a:ext cx="1079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b="1" i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defRPr b="1" i="1">
                <a:latin typeface="Arial" charset="0"/>
              </a:defRPr>
            </a:lvl2pPr>
            <a:lvl3pPr marL="1143000" indent="-228600">
              <a:defRPr b="1" i="1">
                <a:latin typeface="Arial" charset="0"/>
              </a:defRPr>
            </a:lvl3pPr>
            <a:lvl4pPr marL="1600200" indent="-228600">
              <a:defRPr b="1" i="1">
                <a:latin typeface="Arial" charset="0"/>
              </a:defRPr>
            </a:lvl4pPr>
            <a:lvl5pPr marL="2057400" indent="-228600">
              <a:defRPr b="1" i="1"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9pPr>
          </a:lstStyle>
          <a:p>
            <a:r>
              <a:rPr lang="ru-RU" dirty="0"/>
              <a:t>Якутск</a:t>
            </a: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5364783" y="4973761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6660927" y="3461593"/>
            <a:ext cx="169862" cy="122238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828279" y="3533601"/>
            <a:ext cx="169862" cy="122238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265876" y="3339935"/>
            <a:ext cx="12961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buClr>
                <a:srgbClr val="FFFFFF"/>
              </a:buClr>
              <a:defRPr sz="8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defRPr b="1" i="1">
                <a:latin typeface="Arial" charset="0"/>
              </a:defRPr>
            </a:lvl2pPr>
            <a:lvl3pPr marL="1143000" indent="-228600">
              <a:defRPr b="1" i="1">
                <a:latin typeface="Arial" charset="0"/>
              </a:defRPr>
            </a:lvl3pPr>
            <a:lvl4pPr marL="1600200" indent="-228600">
              <a:defRPr b="1" i="1">
                <a:latin typeface="Arial" charset="0"/>
              </a:defRPr>
            </a:lvl4pPr>
            <a:lvl5pPr marL="2057400" indent="-228600">
              <a:defRPr b="1" i="1">
                <a:latin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latin typeface="Arial" charset="0"/>
              </a:defRPr>
            </a:lvl9pPr>
          </a:lstStyle>
          <a:p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ru-RU" dirty="0">
                <a:solidFill>
                  <a:srgbClr val="00FF00"/>
                </a:solidFill>
              </a:rPr>
              <a:t>Ростов-на-Дону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4652690" y="4607942"/>
            <a:ext cx="1000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Красноярск </a:t>
            </a: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4644703" y="4541713"/>
            <a:ext cx="169862" cy="122237"/>
          </a:xfrm>
          <a:prstGeom prst="star5">
            <a:avLst/>
          </a:prstGeom>
          <a:solidFill>
            <a:srgbClr val="33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972295" y="3034729"/>
            <a:ext cx="169862" cy="122238"/>
          </a:xfrm>
          <a:prstGeom prst="star5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  <a:buFont typeface="Wingdings" pitchFamily="2" charset="2"/>
              <a:buNone/>
              <a:defRPr/>
            </a:pPr>
            <a:endParaRPr lang="ru-RU">
              <a:solidFill>
                <a:srgbClr val="00FF00"/>
              </a:solidFill>
            </a:endParaRPr>
          </a:p>
        </p:txBody>
      </p:sp>
      <p:pic>
        <p:nvPicPr>
          <p:cNvPr id="81" name="Picture 7" descr="C:\Users\admin\AppData\Local\Microsoft\Windows\Temporary Internet Files\Content.Outlook\LSJEUB6W\Беджи-синх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46113" cy="64293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 Box 34"/>
          <p:cNvSpPr txBox="1">
            <a:spLocks noChangeArrowheads="1"/>
          </p:cNvSpPr>
          <p:nvPr/>
        </p:nvSpPr>
        <p:spPr bwMode="auto">
          <a:xfrm>
            <a:off x="1764383" y="2725626"/>
            <a:ext cx="1955800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defRPr/>
            </a:pPr>
            <a:r>
              <a:rPr lang="en-US" sz="11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 </a:t>
            </a:r>
            <a:r>
              <a:rPr lang="ru-RU" sz="11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Москва (154) – 3 центра:</a:t>
            </a:r>
          </a:p>
        </p:txBody>
      </p:sp>
      <p:graphicFrame>
        <p:nvGraphicFramePr>
          <p:cNvPr id="3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013026"/>
              </p:ext>
            </p:extLst>
          </p:nvPr>
        </p:nvGraphicFramePr>
        <p:xfrm>
          <a:off x="2977258" y="2015245"/>
          <a:ext cx="2470150" cy="1755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5" name="Text Box 36"/>
          <p:cNvSpPr txBox="1">
            <a:spLocks noChangeArrowheads="1"/>
          </p:cNvSpPr>
          <p:nvPr/>
        </p:nvSpPr>
        <p:spPr bwMode="auto">
          <a:xfrm>
            <a:off x="4367213" y="1099567"/>
            <a:ext cx="30130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Трансплантация органов взрослым и детям</a:t>
            </a:r>
          </a:p>
        </p:txBody>
      </p:sp>
      <p:sp>
        <p:nvSpPr>
          <p:cNvPr id="86" name="AutoShape 35"/>
          <p:cNvSpPr>
            <a:spLocks noChangeArrowheads="1"/>
          </p:cNvSpPr>
          <p:nvPr/>
        </p:nvSpPr>
        <p:spPr bwMode="auto">
          <a:xfrm>
            <a:off x="4286250" y="1159892"/>
            <a:ext cx="169863" cy="1238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lang="ru-RU" sz="1800" b="1" i="1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7" name="AutoShape 35"/>
          <p:cNvSpPr>
            <a:spLocks noChangeArrowheads="1"/>
          </p:cNvSpPr>
          <p:nvPr/>
        </p:nvSpPr>
        <p:spPr bwMode="auto">
          <a:xfrm>
            <a:off x="4286250" y="1810767"/>
            <a:ext cx="169863" cy="123825"/>
          </a:xfrm>
          <a:prstGeom prst="star5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lang="ru-RU" sz="1800" b="1" i="1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8" name="Text Box 36"/>
          <p:cNvSpPr txBox="1">
            <a:spLocks noChangeArrowheads="1"/>
          </p:cNvSpPr>
          <p:nvPr/>
        </p:nvSpPr>
        <p:spPr bwMode="auto">
          <a:xfrm>
            <a:off x="4225925" y="1794892"/>
            <a:ext cx="29606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en-US" sz="9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ru-RU" sz="9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Трансплантация органов только взрослым</a:t>
            </a:r>
          </a:p>
        </p:txBody>
      </p:sp>
      <p:sp>
        <p:nvSpPr>
          <p:cNvPr id="89" name="AutoShape 35"/>
          <p:cNvSpPr>
            <a:spLocks noChangeArrowheads="1"/>
          </p:cNvSpPr>
          <p:nvPr/>
        </p:nvSpPr>
        <p:spPr bwMode="auto">
          <a:xfrm>
            <a:off x="4284663" y="1496442"/>
            <a:ext cx="169862" cy="120650"/>
          </a:xfrm>
          <a:prstGeom prst="star5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5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endParaRPr lang="ru-RU" sz="1800" b="1" i="1">
              <a:solidFill>
                <a:srgbClr val="FF77A2"/>
              </a:solidFill>
              <a:latin typeface="Arial" charset="0"/>
              <a:cs typeface="+mn-cs"/>
            </a:endParaRPr>
          </a:p>
        </p:txBody>
      </p:sp>
      <p:sp>
        <p:nvSpPr>
          <p:cNvPr id="90" name="Text Box 36"/>
          <p:cNvSpPr txBox="1">
            <a:spLocks noChangeArrowheads="1"/>
          </p:cNvSpPr>
          <p:nvPr/>
        </p:nvSpPr>
        <p:spPr bwMode="auto">
          <a:xfrm>
            <a:off x="4456113" y="1436117"/>
            <a:ext cx="2952750" cy="33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lang="ru-RU" sz="900" dirty="0" smtClean="0">
                <a:solidFill>
                  <a:srgbClr val="3366FF"/>
                </a:solidFill>
                <a:cs typeface="+mn-cs"/>
              </a:rPr>
              <a:t>Трансплантация органов взрослым +  единичные трансплантации подросткам</a:t>
            </a:r>
          </a:p>
        </p:txBody>
      </p:sp>
      <p:graphicFrame>
        <p:nvGraphicFramePr>
          <p:cNvPr id="91" name="Таблица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414216"/>
              </p:ext>
            </p:extLst>
          </p:nvPr>
        </p:nvGraphicFramePr>
        <p:xfrm>
          <a:off x="1320435" y="5517232"/>
          <a:ext cx="5327699" cy="1259840"/>
        </p:xfrm>
        <a:graphic>
          <a:graphicData uri="http://schemas.openxmlformats.org/drawingml/2006/table">
            <a:tbl>
              <a:tblPr firstRow="1" lastCol="1" bandRow="1">
                <a:tableStyleId>{638B1855-1B75-4FBE-930C-398BA8C253C6}</a:tableStyleId>
              </a:tblPr>
              <a:tblGrid>
                <a:gridCol w="769779"/>
                <a:gridCol w="769779"/>
                <a:gridCol w="835813"/>
                <a:gridCol w="864096"/>
                <a:gridCol w="720080"/>
                <a:gridCol w="1368152"/>
              </a:tblGrid>
              <a:tr h="518160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Почка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Печень 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Сердце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Всего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%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от общего числа </a:t>
                      </a:r>
                      <a:r>
                        <a:rPr lang="ru-RU" sz="1400" baseline="0" dirty="0" err="1" smtClean="0"/>
                        <a:t>Тх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США</a:t>
                      </a:r>
                      <a:endParaRPr lang="ru-RU" sz="16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717</a:t>
                      </a:r>
                      <a:endParaRPr lang="ru-RU" sz="1600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531</a:t>
                      </a:r>
                      <a:endParaRPr lang="ru-RU" sz="1600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lt1"/>
                          </a:solidFill>
                        </a:rPr>
                        <a:t>404</a:t>
                      </a:r>
                      <a:endParaRPr lang="ru-RU" sz="1600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1652</a:t>
                      </a:r>
                      <a:endParaRPr lang="ru-RU" sz="1600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6,</a:t>
                      </a:r>
                      <a:r>
                        <a:rPr lang="en-US" sz="1600" dirty="0" smtClean="0"/>
                        <a:t>5 %</a:t>
                      </a:r>
                      <a:endParaRPr lang="ru-RU" sz="1600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РФ</a:t>
                      </a:r>
                      <a:endParaRPr lang="ru-RU" sz="16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65</a:t>
                      </a:r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92</a:t>
                      </a:r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lt1"/>
                          </a:solidFill>
                        </a:rPr>
                        <a:t>6</a:t>
                      </a:r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163</a:t>
                      </a:r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11,0</a:t>
                      </a:r>
                      <a:r>
                        <a:rPr lang="en-US" sz="1600" dirty="0" smtClean="0"/>
                        <a:t> %</a:t>
                      </a:r>
                      <a:endParaRPr lang="ru-RU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 Box 30"/>
          <p:cNvSpPr txBox="1">
            <a:spLocks noChangeArrowheads="1"/>
          </p:cNvSpPr>
          <p:nvPr/>
        </p:nvSpPr>
        <p:spPr bwMode="auto">
          <a:xfrm>
            <a:off x="1835696" y="4026550"/>
            <a:ext cx="78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Оренбург </a:t>
            </a:r>
          </a:p>
          <a:p>
            <a:pPr>
              <a:buClr>
                <a:srgbClr val="FFFFFF"/>
              </a:buClr>
              <a:defRPr/>
            </a:pP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почка</a:t>
            </a: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2051720" y="3212976"/>
            <a:ext cx="7858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defRPr b="1" i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Казань</a:t>
            </a:r>
          </a:p>
          <a:p>
            <a:pPr>
              <a:buClr>
                <a:srgbClr val="FFFFFF"/>
              </a:buClr>
              <a:defRPr/>
            </a:pPr>
            <a:r>
              <a:rPr lang="ru-RU" sz="800" i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почка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87824" y="298103"/>
            <a:ext cx="561662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органов детям в РФ в 2015 г. 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рансплантологического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3" name="Picture 7" descr="Эмблема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</p:spTree>
    <p:extLst>
      <p:ext uri="{BB962C8B-B14F-4D97-AF65-F5344CB8AC3E}">
        <p14:creationId xmlns:p14="http://schemas.microsoft.com/office/powerpoint/2010/main" val="14092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 bwMode="auto">
          <a:xfrm>
            <a:off x="1259458" y="4717667"/>
            <a:ext cx="288206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Arial" charset="0"/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2267570" y="4725144"/>
            <a:ext cx="288206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Arial" charset="0"/>
            </a:endParaRPr>
          </a:p>
        </p:txBody>
      </p:sp>
      <p:sp>
        <p:nvSpPr>
          <p:cNvPr id="32" name="Овал 31"/>
          <p:cNvSpPr/>
          <p:nvPr/>
        </p:nvSpPr>
        <p:spPr bwMode="auto">
          <a:xfrm>
            <a:off x="3635722" y="4725144"/>
            <a:ext cx="288206" cy="12961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Arial" charset="0"/>
            </a:endParaRPr>
          </a:p>
        </p:txBody>
      </p:sp>
      <p:graphicFrame>
        <p:nvGraphicFramePr>
          <p:cNvPr id="30" name="Диаграмм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009432"/>
              </p:ext>
            </p:extLst>
          </p:nvPr>
        </p:nvGraphicFramePr>
        <p:xfrm>
          <a:off x="323527" y="908720"/>
          <a:ext cx="8177535" cy="584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556126"/>
              </p:ext>
            </p:extLst>
          </p:nvPr>
        </p:nvGraphicFramePr>
        <p:xfrm>
          <a:off x="2267570" y="763161"/>
          <a:ext cx="6263454" cy="313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7" descr="Эмблем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08012" cy="6588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860032" y="14995"/>
            <a:ext cx="3528392" cy="3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 kumimoji="0" sz="11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ru-RU" dirty="0"/>
              <a:t>Трансплантация органов человека в </a:t>
            </a:r>
            <a:r>
              <a:rPr lang="ru-RU" dirty="0" smtClean="0"/>
              <a:t>РФ: </a:t>
            </a:r>
            <a:r>
              <a:rPr lang="ru-RU" dirty="0"/>
              <a:t>текущая ситуация и перспективы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7824" y="298103"/>
            <a:ext cx="561662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Трансплантация почки в РФ </a:t>
            </a:r>
            <a:endParaRPr kumimoji="0" lang="en-US" b="1" dirty="0" smtClean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 данным регистра Российского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рансплантологического </a:t>
            </a:r>
            <a:r>
              <a:rPr kumimoji="0" lang="ru-RU" sz="1100" b="1" i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kumimoji="0" lang="ru-RU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бщества</a:t>
            </a:r>
            <a:r>
              <a:rPr kumimoji="0" lang="en-US" sz="1100" b="1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kumimoji="0" lang="ru-RU" sz="1400" b="1" i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083946"/>
            <a:ext cx="396044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buClr>
                <a:srgbClr val="FFFFFF"/>
              </a:buClr>
              <a:buFont typeface="Wingdings" charset="0"/>
              <a:buNone/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Лист ожидания </a:t>
            </a:r>
            <a:r>
              <a:rPr kumimoji="0" lang="ru-RU" sz="1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(2015 г.) 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 </a:t>
            </a:r>
            <a:r>
              <a:rPr kumimoji="0" lang="ru-RU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4 167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lnSpc>
                <a:spcPct val="85000"/>
              </a:lnSpc>
              <a:buClr>
                <a:srgbClr val="FFFFFF"/>
              </a:buClr>
              <a:defRPr/>
            </a:pP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Диализ </a:t>
            </a:r>
            <a:r>
              <a:rPr kumimoji="0" lang="ru-RU" sz="1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kumimoji="0" lang="ru-RU" sz="1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2015 г.) </a:t>
            </a:r>
            <a:r>
              <a:rPr kumimoji="0" lang="ru-RU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 </a:t>
            </a:r>
            <a:r>
              <a:rPr kumimoji="0" lang="ru-RU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31 500</a:t>
            </a:r>
            <a:endParaRPr kumimoji="0" lang="ru-RU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4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6692</TotalTime>
  <Words>1669</Words>
  <Application>Microsoft Office PowerPoint</Application>
  <PresentationFormat>On-screen Show (4:3)</PresentationFormat>
  <Paragraphs>447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3_Оформление по умолчанию</vt:lpstr>
      <vt:lpstr>4_Оформление по умолчанию</vt:lpstr>
      <vt:lpstr>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Лист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WINTER Tatiana</dc:creator>
  <cp:lastModifiedBy>WINTER Tatiana</cp:lastModifiedBy>
  <cp:revision>452</cp:revision>
  <dcterms:modified xsi:type="dcterms:W3CDTF">2016-10-03T10:03:04Z</dcterms:modified>
</cp:coreProperties>
</file>