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3"/>
  </p:notesMasterIdLst>
  <p:sldIdLst>
    <p:sldId id="256" r:id="rId5"/>
    <p:sldId id="257" r:id="rId6"/>
    <p:sldId id="258" r:id="rId7"/>
    <p:sldId id="260" r:id="rId8"/>
    <p:sldId id="261" r:id="rId9"/>
    <p:sldId id="262" r:id="rId10"/>
    <p:sldId id="263" r:id="rId11"/>
    <p:sldId id="265" r:id="rId12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94" d="100"/>
          <a:sy n="94" d="100"/>
        </p:scale>
        <p:origin x="-2124" y="-8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D9797-1BB5-4623-8AD3-FEC84485E090}" type="datetimeFigureOut">
              <a:rPr lang="en-GB" smtClean="0"/>
              <a:t>14/10/2015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A3C33-7758-4178-BB98-7E7ED33B1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098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3C33-7758-4178-BB98-7E7ED33B186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295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22BD3C-30A7-4B89-9DEE-6344DCED446A}" type="datetimeFigureOut">
              <a:rPr lang="bg-BG" smtClean="0"/>
              <a:pPr/>
              <a:t>14.10.2015 г.</a:t>
            </a:fld>
            <a:endParaRPr lang="bg-B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26EB27-F134-4726-B7DA-51AC11DF315C}" type="slidenum">
              <a:rPr lang="bg-BG" smtClean="0"/>
              <a:pPr/>
              <a:t>‹#›</a:t>
            </a:fld>
            <a:endParaRPr lang="bg-B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Reopening of Criminal Proceedings Following an ECHR Judgment</a:t>
            </a:r>
            <a:br>
              <a:rPr lang="en-US" dirty="0" smtClean="0"/>
            </a:br>
            <a:r>
              <a:rPr lang="en-US" sz="4400" i="1" dirty="0" smtClean="0"/>
              <a:t>the Bulgarian experience</a:t>
            </a:r>
            <a:endParaRPr lang="bg-BG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endParaRPr lang="en-US" sz="2800" dirty="0" smtClean="0">
              <a:latin typeface="+mj-lt"/>
            </a:endParaRPr>
          </a:p>
          <a:p>
            <a:pPr>
              <a:spcBef>
                <a:spcPts val="0"/>
              </a:spcBef>
            </a:pPr>
            <a:r>
              <a:rPr lang="en-US" sz="2800" dirty="0" smtClean="0">
                <a:latin typeface="+mj-lt"/>
              </a:rPr>
              <a:t>Maria Dimitrova</a:t>
            </a:r>
          </a:p>
          <a:p>
            <a:pPr>
              <a:spcBef>
                <a:spcPts val="0"/>
              </a:spcBef>
            </a:pPr>
            <a:r>
              <a:rPr lang="en-US" sz="2800" dirty="0" smtClean="0">
                <a:latin typeface="+mj-lt"/>
              </a:rPr>
              <a:t>Government Agent </a:t>
            </a:r>
          </a:p>
          <a:p>
            <a:pPr>
              <a:spcBef>
                <a:spcPts val="0"/>
              </a:spcBef>
            </a:pPr>
            <a:r>
              <a:rPr lang="en-US" sz="2800" dirty="0" smtClean="0">
                <a:latin typeface="+mj-lt"/>
              </a:rPr>
              <a:t>Ministry of Justice</a:t>
            </a:r>
          </a:p>
          <a:p>
            <a:pPr>
              <a:spcBef>
                <a:spcPts val="0"/>
              </a:spcBef>
            </a:pPr>
            <a:r>
              <a:rPr lang="en-US" sz="2800" dirty="0" smtClean="0">
                <a:latin typeface="+mj-lt"/>
              </a:rPr>
              <a:t>Bulgaria</a:t>
            </a:r>
            <a:endParaRPr lang="bg-BG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g-BG" sz="4000" dirty="0" smtClean="0"/>
              <a:t>1. </a:t>
            </a:r>
            <a:r>
              <a:rPr lang="en-US" sz="4000" dirty="0" smtClean="0"/>
              <a:t>Conditions and procedure for reopening</a:t>
            </a:r>
            <a:endParaRPr lang="bg-B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dirty="0" smtClean="0">
                <a:latin typeface="+mj-lt"/>
              </a:rPr>
              <a:t>Judgment of the ECHR which finds a violation of the Convention </a:t>
            </a:r>
            <a:r>
              <a:rPr lang="en-US" i="1" dirty="0" smtClean="0">
                <a:latin typeface="+mj-lt"/>
              </a:rPr>
              <a:t>and</a:t>
            </a:r>
            <a:r>
              <a:rPr lang="en-US" dirty="0" smtClean="0">
                <a:latin typeface="+mj-lt"/>
              </a:rPr>
              <a:t> is of significant importance for the criminal proceedings (Article 422(1)(4) of the Code of Criminal Procedure);</a:t>
            </a:r>
          </a:p>
          <a:p>
            <a:pPr algn="just"/>
            <a:r>
              <a:rPr lang="en-US" dirty="0" smtClean="0">
                <a:latin typeface="+mj-lt"/>
              </a:rPr>
              <a:t>The Prosecutor General is empowered to decide whether to request reopening; </a:t>
            </a:r>
          </a:p>
          <a:p>
            <a:pPr algn="just"/>
            <a:r>
              <a:rPr lang="en-US" dirty="0" smtClean="0">
                <a:latin typeface="+mj-lt"/>
              </a:rPr>
              <a:t>Deadline: one month after the Prosecutor General becomes aware of the ECHR judgment;</a:t>
            </a:r>
            <a:endParaRPr lang="en-US" dirty="0">
              <a:latin typeface="+mj-lt"/>
            </a:endParaRPr>
          </a:p>
          <a:p>
            <a:pPr algn="just"/>
            <a:r>
              <a:rPr lang="en-US" dirty="0" smtClean="0">
                <a:latin typeface="+mj-lt"/>
              </a:rPr>
              <a:t>Supreme Court of Cassation decides whether to grant reopening;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Conditions and procedure for reopening</a:t>
            </a:r>
            <a:endParaRPr lang="bg-B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800" dirty="0" smtClean="0">
                <a:latin typeface="+mj-lt"/>
              </a:rPr>
              <a:t>In case of reopening - suspension </a:t>
            </a:r>
            <a:r>
              <a:rPr lang="en-US" sz="2800" dirty="0">
                <a:latin typeface="+mj-lt"/>
              </a:rPr>
              <a:t>of the execution of the sentence when the ECHR </a:t>
            </a:r>
            <a:r>
              <a:rPr lang="en-US" sz="2800" dirty="0" smtClean="0">
                <a:latin typeface="+mj-lt"/>
              </a:rPr>
              <a:t>judgment is </a:t>
            </a:r>
            <a:r>
              <a:rPr lang="en-US" sz="2800" i="1" dirty="0">
                <a:latin typeface="+mj-lt"/>
              </a:rPr>
              <a:t>in </a:t>
            </a:r>
            <a:r>
              <a:rPr lang="en-US" sz="2800" i="1" dirty="0" err="1">
                <a:latin typeface="+mj-lt"/>
              </a:rPr>
              <a:t>favour</a:t>
            </a:r>
            <a:r>
              <a:rPr lang="en-US" sz="2800" i="1" dirty="0">
                <a:latin typeface="+mj-lt"/>
              </a:rPr>
              <a:t> of </a:t>
            </a:r>
            <a:r>
              <a:rPr lang="en-US" sz="2800" dirty="0">
                <a:latin typeface="+mj-lt"/>
              </a:rPr>
              <a:t>the </a:t>
            </a:r>
            <a:r>
              <a:rPr lang="en-US" sz="2800" dirty="0" smtClean="0">
                <a:latin typeface="+mj-lt"/>
              </a:rPr>
              <a:t>convicted;</a:t>
            </a:r>
          </a:p>
          <a:p>
            <a:pPr algn="just"/>
            <a:r>
              <a:rPr lang="en-US" sz="2800" dirty="0" smtClean="0">
                <a:latin typeface="+mj-lt"/>
              </a:rPr>
              <a:t>The SCC can quash the final decision in the criminal proceedings and send back the case (to the lower court or the prosecutor); amend the final decision when in </a:t>
            </a:r>
            <a:r>
              <a:rPr lang="en-US" sz="2800" dirty="0" err="1" smtClean="0">
                <a:latin typeface="+mj-lt"/>
              </a:rPr>
              <a:t>favour</a:t>
            </a:r>
            <a:r>
              <a:rPr lang="en-US" sz="2800" dirty="0" smtClean="0">
                <a:latin typeface="+mj-lt"/>
              </a:rPr>
              <a:t> of the applicant; </a:t>
            </a:r>
            <a:endParaRPr lang="en-US" sz="2800" dirty="0">
              <a:latin typeface="+mj-lt"/>
            </a:endParaRPr>
          </a:p>
          <a:p>
            <a:pPr algn="just"/>
            <a:r>
              <a:rPr lang="en-US" sz="2800" dirty="0">
                <a:latin typeface="+mj-lt"/>
              </a:rPr>
              <a:t>Covers only criminal proceedings, administrative-penal proceedings are not covered</a:t>
            </a:r>
            <a:r>
              <a:rPr lang="en-US" sz="2800" dirty="0" smtClean="0">
                <a:latin typeface="+mj-lt"/>
              </a:rPr>
              <a:t>;</a:t>
            </a:r>
            <a:endParaRPr lang="bg-BG" sz="2800" dirty="0">
              <a:latin typeface="+mj-lt"/>
            </a:endParaRPr>
          </a:p>
          <a:p>
            <a:pPr algn="just"/>
            <a:r>
              <a:rPr lang="en-US" sz="2800" dirty="0">
                <a:latin typeface="+mj-lt"/>
              </a:rPr>
              <a:t>No specific </a:t>
            </a:r>
            <a:r>
              <a:rPr lang="en-US" sz="2800" dirty="0" smtClean="0">
                <a:latin typeface="+mj-lt"/>
              </a:rPr>
              <a:t>procedure, general rules for reopening apply.</a:t>
            </a:r>
            <a:endParaRPr lang="bg-BG" sz="1100" dirty="0"/>
          </a:p>
          <a:p>
            <a:pPr algn="just"/>
            <a:endParaRPr lang="en-US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2. Difficulties </a:t>
            </a:r>
            <a:endParaRPr lang="bg-B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800" dirty="0">
                <a:latin typeface="+mj-lt"/>
              </a:rPr>
              <a:t>D</a:t>
            </a:r>
            <a:r>
              <a:rPr lang="en-US" sz="2800" dirty="0" smtClean="0">
                <a:latin typeface="+mj-lt"/>
              </a:rPr>
              <a:t>iscretionary power of the Prosecutor General: problematic (the prosecutor as a party to the criminal proceedings; no possibility for the applicant to turn to the court);</a:t>
            </a:r>
          </a:p>
          <a:p>
            <a:pPr algn="just"/>
            <a:r>
              <a:rPr lang="en-US" sz="2800" dirty="0" smtClean="0">
                <a:latin typeface="+mj-lt"/>
              </a:rPr>
              <a:t>Deadline (from the date when the Prosecutor General became aware) – issues with legal certainty; partial solution: the Government Agent sends the judgment to the Prosecutor’s Office; </a:t>
            </a:r>
          </a:p>
          <a:p>
            <a:pPr algn="just"/>
            <a:r>
              <a:rPr lang="en-US" sz="2800" dirty="0" smtClean="0">
                <a:latin typeface="+mj-lt"/>
              </a:rPr>
              <a:t>Issues </a:t>
            </a:r>
            <a:r>
              <a:rPr lang="en-US" sz="2800" dirty="0">
                <a:latin typeface="+mj-lt"/>
              </a:rPr>
              <a:t>related to the </a:t>
            </a:r>
            <a:r>
              <a:rPr lang="en-US" sz="2800" i="1" dirty="0" err="1">
                <a:latin typeface="+mj-lt"/>
              </a:rPr>
              <a:t>reformatio</a:t>
            </a:r>
            <a:r>
              <a:rPr lang="en-US" sz="2800" i="1" dirty="0">
                <a:latin typeface="+mj-lt"/>
              </a:rPr>
              <a:t> in </a:t>
            </a:r>
            <a:r>
              <a:rPr lang="en-US" sz="2800" i="1" dirty="0" err="1" smtClean="0">
                <a:latin typeface="+mj-lt"/>
              </a:rPr>
              <a:t>peius</a:t>
            </a:r>
            <a:r>
              <a:rPr lang="en-US" sz="2800" i="1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– no specific provisions regulating the matter; potential repercussions </a:t>
            </a:r>
            <a:r>
              <a:rPr lang="en-US" sz="2800" dirty="0">
                <a:latin typeface="+mj-lt"/>
              </a:rPr>
              <a:t>on the right to conditional release or to obtain </a:t>
            </a:r>
            <a:r>
              <a:rPr lang="en-US" sz="2800" dirty="0" smtClean="0">
                <a:latin typeface="+mj-lt"/>
              </a:rPr>
              <a:t>rehabilitation in cases of reopening following a violation of Article 6: </a:t>
            </a:r>
            <a:r>
              <a:rPr lang="en-US" sz="2800" dirty="0">
                <a:latin typeface="+mj-lt"/>
              </a:rPr>
              <a:t>example </a:t>
            </a:r>
            <a:r>
              <a:rPr lang="en-US" sz="2800" dirty="0" err="1">
                <a:latin typeface="+mj-lt"/>
              </a:rPr>
              <a:t>Petyo</a:t>
            </a:r>
            <a:r>
              <a:rPr lang="en-US" sz="2800" dirty="0">
                <a:latin typeface="+mj-lt"/>
              </a:rPr>
              <a:t> Popov</a:t>
            </a:r>
            <a:r>
              <a:rPr lang="en-US" sz="2800" dirty="0" smtClean="0">
                <a:latin typeface="+mj-lt"/>
              </a:rPr>
              <a:t>.</a:t>
            </a:r>
            <a:endParaRPr lang="en-US" sz="2800" dirty="0">
              <a:latin typeface="+mj-lt"/>
            </a:endParaRPr>
          </a:p>
          <a:p>
            <a:pPr marL="0" indent="0" algn="just">
              <a:buNone/>
            </a:pPr>
            <a:endParaRPr lang="en-US" dirty="0" smtClean="0">
              <a:latin typeface="+mj-lt"/>
            </a:endParaRPr>
          </a:p>
          <a:p>
            <a:pPr algn="just"/>
            <a:endParaRPr lang="bg-BG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Difficulties </a:t>
            </a:r>
            <a:endParaRPr lang="bg-B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Possible </a:t>
            </a:r>
            <a:r>
              <a:rPr lang="en-US" dirty="0">
                <a:latin typeface="+mj-lt"/>
              </a:rPr>
              <a:t>repercussions on the statute of limitations – leading to </a:t>
            </a:r>
            <a:r>
              <a:rPr lang="en-US" dirty="0" smtClean="0">
                <a:latin typeface="+mj-lt"/>
              </a:rPr>
              <a:t>impunity. </a:t>
            </a:r>
          </a:p>
          <a:p>
            <a:r>
              <a:rPr lang="en-US" dirty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n cases of a violation of Article 6: conviction, reopening, termination on the grounds of becoming time-barred for the absolute statute of limitations had expired - </a:t>
            </a:r>
            <a:r>
              <a:rPr lang="en-US" i="1" dirty="0" err="1" smtClean="0">
                <a:latin typeface="+mj-lt"/>
              </a:rPr>
              <a:t>Aliykov</a:t>
            </a:r>
            <a:r>
              <a:rPr lang="en-US" i="1" dirty="0" smtClean="0">
                <a:latin typeface="+mj-lt"/>
              </a:rPr>
              <a:t>.</a:t>
            </a:r>
            <a:r>
              <a:rPr lang="en-US" dirty="0" smtClean="0">
                <a:latin typeface="+mj-lt"/>
              </a:rPr>
              <a:t> </a:t>
            </a:r>
          </a:p>
          <a:p>
            <a:r>
              <a:rPr lang="en-US" dirty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n cases of a violation of Articles 2 and 3: reopening of the criminal proceedings but impossibility to convict due to proceedings being time-barred.</a:t>
            </a:r>
          </a:p>
          <a:p>
            <a:r>
              <a:rPr lang="en-US" dirty="0" smtClean="0">
                <a:latin typeface="+mj-lt"/>
              </a:rPr>
              <a:t>Specific rules are necessary.</a:t>
            </a:r>
            <a:endParaRPr lang="en-US" dirty="0">
              <a:latin typeface="+mj-lt"/>
            </a:endParaRPr>
          </a:p>
          <a:p>
            <a:endParaRPr lang="bg-B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4. Positive examples</a:t>
            </a:r>
            <a:endParaRPr lang="bg-B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i="1" dirty="0" smtClean="0">
                <a:latin typeface="+mj-lt"/>
              </a:rPr>
              <a:t>Dimitrova and Others v. Bulgaria</a:t>
            </a:r>
            <a:r>
              <a:rPr lang="en-US" dirty="0" smtClean="0">
                <a:latin typeface="+mj-lt"/>
              </a:rPr>
              <a:t>: violation of Article 2, reopening, giving a more serious qualification of the crime, thus avoiding the risk of termination as time-barred;</a:t>
            </a:r>
          </a:p>
          <a:p>
            <a:pPr algn="just"/>
            <a:r>
              <a:rPr lang="en-US" i="1" dirty="0" err="1" smtClean="0">
                <a:latin typeface="+mj-lt"/>
              </a:rPr>
              <a:t>Paraskeva</a:t>
            </a:r>
            <a:r>
              <a:rPr lang="en-US" i="1" dirty="0" smtClean="0">
                <a:latin typeface="+mj-lt"/>
              </a:rPr>
              <a:t> </a:t>
            </a:r>
            <a:r>
              <a:rPr lang="en-US" i="1" dirty="0" err="1" smtClean="0">
                <a:latin typeface="+mj-lt"/>
              </a:rPr>
              <a:t>Todorova</a:t>
            </a:r>
            <a:r>
              <a:rPr lang="en-US" i="1" dirty="0" smtClean="0">
                <a:latin typeface="+mj-lt"/>
              </a:rPr>
              <a:t> v. Bulgaria</a:t>
            </a:r>
            <a:r>
              <a:rPr lang="en-US" dirty="0" smtClean="0">
                <a:latin typeface="+mj-lt"/>
              </a:rPr>
              <a:t>: violation of Article 14 in relation to Article 6 (discrimination for the domestic court decided to order effective serving of the sentence due to the Roma origin of the applicant); reopening, quashing of the conviction and ordering the suspension of the sentence; pending proceedings for compensation for the time spent in prison. </a:t>
            </a:r>
            <a:endParaRPr lang="bg-BG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i="1" dirty="0" smtClean="0"/>
              <a:t>5. Ne </a:t>
            </a:r>
            <a:r>
              <a:rPr lang="en-US" sz="3600" i="1" dirty="0" err="1" smtClean="0"/>
              <a:t>bis</a:t>
            </a:r>
            <a:r>
              <a:rPr lang="en-US" sz="3600" i="1" dirty="0" smtClean="0"/>
              <a:t> in idem</a:t>
            </a:r>
            <a:endParaRPr lang="bg-BG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+mj-lt"/>
              </a:rPr>
              <a:t>What to do when the Court has found a violation of Article 4 of Protocol 7?</a:t>
            </a:r>
          </a:p>
          <a:p>
            <a:pPr algn="just"/>
            <a:r>
              <a:rPr lang="en-US" sz="2400" i="1" dirty="0" err="1" smtClean="0">
                <a:latin typeface="+mj-lt"/>
              </a:rPr>
              <a:t>Tsonyo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i="1" dirty="0" err="1" smtClean="0">
                <a:latin typeface="+mj-lt"/>
              </a:rPr>
              <a:t>Tsonev</a:t>
            </a:r>
            <a:r>
              <a:rPr lang="en-US" sz="2400" i="1" dirty="0" smtClean="0">
                <a:latin typeface="+mj-lt"/>
              </a:rPr>
              <a:t> v. Bulgaria </a:t>
            </a:r>
            <a:r>
              <a:rPr lang="en-US" sz="2400" dirty="0" smtClean="0">
                <a:latin typeface="+mj-lt"/>
              </a:rPr>
              <a:t>(no.2);</a:t>
            </a:r>
            <a:endParaRPr lang="en-US" sz="2400" dirty="0">
              <a:latin typeface="+mj-lt"/>
            </a:endParaRPr>
          </a:p>
          <a:p>
            <a:pPr algn="just"/>
            <a:r>
              <a:rPr lang="en-US" sz="2400" dirty="0" smtClean="0">
                <a:latin typeface="+mj-lt"/>
              </a:rPr>
              <a:t>Violations of Article 6 § 3 and Article 4 of Protocol 7;</a:t>
            </a:r>
          </a:p>
          <a:p>
            <a:pPr algn="just"/>
            <a:r>
              <a:rPr lang="en-US" sz="2400" dirty="0" smtClean="0">
                <a:latin typeface="+mj-lt"/>
              </a:rPr>
              <a:t>In respect of Article 4 of P7 – administrative-penal proceedings for disturbing public order which ended with a fine and subsequent criminal proceedings for inflicting bodily harm which ended with imprisonment;</a:t>
            </a:r>
          </a:p>
          <a:p>
            <a:pPr algn="just"/>
            <a:r>
              <a:rPr lang="en-US" sz="2400" dirty="0" smtClean="0">
                <a:latin typeface="+mj-lt"/>
              </a:rPr>
              <a:t>Reopening of the criminal proceedings for correcting the violation of Article 6 § 3 – problematic;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0655" y="3290501"/>
            <a:ext cx="37626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5400" dirty="0" smtClean="0">
                <a:solidFill>
                  <a:schemeClr val="tx2"/>
                </a:solidFill>
                <a:latin typeface="+mj-lt"/>
              </a:rPr>
              <a:t>THANK YOU!</a:t>
            </a:r>
            <a:endParaRPr lang="bg-BG" sz="5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317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229C5E364DCC4C86062EA47F7E4D80" ma:contentTypeVersion="0" ma:contentTypeDescription="Create a new document." ma:contentTypeScope="" ma:versionID="a07925e2bc3a361a8cf952926c559cc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3516EF-3CD6-4662-BA23-6A99BED355AF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C9026B9-AF9F-4F41-AACE-51746B407D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96E523B-2D09-4310-92F3-5F25A77658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725</TotalTime>
  <Words>556</Words>
  <Application>Microsoft Office PowerPoint</Application>
  <PresentationFormat>On-screen Show (4:3)</PresentationFormat>
  <Paragraphs>36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Reopening of Criminal Proceedings Following an ECHR Judgment the Bulgarian experience</vt:lpstr>
      <vt:lpstr>1. Conditions and procedure for reopening</vt:lpstr>
      <vt:lpstr>Conditions and procedure for reopening</vt:lpstr>
      <vt:lpstr>2. Difficulties </vt:lpstr>
      <vt:lpstr>Difficulties </vt:lpstr>
      <vt:lpstr>4. Positive examples</vt:lpstr>
      <vt:lpstr>5. Ne bis in idem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Превантивно средство за защита срещу лоши условия на задържане</dc:title>
  <dc:creator>M</dc:creator>
  <cp:lastModifiedBy>YEWHIMFUN Maria</cp:lastModifiedBy>
  <cp:revision>60</cp:revision>
  <dcterms:created xsi:type="dcterms:W3CDTF">2014-12-16T19:49:10Z</dcterms:created>
  <dcterms:modified xsi:type="dcterms:W3CDTF">2015-10-14T12:16:02Z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0x01010067229C5E364DCC4C86062EA47F7E4D80</vt:lpwstr>
  </property>
</Properties>
</file>