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5" r:id="rId1"/>
  </p:sldMasterIdLst>
  <p:notesMasterIdLst>
    <p:notesMasterId r:id="rId19"/>
  </p:notesMasterIdLst>
  <p:handoutMasterIdLst>
    <p:handoutMasterId r:id="rId20"/>
  </p:handoutMasterIdLst>
  <p:sldIdLst>
    <p:sldId id="271" r:id="rId2"/>
    <p:sldId id="277" r:id="rId3"/>
    <p:sldId id="289" r:id="rId4"/>
    <p:sldId id="278" r:id="rId5"/>
    <p:sldId id="279" r:id="rId6"/>
    <p:sldId id="281" r:id="rId7"/>
    <p:sldId id="280" r:id="rId8"/>
    <p:sldId id="282" r:id="rId9"/>
    <p:sldId id="283" r:id="rId10"/>
    <p:sldId id="284" r:id="rId11"/>
    <p:sldId id="285" r:id="rId12"/>
    <p:sldId id="286" r:id="rId13"/>
    <p:sldId id="287" r:id="rId14"/>
    <p:sldId id="290" r:id="rId15"/>
    <p:sldId id="291" r:id="rId16"/>
    <p:sldId id="288" r:id="rId17"/>
    <p:sldId id="274" r:id="rId18"/>
  </p:sldIdLst>
  <p:sldSz cx="9144000" cy="6858000" type="screen4x3"/>
  <p:notesSz cx="6810375" cy="99425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  <a:srgbClr val="FFCC00"/>
    <a:srgbClr val="CC0066"/>
    <a:srgbClr val="0066FF"/>
    <a:srgbClr val="832D7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69" autoAdjust="0"/>
    <p:restoredTop sz="96897" autoAdjust="0"/>
  </p:normalViewPr>
  <p:slideViewPr>
    <p:cSldViewPr>
      <p:cViewPr>
        <p:scale>
          <a:sx n="72" d="100"/>
          <a:sy n="72" d="100"/>
        </p:scale>
        <p:origin x="-96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napToObjects="1">
      <p:cViewPr varScale="1">
        <p:scale>
          <a:sx n="74" d="100"/>
          <a:sy n="74" d="100"/>
        </p:scale>
        <p:origin x="-2880" y="-8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7637" y="0"/>
            <a:ext cx="2951163" cy="497126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C4766C08-7F92-A84E-B550-3415EDFCB5BF}" type="datetimeFigureOut">
              <a:rPr lang="fr-FR" smtClean="0"/>
              <a:pPr/>
              <a:t>03/10/2016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7637" y="9443662"/>
            <a:ext cx="2951163" cy="497126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C7F26970-475C-4C42-A221-BB026F3090F4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9895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3" cy="497126"/>
          </a:xfrm>
          <a:prstGeom prst="rect">
            <a:avLst/>
          </a:prstGeom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5FBB4F00-3727-473D-930F-78023EEA579A}" type="datetime1">
              <a:rPr lang="de-DE"/>
              <a:pPr/>
              <a:t>03.10.2016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650" tIns="45825" rIns="91650" bIns="458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3" cy="497126"/>
          </a:xfrm>
          <a:prstGeom prst="rect">
            <a:avLst/>
          </a:prstGeom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1CC95D0A-9573-43C8-97B1-67EFE9C1D5F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7883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505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99463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788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800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4705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7431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4795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6019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2695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74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333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382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143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23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355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5036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95D0A-9573-43C8-97B1-67EFE9C1D5F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251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2B5F47-0381-4194-B8AB-C681DA600F78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7020272" y="128826"/>
            <a:ext cx="1600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i="1" dirty="0" smtClean="0">
                <a:solidFill>
                  <a:srgbClr val="FFFF00"/>
                </a:solidFill>
              </a:rPr>
              <a:t>Bioethics</a:t>
            </a:r>
          </a:p>
          <a:p>
            <a:pPr>
              <a:tabLst>
                <a:tab pos="360363" algn="l"/>
              </a:tabLst>
            </a:pPr>
            <a:r>
              <a:rPr lang="en-GB" sz="1600" i="1" dirty="0" smtClean="0">
                <a:solidFill>
                  <a:srgbClr val="FFFF00"/>
                </a:solidFill>
              </a:rPr>
              <a:t>	</a:t>
            </a:r>
            <a:r>
              <a:rPr lang="en-GB" sz="1600" i="1" dirty="0" err="1" smtClean="0">
                <a:solidFill>
                  <a:srgbClr val="FFFF00"/>
                </a:solidFill>
              </a:rPr>
              <a:t>Bioéthique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endParaRPr lang="en-GB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6815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7C15E-14D6-4D3D-B123-89CC892BC620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455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1613" y="1231900"/>
            <a:ext cx="1908175" cy="47767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27088" y="1231900"/>
            <a:ext cx="5572125" cy="47767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867316-0DAE-4559-AEA9-6327F3314599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19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3634A-C268-4028-BEF1-9960C5CF9725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9520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fr-FR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ED6E28-3635-4050-87BD-7BA2FC8C3E8C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7020272" y="128826"/>
            <a:ext cx="1600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i="1" dirty="0" smtClean="0">
                <a:solidFill>
                  <a:srgbClr val="FFFF00"/>
                </a:solidFill>
              </a:rPr>
              <a:t>Bioethics</a:t>
            </a:r>
          </a:p>
          <a:p>
            <a:pPr>
              <a:tabLst>
                <a:tab pos="360363" algn="l"/>
              </a:tabLst>
            </a:pPr>
            <a:r>
              <a:rPr lang="en-GB" sz="1600" i="1" dirty="0" smtClean="0">
                <a:solidFill>
                  <a:srgbClr val="FFFF00"/>
                </a:solidFill>
              </a:rPr>
              <a:t>	</a:t>
            </a:r>
            <a:r>
              <a:rPr lang="en-GB" sz="1600" i="1" dirty="0" err="1" smtClean="0">
                <a:solidFill>
                  <a:srgbClr val="FFFF00"/>
                </a:solidFill>
              </a:rPr>
              <a:t>Bioéthique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endParaRPr lang="en-GB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8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8B9FB0-508D-4D31-8339-6A98C2EAB5AF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2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27088" y="2060575"/>
            <a:ext cx="3703637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83125" y="2060575"/>
            <a:ext cx="3705225" cy="3948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02B7C-F7FD-44E6-A372-5236056EE2F8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377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98B372-BB42-47C1-9B67-5D3FD20EF2C9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9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007F1-BE8D-4FF8-BA4D-4E02CA65945E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59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458B30-9842-4D67-98AC-5A7F92F9E4A2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4364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F1078A-A712-4C8F-80FC-FB17EAFB9F3B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12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56BEC-8A2F-46BD-8E4A-10AF5FEE8066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638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0" descr="PPT_background_2011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827088" y="1231900"/>
            <a:ext cx="76327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name of presentation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2060575"/>
            <a:ext cx="7561262" cy="394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here my text</a:t>
            </a:r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  <a:ea typeface="ＭＳ Ｐゴシック" charset="0"/>
              </a:defRPr>
            </a:lvl1pPr>
          </a:lstStyle>
          <a:p>
            <a:fld id="{CE83634A-C268-4028-BEF1-9960C5CF9725}" type="datetime1">
              <a:rPr lang="de-DE" smtClean="0"/>
              <a:pPr/>
              <a:t>03.10.2016</a:t>
            </a:fld>
            <a:endParaRPr lang="en-GB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Myriad Pro" pitchFamily="34" charset="0"/>
              </a:defRPr>
            </a:lvl1pPr>
          </a:lstStyle>
          <a:p>
            <a:fld id="{D3493519-56BF-4246-ACDC-669134EBBF5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7020272" y="128826"/>
            <a:ext cx="16004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i="1" dirty="0" smtClean="0">
                <a:solidFill>
                  <a:srgbClr val="FFFF00"/>
                </a:solidFill>
              </a:rPr>
              <a:t>Bioethics</a:t>
            </a:r>
          </a:p>
          <a:p>
            <a:pPr>
              <a:tabLst>
                <a:tab pos="360363" algn="l"/>
              </a:tabLst>
            </a:pPr>
            <a:r>
              <a:rPr lang="en-GB" sz="1600" i="1" dirty="0" smtClean="0">
                <a:solidFill>
                  <a:srgbClr val="FFFF00"/>
                </a:solidFill>
              </a:rPr>
              <a:t>	</a:t>
            </a:r>
            <a:r>
              <a:rPr lang="en-GB" sz="1600" i="1" dirty="0" err="1" smtClean="0">
                <a:solidFill>
                  <a:srgbClr val="FFFF00"/>
                </a:solidFill>
              </a:rPr>
              <a:t>Bioéthique</a:t>
            </a:r>
            <a:r>
              <a:rPr lang="en-GB" dirty="0" smtClean="0">
                <a:solidFill>
                  <a:srgbClr val="FFFF00"/>
                </a:solidFill>
              </a:rPr>
              <a:t> </a:t>
            </a:r>
            <a:endParaRPr lang="en-GB" dirty="0">
              <a:solidFill>
                <a:srgbClr val="FFFF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Myriad Pro" charset="0"/>
          <a:ea typeface="ＭＳ Ｐゴシック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pitchFamily="34" charset="-128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Arial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.int/bioethic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fr-FR" smtClean="0">
              <a:ea typeface="+mj-ea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fr-FR" smtClean="0">
              <a:ea typeface="+mn-ea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93519-56BF-4246-ACDC-669134EBBF57}" type="slidenum">
              <a:rPr lang="en-GB" smtClean="0"/>
              <a:pPr/>
              <a:t>1</a:t>
            </a:fld>
            <a:endParaRPr lang="en-GB"/>
          </a:p>
        </p:txBody>
      </p:sp>
      <p:pic>
        <p:nvPicPr>
          <p:cNvPr id="4100" name="Picture 4" descr="PPT_background_2011_cover_ligh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59299"/>
            <a:ext cx="9175856" cy="7017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Text Box 7"/>
          <p:cNvSpPr txBox="1">
            <a:spLocks noChangeArrowheads="1"/>
          </p:cNvSpPr>
          <p:nvPr/>
        </p:nvSpPr>
        <p:spPr bwMode="auto">
          <a:xfrm>
            <a:off x="5291956" y="5957680"/>
            <a:ext cx="324048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charset="0"/>
                <a:ea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fr-FR" sz="16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Javier Arias-Diaz</a:t>
            </a:r>
            <a:endParaRPr lang="en-GB" sz="16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71600" y="2827085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Additional Protocol to </a:t>
            </a: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the Oviedo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Convention </a:t>
            </a: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concerning Transplantation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Organs </a:t>
            </a:r>
            <a:r>
              <a:rPr lang="en-US" sz="3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Tissues </a:t>
            </a:r>
            <a:r>
              <a:rPr lang="en-US" sz="36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of Human Origin</a:t>
            </a:r>
            <a:endParaRPr lang="fr-FR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86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8072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Deceased donor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123728"/>
            <a:ext cx="7416824" cy="4381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0" indent="0">
              <a:spcAft>
                <a:spcPts val="600"/>
              </a:spcAft>
              <a:buNone/>
            </a:pP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Protection of deceased donor </a:t>
            </a:r>
            <a:r>
              <a:rPr lang="en-US" altLang="es-ES_tradnl" sz="2000" i="1" kern="0">
                <a:latin typeface="Arial" panose="020B0604020202020204" pitchFamily="34" charset="0"/>
                <a:cs typeface="Arial" panose="020B0604020202020204" pitchFamily="34" charset="0"/>
              </a:rPr>
              <a:t>(Articles 16 to 18)</a:t>
            </a:r>
            <a:endParaRPr lang="en-US" altLang="es-ES_tradnl" sz="2400" i="1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Death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to be certified</a:t>
            </a:r>
          </a:p>
          <a:p>
            <a:pPr>
              <a:spcAft>
                <a:spcPts val="600"/>
              </a:spcAft>
            </a:pP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Consent and autorisation required by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</a:p>
          <a:p>
            <a:pPr>
              <a:spcAft>
                <a:spcPts val="6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Known wishes about donation to be respected</a:t>
            </a:r>
            <a:endParaRPr lang="en-US" altLang="es-ES_tradnl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Respect for the human body</a:t>
            </a:r>
          </a:p>
          <a:p>
            <a:pPr marL="0" indent="0">
              <a:spcAft>
                <a:spcPts val="600"/>
              </a:spcAft>
              <a:buNone/>
            </a:pPr>
            <a:endParaRPr lang="en-US" altLang="es-ES_tradnl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Promotion of organ donation </a:t>
            </a:r>
            <a:r>
              <a:rPr lang="en-US" altLang="es-ES_tradnl" sz="2000" i="1" kern="0">
                <a:latin typeface="Arial" panose="020B0604020202020204" pitchFamily="34" charset="0"/>
                <a:cs typeface="Arial" panose="020B0604020202020204" pitchFamily="34" charset="0"/>
              </a:rPr>
              <a:t>(Article 19)</a:t>
            </a:r>
            <a:endParaRPr lang="en-US" altLang="es-ES_tradnl" sz="2400" i="1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67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216422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Recipient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584574"/>
            <a:ext cx="7416824" cy="4156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Information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5)</a:t>
            </a:r>
          </a:p>
          <a:p>
            <a:pPr>
              <a:spcAft>
                <a:spcPts val="600"/>
              </a:spcAft>
            </a:pP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Minimisation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of risks of disease transmission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6)</a:t>
            </a:r>
          </a:p>
          <a:p>
            <a:pPr>
              <a:spcAft>
                <a:spcPts val="600"/>
              </a:spcAft>
            </a:pPr>
            <a:endParaRPr lang="en-US" altLang="es-ES_tradnl" sz="32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Medical follow up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7)</a:t>
            </a:r>
          </a:p>
        </p:txBody>
      </p:sp>
    </p:spTree>
    <p:extLst>
      <p:ext uri="{BB962C8B-B14F-4D97-AF65-F5344CB8AC3E}">
        <p14:creationId xmlns:p14="http://schemas.microsoft.com/office/powerpoint/2010/main" val="409341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288430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Prohibition of financial gain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728590"/>
            <a:ext cx="7416824" cy="408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Human body and its </a:t>
            </a: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parts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shall not, as such, give rise to financial gain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</a:t>
            </a:r>
            <a:r>
              <a:rPr lang="en-US" altLang="es-ES_tradnl" sz="2400" i="1" kern="0" smtClean="0">
                <a:latin typeface="Arial" panose="020B0604020202020204" pitchFamily="34" charset="0"/>
                <a:cs typeface="Arial" panose="020B0604020202020204" pitchFamily="34" charset="0"/>
              </a:rPr>
              <a:t>21)</a:t>
            </a:r>
            <a:endParaRPr lang="en-US" altLang="es-ES_tradnl" sz="2400" i="1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Prohibition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of organ and tissue trafficking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22)</a:t>
            </a:r>
          </a:p>
        </p:txBody>
      </p:sp>
    </p:spTree>
    <p:extLst>
      <p:ext uri="{BB962C8B-B14F-4D97-AF65-F5344CB8AC3E}">
        <p14:creationId xmlns:p14="http://schemas.microsoft.com/office/powerpoint/2010/main" val="5235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072406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Legitimate compensations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512566"/>
            <a:ext cx="7323013" cy="4084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>
              <a:spcAft>
                <a:spcPts val="24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Loss of earnings and expenses</a:t>
            </a:r>
          </a:p>
          <a:p>
            <a:pPr>
              <a:spcAft>
                <a:spcPts val="24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Justifiable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fee for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medical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or related technical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  <a:p>
            <a:pPr>
              <a:spcAft>
                <a:spcPts val="24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case of undue damage resulting from the removal of organs or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tissues from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living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endParaRPr lang="en-US" altLang="es-ES_tradnl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798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539552" y="1988840"/>
            <a:ext cx="79208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Article 29 – </a:t>
            </a:r>
            <a:r>
              <a:rPr lang="en-US" sz="2800" b="1" u="sng">
                <a:latin typeface="Arial" panose="020B0604020202020204" pitchFamily="34" charset="0"/>
                <a:cs typeface="Arial" panose="020B0604020202020204" pitchFamily="34" charset="0"/>
              </a:rPr>
              <a:t>Re-examination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 of the </a:t>
            </a:r>
            <a:r>
              <a:rPr lang="en-US" sz="2800" b="1" smtClean="0">
                <a:latin typeface="Arial" panose="020B0604020202020204" pitchFamily="34" charset="0"/>
                <a:cs typeface="Arial" panose="020B0604020202020204" pitchFamily="34" charset="0"/>
              </a:rPr>
              <a:t>Protocol…</a:t>
            </a:r>
          </a:p>
          <a:p>
            <a:endParaRPr lang="es-ES_tradnl" sz="2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i="1" smtClean="0">
                <a:latin typeface="Arial" panose="020B0604020202020204" pitchFamily="34" charset="0"/>
                <a:cs typeface="Arial" panose="020B0604020202020204" pitchFamily="34" charset="0"/>
              </a:rPr>
              <a:t>“In 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order to monitor scientific developments, the present Protocol shall be examined within </a:t>
            </a:r>
            <a:r>
              <a:rPr lang="en-US" i="1" smtClean="0">
                <a:latin typeface="Arial" panose="020B0604020202020204" pitchFamily="34" charset="0"/>
                <a:cs typeface="Arial" panose="020B0604020202020204" pitchFamily="34" charset="0"/>
              </a:rPr>
              <a:t>the Committee 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referred to in Article 32 of the Convention on Human Rights and Biomedicine </a:t>
            </a:r>
            <a:r>
              <a:rPr lang="en-US" i="1" smtClean="0">
                <a:latin typeface="Arial" panose="020B0604020202020204" pitchFamily="34" charset="0"/>
                <a:cs typeface="Arial" panose="020B0604020202020204" pitchFamily="34" charset="0"/>
              </a:rPr>
              <a:t>no later 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than five years from the entry into force of this Protocol and thereafter at such </a:t>
            </a:r>
            <a:r>
              <a:rPr lang="en-US" i="1" smtClean="0">
                <a:latin typeface="Arial" panose="020B0604020202020204" pitchFamily="34" charset="0"/>
                <a:cs typeface="Arial" panose="020B0604020202020204" pitchFamily="34" charset="0"/>
              </a:rPr>
              <a:t>intervals as </a:t>
            </a:r>
            <a:r>
              <a:rPr lang="en-US" i="1">
                <a:latin typeface="Arial" panose="020B0604020202020204" pitchFamily="34" charset="0"/>
                <a:cs typeface="Arial" panose="020B0604020202020204" pitchFamily="34" charset="0"/>
              </a:rPr>
              <a:t>the Committee may determine</a:t>
            </a:r>
            <a:r>
              <a:rPr lang="en-US" i="1" smtClean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  <a:endParaRPr lang="es-ES_tradnl" i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3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08720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sz="2800" b="1"/>
              <a:t>Re-examination of Additional Protocol </a:t>
            </a:r>
            <a:endParaRPr lang="en-GB" altLang="es-ES_tradnl" sz="28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539552" y="1916832"/>
            <a:ext cx="761104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lvl="1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GB" sz="1800" smtClean="0"/>
              <a:t>Developments </a:t>
            </a:r>
            <a:r>
              <a:rPr lang="en-GB" sz="1800"/>
              <a:t>in the field concerned did </a:t>
            </a:r>
            <a:r>
              <a:rPr lang="en-GB" sz="1800" b="1"/>
              <a:t>not warrant amendments to the Protocol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smtClean="0"/>
              <a:t>Complement </a:t>
            </a:r>
            <a:r>
              <a:rPr lang="en-GB" sz="1800"/>
              <a:t>to the </a:t>
            </a:r>
            <a:r>
              <a:rPr lang="en-GB" sz="1800" b="1"/>
              <a:t>Explanatory report</a:t>
            </a:r>
          </a:p>
          <a:p>
            <a:pPr marL="457200" lvl="1" indent="0">
              <a:buNone/>
            </a:pPr>
            <a:r>
              <a:rPr lang="en-GB" sz="1800" u="sng"/>
              <a:t>Living donation</a:t>
            </a:r>
            <a:r>
              <a:rPr lang="en-GB" sz="1800"/>
              <a:t>:  Article 9</a:t>
            </a:r>
            <a:r>
              <a:rPr lang="en-GB" sz="1800" smtClean="0"/>
              <a:t>: General </a:t>
            </a:r>
            <a:r>
              <a:rPr lang="en-GB" sz="1800"/>
              <a:t>rule</a:t>
            </a:r>
          </a:p>
          <a:p>
            <a:pPr marL="857250" lvl="2" indent="0">
              <a:buNone/>
            </a:pPr>
            <a:r>
              <a:rPr lang="en-GB" sz="1800" i="1"/>
              <a:t>Removal of organs on living persons, to be carried out </a:t>
            </a:r>
            <a:r>
              <a:rPr lang="en-GB" sz="1800" i="1" u="sng"/>
              <a:t>solely</a:t>
            </a:r>
            <a:r>
              <a:rPr lang="en-GB" sz="1800" i="1"/>
              <a:t> …</a:t>
            </a:r>
            <a:r>
              <a:rPr lang="en-GB" sz="1800" i="1" u="sng"/>
              <a:t>where</a:t>
            </a:r>
            <a:r>
              <a:rPr lang="en-GB" sz="1800" i="1"/>
              <a:t>  there is </a:t>
            </a:r>
            <a:r>
              <a:rPr lang="en-GB" sz="1800" i="1" u="sng"/>
              <a:t>no suitable organ/tissue available from deceased person </a:t>
            </a:r>
          </a:p>
          <a:p>
            <a:pPr marL="457200" lvl="1" indent="0">
              <a:buNone/>
            </a:pPr>
            <a:endParaRPr lang="en-GB" sz="1600" i="1" u="sng"/>
          </a:p>
          <a:p>
            <a:pPr lvl="1"/>
            <a:r>
              <a:rPr lang="en-GB" sz="1800" smtClean="0"/>
              <a:t>in </a:t>
            </a:r>
            <a:r>
              <a:rPr lang="en-GB" sz="1800"/>
              <a:t>keeping with a basic principle of </a:t>
            </a:r>
            <a:r>
              <a:rPr lang="en-GB" sz="1800" u="sng"/>
              <a:t>protection of the living donor</a:t>
            </a:r>
            <a:r>
              <a:rPr lang="en-GB" sz="1800"/>
              <a:t>, for whom there are always implications and possible health risk, particularly in the long </a:t>
            </a:r>
            <a:r>
              <a:rPr lang="en-GB" sz="1800" smtClean="0"/>
              <a:t>term </a:t>
            </a:r>
            <a:endParaRPr lang="en-GB" sz="1800"/>
          </a:p>
          <a:p>
            <a:pPr lvl="1"/>
            <a:r>
              <a:rPr lang="en-GB" sz="1800" smtClean="0"/>
              <a:t>affirmation </a:t>
            </a:r>
            <a:r>
              <a:rPr lang="en-GB" sz="1800"/>
              <a:t>of this principle </a:t>
            </a:r>
            <a:r>
              <a:rPr lang="en-GB" sz="1800" u="sng"/>
              <a:t>essential</a:t>
            </a:r>
            <a:r>
              <a:rPr lang="en-GB" sz="1800"/>
              <a:t> in the fight </a:t>
            </a:r>
            <a:r>
              <a:rPr lang="en-GB" sz="1800" u="sng"/>
              <a:t>against trafficking in organs</a:t>
            </a:r>
            <a:endParaRPr lang="en-GB" sz="1800"/>
          </a:p>
          <a:p>
            <a:pPr lvl="1"/>
            <a:r>
              <a:rPr lang="en-GB" sz="1800" smtClean="0"/>
              <a:t>deceased/living </a:t>
            </a:r>
            <a:r>
              <a:rPr lang="en-GB" sz="1800"/>
              <a:t>donation not to be opposed - complementarity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86663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772816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Protocol </a:t>
            </a:r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concerning transplantation </a:t>
            </a:r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organs and </a:t>
            </a:r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tissues of </a:t>
            </a:r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origin 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4005064"/>
            <a:ext cx="7323013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0" indent="0">
              <a:spcAft>
                <a:spcPts val="2400"/>
              </a:spcAft>
              <a:buNone/>
            </a:pP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General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framework for the protection of donors (living or deceased) and recipients</a:t>
            </a:r>
          </a:p>
        </p:txBody>
      </p:sp>
    </p:spTree>
    <p:extLst>
      <p:ext uri="{BB962C8B-B14F-4D97-AF65-F5344CB8AC3E}">
        <p14:creationId xmlns:p14="http://schemas.microsoft.com/office/powerpoint/2010/main" val="48760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733256"/>
            <a:ext cx="7772400" cy="953195"/>
          </a:xfrm>
        </p:spPr>
        <p:txBody>
          <a:bodyPr/>
          <a:lstStyle/>
          <a:p>
            <a:pPr algn="r"/>
            <a:r>
              <a:rPr lang="fr-FR" sz="3600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www.coe.int/bioethics</a:t>
            </a:r>
            <a:r>
              <a:rPr lang="fr-FR" sz="3600" dirty="0" smtClean="0"/>
              <a:t/>
            </a:r>
            <a:br>
              <a:rPr lang="fr-FR" sz="3600" dirty="0" smtClean="0"/>
            </a:br>
            <a:endParaRPr lang="en-US" sz="3600" dirty="0"/>
          </a:p>
        </p:txBody>
      </p:sp>
      <p:sp>
        <p:nvSpPr>
          <p:cNvPr id="5" name="Rectángulo 4"/>
          <p:cNvSpPr/>
          <p:nvPr/>
        </p:nvSpPr>
        <p:spPr>
          <a:xfrm>
            <a:off x="2933616" y="2780928"/>
            <a:ext cx="341632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0" cap="none" spc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Thank you</a:t>
            </a:r>
            <a:endParaRPr lang="es-ES" sz="5400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880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8072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Protocols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682997" y="2276872"/>
            <a:ext cx="7920880" cy="4156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357188" indent="-357188">
              <a:spcBef>
                <a:spcPts val="0"/>
              </a:spcBef>
            </a:pPr>
            <a:r>
              <a:rPr lang="en-US" altLang="es-ES_tradnl" sz="2600" kern="0" smtClean="0"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  <a:r>
              <a:rPr lang="en-US" altLang="es-ES_tradnl" sz="2600" kern="0">
                <a:latin typeface="Arial" panose="020B0604020202020204" pitchFamily="34" charset="0"/>
                <a:cs typeface="Arial" panose="020B0604020202020204" pitchFamily="34" charset="0"/>
              </a:rPr>
              <a:t>the prohibition of cloning human beings (1998) 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26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r>
              <a:rPr lang="en-US" altLang="es-ES_tradnl" sz="2600" kern="0" smtClean="0">
                <a:latin typeface="Arial" panose="020B0604020202020204" pitchFamily="34" charset="0"/>
                <a:cs typeface="Arial" panose="020B0604020202020204" pitchFamily="34" charset="0"/>
              </a:rPr>
              <a:t>Concerning </a:t>
            </a:r>
            <a:r>
              <a:rPr lang="en-US" altLang="es-ES_tradnl" sz="2600" kern="0">
                <a:latin typeface="Arial" panose="020B0604020202020204" pitchFamily="34" charset="0"/>
                <a:cs typeface="Arial" panose="020B0604020202020204" pitchFamily="34" charset="0"/>
              </a:rPr>
              <a:t>transplantation of organs and tissues of human origin (2002)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26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r>
              <a:rPr lang="en-US" altLang="es-ES_tradnl" sz="2600" kern="0" smtClean="0">
                <a:latin typeface="Arial" panose="020B0604020202020204" pitchFamily="34" charset="0"/>
                <a:cs typeface="Arial" panose="020B0604020202020204" pitchFamily="34" charset="0"/>
              </a:rPr>
              <a:t>Concerning </a:t>
            </a:r>
            <a:r>
              <a:rPr lang="en-US" altLang="es-ES_tradnl" sz="2600" kern="0">
                <a:latin typeface="Arial" panose="020B0604020202020204" pitchFamily="34" charset="0"/>
                <a:cs typeface="Arial" panose="020B0604020202020204" pitchFamily="34" charset="0"/>
              </a:rPr>
              <a:t>biomedical research (2005)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26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r>
              <a:rPr lang="en-US" altLang="es-ES_tradnl" sz="2600" kern="0" smtClean="0">
                <a:latin typeface="Arial" panose="020B0604020202020204" pitchFamily="34" charset="0"/>
                <a:cs typeface="Arial" panose="020B0604020202020204" pitchFamily="34" charset="0"/>
              </a:rPr>
              <a:t>Concerning </a:t>
            </a:r>
            <a:r>
              <a:rPr lang="en-US" altLang="es-ES_tradnl" sz="2600" kern="0">
                <a:latin typeface="Arial" panose="020B0604020202020204" pitchFamily="34" charset="0"/>
                <a:cs typeface="Arial" panose="020B0604020202020204" pitchFamily="34" charset="0"/>
              </a:rPr>
              <a:t>genetic testing for health purposes (2008)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11560" y="3068960"/>
            <a:ext cx="7992317" cy="93610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7141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 bwMode="auto">
          <a:xfrm>
            <a:off x="682996" y="2996952"/>
            <a:ext cx="7777435" cy="343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357188" indent="-357188">
              <a:spcBef>
                <a:spcPts val="0"/>
              </a:spcBef>
              <a:spcAft>
                <a:spcPts val="1200"/>
              </a:spcAft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Legally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binding 	</a:t>
            </a:r>
          </a:p>
          <a:p>
            <a:pPr marL="357188" indent="-357188">
              <a:spcBef>
                <a:spcPts val="0"/>
              </a:spcBef>
              <a:spcAft>
                <a:spcPts val="2400"/>
              </a:spcAft>
            </a:pPr>
            <a:r>
              <a:rPr lang="en-US" altLang="es-ES_tradnl" u="sng" kern="0" smtClean="0">
                <a:latin typeface="Arial" panose="020B0604020202020204" pitchFamily="34" charset="0"/>
                <a:cs typeface="Arial" panose="020B0604020202020204" pitchFamily="34" charset="0"/>
              </a:rPr>
              <a:t>Scope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: Transplantation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es-ES_tradnl" u="sng" kern="0">
                <a:latin typeface="Arial" panose="020B0604020202020204" pitchFamily="34" charset="0"/>
                <a:cs typeface="Arial" panose="020B0604020202020204" pitchFamily="34" charset="0"/>
              </a:rPr>
              <a:t>organs and tissues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 of human origin for </a:t>
            </a:r>
            <a:r>
              <a:rPr lang="en-US" altLang="es-ES_tradnl" u="sng" kern="0" smtClean="0">
                <a:latin typeface="Arial" panose="020B0604020202020204" pitchFamily="34" charset="0"/>
                <a:cs typeface="Arial" panose="020B0604020202020204" pitchFamily="34" charset="0"/>
              </a:rPr>
              <a:t>therapeutic </a:t>
            </a:r>
            <a:r>
              <a:rPr lang="en-US" altLang="es-ES_tradnl" u="sng" kern="0">
                <a:latin typeface="Arial" panose="020B0604020202020204" pitchFamily="34" charset="0"/>
                <a:cs typeface="Arial" panose="020B0604020202020204" pitchFamily="34" charset="0"/>
              </a:rPr>
              <a:t>purposes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But provisions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applicable to tissues </a:t>
            </a:r>
            <a:r>
              <a:rPr lang="en-US" altLang="es-ES_tradnl" u="sng" kern="0" smtClean="0">
                <a:latin typeface="Arial" panose="020B0604020202020204" pitchFamily="34" charset="0"/>
                <a:cs typeface="Arial" panose="020B0604020202020204" pitchFamily="34" charset="0"/>
              </a:rPr>
              <a:t>also applicable </a:t>
            </a:r>
            <a:r>
              <a:rPr lang="en-US" altLang="es-ES_tradnl" u="sng" kern="0">
                <a:latin typeface="Arial" panose="020B0604020202020204" pitchFamily="34" charset="0"/>
                <a:cs typeface="Arial" panose="020B0604020202020204" pitchFamily="34" charset="0"/>
              </a:rPr>
              <a:t>to cells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ES_tradnl" sz="2000" i="1" kern="0">
                <a:latin typeface="Arial" panose="020B0604020202020204" pitchFamily="34" charset="0"/>
                <a:cs typeface="Arial" panose="020B0604020202020204" pitchFamily="34" charset="0"/>
              </a:rPr>
              <a:t>(Art. 2.2)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altLang="es-ES_tradnl" sz="2400" u="sng" kern="0" smtClean="0">
                <a:latin typeface="Arial" panose="020B0604020202020204" pitchFamily="34" charset="0"/>
                <a:cs typeface="Arial" panose="020B0604020202020204" pitchFamily="34" charset="0"/>
              </a:rPr>
              <a:t>Excluded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reproductive, 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as well as embryonic or foetal </a:t>
            </a: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organs/tissues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and blood</a:t>
            </a:r>
            <a:endParaRPr lang="en-US" altLang="es-ES_tradnl" sz="2400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2"/>
          <p:cNvSpPr txBox="1">
            <a:spLocks/>
          </p:cNvSpPr>
          <p:nvPr/>
        </p:nvSpPr>
        <p:spPr bwMode="auto">
          <a:xfrm>
            <a:off x="682997" y="1349896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Protocol </a:t>
            </a:r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concerning transplantation </a:t>
            </a:r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organs and </a:t>
            </a:r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tissues of </a:t>
            </a:r>
            <a:r>
              <a:rPr lang="en-US" altLang="es-ES_tradnl" sz="3600" b="1" ker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origin </a:t>
            </a:r>
          </a:p>
        </p:txBody>
      </p:sp>
    </p:spTree>
    <p:extLst>
      <p:ext uri="{BB962C8B-B14F-4D97-AF65-F5344CB8AC3E}">
        <p14:creationId xmlns:p14="http://schemas.microsoft.com/office/powerpoint/2010/main" val="340187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27788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40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Oviedo Convention</a:t>
            </a:r>
            <a:endParaRPr lang="en-GB" altLang="es-ES_tradnl" sz="36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682997" y="2708920"/>
            <a:ext cx="7920880" cy="3724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lvl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fr-FR" altLang="es-ES_tradnl" sz="3600">
                <a:latin typeface="Arial" panose="020B0604020202020204" pitchFamily="34" charset="0"/>
                <a:cs typeface="Arial" panose="020B0604020202020204" pitchFamily="34" charset="0"/>
              </a:rPr>
              <a:t>Provisions concerning protection of living donors </a:t>
            </a:r>
            <a:r>
              <a:rPr lang="fr-FR" altLang="es-ES_tradnl" sz="1600" i="1">
                <a:latin typeface="Arial" panose="020B0604020202020204" pitchFamily="34" charset="0"/>
                <a:cs typeface="Arial" panose="020B0604020202020204" pitchFamily="34" charset="0"/>
              </a:rPr>
              <a:t>(Articles 19 and 20)</a:t>
            </a:r>
          </a:p>
          <a:p>
            <a:pPr lvl="1">
              <a:spcBef>
                <a:spcPts val="0"/>
              </a:spcBef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fr-FR" altLang="es-ES_tradnl" sz="3600">
                <a:latin typeface="Arial" panose="020B0604020202020204" pitchFamily="34" charset="0"/>
                <a:cs typeface="Arial" panose="020B0604020202020204" pitchFamily="34" charset="0"/>
              </a:rPr>
              <a:t>Prohibition of financial gain </a:t>
            </a:r>
            <a:r>
              <a:rPr lang="fr-FR" altLang="es-ES_tradnl" sz="1600" i="1">
                <a:latin typeface="Arial" panose="020B0604020202020204" pitchFamily="34" charset="0"/>
                <a:cs typeface="Arial" panose="020B0604020202020204" pitchFamily="34" charset="0"/>
              </a:rPr>
              <a:t>(Article 21)</a:t>
            </a:r>
          </a:p>
        </p:txBody>
      </p:sp>
    </p:spTree>
    <p:extLst>
      <p:ext uri="{BB962C8B-B14F-4D97-AF65-F5344CB8AC3E}">
        <p14:creationId xmlns:p14="http://schemas.microsoft.com/office/powerpoint/2010/main" val="54973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8072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en-US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Protocol - Principles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682997" y="2276872"/>
            <a:ext cx="7920880" cy="4156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357188" indent="-357188">
              <a:spcBef>
                <a:spcPts val="0"/>
              </a:spcBef>
            </a:pP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Obtention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of organs </a:t>
            </a: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tissues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32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Distribution of organs </a:t>
            </a: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tissues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32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Good technical and medical </a:t>
            </a:r>
            <a:r>
              <a:rPr lang="en-US" altLang="es-ES_tradnl" sz="3200" kern="0" smtClean="0">
                <a:latin typeface="Arial" panose="020B0604020202020204" pitchFamily="34" charset="0"/>
                <a:cs typeface="Arial" panose="020B0604020202020204" pitchFamily="34" charset="0"/>
              </a:rPr>
              <a:t>practices</a:t>
            </a:r>
          </a:p>
          <a:p>
            <a:pPr marL="357188" indent="-357188">
              <a:spcBef>
                <a:spcPts val="0"/>
              </a:spcBef>
            </a:pPr>
            <a:endParaRPr lang="en-US" altLang="es-ES_tradnl" sz="26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Bef>
                <a:spcPts val="0"/>
              </a:spcBef>
            </a:pPr>
            <a:endParaRPr lang="en-US" altLang="es-ES_tradnl" sz="2600" ker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altLang="es-ES_tradnl" sz="2400" u="sng" kern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encourage donation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 while ensuring a high </a:t>
            </a: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level of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protection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 of fundamental rights of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donors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recipients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609735" y="5445224"/>
            <a:ext cx="7992317" cy="936104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7615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8072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Transplantation system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123728"/>
            <a:ext cx="7467600" cy="4381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0" indent="0">
              <a:spcAft>
                <a:spcPts val="1800"/>
              </a:spcAft>
              <a:buNone/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Removal and transplantation of organs to take place </a:t>
            </a: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well structured system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ES_tradnl" sz="1800" i="1" kern="0">
                <a:latin typeface="Arial" panose="020B0604020202020204" pitchFamily="34" charset="0"/>
                <a:cs typeface="Arial" panose="020B0604020202020204" pitchFamily="34" charset="0"/>
              </a:rPr>
              <a:t>(Article 3)</a:t>
            </a:r>
          </a:p>
          <a:p>
            <a:pPr>
              <a:tabLst>
                <a:tab pos="630238" algn="l"/>
              </a:tabLst>
            </a:pP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Equitable 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access for patients to transplantation </a:t>
            </a:r>
          </a:p>
          <a:p>
            <a:pPr lvl="1">
              <a:buSzPct val="50000"/>
              <a:buFont typeface="Courier New" panose="02070309020205020404" pitchFamily="49" charset="0"/>
              <a:buChar char="o"/>
              <a:tabLst>
                <a:tab pos="630238" algn="l"/>
              </a:tabLst>
            </a:pP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official waiting list</a:t>
            </a:r>
          </a:p>
          <a:p>
            <a:pPr lvl="1">
              <a:buSzPct val="50000"/>
              <a:buFont typeface="Courier New" panose="02070309020205020404" pitchFamily="49" charset="0"/>
              <a:buChar char="o"/>
              <a:tabLst>
                <a:tab pos="630238" algn="l"/>
              </a:tabLs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transparent, objective and justified rules according to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medical criteria</a:t>
            </a:r>
          </a:p>
          <a:p>
            <a:pPr lvl="1">
              <a:spcAft>
                <a:spcPts val="600"/>
              </a:spcAft>
              <a:buSzPct val="50000"/>
              <a:buFont typeface="Courier New" panose="02070309020205020404" pitchFamily="49" charset="0"/>
              <a:buChar char="o"/>
              <a:tabLst>
                <a:tab pos="630238" algn="l"/>
              </a:tabLs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responsibilities clearly defined</a:t>
            </a:r>
          </a:p>
          <a:p>
            <a:pPr>
              <a:spcAft>
                <a:spcPts val="600"/>
              </a:spcAft>
              <a:tabLst>
                <a:tab pos="630238" algn="l"/>
              </a:tabLst>
            </a:pP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Well 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defined quality and ethical standards</a:t>
            </a:r>
          </a:p>
          <a:p>
            <a:pPr>
              <a:tabLst>
                <a:tab pos="630238" algn="l"/>
              </a:tabLst>
            </a:pP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Confidentiality / Traceability</a:t>
            </a:r>
            <a:endParaRPr lang="en-US" altLang="es-ES_tradnl" sz="2400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46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1144414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Transplantation system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728590"/>
            <a:ext cx="7467600" cy="3940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lvl="1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guarantee the success of difficult medical interventions</a:t>
            </a:r>
          </a:p>
          <a:p>
            <a:pPr lvl="1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To facilitate the </a:t>
            </a:r>
            <a:r>
              <a:rPr lang="en-US" altLang="es-ES_tradnl" u="sng" kern="0">
                <a:latin typeface="Arial" panose="020B0604020202020204" pitchFamily="34" charset="0"/>
                <a:cs typeface="Arial" panose="020B0604020202020204" pitchFamily="34" charset="0"/>
              </a:rPr>
              <a:t>optimal use of organs</a:t>
            </a:r>
            <a:r>
              <a:rPr lang="en-US" altLang="es-ES_tradnl" ker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s-ES_tradnl" kern="0" smtClean="0">
                <a:latin typeface="Arial" panose="020B0604020202020204" pitchFamily="34" charset="0"/>
                <a:cs typeface="Arial" panose="020B0604020202020204" pitchFamily="34" charset="0"/>
              </a:rPr>
              <a:t>available </a:t>
            </a:r>
            <a:r>
              <a:rPr lang="en-US" altLang="es-ES_tradnl" u="sng" kern="0" smtClean="0">
                <a:latin typeface="Arial" panose="020B0604020202020204" pitchFamily="34" charset="0"/>
                <a:cs typeface="Arial" panose="020B0604020202020204" pitchFamily="34" charset="0"/>
              </a:rPr>
              <a:t>while </a:t>
            </a:r>
            <a:r>
              <a:rPr lang="en-US" altLang="es-ES_tradnl" u="sng" kern="0">
                <a:latin typeface="Arial" panose="020B0604020202020204" pitchFamily="34" charset="0"/>
                <a:cs typeface="Arial" panose="020B0604020202020204" pitchFamily="34" charset="0"/>
              </a:rPr>
              <a:t>reducing the risk of </a:t>
            </a:r>
            <a:r>
              <a:rPr lang="en-US" altLang="es-ES_tradnl" u="sng" kern="0" smtClean="0">
                <a:latin typeface="Arial" panose="020B0604020202020204" pitchFamily="34" charset="0"/>
                <a:cs typeface="Arial" panose="020B0604020202020204" pitchFamily="34" charset="0"/>
              </a:rPr>
              <a:t>trafficking</a:t>
            </a:r>
            <a:endParaRPr lang="en-US" altLang="es-ES_tradnl" ker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7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80728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donor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123728"/>
            <a:ext cx="7416824" cy="4381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 marL="0" indent="0">
              <a:spcAft>
                <a:spcPts val="2400"/>
              </a:spcAft>
              <a:buNone/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Organ removal on living donor only if: </a:t>
            </a:r>
            <a:r>
              <a:rPr lang="en-US" altLang="es-ES_tradnl" sz="2400" i="1" kern="0">
                <a:latin typeface="Arial" panose="020B0604020202020204" pitchFamily="34" charset="0"/>
                <a:cs typeface="Arial" panose="020B0604020202020204" pitchFamily="34" charset="0"/>
              </a:rPr>
              <a:t>(Article 9)</a:t>
            </a:r>
          </a:p>
          <a:p>
            <a:pPr>
              <a:spcAft>
                <a:spcPts val="1200"/>
              </a:spcAft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Therapeutic benefit for recipient</a:t>
            </a:r>
          </a:p>
          <a:p>
            <a:pPr>
              <a:spcAft>
                <a:spcPts val="1200"/>
              </a:spcAft>
            </a:pPr>
            <a:r>
              <a:rPr lang="en-US" altLang="es-ES_tradnl" sz="3200" u="sng" kern="0">
                <a:latin typeface="Arial" panose="020B0604020202020204" pitchFamily="34" charset="0"/>
                <a:cs typeface="Arial" panose="020B0604020202020204" pitchFamily="34" charset="0"/>
              </a:rPr>
              <a:t>No suitable organ</a:t>
            </a: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 or tissue available from a deceased person</a:t>
            </a:r>
          </a:p>
          <a:p>
            <a:pPr>
              <a:spcAft>
                <a:spcPts val="1200"/>
              </a:spcAft>
            </a:pPr>
            <a:r>
              <a:rPr lang="en-US" altLang="es-ES_tradnl" sz="3200" kern="0">
                <a:latin typeface="Arial" panose="020B0604020202020204" pitchFamily="34" charset="0"/>
                <a:cs typeface="Arial" panose="020B0604020202020204" pitchFamily="34" charset="0"/>
              </a:rPr>
              <a:t>No therapeutic alternative </a:t>
            </a:r>
          </a:p>
        </p:txBody>
      </p:sp>
    </p:spTree>
    <p:extLst>
      <p:ext uri="{BB962C8B-B14F-4D97-AF65-F5344CB8AC3E}">
        <p14:creationId xmlns:p14="http://schemas.microsoft.com/office/powerpoint/2010/main" val="296197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/>
          </p:cNvSpPr>
          <p:nvPr/>
        </p:nvSpPr>
        <p:spPr bwMode="auto">
          <a:xfrm>
            <a:off x="682997" y="908720"/>
            <a:ext cx="7467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Myriad Pro" charset="0"/>
                <a:ea typeface="ＭＳ Ｐゴシック" charset="0"/>
                <a:cs typeface="Arial" charset="0"/>
              </a:defRPr>
            </a:lvl9pPr>
          </a:lstStyle>
          <a:p>
            <a:r>
              <a:rPr lang="fr-FR" altLang="es-ES_tradnl" sz="3600" b="1" kern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Living donor</a:t>
            </a:r>
            <a:endParaRPr lang="en-GB" altLang="es-ES_tradnl" sz="3400" b="1" kern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27584" y="2051720"/>
            <a:ext cx="7416824" cy="4381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Close personal relationship or approval by independent body </a:t>
            </a:r>
            <a:r>
              <a:rPr lang="en-US" altLang="es-ES_tradnl" sz="1800" i="1" kern="0">
                <a:latin typeface="Arial" panose="020B0604020202020204" pitchFamily="34" charset="0"/>
                <a:cs typeface="Arial" panose="020B0604020202020204" pitchFamily="34" charset="0"/>
              </a:rPr>
              <a:t>(Article 10)</a:t>
            </a:r>
          </a:p>
          <a:p>
            <a:pPr>
              <a:spcAft>
                <a:spcPts val="600"/>
              </a:spcAf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Evaluation and reduction of risks for the donor’s health </a:t>
            </a:r>
            <a:r>
              <a:rPr lang="en-US" altLang="es-ES_tradnl" sz="1800" i="1" kern="0">
                <a:latin typeface="Arial" panose="020B0604020202020204" pitchFamily="34" charset="0"/>
                <a:cs typeface="Arial" panose="020B0604020202020204" pitchFamily="34" charset="0"/>
              </a:rPr>
              <a:t>(Article 11)</a:t>
            </a:r>
          </a:p>
          <a:p>
            <a:pPr>
              <a:spcAft>
                <a:spcPts val="600"/>
              </a:spcAf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Free, informed, specific consent in written form or before official body </a:t>
            </a:r>
            <a:r>
              <a:rPr lang="en-US" altLang="es-ES_tradnl" sz="1800" i="1" kern="0">
                <a:latin typeface="Arial" panose="020B0604020202020204" pitchFamily="34" charset="0"/>
                <a:cs typeface="Arial" panose="020B0604020202020204" pitchFamily="34" charset="0"/>
              </a:rPr>
              <a:t>(Articles 12 and 13)</a:t>
            </a:r>
          </a:p>
          <a:p>
            <a:pPr>
              <a:spcAft>
                <a:spcPts val="2400"/>
              </a:spcAft>
            </a:pP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Medical follow up </a:t>
            </a:r>
            <a:r>
              <a:rPr lang="en-US" altLang="es-ES_tradnl" sz="1800" i="1" kern="0">
                <a:latin typeface="Arial" panose="020B0604020202020204" pitchFamily="34" charset="0"/>
                <a:cs typeface="Arial" panose="020B0604020202020204" pitchFamily="34" charset="0"/>
              </a:rPr>
              <a:t>(Article 7)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altLang="es-ES_tradnl" sz="2400" kern="0" smtClean="0">
                <a:latin typeface="Arial" panose="020B0604020202020204" pitchFamily="34" charset="0"/>
                <a:cs typeface="Arial" panose="020B0604020202020204" pitchFamily="34" charset="0"/>
              </a:rPr>
              <a:t>Removal 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es-ES_tradnl" sz="2400" u="sng" kern="0">
                <a:latin typeface="Arial" panose="020B0604020202020204" pitchFamily="34" charset="0"/>
                <a:cs typeface="Arial" panose="020B0604020202020204" pitchFamily="34" charset="0"/>
              </a:rPr>
              <a:t>persons not able to consent</a:t>
            </a:r>
            <a:r>
              <a:rPr lang="en-US" altLang="es-ES_tradnl" sz="2400" kern="0">
                <a:latin typeface="Arial" panose="020B0604020202020204" pitchFamily="34" charset="0"/>
                <a:cs typeface="Arial" panose="020B0604020202020204" pitchFamily="34" charset="0"/>
              </a:rPr>
              <a:t> prohibited</a:t>
            </a:r>
          </a:p>
          <a:p>
            <a:pPr lvl="1">
              <a:spcAft>
                <a:spcPts val="600"/>
              </a:spcAft>
            </a:pPr>
            <a:r>
              <a:rPr lang="en-US" altLang="es-ES_tradnl" sz="2000" kern="0">
                <a:latin typeface="Arial" panose="020B0604020202020204" pitchFamily="34" charset="0"/>
                <a:cs typeface="Arial" panose="020B0604020202020204" pitchFamily="34" charset="0"/>
              </a:rPr>
              <a:t>Exception for regenerative tissue under strict </a:t>
            </a:r>
            <a:r>
              <a:rPr lang="en-US" altLang="es-ES_tradnl" sz="2000" kern="0" smtClean="0">
                <a:latin typeface="Arial" panose="020B0604020202020204" pitchFamily="34" charset="0"/>
                <a:cs typeface="Arial" panose="020B0604020202020204" pitchFamily="34" charset="0"/>
              </a:rPr>
              <a:t>conditions </a:t>
            </a:r>
            <a:r>
              <a:rPr lang="en-US" altLang="es-ES_tradnl" sz="1600" i="1" kern="0" smtClean="0">
                <a:latin typeface="Arial" panose="020B0604020202020204" pitchFamily="34" charset="0"/>
                <a:cs typeface="Arial" panose="020B0604020202020204" pitchFamily="34" charset="0"/>
              </a:rPr>
              <a:t>(Article </a:t>
            </a:r>
            <a:r>
              <a:rPr lang="en-US" altLang="es-ES_tradnl" sz="1600" i="1" kern="0">
                <a:latin typeface="Arial" panose="020B0604020202020204" pitchFamily="34" charset="0"/>
                <a:cs typeface="Arial" panose="020B0604020202020204" pitchFamily="34" charset="0"/>
              </a:rPr>
              <a:t>14)</a:t>
            </a:r>
          </a:p>
        </p:txBody>
      </p:sp>
    </p:spTree>
    <p:extLst>
      <p:ext uri="{BB962C8B-B14F-4D97-AF65-F5344CB8AC3E}">
        <p14:creationId xmlns:p14="http://schemas.microsoft.com/office/powerpoint/2010/main" val="373721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Myriad Pro"/>
        <a:ea typeface="ＭＳ Ｐゴシック"/>
        <a:cs typeface="Arial"/>
      </a:majorFont>
      <a:minorFont>
        <a:latin typeface="Myriad Pro"/>
        <a:ea typeface="ＭＳ Ｐゴシック"/>
        <a:cs typeface="Arial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645</Words>
  <Application>Microsoft Office PowerPoint</Application>
  <PresentationFormat>On-screen Show (4:3)</PresentationFormat>
  <Paragraphs>103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www.coe.int/bioethics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2016-04-24T20:01:07Z</dcterms:created>
  <dcterms:modified xsi:type="dcterms:W3CDTF">2016-10-03T09:38:36Z</dcterms:modified>
</cp:coreProperties>
</file>