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7" r:id="rId4"/>
    <p:sldId id="266" r:id="rId5"/>
    <p:sldId id="257" r:id="rId6"/>
    <p:sldId id="265" r:id="rId7"/>
    <p:sldId id="276" r:id="rId8"/>
    <p:sldId id="273" r:id="rId9"/>
    <p:sldId id="278" r:id="rId10"/>
    <p:sldId id="258" r:id="rId11"/>
    <p:sldId id="270" r:id="rId12"/>
    <p:sldId id="271" r:id="rId13"/>
    <p:sldId id="263" r:id="rId14"/>
    <p:sldId id="267" r:id="rId15"/>
    <p:sldId id="275" r:id="rId16"/>
    <p:sldId id="269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1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786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943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94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098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60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501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44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61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83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87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7C90F-C847-4DDA-8839-A757DF84E3B3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14068-3804-496B-AF8C-D2D2D8C17A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019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ryony.Hoskins@Roehampton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can the assessment of EDC and HRE be made more effective and useful?</a:t>
            </a:r>
            <a:br>
              <a:rPr lang="en-GB" dirty="0" smtClean="0"/>
            </a:br>
            <a:r>
              <a:rPr lang="en-GB" dirty="0" smtClean="0"/>
              <a:t>‘General Report’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Professor Bryony Hoskins</a:t>
            </a:r>
          </a:p>
          <a:p>
            <a:r>
              <a:rPr lang="en-GB" dirty="0" smtClean="0">
                <a:hlinkClick r:id="rId2"/>
              </a:rPr>
              <a:t>Bryony.Hoskins@Roehampton.ac.uk</a:t>
            </a:r>
            <a:endParaRPr lang="en-GB" dirty="0" smtClean="0"/>
          </a:p>
          <a:p>
            <a:r>
              <a:rPr lang="en-GB" dirty="0" smtClean="0"/>
              <a:t>@</a:t>
            </a:r>
            <a:r>
              <a:rPr lang="en-GB" dirty="0" err="1" smtClean="0"/>
              <a:t>BryonyHoskins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4646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</a:t>
            </a:r>
            <a:r>
              <a:rPr lang="en-GB" b="1" dirty="0" smtClean="0">
                <a:solidFill>
                  <a:srgbClr val="0070C0"/>
                </a:solidFill>
              </a:rPr>
              <a:t>assessment exists </a:t>
            </a:r>
            <a:r>
              <a:rPr lang="en-GB" dirty="0" smtClean="0"/>
              <a:t>to identify impact or progress in Citizenship/HRE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International level</a:t>
            </a:r>
          </a:p>
          <a:p>
            <a:pPr marL="400050" lvl="1" indent="0">
              <a:buNone/>
            </a:pPr>
            <a:r>
              <a:rPr lang="en-GB" b="1" dirty="0">
                <a:solidFill>
                  <a:srgbClr val="0070C0"/>
                </a:solidFill>
              </a:rPr>
              <a:t>Short term 2016/2017</a:t>
            </a:r>
          </a:p>
          <a:p>
            <a:r>
              <a:rPr lang="en-GB" dirty="0" smtClean="0"/>
              <a:t>International civic and citizenship education study (2016 data available 2017)</a:t>
            </a:r>
          </a:p>
          <a:p>
            <a:r>
              <a:rPr lang="en-GB" dirty="0" smtClean="0"/>
              <a:t>16 European Countries participated </a:t>
            </a:r>
          </a:p>
          <a:p>
            <a:pPr marL="0" indent="0">
              <a:buNone/>
            </a:pPr>
            <a:r>
              <a:rPr lang="en-GB" dirty="0" smtClean="0"/>
              <a:t>European level</a:t>
            </a:r>
          </a:p>
          <a:p>
            <a:r>
              <a:rPr lang="en-GB" dirty="0" smtClean="0"/>
              <a:t>Eurydice EU countries 2017</a:t>
            </a:r>
          </a:p>
          <a:p>
            <a:pPr marL="0" indent="0">
              <a:buNone/>
            </a:pPr>
            <a:r>
              <a:rPr lang="en-GB" dirty="0" smtClean="0"/>
              <a:t>Large GAPS</a:t>
            </a:r>
          </a:p>
          <a:p>
            <a:pPr marL="857250" lvl="1" indent="-457200"/>
            <a:r>
              <a:rPr lang="en-GB" b="1" dirty="0">
                <a:solidFill>
                  <a:srgbClr val="0070C0"/>
                </a:solidFill>
              </a:rPr>
              <a:t>C</a:t>
            </a:r>
            <a:r>
              <a:rPr lang="en-GB" b="1" dirty="0" smtClean="0">
                <a:solidFill>
                  <a:srgbClr val="0070C0"/>
                </a:solidFill>
              </a:rPr>
              <a:t>ountries</a:t>
            </a:r>
          </a:p>
          <a:p>
            <a:pPr marL="857250" lvl="1" indent="-457200"/>
            <a:r>
              <a:rPr lang="en-GB" dirty="0" smtClean="0"/>
              <a:t>Topics including </a:t>
            </a:r>
            <a:r>
              <a:rPr lang="en-GB" dirty="0" smtClean="0"/>
              <a:t>non-formal </a:t>
            </a:r>
            <a:r>
              <a:rPr lang="en-GB" dirty="0" smtClean="0"/>
              <a:t>education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8135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dirty="0"/>
              <a:t>How </a:t>
            </a:r>
            <a:r>
              <a:rPr lang="en-GB" dirty="0" smtClean="0"/>
              <a:t>could the </a:t>
            </a:r>
            <a:r>
              <a:rPr lang="en-GB" b="1" dirty="0" smtClean="0">
                <a:solidFill>
                  <a:srgbClr val="0070C0"/>
                </a:solidFill>
              </a:rPr>
              <a:t>Charter’s impact be measured </a:t>
            </a:r>
            <a:r>
              <a:rPr lang="en-GB" b="1" dirty="0">
                <a:solidFill>
                  <a:srgbClr val="0070C0"/>
                </a:solidFill>
              </a:rPr>
              <a:t>using existing </a:t>
            </a:r>
            <a:r>
              <a:rPr lang="en-GB" b="1" dirty="0" smtClean="0">
                <a:solidFill>
                  <a:srgbClr val="0070C0"/>
                </a:solidFill>
              </a:rPr>
              <a:t>data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/>
              <a:t>Charter adopted </a:t>
            </a:r>
            <a:r>
              <a:rPr lang="en-US" altLang="en-US" dirty="0"/>
              <a:t>on 11 May </a:t>
            </a:r>
            <a:r>
              <a:rPr lang="en-US" altLang="en-US" dirty="0" smtClean="0"/>
              <a:t>2010</a:t>
            </a:r>
          </a:p>
          <a:p>
            <a:r>
              <a:rPr lang="en-GB" dirty="0" smtClean="0"/>
              <a:t>Compare the results between ICCS 2009 with ICCS 2016 for countries that participated in both (about 14)</a:t>
            </a:r>
          </a:p>
          <a:p>
            <a:r>
              <a:rPr lang="en-GB" dirty="0" smtClean="0"/>
              <a:t>Items/scales on gender equality and migrants</a:t>
            </a:r>
          </a:p>
          <a:p>
            <a:r>
              <a:rPr lang="en-GB" dirty="0" smtClean="0"/>
              <a:t>For adults you could do the same with European </a:t>
            </a:r>
            <a:r>
              <a:rPr lang="en-GB" dirty="0"/>
              <a:t>S</a:t>
            </a:r>
            <a:r>
              <a:rPr lang="en-GB" dirty="0" smtClean="0"/>
              <a:t>ocial </a:t>
            </a:r>
            <a:r>
              <a:rPr lang="en-GB" dirty="0"/>
              <a:t>S</a:t>
            </a:r>
            <a:r>
              <a:rPr lang="en-GB" dirty="0" smtClean="0"/>
              <a:t>urvey  </a:t>
            </a:r>
          </a:p>
          <a:p>
            <a:r>
              <a:rPr lang="en-GB" dirty="0" smtClean="0"/>
              <a:t>Eurydice comparison of policy reforms between 2012 and 2017 version 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428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could the </a:t>
            </a:r>
            <a:r>
              <a:rPr lang="en-GB" b="1" dirty="0" smtClean="0">
                <a:solidFill>
                  <a:srgbClr val="0070C0"/>
                </a:solidFill>
              </a:rPr>
              <a:t>Charter’s </a:t>
            </a:r>
            <a:r>
              <a:rPr lang="en-GB" b="1" dirty="0">
                <a:solidFill>
                  <a:srgbClr val="0070C0"/>
                </a:solidFill>
              </a:rPr>
              <a:t>impact be done using existing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Using internet and social media to create indicators</a:t>
            </a:r>
          </a:p>
          <a:p>
            <a:r>
              <a:rPr lang="en-GB" dirty="0" smtClean="0"/>
              <a:t>Possible to collect data now </a:t>
            </a:r>
          </a:p>
          <a:p>
            <a:pPr lvl="1"/>
            <a:r>
              <a:rPr lang="en-GB" dirty="0" smtClean="0"/>
              <a:t>e.g. on number of tweets to local, national and European politicians </a:t>
            </a:r>
          </a:p>
          <a:p>
            <a:pPr lvl="1"/>
            <a:r>
              <a:rPr lang="en-GB" dirty="0" smtClean="0"/>
              <a:t>E-petitions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377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What assessment exists </a:t>
            </a:r>
            <a:r>
              <a:rPr lang="en-GB" dirty="0" smtClean="0"/>
              <a:t>to identify impact or progress in Citizenship/HRE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International level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Longer term</a:t>
            </a:r>
          </a:p>
          <a:p>
            <a:pPr marL="0" indent="0">
              <a:buNone/>
            </a:pPr>
            <a:r>
              <a:rPr lang="en-GB" dirty="0" smtClean="0"/>
              <a:t>OECD </a:t>
            </a:r>
            <a:r>
              <a:rPr lang="en-GB" dirty="0" smtClean="0"/>
              <a:t>assessment in 2018 </a:t>
            </a:r>
          </a:p>
          <a:p>
            <a:pPr marL="0" indent="0">
              <a:buNone/>
            </a:pPr>
            <a:r>
              <a:rPr lang="en-GB" dirty="0" smtClean="0"/>
              <a:t>– Global competence (explicitly does not follow a value agenda)</a:t>
            </a:r>
          </a:p>
          <a:p>
            <a:pPr marL="0" indent="0">
              <a:buNone/>
            </a:pPr>
            <a:r>
              <a:rPr lang="en-GB" dirty="0" smtClean="0"/>
              <a:t>OECD Ceri start in 2020</a:t>
            </a:r>
          </a:p>
          <a:p>
            <a:pPr>
              <a:buFontTx/>
              <a:buChar char="-"/>
            </a:pPr>
            <a:r>
              <a:rPr lang="en-GB" b="1" dirty="0" smtClean="0">
                <a:solidFill>
                  <a:srgbClr val="0070C0"/>
                </a:solidFill>
              </a:rPr>
              <a:t>Longitudinal studies </a:t>
            </a:r>
            <a:r>
              <a:rPr lang="en-GB" dirty="0" smtClean="0"/>
              <a:t>on social and emotional competences – following the individual student</a:t>
            </a:r>
          </a:p>
          <a:p>
            <a:pPr>
              <a:buFontTx/>
              <a:buChar char="-"/>
            </a:pPr>
            <a:r>
              <a:rPr lang="en-GB" dirty="0" smtClean="0"/>
              <a:t>Ideal data for measuring impact </a:t>
            </a:r>
          </a:p>
          <a:p>
            <a:pPr marL="0" indent="0">
              <a:buNone/>
            </a:pPr>
            <a:r>
              <a:rPr lang="en-GB" dirty="0" smtClean="0"/>
              <a:t>New cycle of ICCS or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add </a:t>
            </a:r>
            <a:r>
              <a:rPr lang="en-GB" dirty="0" smtClean="0"/>
              <a:t>on module on ESD/GC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530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Need </a:t>
            </a:r>
            <a:r>
              <a:rPr lang="en-GB" dirty="0" smtClean="0"/>
              <a:t>assessment at both individual &amp; institutional level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assessment is only on the individual level of students who is holding the institutions accountable?</a:t>
            </a:r>
          </a:p>
          <a:p>
            <a:r>
              <a:rPr lang="en-GB" dirty="0" smtClean="0"/>
              <a:t>As the democratic culture says Accountability works both ways?</a:t>
            </a:r>
          </a:p>
          <a:p>
            <a:pPr lvl="1"/>
            <a:r>
              <a:rPr lang="en-GB" dirty="0" smtClean="0"/>
              <a:t>Amnesty measures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7022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What assessment </a:t>
            </a:r>
            <a:r>
              <a:rPr lang="en-GB" dirty="0" smtClean="0">
                <a:solidFill>
                  <a:srgbClr val="0070C0"/>
                </a:solidFill>
              </a:rPr>
              <a:t>exists: </a:t>
            </a:r>
            <a:r>
              <a:rPr lang="en-GB" dirty="0" smtClean="0"/>
              <a:t>International tool for </a:t>
            </a:r>
            <a:r>
              <a:rPr lang="en-GB" dirty="0" smtClean="0"/>
              <a:t>monitoring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Use </a:t>
            </a:r>
            <a:r>
              <a:rPr lang="en-GB" smtClean="0"/>
              <a:t>of questionnaires </a:t>
            </a:r>
            <a:endParaRPr lang="en-GB" dirty="0" smtClean="0"/>
          </a:p>
          <a:p>
            <a:r>
              <a:rPr lang="en-GB" dirty="0" smtClean="0"/>
              <a:t>Reporting fatigue and low response rates</a:t>
            </a:r>
          </a:p>
          <a:p>
            <a:r>
              <a:rPr lang="en-GB" dirty="0" smtClean="0"/>
              <a:t>Little information on actual quality or effectiveness</a:t>
            </a:r>
          </a:p>
          <a:p>
            <a:r>
              <a:rPr lang="en-GB" dirty="0" smtClean="0"/>
              <a:t>Questions on known effective methods from guidelines – if these guidelines are used</a:t>
            </a:r>
          </a:p>
          <a:p>
            <a:r>
              <a:rPr lang="en-GB" dirty="0" smtClean="0"/>
              <a:t>Getting countries to participate through ownership of MS on the questionnaire</a:t>
            </a:r>
          </a:p>
          <a:p>
            <a:r>
              <a:rPr lang="en-GB" dirty="0" smtClean="0"/>
              <a:t>Collaboration and cross referencing of reports for MS</a:t>
            </a:r>
          </a:p>
          <a:p>
            <a:r>
              <a:rPr lang="en-GB" dirty="0" smtClean="0"/>
              <a:t>Central contact point - Use of non state bodies but how to collect it – highlight examples of good practice on this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26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could </a:t>
            </a:r>
            <a:r>
              <a:rPr lang="en-GB" dirty="0" smtClean="0"/>
              <a:t>assessment </a:t>
            </a:r>
            <a:r>
              <a:rPr lang="en-GB" dirty="0"/>
              <a:t>be made</a:t>
            </a:r>
            <a:r>
              <a:rPr lang="en-GB" b="1" dirty="0">
                <a:solidFill>
                  <a:srgbClr val="0070C0"/>
                </a:solidFill>
              </a:rPr>
              <a:t> more </a:t>
            </a:r>
            <a:r>
              <a:rPr lang="en-GB" b="1" dirty="0" smtClean="0">
                <a:solidFill>
                  <a:srgbClr val="0070C0"/>
                </a:solidFill>
              </a:rPr>
              <a:t>effective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Better cooperation between international organisations</a:t>
            </a:r>
          </a:p>
          <a:p>
            <a:r>
              <a:rPr lang="en-GB" dirty="0" smtClean="0"/>
              <a:t>Map terminology to make sense of the jungle</a:t>
            </a:r>
          </a:p>
          <a:p>
            <a:r>
              <a:rPr lang="en-GB" dirty="0" smtClean="0"/>
              <a:t>National fatigue &amp; less questionnaires sent to member states</a:t>
            </a:r>
          </a:p>
          <a:p>
            <a:r>
              <a:rPr lang="en-GB" dirty="0" smtClean="0"/>
              <a:t>Use the political momentum towards a single international study</a:t>
            </a:r>
          </a:p>
          <a:p>
            <a:r>
              <a:rPr lang="en-GB" dirty="0" smtClean="0"/>
              <a:t>Currently only 1 study on young people and democracy IEA ICCS so countries should be lobbied to participate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7762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What would be </a:t>
            </a:r>
            <a:r>
              <a:rPr lang="en-GB" b="1" dirty="0">
                <a:solidFill>
                  <a:srgbClr val="0070C0"/>
                </a:solidFill>
              </a:rPr>
              <a:t>useful for the </a:t>
            </a:r>
            <a:r>
              <a:rPr lang="en-GB" b="1" dirty="0" err="1">
                <a:solidFill>
                  <a:srgbClr val="0070C0"/>
                </a:solidFill>
              </a:rPr>
              <a:t>CoE</a:t>
            </a:r>
            <a:r>
              <a:rPr lang="en-GB" b="1" dirty="0">
                <a:solidFill>
                  <a:srgbClr val="0070C0"/>
                </a:solidFill>
              </a:rPr>
              <a:t> to add to this area </a:t>
            </a:r>
            <a:r>
              <a:rPr lang="en-GB" dirty="0"/>
              <a:t>in evaluating the charter on EDC and HRE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71389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Cooperate with international organisations</a:t>
            </a:r>
          </a:p>
          <a:p>
            <a:r>
              <a:rPr lang="en-GB" dirty="0" smtClean="0"/>
              <a:t>Draw together existing international comparable data sources to report on change since charter introduction</a:t>
            </a:r>
          </a:p>
          <a:p>
            <a:r>
              <a:rPr lang="en-GB" smtClean="0"/>
              <a:t>Key messages</a:t>
            </a:r>
            <a:endParaRPr lang="en-GB" dirty="0" smtClean="0"/>
          </a:p>
          <a:p>
            <a:r>
              <a:rPr lang="en-GB" dirty="0" smtClean="0"/>
              <a:t>Mapping of international language and conceptual frameworks to locate EDC&amp; HRE </a:t>
            </a:r>
          </a:p>
          <a:p>
            <a:r>
              <a:rPr lang="en-GB" dirty="0" smtClean="0"/>
              <a:t>Promote participation in international surveys</a:t>
            </a:r>
          </a:p>
          <a:p>
            <a:r>
              <a:rPr lang="en-GB" dirty="0" smtClean="0"/>
              <a:t>Promote the need for rigorous research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858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High political interest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Refugee crisis – the need for inclusive societies</a:t>
            </a:r>
          </a:p>
          <a:p>
            <a:r>
              <a:rPr lang="en-GB" dirty="0" smtClean="0"/>
              <a:t>Tackle Violent Extremism and Radicalisation</a:t>
            </a:r>
          </a:p>
          <a:p>
            <a:r>
              <a:rPr lang="en-GB" dirty="0" err="1" smtClean="0"/>
              <a:t>CoE</a:t>
            </a:r>
            <a:r>
              <a:rPr lang="en-GB" dirty="0" smtClean="0"/>
              <a:t> Action plan EDC HR centrally part of this</a:t>
            </a:r>
          </a:p>
          <a:p>
            <a:r>
              <a:rPr lang="en-GB" dirty="0" smtClean="0"/>
              <a:t>Evaluation of charter EDC HRE 2017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Momentum building…</a:t>
            </a:r>
          </a:p>
        </p:txBody>
      </p:sp>
    </p:spTree>
    <p:extLst>
      <p:ext uri="{BB962C8B-B14F-4D97-AF65-F5344CB8AC3E}">
        <p14:creationId xmlns:p14="http://schemas.microsoft.com/office/powerpoint/2010/main" val="603602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 political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UNSECO goal 4.7 Education for GCE &amp; for ESD as part of the wider in context of wider Sustainable Development Goals</a:t>
            </a:r>
          </a:p>
          <a:p>
            <a:pPr lvl="1"/>
            <a:r>
              <a:rPr lang="en-GB" dirty="0"/>
              <a:t>Peace and HR education recommendation </a:t>
            </a:r>
          </a:p>
          <a:p>
            <a:r>
              <a:rPr lang="en-GB" dirty="0"/>
              <a:t>UN world programme HRE</a:t>
            </a:r>
          </a:p>
          <a:p>
            <a:r>
              <a:rPr lang="en-GB" dirty="0"/>
              <a:t>EU ministerial conference and Paris declaration </a:t>
            </a:r>
          </a:p>
          <a:p>
            <a:pPr lvl="1"/>
            <a:r>
              <a:rPr lang="en-GB" dirty="0"/>
              <a:t>Eurydice report</a:t>
            </a:r>
          </a:p>
          <a:p>
            <a:pPr lvl="1"/>
            <a:r>
              <a:rPr lang="en-GB" dirty="0"/>
              <a:t>Erasmus plus</a:t>
            </a:r>
          </a:p>
          <a:p>
            <a:r>
              <a:rPr lang="en-GB" dirty="0" smtClean="0"/>
              <a:t>HRE2020</a:t>
            </a:r>
          </a:p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</a:rPr>
              <a:t>Momentum building…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2061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Over whelming multitude of terminology and conceptual frameworks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EDC and HRE</a:t>
            </a:r>
          </a:p>
          <a:p>
            <a:r>
              <a:rPr lang="en-GB" dirty="0" smtClean="0"/>
              <a:t>Democratic culture</a:t>
            </a:r>
          </a:p>
          <a:p>
            <a:r>
              <a:rPr lang="en-GB" dirty="0" smtClean="0"/>
              <a:t>Intercultural dialogue</a:t>
            </a:r>
          </a:p>
          <a:p>
            <a:r>
              <a:rPr lang="en-GB" dirty="0" smtClean="0"/>
              <a:t>GCE/ESD</a:t>
            </a:r>
          </a:p>
          <a:p>
            <a:r>
              <a:rPr lang="en-GB" dirty="0" smtClean="0"/>
              <a:t>Civic and citizenship (from ICCS with global elements)</a:t>
            </a:r>
          </a:p>
          <a:p>
            <a:r>
              <a:rPr lang="en-GB" dirty="0" smtClean="0"/>
              <a:t>Social, emotional skills</a:t>
            </a:r>
          </a:p>
          <a:p>
            <a:r>
              <a:rPr lang="en-GB" dirty="0" smtClean="0"/>
              <a:t>Global competence (not explicitly value based)</a:t>
            </a:r>
          </a:p>
          <a:p>
            <a:r>
              <a:rPr lang="en-GB" dirty="0" smtClean="0"/>
              <a:t>Active Citizenship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4553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What assessment exists </a:t>
            </a:r>
            <a:r>
              <a:rPr lang="en-GB" dirty="0" smtClean="0"/>
              <a:t>to identify impact or progress in EDC/HRE?</a:t>
            </a:r>
          </a:p>
          <a:p>
            <a:r>
              <a:rPr lang="en-GB" dirty="0" smtClean="0"/>
              <a:t>How could this be made </a:t>
            </a:r>
            <a:r>
              <a:rPr lang="en-GB" b="1" dirty="0" smtClean="0">
                <a:solidFill>
                  <a:srgbClr val="0070C0"/>
                </a:solidFill>
              </a:rPr>
              <a:t>more effective</a:t>
            </a:r>
            <a:r>
              <a:rPr lang="en-GB" dirty="0" smtClean="0"/>
              <a:t>?</a:t>
            </a:r>
          </a:p>
          <a:p>
            <a:r>
              <a:rPr lang="en-GB" dirty="0" smtClean="0"/>
              <a:t>What would be </a:t>
            </a:r>
            <a:r>
              <a:rPr lang="en-GB" b="1" dirty="0" smtClean="0">
                <a:solidFill>
                  <a:srgbClr val="0070C0"/>
                </a:solidFill>
              </a:rPr>
              <a:t>useful</a:t>
            </a:r>
            <a:r>
              <a:rPr lang="en-GB" dirty="0" smtClean="0"/>
              <a:t> for the </a:t>
            </a:r>
            <a:r>
              <a:rPr lang="en-GB" dirty="0" err="1" smtClean="0"/>
              <a:t>CoE</a:t>
            </a:r>
            <a:r>
              <a:rPr lang="en-GB" dirty="0" smtClean="0"/>
              <a:t> to add to this area in evaluating the charter on EDC and HRE?</a:t>
            </a:r>
          </a:p>
          <a:p>
            <a:pPr lvl="0"/>
            <a:r>
              <a:rPr lang="en-GB" dirty="0" smtClean="0"/>
              <a:t>How could this be done using </a:t>
            </a:r>
            <a:r>
              <a:rPr lang="en-GB" b="1" dirty="0" smtClean="0">
                <a:solidFill>
                  <a:srgbClr val="0070C0"/>
                </a:solidFill>
              </a:rPr>
              <a:t>existing data</a:t>
            </a:r>
            <a:r>
              <a:rPr lang="en-GB" dirty="0" smtClean="0"/>
              <a:t>?</a:t>
            </a:r>
          </a:p>
          <a:p>
            <a:pPr marL="0" lv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708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What assessment exists </a:t>
            </a:r>
            <a:r>
              <a:rPr lang="en-GB" dirty="0" smtClean="0"/>
              <a:t>to identify impact or progress in EDC/HRE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971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National level</a:t>
            </a:r>
          </a:p>
          <a:p>
            <a:r>
              <a:rPr lang="en-GB" dirty="0" smtClean="0"/>
              <a:t>Case </a:t>
            </a:r>
            <a:r>
              <a:rPr lang="en-GB" dirty="0" smtClean="0"/>
              <a:t>studies</a:t>
            </a:r>
          </a:p>
          <a:p>
            <a:pPr marL="742950" lvl="2" indent="-342900"/>
            <a:r>
              <a:rPr lang="en-GB" sz="3600" dirty="0" smtClean="0"/>
              <a:t>Danish</a:t>
            </a:r>
            <a:r>
              <a:rPr lang="en-GB" sz="3600" dirty="0"/>
              <a:t>: Danish institute for HR: teach training study–</a:t>
            </a:r>
            <a:r>
              <a:rPr lang="en-GB" sz="3600" dirty="0" err="1"/>
              <a:t>qual</a:t>
            </a:r>
            <a:r>
              <a:rPr lang="en-GB" sz="3600" dirty="0"/>
              <a:t> and quant analysis of baseline situation</a:t>
            </a:r>
          </a:p>
          <a:p>
            <a:pPr lvl="1"/>
            <a:r>
              <a:rPr lang="en-GB" sz="3200" dirty="0" smtClean="0"/>
              <a:t>Poland</a:t>
            </a:r>
            <a:r>
              <a:rPr lang="en-GB" sz="3200" dirty="0" smtClean="0"/>
              <a:t>: Democratic </a:t>
            </a:r>
            <a:r>
              <a:rPr lang="en-GB" sz="3200" dirty="0"/>
              <a:t>School, self-governing school project - </a:t>
            </a:r>
            <a:r>
              <a:rPr lang="en-GB" sz="3200" dirty="0" smtClean="0"/>
              <a:t>Olga </a:t>
            </a:r>
            <a:r>
              <a:rPr lang="en-GB" sz="3200" dirty="0" err="1" smtClean="0"/>
              <a:t>Kożuchowska</a:t>
            </a:r>
            <a:endParaRPr lang="en-GB" sz="3200" dirty="0" smtClean="0"/>
          </a:p>
          <a:p>
            <a:pPr marL="1371600" lvl="3" indent="0">
              <a:buNone/>
            </a:pPr>
            <a:r>
              <a:rPr lang="en-GB" sz="3200" dirty="0" smtClean="0"/>
              <a:t>15 competences for teachers</a:t>
            </a:r>
          </a:p>
          <a:p>
            <a:pPr marL="1371600" lvl="3" indent="0">
              <a:buNone/>
            </a:pPr>
            <a:r>
              <a:rPr lang="en-GB" sz="3200" dirty="0" smtClean="0"/>
              <a:t>Difficulties to keep the  schools in the process</a:t>
            </a:r>
          </a:p>
          <a:p>
            <a:pPr marL="1371600" lvl="3" indent="0">
              <a:buNone/>
            </a:pPr>
            <a:r>
              <a:rPr lang="en-GB" sz="3200" dirty="0" smtClean="0"/>
              <a:t>How to get this fully integrated in to the national curricular</a:t>
            </a:r>
          </a:p>
          <a:p>
            <a:pPr marL="1371600" lvl="3" indent="0">
              <a:buNone/>
            </a:pPr>
            <a:endParaRPr lang="en-GB" sz="3200" dirty="0" smtClean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7603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What assessment exists </a:t>
            </a:r>
            <a:r>
              <a:rPr lang="en-GB" dirty="0"/>
              <a:t>to identify impact or progress in Citizenship/HRE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>
            <a:normAutofit fontScale="85000" lnSpcReduction="20000"/>
          </a:bodyPr>
          <a:lstStyle/>
          <a:p>
            <a:pPr marL="57150" indent="0">
              <a:buNone/>
            </a:pPr>
            <a:r>
              <a:rPr lang="en-GB" sz="3600" dirty="0" smtClean="0"/>
              <a:t>National </a:t>
            </a:r>
            <a:r>
              <a:rPr lang="en-GB" sz="3600" dirty="0" smtClean="0"/>
              <a:t>level</a:t>
            </a:r>
          </a:p>
          <a:p>
            <a:pPr lvl="1"/>
            <a:r>
              <a:rPr lang="en-GB" sz="3200" dirty="0"/>
              <a:t>Spain: </a:t>
            </a:r>
            <a:r>
              <a:rPr lang="en-GB" altLang="ca-ES" sz="3200" dirty="0"/>
              <a:t>Marta </a:t>
            </a:r>
            <a:r>
              <a:rPr lang="en-GB" altLang="ca-ES" sz="3200" dirty="0" err="1"/>
              <a:t>Soler-Gallart</a:t>
            </a:r>
            <a:endParaRPr lang="en-GB" altLang="ca-ES" sz="3200" dirty="0"/>
          </a:p>
          <a:p>
            <a:pPr lvl="2"/>
            <a:r>
              <a:rPr lang="en-GB" sz="3200" dirty="0"/>
              <a:t>interactive groups – bringing in the community into schools</a:t>
            </a:r>
          </a:p>
          <a:p>
            <a:pPr lvl="2"/>
            <a:r>
              <a:rPr lang="en-GB" altLang="ca-ES" sz="3200" dirty="0"/>
              <a:t>Dialogic literary</a:t>
            </a:r>
          </a:p>
          <a:p>
            <a:pPr lvl="2"/>
            <a:r>
              <a:rPr lang="en-GB" sz="3200" dirty="0"/>
              <a:t>Next steps were to develop a more comprehensive form of evaluation</a:t>
            </a:r>
          </a:p>
          <a:p>
            <a:pPr lvl="1"/>
            <a:r>
              <a:rPr lang="en-GB" sz="3200" dirty="0" smtClean="0"/>
              <a:t>Russia: National </a:t>
            </a:r>
            <a:r>
              <a:rPr lang="en-GB" sz="3200" dirty="0"/>
              <a:t>survey on quality of citizenship education - </a:t>
            </a:r>
            <a:r>
              <a:rPr lang="en-GB" sz="3200" dirty="0" smtClean="0"/>
              <a:t>Piotr </a:t>
            </a:r>
            <a:r>
              <a:rPr lang="en-GB" sz="3200" dirty="0" err="1"/>
              <a:t>Polozhevets</a:t>
            </a:r>
            <a:r>
              <a:rPr lang="en-GB" sz="3200" dirty="0"/>
              <a:t>, </a:t>
            </a:r>
            <a:endParaRPr lang="en-GB" sz="3200" dirty="0" smtClean="0"/>
          </a:p>
          <a:p>
            <a:pPr lvl="2"/>
            <a:r>
              <a:rPr lang="en-GB" sz="3200" dirty="0"/>
              <a:t>Developed their own instruments of assessment</a:t>
            </a:r>
          </a:p>
          <a:p>
            <a:pPr lvl="2"/>
            <a:r>
              <a:rPr lang="en-GB" sz="3200" dirty="0"/>
              <a:t>Next steps were to assess the same students in 5 years time to see their outcomes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8754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Local &amp; national Case studies useful in term of exploratory research – ideas for good practice</a:t>
            </a:r>
          </a:p>
          <a:p>
            <a:endParaRPr lang="en-GB" dirty="0" smtClean="0"/>
          </a:p>
          <a:p>
            <a:r>
              <a:rPr lang="en-GB" dirty="0" smtClean="0"/>
              <a:t>Often case studies qualitative and difficult to know how representative practices are and/or not able to measure impact/effectiveness</a:t>
            </a:r>
          </a:p>
          <a:p>
            <a:endParaRPr lang="en-GB" dirty="0" smtClean="0"/>
          </a:p>
          <a:p>
            <a:r>
              <a:rPr lang="en-GB" dirty="0" smtClean="0"/>
              <a:t>Need for systematic quantitative &amp; comparable data</a:t>
            </a: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dirty="0"/>
              <a:t>How </a:t>
            </a:r>
            <a:r>
              <a:rPr lang="en-GB" dirty="0" smtClean="0"/>
              <a:t>could the </a:t>
            </a:r>
            <a:r>
              <a:rPr lang="en-GB" b="1" dirty="0" smtClean="0">
                <a:solidFill>
                  <a:srgbClr val="0070C0"/>
                </a:solidFill>
              </a:rPr>
              <a:t>Charter’s </a:t>
            </a:r>
            <a:r>
              <a:rPr lang="en-GB" b="1" dirty="0" smtClean="0">
                <a:solidFill>
                  <a:srgbClr val="0070C0"/>
                </a:solidFill>
              </a:rPr>
              <a:t>impact be measured </a:t>
            </a:r>
            <a:r>
              <a:rPr lang="en-GB" b="1" dirty="0">
                <a:solidFill>
                  <a:srgbClr val="0070C0"/>
                </a:solidFill>
              </a:rPr>
              <a:t>using existing </a:t>
            </a:r>
            <a:r>
              <a:rPr lang="en-GB" dirty="0" smtClean="0"/>
              <a:t>data?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4325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Relationship between national and international level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Reciprocal relationship</a:t>
            </a:r>
          </a:p>
          <a:p>
            <a:endParaRPr lang="en-GB" dirty="0"/>
          </a:p>
          <a:p>
            <a:r>
              <a:rPr lang="en-GB" dirty="0" smtClean="0"/>
              <a:t>Local qualitative studies inform international studies with new forms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9873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80CEE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834</Words>
  <Application>Microsoft Office PowerPoint</Application>
  <PresentationFormat>On-screen Show (4:3)</PresentationFormat>
  <Paragraphs>116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How can the assessment of EDC and HRE be made more effective and useful? ‘General Report’ </vt:lpstr>
      <vt:lpstr>High political interest</vt:lpstr>
      <vt:lpstr>High political interest</vt:lpstr>
      <vt:lpstr>Over whelming multitude of terminology and conceptual frameworks</vt:lpstr>
      <vt:lpstr>Key questions</vt:lpstr>
      <vt:lpstr>What assessment exists to identify impact or progress in EDC/HRE</vt:lpstr>
      <vt:lpstr>What assessment exists to identify impact or progress in Citizenship/HRE</vt:lpstr>
      <vt:lpstr>How could the Charter’s impact be measured using existing data?</vt:lpstr>
      <vt:lpstr>Relationship between national and international level</vt:lpstr>
      <vt:lpstr>What assessment exists to identify impact or progress in Citizenship/HRE</vt:lpstr>
      <vt:lpstr>How could the Charter’s impact be measured using existing data</vt:lpstr>
      <vt:lpstr>How could the Charter’s impact be done using existing data</vt:lpstr>
      <vt:lpstr>What assessment exists to identify impact or progress in Citizenship/HRE</vt:lpstr>
      <vt:lpstr>Need assessment at both individual &amp; institutional level</vt:lpstr>
      <vt:lpstr>What assessment exists: International tool for monitoring</vt:lpstr>
      <vt:lpstr>How could assessment be made more effective?</vt:lpstr>
      <vt:lpstr>What would be useful for the CoE to add to this area in evaluating the charter on EDC and HRE </vt:lpstr>
    </vt:vector>
  </TitlesOfParts>
  <Company>Roehampton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the assessment of citizenship and HRE be made more effective and useful in light of the charter</dc:title>
  <dc:creator>Bryony Hoskins</dc:creator>
  <cp:lastModifiedBy>Bryony Hoskins</cp:lastModifiedBy>
  <cp:revision>44</cp:revision>
  <dcterms:created xsi:type="dcterms:W3CDTF">2015-10-15T17:06:35Z</dcterms:created>
  <dcterms:modified xsi:type="dcterms:W3CDTF">2015-10-16T11:32:44Z</dcterms:modified>
</cp:coreProperties>
</file>