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27"/>
  </p:notesMasterIdLst>
  <p:handoutMasterIdLst>
    <p:handoutMasterId r:id="rId28"/>
  </p:handoutMasterIdLst>
  <p:sldIdLst>
    <p:sldId id="350" r:id="rId8"/>
    <p:sldId id="663" r:id="rId9"/>
    <p:sldId id="664" r:id="rId10"/>
    <p:sldId id="665" r:id="rId11"/>
    <p:sldId id="666" r:id="rId12"/>
    <p:sldId id="668" r:id="rId13"/>
    <p:sldId id="669" r:id="rId14"/>
    <p:sldId id="670" r:id="rId15"/>
    <p:sldId id="673" r:id="rId16"/>
    <p:sldId id="667" r:id="rId17"/>
    <p:sldId id="671" r:id="rId18"/>
    <p:sldId id="672" r:id="rId19"/>
    <p:sldId id="681" r:id="rId20"/>
    <p:sldId id="674" r:id="rId21"/>
    <p:sldId id="682" r:id="rId22"/>
    <p:sldId id="675" r:id="rId23"/>
    <p:sldId id="676" r:id="rId24"/>
    <p:sldId id="677" r:id="rId25"/>
    <p:sldId id="662" r:id="rId26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04A6A25-F7D2-B91C-E9A6-78860C06BAA7}" name="Laura Patricia Gavilan" initials="LG" userId="318d68deb8737dc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66"/>
    <a:srgbClr val="FFD54F"/>
    <a:srgbClr val="002A40"/>
    <a:srgbClr val="0D347D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81128" autoAdjust="0"/>
  </p:normalViewPr>
  <p:slideViewPr>
    <p:cSldViewPr snapToGrid="0" snapToObjects="1">
      <p:cViewPr varScale="1">
        <p:scale>
          <a:sx n="44" d="100"/>
          <a:sy n="44" d="100"/>
        </p:scale>
        <p:origin x="2280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undo custSel addSld delSld modSld sldOrd">
      <pc:chgData name="Laura Patricia Gavilan" userId="318d68deb8737dc7" providerId="LiveId" clId="{A4EE936A-6E8E-461D-B6FA-892B45C7D95F}" dt="2025-12-19T15:19:15.915" v="4425" actId="6549"/>
      <pc:docMkLst>
        <pc:docMk/>
      </pc:docMkLst>
      <pc:sldChg chg="modSp mod">
        <pc:chgData name="Laura Patricia Gavilan" userId="318d68deb8737dc7" providerId="LiveId" clId="{A4EE936A-6E8E-461D-B6FA-892B45C7D95F}" dt="2025-12-19T15:19:15.915" v="4425" actId="6549"/>
        <pc:sldMkLst>
          <pc:docMk/>
          <pc:sldMk cId="881234597" sldId="350"/>
        </pc:sldMkLst>
        <pc:spChg chg="mod">
          <ac:chgData name="Laura Patricia Gavilan" userId="318d68deb8737dc7" providerId="LiveId" clId="{A4EE936A-6E8E-461D-B6FA-892B45C7D95F}" dt="2025-12-19T15:19:15.915" v="4425" actId="6549"/>
          <ac:spMkLst>
            <pc:docMk/>
            <pc:sldMk cId="881234597" sldId="350"/>
            <ac:spMk id="2" creationId="{00000000-0000-0000-0000-000000000000}"/>
          </ac:spMkLst>
        </pc:spChg>
      </pc:sldChg>
      <pc:sldChg chg="addSp delSp modSp new mod ord modNotesTx">
        <pc:chgData name="Laura Patricia Gavilan" userId="318d68deb8737dc7" providerId="LiveId" clId="{A4EE936A-6E8E-461D-B6FA-892B45C7D95F}" dt="2025-12-01T14:52:39.257" v="4419" actId="6549"/>
        <pc:sldMkLst>
          <pc:docMk/>
          <pc:sldMk cId="644770879" sldId="665"/>
        </pc:sldMkLst>
      </pc:sldChg>
      <pc:sldChg chg="addSp delSp modSp new mod modNotesTx">
        <pc:chgData name="Laura Patricia Gavilan" userId="318d68deb8737dc7" providerId="LiveId" clId="{A4EE936A-6E8E-461D-B6FA-892B45C7D95F}" dt="2025-12-01T14:52:49.571" v="4420" actId="6549"/>
        <pc:sldMkLst>
          <pc:docMk/>
          <pc:sldMk cId="1718941816" sldId="671"/>
        </pc:sldMkLst>
      </pc:sldChg>
      <pc:sldChg chg="addSp delSp modSp add mod modNotesTx">
        <pc:chgData name="Laura Patricia Gavilan" userId="318d68deb8737dc7" providerId="LiveId" clId="{A4EE936A-6E8E-461D-B6FA-892B45C7D95F}" dt="2025-12-01T14:52:59.837" v="4422" actId="6549"/>
        <pc:sldMkLst>
          <pc:docMk/>
          <pc:sldMk cId="1804395830" sldId="674"/>
        </pc:sldMkLst>
      </pc:sldChg>
      <pc:sldChg chg="addSp delSp modSp add mod modNotesTx">
        <pc:chgData name="Laura Patricia Gavilan" userId="318d68deb8737dc7" providerId="LiveId" clId="{A4EE936A-6E8E-461D-B6FA-892B45C7D95F}" dt="2025-12-01T14:53:07.366" v="4424" actId="6549"/>
        <pc:sldMkLst>
          <pc:docMk/>
          <pc:sldMk cId="22915173" sldId="675"/>
        </pc:sldMkLst>
      </pc:sldChg>
      <pc:sldChg chg="addSp delSp modSp add mod modNotesTx">
        <pc:chgData name="Laura Patricia Gavilan" userId="318d68deb8737dc7" providerId="LiveId" clId="{A4EE936A-6E8E-461D-B6FA-892B45C7D95F}" dt="2025-12-01T14:52:54.664" v="4421" actId="6549"/>
        <pc:sldMkLst>
          <pc:docMk/>
          <pc:sldMk cId="3686166358" sldId="681"/>
        </pc:sldMkLst>
      </pc:sldChg>
      <pc:sldChg chg="addSp delSp modSp add mod modNotesTx">
        <pc:chgData name="Laura Patricia Gavilan" userId="318d68deb8737dc7" providerId="LiveId" clId="{A4EE936A-6E8E-461D-B6FA-892B45C7D95F}" dt="2025-12-01T14:53:03.382" v="4423" actId="6549"/>
        <pc:sldMkLst>
          <pc:docMk/>
          <pc:sldMk cId="2611076542" sldId="68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010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393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686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493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8FD41-D50E-FDED-8112-4BEA65C97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249BA1-1A15-0A7B-AC8D-2F709FBB5C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8AD23A-D6A3-7E06-C8A6-CD4B127ADB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B6542-63B6-1FFD-106F-B64BDB082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659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581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A8261-3A72-8F4D-F998-930DD27C0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B1010D-C85F-395D-1D96-3ACF0358AF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865E62-7723-E995-8F60-13762A5BF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DBD8C-6C32-DC40-743B-6700C51ED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053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74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556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455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9" r:id="rId2"/>
    <p:sldLayoutId id="2147483700" r:id="rId3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85052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US" sz="1400" dirty="0">
                <a:solidFill>
                  <a:srgbClr val="409994"/>
                </a:solidFill>
                <a:latin typeface="+mn-lt"/>
              </a:rPr>
              <a:t>19th November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202</a:t>
            </a:r>
            <a:r>
              <a:rPr lang="en-US" sz="1400" dirty="0">
                <a:solidFill>
                  <a:srgbClr val="409994"/>
                </a:solidFill>
                <a:latin typeface="+mn-lt"/>
              </a:rPr>
              <a:t>5, EEA, Copenhagen</a:t>
            </a:r>
            <a:endParaRPr lang="en-BE" sz="1400" dirty="0">
              <a:solidFill>
                <a:srgbClr val="409994"/>
              </a:solidFill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6476" y="3480421"/>
            <a:ext cx="9144000" cy="3038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US" sz="1800" dirty="0">
                <a:solidFill>
                  <a:srgbClr val="409994"/>
                </a:solidFill>
                <a:latin typeface="+mn-lt"/>
              </a:rPr>
              <a:t>7</a:t>
            </a:r>
            <a:r>
              <a:rPr lang="en-US" sz="1800" baseline="30000" dirty="0">
                <a:solidFill>
                  <a:srgbClr val="409994"/>
                </a:solidFill>
                <a:latin typeface="+mn-lt"/>
              </a:rPr>
              <a:t>th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 meeting of the </a:t>
            </a:r>
            <a:r>
              <a:rPr lang="en-US" sz="1800" i="1" dirty="0">
                <a:solidFill>
                  <a:srgbClr val="409994"/>
                </a:solidFill>
                <a:latin typeface="+mn-lt"/>
              </a:rPr>
              <a:t>Ad hoc 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Working Group on Reporting</a:t>
            </a: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r>
              <a:rPr lang="en-US" sz="3200" b="1" dirty="0" err="1">
                <a:solidFill>
                  <a:srgbClr val="409994"/>
                </a:solidFill>
                <a:latin typeface="+mn-lt"/>
              </a:rPr>
              <a:t>Reporting</a:t>
            </a:r>
            <a:r>
              <a:rPr lang="en-US" sz="3200" b="1" dirty="0">
                <a:solidFill>
                  <a:srgbClr val="409994"/>
                </a:solidFill>
                <a:latin typeface="+mn-lt"/>
              </a:rPr>
              <a:t> Manual for the Delivery of Resolution No.8 (2012) data in </a:t>
            </a:r>
            <a:r>
              <a:rPr lang="en-US" sz="3200" b="1" dirty="0" err="1">
                <a:solidFill>
                  <a:srgbClr val="409994"/>
                </a:solidFill>
                <a:latin typeface="+mn-lt"/>
              </a:rPr>
              <a:t>Reportnet</a:t>
            </a:r>
            <a:r>
              <a:rPr lang="en-US" sz="3200" b="1" dirty="0">
                <a:solidFill>
                  <a:srgbClr val="409994"/>
                </a:solidFill>
                <a:latin typeface="+mn-lt"/>
              </a:rPr>
              <a:t> 3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4B1C2-EA3F-C49D-399F-4B480A9BF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 A- General Report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0756ED-996E-4DE0-CA3B-2990D9BF6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10</a:t>
            </a:fld>
            <a:endParaRPr lang="en-US" altLang="nl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867E63-ACAD-C2F4-C0B0-500CDED8D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521" y="1004173"/>
            <a:ext cx="6450958" cy="5044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E1BF91-0CE2-7AB3-34BE-BE2D3881D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97" y="1733708"/>
            <a:ext cx="8024405" cy="5044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5067FC-8B34-3988-F546-FEF03EA08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53794"/>
            <a:ext cx="9144000" cy="5044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69F5F8-EED0-1C33-46BA-55D37F0A3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25197"/>
            <a:ext cx="9144000" cy="37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18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AE50B-D3FF-2041-08BF-52E7F9A3A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 </a:t>
            </a:r>
            <a:r>
              <a:rPr lang="en-US" b="1" dirty="0" err="1"/>
              <a:t>B_Species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BB056C-5A97-27C9-22CD-A2B47B1E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11</a:t>
            </a:fld>
            <a:endParaRPr lang="en-US" altLang="nl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9AD35D-C071-85B9-7722-FC016D601385}"/>
              </a:ext>
            </a:extLst>
          </p:cNvPr>
          <p:cNvSpPr txBox="1"/>
          <p:nvPr/>
        </p:nvSpPr>
        <p:spPr>
          <a:xfrm>
            <a:off x="597159" y="1231140"/>
            <a:ext cx="56916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Maps</a:t>
            </a:r>
          </a:p>
          <a:p>
            <a:r>
              <a:rPr lang="en-US" dirty="0"/>
              <a:t>4. </a:t>
            </a:r>
            <a:r>
              <a:rPr lang="en-US" dirty="0" err="1"/>
              <a:t>Regions_GeneralInformation</a:t>
            </a:r>
            <a:endParaRPr lang="en-US" dirty="0"/>
          </a:p>
          <a:p>
            <a:r>
              <a:rPr lang="en-US" dirty="0"/>
              <a:t>5. </a:t>
            </a:r>
            <a:r>
              <a:rPr lang="en-US" dirty="0" err="1"/>
              <a:t>Regions_Range</a:t>
            </a:r>
            <a:endParaRPr lang="en-US" dirty="0"/>
          </a:p>
          <a:p>
            <a:r>
              <a:rPr lang="en-US" dirty="0"/>
              <a:t>6. Regions_ Population</a:t>
            </a:r>
          </a:p>
          <a:p>
            <a:r>
              <a:rPr lang="en-US" dirty="0"/>
              <a:t>7. Regions_ </a:t>
            </a:r>
            <a:r>
              <a:rPr lang="en-US" dirty="0" err="1"/>
              <a:t>SpeciesHabitat</a:t>
            </a:r>
            <a:endParaRPr lang="en-US" dirty="0"/>
          </a:p>
          <a:p>
            <a:r>
              <a:rPr lang="en-US" dirty="0"/>
              <a:t>8. </a:t>
            </a:r>
            <a:r>
              <a:rPr lang="en-US" dirty="0" err="1"/>
              <a:t>Pressures_GeneralInformation</a:t>
            </a:r>
            <a:r>
              <a:rPr lang="en-US" dirty="0"/>
              <a:t>/</a:t>
            </a:r>
            <a:r>
              <a:rPr lang="en-US" dirty="0" err="1"/>
              <a:t>Pressures_List</a:t>
            </a:r>
            <a:endParaRPr lang="en-US" dirty="0"/>
          </a:p>
          <a:p>
            <a:r>
              <a:rPr lang="en-US" dirty="0"/>
              <a:t>9. </a:t>
            </a:r>
            <a:r>
              <a:rPr lang="en-US" dirty="0" err="1"/>
              <a:t>Measures_GeneralInformation</a:t>
            </a:r>
            <a:r>
              <a:rPr lang="en-US" dirty="0"/>
              <a:t>/</a:t>
            </a:r>
            <a:r>
              <a:rPr lang="en-US" dirty="0" err="1"/>
              <a:t>Measures_List</a:t>
            </a:r>
            <a:endParaRPr lang="en-US" dirty="0"/>
          </a:p>
          <a:p>
            <a:r>
              <a:rPr lang="en-US" dirty="0"/>
              <a:t>10. </a:t>
            </a:r>
            <a:r>
              <a:rPr lang="en-US" dirty="0" err="1"/>
              <a:t>Regions_Future</a:t>
            </a:r>
            <a:r>
              <a:rPr lang="en-US" dirty="0"/>
              <a:t> prospects</a:t>
            </a:r>
          </a:p>
          <a:p>
            <a:r>
              <a:rPr lang="en-US" dirty="0"/>
              <a:t>11. Regions_ Conclusions</a:t>
            </a:r>
          </a:p>
          <a:p>
            <a:r>
              <a:rPr lang="en-US" dirty="0"/>
              <a:t>12. Regions_ </a:t>
            </a:r>
            <a:r>
              <a:rPr lang="en-US" dirty="0" err="1"/>
              <a:t>EmeraldNetworkCoverage</a:t>
            </a:r>
            <a:endParaRPr lang="en-US" dirty="0"/>
          </a:p>
          <a:p>
            <a:r>
              <a:rPr lang="en-US" dirty="0"/>
              <a:t>13. Regions_ </a:t>
            </a:r>
            <a:r>
              <a:rPr lang="en-US" dirty="0" err="1"/>
              <a:t>ComplementaryInfo</a:t>
            </a:r>
            <a:r>
              <a:rPr lang="en-US" dirty="0"/>
              <a:t> (optional)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B2A96F-D436-73A4-BE0F-C21E2940B0DE}"/>
              </a:ext>
            </a:extLst>
          </p:cNvPr>
          <p:cNvSpPr txBox="1"/>
          <p:nvPr/>
        </p:nvSpPr>
        <p:spPr>
          <a:xfrm>
            <a:off x="597159" y="4770165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Schemas consist of tables</a:t>
            </a:r>
          </a:p>
          <a:p>
            <a:r>
              <a:rPr lang="en-US" b="1" dirty="0">
                <a:solidFill>
                  <a:srgbClr val="FF0000"/>
                </a:solidFill>
              </a:rPr>
              <a:t>Mandatory vs optional tables</a:t>
            </a:r>
          </a:p>
          <a:p>
            <a:r>
              <a:rPr lang="en-US" b="1" dirty="0">
                <a:solidFill>
                  <a:srgbClr val="FF0000"/>
                </a:solidFill>
              </a:rPr>
              <a:t>Mandatory vs optional fields</a:t>
            </a:r>
          </a:p>
        </p:txBody>
      </p:sp>
    </p:spTree>
    <p:extLst>
      <p:ext uri="{BB962C8B-B14F-4D97-AF65-F5344CB8AC3E}">
        <p14:creationId xmlns:p14="http://schemas.microsoft.com/office/powerpoint/2010/main" val="171894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7DFF1-9184-D5C5-790F-FA42E9A28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4638"/>
            <a:ext cx="4214625" cy="504459"/>
          </a:xfrm>
        </p:spPr>
        <p:txBody>
          <a:bodyPr/>
          <a:lstStyle/>
          <a:p>
            <a:r>
              <a:rPr lang="en-US" b="1" dirty="0"/>
              <a:t>Data submission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77A20F-60CF-E0CB-7FF3-60ECB0A09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12</a:t>
            </a:fld>
            <a:endParaRPr lang="en-US" altLang="nl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15D07B-B077-6194-33EE-5A532B5C1DFF}"/>
              </a:ext>
            </a:extLst>
          </p:cNvPr>
          <p:cNvSpPr txBox="1"/>
          <p:nvPr/>
        </p:nvSpPr>
        <p:spPr>
          <a:xfrm>
            <a:off x="494521" y="437697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ZIP (.csv), XLSX allowed</a:t>
            </a:r>
          </a:p>
          <a:p>
            <a:r>
              <a:rPr lang="en-US" dirty="0"/>
              <a:t>One file at a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CD44FD-2DCB-125F-E09E-C2A4B2C47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2" y="996106"/>
            <a:ext cx="8749883" cy="273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563A79-6AB7-B38F-7E5A-DC2127F7F8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057" y="3920999"/>
            <a:ext cx="4611098" cy="2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89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93A3C-B25E-7357-44B8-86B6EEC77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56898-7D67-E5C7-50A2-0F4D72540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4638"/>
            <a:ext cx="4214625" cy="504459"/>
          </a:xfrm>
        </p:spPr>
        <p:txBody>
          <a:bodyPr/>
          <a:lstStyle/>
          <a:p>
            <a:r>
              <a:rPr lang="en-US" b="1" dirty="0"/>
              <a:t>Data submission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F5EF83-2227-503A-53E4-7DBA50859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13</a:t>
            </a:fld>
            <a:endParaRPr lang="en-US" altLang="nl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B7A1CD-BF94-75AA-2558-29CC3DB6B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347" y="1121578"/>
            <a:ext cx="6268719" cy="21278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6166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9CD2F-7FAE-8BB8-FAB0-948E31872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357F3-049A-2546-0E07-F7172CFD2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4638"/>
            <a:ext cx="4214625" cy="504459"/>
          </a:xfrm>
        </p:spPr>
        <p:txBody>
          <a:bodyPr/>
          <a:lstStyle/>
          <a:p>
            <a:r>
              <a:rPr lang="en-US" b="1" dirty="0"/>
              <a:t>Data validation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87CA79-08DA-41DA-3CAE-1B995DF95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14</a:t>
            </a:fld>
            <a:endParaRPr lang="en-US" altLang="nl-B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0E150C-FFFF-E353-0239-E0DF056BD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17" y="1148525"/>
            <a:ext cx="8016308" cy="2254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AB6320-5788-29BA-6E3B-0924AC16F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027" y="3455306"/>
            <a:ext cx="6325010" cy="19530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C22135-1F06-853A-07F5-7B151C42E3FE}"/>
              </a:ext>
            </a:extLst>
          </p:cNvPr>
          <p:cNvSpPr txBox="1"/>
          <p:nvPr/>
        </p:nvSpPr>
        <p:spPr>
          <a:xfrm>
            <a:off x="206471" y="5796171"/>
            <a:ext cx="91440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Be careful: don’t validate two/three schemas at the same time, don’t validate and import at same time!</a:t>
            </a:r>
          </a:p>
          <a:p>
            <a:r>
              <a:rPr lang="en-US" sz="1600" dirty="0">
                <a:solidFill>
                  <a:srgbClr val="FF0000"/>
                </a:solidFill>
              </a:rPr>
              <a:t>Ensure all data sets disabled for editing before validating</a:t>
            </a:r>
          </a:p>
          <a:p>
            <a:endParaRPr lang="en-US" sz="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395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6B8BB-BABE-6B0B-BC95-070BBC304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27DA7-7293-665D-EB96-EEBA5D98A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4638"/>
            <a:ext cx="4214625" cy="504459"/>
          </a:xfrm>
        </p:spPr>
        <p:txBody>
          <a:bodyPr/>
          <a:lstStyle/>
          <a:p>
            <a:r>
              <a:rPr lang="en-US" b="1" dirty="0"/>
              <a:t>Data validation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18FA0-720A-1E3C-B42C-74DF2DC75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15</a:t>
            </a:fld>
            <a:endParaRPr lang="en-US" altLang="nl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71AF14-311D-A5DE-1761-23B53275D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853" y="2604977"/>
            <a:ext cx="6189194" cy="4189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384F73-23DE-9FC1-598A-1FD825C5F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01" y="3133726"/>
            <a:ext cx="1009650" cy="1047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488430-9144-C95D-9E65-85BA0663E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278" y="813431"/>
            <a:ext cx="7715809" cy="16597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2D9DE7-BAE0-0196-64E6-EA0BB5CDC791}"/>
              </a:ext>
            </a:extLst>
          </p:cNvPr>
          <p:cNvSpPr txBox="1"/>
          <p:nvPr/>
        </p:nvSpPr>
        <p:spPr>
          <a:xfrm>
            <a:off x="4602183" y="813431"/>
            <a:ext cx="1600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err="1">
                <a:solidFill>
                  <a:srgbClr val="FF0000"/>
                </a:solidFill>
              </a:rPr>
              <a:t>Validate</a:t>
            </a:r>
            <a:r>
              <a:rPr lang="es-ES" sz="1400" b="1" dirty="0">
                <a:solidFill>
                  <a:srgbClr val="FF0000"/>
                </a:solidFill>
              </a:rPr>
              <a:t> </a:t>
            </a:r>
            <a:r>
              <a:rPr lang="es-ES" sz="1400" b="1" dirty="0" err="1">
                <a:solidFill>
                  <a:srgbClr val="FF0000"/>
                </a:solidFill>
              </a:rPr>
              <a:t>button</a:t>
            </a:r>
            <a:r>
              <a:rPr lang="es-ES" sz="1400" b="1" dirty="0">
                <a:solidFill>
                  <a:srgbClr val="FF0000"/>
                </a:solidFill>
              </a:rPr>
              <a:t> </a:t>
            </a:r>
            <a:r>
              <a:rPr lang="es-ES" sz="1400" b="1" dirty="0" err="1">
                <a:solidFill>
                  <a:srgbClr val="FF0000"/>
                </a:solidFill>
              </a:rPr>
              <a:t>enabled</a:t>
            </a:r>
            <a:endParaRPr lang="es-ES" sz="1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0846E-DC8D-709F-8687-CC77F95C7026}"/>
              </a:ext>
            </a:extLst>
          </p:cNvPr>
          <p:cNvSpPr txBox="1"/>
          <p:nvPr/>
        </p:nvSpPr>
        <p:spPr>
          <a:xfrm>
            <a:off x="7620000" y="813431"/>
            <a:ext cx="1352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err="1">
                <a:solidFill>
                  <a:srgbClr val="FF0000"/>
                </a:solidFill>
              </a:rPr>
              <a:t>Editing</a:t>
            </a:r>
            <a:r>
              <a:rPr lang="es-ES" sz="1400" b="1" dirty="0">
                <a:solidFill>
                  <a:srgbClr val="FF0000"/>
                </a:solidFill>
              </a:rPr>
              <a:t> </a:t>
            </a:r>
            <a:r>
              <a:rPr lang="es-ES" sz="1400" b="1" dirty="0" err="1">
                <a:solidFill>
                  <a:srgbClr val="FF0000"/>
                </a:solidFill>
              </a:rPr>
              <a:t>mode</a:t>
            </a:r>
            <a:r>
              <a:rPr lang="es-ES" sz="1400" b="1" dirty="0">
                <a:solidFill>
                  <a:srgbClr val="FF0000"/>
                </a:solidFill>
              </a:rPr>
              <a:t> </a:t>
            </a:r>
            <a:r>
              <a:rPr lang="es-ES" sz="1400" b="1" dirty="0" err="1">
                <a:solidFill>
                  <a:srgbClr val="FF0000"/>
                </a:solidFill>
              </a:rPr>
              <a:t>disabled</a:t>
            </a:r>
            <a:endParaRPr lang="es-E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076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4B232-F48C-22CE-54B9-CD204B72E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D1187-A6AD-91F9-9459-B65EFA121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4638"/>
            <a:ext cx="4214625" cy="504459"/>
          </a:xfrm>
        </p:spPr>
        <p:txBody>
          <a:bodyPr/>
          <a:lstStyle/>
          <a:p>
            <a:r>
              <a:rPr lang="en-US" b="1" dirty="0"/>
              <a:t>Data correction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C767CA-964A-AB9A-F72B-EC575222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16</a:t>
            </a:fld>
            <a:endParaRPr lang="en-US" altLang="nl-B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BE3BC0-EB8D-4EC2-98A4-31B8A33DC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75" y="924468"/>
            <a:ext cx="8786625" cy="18552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465726-0A26-5B08-4552-7F3A447E9E5C}"/>
              </a:ext>
            </a:extLst>
          </p:cNvPr>
          <p:cNvSpPr txBox="1"/>
          <p:nvPr/>
        </p:nvSpPr>
        <p:spPr>
          <a:xfrm>
            <a:off x="135192" y="3433379"/>
            <a:ext cx="24406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Edit fields on-line</a:t>
            </a:r>
            <a:r>
              <a:rPr lang="en-US" dirty="0"/>
              <a:t>:</a:t>
            </a:r>
          </a:p>
          <a:p>
            <a:r>
              <a:rPr lang="en-US" dirty="0"/>
              <a:t>Enable editing/Disable editing/</a:t>
            </a:r>
          </a:p>
          <a:p>
            <a:r>
              <a:rPr lang="en-US" dirty="0"/>
              <a:t>Validation</a:t>
            </a:r>
          </a:p>
          <a:p>
            <a:r>
              <a:rPr lang="en-US" b="1" dirty="0"/>
              <a:t>Edit off-line: </a:t>
            </a:r>
            <a:r>
              <a:rPr lang="en-US" dirty="0"/>
              <a:t>correct&gt;import (replace)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5B1BE7-948F-A6C1-90C6-F1036F6F3B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413" y="2894976"/>
            <a:ext cx="6721587" cy="396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EB190-CAE1-3375-54E5-CAC546959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A2F2D-A0D4-204E-66FF-D2D3F86A4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196" y="274638"/>
            <a:ext cx="4886429" cy="504459"/>
          </a:xfrm>
        </p:spPr>
        <p:txBody>
          <a:bodyPr>
            <a:normAutofit/>
          </a:bodyPr>
          <a:lstStyle/>
          <a:p>
            <a:r>
              <a:rPr lang="en-US" b="1" dirty="0"/>
              <a:t>Re-submission, re-validation and re-correction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29437E-EE30-55C3-22F0-ED2BF6D8F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17</a:t>
            </a:fld>
            <a:endParaRPr lang="en-US" altLang="nl-B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DCD091-8CAD-8978-37D5-4AC105D670EE}"/>
              </a:ext>
            </a:extLst>
          </p:cNvPr>
          <p:cNvSpPr txBox="1"/>
          <p:nvPr/>
        </p:nvSpPr>
        <p:spPr>
          <a:xfrm>
            <a:off x="706315" y="1684377"/>
            <a:ext cx="808031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Submission, Validation and Correction of data may be performed as many times as needed to correct all BLOCKERS.</a:t>
            </a:r>
            <a:endParaRPr lang="en-US" dirty="0"/>
          </a:p>
          <a:p>
            <a:r>
              <a:rPr lang="en-US" dirty="0"/>
              <a:t>Recommendations: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Coordinate among multiple reporters (avoid editing/validation conflicts)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Start with checklists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EET templates (work on-line can be dangerous!)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Resolve BLOCKERS 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248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5AFCB-E3A9-A773-1A27-8704B4D62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4F3D8-5D8D-CB6B-A7E0-FC0DAD937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4638"/>
            <a:ext cx="4214625" cy="504459"/>
          </a:xfrm>
        </p:spPr>
        <p:txBody>
          <a:bodyPr/>
          <a:lstStyle/>
          <a:p>
            <a:r>
              <a:rPr lang="en-US" b="1" dirty="0"/>
              <a:t>Report Delivery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A3451D-5274-BDB3-32C3-DFB7207AD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18</a:t>
            </a:fld>
            <a:endParaRPr lang="en-US" altLang="nl-B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9D5BF8-C284-B50B-342D-3AB8D3068157}"/>
              </a:ext>
            </a:extLst>
          </p:cNvPr>
          <p:cNvSpPr txBox="1"/>
          <p:nvPr/>
        </p:nvSpPr>
        <p:spPr>
          <a:xfrm>
            <a:off x="340275" y="1441924"/>
            <a:ext cx="7875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Only the Lead reporter can release the  dataset</a:t>
            </a:r>
          </a:p>
        </p:txBody>
      </p:sp>
      <p:pic>
        <p:nvPicPr>
          <p:cNvPr id="3" name="Picture 2" descr="A blue square with a white cloud and arrow&#10;&#10;AI-generated content may be incorrect.">
            <a:extLst>
              <a:ext uri="{FF2B5EF4-FFF2-40B4-BE49-F238E27FC236}">
                <a16:creationId xmlns:a16="http://schemas.microsoft.com/office/drawing/2014/main" id="{F6B9547B-048E-3A5D-25EE-0B0E3AE16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6332"/>
            <a:ext cx="1190625" cy="18567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025E34-B095-CB53-E61D-E796E4214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8" y="2445372"/>
            <a:ext cx="5723890" cy="1295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F226C7-96FD-418E-884A-FB64033119F7}"/>
              </a:ext>
            </a:extLst>
          </p:cNvPr>
          <p:cNvSpPr txBox="1"/>
          <p:nvPr/>
        </p:nvSpPr>
        <p:spPr>
          <a:xfrm>
            <a:off x="244533" y="4125231"/>
            <a:ext cx="8654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Final validation runs automatically -&gt; IF there are BLOCKERS, the release will stop</a:t>
            </a:r>
          </a:p>
          <a:p>
            <a:endParaRPr lang="en-US" dirty="0"/>
          </a:p>
          <a:p>
            <a:r>
              <a:rPr lang="en-US" dirty="0"/>
              <a:t>Confirmation receipt generated</a:t>
            </a:r>
          </a:p>
          <a:p>
            <a:endParaRPr lang="en-US" dirty="0"/>
          </a:p>
        </p:txBody>
      </p:sp>
      <p:pic>
        <p:nvPicPr>
          <p:cNvPr id="9" name="Graphic 8" descr="Confetti ball with solid fill">
            <a:extLst>
              <a:ext uri="{FF2B5EF4-FFF2-40B4-BE49-F238E27FC236}">
                <a16:creationId xmlns:a16="http://schemas.microsoft.com/office/drawing/2014/main" id="{7D956A5D-2E61-7C8A-D406-FB773CF4EE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0593" y="4501676"/>
            <a:ext cx="914400" cy="914400"/>
          </a:xfrm>
          <a:prstGeom prst="rect">
            <a:avLst/>
          </a:prstGeom>
        </p:spPr>
      </p:pic>
      <p:pic>
        <p:nvPicPr>
          <p:cNvPr id="11" name="Graphic 10" descr="Dance with solid fill">
            <a:extLst>
              <a:ext uri="{FF2B5EF4-FFF2-40B4-BE49-F238E27FC236}">
                <a16:creationId xmlns:a16="http://schemas.microsoft.com/office/drawing/2014/main" id="{EBC21FD6-2884-53B7-4565-76DB0D0C00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7714" y="446935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66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188" y="274638"/>
            <a:ext cx="6194611" cy="504459"/>
          </a:xfrm>
        </p:spPr>
        <p:txBody>
          <a:bodyPr>
            <a:normAutofit fontScale="90000"/>
          </a:bodyPr>
          <a:lstStyle/>
          <a:p>
            <a:r>
              <a:rPr lang="en-GB" sz="3600">
                <a:solidFill>
                  <a:schemeClr val="tx1">
                    <a:lumMod val="95000"/>
                    <a:lumOff val="5000"/>
                  </a:schemeClr>
                </a:solidFill>
              </a:rPr>
              <a:t>Thank you 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the attention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A tree with orange leaves&#10;&#10;Description automatically generated">
            <a:extLst>
              <a:ext uri="{FF2B5EF4-FFF2-40B4-BE49-F238E27FC236}">
                <a16:creationId xmlns:a16="http://schemas.microsoft.com/office/drawing/2014/main" id="{839401B5-06BE-3D5E-346A-60DE17BCB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52" y="966134"/>
            <a:ext cx="7989895" cy="533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52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BF3E5-28A6-9EE1-920F-93895A81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Table of contents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12806-6712-FEE8-6C17-BB24E2A2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2</a:t>
            </a:fld>
            <a:endParaRPr lang="en-US" altLang="nl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F66D8-8775-FB61-B303-0E0590362DC0}"/>
              </a:ext>
            </a:extLst>
          </p:cNvPr>
          <p:cNvSpPr txBox="1"/>
          <p:nvPr/>
        </p:nvSpPr>
        <p:spPr>
          <a:xfrm>
            <a:off x="684698" y="1720840"/>
            <a:ext cx="615424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General reporting 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General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Extended Excel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National Checklists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General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Species tabular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Habitats tabular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Data submission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Data validation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Data correction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Re-submission, re-validation and re-correction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Report Delivery</a:t>
            </a:r>
          </a:p>
        </p:txBody>
      </p:sp>
    </p:spTree>
    <p:extLst>
      <p:ext uri="{BB962C8B-B14F-4D97-AF65-F5344CB8AC3E}">
        <p14:creationId xmlns:p14="http://schemas.microsoft.com/office/powerpoint/2010/main" val="365732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76526-4C4A-816C-D9DB-B9EEC429A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General Reporting Procedure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2459F6-723F-539B-35B5-4B24498A8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6735"/>
            <a:ext cx="4659028" cy="34112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62A7C6-CC0C-04ED-0A30-18A40791B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521"/>
            <a:ext cx="9144000" cy="28982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26D13A-A297-BCF8-4FE8-1ACADEE61731}"/>
              </a:ext>
            </a:extLst>
          </p:cNvPr>
          <p:cNvSpPr txBox="1"/>
          <p:nvPr/>
        </p:nvSpPr>
        <p:spPr>
          <a:xfrm>
            <a:off x="5413947" y="4806893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EU login Mobile</a:t>
            </a:r>
          </a:p>
          <a:p>
            <a:r>
              <a:rPr lang="en-US" b="1" dirty="0"/>
              <a:t>(Authenticator)</a:t>
            </a:r>
          </a:p>
        </p:txBody>
      </p:sp>
    </p:spTree>
    <p:extLst>
      <p:ext uri="{BB962C8B-B14F-4D97-AF65-F5344CB8AC3E}">
        <p14:creationId xmlns:p14="http://schemas.microsoft.com/office/powerpoint/2010/main" val="153120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963F7-66B0-4553-442C-C457065F2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General Reporting Procedure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845278-15CA-C3F8-D9F0-6A7BDE836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4</a:t>
            </a:fld>
            <a:endParaRPr lang="en-US" altLang="nl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C076EF-7C19-1F95-6852-C7F811135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290"/>
            <a:ext cx="9144000" cy="21101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9AA3C3-BE01-6DA2-A1BF-55EF38C45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92" y="3984444"/>
            <a:ext cx="159067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770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BD1E5-DDED-C0D7-92ED-C9ED32B42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General resources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F3BDA9-16F7-91D2-5C8A-287C8BD50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5</a:t>
            </a:fld>
            <a:endParaRPr lang="en-US" altLang="nl-B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DF39A4-4866-F4DB-FCFA-B8485BF9D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16" y="993275"/>
            <a:ext cx="1054100" cy="14751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F5B79E-F735-3690-9DBD-D53E4ABDD0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55" y="1138848"/>
            <a:ext cx="5723890" cy="2428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6482E5-ACA2-B718-8383-55FDA3929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420" y="3636328"/>
            <a:ext cx="5724525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85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E33FB-42D1-AAF7-8DAA-A522B9B3D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EET-Extended Excel Templates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CCE390-5A3E-A47B-68C0-D5B3961B8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6</a:t>
            </a:fld>
            <a:endParaRPr lang="en-US" altLang="nl-BE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04DFBAF-888C-A1AF-2705-3EDEE7CEE9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46084"/>
              </p:ext>
            </p:extLst>
          </p:nvPr>
        </p:nvGraphicFramePr>
        <p:xfrm>
          <a:off x="0" y="1300495"/>
          <a:ext cx="9143999" cy="3563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0849">
                  <a:extLst>
                    <a:ext uri="{9D8B030D-6E8A-4147-A177-3AD203B41FA5}">
                      <a16:colId xmlns:a16="http://schemas.microsoft.com/office/drawing/2014/main" val="2296395292"/>
                    </a:ext>
                  </a:extLst>
                </a:gridCol>
                <a:gridCol w="1884784">
                  <a:extLst>
                    <a:ext uri="{9D8B030D-6E8A-4147-A177-3AD203B41FA5}">
                      <a16:colId xmlns:a16="http://schemas.microsoft.com/office/drawing/2014/main" val="3829450071"/>
                    </a:ext>
                  </a:extLst>
                </a:gridCol>
                <a:gridCol w="2071396">
                  <a:extLst>
                    <a:ext uri="{9D8B030D-6E8A-4147-A177-3AD203B41FA5}">
                      <a16:colId xmlns:a16="http://schemas.microsoft.com/office/drawing/2014/main" val="528289292"/>
                    </a:ext>
                  </a:extLst>
                </a:gridCol>
                <a:gridCol w="1698170">
                  <a:extLst>
                    <a:ext uri="{9D8B030D-6E8A-4147-A177-3AD203B41FA5}">
                      <a16:colId xmlns:a16="http://schemas.microsoft.com/office/drawing/2014/main" val="272139918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697158319"/>
                    </a:ext>
                  </a:extLst>
                </a:gridCol>
              </a:tblGrid>
              <a:tr h="637074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WHITE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GREEN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YELLOW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RED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729207"/>
                  </a:ext>
                </a:extLst>
              </a:tr>
              <a:tr h="1147607">
                <a:tc>
                  <a:txBody>
                    <a:bodyPr/>
                    <a:lstStyle/>
                    <a:p>
                      <a:r>
                        <a:rPr lang="en-US" dirty="0"/>
                        <a:t>Free text</a:t>
                      </a:r>
                    </a:p>
                    <a:p>
                      <a:r>
                        <a:rPr lang="en-US" dirty="0"/>
                        <a:t>No drop down</a:t>
                      </a:r>
                    </a:p>
                    <a:p>
                      <a:r>
                        <a:rPr lang="en-US" dirty="0"/>
                        <a:t>menu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Drop-down menu</a:t>
                      </a:r>
                    </a:p>
                    <a:p>
                      <a:r>
                        <a:rPr lang="en-US" dirty="0"/>
                        <a:t>Only 1 value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Automatically </a:t>
                      </a:r>
                    </a:p>
                    <a:p>
                      <a:r>
                        <a:rPr lang="en-US" dirty="0"/>
                        <a:t>prefilled.</a:t>
                      </a:r>
                    </a:p>
                    <a:p>
                      <a:r>
                        <a:rPr lang="en-US" dirty="0"/>
                        <a:t>Visualize content according to the code indicated in GREEN column.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dirty="0"/>
                        <a:t>&gt;1 value (X</a:t>
                      </a:r>
                      <a:r>
                        <a:rPr lang="en-US" b="1" dirty="0"/>
                        <a:t>;</a:t>
                      </a:r>
                      <a:r>
                        <a:rPr lang="en-US" dirty="0"/>
                        <a:t>Y</a:t>
                      </a:r>
                      <a:r>
                        <a:rPr lang="en-US" b="1" dirty="0"/>
                        <a:t>;</a:t>
                      </a:r>
                      <a:r>
                        <a:rPr lang="en-US" dirty="0"/>
                        <a:t>Z)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dirty="0"/>
                        <a:t>Paste value copied in 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Contained the code lists associated to blue column.</a:t>
                      </a:r>
                    </a:p>
                    <a:p>
                      <a:r>
                        <a:rPr lang="en-US" dirty="0"/>
                        <a:t>Copy-paste into BLUE.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074193"/>
                  </a:ext>
                </a:extLst>
              </a:tr>
              <a:tr h="11476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“_</a:t>
                      </a:r>
                      <a:r>
                        <a:rPr lang="en-US" dirty="0" err="1"/>
                        <a:t>refLabel</a:t>
                      </a:r>
                      <a:r>
                        <a:rPr lang="en-US" dirty="0"/>
                        <a:t>”</a:t>
                      </a:r>
                    </a:p>
                    <a:p>
                      <a:r>
                        <a:rPr lang="en-US" dirty="0"/>
                        <a:t>Not imported to RN3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</a:t>
                      </a:r>
                      <a:r>
                        <a:rPr lang="en-US" i="1" dirty="0" err="1"/>
                        <a:t>SameNameBLUE_MV</a:t>
                      </a:r>
                      <a:r>
                        <a:rPr lang="en-US" dirty="0"/>
                        <a:t>”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Not imported to RN3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49071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3A1E3E0-30CE-DB20-364F-24FA3603BF92}"/>
              </a:ext>
            </a:extLst>
          </p:cNvPr>
          <p:cNvSpPr txBox="1"/>
          <p:nvPr/>
        </p:nvSpPr>
        <p:spPr>
          <a:xfrm>
            <a:off x="895082" y="5372839"/>
            <a:ext cx="6724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Follow schemas tables, with an additional excel sheet: </a:t>
            </a:r>
            <a:r>
              <a:rPr lang="en-GB" b="1" dirty="0" err="1"/>
              <a:t>RefLOVs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42414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4562C-1BB4-AF21-1411-D4C0D3192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EET-Extended Excel Templates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E16A98-EC55-9048-5999-401CF7059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7</a:t>
            </a:fld>
            <a:endParaRPr lang="en-US" altLang="nl-B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880975-3F9A-5FF2-9D3E-4CA718E67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09" y="1046939"/>
            <a:ext cx="8354591" cy="58110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2CEBE1-AFE5-98BC-0CAD-879C99D26F15}"/>
              </a:ext>
            </a:extLst>
          </p:cNvPr>
          <p:cNvSpPr txBox="1"/>
          <p:nvPr/>
        </p:nvSpPr>
        <p:spPr>
          <a:xfrm>
            <a:off x="7489371" y="63722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 err="1"/>
              <a:t>RefLOVs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60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7A905-51CD-417D-4970-F61F782C2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National checklists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53BCC6-950A-5262-6BD2-72EEF97FD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8</a:t>
            </a:fld>
            <a:endParaRPr lang="en-US" altLang="nl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E2C0-7020-CE64-C257-B2A618151B91}"/>
              </a:ext>
            </a:extLst>
          </p:cNvPr>
          <p:cNvSpPr txBox="1"/>
          <p:nvPr/>
        </p:nvSpPr>
        <p:spPr>
          <a:xfrm>
            <a:off x="30042" y="1440807"/>
            <a:ext cx="91139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step: VALIDATE NATIONAL CHECKLIST FOR HABITATS AND SPECIES</a:t>
            </a:r>
          </a:p>
          <a:p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EXTERNAL: EET_SP/HT _CHECKLIST + IMPORT</a:t>
            </a:r>
          </a:p>
          <a:p>
            <a:pPr marL="342900" indent="-342900">
              <a:buAutoNum type="arabicParenR"/>
            </a:pPr>
            <a:r>
              <a:rPr lang="en-US" dirty="0"/>
              <a:t>AUTOMATICALLY PRE-FILLED FROM DATA INCLUDED IN THE REFERENCE CHECKLISTS (endorsed by SC)</a:t>
            </a:r>
            <a:r>
              <a:rPr lang="en-US" dirty="0">
                <a:solidFill>
                  <a:srgbClr val="FF0000"/>
                </a:solidFill>
              </a:rPr>
              <a:t>* </a:t>
            </a:r>
          </a:p>
          <a:p>
            <a:pPr marL="342900" indent="-342900">
              <a:buAutoNum type="arabicParenR"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CHANGES CAN BE DONE IN THE NATIONAL CHECKLISTS -&gt;</a:t>
            </a:r>
          </a:p>
          <a:p>
            <a:r>
              <a:rPr lang="en-US" b="1" dirty="0">
                <a:solidFill>
                  <a:srgbClr val="FF0000"/>
                </a:solidFill>
              </a:rPr>
              <a:t> PROPERLY JUSTIFIED (ADDITIONAL INFORMATION)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ADDITION/DELETION OF FEATURES </a:t>
            </a:r>
          </a:p>
          <a:p>
            <a:r>
              <a:rPr lang="en-US" dirty="0">
                <a:solidFill>
                  <a:srgbClr val="FF0000"/>
                </a:solidFill>
              </a:rPr>
              <a:t>ADDITION OF HABITATS OR SPECIES NOT INCLUDED IN THE REFERENCES CHECKLISTS (COMPLETELY NEW) IS NOT POSSIBLE</a:t>
            </a:r>
          </a:p>
          <a:p>
            <a:r>
              <a:rPr lang="en-US" dirty="0">
                <a:solidFill>
                  <a:srgbClr val="FF0000"/>
                </a:solidFill>
              </a:rPr>
              <a:t>CHANGES IN OCCURRENCE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BE CAREFUL WITH POPULATION UNITS</a:t>
            </a:r>
          </a:p>
        </p:txBody>
      </p:sp>
    </p:spTree>
    <p:extLst>
      <p:ext uri="{BB962C8B-B14F-4D97-AF65-F5344CB8AC3E}">
        <p14:creationId xmlns:p14="http://schemas.microsoft.com/office/powerpoint/2010/main" val="177854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7F217-1C8A-1A50-E5DB-650AFF173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65544-41C9-4A00-4370-E11782A40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National checklists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55B24-4AA9-7C5D-ADE9-022998747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9</a:t>
            </a:fld>
            <a:endParaRPr lang="en-US" altLang="nl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2760FC-0BB7-B5A1-9FCD-E6E891F22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1138"/>
            <a:ext cx="9144000" cy="6725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B7AAEF-6601-CE50-FD8A-1CDDFAA8B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30989"/>
            <a:ext cx="7168139" cy="5298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62BD4F-2E53-52E1-6DB2-8E1DA36CB05F}"/>
              </a:ext>
            </a:extLst>
          </p:cNvPr>
          <p:cNvSpPr txBox="1"/>
          <p:nvPr/>
        </p:nvSpPr>
        <p:spPr>
          <a:xfrm>
            <a:off x="7467871" y="2831057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Optional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33F0BF-CE50-70F4-0D24-E6E27A689CAD}"/>
              </a:ext>
            </a:extLst>
          </p:cNvPr>
          <p:cNvSpPr txBox="1"/>
          <p:nvPr/>
        </p:nvSpPr>
        <p:spPr>
          <a:xfrm>
            <a:off x="373224" y="443767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DEL occurrence for removals</a:t>
            </a:r>
          </a:p>
        </p:txBody>
      </p:sp>
    </p:spTree>
    <p:extLst>
      <p:ext uri="{BB962C8B-B14F-4D97-AF65-F5344CB8AC3E}">
        <p14:creationId xmlns:p14="http://schemas.microsoft.com/office/powerpoint/2010/main" val="26467349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24E78F-25CA-44D3-B90B-012340C9D9FE}">
  <ds:schemaRefs>
    <ds:schemaRef ds:uri="5a85a8cd-11b6-4c49-b88c-fe5436cf80ab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2515</TotalTime>
  <Words>545</Words>
  <Application>Microsoft Office PowerPoint</Application>
  <PresentationFormat>On-screen Show (4:3)</PresentationFormat>
  <Paragraphs>131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Narrow</vt:lpstr>
      <vt:lpstr>Calibri</vt:lpstr>
      <vt:lpstr>Century Gothic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 7th meeting of the Ad hoc Working Group on Reporting  Reporting Manual for the Delivery of Resolution No.8 (2012) data in Reportnet 3  </vt:lpstr>
      <vt:lpstr>Table of contents</vt:lpstr>
      <vt:lpstr>General Reporting Procedure</vt:lpstr>
      <vt:lpstr>General Reporting Procedure</vt:lpstr>
      <vt:lpstr>General resources</vt:lpstr>
      <vt:lpstr>EET-Extended Excel Templates</vt:lpstr>
      <vt:lpstr>EET-Extended Excel Templates</vt:lpstr>
      <vt:lpstr>National checklists</vt:lpstr>
      <vt:lpstr>National checklists</vt:lpstr>
      <vt:lpstr>Part A- General Report</vt:lpstr>
      <vt:lpstr>Part B_Species</vt:lpstr>
      <vt:lpstr>Data submission</vt:lpstr>
      <vt:lpstr>Data submission</vt:lpstr>
      <vt:lpstr>Data validation</vt:lpstr>
      <vt:lpstr>Data validation</vt:lpstr>
      <vt:lpstr>Data correction</vt:lpstr>
      <vt:lpstr>Re-submission, re-validation and re-correction</vt:lpstr>
      <vt:lpstr>Report Delivery</vt:lpstr>
      <vt:lpstr>Thank you for the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Laura Patricia Gavilan</cp:lastModifiedBy>
  <cp:revision>2</cp:revision>
  <dcterms:created xsi:type="dcterms:W3CDTF">2015-12-09T08:37:49Z</dcterms:created>
  <dcterms:modified xsi:type="dcterms:W3CDTF">2025-12-19T15:19:18Z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