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7"/>
  </p:notesMasterIdLst>
  <p:handoutMasterIdLst>
    <p:handoutMasterId r:id="rId28"/>
  </p:handoutMasterIdLst>
  <p:sldIdLst>
    <p:sldId id="350" r:id="rId8"/>
    <p:sldId id="663" r:id="rId9"/>
    <p:sldId id="664" r:id="rId10"/>
    <p:sldId id="665" r:id="rId11"/>
    <p:sldId id="666" r:id="rId12"/>
    <p:sldId id="668" r:id="rId13"/>
    <p:sldId id="669" r:id="rId14"/>
    <p:sldId id="670" r:id="rId15"/>
    <p:sldId id="673" r:id="rId16"/>
    <p:sldId id="667" r:id="rId17"/>
    <p:sldId id="671" r:id="rId18"/>
    <p:sldId id="672" r:id="rId19"/>
    <p:sldId id="681" r:id="rId20"/>
    <p:sldId id="674" r:id="rId21"/>
    <p:sldId id="682" r:id="rId22"/>
    <p:sldId id="675" r:id="rId23"/>
    <p:sldId id="676" r:id="rId24"/>
    <p:sldId id="677" r:id="rId25"/>
    <p:sldId id="662" r:id="rId26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1128" autoAdjust="0"/>
  </p:normalViewPr>
  <p:slideViewPr>
    <p:cSldViewPr snapToGrid="0" snapToObjects="1">
      <p:cViewPr varScale="1">
        <p:scale>
          <a:sx n="44" d="100"/>
          <a:sy n="44" d="100"/>
        </p:scale>
        <p:origin x="228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19:15.915" v="4425" actId="6549"/>
      <pc:docMkLst>
        <pc:docMk/>
      </pc:docMkLst>
      <pc:sldChg chg="modSp mod">
        <pc:chgData name="Laura Patricia Gavilan" userId="318d68deb8737dc7" providerId="LiveId" clId="{A4EE936A-6E8E-461D-B6FA-892B45C7D95F}" dt="2025-12-19T15:19:15.915" v="4425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9:15.915" v="4425" actId="6549"/>
          <ac:spMkLst>
            <pc:docMk/>
            <pc:sldMk cId="881234597" sldId="350"/>
            <ac:spMk id="2" creationId="{00000000-0000-0000-0000-000000000000}"/>
          </ac:spMkLst>
        </pc:spChg>
      </pc:sldChg>
      <pc:sldChg chg="addSp delSp modSp new mod ord modNotesTx">
        <pc:chgData name="Laura Patricia Gavilan" userId="318d68deb8737dc7" providerId="LiveId" clId="{A4EE936A-6E8E-461D-B6FA-892B45C7D95F}" dt="2025-12-01T14:52:39.257" v="4419" actId="6549"/>
        <pc:sldMkLst>
          <pc:docMk/>
          <pc:sldMk cId="644770879" sldId="665"/>
        </pc:sldMkLst>
      </pc:sldChg>
      <pc:sldChg chg="addSp delSp modSp new mod modNotesTx">
        <pc:chgData name="Laura Patricia Gavilan" userId="318d68deb8737dc7" providerId="LiveId" clId="{A4EE936A-6E8E-461D-B6FA-892B45C7D95F}" dt="2025-12-01T14:52:49.571" v="4420" actId="6549"/>
        <pc:sldMkLst>
          <pc:docMk/>
          <pc:sldMk cId="1718941816" sldId="671"/>
        </pc:sldMkLst>
      </pc:sldChg>
      <pc:sldChg chg="addSp delSp modSp add mod modNotesTx">
        <pc:chgData name="Laura Patricia Gavilan" userId="318d68deb8737dc7" providerId="LiveId" clId="{A4EE936A-6E8E-461D-B6FA-892B45C7D95F}" dt="2025-12-01T14:52:59.837" v="4422" actId="6549"/>
        <pc:sldMkLst>
          <pc:docMk/>
          <pc:sldMk cId="1804395830" sldId="674"/>
        </pc:sldMkLst>
      </pc:sldChg>
      <pc:sldChg chg="addSp delSp modSp add mod modNotesTx">
        <pc:chgData name="Laura Patricia Gavilan" userId="318d68deb8737dc7" providerId="LiveId" clId="{A4EE936A-6E8E-461D-B6FA-892B45C7D95F}" dt="2025-12-01T14:53:07.366" v="4424" actId="6549"/>
        <pc:sldMkLst>
          <pc:docMk/>
          <pc:sldMk cId="22915173" sldId="675"/>
        </pc:sldMkLst>
      </pc:sldChg>
      <pc:sldChg chg="addSp delSp modSp add mod modNotesTx">
        <pc:chgData name="Laura Patricia Gavilan" userId="318d68deb8737dc7" providerId="LiveId" clId="{A4EE936A-6E8E-461D-B6FA-892B45C7D95F}" dt="2025-12-01T14:52:54.664" v="4421" actId="6549"/>
        <pc:sldMkLst>
          <pc:docMk/>
          <pc:sldMk cId="3686166358" sldId="681"/>
        </pc:sldMkLst>
      </pc:sldChg>
      <pc:sldChg chg="addSp delSp modSp add mod modNotesTx">
        <pc:chgData name="Laura Patricia Gavilan" userId="318d68deb8737dc7" providerId="LiveId" clId="{A4EE936A-6E8E-461D-B6FA-892B45C7D95F}" dt="2025-12-01T14:53:03.382" v="4423" actId="6549"/>
        <pc:sldMkLst>
          <pc:docMk/>
          <pc:sldMk cId="2611076542" sldId="6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1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9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8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9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8FD41-D50E-FDED-8112-4BEA65C9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49BA1-1A15-0A7B-AC8D-2F709FBB5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AD23A-D6A3-7E06-C8A6-CD4B127AD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6542-63B6-1FFD-106F-B64BDB082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6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58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A8261-3A72-8F4D-F998-930DD27C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1010D-C85F-395D-1D96-3ACF0358A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65E62-7723-E995-8F60-13762A5BF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DBD8C-6C32-DC40-743B-6700C51ED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05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7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480421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3200" b="1" dirty="0" err="1">
                <a:solidFill>
                  <a:srgbClr val="409994"/>
                </a:solidFill>
                <a:latin typeface="+mn-lt"/>
              </a:rPr>
              <a:t>Reporting</a:t>
            </a:r>
            <a:r>
              <a:rPr lang="en-US" sz="3200" b="1" dirty="0">
                <a:solidFill>
                  <a:srgbClr val="409994"/>
                </a:solidFill>
                <a:latin typeface="+mn-lt"/>
              </a:rPr>
              <a:t> Manual for the Delivery of Resolution No.8 (2012) data in </a:t>
            </a:r>
            <a:r>
              <a:rPr lang="en-US" sz="3200" b="1" dirty="0" err="1">
                <a:solidFill>
                  <a:srgbClr val="409994"/>
                </a:solidFill>
                <a:latin typeface="+mn-lt"/>
              </a:rPr>
              <a:t>Reportnet</a:t>
            </a:r>
            <a:r>
              <a:rPr lang="en-US" sz="3200" b="1" dirty="0">
                <a:solidFill>
                  <a:srgbClr val="409994"/>
                </a:solidFill>
                <a:latin typeface="+mn-lt"/>
              </a:rPr>
              <a:t> 3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B1C2-EA3F-C49D-399F-4B480A9B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A- General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756ED-996E-4DE0-CA3B-2990D9BF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10</a:t>
            </a:fld>
            <a:endParaRPr lang="en-US" alt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67E63-ACAD-C2F4-C0B0-500CDED8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21" y="1004173"/>
            <a:ext cx="6450958" cy="50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1BF91-0CE2-7AB3-34BE-BE2D3881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97" y="1733708"/>
            <a:ext cx="8024405" cy="504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5067FC-8B34-3988-F546-FEF03EA08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3794"/>
            <a:ext cx="9144000" cy="504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9F5F8-EED0-1C33-46BA-55D37F0A3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5197"/>
            <a:ext cx="9144000" cy="3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E50B-D3FF-2041-08BF-52E7F9A3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</a:t>
            </a:r>
            <a:r>
              <a:rPr lang="en-US" b="1" dirty="0" err="1"/>
              <a:t>B_Species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B056C-5A97-27C9-22CD-A2B47B1E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11</a:t>
            </a:fld>
            <a:endParaRPr lang="en-US" alt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AD35D-C071-85B9-7722-FC016D601385}"/>
              </a:ext>
            </a:extLst>
          </p:cNvPr>
          <p:cNvSpPr txBox="1"/>
          <p:nvPr/>
        </p:nvSpPr>
        <p:spPr>
          <a:xfrm>
            <a:off x="597159" y="1231140"/>
            <a:ext cx="56916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Maps</a:t>
            </a:r>
          </a:p>
          <a:p>
            <a:r>
              <a:rPr lang="en-US" dirty="0"/>
              <a:t>4. </a:t>
            </a:r>
            <a:r>
              <a:rPr lang="en-US" dirty="0" err="1"/>
              <a:t>Regions_GeneralInformation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Regions_Range</a:t>
            </a:r>
            <a:endParaRPr lang="en-US" dirty="0"/>
          </a:p>
          <a:p>
            <a:r>
              <a:rPr lang="en-US" dirty="0"/>
              <a:t>6. Regions_ Population</a:t>
            </a:r>
          </a:p>
          <a:p>
            <a:r>
              <a:rPr lang="en-US" dirty="0"/>
              <a:t>7. Regions_ </a:t>
            </a:r>
            <a:r>
              <a:rPr lang="en-US" dirty="0" err="1"/>
              <a:t>SpeciesHabitat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Pressures_GeneralInformation</a:t>
            </a:r>
            <a:r>
              <a:rPr lang="en-US" dirty="0"/>
              <a:t>/</a:t>
            </a:r>
            <a:r>
              <a:rPr lang="en-US" dirty="0" err="1"/>
              <a:t>Pressures_List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Measures_GeneralInformation</a:t>
            </a:r>
            <a:r>
              <a:rPr lang="en-US" dirty="0"/>
              <a:t>/</a:t>
            </a:r>
            <a:r>
              <a:rPr lang="en-US" dirty="0" err="1"/>
              <a:t>Measures_List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err="1"/>
              <a:t>Regions_Future</a:t>
            </a:r>
            <a:r>
              <a:rPr lang="en-US" dirty="0"/>
              <a:t> prospects</a:t>
            </a:r>
          </a:p>
          <a:p>
            <a:r>
              <a:rPr lang="en-US" dirty="0"/>
              <a:t>11. Regions_ Conclusions</a:t>
            </a:r>
          </a:p>
          <a:p>
            <a:r>
              <a:rPr lang="en-US" dirty="0"/>
              <a:t>12. Regions_ </a:t>
            </a:r>
            <a:r>
              <a:rPr lang="en-US" dirty="0" err="1"/>
              <a:t>EmeraldNetworkCoverage</a:t>
            </a:r>
            <a:endParaRPr lang="en-US" dirty="0"/>
          </a:p>
          <a:p>
            <a:r>
              <a:rPr lang="en-US" dirty="0"/>
              <a:t>13. Regions_ </a:t>
            </a:r>
            <a:r>
              <a:rPr lang="en-US" dirty="0" err="1"/>
              <a:t>ComplementaryInfo</a:t>
            </a:r>
            <a:r>
              <a:rPr lang="en-US" dirty="0"/>
              <a:t> (optional)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2A96F-D436-73A4-BE0F-C21E2940B0DE}"/>
              </a:ext>
            </a:extLst>
          </p:cNvPr>
          <p:cNvSpPr txBox="1"/>
          <p:nvPr/>
        </p:nvSpPr>
        <p:spPr>
          <a:xfrm>
            <a:off x="597159" y="477016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Schemas consist of tables</a:t>
            </a:r>
          </a:p>
          <a:p>
            <a:r>
              <a:rPr lang="en-US" b="1" dirty="0">
                <a:solidFill>
                  <a:srgbClr val="FF0000"/>
                </a:solidFill>
              </a:rPr>
              <a:t>Mandatory vs optional tables</a:t>
            </a:r>
          </a:p>
          <a:p>
            <a:r>
              <a:rPr lang="en-US" b="1" dirty="0">
                <a:solidFill>
                  <a:srgbClr val="FF0000"/>
                </a:solidFill>
              </a:rPr>
              <a:t>Mandatory vs optional fields</a:t>
            </a:r>
          </a:p>
        </p:txBody>
      </p:sp>
    </p:spTree>
    <p:extLst>
      <p:ext uri="{BB962C8B-B14F-4D97-AF65-F5344CB8AC3E}">
        <p14:creationId xmlns:p14="http://schemas.microsoft.com/office/powerpoint/2010/main" val="171894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DFF1-9184-D5C5-790F-FA42E9A2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625" cy="504459"/>
          </a:xfrm>
        </p:spPr>
        <p:txBody>
          <a:bodyPr/>
          <a:lstStyle/>
          <a:p>
            <a:r>
              <a:rPr lang="en-US" b="1" dirty="0"/>
              <a:t>Data submission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7A20F-60CF-E0CB-7FF3-60ECB0A0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12</a:t>
            </a:fld>
            <a:endParaRPr lang="en-US" alt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5D07B-B077-6194-33EE-5A532B5C1DFF}"/>
              </a:ext>
            </a:extLst>
          </p:cNvPr>
          <p:cNvSpPr txBox="1"/>
          <p:nvPr/>
        </p:nvSpPr>
        <p:spPr>
          <a:xfrm>
            <a:off x="494521" y="437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ZIP (.csv), XLSX allowed</a:t>
            </a:r>
          </a:p>
          <a:p>
            <a:r>
              <a:rPr lang="en-US" dirty="0"/>
              <a:t>One file at a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D44FD-2DCB-125F-E09E-C2A4B2C47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2" y="996106"/>
            <a:ext cx="8749883" cy="273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63A79-6AB7-B38F-7E5A-DC2127F7F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57" y="3920999"/>
            <a:ext cx="4611098" cy="2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93A3C-B25E-7357-44B8-86B6EEC77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898-7D67-E5C7-50A2-0F4D7254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625" cy="504459"/>
          </a:xfrm>
        </p:spPr>
        <p:txBody>
          <a:bodyPr/>
          <a:lstStyle/>
          <a:p>
            <a:r>
              <a:rPr lang="en-US" b="1" dirty="0"/>
              <a:t>Data submission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5EF83-2227-503A-53E4-7DBA5085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13</a:t>
            </a:fld>
            <a:endParaRPr lang="en-US" alt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7A1CD-BF94-75AA-2558-29CC3DB6B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47" y="1121578"/>
            <a:ext cx="6268719" cy="2127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16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CD2F-7FAE-8BB8-FAB0-948E3187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7F3-049A-2546-0E07-F7172CFD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625" cy="504459"/>
          </a:xfrm>
        </p:spPr>
        <p:txBody>
          <a:bodyPr/>
          <a:lstStyle/>
          <a:p>
            <a:r>
              <a:rPr lang="en-US" b="1" dirty="0"/>
              <a:t>Data validation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7CA79-08DA-41DA-3CAE-1B995DF9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14</a:t>
            </a:fld>
            <a:endParaRPr lang="en-US" alt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E150C-FFFF-E353-0239-E0DF056BD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" y="1148525"/>
            <a:ext cx="8016308" cy="225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B6320-5788-29BA-6E3B-0924AC16F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027" y="3455306"/>
            <a:ext cx="6325010" cy="1953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22135-1F06-853A-07F5-7B151C42E3FE}"/>
              </a:ext>
            </a:extLst>
          </p:cNvPr>
          <p:cNvSpPr txBox="1"/>
          <p:nvPr/>
        </p:nvSpPr>
        <p:spPr>
          <a:xfrm>
            <a:off x="206471" y="5796171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 careful: don’t validate two/three schemas at the same time, don’t validate and import at same time!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Ensure all data sets disabled for editing before validating</a:t>
            </a:r>
          </a:p>
          <a:p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B8BB-BABE-6B0B-BC95-070BBC30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7DA7-7293-665D-EB96-EEBA5D98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625" cy="504459"/>
          </a:xfrm>
        </p:spPr>
        <p:txBody>
          <a:bodyPr/>
          <a:lstStyle/>
          <a:p>
            <a:r>
              <a:rPr lang="en-US" b="1" dirty="0"/>
              <a:t>Data validation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18FA0-720A-1E3C-B42C-74DF2DC7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15</a:t>
            </a:fld>
            <a:endParaRPr lang="en-US" alt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1AF14-311D-A5DE-1761-23B53275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53" y="2604977"/>
            <a:ext cx="6189194" cy="4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84F73-23DE-9FC1-598A-1FD825C5F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1" y="3133726"/>
            <a:ext cx="1009650" cy="1047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488430-9144-C95D-9E65-85BA0663E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78" y="813431"/>
            <a:ext cx="7715809" cy="1659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D9DE7-BAE0-0196-64E6-EA0BB5CDC791}"/>
              </a:ext>
            </a:extLst>
          </p:cNvPr>
          <p:cNvSpPr txBox="1"/>
          <p:nvPr/>
        </p:nvSpPr>
        <p:spPr>
          <a:xfrm>
            <a:off x="4602183" y="813431"/>
            <a:ext cx="16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FF0000"/>
                </a:solidFill>
              </a:rPr>
              <a:t>Validate</a:t>
            </a:r>
            <a:r>
              <a:rPr lang="es-ES" sz="1400" b="1" dirty="0">
                <a:solidFill>
                  <a:srgbClr val="FF0000"/>
                </a:solidFill>
              </a:rPr>
              <a:t> </a:t>
            </a:r>
            <a:r>
              <a:rPr lang="es-ES" sz="1400" b="1" dirty="0" err="1">
                <a:solidFill>
                  <a:srgbClr val="FF0000"/>
                </a:solidFill>
              </a:rPr>
              <a:t>button</a:t>
            </a:r>
            <a:r>
              <a:rPr lang="es-ES" sz="1400" b="1" dirty="0">
                <a:solidFill>
                  <a:srgbClr val="FF0000"/>
                </a:solidFill>
              </a:rPr>
              <a:t> </a:t>
            </a:r>
            <a:r>
              <a:rPr lang="es-ES" sz="1400" b="1" dirty="0" err="1">
                <a:solidFill>
                  <a:srgbClr val="FF0000"/>
                </a:solidFill>
              </a:rPr>
              <a:t>enabled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0846E-DC8D-709F-8687-CC77F95C7026}"/>
              </a:ext>
            </a:extLst>
          </p:cNvPr>
          <p:cNvSpPr txBox="1"/>
          <p:nvPr/>
        </p:nvSpPr>
        <p:spPr>
          <a:xfrm>
            <a:off x="7620000" y="813431"/>
            <a:ext cx="135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FF0000"/>
                </a:solidFill>
              </a:rPr>
              <a:t>Editing</a:t>
            </a:r>
            <a:r>
              <a:rPr lang="es-ES" sz="1400" b="1" dirty="0">
                <a:solidFill>
                  <a:srgbClr val="FF0000"/>
                </a:solidFill>
              </a:rPr>
              <a:t> </a:t>
            </a:r>
            <a:r>
              <a:rPr lang="es-ES" sz="1400" b="1" dirty="0" err="1">
                <a:solidFill>
                  <a:srgbClr val="FF0000"/>
                </a:solidFill>
              </a:rPr>
              <a:t>mode</a:t>
            </a:r>
            <a:r>
              <a:rPr lang="es-ES" sz="1400" b="1" dirty="0">
                <a:solidFill>
                  <a:srgbClr val="FF0000"/>
                </a:solidFill>
              </a:rPr>
              <a:t> </a:t>
            </a:r>
            <a:r>
              <a:rPr lang="es-ES" sz="1400" b="1" dirty="0" err="1">
                <a:solidFill>
                  <a:srgbClr val="FF0000"/>
                </a:solidFill>
              </a:rPr>
              <a:t>disabled</a:t>
            </a:r>
            <a:endParaRPr lang="es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4B232-F48C-22CE-54B9-CD204B72E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1187-A6AD-91F9-9459-B65EFA12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625" cy="504459"/>
          </a:xfrm>
        </p:spPr>
        <p:txBody>
          <a:bodyPr/>
          <a:lstStyle/>
          <a:p>
            <a:r>
              <a:rPr lang="en-US" b="1" dirty="0"/>
              <a:t>Data correction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767CA-964A-AB9A-F72B-EC575222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16</a:t>
            </a:fld>
            <a:endParaRPr lang="en-US" alt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E3BC0-EB8D-4EC2-98A4-31B8A33DC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5" y="924468"/>
            <a:ext cx="8786625" cy="1855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65726-0A26-5B08-4552-7F3A447E9E5C}"/>
              </a:ext>
            </a:extLst>
          </p:cNvPr>
          <p:cNvSpPr txBox="1"/>
          <p:nvPr/>
        </p:nvSpPr>
        <p:spPr>
          <a:xfrm>
            <a:off x="135192" y="3433379"/>
            <a:ext cx="2440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Edit fields on-line</a:t>
            </a:r>
            <a:r>
              <a:rPr lang="en-US" dirty="0"/>
              <a:t>:</a:t>
            </a:r>
          </a:p>
          <a:p>
            <a:r>
              <a:rPr lang="en-US" dirty="0"/>
              <a:t>Enable editing/Disable editing/</a:t>
            </a:r>
          </a:p>
          <a:p>
            <a:r>
              <a:rPr lang="en-US" dirty="0"/>
              <a:t>Validation</a:t>
            </a:r>
          </a:p>
          <a:p>
            <a:r>
              <a:rPr lang="en-US" b="1" dirty="0"/>
              <a:t>Edit off-line: </a:t>
            </a:r>
            <a:r>
              <a:rPr lang="en-US" dirty="0"/>
              <a:t>correct&gt;import (replace)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1BE7-948F-A6C1-90C6-F1036F6F3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13" y="2894976"/>
            <a:ext cx="6721587" cy="39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B190-CAE1-3375-54E5-CAC54695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2F2D-A0D4-204E-66FF-D2D3F86A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96" y="274638"/>
            <a:ext cx="4886429" cy="504459"/>
          </a:xfrm>
        </p:spPr>
        <p:txBody>
          <a:bodyPr>
            <a:normAutofit/>
          </a:bodyPr>
          <a:lstStyle/>
          <a:p>
            <a:r>
              <a:rPr lang="en-US" b="1" dirty="0"/>
              <a:t>Re-submission, re-validation and re-correction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9437E-EE30-55C3-22F0-ED2BF6D8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17</a:t>
            </a:fld>
            <a:endParaRPr lang="en-US" alt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CD091-8CAD-8978-37D5-4AC105D670EE}"/>
              </a:ext>
            </a:extLst>
          </p:cNvPr>
          <p:cNvSpPr txBox="1"/>
          <p:nvPr/>
        </p:nvSpPr>
        <p:spPr>
          <a:xfrm>
            <a:off x="706315" y="1684377"/>
            <a:ext cx="80803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Submission, Validation and Correction of data may be performed as many times as needed to correct all BLOCKERS.</a:t>
            </a:r>
            <a:endParaRPr lang="en-US" dirty="0"/>
          </a:p>
          <a:p>
            <a:r>
              <a:rPr lang="en-US" dirty="0"/>
              <a:t>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 among multiple reporters (avoid editing/validation conflicts)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with 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EET templates (work on-line can be dangerous!)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Resolve BLOCKERS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4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AFCB-E3A9-A773-1A27-8704B4D6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F3D8-5D8D-CB6B-A7E0-FC0DAD93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214625" cy="504459"/>
          </a:xfrm>
        </p:spPr>
        <p:txBody>
          <a:bodyPr/>
          <a:lstStyle/>
          <a:p>
            <a:r>
              <a:rPr lang="en-US" b="1" dirty="0"/>
              <a:t>Report Delivery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451D-5274-BDB3-32C3-DFB7207A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18</a:t>
            </a:fld>
            <a:endParaRPr lang="en-US" alt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D5BF8-C284-B50B-342D-3AB8D3068157}"/>
              </a:ext>
            </a:extLst>
          </p:cNvPr>
          <p:cNvSpPr txBox="1"/>
          <p:nvPr/>
        </p:nvSpPr>
        <p:spPr>
          <a:xfrm>
            <a:off x="340275" y="1441924"/>
            <a:ext cx="7875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Only the Lead reporter can release the  dataset</a:t>
            </a:r>
          </a:p>
        </p:txBody>
      </p:sp>
      <p:pic>
        <p:nvPicPr>
          <p:cNvPr id="3" name="Picture 2" descr="A blue square with a white cloud and arrow&#10;&#10;AI-generated content may be incorrect.">
            <a:extLst>
              <a:ext uri="{FF2B5EF4-FFF2-40B4-BE49-F238E27FC236}">
                <a16:creationId xmlns:a16="http://schemas.microsoft.com/office/drawing/2014/main" id="{F6B9547B-048E-3A5D-25EE-0B0E3AE1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6332"/>
            <a:ext cx="1190625" cy="185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25E34-B095-CB53-E61D-E796E4214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2445372"/>
            <a:ext cx="5723890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226C7-96FD-418E-884A-FB64033119F7}"/>
              </a:ext>
            </a:extLst>
          </p:cNvPr>
          <p:cNvSpPr txBox="1"/>
          <p:nvPr/>
        </p:nvSpPr>
        <p:spPr>
          <a:xfrm>
            <a:off x="244533" y="4125231"/>
            <a:ext cx="8654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validation runs automatically -&gt; IF there are BLOCKERS, the release will stop</a:t>
            </a:r>
          </a:p>
          <a:p>
            <a:endParaRPr lang="en-US" dirty="0"/>
          </a:p>
          <a:p>
            <a:r>
              <a:rPr lang="en-US" dirty="0"/>
              <a:t>Confirmation receipt generated</a:t>
            </a:r>
          </a:p>
          <a:p>
            <a:endParaRPr lang="en-US" dirty="0"/>
          </a:p>
        </p:txBody>
      </p:sp>
      <p:pic>
        <p:nvPicPr>
          <p:cNvPr id="9" name="Graphic 8" descr="Confetti ball with solid fill">
            <a:extLst>
              <a:ext uri="{FF2B5EF4-FFF2-40B4-BE49-F238E27FC236}">
                <a16:creationId xmlns:a16="http://schemas.microsoft.com/office/drawing/2014/main" id="{7D956A5D-2E61-7C8A-D406-FB773CF4E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0593" y="4501676"/>
            <a:ext cx="914400" cy="914400"/>
          </a:xfrm>
          <a:prstGeom prst="rect">
            <a:avLst/>
          </a:prstGeom>
        </p:spPr>
      </p:pic>
      <p:pic>
        <p:nvPicPr>
          <p:cNvPr id="11" name="Graphic 10" descr="Dance with solid fill">
            <a:extLst>
              <a:ext uri="{FF2B5EF4-FFF2-40B4-BE49-F238E27FC236}">
                <a16:creationId xmlns:a16="http://schemas.microsoft.com/office/drawing/2014/main" id="{EBC21FD6-2884-53B7-4565-76DB0D0C0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7714" y="4469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F3E5-28A6-9EE1-920F-93895A81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 of contents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2</a:t>
            </a:fld>
            <a:endParaRPr lang="en-US" alt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66D8-8775-FB61-B303-0E0590362DC0}"/>
              </a:ext>
            </a:extLst>
          </p:cNvPr>
          <p:cNvSpPr txBox="1"/>
          <p:nvPr/>
        </p:nvSpPr>
        <p:spPr>
          <a:xfrm>
            <a:off x="684698" y="1720840"/>
            <a:ext cx="61542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General reporting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General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Extended Excel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National 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General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Species tabular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Habitats tabular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Data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Data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Data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Re-submission, re-validation and re-correction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Report Delivery</a:t>
            </a:r>
          </a:p>
        </p:txBody>
      </p:sp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6526-4C4A-816C-D9DB-B9EEC429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General Reporting Procedure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459F6-723F-539B-35B5-4B24498A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735"/>
            <a:ext cx="4659028" cy="341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2A7C6-CC0C-04ED-0A30-18A40791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521"/>
            <a:ext cx="9144000" cy="2898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6D13A-A297-BCF8-4FE8-1ACADEE61731}"/>
              </a:ext>
            </a:extLst>
          </p:cNvPr>
          <p:cNvSpPr txBox="1"/>
          <p:nvPr/>
        </p:nvSpPr>
        <p:spPr>
          <a:xfrm>
            <a:off x="5413947" y="4806893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 login Mobile</a:t>
            </a:r>
          </a:p>
          <a:p>
            <a:r>
              <a:rPr lang="en-US" b="1" dirty="0"/>
              <a:t>(Authenticator)</a:t>
            </a:r>
          </a:p>
        </p:txBody>
      </p:sp>
    </p:spTree>
    <p:extLst>
      <p:ext uri="{BB962C8B-B14F-4D97-AF65-F5344CB8AC3E}">
        <p14:creationId xmlns:p14="http://schemas.microsoft.com/office/powerpoint/2010/main" val="153120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63F7-66B0-4553-442C-C457065F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Reporting Procedure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45278-15CA-C3F8-D9F0-6A7BDE83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4</a:t>
            </a:fld>
            <a:endParaRPr lang="en-US" alt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076EF-7C19-1F95-6852-C7F811135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290"/>
            <a:ext cx="9144000" cy="2110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9AA3C3-BE01-6DA2-A1BF-55EF38C45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92" y="3984444"/>
            <a:ext cx="1590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1E5-DDED-C0D7-92ED-C9ED32B4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3BDA9-16F7-91D2-5C8A-287C8BD5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5</a:t>
            </a:fld>
            <a:endParaRPr lang="en-US" alt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F39A4-4866-F4DB-FCFA-B8485BF9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6" y="993275"/>
            <a:ext cx="1054100" cy="1475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5B79E-F735-3690-9DBD-D53E4ABDD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55" y="1138848"/>
            <a:ext cx="5723890" cy="2428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482E5-ACA2-B718-8383-55FDA3929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20" y="3636328"/>
            <a:ext cx="5724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33FB-42D1-AAF7-8DAA-A522B9B3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EET-Extended Excel Templates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CE390-5A3E-A47B-68C0-D5B3961B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6</a:t>
            </a:fld>
            <a:endParaRPr lang="en-US" altLang="nl-B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4DFBAF-888C-A1AF-2705-3EDEE7CEE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6084"/>
              </p:ext>
            </p:extLst>
          </p:nvPr>
        </p:nvGraphicFramePr>
        <p:xfrm>
          <a:off x="0" y="1300495"/>
          <a:ext cx="9143999" cy="356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849">
                  <a:extLst>
                    <a:ext uri="{9D8B030D-6E8A-4147-A177-3AD203B41FA5}">
                      <a16:colId xmlns:a16="http://schemas.microsoft.com/office/drawing/2014/main" val="2296395292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3829450071"/>
                    </a:ext>
                  </a:extLst>
                </a:gridCol>
                <a:gridCol w="2071396">
                  <a:extLst>
                    <a:ext uri="{9D8B030D-6E8A-4147-A177-3AD203B41FA5}">
                      <a16:colId xmlns:a16="http://schemas.microsoft.com/office/drawing/2014/main" val="528289292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27213991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97158319"/>
                    </a:ext>
                  </a:extLst>
                </a:gridCol>
              </a:tblGrid>
              <a:tr h="63707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WHITE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YELLOW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729207"/>
                  </a:ext>
                </a:extLst>
              </a:tr>
              <a:tr h="1147607">
                <a:tc>
                  <a:txBody>
                    <a:bodyPr/>
                    <a:lstStyle/>
                    <a:p>
                      <a:r>
                        <a:rPr lang="en-US" dirty="0"/>
                        <a:t>Free text</a:t>
                      </a:r>
                    </a:p>
                    <a:p>
                      <a:r>
                        <a:rPr lang="en-US" dirty="0"/>
                        <a:t>No drop down</a:t>
                      </a:r>
                    </a:p>
                    <a:p>
                      <a:r>
                        <a:rPr lang="en-US" dirty="0"/>
                        <a:t>menu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Drop-down menu</a:t>
                      </a:r>
                    </a:p>
                    <a:p>
                      <a:r>
                        <a:rPr lang="en-US" dirty="0"/>
                        <a:t>Only 1 value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Automatically </a:t>
                      </a:r>
                    </a:p>
                    <a:p>
                      <a:r>
                        <a:rPr lang="en-US" dirty="0"/>
                        <a:t>prefilled.</a:t>
                      </a:r>
                    </a:p>
                    <a:p>
                      <a:r>
                        <a:rPr lang="en-US" dirty="0"/>
                        <a:t>Visualize content according to the code indicated in GREEN column.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&gt;1 value (X</a:t>
                      </a:r>
                      <a:r>
                        <a:rPr lang="en-US" b="1" dirty="0"/>
                        <a:t>;</a:t>
                      </a:r>
                      <a:r>
                        <a:rPr lang="en-US" dirty="0"/>
                        <a:t>Y</a:t>
                      </a:r>
                      <a:r>
                        <a:rPr lang="en-US" b="1" dirty="0"/>
                        <a:t>;</a:t>
                      </a:r>
                      <a:r>
                        <a:rPr lang="en-US" dirty="0"/>
                        <a:t>Z)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Paste value copied in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Contained the code lists associated to blue column.</a:t>
                      </a:r>
                    </a:p>
                    <a:p>
                      <a:r>
                        <a:rPr lang="en-US" dirty="0"/>
                        <a:t>Copy-paste into BLUE.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74193"/>
                  </a:ext>
                </a:extLst>
              </a:tr>
              <a:tr h="1147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“_</a:t>
                      </a:r>
                      <a:r>
                        <a:rPr lang="en-US" dirty="0" err="1"/>
                        <a:t>refLabel</a:t>
                      </a:r>
                      <a:r>
                        <a:rPr lang="en-US" dirty="0"/>
                        <a:t>”</a:t>
                      </a:r>
                    </a:p>
                    <a:p>
                      <a:r>
                        <a:rPr lang="en-US" dirty="0"/>
                        <a:t>Not imported to RN3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  <a:r>
                        <a:rPr lang="en-US" i="1" dirty="0" err="1"/>
                        <a:t>SameNameBLUE_MV</a:t>
                      </a:r>
                      <a:r>
                        <a:rPr lang="en-US" dirty="0"/>
                        <a:t>”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imported to RN3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907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3A1E3E0-30CE-DB20-364F-24FA3603BF92}"/>
              </a:ext>
            </a:extLst>
          </p:cNvPr>
          <p:cNvSpPr txBox="1"/>
          <p:nvPr/>
        </p:nvSpPr>
        <p:spPr>
          <a:xfrm>
            <a:off x="895082" y="5372839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 schemas tables, with an additional excel sheet: </a:t>
            </a:r>
            <a:r>
              <a:rPr lang="en-GB" b="1" dirty="0" err="1"/>
              <a:t>RefLOVs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241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562C-1BB4-AF21-1411-D4C0D319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EET-Extended Excel Templates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16A98-EC55-9048-5999-401CF705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7</a:t>
            </a:fld>
            <a:endParaRPr lang="en-US" alt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880975-3F9A-5FF2-9D3E-4CA718E6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09" y="1046939"/>
            <a:ext cx="8354591" cy="5811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CEBE1-AFE5-98BC-0CAD-879C99D26F15}"/>
              </a:ext>
            </a:extLst>
          </p:cNvPr>
          <p:cNvSpPr txBox="1"/>
          <p:nvPr/>
        </p:nvSpPr>
        <p:spPr>
          <a:xfrm>
            <a:off x="7489371" y="63722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RefLOVs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A905-51CD-417D-4970-F61F782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checklists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3BCC6-950A-5262-6BD2-72EEF97F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8</a:t>
            </a:fld>
            <a:endParaRPr lang="en-US" alt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8E2C0-7020-CE64-C257-B2A618151B91}"/>
              </a:ext>
            </a:extLst>
          </p:cNvPr>
          <p:cNvSpPr txBox="1"/>
          <p:nvPr/>
        </p:nvSpPr>
        <p:spPr>
          <a:xfrm>
            <a:off x="30042" y="1440807"/>
            <a:ext cx="9113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step: VALIDATE NATIONAL CHECKLIST FOR HABITATS AND SPECIES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EXTERNAL: EET_SP/HT _CHECKLIST + IMPORT</a:t>
            </a:r>
          </a:p>
          <a:p>
            <a:pPr marL="342900" indent="-342900">
              <a:buAutoNum type="arabicParenR"/>
            </a:pPr>
            <a:r>
              <a:rPr lang="en-US" dirty="0"/>
              <a:t>AUTOMATICALLY PRE-FILLED FROM DATA INCLUDED IN THE REFERENCE CHECKLISTS (endorsed by SC)</a:t>
            </a:r>
            <a:r>
              <a:rPr lang="en-US" dirty="0">
                <a:solidFill>
                  <a:srgbClr val="FF0000"/>
                </a:solidFill>
              </a:rPr>
              <a:t>* 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CHANGES CAN BE DONE IN THE NATIONAL CHECKLISTS -&gt;</a:t>
            </a:r>
          </a:p>
          <a:p>
            <a:r>
              <a:rPr lang="en-US" b="1" dirty="0">
                <a:solidFill>
                  <a:srgbClr val="FF0000"/>
                </a:solidFill>
              </a:rPr>
              <a:t> PROPERLY JUSTIFIED (ADDITIONAL INFORMATION)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ADDITION/DELETION OF FEATURES </a:t>
            </a:r>
          </a:p>
          <a:p>
            <a:r>
              <a:rPr lang="en-US" dirty="0">
                <a:solidFill>
                  <a:srgbClr val="FF0000"/>
                </a:solidFill>
              </a:rPr>
              <a:t>ADDITION OF HABITATS OR SPECIES NOT INCLUDED IN THE REFERENCES CHECKLISTS (COMPLETELY NEW) IS NOT POSSIBLE</a:t>
            </a:r>
          </a:p>
          <a:p>
            <a:r>
              <a:rPr lang="en-US" dirty="0">
                <a:solidFill>
                  <a:srgbClr val="FF0000"/>
                </a:solidFill>
              </a:rPr>
              <a:t>CHANGES IN OCCURRENCE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BE CAREFUL WITH POPULATION UNITS</a:t>
            </a:r>
          </a:p>
        </p:txBody>
      </p:sp>
    </p:spTree>
    <p:extLst>
      <p:ext uri="{BB962C8B-B14F-4D97-AF65-F5344CB8AC3E}">
        <p14:creationId xmlns:p14="http://schemas.microsoft.com/office/powerpoint/2010/main" val="177854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7F217-1C8A-1A50-E5DB-650AFF17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5544-41C9-4A00-4370-E11782A4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checklists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55B24-4AA9-7C5D-ADE9-0229987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9</a:t>
            </a:fld>
            <a:endParaRPr lang="en-US" alt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760FC-0BB7-B5A1-9FCD-E6E891F2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138"/>
            <a:ext cx="9144000" cy="672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7AAEF-6601-CE50-FD8A-1CDDFAA8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0989"/>
            <a:ext cx="7168139" cy="529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62BD4F-2E53-52E1-6DB2-8E1DA36CB05F}"/>
              </a:ext>
            </a:extLst>
          </p:cNvPr>
          <p:cNvSpPr txBox="1"/>
          <p:nvPr/>
        </p:nvSpPr>
        <p:spPr>
          <a:xfrm>
            <a:off x="7467871" y="283105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3F0BF-CE50-70F4-0D24-E6E27A689CAD}"/>
              </a:ext>
            </a:extLst>
          </p:cNvPr>
          <p:cNvSpPr txBox="1"/>
          <p:nvPr/>
        </p:nvSpPr>
        <p:spPr>
          <a:xfrm>
            <a:off x="373224" y="44376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 occurrence for removals</a:t>
            </a:r>
          </a:p>
        </p:txBody>
      </p:sp>
    </p:spTree>
    <p:extLst>
      <p:ext uri="{BB962C8B-B14F-4D97-AF65-F5344CB8AC3E}">
        <p14:creationId xmlns:p14="http://schemas.microsoft.com/office/powerpoint/2010/main" val="26467349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545</Words>
  <Application>Microsoft Office PowerPoint</Application>
  <PresentationFormat>On-screen Show (4:3)</PresentationFormat>
  <Paragraphs>131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Reporting Manual for the Delivery of Resolution No.8 (2012) data in Reportnet 3  </vt:lpstr>
      <vt:lpstr>Table of contents</vt:lpstr>
      <vt:lpstr>General Reporting Procedure</vt:lpstr>
      <vt:lpstr>General Reporting Procedure</vt:lpstr>
      <vt:lpstr>General resources</vt:lpstr>
      <vt:lpstr>EET-Extended Excel Templates</vt:lpstr>
      <vt:lpstr>EET-Extended Excel Templates</vt:lpstr>
      <vt:lpstr>National checklists</vt:lpstr>
      <vt:lpstr>National checklists</vt:lpstr>
      <vt:lpstr>Part A- General Report</vt:lpstr>
      <vt:lpstr>Part B_Species</vt:lpstr>
      <vt:lpstr>Data submission</vt:lpstr>
      <vt:lpstr>Data submission</vt:lpstr>
      <vt:lpstr>Data validation</vt:lpstr>
      <vt:lpstr>Data validation</vt:lpstr>
      <vt:lpstr>Data correction</vt:lpstr>
      <vt:lpstr>Re-submission, re-validation and re-correction</vt:lpstr>
      <vt:lpstr>Report Delivery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2</cp:revision>
  <dcterms:created xsi:type="dcterms:W3CDTF">2015-12-09T08:37:49Z</dcterms:created>
  <dcterms:modified xsi:type="dcterms:W3CDTF">2025-12-19T15:19:18Z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