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258" r:id="rId2"/>
    <p:sldId id="257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457"/>
    <a:srgbClr val="7EC492"/>
    <a:srgbClr val="65757D"/>
    <a:srgbClr val="70A1C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6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4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1AF35-5659-4DC4-A676-DE755B2EDEEA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E121-67AB-4D56-A2EC-1D3911DBAF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85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2E121-67AB-4D56-A2EC-1D3911DBAFE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90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2E121-67AB-4D56-A2EC-1D3911DBAFE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329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166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24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5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220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692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22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48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72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577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29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98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421C8-D680-46C1-8463-008BE350E9BB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B50C5-079D-4AEF-8BCA-93265BE5F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735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88322-DB6D-47BA-A5EA-720B3BEFF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3666"/>
            <a:ext cx="10515600" cy="501152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LESSONS LEARNED FROM PANDEMIC </a:t>
            </a:r>
            <a:br>
              <a:rPr lang="en-US" sz="3600" b="1" dirty="0">
                <a:latin typeface="+mn-lt"/>
              </a:rPr>
            </a:br>
            <a:r>
              <a:rPr lang="en-US" sz="3600" b="1" dirty="0">
                <a:latin typeface="+mn-lt"/>
              </a:rPr>
              <a:t>&amp; </a:t>
            </a:r>
            <a:br>
              <a:rPr lang="en-US" sz="3600" b="1" dirty="0">
                <a:latin typeface="+mn-lt"/>
              </a:rPr>
            </a:br>
            <a:r>
              <a:rPr lang="en-US" sz="3600" b="1" dirty="0">
                <a:latin typeface="+mn-lt"/>
              </a:rPr>
              <a:t>RECOMMENDATIONS ON </a:t>
            </a:r>
            <a:br>
              <a:rPr lang="en-US" sz="3600" b="1" dirty="0">
                <a:latin typeface="+mn-lt"/>
              </a:rPr>
            </a:br>
            <a:r>
              <a:rPr lang="en-US" sz="3600" b="1" dirty="0">
                <a:latin typeface="+mn-lt"/>
              </a:rPr>
              <a:t>NEW WORKING METHODS</a:t>
            </a:r>
            <a:br>
              <a:rPr lang="en-GB" sz="3600" dirty="0"/>
            </a:br>
            <a:endParaRPr lang="en-GB" sz="3600" b="1" dirty="0"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DAEA94-9628-4B6C-8C52-439C4AFEA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478" y="114932"/>
            <a:ext cx="1564798" cy="1132209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35F8CB60-F7BF-4557-A0B3-50EAA71B17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880" y="114932"/>
            <a:ext cx="1507840" cy="1205420"/>
          </a:xfrm>
          <a:prstGeom prst="rect">
            <a:avLst/>
          </a:prstGeom>
        </p:spPr>
      </p:pic>
      <p:cxnSp>
        <p:nvCxnSpPr>
          <p:cNvPr id="24" name="Line 4">
            <a:extLst>
              <a:ext uri="{FF2B5EF4-FFF2-40B4-BE49-F238E27FC236}">
                <a16:creationId xmlns:a16="http://schemas.microsoft.com/office/drawing/2014/main" id="{03347D15-F22A-4E8B-80B6-96AF24AF441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16767" y="7324203"/>
            <a:ext cx="82627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84962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6BFCC870-F2AA-4D9C-BBBD-8BEAB77A1424}"/>
              </a:ext>
            </a:extLst>
          </p:cNvPr>
          <p:cNvGrpSpPr/>
          <p:nvPr/>
        </p:nvGrpSpPr>
        <p:grpSpPr>
          <a:xfrm>
            <a:off x="3565270" y="1230989"/>
            <a:ext cx="5640376" cy="4540937"/>
            <a:chOff x="3298861" y="1246094"/>
            <a:chExt cx="5506908" cy="4563595"/>
          </a:xfrm>
        </p:grpSpPr>
        <p:sp>
          <p:nvSpPr>
            <p:cNvPr id="7" name="Freeform 20">
              <a:extLst>
                <a:ext uri="{FF2B5EF4-FFF2-40B4-BE49-F238E27FC236}">
                  <a16:creationId xmlns:a16="http://schemas.microsoft.com/office/drawing/2014/main" id="{B46CD412-1248-486D-BE6A-B314DAF93FC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98861" y="1246094"/>
              <a:ext cx="2146451" cy="2480145"/>
            </a:xfrm>
            <a:custGeom>
              <a:avLst/>
              <a:gdLst>
                <a:gd name="T0" fmla="*/ 1904 w 3807"/>
                <a:gd name="T1" fmla="*/ 0 h 4398"/>
                <a:gd name="T2" fmla="*/ 0 w 3807"/>
                <a:gd name="T3" fmla="*/ 1100 h 4398"/>
                <a:gd name="T4" fmla="*/ 0 w 3807"/>
                <a:gd name="T5" fmla="*/ 3298 h 4398"/>
                <a:gd name="T6" fmla="*/ 1904 w 3807"/>
                <a:gd name="T7" fmla="*/ 4398 h 4398"/>
                <a:gd name="T8" fmla="*/ 3807 w 3807"/>
                <a:gd name="T9" fmla="*/ 3298 h 4398"/>
                <a:gd name="T10" fmla="*/ 3807 w 3807"/>
                <a:gd name="T11" fmla="*/ 1100 h 4398"/>
                <a:gd name="T12" fmla="*/ 1904 w 3807"/>
                <a:gd name="T13" fmla="*/ 0 h 4398"/>
                <a:gd name="T14" fmla="*/ 1904 w 3807"/>
                <a:gd name="T15" fmla="*/ 421 h 4398"/>
                <a:gd name="T16" fmla="*/ 3443 w 3807"/>
                <a:gd name="T17" fmla="*/ 1310 h 4398"/>
                <a:gd name="T18" fmla="*/ 3443 w 3807"/>
                <a:gd name="T19" fmla="*/ 3088 h 4398"/>
                <a:gd name="T20" fmla="*/ 1904 w 3807"/>
                <a:gd name="T21" fmla="*/ 3977 h 4398"/>
                <a:gd name="T22" fmla="*/ 364 w 3807"/>
                <a:gd name="T23" fmla="*/ 3088 h 4398"/>
                <a:gd name="T24" fmla="*/ 364 w 3807"/>
                <a:gd name="T25" fmla="*/ 1310 h 4398"/>
                <a:gd name="T26" fmla="*/ 1904 w 3807"/>
                <a:gd name="T27" fmla="*/ 421 h 4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807" h="4398">
                  <a:moveTo>
                    <a:pt x="1904" y="0"/>
                  </a:moveTo>
                  <a:lnTo>
                    <a:pt x="0" y="1100"/>
                  </a:lnTo>
                  <a:lnTo>
                    <a:pt x="0" y="3298"/>
                  </a:lnTo>
                  <a:lnTo>
                    <a:pt x="1904" y="4398"/>
                  </a:lnTo>
                  <a:lnTo>
                    <a:pt x="3807" y="3298"/>
                  </a:lnTo>
                  <a:lnTo>
                    <a:pt x="3807" y="1100"/>
                  </a:lnTo>
                  <a:lnTo>
                    <a:pt x="1904" y="0"/>
                  </a:lnTo>
                  <a:close/>
                  <a:moveTo>
                    <a:pt x="1904" y="421"/>
                  </a:moveTo>
                  <a:lnTo>
                    <a:pt x="3443" y="1310"/>
                  </a:lnTo>
                  <a:lnTo>
                    <a:pt x="3443" y="3088"/>
                  </a:lnTo>
                  <a:lnTo>
                    <a:pt x="1904" y="3977"/>
                  </a:lnTo>
                  <a:lnTo>
                    <a:pt x="364" y="3088"/>
                  </a:lnTo>
                  <a:lnTo>
                    <a:pt x="364" y="1310"/>
                  </a:lnTo>
                  <a:lnTo>
                    <a:pt x="1904" y="42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500" b="1" dirty="0">
                  <a:solidFill>
                    <a:schemeClr val="accent6">
                      <a:lumMod val="50000"/>
                    </a:schemeClr>
                  </a:solidFill>
                </a:rPr>
                <a:t>S</a:t>
              </a:r>
            </a:p>
          </p:txBody>
        </p:sp>
        <p:sp>
          <p:nvSpPr>
            <p:cNvPr id="8" name="Freeform 22">
              <a:extLst>
                <a:ext uri="{FF2B5EF4-FFF2-40B4-BE49-F238E27FC236}">
                  <a16:creationId xmlns:a16="http://schemas.microsoft.com/office/drawing/2014/main" id="{C2E73BF6-B01E-4EEF-83C3-EB8FFF280A6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90171" y="1246094"/>
              <a:ext cx="2144198" cy="2480145"/>
            </a:xfrm>
            <a:custGeom>
              <a:avLst/>
              <a:gdLst>
                <a:gd name="T0" fmla="*/ 1903 w 3807"/>
                <a:gd name="T1" fmla="*/ 0 h 4398"/>
                <a:gd name="T2" fmla="*/ 0 w 3807"/>
                <a:gd name="T3" fmla="*/ 1100 h 4398"/>
                <a:gd name="T4" fmla="*/ 0 w 3807"/>
                <a:gd name="T5" fmla="*/ 3298 h 4398"/>
                <a:gd name="T6" fmla="*/ 1903 w 3807"/>
                <a:gd name="T7" fmla="*/ 4398 h 4398"/>
                <a:gd name="T8" fmla="*/ 3807 w 3807"/>
                <a:gd name="T9" fmla="*/ 3298 h 4398"/>
                <a:gd name="T10" fmla="*/ 3807 w 3807"/>
                <a:gd name="T11" fmla="*/ 1100 h 4398"/>
                <a:gd name="T12" fmla="*/ 1903 w 3807"/>
                <a:gd name="T13" fmla="*/ 0 h 4398"/>
                <a:gd name="T14" fmla="*/ 1903 w 3807"/>
                <a:gd name="T15" fmla="*/ 421 h 4398"/>
                <a:gd name="T16" fmla="*/ 3443 w 3807"/>
                <a:gd name="T17" fmla="*/ 1310 h 4398"/>
                <a:gd name="T18" fmla="*/ 3443 w 3807"/>
                <a:gd name="T19" fmla="*/ 3088 h 4398"/>
                <a:gd name="T20" fmla="*/ 1903 w 3807"/>
                <a:gd name="T21" fmla="*/ 3977 h 4398"/>
                <a:gd name="T22" fmla="*/ 364 w 3807"/>
                <a:gd name="T23" fmla="*/ 3088 h 4398"/>
                <a:gd name="T24" fmla="*/ 364 w 3807"/>
                <a:gd name="T25" fmla="*/ 1310 h 4398"/>
                <a:gd name="T26" fmla="*/ 1903 w 3807"/>
                <a:gd name="T27" fmla="*/ 421 h 4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807" h="4398">
                  <a:moveTo>
                    <a:pt x="1903" y="0"/>
                  </a:moveTo>
                  <a:lnTo>
                    <a:pt x="0" y="1100"/>
                  </a:lnTo>
                  <a:lnTo>
                    <a:pt x="0" y="3298"/>
                  </a:lnTo>
                  <a:lnTo>
                    <a:pt x="1903" y="4398"/>
                  </a:lnTo>
                  <a:lnTo>
                    <a:pt x="3807" y="3298"/>
                  </a:lnTo>
                  <a:lnTo>
                    <a:pt x="3807" y="1100"/>
                  </a:lnTo>
                  <a:lnTo>
                    <a:pt x="1903" y="0"/>
                  </a:lnTo>
                  <a:close/>
                  <a:moveTo>
                    <a:pt x="1903" y="421"/>
                  </a:moveTo>
                  <a:lnTo>
                    <a:pt x="3443" y="1310"/>
                  </a:lnTo>
                  <a:lnTo>
                    <a:pt x="3443" y="3088"/>
                  </a:lnTo>
                  <a:lnTo>
                    <a:pt x="1903" y="3977"/>
                  </a:lnTo>
                  <a:lnTo>
                    <a:pt x="364" y="3088"/>
                  </a:lnTo>
                  <a:lnTo>
                    <a:pt x="364" y="1310"/>
                  </a:lnTo>
                  <a:lnTo>
                    <a:pt x="1903" y="42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500" b="1" dirty="0">
                  <a:solidFill>
                    <a:schemeClr val="accent2">
                      <a:lumMod val="75000"/>
                    </a:schemeClr>
                  </a:solidFill>
                </a:rPr>
                <a:t>W</a:t>
              </a:r>
            </a:p>
          </p:txBody>
        </p:sp>
        <p:sp>
          <p:nvSpPr>
            <p:cNvPr id="9" name="Freeform 24">
              <a:extLst>
                <a:ext uri="{FF2B5EF4-FFF2-40B4-BE49-F238E27FC236}">
                  <a16:creationId xmlns:a16="http://schemas.microsoft.com/office/drawing/2014/main" id="{43A78546-E79D-4114-ABF5-0FFC1337CB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78838" y="3331798"/>
              <a:ext cx="2146452" cy="2477891"/>
            </a:xfrm>
            <a:custGeom>
              <a:avLst/>
              <a:gdLst>
                <a:gd name="T0" fmla="*/ 1904 w 3807"/>
                <a:gd name="T1" fmla="*/ 0 h 4397"/>
                <a:gd name="T2" fmla="*/ 0 w 3807"/>
                <a:gd name="T3" fmla="*/ 1099 h 4397"/>
                <a:gd name="T4" fmla="*/ 0 w 3807"/>
                <a:gd name="T5" fmla="*/ 3298 h 4397"/>
                <a:gd name="T6" fmla="*/ 1904 w 3807"/>
                <a:gd name="T7" fmla="*/ 4397 h 4397"/>
                <a:gd name="T8" fmla="*/ 3807 w 3807"/>
                <a:gd name="T9" fmla="*/ 3298 h 4397"/>
                <a:gd name="T10" fmla="*/ 3807 w 3807"/>
                <a:gd name="T11" fmla="*/ 1099 h 4397"/>
                <a:gd name="T12" fmla="*/ 1904 w 3807"/>
                <a:gd name="T13" fmla="*/ 0 h 4397"/>
                <a:gd name="T14" fmla="*/ 1904 w 3807"/>
                <a:gd name="T15" fmla="*/ 420 h 4397"/>
                <a:gd name="T16" fmla="*/ 3443 w 3807"/>
                <a:gd name="T17" fmla="*/ 1310 h 4397"/>
                <a:gd name="T18" fmla="*/ 3443 w 3807"/>
                <a:gd name="T19" fmla="*/ 3088 h 4397"/>
                <a:gd name="T20" fmla="*/ 1904 w 3807"/>
                <a:gd name="T21" fmla="*/ 3976 h 4397"/>
                <a:gd name="T22" fmla="*/ 364 w 3807"/>
                <a:gd name="T23" fmla="*/ 3088 h 4397"/>
                <a:gd name="T24" fmla="*/ 364 w 3807"/>
                <a:gd name="T25" fmla="*/ 1310 h 4397"/>
                <a:gd name="T26" fmla="*/ 1904 w 3807"/>
                <a:gd name="T27" fmla="*/ 420 h 4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807" h="4397">
                  <a:moveTo>
                    <a:pt x="1904" y="0"/>
                  </a:moveTo>
                  <a:lnTo>
                    <a:pt x="0" y="1099"/>
                  </a:lnTo>
                  <a:lnTo>
                    <a:pt x="0" y="3298"/>
                  </a:lnTo>
                  <a:lnTo>
                    <a:pt x="1904" y="4397"/>
                  </a:lnTo>
                  <a:lnTo>
                    <a:pt x="3807" y="3298"/>
                  </a:lnTo>
                  <a:lnTo>
                    <a:pt x="3807" y="1099"/>
                  </a:lnTo>
                  <a:lnTo>
                    <a:pt x="1904" y="0"/>
                  </a:lnTo>
                  <a:close/>
                  <a:moveTo>
                    <a:pt x="1904" y="420"/>
                  </a:moveTo>
                  <a:lnTo>
                    <a:pt x="3443" y="1310"/>
                  </a:lnTo>
                  <a:lnTo>
                    <a:pt x="3443" y="3088"/>
                  </a:lnTo>
                  <a:lnTo>
                    <a:pt x="1904" y="3976"/>
                  </a:lnTo>
                  <a:lnTo>
                    <a:pt x="364" y="3088"/>
                  </a:lnTo>
                  <a:lnTo>
                    <a:pt x="364" y="1310"/>
                  </a:lnTo>
                  <a:lnTo>
                    <a:pt x="1904" y="4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500" b="1" dirty="0">
                  <a:solidFill>
                    <a:schemeClr val="accent3">
                      <a:lumMod val="50000"/>
                    </a:schemeClr>
                  </a:solidFill>
                </a:rPr>
                <a:t>O</a:t>
              </a:r>
            </a:p>
          </p:txBody>
        </p:sp>
        <p:sp>
          <p:nvSpPr>
            <p:cNvPr id="10" name="Freeform 26">
              <a:extLst>
                <a:ext uri="{FF2B5EF4-FFF2-40B4-BE49-F238E27FC236}">
                  <a16:creationId xmlns:a16="http://schemas.microsoft.com/office/drawing/2014/main" id="{99E738A9-4278-4E78-8096-E7ACBD4CD6A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59317" y="3321472"/>
              <a:ext cx="2146452" cy="2477891"/>
            </a:xfrm>
            <a:custGeom>
              <a:avLst/>
              <a:gdLst>
                <a:gd name="T0" fmla="*/ 1902 w 3806"/>
                <a:gd name="T1" fmla="*/ 0 h 4397"/>
                <a:gd name="T2" fmla="*/ 0 w 3806"/>
                <a:gd name="T3" fmla="*/ 1099 h 4397"/>
                <a:gd name="T4" fmla="*/ 0 w 3806"/>
                <a:gd name="T5" fmla="*/ 3298 h 4397"/>
                <a:gd name="T6" fmla="*/ 1902 w 3806"/>
                <a:gd name="T7" fmla="*/ 4397 h 4397"/>
                <a:gd name="T8" fmla="*/ 3806 w 3806"/>
                <a:gd name="T9" fmla="*/ 3298 h 4397"/>
                <a:gd name="T10" fmla="*/ 3806 w 3806"/>
                <a:gd name="T11" fmla="*/ 1099 h 4397"/>
                <a:gd name="T12" fmla="*/ 1902 w 3806"/>
                <a:gd name="T13" fmla="*/ 0 h 4397"/>
                <a:gd name="T14" fmla="*/ 1902 w 3806"/>
                <a:gd name="T15" fmla="*/ 420 h 4397"/>
                <a:gd name="T16" fmla="*/ 3441 w 3806"/>
                <a:gd name="T17" fmla="*/ 1310 h 4397"/>
                <a:gd name="T18" fmla="*/ 3441 w 3806"/>
                <a:gd name="T19" fmla="*/ 3088 h 4397"/>
                <a:gd name="T20" fmla="*/ 1902 w 3806"/>
                <a:gd name="T21" fmla="*/ 3976 h 4397"/>
                <a:gd name="T22" fmla="*/ 364 w 3806"/>
                <a:gd name="T23" fmla="*/ 3088 h 4397"/>
                <a:gd name="T24" fmla="*/ 364 w 3806"/>
                <a:gd name="T25" fmla="*/ 1310 h 4397"/>
                <a:gd name="T26" fmla="*/ 1902 w 3806"/>
                <a:gd name="T27" fmla="*/ 420 h 4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806" h="4397">
                  <a:moveTo>
                    <a:pt x="1902" y="0"/>
                  </a:moveTo>
                  <a:lnTo>
                    <a:pt x="0" y="1099"/>
                  </a:lnTo>
                  <a:lnTo>
                    <a:pt x="0" y="3298"/>
                  </a:lnTo>
                  <a:lnTo>
                    <a:pt x="1902" y="4397"/>
                  </a:lnTo>
                  <a:lnTo>
                    <a:pt x="3806" y="3298"/>
                  </a:lnTo>
                  <a:lnTo>
                    <a:pt x="3806" y="1099"/>
                  </a:lnTo>
                  <a:lnTo>
                    <a:pt x="1902" y="0"/>
                  </a:lnTo>
                  <a:close/>
                  <a:moveTo>
                    <a:pt x="1902" y="420"/>
                  </a:moveTo>
                  <a:lnTo>
                    <a:pt x="3441" y="1310"/>
                  </a:lnTo>
                  <a:lnTo>
                    <a:pt x="3441" y="3088"/>
                  </a:lnTo>
                  <a:lnTo>
                    <a:pt x="1902" y="3976"/>
                  </a:lnTo>
                  <a:lnTo>
                    <a:pt x="364" y="3088"/>
                  </a:lnTo>
                  <a:lnTo>
                    <a:pt x="364" y="1310"/>
                  </a:lnTo>
                  <a:lnTo>
                    <a:pt x="1902" y="42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500" b="1">
                  <a:solidFill>
                    <a:schemeClr val="accent5">
                      <a:lumMod val="75000"/>
                    </a:schemeClr>
                  </a:solidFill>
                </a:rPr>
                <a:t>T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E5EEFAF-8612-4E4C-8465-67BB5024ED27}"/>
              </a:ext>
            </a:extLst>
          </p:cNvPr>
          <p:cNvGrpSpPr/>
          <p:nvPr/>
        </p:nvGrpSpPr>
        <p:grpSpPr>
          <a:xfrm>
            <a:off x="9421690" y="3668621"/>
            <a:ext cx="2556431" cy="1864669"/>
            <a:chOff x="8921977" y="1466725"/>
            <a:chExt cx="2937088" cy="1864669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E1C1CA9-E7C6-4DB2-9414-7D510CD5DE27}"/>
                </a:ext>
              </a:extLst>
            </p:cNvPr>
            <p:cNvSpPr txBox="1"/>
            <p:nvPr/>
          </p:nvSpPr>
          <p:spPr>
            <a:xfrm>
              <a:off x="8921977" y="1466725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dirty="0"/>
                <a:t>Threats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3C613B8-A7BE-4FB4-A2E5-79B62A5BDE4B}"/>
                </a:ext>
              </a:extLst>
            </p:cNvPr>
            <p:cNvSpPr txBox="1"/>
            <p:nvPr/>
          </p:nvSpPr>
          <p:spPr>
            <a:xfrm>
              <a:off x="8929772" y="1925881"/>
              <a:ext cx="2929293" cy="1405513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Risk of 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poor planning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&amp; 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preparation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Risk of 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pushing aside in-person 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meetings 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Reduced 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networking and cooperation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Reduced 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visibility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of Bern Convention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No social/cultural side events</a:t>
              </a:r>
              <a:endPara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0D69DA8-C0FC-48A4-8E65-483257E1E55B}"/>
              </a:ext>
            </a:extLst>
          </p:cNvPr>
          <p:cNvGrpSpPr/>
          <p:nvPr/>
        </p:nvGrpSpPr>
        <p:grpSpPr>
          <a:xfrm>
            <a:off x="1393498" y="4068492"/>
            <a:ext cx="2937088" cy="1208079"/>
            <a:chOff x="332936" y="2627766"/>
            <a:chExt cx="2937088" cy="1208079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FDFFEF-EF22-458F-B9A6-EB44974EB9FD}"/>
                </a:ext>
              </a:extLst>
            </p:cNvPr>
            <p:cNvSpPr txBox="1"/>
            <p:nvPr/>
          </p:nvSpPr>
          <p:spPr>
            <a:xfrm>
              <a:off x="332936" y="2627766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/>
                <a:t>Opportunities</a:t>
              </a:r>
              <a:endParaRPr lang="en-US" sz="2400" b="1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6852E78-7465-4D79-9349-E6EF6BF83EE1}"/>
                </a:ext>
              </a:extLst>
            </p:cNvPr>
            <p:cNvSpPr txBox="1"/>
            <p:nvPr/>
          </p:nvSpPr>
          <p:spPr>
            <a:xfrm>
              <a:off x="340731" y="3086922"/>
              <a:ext cx="2929293" cy="748923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171450" indent="-171450" algn="just">
                <a:spcAft>
                  <a:spcPts val="400"/>
                </a:spcAft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Flexibility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in convening meetings</a:t>
              </a:r>
            </a:p>
            <a:p>
              <a:pPr marL="171450" indent="-171450" algn="just">
                <a:spcAft>
                  <a:spcPts val="4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Possibility to hold 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more frequent 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meetings</a:t>
              </a:r>
            </a:p>
            <a:p>
              <a:pPr marL="171450" indent="-171450" algn="just">
                <a:spcAft>
                  <a:spcPts val="4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For OSAs : 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hybrid models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B8FA8A9-FDE8-4201-B6C4-A1CDDFCAA1D9}"/>
              </a:ext>
            </a:extLst>
          </p:cNvPr>
          <p:cNvGrpSpPr/>
          <p:nvPr/>
        </p:nvGrpSpPr>
        <p:grpSpPr>
          <a:xfrm>
            <a:off x="8341218" y="879074"/>
            <a:ext cx="3636903" cy="2336593"/>
            <a:chOff x="8921977" y="1466725"/>
            <a:chExt cx="2937088" cy="2336593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0488F31-CD18-40C4-858F-18FC91E56D99}"/>
                </a:ext>
              </a:extLst>
            </p:cNvPr>
            <p:cNvSpPr txBox="1"/>
            <p:nvPr/>
          </p:nvSpPr>
          <p:spPr>
            <a:xfrm>
              <a:off x="8921977" y="1466725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dirty="0"/>
                <a:t>Weaknesses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DB121B5-2513-4B92-AEE3-E06AAB6F8232}"/>
                </a:ext>
              </a:extLst>
            </p:cNvPr>
            <p:cNvSpPr txBox="1"/>
            <p:nvPr/>
          </p:nvSpPr>
          <p:spPr>
            <a:xfrm>
              <a:off x="8929772" y="1925881"/>
              <a:ext cx="2929293" cy="187743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Need for 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quality equipment, high connection speed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Risk of 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technical issues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Consecutive interpretation 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only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with </a:t>
              </a:r>
              <a:r>
                <a:rPr lang="en-US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BlueJeans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Challenging moderation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in bigger meetings 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more complex consultation btw Chair &amp; Secretariat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Communication barriers 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&amp; less 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interaction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(virtual fatigue)</a:t>
              </a:r>
              <a:endPara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Different </a:t>
              </a: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time zones </a:t>
              </a: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of participants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BBDACA6-FB39-4A93-94D4-C01BCFA2D2FF}"/>
              </a:ext>
            </a:extLst>
          </p:cNvPr>
          <p:cNvGrpSpPr/>
          <p:nvPr/>
        </p:nvGrpSpPr>
        <p:grpSpPr>
          <a:xfrm>
            <a:off x="205483" y="1091067"/>
            <a:ext cx="3163661" cy="2839295"/>
            <a:chOff x="332936" y="2627766"/>
            <a:chExt cx="2937088" cy="2839295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4200021-FA83-4AA4-A3C4-04C49FFE413C}"/>
                </a:ext>
              </a:extLst>
            </p:cNvPr>
            <p:cNvSpPr txBox="1"/>
            <p:nvPr/>
          </p:nvSpPr>
          <p:spPr>
            <a:xfrm>
              <a:off x="332936" y="2627766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dirty="0"/>
                <a:t>Strengths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0678C83-BEC7-4625-85BB-4E5C92EB1524}"/>
                </a:ext>
              </a:extLst>
            </p:cNvPr>
            <p:cNvSpPr txBox="1"/>
            <p:nvPr/>
          </p:nvSpPr>
          <p:spPr>
            <a:xfrm>
              <a:off x="340731" y="3086922"/>
              <a:ext cx="2929293" cy="238013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Increased </a:t>
              </a:r>
              <a:r>
                <a:rPr lang="en-GB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flexibility</a:t>
              </a: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(easier scheduling, targeted participation, shorter sessions)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Larger </a:t>
              </a:r>
              <a:r>
                <a:rPr lang="en-GB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attendance, </a:t>
              </a: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increased </a:t>
              </a:r>
              <a:r>
                <a:rPr lang="en-GB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stakeholder diversity</a:t>
              </a: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Reduced</a:t>
              </a:r>
              <a:r>
                <a:rPr lang="en-GB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costs </a:t>
              </a: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with </a:t>
              </a:r>
              <a:r>
                <a:rPr lang="en-GB" sz="1200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BlueJeans</a:t>
              </a: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(savings on travel costs &amp; per diems)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Easier </a:t>
              </a:r>
              <a:r>
                <a:rPr lang="en-GB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information sharing </a:t>
              </a: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(no printing, direct editing, recording of meetings)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Reduced </a:t>
              </a:r>
              <a:r>
                <a:rPr lang="en-GB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carbon footprint </a:t>
              </a:r>
              <a:r>
                <a:rPr lang="en-GB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and savings on </a:t>
              </a:r>
              <a:r>
                <a:rPr lang="en-GB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travel time</a:t>
              </a:r>
            </a:p>
            <a:p>
              <a:pPr marL="171450" indent="-171450" algn="just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endParaRPr lang="en-GB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956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BC811-67D7-44EC-8884-604D9740A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007" y="243750"/>
            <a:ext cx="7602611" cy="1325563"/>
          </a:xfrm>
        </p:spPr>
        <p:txBody>
          <a:bodyPr>
            <a:normAutofit/>
          </a:bodyPr>
          <a:lstStyle/>
          <a:p>
            <a:pPr algn="ctr"/>
            <a:r>
              <a:rPr lang="en-GB" sz="66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RECOMMENDATIONS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ADF5BA3-55C8-4CA8-BB42-6360E8FAA88E}"/>
              </a:ext>
            </a:extLst>
          </p:cNvPr>
          <p:cNvSpPr txBox="1">
            <a:spLocks/>
          </p:cNvSpPr>
          <p:nvPr/>
        </p:nvSpPr>
        <p:spPr>
          <a:xfrm>
            <a:off x="3301064" y="3901686"/>
            <a:ext cx="2584418" cy="16185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Include virtual meetings as a standard preparatory element of OSAs</a:t>
            </a:r>
          </a:p>
          <a:p>
            <a:pPr algn="ctr"/>
            <a:endParaRPr lang="en-GB" sz="2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CF12E2-C919-4823-A5D9-40AD6C9588DA}"/>
              </a:ext>
            </a:extLst>
          </p:cNvPr>
          <p:cNvSpPr txBox="1">
            <a:spLocks/>
          </p:cNvSpPr>
          <p:nvPr/>
        </p:nvSpPr>
        <p:spPr>
          <a:xfrm>
            <a:off x="8923922" y="3907249"/>
            <a:ext cx="2088502" cy="16255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Hold </a:t>
            </a:r>
            <a:r>
              <a:rPr lang="en-US" sz="2400" dirty="0" err="1"/>
              <a:t>GoE</a:t>
            </a:r>
            <a:r>
              <a:rPr lang="en-US" sz="2400" dirty="0"/>
              <a:t> meetings that do not include field visits virtually</a:t>
            </a:r>
          </a:p>
          <a:p>
            <a:pPr algn="ctr"/>
            <a:endParaRPr lang="en-GB" sz="2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7A42F98-1431-439F-A2A9-B5068F19377A}"/>
              </a:ext>
            </a:extLst>
          </p:cNvPr>
          <p:cNvSpPr txBox="1">
            <a:spLocks/>
          </p:cNvSpPr>
          <p:nvPr/>
        </p:nvSpPr>
        <p:spPr>
          <a:xfrm>
            <a:off x="6104027" y="2171135"/>
            <a:ext cx="2437898" cy="237650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Make use of written procedures if meetings are not feasible/ in between meetings</a:t>
            </a:r>
          </a:p>
          <a:p>
            <a:pPr algn="ctr"/>
            <a:endParaRPr lang="en-GB" sz="240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CF36C10E-1768-406A-955A-0928868844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13" t="13126" r="4849" b="49137"/>
          <a:stretch/>
        </p:blipFill>
        <p:spPr>
          <a:xfrm>
            <a:off x="5621803" y="4766099"/>
            <a:ext cx="3302119" cy="1470624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7E7F07-8B0A-47AD-B52B-A7FE3F622F90}"/>
              </a:ext>
            </a:extLst>
          </p:cNvPr>
          <p:cNvSpPr txBox="1">
            <a:spLocks/>
          </p:cNvSpPr>
          <p:nvPr/>
        </p:nvSpPr>
        <p:spPr>
          <a:xfrm>
            <a:off x="8863757" y="1224968"/>
            <a:ext cx="2168548" cy="2376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Keep it flexible, decide on a case-by-case basis</a:t>
            </a:r>
          </a:p>
        </p:txBody>
      </p:sp>
      <p:sp>
        <p:nvSpPr>
          <p:cNvPr id="17" name="Hexagon 16">
            <a:extLst>
              <a:ext uri="{FF2B5EF4-FFF2-40B4-BE49-F238E27FC236}">
                <a16:creationId xmlns:a16="http://schemas.microsoft.com/office/drawing/2014/main" id="{3F48BC3D-0031-437B-A6B3-62F8BDC3DA7E}"/>
              </a:ext>
            </a:extLst>
          </p:cNvPr>
          <p:cNvSpPr/>
          <p:nvPr/>
        </p:nvSpPr>
        <p:spPr>
          <a:xfrm>
            <a:off x="8383039" y="3410131"/>
            <a:ext cx="3129171" cy="2711936"/>
          </a:xfrm>
          <a:prstGeom prst="hexagon">
            <a:avLst/>
          </a:prstGeom>
          <a:noFill/>
          <a:ln w="1428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939F5D6A-07C5-409A-ACDA-986281337800}"/>
              </a:ext>
            </a:extLst>
          </p:cNvPr>
          <p:cNvSpPr/>
          <p:nvPr/>
        </p:nvSpPr>
        <p:spPr>
          <a:xfrm>
            <a:off x="3051684" y="3358761"/>
            <a:ext cx="3129171" cy="2763306"/>
          </a:xfrm>
          <a:prstGeom prst="hexagon">
            <a:avLst/>
          </a:prstGeom>
          <a:noFill/>
          <a:ln w="1428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id="{2D1ADC00-2DCC-4FF4-A705-EF62034BE4A2}"/>
              </a:ext>
            </a:extLst>
          </p:cNvPr>
          <p:cNvSpPr/>
          <p:nvPr/>
        </p:nvSpPr>
        <p:spPr>
          <a:xfrm>
            <a:off x="5733107" y="1848132"/>
            <a:ext cx="3129171" cy="2763306"/>
          </a:xfrm>
          <a:prstGeom prst="hexagon">
            <a:avLst/>
          </a:prstGeom>
          <a:noFill/>
          <a:ln w="1428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39BC785C-0D16-4429-B2E5-36062B804F49}"/>
              </a:ext>
            </a:extLst>
          </p:cNvPr>
          <p:cNvSpPr/>
          <p:nvPr/>
        </p:nvSpPr>
        <p:spPr>
          <a:xfrm>
            <a:off x="8499523" y="635739"/>
            <a:ext cx="2873970" cy="2468615"/>
          </a:xfrm>
          <a:prstGeom prst="hexagon">
            <a:avLst/>
          </a:prstGeom>
          <a:noFill/>
          <a:ln w="142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A72DA3-7B8C-4645-8F0F-D43AC0EAF07F}"/>
              </a:ext>
            </a:extLst>
          </p:cNvPr>
          <p:cNvSpPr txBox="1">
            <a:spLocks/>
          </p:cNvSpPr>
          <p:nvPr/>
        </p:nvSpPr>
        <p:spPr>
          <a:xfrm>
            <a:off x="6232225" y="5046163"/>
            <a:ext cx="2234846" cy="10903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Hold (at least one of the) Bureau meetings virtually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33795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</TotalTime>
  <Words>217</Words>
  <Application>Microsoft Office PowerPoint</Application>
  <PresentationFormat>Widescreen</PresentationFormat>
  <Paragraphs>37</Paragraphs>
  <Slides>3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LESSONS LEARNED FROM PANDEMIC  &amp;  RECOMMENDATIONS ON  NEW WORKING METHODS </vt:lpstr>
      <vt:lpstr>PowerPoint Presentation</vt:lpstr>
      <vt:lpstr>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SAPORITO Nadia</dc:creator>
  <cp:lastModifiedBy>Eoghan KELLY</cp:lastModifiedBy>
  <cp:revision>36</cp:revision>
  <dcterms:created xsi:type="dcterms:W3CDTF">2021-08-04T14:49:03Z</dcterms:created>
  <dcterms:modified xsi:type="dcterms:W3CDTF">2021-11-26T10:47:28Z</dcterms:modified>
</cp:coreProperties>
</file>