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5A5A"/>
    <a:srgbClr val="DAE3FE"/>
    <a:srgbClr val="D6E1F8"/>
    <a:srgbClr val="A7C484"/>
    <a:srgbClr val="D5602B"/>
    <a:srgbClr val="A5B592"/>
    <a:srgbClr val="ADC8DD"/>
    <a:srgbClr val="40749B"/>
    <a:srgbClr val="F1D77F"/>
    <a:srgbClr val="DD7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6FE0-D318-48F6-811F-40686274DCF0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5FFE-AC08-4450-A74E-4501D3BCE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52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6FE0-D318-48F6-811F-40686274DCF0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5FFE-AC08-4450-A74E-4501D3BCE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8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6FE0-D318-48F6-811F-40686274DCF0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5FFE-AC08-4450-A74E-4501D3BCE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06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6FE0-D318-48F6-811F-40686274DCF0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5FFE-AC08-4450-A74E-4501D3BCE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55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6FE0-D318-48F6-811F-40686274DCF0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5FFE-AC08-4450-A74E-4501D3BCE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391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6FE0-D318-48F6-811F-40686274DCF0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5FFE-AC08-4450-A74E-4501D3BCE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921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6FE0-D318-48F6-811F-40686274DCF0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5FFE-AC08-4450-A74E-4501D3BCE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1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6FE0-D318-48F6-811F-40686274DCF0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5FFE-AC08-4450-A74E-4501D3BCE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918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6FE0-D318-48F6-811F-40686274DCF0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5FFE-AC08-4450-A74E-4501D3BCE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72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6FE0-D318-48F6-811F-40686274DCF0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5FFE-AC08-4450-A74E-4501D3BCE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652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6FE0-D318-48F6-811F-40686274DCF0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5FFE-AC08-4450-A74E-4501D3BCE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53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86FE0-D318-48F6-811F-40686274DCF0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45FFE-AC08-4450-A74E-4501D3BCE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27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963D8-93B5-4E80-8BD6-CCAD71A17B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1730" y="256854"/>
            <a:ext cx="10188539" cy="832207"/>
          </a:xfrm>
        </p:spPr>
        <p:txBody>
          <a:bodyPr>
            <a:normAutofit fontScale="90000"/>
          </a:bodyPr>
          <a:lstStyle/>
          <a:p>
            <a:br>
              <a:rPr lang="en-GB" sz="2400" b="1" dirty="0">
                <a:solidFill>
                  <a:srgbClr val="5A5A5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b="1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 &amp; Cons of biennial Standing Committee meetings</a:t>
            </a:r>
            <a:endParaRPr lang="en-GB" sz="3600" b="1" dirty="0">
              <a:solidFill>
                <a:srgbClr val="5A5A5A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86CF52-C621-4CEE-A965-8D8EED5DC6C8}"/>
              </a:ext>
            </a:extLst>
          </p:cNvPr>
          <p:cNvSpPr txBox="1"/>
          <p:nvPr/>
        </p:nvSpPr>
        <p:spPr>
          <a:xfrm>
            <a:off x="1200540" y="2201700"/>
            <a:ext cx="4388604" cy="4235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lnSpc>
                <a:spcPct val="107000"/>
              </a:lnSpc>
              <a:spcAft>
                <a:spcPts val="1200"/>
              </a:spcAft>
            </a:pPr>
            <a:r>
              <a:rPr lang="en-GB" sz="1600" dirty="0">
                <a:solidFill>
                  <a:srgbClr val="5A5A5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Savings on financial resources (interpretation, travel costs &amp; per diems)</a:t>
            </a:r>
          </a:p>
          <a:p>
            <a:pPr algn="r">
              <a:lnSpc>
                <a:spcPct val="107000"/>
              </a:lnSpc>
              <a:spcAft>
                <a:spcPts val="1200"/>
              </a:spcAft>
            </a:pPr>
            <a:r>
              <a:rPr lang="en-GB" sz="1600" dirty="0">
                <a:solidFill>
                  <a:srgbClr val="5A5A5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Reduced administrative burden for </a:t>
            </a:r>
            <a:r>
              <a:rPr lang="en-GB" sz="1600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participants</a:t>
            </a:r>
          </a:p>
          <a:p>
            <a:pPr lvl="0" algn="r">
              <a:lnSpc>
                <a:spcPct val="107000"/>
              </a:lnSpc>
              <a:spcAft>
                <a:spcPts val="1200"/>
              </a:spcAft>
            </a:pPr>
            <a:r>
              <a:rPr lang="en-GB" sz="1600" dirty="0">
                <a:solidFill>
                  <a:srgbClr val="5A5A5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Reduced administrative burden </a:t>
            </a:r>
            <a:r>
              <a:rPr lang="en-GB" sz="1600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Secretariat</a:t>
            </a:r>
          </a:p>
          <a:p>
            <a:pPr lvl="0" algn="r">
              <a:lnSpc>
                <a:spcPct val="107000"/>
              </a:lnSpc>
              <a:spcAft>
                <a:spcPts val="1200"/>
              </a:spcAft>
            </a:pPr>
            <a:r>
              <a:rPr lang="en-GB" sz="1600" dirty="0">
                <a:solidFill>
                  <a:srgbClr val="5A5A5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Increased time and energies for other projects</a:t>
            </a:r>
          </a:p>
          <a:p>
            <a:pPr lvl="0" algn="r">
              <a:lnSpc>
                <a:spcPct val="107000"/>
              </a:lnSpc>
              <a:spcAft>
                <a:spcPts val="1200"/>
              </a:spcAft>
            </a:pPr>
            <a:r>
              <a:rPr lang="en-GB" sz="1600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Reduced “deadline” pressure</a:t>
            </a:r>
            <a:endParaRPr lang="en-GB" sz="1600" dirty="0">
              <a:solidFill>
                <a:srgbClr val="5A5A5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r">
              <a:lnSpc>
                <a:spcPct val="107000"/>
              </a:lnSpc>
              <a:spcAft>
                <a:spcPts val="1200"/>
              </a:spcAft>
            </a:pPr>
            <a:r>
              <a:rPr lang="en-GB" sz="1600" dirty="0">
                <a:solidFill>
                  <a:srgbClr val="5A5A5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More activities to report on</a:t>
            </a:r>
          </a:p>
          <a:p>
            <a:pPr lvl="0" algn="r">
              <a:lnSpc>
                <a:spcPct val="107000"/>
              </a:lnSpc>
              <a:spcAft>
                <a:spcPts val="1200"/>
              </a:spcAft>
            </a:pPr>
            <a:r>
              <a:rPr lang="en-GB" sz="1600" dirty="0">
                <a:solidFill>
                  <a:srgbClr val="5A5A5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Reduced carbon footprint and savings on travel time</a:t>
            </a:r>
          </a:p>
          <a:p>
            <a:pPr lvl="0" algn="r">
              <a:lnSpc>
                <a:spcPct val="107000"/>
              </a:lnSpc>
              <a:spcAft>
                <a:spcPts val="1200"/>
              </a:spcAft>
            </a:pPr>
            <a:r>
              <a:rPr lang="en-GB" sz="1600" dirty="0">
                <a:solidFill>
                  <a:srgbClr val="5A5A5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FF8C22-3FFF-4BB3-88DC-DBC094D97675}"/>
              </a:ext>
            </a:extLst>
          </p:cNvPr>
          <p:cNvSpPr txBox="1"/>
          <p:nvPr/>
        </p:nvSpPr>
        <p:spPr>
          <a:xfrm>
            <a:off x="6578983" y="2222249"/>
            <a:ext cx="4664965" cy="4582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GB" sz="1600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Case-file management: loss of momentum and political pressure</a:t>
            </a: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GB" sz="1600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Reduced networking and cooperation</a:t>
            </a:r>
          </a:p>
          <a:p>
            <a:pPr lvl="0">
              <a:lnSpc>
                <a:spcPct val="107000"/>
              </a:lnSpc>
              <a:spcAft>
                <a:spcPts val="1200"/>
              </a:spcAft>
            </a:pPr>
            <a:r>
              <a:rPr lang="en-GB" sz="1600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en-GB" sz="1600" dirty="0">
                <a:solidFill>
                  <a:srgbClr val="5A5A5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educed visibility of Bern Convention/Standing Committee and its work</a:t>
            </a: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GB" sz="1600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Reduced annual output of Recommendations /Action Plans </a:t>
            </a: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GB" sz="1600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Slower response to timely initiatives of Groups of Experts</a:t>
            </a: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GB" sz="1600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Heavy meeting agenda </a:t>
            </a: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GB" sz="1600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EPA: r</a:t>
            </a:r>
            <a:r>
              <a:rPr lang="en-GB" sz="1600" dirty="0">
                <a:solidFill>
                  <a:srgbClr val="5A5A5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educed interaction between EPA Governing Board </a:t>
            </a:r>
            <a:r>
              <a:rPr lang="en-GB" sz="1600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GB" sz="1600" dirty="0">
                <a:solidFill>
                  <a:srgbClr val="5A5A5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Standing </a:t>
            </a:r>
            <a:r>
              <a:rPr lang="en-GB" sz="1600" dirty="0">
                <a:solidFill>
                  <a:srgbClr val="5A5A5A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Committee</a:t>
            </a:r>
          </a:p>
          <a:p>
            <a:pPr lvl="0">
              <a:lnSpc>
                <a:spcPct val="107000"/>
              </a:lnSpc>
              <a:spcAft>
                <a:spcPts val="1200"/>
              </a:spcAft>
            </a:pPr>
            <a:endParaRPr lang="en-GB" sz="16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7FBCC85B-09D8-42EF-842C-3EFD7C9040D8}"/>
              </a:ext>
            </a:extLst>
          </p:cNvPr>
          <p:cNvSpPr/>
          <p:nvPr/>
        </p:nvSpPr>
        <p:spPr>
          <a:xfrm>
            <a:off x="6095998" y="1575918"/>
            <a:ext cx="5094267" cy="566040"/>
          </a:xfrm>
          <a:prstGeom prst="homePlate">
            <a:avLst/>
          </a:prstGeom>
          <a:solidFill>
            <a:srgbClr val="D56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A9D1CA87-6ECE-4459-B98D-690F7C057DF0}"/>
              </a:ext>
            </a:extLst>
          </p:cNvPr>
          <p:cNvSpPr/>
          <p:nvPr/>
        </p:nvSpPr>
        <p:spPr>
          <a:xfrm rot="10800000">
            <a:off x="1001730" y="1575918"/>
            <a:ext cx="5094267" cy="566040"/>
          </a:xfrm>
          <a:prstGeom prst="homePlate">
            <a:avLst/>
          </a:prstGeom>
          <a:solidFill>
            <a:srgbClr val="A7C4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B23FD9A-0621-45CC-8D18-DB36A77BD47C}"/>
              </a:ext>
            </a:extLst>
          </p:cNvPr>
          <p:cNvSpPr txBox="1"/>
          <p:nvPr/>
        </p:nvSpPr>
        <p:spPr>
          <a:xfrm>
            <a:off x="3060555" y="1516175"/>
            <a:ext cx="12157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PROS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543404F-CC86-4178-99CA-CB43EB463DDE}"/>
              </a:ext>
            </a:extLst>
          </p:cNvPr>
          <p:cNvSpPr txBox="1"/>
          <p:nvPr/>
        </p:nvSpPr>
        <p:spPr>
          <a:xfrm>
            <a:off x="7734867" y="1543591"/>
            <a:ext cx="12600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CONS</a:t>
            </a:r>
            <a:endParaRPr lang="en-GB" b="1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3C641CE-D959-4EDF-9207-A2352A463DCC}"/>
              </a:ext>
            </a:extLst>
          </p:cNvPr>
          <p:cNvCxnSpPr>
            <a:cxnSpLocks/>
          </p:cNvCxnSpPr>
          <p:nvPr/>
        </p:nvCxnSpPr>
        <p:spPr>
          <a:xfrm>
            <a:off x="6096000" y="1575918"/>
            <a:ext cx="0" cy="4560931"/>
          </a:xfrm>
          <a:prstGeom prst="line">
            <a:avLst/>
          </a:prstGeom>
          <a:ln w="50800">
            <a:solidFill>
              <a:srgbClr val="5A5A5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rrow: Right 5">
            <a:extLst>
              <a:ext uri="{FF2B5EF4-FFF2-40B4-BE49-F238E27FC236}">
                <a16:creationId xmlns:a16="http://schemas.microsoft.com/office/drawing/2014/main" id="{1BAA1766-0A73-4C30-B1D6-5859D9A69579}"/>
              </a:ext>
            </a:extLst>
          </p:cNvPr>
          <p:cNvSpPr/>
          <p:nvPr/>
        </p:nvSpPr>
        <p:spPr>
          <a:xfrm>
            <a:off x="6234134" y="2311496"/>
            <a:ext cx="216570" cy="224977"/>
          </a:xfrm>
          <a:prstGeom prst="rightArrow">
            <a:avLst/>
          </a:prstGeom>
          <a:solidFill>
            <a:srgbClr val="D56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15502189-6414-4311-8D01-436E73BF624B}"/>
              </a:ext>
            </a:extLst>
          </p:cNvPr>
          <p:cNvSpPr/>
          <p:nvPr/>
        </p:nvSpPr>
        <p:spPr>
          <a:xfrm>
            <a:off x="6242008" y="2913115"/>
            <a:ext cx="216570" cy="226392"/>
          </a:xfrm>
          <a:prstGeom prst="rightArrow">
            <a:avLst/>
          </a:prstGeom>
          <a:solidFill>
            <a:srgbClr val="D56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9AE11F10-4FBC-4A01-B098-5389CB3E19B0}"/>
              </a:ext>
            </a:extLst>
          </p:cNvPr>
          <p:cNvSpPr/>
          <p:nvPr/>
        </p:nvSpPr>
        <p:spPr>
          <a:xfrm>
            <a:off x="6231405" y="3375297"/>
            <a:ext cx="216570" cy="226392"/>
          </a:xfrm>
          <a:prstGeom prst="rightArrow">
            <a:avLst/>
          </a:prstGeom>
          <a:solidFill>
            <a:srgbClr val="D56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C62C9435-683F-4A81-9162-EBC37BEBBA83}"/>
              </a:ext>
            </a:extLst>
          </p:cNvPr>
          <p:cNvSpPr/>
          <p:nvPr/>
        </p:nvSpPr>
        <p:spPr>
          <a:xfrm>
            <a:off x="6231405" y="4056785"/>
            <a:ext cx="216570" cy="226392"/>
          </a:xfrm>
          <a:prstGeom prst="rightArrow">
            <a:avLst/>
          </a:prstGeom>
          <a:solidFill>
            <a:srgbClr val="D56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ADDEBE14-1F42-45DF-85E4-70972E2D2B83}"/>
              </a:ext>
            </a:extLst>
          </p:cNvPr>
          <p:cNvSpPr/>
          <p:nvPr/>
        </p:nvSpPr>
        <p:spPr>
          <a:xfrm rot="10800000">
            <a:off x="5664786" y="2290642"/>
            <a:ext cx="216570" cy="226392"/>
          </a:xfrm>
          <a:prstGeom prst="rightArrow">
            <a:avLst/>
          </a:prstGeom>
          <a:solidFill>
            <a:srgbClr val="A7C4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196A3705-439A-4256-8C0F-4A0A26E64D09}"/>
              </a:ext>
            </a:extLst>
          </p:cNvPr>
          <p:cNvSpPr/>
          <p:nvPr/>
        </p:nvSpPr>
        <p:spPr>
          <a:xfrm rot="10800000">
            <a:off x="5695503" y="2905278"/>
            <a:ext cx="216570" cy="226392"/>
          </a:xfrm>
          <a:prstGeom prst="rightArrow">
            <a:avLst/>
          </a:prstGeom>
          <a:solidFill>
            <a:srgbClr val="A7C4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E85432E0-32C4-4364-BE3E-B2F7C4B93DA1}"/>
              </a:ext>
            </a:extLst>
          </p:cNvPr>
          <p:cNvSpPr/>
          <p:nvPr/>
        </p:nvSpPr>
        <p:spPr>
          <a:xfrm rot="10800000">
            <a:off x="5689895" y="3357544"/>
            <a:ext cx="216570" cy="226392"/>
          </a:xfrm>
          <a:prstGeom prst="rightArrow">
            <a:avLst/>
          </a:prstGeom>
          <a:solidFill>
            <a:srgbClr val="A7C4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CD7164D8-9641-4806-A13A-8C392AA228E1}"/>
              </a:ext>
            </a:extLst>
          </p:cNvPr>
          <p:cNvSpPr/>
          <p:nvPr/>
        </p:nvSpPr>
        <p:spPr>
          <a:xfrm rot="10800000">
            <a:off x="5689895" y="3798511"/>
            <a:ext cx="216570" cy="226392"/>
          </a:xfrm>
          <a:prstGeom prst="rightArrow">
            <a:avLst/>
          </a:prstGeom>
          <a:solidFill>
            <a:srgbClr val="A7C4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6C152383-A9E7-4081-A5E9-CD63919CFC80}"/>
              </a:ext>
            </a:extLst>
          </p:cNvPr>
          <p:cNvSpPr/>
          <p:nvPr/>
        </p:nvSpPr>
        <p:spPr>
          <a:xfrm rot="10800000">
            <a:off x="5687042" y="4639020"/>
            <a:ext cx="216570" cy="226392"/>
          </a:xfrm>
          <a:prstGeom prst="rightArrow">
            <a:avLst/>
          </a:prstGeom>
          <a:solidFill>
            <a:srgbClr val="A7C4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68CBD1D4-CF14-46FE-B68C-69DCDE54C94F}"/>
              </a:ext>
            </a:extLst>
          </p:cNvPr>
          <p:cNvSpPr/>
          <p:nvPr/>
        </p:nvSpPr>
        <p:spPr>
          <a:xfrm>
            <a:off x="6285536" y="4738273"/>
            <a:ext cx="216570" cy="226392"/>
          </a:xfrm>
          <a:prstGeom prst="rightArrow">
            <a:avLst/>
          </a:prstGeom>
          <a:solidFill>
            <a:srgbClr val="D56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448D45BC-63E9-4E7B-9B72-2A9A6A1BE4A4}"/>
              </a:ext>
            </a:extLst>
          </p:cNvPr>
          <p:cNvSpPr/>
          <p:nvPr/>
        </p:nvSpPr>
        <p:spPr>
          <a:xfrm>
            <a:off x="6285536" y="5419761"/>
            <a:ext cx="216570" cy="226392"/>
          </a:xfrm>
          <a:prstGeom prst="rightArrow">
            <a:avLst/>
          </a:prstGeom>
          <a:solidFill>
            <a:srgbClr val="D56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3A3BB65E-EDE7-43DE-873A-D50B7A6F8086}"/>
              </a:ext>
            </a:extLst>
          </p:cNvPr>
          <p:cNvSpPr/>
          <p:nvPr/>
        </p:nvSpPr>
        <p:spPr>
          <a:xfrm rot="10800000">
            <a:off x="5665945" y="4177940"/>
            <a:ext cx="216570" cy="226392"/>
          </a:xfrm>
          <a:prstGeom prst="rightArrow">
            <a:avLst/>
          </a:prstGeom>
          <a:solidFill>
            <a:srgbClr val="A7C4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030BACC9-4A12-468E-B608-0CE6A7900B48}"/>
              </a:ext>
            </a:extLst>
          </p:cNvPr>
          <p:cNvSpPr/>
          <p:nvPr/>
        </p:nvSpPr>
        <p:spPr>
          <a:xfrm>
            <a:off x="6285536" y="5768747"/>
            <a:ext cx="216570" cy="226392"/>
          </a:xfrm>
          <a:prstGeom prst="rightArrow">
            <a:avLst/>
          </a:prstGeom>
          <a:solidFill>
            <a:srgbClr val="D56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9C35E243-32C3-4E6B-B47B-C675BBA1C43D}"/>
              </a:ext>
            </a:extLst>
          </p:cNvPr>
          <p:cNvSpPr/>
          <p:nvPr/>
        </p:nvSpPr>
        <p:spPr>
          <a:xfrm rot="10800000">
            <a:off x="5679264" y="5045511"/>
            <a:ext cx="216570" cy="226392"/>
          </a:xfrm>
          <a:prstGeom prst="rightArrow">
            <a:avLst/>
          </a:prstGeom>
          <a:solidFill>
            <a:srgbClr val="A7C4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556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963D8-93B5-4E80-8BD6-CCAD71A17B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1730" y="104964"/>
            <a:ext cx="10188539" cy="832207"/>
          </a:xfrm>
        </p:spPr>
        <p:txBody>
          <a:bodyPr>
            <a:noAutofit/>
          </a:bodyPr>
          <a:lstStyle/>
          <a:p>
            <a:r>
              <a:rPr lang="en-GB" sz="2800" b="1" dirty="0">
                <a:solidFill>
                  <a:srgbClr val="5A5A5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Possible mitigation measures </a:t>
            </a:r>
            <a:br>
              <a:rPr lang="en-GB" sz="2800" b="1" dirty="0">
                <a:solidFill>
                  <a:srgbClr val="5A5A5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800" b="1" dirty="0">
                <a:solidFill>
                  <a:srgbClr val="5A5A5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and/or other options</a:t>
            </a:r>
            <a:endParaRPr lang="en-GB" sz="2800" b="1" dirty="0">
              <a:solidFill>
                <a:srgbClr val="5A5A5A"/>
              </a:solidFill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4FCA29E-B8CC-4897-8EF4-1A809307AD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296650"/>
              </p:ext>
            </p:extLst>
          </p:nvPr>
        </p:nvGraphicFramePr>
        <p:xfrm>
          <a:off x="1640180" y="1478141"/>
          <a:ext cx="8734926" cy="4915631"/>
        </p:xfrm>
        <a:graphic>
          <a:graphicData uri="http://schemas.openxmlformats.org/drawingml/2006/table">
            <a:tbl>
              <a:tblPr firstRow="1" bandRow="1"/>
              <a:tblGrid>
                <a:gridCol w="2969527">
                  <a:extLst>
                    <a:ext uri="{9D8B030D-6E8A-4147-A177-3AD203B41FA5}">
                      <a16:colId xmlns:a16="http://schemas.microsoft.com/office/drawing/2014/main" val="1470187457"/>
                    </a:ext>
                  </a:extLst>
                </a:gridCol>
                <a:gridCol w="2853757">
                  <a:extLst>
                    <a:ext uri="{9D8B030D-6E8A-4147-A177-3AD203B41FA5}">
                      <a16:colId xmlns:a16="http://schemas.microsoft.com/office/drawing/2014/main" val="3449847285"/>
                    </a:ext>
                  </a:extLst>
                </a:gridCol>
                <a:gridCol w="2911642">
                  <a:extLst>
                    <a:ext uri="{9D8B030D-6E8A-4147-A177-3AD203B41FA5}">
                      <a16:colId xmlns:a16="http://schemas.microsoft.com/office/drawing/2014/main" val="1119895856"/>
                    </a:ext>
                  </a:extLst>
                </a:gridCol>
              </a:tblGrid>
              <a:tr h="712935">
                <a:tc>
                  <a:txBody>
                    <a:bodyPr/>
                    <a:lstStyle/>
                    <a:p>
                      <a:pPr marL="84138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solidFill>
                            <a:srgbClr val="5A5A5A"/>
                          </a:solidFill>
                          <a:effectLst/>
                        </a:rPr>
                        <a:t>Delegate more tasks to and enlarge functions of Bureau?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413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dirty="0">
                        <a:solidFill>
                          <a:srgbClr val="5A5A5A"/>
                        </a:solidFill>
                      </a:endParaRPr>
                    </a:p>
                    <a:p>
                      <a:pPr marL="8413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5A5A5A"/>
                          </a:solidFill>
                        </a:rPr>
                        <a:t>Bureau to f</a:t>
                      </a:r>
                      <a:r>
                        <a:rPr lang="en-GB" sz="1400" dirty="0">
                          <a:solidFill>
                            <a:srgbClr val="5A5A5A"/>
                          </a:solidFill>
                          <a:effectLst/>
                        </a:rPr>
                        <a:t>ollow up on Action Plans/ Recommendations annually?</a:t>
                      </a:r>
                      <a:endParaRPr lang="en-GB" sz="1400" b="0" dirty="0">
                        <a:solidFill>
                          <a:srgbClr val="5A5A5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8413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b="0" dirty="0">
                        <a:solidFill>
                          <a:srgbClr val="5A5A5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8413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b="0" dirty="0">
                        <a:solidFill>
                          <a:srgbClr val="5A5A5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413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5A5A5A"/>
                          </a:solidFill>
                        </a:rPr>
                        <a:t>Convene exceptional Standing Committee meetings virtually focusing on specific items only (e.g. adoption of Action Plans, Recommendations, annual budget)?</a:t>
                      </a:r>
                    </a:p>
                    <a:p>
                      <a:pPr marL="8413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b="0" dirty="0">
                        <a:solidFill>
                          <a:srgbClr val="5A5A5A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52496360"/>
                  </a:ext>
                </a:extLst>
              </a:tr>
              <a:tr h="12876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5A5A5A"/>
                          </a:solidFill>
                        </a:rPr>
                        <a:t>Hold Bureau meetings more frequently?</a:t>
                      </a:r>
                    </a:p>
                    <a:p>
                      <a:pPr marL="285750" indent="-28575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400" b="0" dirty="0">
                        <a:solidFill>
                          <a:srgbClr val="5A5A5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5A5A5A"/>
                          </a:solidFill>
                          <a:effectLst/>
                        </a:rPr>
                        <a:t>Keep the annual periodicity of Standing Committee meetings to deal only with case files?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b="0" dirty="0">
                        <a:solidFill>
                          <a:srgbClr val="5A5A5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413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5A5A5A"/>
                          </a:solidFill>
                        </a:rPr>
                        <a:t>A</a:t>
                      </a:r>
                      <a:r>
                        <a:rPr lang="en-GB" sz="1400" dirty="0">
                          <a:solidFill>
                            <a:srgbClr val="5A5A5A"/>
                          </a:solidFill>
                          <a:effectLst/>
                        </a:rPr>
                        <a:t>dopt annual budget/Recommendations/Action Plans via written procedure? </a:t>
                      </a:r>
                      <a:endParaRPr lang="en-GB" sz="1400" b="0" dirty="0">
                        <a:solidFill>
                          <a:srgbClr val="5A5A5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8413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dirty="0">
                        <a:solidFill>
                          <a:srgbClr val="5A5A5A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66662742"/>
                  </a:ext>
                </a:extLst>
              </a:tr>
              <a:tr h="810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rgbClr val="5A5A5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Extend terms of office of Chair, Vice-Chair and Bureau members to at least two years?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400" b="0" dirty="0">
                        <a:solidFill>
                          <a:srgbClr val="5A5A5A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8413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5A5A5A"/>
                          </a:solidFill>
                        </a:rPr>
                        <a:t>Amend Rules of Procedure to clarify the terms of office of Chair, Vice-Chair, Bureau members?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5A5A5A"/>
                          </a:solidFill>
                        </a:rPr>
                        <a:t>Extend the duration </a:t>
                      </a:r>
                      <a:r>
                        <a:rPr lang="en-GB" sz="1400">
                          <a:solidFill>
                            <a:srgbClr val="5A5A5A"/>
                          </a:solidFill>
                        </a:rPr>
                        <a:t>of biennial </a:t>
                      </a:r>
                      <a:r>
                        <a:rPr lang="en-GB" sz="1400" dirty="0">
                          <a:solidFill>
                            <a:srgbClr val="5A5A5A"/>
                          </a:solidFill>
                        </a:rPr>
                        <a:t>Standing Committee meetings?</a:t>
                      </a:r>
                      <a:endParaRPr lang="en-GB" sz="1400" b="0" dirty="0">
                        <a:solidFill>
                          <a:srgbClr val="5A5A5A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400" b="0" dirty="0">
                        <a:solidFill>
                          <a:srgbClr val="5A5A5A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10206933"/>
                  </a:ext>
                </a:extLst>
              </a:tr>
              <a:tr h="1159068">
                <a:tc>
                  <a:txBody>
                    <a:bodyPr/>
                    <a:lstStyle/>
                    <a:p>
                      <a:pPr marL="8413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rgbClr val="5A5A5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Enlarge composition of Bureau to more members (e.g. 8 with 2 Vice-Chairs) to represent </a:t>
                      </a:r>
                      <a:r>
                        <a:rPr lang="en-US" sz="1400" b="0">
                          <a:solidFill>
                            <a:srgbClr val="5A5A5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more CPs</a:t>
                      </a:r>
                      <a:r>
                        <a:rPr lang="en-US" sz="1400" b="0" dirty="0">
                          <a:solidFill>
                            <a:srgbClr val="5A5A5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pPr marL="8413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>
                        <a:solidFill>
                          <a:srgbClr val="5A5A5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rgbClr val="5A5A5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Amend Rules of Procedure to reflect changes in Bureau’s tasks, powers and composition?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b="0" dirty="0">
                        <a:solidFill>
                          <a:srgbClr val="5A5A5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rgbClr val="5A5A5A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… </a:t>
                      </a:r>
                      <a:r>
                        <a:rPr lang="en-US" sz="1400" b="0" dirty="0">
                          <a:solidFill>
                            <a:srgbClr val="5A5A5A"/>
                          </a:solidFill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Bern Convention Reform Process underway, prudent approach recommended</a:t>
                      </a:r>
                    </a:p>
                    <a:p>
                      <a:pPr marL="8413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b="0" dirty="0">
                        <a:solidFill>
                          <a:srgbClr val="5A5A5A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5376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793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F497A"/>
      </a:dk1>
      <a:lt1>
        <a:sysClr val="window" lastClr="FFFFFF"/>
      </a:lt1>
      <a:dk2>
        <a:srgbClr val="205867"/>
      </a:dk2>
      <a:lt2>
        <a:srgbClr val="EEECE1"/>
      </a:lt2>
      <a:accent1>
        <a:srgbClr val="953734"/>
      </a:accent1>
      <a:accent2>
        <a:srgbClr val="B2A1C7"/>
      </a:accent2>
      <a:accent3>
        <a:srgbClr val="92CDDC"/>
      </a:accent3>
      <a:accent4>
        <a:srgbClr val="8064A2"/>
      </a:accent4>
      <a:accent5>
        <a:srgbClr val="4BACC6"/>
      </a:accent5>
      <a:accent6>
        <a:srgbClr val="E5B9B7"/>
      </a:accent6>
      <a:hlink>
        <a:srgbClr val="0000FF"/>
      </a:hlink>
      <a:folHlink>
        <a:srgbClr val="80008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567</TotalTime>
  <Words>295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 Pros &amp; Cons of biennial Standing Committee meetings</vt:lpstr>
      <vt:lpstr>Possible mitigation measures  and/or other options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the pros and cons of having biannual Standing Committee meeting and mitigation measures and/or other options in case of drawback</dc:title>
  <dc:creator>SAPORITO Nadia</dc:creator>
  <cp:lastModifiedBy>Eoghan KELLY</cp:lastModifiedBy>
  <cp:revision>35</cp:revision>
  <dcterms:created xsi:type="dcterms:W3CDTF">2021-08-05T10:07:02Z</dcterms:created>
  <dcterms:modified xsi:type="dcterms:W3CDTF">2021-11-26T10:45:19Z</dcterms:modified>
</cp:coreProperties>
</file>