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9"/>
  </p:notesMasterIdLst>
  <p:sldIdLst>
    <p:sldId id="275" r:id="rId2"/>
    <p:sldId id="276" r:id="rId3"/>
    <p:sldId id="279" r:id="rId4"/>
    <p:sldId id="282" r:id="rId5"/>
    <p:sldId id="260" r:id="rId6"/>
    <p:sldId id="261" r:id="rId7"/>
    <p:sldId id="257" r:id="rId8"/>
    <p:sldId id="258" r:id="rId9"/>
    <p:sldId id="259" r:id="rId10"/>
    <p:sldId id="265" r:id="rId11"/>
    <p:sldId id="280" r:id="rId12"/>
    <p:sldId id="281" r:id="rId13"/>
    <p:sldId id="283" r:id="rId14"/>
    <p:sldId id="285" r:id="rId15"/>
    <p:sldId id="271" r:id="rId16"/>
    <p:sldId id="267" r:id="rId17"/>
    <p:sldId id="2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94660"/>
  </p:normalViewPr>
  <p:slideViewPr>
    <p:cSldViewPr snapToGrid="0">
      <p:cViewPr varScale="1">
        <p:scale>
          <a:sx n="81" d="100"/>
          <a:sy n="81" d="100"/>
        </p:scale>
        <p:origin x="907"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A6695F-1001-4FDF-A6C7-DC04ACA1579A}" type="datetimeFigureOut">
              <a:rPr lang="en-GB" smtClean="0"/>
              <a:t>05/05/2026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D6DD67-032A-4C33-AFB2-BEBA43D81542}" type="slidenum">
              <a:rPr lang="en-GB" smtClean="0"/>
              <a:t>‹#›</a:t>
            </a:fld>
            <a:endParaRPr lang="en-GB"/>
          </a:p>
        </p:txBody>
      </p:sp>
    </p:spTree>
    <p:extLst>
      <p:ext uri="{BB962C8B-B14F-4D97-AF65-F5344CB8AC3E}">
        <p14:creationId xmlns:p14="http://schemas.microsoft.com/office/powerpoint/2010/main" val="402468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18/09/2025</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C5275F-3F71-4550-A384-5F7D1DA20645}"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4879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18/09/2025</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C5275F-3F71-4550-A384-5F7D1DA20645}" type="slidenum">
              <a:rPr lang="en-GB" smtClean="0"/>
              <a:t>‹#›</a:t>
            </a:fld>
            <a:endParaRPr lang="en-GB"/>
          </a:p>
        </p:txBody>
      </p:sp>
    </p:spTree>
    <p:extLst>
      <p:ext uri="{BB962C8B-B14F-4D97-AF65-F5344CB8AC3E}">
        <p14:creationId xmlns:p14="http://schemas.microsoft.com/office/powerpoint/2010/main" val="435225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18/09/2025</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C5275F-3F71-4550-A384-5F7D1DA20645}" type="slidenum">
              <a:rPr lang="en-GB" smtClean="0"/>
              <a:t>‹#›</a:t>
            </a:fld>
            <a:endParaRPr lang="en-GB"/>
          </a:p>
        </p:txBody>
      </p:sp>
    </p:spTree>
    <p:extLst>
      <p:ext uri="{BB962C8B-B14F-4D97-AF65-F5344CB8AC3E}">
        <p14:creationId xmlns:p14="http://schemas.microsoft.com/office/powerpoint/2010/main" val="3808356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18/09/2025</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C5275F-3F71-4550-A384-5F7D1DA20645}" type="slidenum">
              <a:rPr lang="en-GB" smtClean="0"/>
              <a:t>‹#›</a:t>
            </a:fld>
            <a:endParaRPr lang="en-GB"/>
          </a:p>
        </p:txBody>
      </p:sp>
    </p:spTree>
    <p:extLst>
      <p:ext uri="{BB962C8B-B14F-4D97-AF65-F5344CB8AC3E}">
        <p14:creationId xmlns:p14="http://schemas.microsoft.com/office/powerpoint/2010/main" val="2294642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18/09/2025</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C5275F-3F71-4550-A384-5F7D1DA20645}"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0965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18/09/2025</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5C5275F-3F71-4550-A384-5F7D1DA20645}" type="slidenum">
              <a:rPr lang="en-GB" smtClean="0"/>
              <a:t>‹#›</a:t>
            </a:fld>
            <a:endParaRPr lang="en-GB"/>
          </a:p>
        </p:txBody>
      </p:sp>
    </p:spTree>
    <p:extLst>
      <p:ext uri="{BB962C8B-B14F-4D97-AF65-F5344CB8AC3E}">
        <p14:creationId xmlns:p14="http://schemas.microsoft.com/office/powerpoint/2010/main" val="762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18/09/2025</a:t>
            </a:r>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5C5275F-3F71-4550-A384-5F7D1DA20645}" type="slidenum">
              <a:rPr lang="en-GB" smtClean="0"/>
              <a:t>‹#›</a:t>
            </a:fld>
            <a:endParaRPr lang="en-GB"/>
          </a:p>
        </p:txBody>
      </p:sp>
    </p:spTree>
    <p:extLst>
      <p:ext uri="{BB962C8B-B14F-4D97-AF65-F5344CB8AC3E}">
        <p14:creationId xmlns:p14="http://schemas.microsoft.com/office/powerpoint/2010/main" val="1429165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18/09/2025</a:t>
            </a:r>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5C5275F-3F71-4550-A384-5F7D1DA20645}" type="slidenum">
              <a:rPr lang="en-GB" smtClean="0"/>
              <a:t>‹#›</a:t>
            </a:fld>
            <a:endParaRPr lang="en-GB"/>
          </a:p>
        </p:txBody>
      </p:sp>
    </p:spTree>
    <p:extLst>
      <p:ext uri="{BB962C8B-B14F-4D97-AF65-F5344CB8AC3E}">
        <p14:creationId xmlns:p14="http://schemas.microsoft.com/office/powerpoint/2010/main" val="134467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r>
              <a:rPr lang="en-US"/>
              <a:t>18/09/2025</a:t>
            </a:r>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05C5275F-3F71-4550-A384-5F7D1DA20645}" type="slidenum">
              <a:rPr lang="en-GB" smtClean="0"/>
              <a:t>‹#›</a:t>
            </a:fld>
            <a:endParaRPr lang="en-GB"/>
          </a:p>
        </p:txBody>
      </p:sp>
    </p:spTree>
    <p:extLst>
      <p:ext uri="{BB962C8B-B14F-4D97-AF65-F5344CB8AC3E}">
        <p14:creationId xmlns:p14="http://schemas.microsoft.com/office/powerpoint/2010/main" val="4055922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r>
              <a:rPr lang="en-US"/>
              <a:t>18/09/2025</a:t>
            </a:r>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5C5275F-3F71-4550-A384-5F7D1DA20645}" type="slidenum">
              <a:rPr lang="en-GB" smtClean="0"/>
              <a:t>‹#›</a:t>
            </a:fld>
            <a:endParaRPr lang="en-GB"/>
          </a:p>
        </p:txBody>
      </p:sp>
    </p:spTree>
    <p:extLst>
      <p:ext uri="{BB962C8B-B14F-4D97-AF65-F5344CB8AC3E}">
        <p14:creationId xmlns:p14="http://schemas.microsoft.com/office/powerpoint/2010/main" val="2464749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18/09/2025</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5C5275F-3F71-4550-A384-5F7D1DA20645}" type="slidenum">
              <a:rPr lang="en-GB" smtClean="0"/>
              <a:t>‹#›</a:t>
            </a:fld>
            <a:endParaRPr lang="en-GB"/>
          </a:p>
        </p:txBody>
      </p:sp>
    </p:spTree>
    <p:extLst>
      <p:ext uri="{BB962C8B-B14F-4D97-AF65-F5344CB8AC3E}">
        <p14:creationId xmlns:p14="http://schemas.microsoft.com/office/powerpoint/2010/main" val="1346256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r>
              <a:rPr lang="en-US"/>
              <a:t>18/09/2025</a:t>
            </a:r>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5C5275F-3F71-4550-A384-5F7D1DA20645}"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814911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25EDF2-816B-1AA2-9558-1F24D34F3C03}"/>
              </a:ext>
            </a:extLst>
          </p:cNvPr>
          <p:cNvSpPr>
            <a:spLocks noGrp="1"/>
          </p:cNvSpPr>
          <p:nvPr>
            <p:ph type="ctrTitle"/>
          </p:nvPr>
        </p:nvSpPr>
        <p:spPr>
          <a:xfrm>
            <a:off x="5220928" y="965200"/>
            <a:ext cx="5999002" cy="4927600"/>
          </a:xfrm>
        </p:spPr>
        <p:txBody>
          <a:bodyPr anchor="ctr">
            <a:normAutofit/>
          </a:bodyPr>
          <a:lstStyle/>
          <a:p>
            <a:pPr algn="ctr"/>
            <a:r>
              <a:rPr lang="en-IE" sz="3800" b="1" dirty="0">
                <a:solidFill>
                  <a:schemeClr val="tx2"/>
                </a:solidFill>
              </a:rPr>
              <a:t>Joint Project of the EU and the Council of Europe</a:t>
            </a:r>
            <a:br>
              <a:rPr lang="en-IE" sz="3800" b="1" dirty="0">
                <a:solidFill>
                  <a:schemeClr val="tx2"/>
                </a:solidFill>
              </a:rPr>
            </a:br>
            <a:br>
              <a:rPr lang="en-IE" sz="3800" b="1" dirty="0">
                <a:solidFill>
                  <a:schemeClr val="tx2"/>
                </a:solidFill>
              </a:rPr>
            </a:br>
            <a:r>
              <a:rPr lang="en-IE" sz="3800" b="1" dirty="0">
                <a:solidFill>
                  <a:schemeClr val="tx2"/>
                </a:solidFill>
              </a:rPr>
              <a:t>Ensuring the Best Interests of the Child in Civil Court Proceedings in Slovenia</a:t>
            </a:r>
            <a:br>
              <a:rPr lang="en-IE" sz="3800" b="1" dirty="0">
                <a:solidFill>
                  <a:schemeClr val="tx2"/>
                </a:solidFill>
              </a:rPr>
            </a:br>
            <a:br>
              <a:rPr lang="en-IE" sz="3800" b="1" dirty="0">
                <a:solidFill>
                  <a:schemeClr val="tx2"/>
                </a:solidFill>
              </a:rPr>
            </a:br>
            <a:r>
              <a:rPr lang="en-IE" sz="3800" b="1" dirty="0">
                <a:solidFill>
                  <a:schemeClr val="tx2"/>
                </a:solidFill>
              </a:rPr>
              <a:t>Ljubljana: 10 June 2026</a:t>
            </a:r>
          </a:p>
        </p:txBody>
      </p:sp>
      <p:sp>
        <p:nvSpPr>
          <p:cNvPr id="21" name="Rectangle 20">
            <a:extLst>
              <a:ext uri="{FF2B5EF4-FFF2-40B4-BE49-F238E27FC236}">
                <a16:creationId xmlns:a16="http://schemas.microsoft.com/office/drawing/2014/main" id="{0EEF5601-A8BC-411D-AA64-3E79320BA1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ubtitle 2">
            <a:extLst>
              <a:ext uri="{FF2B5EF4-FFF2-40B4-BE49-F238E27FC236}">
                <a16:creationId xmlns:a16="http://schemas.microsoft.com/office/drawing/2014/main" id="{AC636158-8B99-642F-E6C8-21D8E60BBD65}"/>
              </a:ext>
            </a:extLst>
          </p:cNvPr>
          <p:cNvSpPr>
            <a:spLocks noGrp="1"/>
          </p:cNvSpPr>
          <p:nvPr>
            <p:ph type="subTitle" idx="1"/>
          </p:nvPr>
        </p:nvSpPr>
        <p:spPr>
          <a:xfrm>
            <a:off x="823356" y="1159565"/>
            <a:ext cx="2938022" cy="4439055"/>
          </a:xfrm>
        </p:spPr>
        <p:txBody>
          <a:bodyPr anchor="ctr">
            <a:normAutofit/>
          </a:bodyPr>
          <a:lstStyle/>
          <a:p>
            <a:endParaRPr lang="en-GB">
              <a:solidFill>
                <a:srgbClr val="FFFFFF"/>
              </a:solidFill>
            </a:endParaRPr>
          </a:p>
          <a:p>
            <a:endParaRPr lang="en-GB">
              <a:solidFill>
                <a:srgbClr val="FFFFFF"/>
              </a:solidFill>
            </a:endParaRPr>
          </a:p>
          <a:p>
            <a:endParaRPr lang="en-IE">
              <a:solidFill>
                <a:srgbClr val="FFFFFF"/>
              </a:solidFill>
            </a:endParaRPr>
          </a:p>
        </p:txBody>
      </p:sp>
      <p:sp>
        <p:nvSpPr>
          <p:cNvPr id="22" name="Rectangle 21">
            <a:extLst>
              <a:ext uri="{FF2B5EF4-FFF2-40B4-BE49-F238E27FC236}">
                <a16:creationId xmlns:a16="http://schemas.microsoft.com/office/drawing/2014/main" id="{33209156-242F-4B26-8D07-CEB2B68A9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4734"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81179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nodePh="1">
                                  <p:stCondLst>
                                    <p:cond delay="1000"/>
                                  </p:stCondLst>
                                  <p:endCondLst>
                                    <p:cond evt="begin" delay="0">
                                      <p:tn val="8"/>
                                    </p:cond>
                                  </p:end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EE93B-88A8-A173-1172-D5EF1ACA695E}"/>
              </a:ext>
            </a:extLst>
          </p:cNvPr>
          <p:cNvSpPr>
            <a:spLocks noGrp="1"/>
          </p:cNvSpPr>
          <p:nvPr>
            <p:ph type="title"/>
          </p:nvPr>
        </p:nvSpPr>
        <p:spPr/>
        <p:txBody>
          <a:bodyPr>
            <a:normAutofit/>
          </a:bodyPr>
          <a:lstStyle/>
          <a:p>
            <a:pPr algn="ctr"/>
            <a:r>
              <a:rPr lang="en-GB" sz="3200" b="1" dirty="0"/>
              <a:t>Relevant factors (continued)</a:t>
            </a:r>
          </a:p>
        </p:txBody>
      </p:sp>
      <p:sp>
        <p:nvSpPr>
          <p:cNvPr id="3" name="Content Placeholder 2">
            <a:extLst>
              <a:ext uri="{FF2B5EF4-FFF2-40B4-BE49-F238E27FC236}">
                <a16:creationId xmlns:a16="http://schemas.microsoft.com/office/drawing/2014/main" id="{85BC2699-4A0D-7C0F-3826-3DC1BB6E94C3}"/>
              </a:ext>
            </a:extLst>
          </p:cNvPr>
          <p:cNvSpPr>
            <a:spLocks noGrp="1"/>
          </p:cNvSpPr>
          <p:nvPr>
            <p:ph idx="1"/>
          </p:nvPr>
        </p:nvSpPr>
        <p:spPr/>
        <p:txBody>
          <a:bodyPr/>
          <a:lstStyle/>
          <a:p>
            <a:pPr lvl="1">
              <a:buFont typeface="Wingdings" panose="05000000000000000000" pitchFamily="2" charset="2"/>
              <a:buChar char="Ø"/>
            </a:pPr>
            <a:r>
              <a:rPr lang="en-GB" dirty="0"/>
              <a:t> </a:t>
            </a:r>
            <a:r>
              <a:rPr lang="en-GB" sz="1900" dirty="0"/>
              <a:t>the history of the child’s upbringing and care;</a:t>
            </a:r>
          </a:p>
          <a:p>
            <a:pPr lvl="1">
              <a:buFont typeface="Wingdings" panose="05000000000000000000" pitchFamily="2" charset="2"/>
              <a:buChar char="Ø"/>
            </a:pPr>
            <a:r>
              <a:rPr lang="en-GB" sz="1900" dirty="0"/>
              <a:t> the protection of the child from physical or psychological harm, or from being subject to, or exposed to, abuse, neglect and violence;</a:t>
            </a:r>
          </a:p>
          <a:p>
            <a:pPr lvl="1">
              <a:buFont typeface="Wingdings" panose="05000000000000000000" pitchFamily="2" charset="2"/>
              <a:buChar char="Ø"/>
            </a:pPr>
            <a:r>
              <a:rPr lang="en-GB" sz="1900" dirty="0"/>
              <a:t> any situation of vulnerability or risk, and sources of protection and support;</a:t>
            </a:r>
          </a:p>
          <a:p>
            <a:pPr lvl="1">
              <a:buFont typeface="Wingdings" panose="05000000000000000000" pitchFamily="2" charset="2"/>
              <a:buChar char="Ø"/>
            </a:pPr>
            <a:r>
              <a:rPr lang="en-GB" sz="1900" dirty="0"/>
              <a:t> the child’s developmental, emotional, educational and health-related needs;</a:t>
            </a:r>
          </a:p>
          <a:p>
            <a:pPr lvl="1">
              <a:buFont typeface="Wingdings" panose="05000000000000000000" pitchFamily="2" charset="2"/>
              <a:buChar char="Ø"/>
            </a:pPr>
            <a:r>
              <a:rPr lang="en-GB" sz="1900" dirty="0"/>
              <a:t> considerations relating to the child’s right to preserve and develop his or her identity;</a:t>
            </a:r>
          </a:p>
          <a:p>
            <a:pPr lvl="1">
              <a:buFont typeface="Wingdings" panose="05000000000000000000" pitchFamily="2" charset="2"/>
              <a:buChar char="Ø"/>
            </a:pPr>
            <a:r>
              <a:rPr lang="en-GB" sz="1900" dirty="0"/>
              <a:t> the child’s usual day-to-day activities and hobbies. </a:t>
            </a:r>
          </a:p>
          <a:p>
            <a:pPr marL="0" indent="0">
              <a:buNone/>
            </a:pPr>
            <a:r>
              <a:rPr lang="en-GB" dirty="0"/>
              <a:t>The content and weight of each factor vary in each specific case depending on the circumstances. If the assessment of the factors taken into account in a case leads to conflicting conclusions, they should be carefully balanced, with due consideration also being given to any possible short-, medium- and long-term consequences for the child.</a:t>
            </a:r>
          </a:p>
          <a:p>
            <a:pPr marL="0" indent="0">
              <a:buNone/>
            </a:pPr>
            <a:endParaRPr lang="en-GB" dirty="0"/>
          </a:p>
          <a:p>
            <a:pPr marL="0" indent="0">
              <a:buNone/>
            </a:pPr>
            <a:endParaRPr lang="en-GB" dirty="0"/>
          </a:p>
        </p:txBody>
      </p:sp>
      <p:sp>
        <p:nvSpPr>
          <p:cNvPr id="5" name="Slide Number Placeholder 4">
            <a:extLst>
              <a:ext uri="{FF2B5EF4-FFF2-40B4-BE49-F238E27FC236}">
                <a16:creationId xmlns:a16="http://schemas.microsoft.com/office/drawing/2014/main" id="{E56412CA-700A-C541-AE56-8CF22EFEFE55}"/>
              </a:ext>
            </a:extLst>
          </p:cNvPr>
          <p:cNvSpPr>
            <a:spLocks noGrp="1"/>
          </p:cNvSpPr>
          <p:nvPr>
            <p:ph type="sldNum" sz="quarter" idx="12"/>
          </p:nvPr>
        </p:nvSpPr>
        <p:spPr/>
        <p:txBody>
          <a:bodyPr/>
          <a:lstStyle/>
          <a:p>
            <a:fld id="{05C5275F-3F71-4550-A384-5F7D1DA20645}" type="slidenum">
              <a:rPr lang="en-GB" smtClean="0"/>
              <a:t>10</a:t>
            </a:fld>
            <a:endParaRPr lang="en-GB"/>
          </a:p>
        </p:txBody>
      </p:sp>
    </p:spTree>
    <p:extLst>
      <p:ext uri="{BB962C8B-B14F-4D97-AF65-F5344CB8AC3E}">
        <p14:creationId xmlns:p14="http://schemas.microsoft.com/office/powerpoint/2010/main" val="3833493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12491-AEDD-E01E-FE39-67E252E18922}"/>
              </a:ext>
            </a:extLst>
          </p:cNvPr>
          <p:cNvSpPr>
            <a:spLocks noGrp="1"/>
          </p:cNvSpPr>
          <p:nvPr>
            <p:ph type="title"/>
          </p:nvPr>
        </p:nvSpPr>
        <p:spPr/>
        <p:txBody>
          <a:bodyPr>
            <a:normAutofit/>
          </a:bodyPr>
          <a:lstStyle/>
          <a:p>
            <a:pPr algn="ctr"/>
            <a:r>
              <a:rPr lang="en-IE" sz="3200" b="1" dirty="0"/>
              <a:t>The ‘right to be heard’ is common to both Recommendations</a:t>
            </a:r>
            <a:br>
              <a:rPr lang="en-IE" sz="3200" b="1" dirty="0"/>
            </a:br>
            <a:endParaRPr lang="en-IE" sz="3200" b="1" dirty="0"/>
          </a:p>
        </p:txBody>
      </p:sp>
      <p:sp>
        <p:nvSpPr>
          <p:cNvPr id="3" name="Content Placeholder 2">
            <a:extLst>
              <a:ext uri="{FF2B5EF4-FFF2-40B4-BE49-F238E27FC236}">
                <a16:creationId xmlns:a16="http://schemas.microsoft.com/office/drawing/2014/main" id="{D65D6651-99ED-428E-8712-2FA5617636E6}"/>
              </a:ext>
            </a:extLst>
          </p:cNvPr>
          <p:cNvSpPr>
            <a:spLocks noGrp="1"/>
          </p:cNvSpPr>
          <p:nvPr>
            <p:ph idx="1"/>
          </p:nvPr>
        </p:nvSpPr>
        <p:spPr/>
        <p:txBody>
          <a:bodyPr>
            <a:noAutofit/>
          </a:bodyPr>
          <a:lstStyle/>
          <a:p>
            <a:pPr>
              <a:buFont typeface="Wingdings" panose="05000000000000000000" pitchFamily="2" charset="2"/>
              <a:buChar char="Ø"/>
            </a:pPr>
            <a:r>
              <a:rPr lang="en-IE" sz="1800" dirty="0"/>
              <a:t> The child should be provided with a genuine and an effective opportunity to express his or her views, either directly or otherwise, and be supported in doing so through a range of child-friendly mechanisms and procedures;</a:t>
            </a:r>
          </a:p>
          <a:p>
            <a:pPr>
              <a:buFont typeface="Wingdings" panose="05000000000000000000" pitchFamily="2" charset="2"/>
              <a:buChar char="Ø"/>
            </a:pPr>
            <a:r>
              <a:rPr lang="en-IE" sz="1800" dirty="0"/>
              <a:t> Competent authorities should assess on a case-by-case basis the level of understanding of the child; irrespective of age, in particular when a child asks to be heard, a sufficient level of understanding should be presumed;</a:t>
            </a:r>
          </a:p>
          <a:p>
            <a:pPr>
              <a:buFont typeface="Wingdings" panose="05000000000000000000" pitchFamily="2" charset="2"/>
              <a:buChar char="Ø"/>
            </a:pPr>
            <a:r>
              <a:rPr lang="en-IE" sz="1800" dirty="0"/>
              <a:t> When a child needs assistance to express his or her views, this should be provided; where a child is unable to express views due to age or capability, the child’s perspective should, where appropriate, be ascertained and conveyed by a specially appointed and skilled professional;</a:t>
            </a:r>
          </a:p>
          <a:p>
            <a:pPr>
              <a:buFont typeface="Wingdings" panose="05000000000000000000" pitchFamily="2" charset="2"/>
              <a:buChar char="Ø"/>
            </a:pPr>
            <a:r>
              <a:rPr lang="en-IE" sz="1800" dirty="0"/>
              <a:t> Due weight should be given to the child’s views or perspective in accordance with his or her age and level of maturity;</a:t>
            </a:r>
          </a:p>
          <a:p>
            <a:pPr>
              <a:buFont typeface="Wingdings" panose="05000000000000000000" pitchFamily="2" charset="2"/>
              <a:buChar char="Ø"/>
            </a:pPr>
            <a:r>
              <a:rPr lang="en-IE" sz="1800" dirty="0"/>
              <a:t> In order to avoid stress and discomfort, the hearing of a child’s views should take place in a child-friendly environment; repeated hearings should be avoided except where they are in the child’s best interests;</a:t>
            </a:r>
          </a:p>
        </p:txBody>
      </p:sp>
      <p:sp>
        <p:nvSpPr>
          <p:cNvPr id="4" name="Slide Number Placeholder 3">
            <a:extLst>
              <a:ext uri="{FF2B5EF4-FFF2-40B4-BE49-F238E27FC236}">
                <a16:creationId xmlns:a16="http://schemas.microsoft.com/office/drawing/2014/main" id="{192922FF-0AEA-C0F2-C922-A940898383FD}"/>
              </a:ext>
            </a:extLst>
          </p:cNvPr>
          <p:cNvSpPr>
            <a:spLocks noGrp="1"/>
          </p:cNvSpPr>
          <p:nvPr>
            <p:ph type="sldNum" sz="quarter" idx="12"/>
          </p:nvPr>
        </p:nvSpPr>
        <p:spPr/>
        <p:txBody>
          <a:bodyPr/>
          <a:lstStyle/>
          <a:p>
            <a:fld id="{05C5275F-3F71-4550-A384-5F7D1DA20645}" type="slidenum">
              <a:rPr lang="en-GB" smtClean="0"/>
              <a:t>11</a:t>
            </a:fld>
            <a:endParaRPr lang="en-GB"/>
          </a:p>
        </p:txBody>
      </p:sp>
    </p:spTree>
    <p:extLst>
      <p:ext uri="{BB962C8B-B14F-4D97-AF65-F5344CB8AC3E}">
        <p14:creationId xmlns:p14="http://schemas.microsoft.com/office/powerpoint/2010/main" val="2660673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B8395-CACD-2443-0513-C69F8DD4D659}"/>
              </a:ext>
            </a:extLst>
          </p:cNvPr>
          <p:cNvSpPr>
            <a:spLocks noGrp="1"/>
          </p:cNvSpPr>
          <p:nvPr>
            <p:ph type="title"/>
          </p:nvPr>
        </p:nvSpPr>
        <p:spPr/>
        <p:txBody>
          <a:bodyPr>
            <a:normAutofit/>
          </a:bodyPr>
          <a:lstStyle/>
          <a:p>
            <a:pPr algn="ctr"/>
            <a:r>
              <a:rPr lang="en-IE" sz="3200" b="1" dirty="0"/>
              <a:t>Right to be heard (continued)</a:t>
            </a:r>
          </a:p>
        </p:txBody>
      </p:sp>
      <p:sp>
        <p:nvSpPr>
          <p:cNvPr id="3" name="Content Placeholder 2">
            <a:extLst>
              <a:ext uri="{FF2B5EF4-FFF2-40B4-BE49-F238E27FC236}">
                <a16:creationId xmlns:a16="http://schemas.microsoft.com/office/drawing/2014/main" id="{FC403DD7-0864-EE56-7D8F-4D6596DEA2FC}"/>
              </a:ext>
            </a:extLst>
          </p:cNvPr>
          <p:cNvSpPr>
            <a:spLocks noGrp="1"/>
          </p:cNvSpPr>
          <p:nvPr>
            <p:ph idx="1"/>
          </p:nvPr>
        </p:nvSpPr>
        <p:spPr/>
        <p:txBody>
          <a:bodyPr>
            <a:normAutofit/>
          </a:bodyPr>
          <a:lstStyle/>
          <a:p>
            <a:pPr>
              <a:buFont typeface="Wingdings" panose="05000000000000000000" pitchFamily="2" charset="2"/>
              <a:buChar char="Ø"/>
            </a:pPr>
            <a:r>
              <a:rPr lang="en-IE" dirty="0"/>
              <a:t> </a:t>
            </a:r>
            <a:r>
              <a:rPr lang="en-IE" sz="1800" dirty="0"/>
              <a:t>A child should never be subject to cross-examination on the content of his or her views;</a:t>
            </a:r>
          </a:p>
          <a:p>
            <a:pPr>
              <a:buFont typeface="Wingdings" panose="05000000000000000000" pitchFamily="2" charset="2"/>
              <a:buChar char="Ø"/>
            </a:pPr>
            <a:r>
              <a:rPr lang="en-IE" sz="1800" dirty="0"/>
              <a:t> It should be explained to the child that his or her views are an important factor in the decision-making process, but they do not necessarily determine the decision of the competent authority;</a:t>
            </a:r>
          </a:p>
          <a:p>
            <a:pPr>
              <a:buFont typeface="Wingdings" panose="05000000000000000000" pitchFamily="2" charset="2"/>
              <a:buChar char="Ø"/>
            </a:pPr>
            <a:r>
              <a:rPr lang="en-IE" sz="1800" dirty="0"/>
              <a:t> Where proceedings concern more than one child, each of them should be provided with the opportunity to express his or her views separately;</a:t>
            </a:r>
          </a:p>
          <a:p>
            <a:pPr>
              <a:buFont typeface="Wingdings" panose="05000000000000000000" pitchFamily="2" charset="2"/>
              <a:buChar char="Ø"/>
            </a:pPr>
            <a:r>
              <a:rPr lang="en-IE" sz="1800" dirty="0"/>
              <a:t> The child’s views may be ascertained in various ways, such as through the child being interviewed by the competent authority (subject to safeguards) or through a report based on an interview by a trained professional appointed by the competent authority;</a:t>
            </a:r>
          </a:p>
          <a:p>
            <a:pPr>
              <a:buFont typeface="Wingdings" panose="05000000000000000000" pitchFamily="2" charset="2"/>
              <a:buChar char="Ø"/>
            </a:pPr>
            <a:r>
              <a:rPr lang="en-IE" sz="1800" dirty="0"/>
              <a:t> The mechanism or procedure to be used should take account of the specific circumstances, the child’s age and level of understanding, and his or her ability to communicate;</a:t>
            </a:r>
          </a:p>
          <a:p>
            <a:pPr>
              <a:buFont typeface="Wingdings" panose="05000000000000000000" pitchFamily="2" charset="2"/>
              <a:buChar char="Ø"/>
            </a:pPr>
            <a:r>
              <a:rPr lang="en-IE" sz="1800" dirty="0"/>
              <a:t> Safeguards should be in place to ensure, as far as possible, that the child is able to express himself or herself freely, and that views expressed are not the result of duress.  </a:t>
            </a:r>
          </a:p>
          <a:p>
            <a:endParaRPr lang="en-IE" dirty="0"/>
          </a:p>
        </p:txBody>
      </p:sp>
      <p:sp>
        <p:nvSpPr>
          <p:cNvPr id="4" name="Slide Number Placeholder 3">
            <a:extLst>
              <a:ext uri="{FF2B5EF4-FFF2-40B4-BE49-F238E27FC236}">
                <a16:creationId xmlns:a16="http://schemas.microsoft.com/office/drawing/2014/main" id="{E106A47F-807D-2AC3-0B7A-0675A607ECCD}"/>
              </a:ext>
            </a:extLst>
          </p:cNvPr>
          <p:cNvSpPr>
            <a:spLocks noGrp="1"/>
          </p:cNvSpPr>
          <p:nvPr>
            <p:ph type="sldNum" sz="quarter" idx="12"/>
          </p:nvPr>
        </p:nvSpPr>
        <p:spPr/>
        <p:txBody>
          <a:bodyPr/>
          <a:lstStyle/>
          <a:p>
            <a:fld id="{05C5275F-3F71-4550-A384-5F7D1DA20645}" type="slidenum">
              <a:rPr lang="en-GB" smtClean="0"/>
              <a:t>12</a:t>
            </a:fld>
            <a:endParaRPr lang="en-GB"/>
          </a:p>
        </p:txBody>
      </p:sp>
    </p:spTree>
    <p:extLst>
      <p:ext uri="{BB962C8B-B14F-4D97-AF65-F5344CB8AC3E}">
        <p14:creationId xmlns:p14="http://schemas.microsoft.com/office/powerpoint/2010/main" val="828392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6CBD3-7AA6-A356-61DC-006260E90497}"/>
              </a:ext>
            </a:extLst>
          </p:cNvPr>
          <p:cNvSpPr>
            <a:spLocks noGrp="1"/>
          </p:cNvSpPr>
          <p:nvPr>
            <p:ph type="title"/>
          </p:nvPr>
        </p:nvSpPr>
        <p:spPr/>
        <p:txBody>
          <a:bodyPr>
            <a:normAutofit/>
          </a:bodyPr>
          <a:lstStyle/>
          <a:p>
            <a:pPr algn="ctr"/>
            <a:r>
              <a:rPr lang="en-IE" sz="3200" b="1" dirty="0"/>
              <a:t>Competent authority decision</a:t>
            </a:r>
          </a:p>
        </p:txBody>
      </p:sp>
      <p:sp>
        <p:nvSpPr>
          <p:cNvPr id="3" name="Content Placeholder 2">
            <a:extLst>
              <a:ext uri="{FF2B5EF4-FFF2-40B4-BE49-F238E27FC236}">
                <a16:creationId xmlns:a16="http://schemas.microsoft.com/office/drawing/2014/main" id="{F9EFEBCA-D964-D3CD-0A18-BC60643B556B}"/>
              </a:ext>
            </a:extLst>
          </p:cNvPr>
          <p:cNvSpPr>
            <a:spLocks noGrp="1"/>
          </p:cNvSpPr>
          <p:nvPr>
            <p:ph idx="1"/>
          </p:nvPr>
        </p:nvSpPr>
        <p:spPr/>
        <p:txBody>
          <a:bodyPr/>
          <a:lstStyle/>
          <a:p>
            <a:endParaRPr lang="en-IE" dirty="0"/>
          </a:p>
          <a:p>
            <a:pPr>
              <a:buFont typeface="Wingdings" panose="05000000000000000000" pitchFamily="2" charset="2"/>
              <a:buChar char="Ø"/>
            </a:pPr>
            <a:r>
              <a:rPr lang="en-IE" dirty="0"/>
              <a:t> The decision should explain how the views of the child or, where appropriate, the child’s perspective, have been gathered and how they have been given due weight; where a child has not been heard, the decision should specify the reasons.</a:t>
            </a:r>
          </a:p>
          <a:p>
            <a:pPr>
              <a:buFont typeface="Wingdings" panose="05000000000000000000" pitchFamily="2" charset="2"/>
              <a:buChar char="Ø"/>
            </a:pPr>
            <a:r>
              <a:rPr lang="en-IE" dirty="0"/>
              <a:t> The decision should provide clear and transparent reasoning, explaining how the different factors have been assessed verified and assigned weight and showing how the best interests of the child have been given due consideration when balancing the rights and needs of the child and the legitimate interests of the parties.</a:t>
            </a:r>
          </a:p>
          <a:p>
            <a:pPr>
              <a:buFont typeface="Wingdings" panose="05000000000000000000" pitchFamily="2" charset="2"/>
              <a:buChar char="Ø"/>
            </a:pPr>
            <a:r>
              <a:rPr lang="en-IE" dirty="0"/>
              <a:t> The content of the decision should be communicated and explained promptly to the child having regard to his or her age and level of maturity.</a:t>
            </a:r>
          </a:p>
        </p:txBody>
      </p:sp>
      <p:sp>
        <p:nvSpPr>
          <p:cNvPr id="4" name="Slide Number Placeholder 3">
            <a:extLst>
              <a:ext uri="{FF2B5EF4-FFF2-40B4-BE49-F238E27FC236}">
                <a16:creationId xmlns:a16="http://schemas.microsoft.com/office/drawing/2014/main" id="{0D179800-15FD-7392-B862-0D1C45D7D68A}"/>
              </a:ext>
            </a:extLst>
          </p:cNvPr>
          <p:cNvSpPr>
            <a:spLocks noGrp="1"/>
          </p:cNvSpPr>
          <p:nvPr>
            <p:ph type="sldNum" sz="quarter" idx="12"/>
          </p:nvPr>
        </p:nvSpPr>
        <p:spPr/>
        <p:txBody>
          <a:bodyPr/>
          <a:lstStyle/>
          <a:p>
            <a:fld id="{05C5275F-3F71-4550-A384-5F7D1DA20645}" type="slidenum">
              <a:rPr lang="en-GB" smtClean="0"/>
              <a:t>13</a:t>
            </a:fld>
            <a:endParaRPr lang="en-GB"/>
          </a:p>
        </p:txBody>
      </p:sp>
    </p:spTree>
    <p:extLst>
      <p:ext uri="{BB962C8B-B14F-4D97-AF65-F5344CB8AC3E}">
        <p14:creationId xmlns:p14="http://schemas.microsoft.com/office/powerpoint/2010/main" val="1466203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1CC8A-5DFF-DCBF-3E57-EEB2681A8A92}"/>
              </a:ext>
            </a:extLst>
          </p:cNvPr>
          <p:cNvSpPr>
            <a:spLocks noGrp="1"/>
          </p:cNvSpPr>
          <p:nvPr>
            <p:ph type="title"/>
          </p:nvPr>
        </p:nvSpPr>
        <p:spPr/>
        <p:txBody>
          <a:bodyPr>
            <a:normAutofit/>
          </a:bodyPr>
          <a:lstStyle/>
          <a:p>
            <a:pPr algn="ctr"/>
            <a:r>
              <a:rPr lang="en-IE" sz="3200" b="1" dirty="0"/>
              <a:t>Co-operation and Coordination</a:t>
            </a:r>
          </a:p>
        </p:txBody>
      </p:sp>
      <p:sp>
        <p:nvSpPr>
          <p:cNvPr id="3" name="Content Placeholder 2">
            <a:extLst>
              <a:ext uri="{FF2B5EF4-FFF2-40B4-BE49-F238E27FC236}">
                <a16:creationId xmlns:a16="http://schemas.microsoft.com/office/drawing/2014/main" id="{CEC19C4F-02CC-5385-E44C-692D0909DFD5}"/>
              </a:ext>
            </a:extLst>
          </p:cNvPr>
          <p:cNvSpPr>
            <a:spLocks noGrp="1"/>
          </p:cNvSpPr>
          <p:nvPr>
            <p:ph idx="1"/>
          </p:nvPr>
        </p:nvSpPr>
        <p:spPr/>
        <p:txBody>
          <a:bodyPr/>
          <a:lstStyle/>
          <a:p>
            <a:pPr>
              <a:buFont typeface="Wingdings" panose="05000000000000000000" pitchFamily="2" charset="2"/>
              <a:buChar char="Ø"/>
            </a:pPr>
            <a:r>
              <a:rPr lang="en-IE" dirty="0"/>
              <a:t> The importance of effective inter-institutional and inter-agency co-operation is recognised in both Recommendations</a:t>
            </a:r>
          </a:p>
          <a:p>
            <a:pPr marL="0" indent="0">
              <a:buNone/>
            </a:pPr>
            <a:endParaRPr lang="en-IE" dirty="0"/>
          </a:p>
          <a:p>
            <a:pPr>
              <a:buFont typeface="Wingdings" panose="05000000000000000000" pitchFamily="2" charset="2"/>
              <a:buChar char="Ø"/>
            </a:pPr>
            <a:r>
              <a:rPr lang="en-IE" dirty="0"/>
              <a:t> For example, in parental separation cases and care proceedings, “The competent authorities should be able to call on the relevant services and expertise using a multidisciplinary approach to assess the needs of the child. Multi disciplinary and interagency services can provide important assistance in assessing the best interests of the child.” [paragraph 15 in both Recommendations]</a:t>
            </a:r>
          </a:p>
          <a:p>
            <a:pPr>
              <a:buFont typeface="Wingdings" panose="05000000000000000000" pitchFamily="2" charset="2"/>
              <a:buChar char="Ø"/>
            </a:pPr>
            <a:r>
              <a:rPr lang="en-IE" dirty="0"/>
              <a:t> See also Paragraphs 108 and 109 of the Explanatory Memorandum concerning parental separation, and paragraphs 103 and 104 in the Explanatory Memorandum concerning care proceedings</a:t>
            </a:r>
          </a:p>
        </p:txBody>
      </p:sp>
      <p:sp>
        <p:nvSpPr>
          <p:cNvPr id="4" name="Slide Number Placeholder 3">
            <a:extLst>
              <a:ext uri="{FF2B5EF4-FFF2-40B4-BE49-F238E27FC236}">
                <a16:creationId xmlns:a16="http://schemas.microsoft.com/office/drawing/2014/main" id="{2DB7EA6B-1EE9-97F1-096C-38329D522FDC}"/>
              </a:ext>
            </a:extLst>
          </p:cNvPr>
          <p:cNvSpPr>
            <a:spLocks noGrp="1"/>
          </p:cNvSpPr>
          <p:nvPr>
            <p:ph type="sldNum" sz="quarter" idx="12"/>
          </p:nvPr>
        </p:nvSpPr>
        <p:spPr/>
        <p:txBody>
          <a:bodyPr/>
          <a:lstStyle/>
          <a:p>
            <a:fld id="{05C5275F-3F71-4550-A384-5F7D1DA20645}" type="slidenum">
              <a:rPr lang="en-GB" smtClean="0"/>
              <a:t>14</a:t>
            </a:fld>
            <a:endParaRPr lang="en-GB"/>
          </a:p>
        </p:txBody>
      </p:sp>
    </p:spTree>
    <p:extLst>
      <p:ext uri="{BB962C8B-B14F-4D97-AF65-F5344CB8AC3E}">
        <p14:creationId xmlns:p14="http://schemas.microsoft.com/office/powerpoint/2010/main" val="2182971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8B6CE-6595-7083-B53D-0C3BD4BC6D5B}"/>
              </a:ext>
            </a:extLst>
          </p:cNvPr>
          <p:cNvSpPr>
            <a:spLocks noGrp="1"/>
          </p:cNvSpPr>
          <p:nvPr>
            <p:ph type="title"/>
          </p:nvPr>
        </p:nvSpPr>
        <p:spPr/>
        <p:txBody>
          <a:bodyPr>
            <a:normAutofit/>
          </a:bodyPr>
          <a:lstStyle/>
          <a:p>
            <a:pPr algn="ctr"/>
            <a:r>
              <a:rPr lang="en-IE" sz="3200" b="1" dirty="0"/>
              <a:t>European Court of Human Rights ruling in MP and others v Greece on 9 September 2025</a:t>
            </a:r>
          </a:p>
        </p:txBody>
      </p:sp>
      <p:sp>
        <p:nvSpPr>
          <p:cNvPr id="3" name="Content Placeholder 2">
            <a:extLst>
              <a:ext uri="{FF2B5EF4-FFF2-40B4-BE49-F238E27FC236}">
                <a16:creationId xmlns:a16="http://schemas.microsoft.com/office/drawing/2014/main" id="{3DBADF45-8203-B66D-4C4B-68CE1899FD40}"/>
              </a:ext>
            </a:extLst>
          </p:cNvPr>
          <p:cNvSpPr>
            <a:spLocks noGrp="1"/>
          </p:cNvSpPr>
          <p:nvPr>
            <p:ph idx="1"/>
          </p:nvPr>
        </p:nvSpPr>
        <p:spPr/>
        <p:txBody>
          <a:bodyPr>
            <a:noAutofit/>
          </a:bodyPr>
          <a:lstStyle/>
          <a:p>
            <a:pPr>
              <a:buFont typeface="Wingdings" panose="05000000000000000000" pitchFamily="2" charset="2"/>
              <a:buChar char="Ø"/>
            </a:pPr>
            <a:r>
              <a:rPr lang="en-IE" sz="1800" dirty="0"/>
              <a:t> In this very recent case concerning international abduction, a Greek mother complained to the Strasbourg Court about the return of her two children to their father in the USA following an order of the Greek courts (</a:t>
            </a:r>
            <a:r>
              <a:rPr lang="en-GB" sz="1800" dirty="0"/>
              <a:t>Hague Convention on the Civil Aspects of International Child Abduction);</a:t>
            </a:r>
            <a:endParaRPr lang="en-IE" sz="1800" dirty="0"/>
          </a:p>
          <a:p>
            <a:pPr>
              <a:buFont typeface="Wingdings" panose="05000000000000000000" pitchFamily="2" charset="2"/>
              <a:buChar char="Ø"/>
            </a:pPr>
            <a:r>
              <a:rPr lang="en-IE" sz="1800" dirty="0"/>
              <a:t> In its ruling, the Court noted that the Greek courts had assessed the situation without considering if it would be appropriate to obtain the views of the children themselves; it found that the Greek courts had therefore not carried out a proper assessment and it ruled that that the decision-making process under Greek law had not met the procedural standards required under Article 8 of the European Convention on Human Rights; </a:t>
            </a:r>
          </a:p>
          <a:p>
            <a:pPr>
              <a:buFont typeface="Wingdings" panose="05000000000000000000" pitchFamily="2" charset="2"/>
              <a:buChar char="Ø"/>
            </a:pPr>
            <a:r>
              <a:rPr lang="en-IE" sz="1800" dirty="0"/>
              <a:t> The Court noted that in light </a:t>
            </a:r>
            <a:r>
              <a:rPr lang="en-GB" sz="1800" dirty="0"/>
              <a:t>of relevant international instruments, </a:t>
            </a:r>
            <a:r>
              <a:rPr lang="en-GB" sz="1800" b="1" u="sng" dirty="0"/>
              <a:t>in particular the recent Recommendation CM/Rec(2025)4 of the Committee of Ministers to member States</a:t>
            </a:r>
            <a:r>
              <a:rPr lang="en-GB" sz="1800" dirty="0"/>
              <a:t>, there was a consensus among the States Parties as to the obligation to provide the child with a genuine and effective opportunity to express his or her views, either directly or otherwise, and to support him or her in doing so through a range of child-friendly mechanisms and procedures;</a:t>
            </a:r>
          </a:p>
          <a:p>
            <a:pPr>
              <a:buFont typeface="Wingdings" panose="05000000000000000000" pitchFamily="2" charset="2"/>
              <a:buChar char="Ø"/>
            </a:pPr>
            <a:r>
              <a:rPr lang="en-GB" sz="1800" dirty="0"/>
              <a:t> This is the first case concerning international child abduction in which the Court has held that the national courts are required to examine of their own motion whether it would be appropriate to hear the child, either directly or otherwise.</a:t>
            </a:r>
            <a:endParaRPr lang="en-IE" sz="1800" dirty="0"/>
          </a:p>
        </p:txBody>
      </p:sp>
      <p:sp>
        <p:nvSpPr>
          <p:cNvPr id="4" name="Slide Number Placeholder 3">
            <a:extLst>
              <a:ext uri="{FF2B5EF4-FFF2-40B4-BE49-F238E27FC236}">
                <a16:creationId xmlns:a16="http://schemas.microsoft.com/office/drawing/2014/main" id="{58545621-D522-9F40-88E4-C9E5EDE45847}"/>
              </a:ext>
            </a:extLst>
          </p:cNvPr>
          <p:cNvSpPr>
            <a:spLocks noGrp="1"/>
          </p:cNvSpPr>
          <p:nvPr>
            <p:ph type="sldNum" sz="quarter" idx="12"/>
          </p:nvPr>
        </p:nvSpPr>
        <p:spPr/>
        <p:txBody>
          <a:bodyPr/>
          <a:lstStyle/>
          <a:p>
            <a:fld id="{05C5275F-3F71-4550-A384-5F7D1DA20645}" type="slidenum">
              <a:rPr lang="en-GB" smtClean="0"/>
              <a:t>15</a:t>
            </a:fld>
            <a:endParaRPr lang="en-GB"/>
          </a:p>
        </p:txBody>
      </p:sp>
    </p:spTree>
    <p:extLst>
      <p:ext uri="{BB962C8B-B14F-4D97-AF65-F5344CB8AC3E}">
        <p14:creationId xmlns:p14="http://schemas.microsoft.com/office/powerpoint/2010/main" val="2816962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70064-3414-BC6C-990A-7C69CB3C954C}"/>
              </a:ext>
            </a:extLst>
          </p:cNvPr>
          <p:cNvSpPr>
            <a:spLocks noGrp="1"/>
          </p:cNvSpPr>
          <p:nvPr>
            <p:ph type="title"/>
          </p:nvPr>
        </p:nvSpPr>
        <p:spPr/>
        <p:txBody>
          <a:bodyPr>
            <a:normAutofit/>
          </a:bodyPr>
          <a:lstStyle/>
          <a:p>
            <a:pPr algn="ctr"/>
            <a:r>
              <a:rPr lang="en-GB" sz="3200" b="1" dirty="0"/>
              <a:t>Emergency and interim measures also common to both Recommendations</a:t>
            </a:r>
          </a:p>
        </p:txBody>
      </p:sp>
      <p:sp>
        <p:nvSpPr>
          <p:cNvPr id="3" name="Content Placeholder 2">
            <a:extLst>
              <a:ext uri="{FF2B5EF4-FFF2-40B4-BE49-F238E27FC236}">
                <a16:creationId xmlns:a16="http://schemas.microsoft.com/office/drawing/2014/main" id="{FB229533-33FB-FD91-81C3-DBAE27CBFEFD}"/>
              </a:ext>
            </a:extLst>
          </p:cNvPr>
          <p:cNvSpPr>
            <a:spLocks noGrp="1"/>
          </p:cNvSpPr>
          <p:nvPr>
            <p:ph idx="1"/>
          </p:nvPr>
        </p:nvSpPr>
        <p:spPr/>
        <p:txBody>
          <a:bodyPr/>
          <a:lstStyle/>
          <a:p>
            <a:pPr>
              <a:buFont typeface="Wingdings" panose="05000000000000000000" pitchFamily="2" charset="2"/>
              <a:buChar char="Ø"/>
            </a:pPr>
            <a:r>
              <a:rPr lang="en-GB" dirty="0"/>
              <a:t> In cases of imminent risk to the health or safety of a child, especially in high-conflict cases, national law should make available urgent referral and accelerated procedures in order to obtain emergency or interim protective measures;</a:t>
            </a:r>
          </a:p>
          <a:p>
            <a:pPr>
              <a:buFont typeface="Wingdings" panose="05000000000000000000" pitchFamily="2" charset="2"/>
              <a:buChar char="Ø"/>
            </a:pPr>
            <a:r>
              <a:rPr lang="en-GB" dirty="0"/>
              <a:t> Such measures may be adopted without a prior hearing of the child provided that the child has the possibility to be heard before the final decision on the merits is provided;</a:t>
            </a:r>
          </a:p>
          <a:p>
            <a:pPr>
              <a:buFont typeface="Wingdings" panose="05000000000000000000" pitchFamily="2" charset="2"/>
              <a:buChar char="Ø"/>
            </a:pPr>
            <a:r>
              <a:rPr lang="en-GB" dirty="0"/>
              <a:t> In cases where a child is at risk of harm or abuse by a parent, the competent authority should be able to suspend direct contact on an interim basis or to order indirect contact or supervised or supported direct contact;</a:t>
            </a:r>
          </a:p>
          <a:p>
            <a:pPr>
              <a:buFont typeface="Wingdings" panose="05000000000000000000" pitchFamily="2" charset="2"/>
              <a:buChar char="Ø"/>
            </a:pPr>
            <a:r>
              <a:rPr lang="en-GB" dirty="0"/>
              <a:t> Emergency and interim measures should be immediately enforceable, be in principle of short duration and be followed by further decisions which fully respect procedural safeguards for the rights of the child and all relevant parties; </a:t>
            </a:r>
          </a:p>
        </p:txBody>
      </p:sp>
      <p:sp>
        <p:nvSpPr>
          <p:cNvPr id="5" name="Slide Number Placeholder 4">
            <a:extLst>
              <a:ext uri="{FF2B5EF4-FFF2-40B4-BE49-F238E27FC236}">
                <a16:creationId xmlns:a16="http://schemas.microsoft.com/office/drawing/2014/main" id="{CACA2DDC-9A61-10C6-A426-E487C68F0101}"/>
              </a:ext>
            </a:extLst>
          </p:cNvPr>
          <p:cNvSpPr>
            <a:spLocks noGrp="1"/>
          </p:cNvSpPr>
          <p:nvPr>
            <p:ph type="sldNum" sz="quarter" idx="12"/>
          </p:nvPr>
        </p:nvSpPr>
        <p:spPr/>
        <p:txBody>
          <a:bodyPr/>
          <a:lstStyle/>
          <a:p>
            <a:fld id="{05C5275F-3F71-4550-A384-5F7D1DA20645}" type="slidenum">
              <a:rPr lang="en-GB" smtClean="0"/>
              <a:t>16</a:t>
            </a:fld>
            <a:endParaRPr lang="en-GB"/>
          </a:p>
        </p:txBody>
      </p:sp>
    </p:spTree>
    <p:extLst>
      <p:ext uri="{BB962C8B-B14F-4D97-AF65-F5344CB8AC3E}">
        <p14:creationId xmlns:p14="http://schemas.microsoft.com/office/powerpoint/2010/main" val="4227976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A62C2-33FE-A4C8-DA14-F91C61F6E709}"/>
              </a:ext>
            </a:extLst>
          </p:cNvPr>
          <p:cNvSpPr>
            <a:spLocks noGrp="1"/>
          </p:cNvSpPr>
          <p:nvPr>
            <p:ph type="title"/>
          </p:nvPr>
        </p:nvSpPr>
        <p:spPr/>
        <p:txBody>
          <a:bodyPr>
            <a:normAutofit/>
          </a:bodyPr>
          <a:lstStyle/>
          <a:p>
            <a:pPr algn="ctr"/>
            <a:r>
              <a:rPr lang="en-IE" sz="3200" b="1" dirty="0"/>
              <a:t>Thanks for your attention</a:t>
            </a:r>
          </a:p>
        </p:txBody>
      </p:sp>
      <p:sp>
        <p:nvSpPr>
          <p:cNvPr id="3" name="Content Placeholder 2">
            <a:extLst>
              <a:ext uri="{FF2B5EF4-FFF2-40B4-BE49-F238E27FC236}">
                <a16:creationId xmlns:a16="http://schemas.microsoft.com/office/drawing/2014/main" id="{E0C87728-C8BB-374D-6F47-80BC43802DAB}"/>
              </a:ext>
            </a:extLst>
          </p:cNvPr>
          <p:cNvSpPr>
            <a:spLocks noGrp="1"/>
          </p:cNvSpPr>
          <p:nvPr>
            <p:ph idx="1"/>
          </p:nvPr>
        </p:nvSpPr>
        <p:spPr/>
        <p:txBody>
          <a:bodyPr/>
          <a:lstStyle/>
          <a:p>
            <a:endParaRPr lang="en-IE" dirty="0"/>
          </a:p>
          <a:p>
            <a:endParaRPr lang="en-IE" dirty="0"/>
          </a:p>
        </p:txBody>
      </p:sp>
      <p:sp>
        <p:nvSpPr>
          <p:cNvPr id="4" name="Slide Number Placeholder 3">
            <a:extLst>
              <a:ext uri="{FF2B5EF4-FFF2-40B4-BE49-F238E27FC236}">
                <a16:creationId xmlns:a16="http://schemas.microsoft.com/office/drawing/2014/main" id="{4DF9B170-D0E7-D9B9-959F-ACD23954DFA6}"/>
              </a:ext>
            </a:extLst>
          </p:cNvPr>
          <p:cNvSpPr>
            <a:spLocks noGrp="1"/>
          </p:cNvSpPr>
          <p:nvPr>
            <p:ph type="sldNum" sz="quarter" idx="12"/>
          </p:nvPr>
        </p:nvSpPr>
        <p:spPr/>
        <p:txBody>
          <a:bodyPr/>
          <a:lstStyle/>
          <a:p>
            <a:fld id="{05C5275F-3F71-4550-A384-5F7D1DA20645}" type="slidenum">
              <a:rPr lang="en-GB" smtClean="0"/>
              <a:t>17</a:t>
            </a:fld>
            <a:endParaRPr lang="en-GB"/>
          </a:p>
        </p:txBody>
      </p:sp>
    </p:spTree>
    <p:extLst>
      <p:ext uri="{BB962C8B-B14F-4D97-AF65-F5344CB8AC3E}">
        <p14:creationId xmlns:p14="http://schemas.microsoft.com/office/powerpoint/2010/main" val="3910778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45F88-2F86-9A28-9645-333D66C41EFA}"/>
              </a:ext>
            </a:extLst>
          </p:cNvPr>
          <p:cNvSpPr>
            <a:spLocks noGrp="1"/>
          </p:cNvSpPr>
          <p:nvPr>
            <p:ph type="ctrTitle"/>
          </p:nvPr>
        </p:nvSpPr>
        <p:spPr/>
        <p:txBody>
          <a:bodyPr>
            <a:normAutofit fontScale="90000"/>
          </a:bodyPr>
          <a:lstStyle/>
          <a:p>
            <a:pPr algn="ctr"/>
            <a:br>
              <a:rPr lang="en-IE" dirty="0"/>
            </a:br>
            <a:br>
              <a:rPr lang="en-IE" dirty="0"/>
            </a:br>
            <a:br>
              <a:rPr lang="en-IE" dirty="0"/>
            </a:br>
            <a:r>
              <a:rPr lang="en-IE" dirty="0"/>
              <a:t>  </a:t>
            </a:r>
            <a:r>
              <a:rPr lang="en-GB" sz="3600" b="1" dirty="0"/>
              <a:t>The Council of Europe’s Recommendations on the best interests of the child in parental separation and care proceedings</a:t>
            </a:r>
            <a:br>
              <a:rPr lang="en-GB" sz="3600" b="1" dirty="0"/>
            </a:br>
            <a:br>
              <a:rPr lang="en-GB" sz="3600" dirty="0"/>
            </a:br>
            <a:endParaRPr lang="en-IE" sz="3600" dirty="0"/>
          </a:p>
        </p:txBody>
      </p:sp>
      <p:sp>
        <p:nvSpPr>
          <p:cNvPr id="3" name="Subtitle 2">
            <a:extLst>
              <a:ext uri="{FF2B5EF4-FFF2-40B4-BE49-F238E27FC236}">
                <a16:creationId xmlns:a16="http://schemas.microsoft.com/office/drawing/2014/main" id="{32024E41-E595-4D1D-0498-CD5BB8EA9FB2}"/>
              </a:ext>
            </a:extLst>
          </p:cNvPr>
          <p:cNvSpPr>
            <a:spLocks noGrp="1"/>
          </p:cNvSpPr>
          <p:nvPr>
            <p:ph type="subTitle" idx="1"/>
          </p:nvPr>
        </p:nvSpPr>
        <p:spPr/>
        <p:txBody>
          <a:bodyPr>
            <a:normAutofit/>
          </a:bodyPr>
          <a:lstStyle/>
          <a:p>
            <a:r>
              <a:rPr lang="en-GB" sz="2000" dirty="0">
                <a:latin typeface="Times New Roman" panose="02020603050405020304" pitchFamily="18" charset="0"/>
                <a:cs typeface="Times New Roman" panose="02020603050405020304" pitchFamily="18" charset="0"/>
              </a:rPr>
              <a:t>Seamus Carroll, First Chairperson of the Committee of Experts on the rights and the best interests of the child in parental separation and in care proceedings</a:t>
            </a:r>
            <a:endParaRPr lang="en-IE"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5981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FDC64-B61F-3851-792B-74C55E892E01}"/>
              </a:ext>
            </a:extLst>
          </p:cNvPr>
          <p:cNvSpPr>
            <a:spLocks noGrp="1"/>
          </p:cNvSpPr>
          <p:nvPr>
            <p:ph type="title"/>
          </p:nvPr>
        </p:nvSpPr>
        <p:spPr/>
        <p:txBody>
          <a:bodyPr>
            <a:normAutofit/>
          </a:bodyPr>
          <a:lstStyle/>
          <a:p>
            <a:r>
              <a:rPr lang="en-IE" sz="2000" b="1" dirty="0"/>
              <a:t>Recommendation (2025)4 on the protection of the rights and best interests of the child in parental separation proceedings</a:t>
            </a:r>
            <a:br>
              <a:rPr lang="en-IE" sz="2000" b="1" dirty="0"/>
            </a:br>
            <a:br>
              <a:rPr lang="en-IE" sz="2000" b="1" dirty="0"/>
            </a:br>
            <a:r>
              <a:rPr lang="en-IE" sz="2000" b="1" dirty="0"/>
              <a:t>Recommendation (2025)5 on the protection of the rights and best interests of the child in care proceedings</a:t>
            </a:r>
          </a:p>
        </p:txBody>
      </p:sp>
      <p:sp>
        <p:nvSpPr>
          <p:cNvPr id="3" name="Content Placeholder 2">
            <a:extLst>
              <a:ext uri="{FF2B5EF4-FFF2-40B4-BE49-F238E27FC236}">
                <a16:creationId xmlns:a16="http://schemas.microsoft.com/office/drawing/2014/main" id="{E505EEE5-1A64-B908-5EA8-90095C6B9C71}"/>
              </a:ext>
            </a:extLst>
          </p:cNvPr>
          <p:cNvSpPr>
            <a:spLocks noGrp="1"/>
          </p:cNvSpPr>
          <p:nvPr>
            <p:ph idx="1"/>
          </p:nvPr>
        </p:nvSpPr>
        <p:spPr/>
        <p:txBody>
          <a:bodyPr>
            <a:normAutofit/>
          </a:bodyPr>
          <a:lstStyle/>
          <a:p>
            <a:r>
              <a:rPr lang="en-IE" sz="1800" dirty="0"/>
              <a:t>Recommend that Governments of member States:</a:t>
            </a:r>
          </a:p>
          <a:p>
            <a:r>
              <a:rPr lang="en-IE" sz="1800" dirty="0"/>
              <a:t>   1. ensure that in proceedings</a:t>
            </a:r>
          </a:p>
          <a:p>
            <a:pPr lvl="1">
              <a:buFont typeface="Wingdings" panose="05000000000000000000" pitchFamily="2" charset="2"/>
              <a:buChar char="Ø"/>
            </a:pPr>
            <a:r>
              <a:rPr lang="en-IE" dirty="0"/>
              <a:t> the best interests of the child are a primary or, where required by law, the paramount consideration;</a:t>
            </a:r>
          </a:p>
          <a:p>
            <a:pPr lvl="1">
              <a:buFont typeface="Wingdings" panose="05000000000000000000" pitchFamily="2" charset="2"/>
              <a:buChar char="Ø"/>
            </a:pPr>
            <a:r>
              <a:rPr lang="en-IE" dirty="0"/>
              <a:t> the rights of the child are respected and safeguarded throughout proceedings;</a:t>
            </a:r>
          </a:p>
          <a:p>
            <a:pPr lvl="1">
              <a:buFont typeface="Wingdings" panose="05000000000000000000" pitchFamily="2" charset="2"/>
              <a:buChar char="Ø"/>
            </a:pPr>
            <a:r>
              <a:rPr lang="en-IE" dirty="0"/>
              <a:t>decisions concerning the child are made, implemented or enforced in a timely manner;</a:t>
            </a:r>
          </a:p>
          <a:p>
            <a:pPr marL="201168" lvl="1" indent="0">
              <a:buNone/>
            </a:pPr>
            <a:endParaRPr lang="en-IE" dirty="0"/>
          </a:p>
          <a:p>
            <a:pPr marL="201168" lvl="1" indent="0">
              <a:buNone/>
            </a:pPr>
            <a:r>
              <a:rPr lang="en-IE" dirty="0"/>
              <a:t>2. take or reinforce all measures they consider necessary or useful with a view to implementing the principles set out in the Appendix in relevant national law, policy and </a:t>
            </a:r>
            <a:r>
              <a:rPr lang="en-IE" u="sng" dirty="0"/>
              <a:t>practice</a:t>
            </a:r>
            <a:r>
              <a:rPr lang="en-IE" dirty="0"/>
              <a:t>;</a:t>
            </a:r>
          </a:p>
          <a:p>
            <a:pPr marL="201168" lvl="1" indent="0">
              <a:buNone/>
            </a:pPr>
            <a:r>
              <a:rPr lang="en-IE" dirty="0"/>
              <a:t>3. ensure that the recommendation, including the </a:t>
            </a:r>
            <a:r>
              <a:rPr lang="en-IE" u="sng" dirty="0"/>
              <a:t>Appendix</a:t>
            </a:r>
            <a:r>
              <a:rPr lang="en-IE" dirty="0"/>
              <a:t>, is translated and disseminated as widely as possible among the </a:t>
            </a:r>
            <a:r>
              <a:rPr lang="en-IE" u="sng" dirty="0"/>
              <a:t>competent authorities</a:t>
            </a:r>
            <a:r>
              <a:rPr lang="en-IE" dirty="0"/>
              <a:t>, relevant professionals and other stakeholders;</a:t>
            </a:r>
          </a:p>
          <a:p>
            <a:pPr marL="201168" lvl="1" indent="0">
              <a:buNone/>
            </a:pPr>
            <a:r>
              <a:rPr lang="en-IE" dirty="0"/>
              <a:t>4. review regularly the status of implementation with a view to enhancing impact and informing the Committee of Ministers of progress achieved and any identified shortcomings remaining after 5 years.</a:t>
            </a:r>
          </a:p>
          <a:p>
            <a:pPr marL="0">
              <a:buNone/>
            </a:pPr>
            <a:endParaRPr lang="en-IE" dirty="0"/>
          </a:p>
        </p:txBody>
      </p:sp>
      <p:sp>
        <p:nvSpPr>
          <p:cNvPr id="4" name="Slide Number Placeholder 3">
            <a:extLst>
              <a:ext uri="{FF2B5EF4-FFF2-40B4-BE49-F238E27FC236}">
                <a16:creationId xmlns:a16="http://schemas.microsoft.com/office/drawing/2014/main" id="{ABFE5434-94A6-E371-79FF-D2C50166CFA6}"/>
              </a:ext>
            </a:extLst>
          </p:cNvPr>
          <p:cNvSpPr>
            <a:spLocks noGrp="1"/>
          </p:cNvSpPr>
          <p:nvPr>
            <p:ph type="sldNum" sz="quarter" idx="12"/>
          </p:nvPr>
        </p:nvSpPr>
        <p:spPr/>
        <p:txBody>
          <a:bodyPr/>
          <a:lstStyle/>
          <a:p>
            <a:fld id="{05C5275F-3F71-4550-A384-5F7D1DA20645}" type="slidenum">
              <a:rPr lang="en-GB" smtClean="0"/>
              <a:t>3</a:t>
            </a:fld>
            <a:endParaRPr lang="en-GB"/>
          </a:p>
        </p:txBody>
      </p:sp>
    </p:spTree>
    <p:extLst>
      <p:ext uri="{BB962C8B-B14F-4D97-AF65-F5344CB8AC3E}">
        <p14:creationId xmlns:p14="http://schemas.microsoft.com/office/powerpoint/2010/main" val="1868975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BA4CDF-8FC9-47F1-4FAA-5AA0D361D317}"/>
              </a:ext>
            </a:extLst>
          </p:cNvPr>
          <p:cNvSpPr>
            <a:spLocks noGrp="1"/>
          </p:cNvSpPr>
          <p:nvPr>
            <p:ph type="sldNum" sz="quarter" idx="12"/>
          </p:nvPr>
        </p:nvSpPr>
        <p:spPr>
          <a:xfrm>
            <a:off x="9904178" y="6461786"/>
            <a:ext cx="1308305" cy="363124"/>
          </a:xfrm>
        </p:spPr>
        <p:txBody>
          <a:bodyPr/>
          <a:lstStyle/>
          <a:p>
            <a:fld id="{05C5275F-3F71-4550-A384-5F7D1DA20645}" type="slidenum">
              <a:rPr lang="en-GB" smtClean="0"/>
              <a:t>4</a:t>
            </a:fld>
            <a:endParaRPr lang="en-GB"/>
          </a:p>
        </p:txBody>
      </p:sp>
      <p:graphicFrame>
        <p:nvGraphicFramePr>
          <p:cNvPr id="4" name="Table 3">
            <a:extLst>
              <a:ext uri="{FF2B5EF4-FFF2-40B4-BE49-F238E27FC236}">
                <a16:creationId xmlns:a16="http://schemas.microsoft.com/office/drawing/2014/main" id="{8790AE3E-261B-5976-363F-7220BB199234}"/>
              </a:ext>
            </a:extLst>
          </p:cNvPr>
          <p:cNvGraphicFramePr>
            <a:graphicFrameLocks noGrp="1"/>
          </p:cNvGraphicFramePr>
          <p:nvPr>
            <p:extLst>
              <p:ext uri="{D42A27DB-BD31-4B8C-83A1-F6EECF244321}">
                <p14:modId xmlns:p14="http://schemas.microsoft.com/office/powerpoint/2010/main" val="3599737643"/>
              </p:ext>
            </p:extLst>
          </p:nvPr>
        </p:nvGraphicFramePr>
        <p:xfrm>
          <a:off x="2064470" y="719666"/>
          <a:ext cx="8095529" cy="4572000"/>
        </p:xfrm>
        <a:graphic>
          <a:graphicData uri="http://schemas.openxmlformats.org/drawingml/2006/table">
            <a:tbl>
              <a:tblPr firstRow="1" bandRow="1">
                <a:tableStyleId>{5C22544A-7EE6-4342-B048-85BDC9FD1C3A}</a:tableStyleId>
              </a:tblPr>
              <a:tblGrid>
                <a:gridCol w="2692225">
                  <a:extLst>
                    <a:ext uri="{9D8B030D-6E8A-4147-A177-3AD203B41FA5}">
                      <a16:colId xmlns:a16="http://schemas.microsoft.com/office/drawing/2014/main" val="4198878770"/>
                    </a:ext>
                  </a:extLst>
                </a:gridCol>
                <a:gridCol w="2701652">
                  <a:extLst>
                    <a:ext uri="{9D8B030D-6E8A-4147-A177-3AD203B41FA5}">
                      <a16:colId xmlns:a16="http://schemas.microsoft.com/office/drawing/2014/main" val="565016566"/>
                    </a:ext>
                  </a:extLst>
                </a:gridCol>
                <a:gridCol w="2701652">
                  <a:extLst>
                    <a:ext uri="{9D8B030D-6E8A-4147-A177-3AD203B41FA5}">
                      <a16:colId xmlns:a16="http://schemas.microsoft.com/office/drawing/2014/main" val="856464536"/>
                    </a:ext>
                  </a:extLst>
                </a:gridCol>
              </a:tblGrid>
              <a:tr h="636573">
                <a:tc>
                  <a:txBody>
                    <a:bodyPr/>
                    <a:lstStyle/>
                    <a:p>
                      <a:r>
                        <a:rPr lang="en-IE" dirty="0"/>
                        <a:t>Convention on the rights of the child</a:t>
                      </a:r>
                    </a:p>
                  </a:txBody>
                  <a:tcPr/>
                </a:tc>
                <a:tc>
                  <a:txBody>
                    <a:bodyPr/>
                    <a:lstStyle/>
                    <a:p>
                      <a:endParaRPr lang="en-IE" dirty="0"/>
                    </a:p>
                  </a:txBody>
                  <a:tcPr/>
                </a:tc>
                <a:tc>
                  <a:txBody>
                    <a:bodyPr/>
                    <a:lstStyle/>
                    <a:p>
                      <a:r>
                        <a:rPr lang="en-IE" dirty="0"/>
                        <a:t>Assessment of the child’s best interests</a:t>
                      </a:r>
                    </a:p>
                  </a:txBody>
                  <a:tcPr/>
                </a:tc>
                <a:extLst>
                  <a:ext uri="{0D108BD9-81ED-4DB2-BD59-A6C34878D82A}">
                    <a16:rowId xmlns:a16="http://schemas.microsoft.com/office/drawing/2014/main" val="4004895353"/>
                  </a:ext>
                </a:extLst>
              </a:tr>
              <a:tr h="3910375">
                <a:tc>
                  <a:txBody>
                    <a:bodyPr/>
                    <a:lstStyle/>
                    <a:p>
                      <a:r>
                        <a:rPr lang="en-GB" sz="1800" b="0" i="0" kern="1200" dirty="0">
                          <a:solidFill>
                            <a:schemeClr val="dk1"/>
                          </a:solidFill>
                          <a:effectLst/>
                          <a:latin typeface="+mn-lt"/>
                          <a:ea typeface="+mn-ea"/>
                          <a:cs typeface="+mn-cs"/>
                        </a:rPr>
                        <a:t> </a:t>
                      </a:r>
                      <a:r>
                        <a:rPr lang="en-GB" sz="1800" b="1" i="0" kern="1200" dirty="0">
                          <a:solidFill>
                            <a:schemeClr val="dk1"/>
                          </a:solidFill>
                          <a:effectLst/>
                          <a:latin typeface="+mn-lt"/>
                          <a:ea typeface="+mn-ea"/>
                          <a:cs typeface="+mn-cs"/>
                        </a:rPr>
                        <a:t>Article 3.1</a:t>
                      </a:r>
                    </a:p>
                    <a:p>
                      <a:r>
                        <a:rPr lang="en-GB" sz="1800" b="0" i="0" kern="1200" dirty="0">
                          <a:solidFill>
                            <a:schemeClr val="dk1"/>
                          </a:solidFill>
                          <a:effectLst/>
                          <a:latin typeface="+mn-lt"/>
                          <a:ea typeface="+mn-ea"/>
                          <a:cs typeface="+mn-cs"/>
                        </a:rPr>
                        <a:t>In all actions concerning children, whether undertaken by public or private social welfare institutions, </a:t>
                      </a:r>
                      <a:r>
                        <a:rPr lang="en-GB" sz="1800" b="0" i="0" u="none" kern="1200" dirty="0">
                          <a:solidFill>
                            <a:schemeClr val="dk1"/>
                          </a:solidFill>
                          <a:effectLst/>
                          <a:latin typeface="+mn-lt"/>
                          <a:ea typeface="+mn-ea"/>
                          <a:cs typeface="+mn-cs"/>
                        </a:rPr>
                        <a:t>courts of law, administrative authorities or legislative bodies, the best interests of the child shall be a primary consideration.</a:t>
                      </a:r>
                      <a:endParaRPr lang="en-IE" u="none" dirty="0"/>
                    </a:p>
                  </a:txBody>
                  <a:tcPr/>
                </a:tc>
                <a:tc>
                  <a:txBody>
                    <a:bodyPr/>
                    <a:lstStyle/>
                    <a:p>
                      <a:r>
                        <a:rPr lang="en-IE" b="1" i="1" dirty="0"/>
                        <a:t>The purpose of both Recommendations is to provide practical guidance for member States, competent authorities , relevant professionals, and other stakeholders, when giving effect to the ‘best interests’ principle in national law, policy and practice.  </a:t>
                      </a:r>
                    </a:p>
                  </a:txBody>
                  <a:tcPr/>
                </a:tc>
                <a:tc>
                  <a:txBody>
                    <a:bodyPr/>
                    <a:lstStyle/>
                    <a:p>
                      <a:r>
                        <a:rPr lang="en-IE" dirty="0"/>
                        <a:t>“When assessing the best interests of a child, consideration should be given to the circumstances of the case and all factors relevant to securing the rights of the child and meeting his or her needs. These factors should include, but are not limited to: …”</a:t>
                      </a:r>
                    </a:p>
                    <a:p>
                      <a:r>
                        <a:rPr lang="en-IE" dirty="0"/>
                        <a:t>(check list follows) </a:t>
                      </a:r>
                    </a:p>
                    <a:p>
                      <a:endParaRPr lang="en-IE" dirty="0"/>
                    </a:p>
                    <a:p>
                      <a:endParaRPr lang="en-IE" dirty="0"/>
                    </a:p>
                  </a:txBody>
                  <a:tcPr/>
                </a:tc>
                <a:extLst>
                  <a:ext uri="{0D108BD9-81ED-4DB2-BD59-A6C34878D82A}">
                    <a16:rowId xmlns:a16="http://schemas.microsoft.com/office/drawing/2014/main" val="3424444393"/>
                  </a:ext>
                </a:extLst>
              </a:tr>
            </a:tbl>
          </a:graphicData>
        </a:graphic>
      </p:graphicFrame>
    </p:spTree>
    <p:extLst>
      <p:ext uri="{BB962C8B-B14F-4D97-AF65-F5344CB8AC3E}">
        <p14:creationId xmlns:p14="http://schemas.microsoft.com/office/powerpoint/2010/main" val="2011079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F6541-7532-B6B8-DBF5-974515BCFB4D}"/>
              </a:ext>
            </a:extLst>
          </p:cNvPr>
          <p:cNvSpPr>
            <a:spLocks noGrp="1"/>
          </p:cNvSpPr>
          <p:nvPr>
            <p:ph type="title"/>
          </p:nvPr>
        </p:nvSpPr>
        <p:spPr/>
        <p:txBody>
          <a:bodyPr>
            <a:normAutofit/>
          </a:bodyPr>
          <a:lstStyle/>
          <a:p>
            <a:pPr algn="ctr"/>
            <a:r>
              <a:rPr lang="en-GB" sz="3200" b="1" dirty="0"/>
              <a:t>Scope of Recommendation (2025)4</a:t>
            </a:r>
          </a:p>
        </p:txBody>
      </p:sp>
      <p:sp>
        <p:nvSpPr>
          <p:cNvPr id="3" name="Content Placeholder 2">
            <a:extLst>
              <a:ext uri="{FF2B5EF4-FFF2-40B4-BE49-F238E27FC236}">
                <a16:creationId xmlns:a16="http://schemas.microsoft.com/office/drawing/2014/main" id="{C4EFCB94-3FF3-2EA8-9B3E-BF0683EA7115}"/>
              </a:ext>
            </a:extLst>
          </p:cNvPr>
          <p:cNvSpPr>
            <a:spLocks noGrp="1"/>
          </p:cNvSpPr>
          <p:nvPr>
            <p:ph idx="1"/>
          </p:nvPr>
        </p:nvSpPr>
        <p:spPr/>
        <p:txBody>
          <a:bodyPr/>
          <a:lstStyle/>
          <a:p>
            <a:r>
              <a:rPr lang="en-GB" dirty="0"/>
              <a:t>This recommendation applies to all </a:t>
            </a:r>
            <a:r>
              <a:rPr lang="en-GB" u="sng" dirty="0"/>
              <a:t>proceedings</a:t>
            </a:r>
            <a:r>
              <a:rPr lang="en-GB" dirty="0"/>
              <a:t> as well as to </a:t>
            </a:r>
            <a:r>
              <a:rPr lang="en-GB" u="sng" dirty="0"/>
              <a:t>alternative dispute resolution </a:t>
            </a:r>
            <a:r>
              <a:rPr lang="en-GB" dirty="0"/>
              <a:t>processes involving the </a:t>
            </a:r>
            <a:r>
              <a:rPr lang="en-GB" u="sng" dirty="0"/>
              <a:t>parents</a:t>
            </a:r>
            <a:r>
              <a:rPr lang="en-GB" dirty="0"/>
              <a:t> of a child who are not living together, or no longer wish to do so, which may lead to decisions regarding parental responsibility, custody or upbringing, access to, or contact with the child.</a:t>
            </a:r>
          </a:p>
          <a:p>
            <a:r>
              <a:rPr lang="en-GB" dirty="0"/>
              <a:t>“</a:t>
            </a:r>
            <a:r>
              <a:rPr lang="en-GB" u="sng" dirty="0"/>
              <a:t>proceedings</a:t>
            </a:r>
            <a:r>
              <a:rPr lang="en-GB" dirty="0"/>
              <a:t>” refer to administrative and judicial proceedings before a competent authority;</a:t>
            </a:r>
          </a:p>
          <a:p>
            <a:r>
              <a:rPr lang="en-GB" dirty="0"/>
              <a:t>“</a:t>
            </a:r>
            <a:r>
              <a:rPr lang="en-GB" u="sng" dirty="0"/>
              <a:t>alternative dispute resolution</a:t>
            </a:r>
            <a:r>
              <a:rPr lang="en-GB" dirty="0"/>
              <a:t>” refers to processes whereby parties negotiate to reach an agreement with the assistance of one or more professionals; these processes may take place before, during, after or instead of legal proceedings, as provided for by national law;</a:t>
            </a:r>
          </a:p>
          <a:p>
            <a:r>
              <a:rPr lang="en-GB" dirty="0"/>
              <a:t>“</a:t>
            </a:r>
            <a:r>
              <a:rPr lang="en-GB" u="sng" dirty="0"/>
              <a:t>parents</a:t>
            </a:r>
            <a:r>
              <a:rPr lang="en-GB" dirty="0"/>
              <a:t>” refer to the persons who are considered to be the parents of the child under national law; </a:t>
            </a:r>
          </a:p>
          <a:p>
            <a:r>
              <a:rPr lang="en-GB" dirty="0"/>
              <a:t>“siblings” includes half-siblings and stepsiblings;</a:t>
            </a:r>
          </a:p>
          <a:p>
            <a:endParaRPr lang="en-GB" dirty="0"/>
          </a:p>
        </p:txBody>
      </p:sp>
      <p:sp>
        <p:nvSpPr>
          <p:cNvPr id="5" name="Slide Number Placeholder 4">
            <a:extLst>
              <a:ext uri="{FF2B5EF4-FFF2-40B4-BE49-F238E27FC236}">
                <a16:creationId xmlns:a16="http://schemas.microsoft.com/office/drawing/2014/main" id="{844F2E9D-CC7A-B793-3D85-59473AC72788}"/>
              </a:ext>
            </a:extLst>
          </p:cNvPr>
          <p:cNvSpPr>
            <a:spLocks noGrp="1"/>
          </p:cNvSpPr>
          <p:nvPr>
            <p:ph type="sldNum" sz="quarter" idx="12"/>
          </p:nvPr>
        </p:nvSpPr>
        <p:spPr/>
        <p:txBody>
          <a:bodyPr/>
          <a:lstStyle/>
          <a:p>
            <a:fld id="{05C5275F-3F71-4550-A384-5F7D1DA20645}" type="slidenum">
              <a:rPr lang="en-GB" smtClean="0"/>
              <a:t>5</a:t>
            </a:fld>
            <a:endParaRPr lang="en-GB"/>
          </a:p>
        </p:txBody>
      </p:sp>
    </p:spTree>
    <p:extLst>
      <p:ext uri="{BB962C8B-B14F-4D97-AF65-F5344CB8AC3E}">
        <p14:creationId xmlns:p14="http://schemas.microsoft.com/office/powerpoint/2010/main" val="2550940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BFE26-4220-5DAE-26FE-F53665BDCDD3}"/>
              </a:ext>
            </a:extLst>
          </p:cNvPr>
          <p:cNvSpPr>
            <a:spLocks noGrp="1"/>
          </p:cNvSpPr>
          <p:nvPr>
            <p:ph type="title"/>
          </p:nvPr>
        </p:nvSpPr>
        <p:spPr/>
        <p:txBody>
          <a:bodyPr>
            <a:normAutofit/>
          </a:bodyPr>
          <a:lstStyle/>
          <a:p>
            <a:pPr algn="ctr"/>
            <a:r>
              <a:rPr lang="en-GB" sz="3200" b="1" dirty="0"/>
              <a:t>Scope of Recommendation (2025)5</a:t>
            </a:r>
          </a:p>
        </p:txBody>
      </p:sp>
      <p:sp>
        <p:nvSpPr>
          <p:cNvPr id="3" name="Content Placeholder 2">
            <a:extLst>
              <a:ext uri="{FF2B5EF4-FFF2-40B4-BE49-F238E27FC236}">
                <a16:creationId xmlns:a16="http://schemas.microsoft.com/office/drawing/2014/main" id="{33C1320B-2013-651A-864E-535A6BDA3648}"/>
              </a:ext>
            </a:extLst>
          </p:cNvPr>
          <p:cNvSpPr>
            <a:spLocks noGrp="1"/>
          </p:cNvSpPr>
          <p:nvPr>
            <p:ph idx="1"/>
          </p:nvPr>
        </p:nvSpPr>
        <p:spPr/>
        <p:txBody>
          <a:bodyPr>
            <a:normAutofit lnSpcReduction="10000"/>
          </a:bodyPr>
          <a:lstStyle/>
          <a:p>
            <a:r>
              <a:rPr lang="en-GB" dirty="0"/>
              <a:t>This Recommendation applies to all proceedings concerning the care of a child where the monitoring of the care of the child at home or the placement of the child in </a:t>
            </a:r>
            <a:r>
              <a:rPr lang="en-GB" u="sng" dirty="0"/>
              <a:t>alternative care </a:t>
            </a:r>
            <a:r>
              <a:rPr lang="en-GB" dirty="0"/>
              <a:t>is under consideration.</a:t>
            </a:r>
          </a:p>
          <a:p>
            <a:pPr>
              <a:lnSpc>
                <a:spcPct val="100000"/>
              </a:lnSpc>
            </a:pPr>
            <a:r>
              <a:rPr lang="en-GB" dirty="0"/>
              <a:t>“</a:t>
            </a:r>
            <a:r>
              <a:rPr lang="en-GB" u="sng" dirty="0"/>
              <a:t>alternative care</a:t>
            </a:r>
            <a:r>
              <a:rPr lang="en-GB" dirty="0"/>
              <a:t>” refers to formal care provided in an environment other than with the child’s parent(s), such as:</a:t>
            </a:r>
          </a:p>
          <a:p>
            <a:pPr lvl="1">
              <a:lnSpc>
                <a:spcPct val="100000"/>
              </a:lnSpc>
            </a:pPr>
            <a:r>
              <a:rPr lang="en-GB" dirty="0"/>
              <a:t>(a) family-based care placements, including kinship are, foster care and kafala;</a:t>
            </a:r>
          </a:p>
          <a:p>
            <a:pPr lvl="1">
              <a:lnSpc>
                <a:spcPct val="100000"/>
              </a:lnSpc>
            </a:pPr>
            <a:r>
              <a:rPr lang="en-GB" dirty="0"/>
              <a:t>(b) family-like care placements;</a:t>
            </a:r>
          </a:p>
          <a:p>
            <a:pPr lvl="1">
              <a:lnSpc>
                <a:spcPct val="100000"/>
              </a:lnSpc>
            </a:pPr>
            <a:r>
              <a:rPr lang="en-GB" dirty="0"/>
              <a:t>(c) residential care; or</a:t>
            </a:r>
          </a:p>
          <a:p>
            <a:pPr lvl="1">
              <a:lnSpc>
                <a:spcPct val="100000"/>
              </a:lnSpc>
            </a:pPr>
            <a:r>
              <a:rPr lang="en-GB" dirty="0"/>
              <a:t>(d) supervised independent living arrangements for the child.</a:t>
            </a:r>
          </a:p>
          <a:p>
            <a:pPr marL="0">
              <a:lnSpc>
                <a:spcPct val="100000"/>
              </a:lnSpc>
              <a:buNone/>
            </a:pPr>
            <a:r>
              <a:rPr lang="en-GB" sz="2200" dirty="0"/>
              <a:t>“</a:t>
            </a:r>
            <a:r>
              <a:rPr lang="en-GB" dirty="0"/>
              <a:t>best interests determination procedure” refers to an established procedure by which a competent body assesses and makes decisions on the best interests of the child and which includes mechanisms for reviewing and adapting decisions over time;</a:t>
            </a:r>
            <a:endParaRPr lang="en-GB" sz="2200" dirty="0"/>
          </a:p>
        </p:txBody>
      </p:sp>
      <p:sp>
        <p:nvSpPr>
          <p:cNvPr id="5" name="Slide Number Placeholder 4">
            <a:extLst>
              <a:ext uri="{FF2B5EF4-FFF2-40B4-BE49-F238E27FC236}">
                <a16:creationId xmlns:a16="http://schemas.microsoft.com/office/drawing/2014/main" id="{F30E95C2-4B6B-35AC-A01B-711A09524207}"/>
              </a:ext>
            </a:extLst>
          </p:cNvPr>
          <p:cNvSpPr>
            <a:spLocks noGrp="1"/>
          </p:cNvSpPr>
          <p:nvPr>
            <p:ph type="sldNum" sz="quarter" idx="12"/>
          </p:nvPr>
        </p:nvSpPr>
        <p:spPr/>
        <p:txBody>
          <a:bodyPr/>
          <a:lstStyle/>
          <a:p>
            <a:fld id="{05C5275F-3F71-4550-A384-5F7D1DA20645}" type="slidenum">
              <a:rPr lang="en-GB" smtClean="0"/>
              <a:t>6</a:t>
            </a:fld>
            <a:endParaRPr lang="en-GB"/>
          </a:p>
        </p:txBody>
      </p:sp>
    </p:spTree>
    <p:extLst>
      <p:ext uri="{BB962C8B-B14F-4D97-AF65-F5344CB8AC3E}">
        <p14:creationId xmlns:p14="http://schemas.microsoft.com/office/powerpoint/2010/main" val="428786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07CF7-E4B3-CA63-B78C-00A4B52D681B}"/>
              </a:ext>
            </a:extLst>
          </p:cNvPr>
          <p:cNvSpPr>
            <a:spLocks noGrp="1"/>
          </p:cNvSpPr>
          <p:nvPr>
            <p:ph type="title"/>
          </p:nvPr>
        </p:nvSpPr>
        <p:spPr/>
        <p:txBody>
          <a:bodyPr>
            <a:normAutofit/>
          </a:bodyPr>
          <a:lstStyle/>
          <a:p>
            <a:pPr algn="ctr"/>
            <a:r>
              <a:rPr lang="en-GB" sz="3200" b="1" dirty="0"/>
              <a:t>Overarching principles common to both Recommendations</a:t>
            </a:r>
          </a:p>
        </p:txBody>
      </p:sp>
      <p:sp>
        <p:nvSpPr>
          <p:cNvPr id="3" name="Content Placeholder 2">
            <a:extLst>
              <a:ext uri="{FF2B5EF4-FFF2-40B4-BE49-F238E27FC236}">
                <a16:creationId xmlns:a16="http://schemas.microsoft.com/office/drawing/2014/main" id="{873AC4CE-C50A-0482-2CDC-4D4E8C361AC4}"/>
              </a:ext>
            </a:extLst>
          </p:cNvPr>
          <p:cNvSpPr>
            <a:spLocks noGrp="1"/>
          </p:cNvSpPr>
          <p:nvPr>
            <p:ph idx="1"/>
          </p:nvPr>
        </p:nvSpPr>
        <p:spPr/>
        <p:txBody>
          <a:bodyPr>
            <a:normAutofit/>
          </a:bodyPr>
          <a:lstStyle/>
          <a:p>
            <a:pPr>
              <a:buFont typeface="Wingdings" panose="05000000000000000000" pitchFamily="2" charset="2"/>
              <a:buChar char="Ø"/>
            </a:pPr>
            <a:r>
              <a:rPr lang="en-GB" sz="2400" dirty="0"/>
              <a:t>  Best interests of the child</a:t>
            </a:r>
          </a:p>
          <a:p>
            <a:pPr>
              <a:buFont typeface="Wingdings" panose="05000000000000000000" pitchFamily="2" charset="2"/>
              <a:buChar char="Ø"/>
            </a:pPr>
            <a:r>
              <a:rPr lang="en-GB" sz="2400" dirty="0"/>
              <a:t>  </a:t>
            </a:r>
            <a:r>
              <a:rPr lang="en-GB" sz="2400" u="sng" dirty="0"/>
              <a:t>Right to be heard</a:t>
            </a:r>
          </a:p>
          <a:p>
            <a:pPr>
              <a:buFont typeface="Wingdings" panose="05000000000000000000" pitchFamily="2" charset="2"/>
              <a:buChar char="Ø"/>
            </a:pPr>
            <a:r>
              <a:rPr lang="en-GB" sz="2400" dirty="0"/>
              <a:t>  Rule of law</a:t>
            </a:r>
          </a:p>
          <a:p>
            <a:pPr>
              <a:buFont typeface="Wingdings" panose="05000000000000000000" pitchFamily="2" charset="2"/>
              <a:buChar char="Ø"/>
            </a:pPr>
            <a:r>
              <a:rPr lang="en-GB" sz="2400" dirty="0"/>
              <a:t>  Dignity</a:t>
            </a:r>
          </a:p>
          <a:p>
            <a:pPr>
              <a:buFont typeface="Wingdings" panose="05000000000000000000" pitchFamily="2" charset="2"/>
              <a:buChar char="Ø"/>
            </a:pPr>
            <a:r>
              <a:rPr lang="en-GB" sz="2400" dirty="0"/>
              <a:t>  </a:t>
            </a:r>
            <a:r>
              <a:rPr lang="en-GB" sz="2400" u="sng" dirty="0"/>
              <a:t>Timeliness</a:t>
            </a:r>
          </a:p>
          <a:p>
            <a:pPr>
              <a:buFont typeface="Wingdings" panose="05000000000000000000" pitchFamily="2" charset="2"/>
              <a:buChar char="Ø"/>
            </a:pPr>
            <a:r>
              <a:rPr lang="en-GB" sz="2400" dirty="0"/>
              <a:t>  Non-discrimination</a:t>
            </a:r>
          </a:p>
          <a:p>
            <a:pPr>
              <a:buFont typeface="Wingdings" panose="05000000000000000000" pitchFamily="2" charset="2"/>
              <a:buChar char="Ø"/>
            </a:pPr>
            <a:r>
              <a:rPr lang="en-GB" sz="2400" dirty="0"/>
              <a:t>  Right to development</a:t>
            </a:r>
          </a:p>
          <a:p>
            <a:pPr>
              <a:buFont typeface="Wingdings" panose="05000000000000000000" pitchFamily="2" charset="2"/>
              <a:buChar char="Ø"/>
            </a:pPr>
            <a:r>
              <a:rPr lang="en-GB" sz="2400" dirty="0"/>
              <a:t>  Right to respect for private and family life (parental and family autonomy) </a:t>
            </a:r>
          </a:p>
        </p:txBody>
      </p:sp>
      <p:sp>
        <p:nvSpPr>
          <p:cNvPr id="5" name="Slide Number Placeholder 4">
            <a:extLst>
              <a:ext uri="{FF2B5EF4-FFF2-40B4-BE49-F238E27FC236}">
                <a16:creationId xmlns:a16="http://schemas.microsoft.com/office/drawing/2014/main" id="{CE95D81A-4374-A2E5-8C72-2C4C23EE50E7}"/>
              </a:ext>
            </a:extLst>
          </p:cNvPr>
          <p:cNvSpPr>
            <a:spLocks noGrp="1"/>
          </p:cNvSpPr>
          <p:nvPr>
            <p:ph type="sldNum" sz="quarter" idx="12"/>
          </p:nvPr>
        </p:nvSpPr>
        <p:spPr/>
        <p:txBody>
          <a:bodyPr/>
          <a:lstStyle/>
          <a:p>
            <a:fld id="{05C5275F-3F71-4550-A384-5F7D1DA20645}" type="slidenum">
              <a:rPr lang="en-GB" smtClean="0"/>
              <a:t>7</a:t>
            </a:fld>
            <a:endParaRPr lang="en-GB"/>
          </a:p>
        </p:txBody>
      </p:sp>
    </p:spTree>
    <p:extLst>
      <p:ext uri="{BB962C8B-B14F-4D97-AF65-F5344CB8AC3E}">
        <p14:creationId xmlns:p14="http://schemas.microsoft.com/office/powerpoint/2010/main" val="4284766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4E1DB-4C2E-FD7E-9255-0626F8D7073B}"/>
              </a:ext>
            </a:extLst>
          </p:cNvPr>
          <p:cNvSpPr>
            <a:spLocks noGrp="1"/>
          </p:cNvSpPr>
          <p:nvPr>
            <p:ph type="title"/>
          </p:nvPr>
        </p:nvSpPr>
        <p:spPr/>
        <p:txBody>
          <a:bodyPr>
            <a:normAutofit/>
          </a:bodyPr>
          <a:lstStyle/>
          <a:p>
            <a:pPr algn="ctr"/>
            <a:r>
              <a:rPr lang="en-GB" sz="3200" b="1" dirty="0"/>
              <a:t>Appendices to Recommendations</a:t>
            </a:r>
            <a:br>
              <a:rPr lang="en-GB" sz="3200" b="1" dirty="0"/>
            </a:br>
            <a:endParaRPr lang="en-GB" sz="3200" b="1" dirty="0"/>
          </a:p>
        </p:txBody>
      </p:sp>
      <p:graphicFrame>
        <p:nvGraphicFramePr>
          <p:cNvPr id="4" name="Content Placeholder 3">
            <a:extLst>
              <a:ext uri="{FF2B5EF4-FFF2-40B4-BE49-F238E27FC236}">
                <a16:creationId xmlns:a16="http://schemas.microsoft.com/office/drawing/2014/main" id="{BF8D3874-2A00-1D3D-46DE-8125EF8C9516}"/>
              </a:ext>
            </a:extLst>
          </p:cNvPr>
          <p:cNvGraphicFramePr>
            <a:graphicFrameLocks noGrp="1"/>
          </p:cNvGraphicFramePr>
          <p:nvPr>
            <p:ph idx="1"/>
            <p:extLst>
              <p:ext uri="{D42A27DB-BD31-4B8C-83A1-F6EECF244321}">
                <p14:modId xmlns:p14="http://schemas.microsoft.com/office/powerpoint/2010/main" val="2773820451"/>
              </p:ext>
            </p:extLst>
          </p:nvPr>
        </p:nvGraphicFramePr>
        <p:xfrm>
          <a:off x="1111348" y="1846263"/>
          <a:ext cx="10044012" cy="4404360"/>
        </p:xfrm>
        <a:graphic>
          <a:graphicData uri="http://schemas.openxmlformats.org/drawingml/2006/table">
            <a:tbl>
              <a:tblPr firstRow="1" bandRow="1">
                <a:tableStyleId>{5C22544A-7EE6-4342-B048-85BDC9FD1C3A}</a:tableStyleId>
              </a:tblPr>
              <a:tblGrid>
                <a:gridCol w="3338414">
                  <a:extLst>
                    <a:ext uri="{9D8B030D-6E8A-4147-A177-3AD203B41FA5}">
                      <a16:colId xmlns:a16="http://schemas.microsoft.com/office/drawing/2014/main" val="3359563686"/>
                    </a:ext>
                  </a:extLst>
                </a:gridCol>
                <a:gridCol w="3352799">
                  <a:extLst>
                    <a:ext uri="{9D8B030D-6E8A-4147-A177-3AD203B41FA5}">
                      <a16:colId xmlns:a16="http://schemas.microsoft.com/office/drawing/2014/main" val="1497787940"/>
                    </a:ext>
                  </a:extLst>
                </a:gridCol>
                <a:gridCol w="3352799">
                  <a:extLst>
                    <a:ext uri="{9D8B030D-6E8A-4147-A177-3AD203B41FA5}">
                      <a16:colId xmlns:a16="http://schemas.microsoft.com/office/drawing/2014/main" val="3088938647"/>
                    </a:ext>
                  </a:extLst>
                </a:gridCol>
              </a:tblGrid>
              <a:tr h="370840">
                <a:tc>
                  <a:txBody>
                    <a:bodyPr/>
                    <a:lstStyle/>
                    <a:p>
                      <a:r>
                        <a:rPr lang="en-GB" sz="1600" dirty="0"/>
                        <a:t>Guidelines</a:t>
                      </a:r>
                    </a:p>
                  </a:txBody>
                  <a:tcPr/>
                </a:tc>
                <a:tc>
                  <a:txBody>
                    <a:bodyPr/>
                    <a:lstStyle/>
                    <a:p>
                      <a:r>
                        <a:rPr lang="en-GB" sz="1600" dirty="0"/>
                        <a:t>Parental separation (paragraphs)</a:t>
                      </a:r>
                    </a:p>
                  </a:txBody>
                  <a:tcPr/>
                </a:tc>
                <a:tc>
                  <a:txBody>
                    <a:bodyPr/>
                    <a:lstStyle/>
                    <a:p>
                      <a:r>
                        <a:rPr lang="en-GB" sz="1600" dirty="0"/>
                        <a:t>Care proceedings (paragraphs)</a:t>
                      </a:r>
                    </a:p>
                  </a:txBody>
                  <a:tcPr/>
                </a:tc>
                <a:extLst>
                  <a:ext uri="{0D108BD9-81ED-4DB2-BD59-A6C34878D82A}">
                    <a16:rowId xmlns:a16="http://schemas.microsoft.com/office/drawing/2014/main" val="2985721644"/>
                  </a:ext>
                </a:extLst>
              </a:tr>
              <a:tr h="370840">
                <a:tc>
                  <a:txBody>
                    <a:bodyPr/>
                    <a:lstStyle/>
                    <a:p>
                      <a:r>
                        <a:rPr lang="en-GB" sz="1600" dirty="0"/>
                        <a:t>Assessment of the child’s best interests</a:t>
                      </a:r>
                    </a:p>
                  </a:txBody>
                  <a:tcPr/>
                </a:tc>
                <a:tc>
                  <a:txBody>
                    <a:bodyPr/>
                    <a:lstStyle/>
                    <a:p>
                      <a:pPr marL="0" indent="0">
                        <a:buFont typeface="Wingdings" panose="05000000000000000000" pitchFamily="2" charset="2"/>
                        <a:buNone/>
                      </a:pPr>
                      <a:r>
                        <a:rPr lang="en-GB" sz="1600" dirty="0"/>
                        <a:t>10 – 18</a:t>
                      </a:r>
                    </a:p>
                  </a:txBody>
                  <a:tcPr/>
                </a:tc>
                <a:tc>
                  <a:txBody>
                    <a:bodyPr/>
                    <a:lstStyle/>
                    <a:p>
                      <a:r>
                        <a:rPr lang="en-GB" sz="1600" dirty="0"/>
                        <a:t>11 - 19</a:t>
                      </a:r>
                    </a:p>
                  </a:txBody>
                  <a:tcPr/>
                </a:tc>
                <a:extLst>
                  <a:ext uri="{0D108BD9-81ED-4DB2-BD59-A6C34878D82A}">
                    <a16:rowId xmlns:a16="http://schemas.microsoft.com/office/drawing/2014/main" val="2891099753"/>
                  </a:ext>
                </a:extLst>
              </a:tr>
              <a:tr h="370840">
                <a:tc>
                  <a:txBody>
                    <a:bodyPr/>
                    <a:lstStyle/>
                    <a:p>
                      <a:r>
                        <a:rPr lang="en-GB" sz="1600" dirty="0"/>
                        <a:t>Right to be heard</a:t>
                      </a:r>
                    </a:p>
                  </a:txBody>
                  <a:tcPr/>
                </a:tc>
                <a:tc>
                  <a:txBody>
                    <a:bodyPr/>
                    <a:lstStyle/>
                    <a:p>
                      <a:r>
                        <a:rPr lang="en-GB" sz="1600" dirty="0"/>
                        <a:t>19 – 31 </a:t>
                      </a:r>
                    </a:p>
                  </a:txBody>
                  <a:tcPr/>
                </a:tc>
                <a:tc>
                  <a:txBody>
                    <a:bodyPr/>
                    <a:lstStyle/>
                    <a:p>
                      <a:r>
                        <a:rPr lang="en-GB" sz="1600" dirty="0"/>
                        <a:t>20 – 31 </a:t>
                      </a:r>
                    </a:p>
                  </a:txBody>
                  <a:tcPr/>
                </a:tc>
                <a:extLst>
                  <a:ext uri="{0D108BD9-81ED-4DB2-BD59-A6C34878D82A}">
                    <a16:rowId xmlns:a16="http://schemas.microsoft.com/office/drawing/2014/main" val="1363668104"/>
                  </a:ext>
                </a:extLst>
              </a:tr>
              <a:tr h="370840">
                <a:tc>
                  <a:txBody>
                    <a:bodyPr/>
                    <a:lstStyle/>
                    <a:p>
                      <a:r>
                        <a:rPr lang="en-GB" sz="1600" dirty="0"/>
                        <a:t>Right to information and assistance</a:t>
                      </a:r>
                    </a:p>
                  </a:txBody>
                  <a:tcPr/>
                </a:tc>
                <a:tc>
                  <a:txBody>
                    <a:bodyPr/>
                    <a:lstStyle/>
                    <a:p>
                      <a:r>
                        <a:rPr lang="en-GB" sz="1600" dirty="0"/>
                        <a:t>32 – 37 </a:t>
                      </a:r>
                    </a:p>
                  </a:txBody>
                  <a:tcPr/>
                </a:tc>
                <a:tc>
                  <a:txBody>
                    <a:bodyPr/>
                    <a:lstStyle/>
                    <a:p>
                      <a:r>
                        <a:rPr lang="en-GB" sz="1600" dirty="0"/>
                        <a:t>32 – 36</a:t>
                      </a:r>
                    </a:p>
                    <a:p>
                      <a:endParaRPr lang="en-GB" sz="1600" dirty="0"/>
                    </a:p>
                  </a:txBody>
                  <a:tcPr/>
                </a:tc>
                <a:extLst>
                  <a:ext uri="{0D108BD9-81ED-4DB2-BD59-A6C34878D82A}">
                    <a16:rowId xmlns:a16="http://schemas.microsoft.com/office/drawing/2014/main" val="4285201933"/>
                  </a:ext>
                </a:extLst>
              </a:tr>
              <a:tr h="370840">
                <a:tc>
                  <a:txBody>
                    <a:bodyPr/>
                    <a:lstStyle/>
                    <a:p>
                      <a:r>
                        <a:rPr lang="en-GB" sz="1600" dirty="0"/>
                        <a:t>Conduct of proceedings </a:t>
                      </a:r>
                    </a:p>
                  </a:txBody>
                  <a:tcPr/>
                </a:tc>
                <a:tc>
                  <a:txBody>
                    <a:bodyPr/>
                    <a:lstStyle/>
                    <a:p>
                      <a:r>
                        <a:rPr lang="en-GB" sz="1600" dirty="0"/>
                        <a:t>38 – 64 </a:t>
                      </a:r>
                    </a:p>
                  </a:txBody>
                  <a:tcPr/>
                </a:tc>
                <a:tc>
                  <a:txBody>
                    <a:bodyPr/>
                    <a:lstStyle/>
                    <a:p>
                      <a:r>
                        <a:rPr lang="en-GB" sz="1600" dirty="0"/>
                        <a:t>37 – 73 </a:t>
                      </a:r>
                    </a:p>
                  </a:txBody>
                  <a:tcPr/>
                </a:tc>
                <a:extLst>
                  <a:ext uri="{0D108BD9-81ED-4DB2-BD59-A6C34878D82A}">
                    <a16:rowId xmlns:a16="http://schemas.microsoft.com/office/drawing/2014/main" val="2721448280"/>
                  </a:ext>
                </a:extLst>
              </a:tr>
              <a:tr h="370840">
                <a:tc>
                  <a:txBody>
                    <a:bodyPr/>
                    <a:lstStyle/>
                    <a:p>
                      <a:endParaRPr lang="en-GB" sz="1600" dirty="0"/>
                    </a:p>
                  </a:txBody>
                  <a:tcPr/>
                </a:tc>
                <a:tc>
                  <a:txBody>
                    <a:bodyPr/>
                    <a:lstStyle/>
                    <a:p>
                      <a:r>
                        <a:rPr lang="en-GB" sz="1600" dirty="0"/>
                        <a:t>Relocation:  65 – 71 </a:t>
                      </a:r>
                    </a:p>
                  </a:txBody>
                  <a:tcPr/>
                </a:tc>
                <a:tc>
                  <a:txBody>
                    <a:bodyPr/>
                    <a:lstStyle/>
                    <a:p>
                      <a:r>
                        <a:rPr lang="en-GB" sz="1600" dirty="0"/>
                        <a:t>Alternative care placement:</a:t>
                      </a:r>
                    </a:p>
                    <a:p>
                      <a:r>
                        <a:rPr lang="en-GB" sz="1600" dirty="0"/>
                        <a:t>74 – 90 </a:t>
                      </a:r>
                    </a:p>
                    <a:p>
                      <a:r>
                        <a:rPr lang="en-GB" sz="1600" dirty="0"/>
                        <a:t>Placement outside the State jurisdiction: 91 – 98  </a:t>
                      </a:r>
                    </a:p>
                  </a:txBody>
                  <a:tcPr/>
                </a:tc>
                <a:extLst>
                  <a:ext uri="{0D108BD9-81ED-4DB2-BD59-A6C34878D82A}">
                    <a16:rowId xmlns:a16="http://schemas.microsoft.com/office/drawing/2014/main" val="2452372426"/>
                  </a:ext>
                </a:extLst>
              </a:tr>
              <a:tr h="370840">
                <a:tc>
                  <a:txBody>
                    <a:bodyPr/>
                    <a:lstStyle/>
                    <a:p>
                      <a:r>
                        <a:rPr lang="en-GB" sz="1600" dirty="0"/>
                        <a:t>Miscellaneous provisions (Data protection; Training and professional standards; Monitoring and research; International co-operation.</a:t>
                      </a:r>
                    </a:p>
                  </a:txBody>
                  <a:tcPr/>
                </a:tc>
                <a:tc>
                  <a:txBody>
                    <a:bodyPr/>
                    <a:lstStyle/>
                    <a:p>
                      <a:r>
                        <a:rPr lang="en-GB" sz="1600" dirty="0"/>
                        <a:t>72 – </a:t>
                      </a:r>
                      <a:r>
                        <a:rPr lang="en-GB" sz="1600" b="1" dirty="0"/>
                        <a:t>82 </a:t>
                      </a:r>
                    </a:p>
                  </a:txBody>
                  <a:tcPr/>
                </a:tc>
                <a:tc>
                  <a:txBody>
                    <a:bodyPr/>
                    <a:lstStyle/>
                    <a:p>
                      <a:r>
                        <a:rPr lang="en-GB" sz="1600" dirty="0"/>
                        <a:t>99 – </a:t>
                      </a:r>
                      <a:r>
                        <a:rPr lang="en-GB" sz="1600" b="1" dirty="0"/>
                        <a:t>110 </a:t>
                      </a:r>
                    </a:p>
                  </a:txBody>
                  <a:tcPr/>
                </a:tc>
                <a:extLst>
                  <a:ext uri="{0D108BD9-81ED-4DB2-BD59-A6C34878D82A}">
                    <a16:rowId xmlns:a16="http://schemas.microsoft.com/office/drawing/2014/main" val="1531929161"/>
                  </a:ext>
                </a:extLst>
              </a:tr>
            </a:tbl>
          </a:graphicData>
        </a:graphic>
      </p:graphicFrame>
      <p:sp>
        <p:nvSpPr>
          <p:cNvPr id="5" name="Slide Number Placeholder 4">
            <a:extLst>
              <a:ext uri="{FF2B5EF4-FFF2-40B4-BE49-F238E27FC236}">
                <a16:creationId xmlns:a16="http://schemas.microsoft.com/office/drawing/2014/main" id="{BC25DB78-3DFB-441C-59A9-DDFF3A3854A3}"/>
              </a:ext>
            </a:extLst>
          </p:cNvPr>
          <p:cNvSpPr>
            <a:spLocks noGrp="1"/>
          </p:cNvSpPr>
          <p:nvPr>
            <p:ph type="sldNum" sz="quarter" idx="12"/>
          </p:nvPr>
        </p:nvSpPr>
        <p:spPr/>
        <p:txBody>
          <a:bodyPr/>
          <a:lstStyle/>
          <a:p>
            <a:fld id="{05C5275F-3F71-4550-A384-5F7D1DA20645}" type="slidenum">
              <a:rPr lang="en-GB" smtClean="0"/>
              <a:t>8</a:t>
            </a:fld>
            <a:endParaRPr lang="en-GB"/>
          </a:p>
        </p:txBody>
      </p:sp>
    </p:spTree>
    <p:extLst>
      <p:ext uri="{BB962C8B-B14F-4D97-AF65-F5344CB8AC3E}">
        <p14:creationId xmlns:p14="http://schemas.microsoft.com/office/powerpoint/2010/main" val="930331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500C8-19B3-D1A7-688B-83C5FD1F159E}"/>
              </a:ext>
            </a:extLst>
          </p:cNvPr>
          <p:cNvSpPr>
            <a:spLocks noGrp="1"/>
          </p:cNvSpPr>
          <p:nvPr>
            <p:ph type="title"/>
          </p:nvPr>
        </p:nvSpPr>
        <p:spPr/>
        <p:txBody>
          <a:bodyPr>
            <a:normAutofit/>
          </a:bodyPr>
          <a:lstStyle/>
          <a:p>
            <a:pPr algn="ctr"/>
            <a:r>
              <a:rPr lang="en-GB" sz="3200" b="1" dirty="0"/>
              <a:t>Assessment of the child’s best interests </a:t>
            </a:r>
            <a:br>
              <a:rPr lang="en-GB" sz="3200" b="1" dirty="0"/>
            </a:br>
            <a:r>
              <a:rPr lang="en-GB" sz="3200" b="1" dirty="0"/>
              <a:t>(broadly similar in both Recommendations) </a:t>
            </a:r>
          </a:p>
        </p:txBody>
      </p:sp>
      <p:sp>
        <p:nvSpPr>
          <p:cNvPr id="3" name="Content Placeholder 2">
            <a:extLst>
              <a:ext uri="{FF2B5EF4-FFF2-40B4-BE49-F238E27FC236}">
                <a16:creationId xmlns:a16="http://schemas.microsoft.com/office/drawing/2014/main" id="{6AC0C0CE-96ED-7160-8ED8-F241FF427B42}"/>
              </a:ext>
            </a:extLst>
          </p:cNvPr>
          <p:cNvSpPr>
            <a:spLocks noGrp="1"/>
          </p:cNvSpPr>
          <p:nvPr>
            <p:ph idx="1"/>
          </p:nvPr>
        </p:nvSpPr>
        <p:spPr/>
        <p:txBody>
          <a:bodyPr>
            <a:normAutofit/>
          </a:bodyPr>
          <a:lstStyle/>
          <a:p>
            <a:pPr marL="0" indent="0">
              <a:buNone/>
            </a:pPr>
            <a:r>
              <a:rPr lang="en-GB" dirty="0"/>
              <a:t>The best interests of the child should be regarded as a primary consideration or, where required by law, as the paramount consideration.</a:t>
            </a:r>
          </a:p>
          <a:p>
            <a:pPr marL="0" indent="0">
              <a:buNone/>
            </a:pPr>
            <a:r>
              <a:rPr lang="en-GB" dirty="0"/>
              <a:t>When assessing the best interests of the child, consideration should be given to the circumstances of the case and all factors relevant to securing the rights of the child and meeting his or her needs. </a:t>
            </a:r>
          </a:p>
          <a:p>
            <a:pPr marL="0" indent="0">
              <a:buNone/>
            </a:pPr>
            <a:r>
              <a:rPr lang="en-GB" dirty="0"/>
              <a:t>These factors should include, but are not limited to: </a:t>
            </a:r>
          </a:p>
          <a:p>
            <a:pPr lvl="1">
              <a:buFont typeface="Wingdings" panose="05000000000000000000" pitchFamily="2" charset="2"/>
              <a:buChar char="Ø"/>
            </a:pPr>
            <a:r>
              <a:rPr lang="en-GB" sz="1900" dirty="0"/>
              <a:t> the child’s age, level of maturity and evolving capacities;</a:t>
            </a:r>
          </a:p>
          <a:p>
            <a:pPr lvl="1">
              <a:buFont typeface="Wingdings" panose="05000000000000000000" pitchFamily="2" charset="2"/>
              <a:buChar char="Ø"/>
            </a:pPr>
            <a:r>
              <a:rPr lang="en-GB" sz="1900" dirty="0"/>
              <a:t> the </a:t>
            </a:r>
            <a:r>
              <a:rPr lang="en-GB" sz="1900" u="sng" dirty="0"/>
              <a:t>child’s views </a:t>
            </a:r>
            <a:r>
              <a:rPr lang="en-GB" sz="1900" dirty="0"/>
              <a:t>where he or she has chosen to express them, or the child’s perspective; </a:t>
            </a:r>
          </a:p>
          <a:p>
            <a:pPr lvl="1">
              <a:buFont typeface="Wingdings" panose="05000000000000000000" pitchFamily="2" charset="2"/>
              <a:buChar char="Ø"/>
            </a:pPr>
            <a:r>
              <a:rPr lang="en-GB" sz="1900" dirty="0"/>
              <a:t> appropriate preservation of the child’s family and social environment;</a:t>
            </a:r>
          </a:p>
          <a:p>
            <a:pPr lvl="1">
              <a:buFont typeface="Wingdings" panose="05000000000000000000" pitchFamily="2" charset="2"/>
              <a:buChar char="Ø"/>
            </a:pPr>
            <a:r>
              <a:rPr lang="en-GB" sz="1900" dirty="0"/>
              <a:t> the willingness and ability of each parent to care for and meet the needs of the child;</a:t>
            </a:r>
          </a:p>
          <a:p>
            <a:pPr marL="201168" lvl="1" indent="0">
              <a:buNone/>
            </a:pPr>
            <a:endParaRPr lang="en-GB" dirty="0"/>
          </a:p>
          <a:p>
            <a:pPr>
              <a:buFont typeface="Arial" panose="020B0604020202020204" pitchFamily="34" charset="0"/>
              <a:buChar char="•"/>
            </a:pPr>
            <a:endParaRPr lang="en-GB" dirty="0"/>
          </a:p>
        </p:txBody>
      </p:sp>
      <p:sp>
        <p:nvSpPr>
          <p:cNvPr id="4" name="Arc 3">
            <a:extLst>
              <a:ext uri="{FF2B5EF4-FFF2-40B4-BE49-F238E27FC236}">
                <a16:creationId xmlns:a16="http://schemas.microsoft.com/office/drawing/2014/main" id="{CDD1C5BE-3C33-7755-943C-77132A02A737}"/>
              </a:ext>
            </a:extLst>
          </p:cNvPr>
          <p:cNvSpPr/>
          <p:nvPr/>
        </p:nvSpPr>
        <p:spPr>
          <a:xfrm>
            <a:off x="1322363" y="3967089"/>
            <a:ext cx="914400" cy="9144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 name="Slide Number Placeholder 5">
            <a:extLst>
              <a:ext uri="{FF2B5EF4-FFF2-40B4-BE49-F238E27FC236}">
                <a16:creationId xmlns:a16="http://schemas.microsoft.com/office/drawing/2014/main" id="{099FDC41-1584-A261-B23E-373BA00025BB}"/>
              </a:ext>
            </a:extLst>
          </p:cNvPr>
          <p:cNvSpPr>
            <a:spLocks noGrp="1"/>
          </p:cNvSpPr>
          <p:nvPr>
            <p:ph type="sldNum" sz="quarter" idx="12"/>
          </p:nvPr>
        </p:nvSpPr>
        <p:spPr/>
        <p:txBody>
          <a:bodyPr/>
          <a:lstStyle/>
          <a:p>
            <a:fld id="{05C5275F-3F71-4550-A384-5F7D1DA20645}" type="slidenum">
              <a:rPr lang="en-GB" smtClean="0"/>
              <a:t>9</a:t>
            </a:fld>
            <a:endParaRPr lang="en-GB"/>
          </a:p>
        </p:txBody>
      </p:sp>
    </p:spTree>
    <p:extLst>
      <p:ext uri="{BB962C8B-B14F-4D97-AF65-F5344CB8AC3E}">
        <p14:creationId xmlns:p14="http://schemas.microsoft.com/office/powerpoint/2010/main" val="303299587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39914</TotalTime>
  <Words>2271</Words>
  <Application>Microsoft Office PowerPoint</Application>
  <PresentationFormat>Widescreen</PresentationFormat>
  <Paragraphs>132</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Times New Roman</vt:lpstr>
      <vt:lpstr>Wingdings</vt:lpstr>
      <vt:lpstr>Retrospect</vt:lpstr>
      <vt:lpstr>Joint Project of the EU and the Council of Europe  Ensuring the Best Interests of the Child in Civil Court Proceedings in Slovenia  Ljubljana: 10 June 2026</vt:lpstr>
      <vt:lpstr>     The Council of Europe’s Recommendations on the best interests of the child in parental separation and care proceedings  </vt:lpstr>
      <vt:lpstr>Recommendation (2025)4 on the protection of the rights and best interests of the child in parental separation proceedings  Recommendation (2025)5 on the protection of the rights and best interests of the child in care proceedings</vt:lpstr>
      <vt:lpstr>PowerPoint Presentation</vt:lpstr>
      <vt:lpstr>Scope of Recommendation (2025)4</vt:lpstr>
      <vt:lpstr>Scope of Recommendation (2025)5</vt:lpstr>
      <vt:lpstr>Overarching principles common to both Recommendations</vt:lpstr>
      <vt:lpstr>Appendices to Recommendations </vt:lpstr>
      <vt:lpstr>Assessment of the child’s best interests  (broadly similar in both Recommendations) </vt:lpstr>
      <vt:lpstr>Relevant factors (continued)</vt:lpstr>
      <vt:lpstr>The ‘right to be heard’ is common to both Recommendations </vt:lpstr>
      <vt:lpstr>Right to be heard (continued)</vt:lpstr>
      <vt:lpstr>Competent authority decision</vt:lpstr>
      <vt:lpstr>Co-operation and Coordination</vt:lpstr>
      <vt:lpstr>European Court of Human Rights ruling in MP and others v Greece on 9 September 2025</vt:lpstr>
      <vt:lpstr>Emergency and interim measures also common to both Recommendations</vt:lpstr>
      <vt:lpstr>Thanks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Seamus Carroll</dc:creator>
  <cp:lastModifiedBy>Seamus Carroll</cp:lastModifiedBy>
  <cp:revision>23</cp:revision>
  <dcterms:created xsi:type="dcterms:W3CDTF">2025-09-15T10:45:07Z</dcterms:created>
  <dcterms:modified xsi:type="dcterms:W3CDTF">2026-05-12T20:08:04Z</dcterms:modified>
</cp:coreProperties>
</file>