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5"/>
  </p:notesMasterIdLst>
  <p:handoutMasterIdLst>
    <p:handoutMasterId r:id="rId16"/>
  </p:handoutMasterIdLst>
  <p:sldIdLst>
    <p:sldId id="350" r:id="rId8"/>
    <p:sldId id="669" r:id="rId9"/>
    <p:sldId id="665" r:id="rId10"/>
    <p:sldId id="663" r:id="rId11"/>
    <p:sldId id="664" r:id="rId12"/>
    <p:sldId id="667" r:id="rId13"/>
    <p:sldId id="668" r:id="rId14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04A6A25-F7D2-B91C-E9A6-78860C06BAA7}" name="Laura Patricia Gavilan" initials="LG" userId="318d68deb8737d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002A40"/>
    <a:srgbClr val="0D347D"/>
    <a:srgbClr val="4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1840" autoAdjust="0"/>
  </p:normalViewPr>
  <p:slideViewPr>
    <p:cSldViewPr snapToGrid="0" snapToObjects="1">
      <p:cViewPr varScale="1">
        <p:scale>
          <a:sx n="44" d="100"/>
          <a:sy n="44" d="100"/>
        </p:scale>
        <p:origin x="228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cia Gavilan" userId="318d68deb8737dc7" providerId="LiveId" clId="{A4EE936A-6E8E-461D-B6FA-892B45C7D95F}"/>
    <pc:docChg chg="custSel addSld delSld modSld sldOrd">
      <pc:chgData name="Laura Patricia Gavilan" userId="318d68deb8737dc7" providerId="LiveId" clId="{A4EE936A-6E8E-461D-B6FA-892B45C7D95F}" dt="2025-12-19T15:18:27.475" v="2916" actId="6549"/>
      <pc:docMkLst>
        <pc:docMk/>
      </pc:docMkLst>
      <pc:sldChg chg="modSp mod">
        <pc:chgData name="Laura Patricia Gavilan" userId="318d68deb8737dc7" providerId="LiveId" clId="{A4EE936A-6E8E-461D-B6FA-892B45C7D95F}" dt="2025-12-19T15:18:27.475" v="2916" actId="6549"/>
        <pc:sldMkLst>
          <pc:docMk/>
          <pc:sldMk cId="881234597" sldId="350"/>
        </pc:sldMkLst>
        <pc:spChg chg="mod">
          <ac:chgData name="Laura Patricia Gavilan" userId="318d68deb8737dc7" providerId="LiveId" clId="{A4EE936A-6E8E-461D-B6FA-892B45C7D95F}" dt="2025-12-19T15:18:27.475" v="2916" actId="6549"/>
          <ac:spMkLst>
            <pc:docMk/>
            <pc:sldMk cId="881234597" sldId="350"/>
            <ac:spMk id="2" creationId="{00000000-0000-0000-0000-000000000000}"/>
          </ac:spMkLst>
        </pc:spChg>
      </pc:sldChg>
      <pc:sldChg chg="addSp delSp modSp new mod ord modAnim modNotesTx">
        <pc:chgData name="Laura Patricia Gavilan" userId="318d68deb8737dc7" providerId="LiveId" clId="{A4EE936A-6E8E-461D-B6FA-892B45C7D95F}" dt="2025-12-01T14:37:41.462" v="2912" actId="6549"/>
        <pc:sldMkLst>
          <pc:docMk/>
          <pc:sldMk cId="3657325627" sldId="663"/>
        </pc:sldMkLst>
      </pc:sldChg>
      <pc:sldChg chg="addSp delSp modSp add mod modNotesTx">
        <pc:chgData name="Laura Patricia Gavilan" userId="318d68deb8737dc7" providerId="LiveId" clId="{A4EE936A-6E8E-461D-B6FA-892B45C7D95F}" dt="2025-12-01T14:37:51.116" v="2914" actId="6549"/>
        <pc:sldMkLst>
          <pc:docMk/>
          <pc:sldMk cId="1112173757" sldId="664"/>
        </pc:sldMkLst>
      </pc:sldChg>
      <pc:sldChg chg="addSp modSp add mod modNotesTx">
        <pc:chgData name="Laura Patricia Gavilan" userId="318d68deb8737dc7" providerId="LiveId" clId="{A4EE936A-6E8E-461D-B6FA-892B45C7D95F}" dt="2025-12-01T14:38:06.467" v="2915" actId="20577"/>
        <pc:sldMkLst>
          <pc:docMk/>
          <pc:sldMk cId="317672474" sldId="6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8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35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56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455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9" r:id="rId2"/>
    <p:sldLayoutId id="2147483700" r:id="rId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bern-convention/reporting-res.-8-2012-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85052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400" dirty="0">
                <a:solidFill>
                  <a:srgbClr val="409994"/>
                </a:solidFill>
                <a:latin typeface="+mn-lt"/>
              </a:rPr>
              <a:t>19th November 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202</a:t>
            </a:r>
            <a:r>
              <a:rPr lang="en-US" sz="1400" dirty="0">
                <a:solidFill>
                  <a:srgbClr val="409994"/>
                </a:solidFill>
                <a:latin typeface="+mn-lt"/>
              </a:rPr>
              <a:t>5, EEA, Copenhagen</a:t>
            </a:r>
            <a:endParaRPr lang="en-BE" sz="1400" dirty="0">
              <a:solidFill>
                <a:srgbClr val="409994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476" y="3529139"/>
            <a:ext cx="9144000" cy="3038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r>
              <a:rPr lang="en-US" sz="1800" dirty="0">
                <a:solidFill>
                  <a:srgbClr val="409994"/>
                </a:solidFill>
                <a:latin typeface="+mn-lt"/>
              </a:rPr>
              <a:t>7</a:t>
            </a:r>
            <a:r>
              <a:rPr lang="en-US" sz="1800" baseline="30000" dirty="0">
                <a:solidFill>
                  <a:srgbClr val="409994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 meeting of the </a:t>
            </a:r>
            <a:r>
              <a:rPr lang="en-US" sz="1800" i="1" dirty="0">
                <a:solidFill>
                  <a:srgbClr val="409994"/>
                </a:solidFill>
                <a:latin typeface="+mn-lt"/>
              </a:rPr>
              <a:t>Ad hoc 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Working Group on Reporting</a:t>
            </a: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r>
              <a:rPr lang="en-US" sz="3200" b="1" dirty="0" err="1">
                <a:solidFill>
                  <a:srgbClr val="409994"/>
                </a:solidFill>
                <a:latin typeface="+mn-lt"/>
              </a:rPr>
              <a:t>Reporting</a:t>
            </a:r>
            <a:r>
              <a:rPr lang="en-US" sz="3200" b="1" dirty="0">
                <a:solidFill>
                  <a:srgbClr val="409994"/>
                </a:solidFill>
                <a:latin typeface="+mn-lt"/>
              </a:rPr>
              <a:t> Reference Portal</a:t>
            </a: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br>
              <a:rPr lang="en-BE" sz="2800" dirty="0">
                <a:solidFill>
                  <a:srgbClr val="409994"/>
                </a:solidFill>
                <a:latin typeface="+mn-lt"/>
              </a:rPr>
            </a:b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2A748C-D9B0-FA25-7A19-11DB75527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1D8BB-E2E1-CE5A-083E-F82D49A2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662"/>
            <a:ext cx="9144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5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135B1-969A-8E1C-4B5D-A8B6807B4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A83E-8630-68B7-C247-6A282AC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format and guidelines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A4AB1-F780-DF1A-6740-C92B1AC7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3</a:t>
            </a:fld>
            <a:endParaRPr lang="en-US" alt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F7DAE-7609-D042-122D-2BBDA741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5" y="2291409"/>
            <a:ext cx="8808708" cy="2253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300BC-A47C-9265-B5F1-FDA9FF8EC90E}"/>
              </a:ext>
            </a:extLst>
          </p:cNvPr>
          <p:cNvSpPr txBox="1"/>
          <p:nvPr/>
        </p:nvSpPr>
        <p:spPr>
          <a:xfrm>
            <a:off x="370926" y="4844038"/>
            <a:ext cx="84021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Note: exploratory notes updated in August 2025 to clarify that the assessment of the trend magnitude is independent of the trend direction. However, no trend </a:t>
            </a:r>
            <a:r>
              <a:rPr lang="en-US" sz="1600" dirty="0" err="1">
                <a:solidFill>
                  <a:srgbClr val="FF0000"/>
                </a:solidFill>
              </a:rPr>
              <a:t>magnitude_type</a:t>
            </a:r>
            <a:r>
              <a:rPr lang="en-US" sz="1600" dirty="0">
                <a:solidFill>
                  <a:srgbClr val="FF0000"/>
                </a:solidFill>
              </a:rPr>
              <a:t> of estimate is required if the trend direction is “unknown” or “stable”.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I.e. Type of estimate is only expected when the trend direction is “increasing”, “decreasing” or “uncertain”.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A6A22-F5D1-F04D-8901-B6893E5C5308}"/>
              </a:ext>
            </a:extLst>
          </p:cNvPr>
          <p:cNvSpPr txBox="1"/>
          <p:nvPr/>
        </p:nvSpPr>
        <p:spPr>
          <a:xfrm>
            <a:off x="605480" y="1252843"/>
            <a:ext cx="7933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Reference Portal for the Reporting under Resolution No. 8 (2012) - Convention on the Conservation of European Wildlife and Natural Habitats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8115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F3E5-28A6-9EE1-920F-93895A81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tables and typical species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12806-6712-FEE8-6C17-BB24E2A2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4</a:t>
            </a:fld>
            <a:endParaRPr lang="en-US" alt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FDCE5-430C-8000-7494-DA2D39377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" y="1051787"/>
            <a:ext cx="3643996" cy="565749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72294F-EEF6-47C4-2B59-DA09B0E567FE}"/>
              </a:ext>
            </a:extLst>
          </p:cNvPr>
          <p:cNvGrpSpPr/>
          <p:nvPr/>
        </p:nvGrpSpPr>
        <p:grpSpPr>
          <a:xfrm>
            <a:off x="316992" y="3843959"/>
            <a:ext cx="3558652" cy="2619502"/>
            <a:chOff x="316992" y="3843959"/>
            <a:chExt cx="3558652" cy="26195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0C71D3-2F53-C129-F7C6-F04F0FB63894}"/>
                </a:ext>
              </a:extLst>
            </p:cNvPr>
            <p:cNvCxnSpPr>
              <a:cxnSpLocks/>
            </p:cNvCxnSpPr>
            <p:nvPr/>
          </p:nvCxnSpPr>
          <p:spPr>
            <a:xfrm>
              <a:off x="316992" y="3843959"/>
              <a:ext cx="3048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E03AEF-70AC-5BA4-7A14-0429CF8599B7}"/>
                </a:ext>
              </a:extLst>
            </p:cNvPr>
            <p:cNvCxnSpPr>
              <a:cxnSpLocks/>
            </p:cNvCxnSpPr>
            <p:nvPr/>
          </p:nvCxnSpPr>
          <p:spPr>
            <a:xfrm>
              <a:off x="529646" y="5703239"/>
              <a:ext cx="3048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3FC5B6F-03DB-E13C-0971-92EEF11E1623}"/>
                </a:ext>
              </a:extLst>
            </p:cNvPr>
            <p:cNvCxnSpPr>
              <a:cxnSpLocks/>
            </p:cNvCxnSpPr>
            <p:nvPr/>
          </p:nvCxnSpPr>
          <p:spPr>
            <a:xfrm>
              <a:off x="529646" y="6087287"/>
              <a:ext cx="3048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8274AB-F9DE-DAFC-BD61-086B9BDB4988}"/>
                </a:ext>
              </a:extLst>
            </p:cNvPr>
            <p:cNvCxnSpPr>
              <a:cxnSpLocks/>
            </p:cNvCxnSpPr>
            <p:nvPr/>
          </p:nvCxnSpPr>
          <p:spPr>
            <a:xfrm>
              <a:off x="529646" y="6463461"/>
              <a:ext cx="334599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848F071-ECF0-1F9F-A8AA-C0A703A0CCF1}"/>
              </a:ext>
            </a:extLst>
          </p:cNvPr>
          <p:cNvSpPr txBox="1"/>
          <p:nvPr/>
        </p:nvSpPr>
        <p:spPr>
          <a:xfrm>
            <a:off x="4930346" y="3896204"/>
            <a:ext cx="3756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Please, try to provide a list of typical species for your habitat types </a:t>
            </a:r>
            <a:r>
              <a:rPr lang="en-BE" dirty="0">
                <a:solidFill>
                  <a:srgbClr val="FF0000"/>
                </a:solidFill>
              </a:rPr>
              <a:t>(field </a:t>
            </a:r>
            <a:r>
              <a:rPr lang="en-US" dirty="0">
                <a:solidFill>
                  <a:srgbClr val="FF0000"/>
                </a:solidFill>
              </a:rPr>
              <a:t>H_6.6 Typical species</a:t>
            </a:r>
            <a:r>
              <a:rPr lang="en-BE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C49BA-DABB-C3EC-EB3E-A2E3B62EB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E510-6694-5981-729A-C6E2A6E8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tool and additional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51BF5-F78E-05DA-8197-93318107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5</a:t>
            </a:fld>
            <a:endParaRPr lang="en-US" alt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43576-7821-07D5-0983-E92D94E52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43" y="1181524"/>
            <a:ext cx="3337284" cy="2418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49856-2057-3F75-8C8D-F13F818B3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938" y="964103"/>
            <a:ext cx="3880524" cy="58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7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64636-DE90-D680-93DE-D3C6CF7D6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4F62-1073-C53F-6A99-DB0299D7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F9893-177A-9C05-A093-4D273BEC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6</a:t>
            </a:fld>
            <a:endParaRPr lang="en-US" altLang="nl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FD34D-BF18-4947-DEDB-ADBBFC8E942D}"/>
              </a:ext>
            </a:extLst>
          </p:cNvPr>
          <p:cNvSpPr txBox="1"/>
          <p:nvPr/>
        </p:nvSpPr>
        <p:spPr>
          <a:xfrm>
            <a:off x="277747" y="1480280"/>
            <a:ext cx="8588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E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Missing information: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Updated version of the Technical Reporting Manual (replace some Art.17 figures by Resolution No.8 images)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Validation </a:t>
            </a:r>
            <a:r>
              <a:rPr lang="en-BE" dirty="0">
                <a:solidFill>
                  <a:srgbClr val="FF0000"/>
                </a:solidFill>
              </a:rPr>
              <a:t>rules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Extended Excel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THESE ELEMENTS WILL BE UPLOADED VERY SOON 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16934-8DB1-1857-C489-8C4B91D3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7</a:t>
            </a:fld>
            <a:endParaRPr lang="en-US" altLang="nl-BE"/>
          </a:p>
        </p:txBody>
      </p:sp>
      <p:pic>
        <p:nvPicPr>
          <p:cNvPr id="7" name="Picture 6" descr="A snail on a wood surface&#10;&#10;AI-generated content may be incorrect.">
            <a:extLst>
              <a:ext uri="{FF2B5EF4-FFF2-40B4-BE49-F238E27FC236}">
                <a16:creationId xmlns:a16="http://schemas.microsoft.com/office/drawing/2014/main" id="{F28BDAEA-74CB-1B2C-60FB-D21ABFC34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59" y="2169730"/>
            <a:ext cx="4010585" cy="3200847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83C4984-C82E-B9C6-6E02-1083F7129BCB}"/>
              </a:ext>
            </a:extLst>
          </p:cNvPr>
          <p:cNvSpPr/>
          <p:nvPr/>
        </p:nvSpPr>
        <p:spPr>
          <a:xfrm>
            <a:off x="5546777" y="1340674"/>
            <a:ext cx="1731264" cy="1658112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215524851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24E78F-25CA-44D3-B90B-012340C9D9FE}">
  <ds:schemaRefs>
    <ds:schemaRef ds:uri="5a85a8cd-11b6-4c49-b88c-fe5436cf80ab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213</Words>
  <Application>Microsoft Office PowerPoint</Application>
  <PresentationFormat>On-screen Show (4:3)</PresentationFormat>
  <Paragraphs>29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Century Gothic</vt:lpstr>
      <vt:lpstr>1_Conception personnalisée</vt:lpstr>
      <vt:lpstr>Conception personnalisée</vt:lpstr>
      <vt:lpstr>4_Conception personnalisée</vt:lpstr>
      <vt:lpstr>3_Conception personnalisée</vt:lpstr>
      <vt:lpstr> 7th meeting of the Ad hoc Working Group on Reporting  Reporting Reference Portal  </vt:lpstr>
      <vt:lpstr>PowerPoint Presentation</vt:lpstr>
      <vt:lpstr>Reporting format and guidelines</vt:lpstr>
      <vt:lpstr>Reference tables and typical species</vt:lpstr>
      <vt:lpstr>Range tool and additional information</vt:lpstr>
      <vt:lpstr>Missing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Laura Patricia Gavilan</cp:lastModifiedBy>
  <cp:revision>5</cp:revision>
  <dcterms:created xsi:type="dcterms:W3CDTF">2015-12-09T08:37:49Z</dcterms:created>
  <dcterms:modified xsi:type="dcterms:W3CDTF">2025-12-19T15:18:31Z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