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83" r:id="rId4"/>
    <p:sldMasterId id="2147483685" r:id="rId5"/>
    <p:sldMasterId id="2147483687" r:id="rId6"/>
    <p:sldMasterId id="2147483677" r:id="rId7"/>
  </p:sldMasterIdLst>
  <p:notesMasterIdLst>
    <p:notesMasterId r:id="rId15"/>
  </p:notesMasterIdLst>
  <p:handoutMasterIdLst>
    <p:handoutMasterId r:id="rId16"/>
  </p:handoutMasterIdLst>
  <p:sldIdLst>
    <p:sldId id="350" r:id="rId8"/>
    <p:sldId id="669" r:id="rId9"/>
    <p:sldId id="665" r:id="rId10"/>
    <p:sldId id="663" r:id="rId11"/>
    <p:sldId id="664" r:id="rId12"/>
    <p:sldId id="667" r:id="rId13"/>
    <p:sldId id="668" r:id="rId14"/>
  </p:sldIdLst>
  <p:sldSz cx="9144000" cy="6858000" type="screen4x3"/>
  <p:notesSz cx="6805613" cy="99441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  <p188:author id="{E04A6A25-F7D2-B91C-E9A6-78860C06BAA7}" name="Laura Patricia Gavilan" initials="LG" userId="318d68deb8737dc7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54F"/>
    <a:srgbClr val="002A40"/>
    <a:srgbClr val="0D347D"/>
    <a:srgbClr val="4099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84" autoAdjust="0"/>
    <p:restoredTop sz="81840" autoAdjust="0"/>
  </p:normalViewPr>
  <p:slideViewPr>
    <p:cSldViewPr snapToGrid="0" snapToObjects="1">
      <p:cViewPr varScale="1">
        <p:scale>
          <a:sx n="44" d="100"/>
          <a:sy n="44" d="100"/>
        </p:scale>
        <p:origin x="2280" y="2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a Patricia Gavilan" userId="318d68deb8737dc7" providerId="LiveId" clId="{A4EE936A-6E8E-461D-B6FA-892B45C7D95F}"/>
    <pc:docChg chg="custSel addSld delSld modSld sldOrd">
      <pc:chgData name="Laura Patricia Gavilan" userId="318d68deb8737dc7" providerId="LiveId" clId="{A4EE936A-6E8E-461D-B6FA-892B45C7D95F}" dt="2025-12-19T15:18:27.475" v="2916" actId="6549"/>
      <pc:docMkLst>
        <pc:docMk/>
      </pc:docMkLst>
      <pc:sldChg chg="modSp mod">
        <pc:chgData name="Laura Patricia Gavilan" userId="318d68deb8737dc7" providerId="LiveId" clId="{A4EE936A-6E8E-461D-B6FA-892B45C7D95F}" dt="2025-12-19T15:18:27.475" v="2916" actId="6549"/>
        <pc:sldMkLst>
          <pc:docMk/>
          <pc:sldMk cId="881234597" sldId="350"/>
        </pc:sldMkLst>
        <pc:spChg chg="mod">
          <ac:chgData name="Laura Patricia Gavilan" userId="318d68deb8737dc7" providerId="LiveId" clId="{A4EE936A-6E8E-461D-B6FA-892B45C7D95F}" dt="2025-12-19T15:18:27.475" v="2916" actId="6549"/>
          <ac:spMkLst>
            <pc:docMk/>
            <pc:sldMk cId="881234597" sldId="350"/>
            <ac:spMk id="2" creationId="{00000000-0000-0000-0000-000000000000}"/>
          </ac:spMkLst>
        </pc:spChg>
      </pc:sldChg>
      <pc:sldChg chg="addSp delSp modSp new mod ord modAnim modNotesTx">
        <pc:chgData name="Laura Patricia Gavilan" userId="318d68deb8737dc7" providerId="LiveId" clId="{A4EE936A-6E8E-461D-B6FA-892B45C7D95F}" dt="2025-12-01T14:37:41.462" v="2912" actId="6549"/>
        <pc:sldMkLst>
          <pc:docMk/>
          <pc:sldMk cId="3657325627" sldId="663"/>
        </pc:sldMkLst>
      </pc:sldChg>
      <pc:sldChg chg="addSp delSp modSp add mod modNotesTx">
        <pc:chgData name="Laura Patricia Gavilan" userId="318d68deb8737dc7" providerId="LiveId" clId="{A4EE936A-6E8E-461D-B6FA-892B45C7D95F}" dt="2025-12-01T14:37:51.116" v="2914" actId="6549"/>
        <pc:sldMkLst>
          <pc:docMk/>
          <pc:sldMk cId="1112173757" sldId="664"/>
        </pc:sldMkLst>
      </pc:sldChg>
      <pc:sldChg chg="addSp modSp add mod modNotesTx">
        <pc:chgData name="Laura Patricia Gavilan" userId="318d68deb8737dc7" providerId="LiveId" clId="{A4EE936A-6E8E-461D-B6FA-892B45C7D95F}" dt="2025-12-01T14:38:06.467" v="2915" actId="20577"/>
        <pc:sldMkLst>
          <pc:docMk/>
          <pc:sldMk cId="317672474" sldId="667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14208671-A0B8-3E47-A7D9-43510B064522}" type="datetime1">
              <a:rPr lang="fr-FR" smtClean="0"/>
              <a:t>19/12/2025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6759D221-9A09-9540-B314-8604B0193E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850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7B3B23B9-18C7-DB45-B429-7B8C8BC37F52}" type="datetime1">
              <a:rPr lang="fr-FR" smtClean="0"/>
              <a:t>19/12/2025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7337B99B-D378-6C49-AC24-BA32949E8AE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983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24658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86800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485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4359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27B32-7EE3-4B47-8E3B-B3A98341C45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3443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553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477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780FF-3EB2-4073-8B36-7BC7D48A2A98}" type="slidenum">
              <a:rPr lang="en-US" altLang="nl-BE"/>
              <a:pPr>
                <a:defRPr/>
              </a:pPr>
              <a:t>‹#›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1623403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200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85564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F780FF-3EB2-4073-8B36-7BC7D48A2A98}" type="slidenum">
              <a:rPr lang="en-US" altLang="nl-BE"/>
              <a:pPr>
                <a:defRPr/>
              </a:pPr>
              <a:t>‹#›</a:t>
            </a:fld>
            <a:endParaRPr lang="en-US" altLang="nl-BE"/>
          </a:p>
        </p:txBody>
      </p:sp>
    </p:spTree>
    <p:extLst>
      <p:ext uri="{BB962C8B-B14F-4D97-AF65-F5344CB8AC3E}">
        <p14:creationId xmlns:p14="http://schemas.microsoft.com/office/powerpoint/2010/main" val="104553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jpeg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D3027B32-7EE3-4B47-8E3B-B3A98341C450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6856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409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9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Name of the </a:t>
            </a:r>
            <a:r>
              <a:rPr lang="fr-FR" dirty="0" err="1"/>
              <a:t>presentation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1072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98" r:id="rId2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Nom de la présentation</a:t>
            </a:r>
          </a:p>
        </p:txBody>
      </p:sp>
      <p:sp>
        <p:nvSpPr>
          <p:cNvPr id="2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19/12/2025</a:t>
            </a:fld>
            <a:endParaRPr lang="fr-FR"/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1076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99" r:id="rId2"/>
    <p:sldLayoutId id="2147483700" r:id="rId3"/>
  </p:sldLayoutIdLst>
  <p:hf hdr="0"/>
  <p:txStyles>
    <p:titleStyle>
      <a:lvl1pPr algn="r" defTabSz="457200" rtl="0" eaLnBrk="1" latinLnBrk="0" hangingPunct="1">
        <a:spcBef>
          <a:spcPct val="0"/>
        </a:spcBef>
        <a:buNone/>
        <a:defRPr sz="2000" kern="1200">
          <a:solidFill>
            <a:srgbClr val="FFFFFF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e.int/en/web/bern-convention/reporting-res.-8-2012-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210456" y="6385052"/>
            <a:ext cx="80772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r>
              <a:rPr lang="en-US" sz="1400" dirty="0">
                <a:solidFill>
                  <a:srgbClr val="409994"/>
                </a:solidFill>
                <a:latin typeface="+mn-lt"/>
              </a:rPr>
              <a:t>19th November </a:t>
            </a:r>
            <a:r>
              <a:rPr lang="en-BE" sz="1400" dirty="0">
                <a:solidFill>
                  <a:srgbClr val="409994"/>
                </a:solidFill>
                <a:latin typeface="+mn-lt"/>
              </a:rPr>
              <a:t>202</a:t>
            </a:r>
            <a:r>
              <a:rPr lang="en-US" sz="1400" dirty="0">
                <a:solidFill>
                  <a:srgbClr val="409994"/>
                </a:solidFill>
                <a:latin typeface="+mn-lt"/>
              </a:rPr>
              <a:t>5, EEA, Copenhagen</a:t>
            </a:r>
            <a:endParaRPr lang="en-BE" sz="1400" dirty="0">
              <a:solidFill>
                <a:srgbClr val="409994"/>
              </a:solidFill>
              <a:latin typeface="+mn-lt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16476" y="3529139"/>
            <a:ext cx="9144000" cy="3038475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spcBef>
                <a:spcPts val="600"/>
              </a:spcBef>
            </a:pPr>
            <a:br>
              <a:rPr lang="en-US" sz="1800" dirty="0">
                <a:solidFill>
                  <a:srgbClr val="409994"/>
                </a:solidFill>
                <a:latin typeface="+mn-lt"/>
              </a:rPr>
            </a:br>
            <a:r>
              <a:rPr lang="en-US" sz="1800" dirty="0">
                <a:solidFill>
                  <a:srgbClr val="409994"/>
                </a:solidFill>
                <a:latin typeface="+mn-lt"/>
              </a:rPr>
              <a:t>7</a:t>
            </a:r>
            <a:r>
              <a:rPr lang="en-US" sz="1800" baseline="30000" dirty="0">
                <a:solidFill>
                  <a:srgbClr val="409994"/>
                </a:solidFill>
                <a:latin typeface="+mn-lt"/>
              </a:rPr>
              <a:t>th</a:t>
            </a:r>
            <a:r>
              <a:rPr lang="en-US" sz="1800" dirty="0">
                <a:solidFill>
                  <a:srgbClr val="409994"/>
                </a:solidFill>
                <a:latin typeface="+mn-lt"/>
              </a:rPr>
              <a:t> meeting of the </a:t>
            </a:r>
            <a:r>
              <a:rPr lang="en-US" sz="1800" i="1" dirty="0">
                <a:solidFill>
                  <a:srgbClr val="409994"/>
                </a:solidFill>
                <a:latin typeface="+mn-lt"/>
              </a:rPr>
              <a:t>Ad hoc </a:t>
            </a:r>
            <a:r>
              <a:rPr lang="en-US" sz="1800" dirty="0">
                <a:solidFill>
                  <a:srgbClr val="409994"/>
                </a:solidFill>
                <a:latin typeface="+mn-lt"/>
              </a:rPr>
              <a:t>Working Group on Reporting</a:t>
            </a:r>
            <a:br>
              <a:rPr lang="en-US" sz="1800" dirty="0">
                <a:solidFill>
                  <a:srgbClr val="409994"/>
                </a:solidFill>
                <a:latin typeface="+mn-lt"/>
              </a:rPr>
            </a:br>
            <a:br>
              <a:rPr lang="en-US" sz="2400" dirty="0">
                <a:solidFill>
                  <a:srgbClr val="409994"/>
                </a:solidFill>
                <a:latin typeface="+mn-lt"/>
              </a:rPr>
            </a:br>
            <a:r>
              <a:rPr lang="en-US" sz="3200" b="1" dirty="0" err="1">
                <a:solidFill>
                  <a:srgbClr val="409994"/>
                </a:solidFill>
                <a:latin typeface="+mn-lt"/>
              </a:rPr>
              <a:t>Reporting</a:t>
            </a:r>
            <a:r>
              <a:rPr lang="en-US" sz="3200" b="1" dirty="0">
                <a:solidFill>
                  <a:srgbClr val="409994"/>
                </a:solidFill>
                <a:latin typeface="+mn-lt"/>
              </a:rPr>
              <a:t> Reference Portal</a:t>
            </a:r>
            <a:br>
              <a:rPr lang="en-US" sz="2400" dirty="0">
                <a:solidFill>
                  <a:srgbClr val="409994"/>
                </a:solidFill>
                <a:latin typeface="+mn-lt"/>
              </a:rPr>
            </a:br>
            <a:br>
              <a:rPr lang="en-BE" sz="2800" dirty="0">
                <a:solidFill>
                  <a:srgbClr val="409994"/>
                </a:solidFill>
                <a:latin typeface="+mn-lt"/>
              </a:rPr>
            </a:br>
            <a:endParaRPr lang="en-GB" sz="90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35"/>
            <a:ext cx="9160477" cy="379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234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2A748C-D9B0-FA25-7A19-11DB755277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2</a:t>
            </a:fld>
            <a:endParaRPr lang="fr-FR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5C1D8BB-E2E1-CE5A-083E-F82D49A220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0662"/>
            <a:ext cx="9144000" cy="504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655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135B1-969A-8E1C-4B5D-A8B6807B4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39A83E-8630-68B7-C247-6A282AC54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Reporting format and guidelines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4A4AB1-F780-DF1A-6740-C92B1AC73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F780FF-3EB2-4073-8B36-7BC7D48A2A98}" type="slidenum">
              <a:rPr lang="en-US" altLang="nl-BE" smtClean="0"/>
              <a:pPr>
                <a:defRPr/>
              </a:pPr>
              <a:t>3</a:t>
            </a:fld>
            <a:endParaRPr lang="en-US" altLang="nl-B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7F7DAE-7609-D042-122D-2BBDA74170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5" y="2291409"/>
            <a:ext cx="8808708" cy="225309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97300BC-A47C-9265-B5F1-FDA9FF8EC90E}"/>
              </a:ext>
            </a:extLst>
          </p:cNvPr>
          <p:cNvSpPr txBox="1"/>
          <p:nvPr/>
        </p:nvSpPr>
        <p:spPr>
          <a:xfrm>
            <a:off x="370926" y="4844038"/>
            <a:ext cx="8402147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Note: exploratory notes updated in August 2025 to clarify that the assessment of the trend magnitude is independent of the trend direction. However, no trend </a:t>
            </a:r>
            <a:r>
              <a:rPr lang="en-US" sz="1600" dirty="0" err="1">
                <a:solidFill>
                  <a:srgbClr val="FF0000"/>
                </a:solidFill>
              </a:rPr>
              <a:t>magnitude_type</a:t>
            </a:r>
            <a:r>
              <a:rPr lang="en-US" sz="1600" dirty="0">
                <a:solidFill>
                  <a:srgbClr val="FF0000"/>
                </a:solidFill>
              </a:rPr>
              <a:t> of estimate is required if the trend direction is “unknown” or “stable”.</a:t>
            </a:r>
          </a:p>
          <a:p>
            <a:r>
              <a:rPr lang="en-US" sz="1600" dirty="0">
                <a:solidFill>
                  <a:srgbClr val="FF0000"/>
                </a:solidFill>
              </a:rPr>
              <a:t>I.e. Type of estimate is only expected when the trend direction is “increasing”, “decreasing” or “uncertain”.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EA6A22-F5D1-F04D-8901-B6893E5C5308}"/>
              </a:ext>
            </a:extLst>
          </p:cNvPr>
          <p:cNvSpPr txBox="1"/>
          <p:nvPr/>
        </p:nvSpPr>
        <p:spPr>
          <a:xfrm>
            <a:off x="605480" y="1252843"/>
            <a:ext cx="79330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Reference Portal for the Reporting under Resolution No. 8 (2012) - Convention on the Conservation of European Wildlife and Natural Habitats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881153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EBF3E5-28A6-9EE1-920F-93895A815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 tables and typical species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412806-6712-FEE8-6C17-BB24E2A2A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F780FF-3EB2-4073-8B36-7BC7D48A2A98}" type="slidenum">
              <a:rPr lang="en-US" altLang="nl-BE" smtClean="0"/>
              <a:pPr>
                <a:defRPr/>
              </a:pPr>
              <a:t>4</a:t>
            </a:fld>
            <a:endParaRPr lang="en-US" altLang="nl-B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7FDCE5-430C-8000-7494-DA2D393773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648" y="1051787"/>
            <a:ext cx="3643996" cy="565749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B772294F-EEF6-47C4-2B59-DA09B0E567FE}"/>
              </a:ext>
            </a:extLst>
          </p:cNvPr>
          <p:cNvGrpSpPr/>
          <p:nvPr/>
        </p:nvGrpSpPr>
        <p:grpSpPr>
          <a:xfrm>
            <a:off x="316992" y="3843959"/>
            <a:ext cx="3558652" cy="2619502"/>
            <a:chOff x="316992" y="3843959"/>
            <a:chExt cx="3558652" cy="2619502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0A0C71D3-2F53-C129-F7C6-F04F0FB63894}"/>
                </a:ext>
              </a:extLst>
            </p:cNvPr>
            <p:cNvCxnSpPr>
              <a:cxnSpLocks/>
            </p:cNvCxnSpPr>
            <p:nvPr/>
          </p:nvCxnSpPr>
          <p:spPr>
            <a:xfrm>
              <a:off x="316992" y="3843959"/>
              <a:ext cx="3048000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CE03AEF-70AC-5BA4-7A14-0429CF8599B7}"/>
                </a:ext>
              </a:extLst>
            </p:cNvPr>
            <p:cNvCxnSpPr>
              <a:cxnSpLocks/>
            </p:cNvCxnSpPr>
            <p:nvPr/>
          </p:nvCxnSpPr>
          <p:spPr>
            <a:xfrm>
              <a:off x="529646" y="5703239"/>
              <a:ext cx="3048000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A3FC5B6F-03DB-E13C-0971-92EEF11E1623}"/>
                </a:ext>
              </a:extLst>
            </p:cNvPr>
            <p:cNvCxnSpPr>
              <a:cxnSpLocks/>
            </p:cNvCxnSpPr>
            <p:nvPr/>
          </p:nvCxnSpPr>
          <p:spPr>
            <a:xfrm>
              <a:off x="529646" y="6087287"/>
              <a:ext cx="3048000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5A8274AB-F9DE-DAFC-BD61-086B9BDB4988}"/>
                </a:ext>
              </a:extLst>
            </p:cNvPr>
            <p:cNvCxnSpPr>
              <a:cxnSpLocks/>
            </p:cNvCxnSpPr>
            <p:nvPr/>
          </p:nvCxnSpPr>
          <p:spPr>
            <a:xfrm>
              <a:off x="529646" y="6463461"/>
              <a:ext cx="3345998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2848F071-ECF0-1F9F-A8AA-C0A703A0CCF1}"/>
              </a:ext>
            </a:extLst>
          </p:cNvPr>
          <p:cNvSpPr txBox="1"/>
          <p:nvPr/>
        </p:nvSpPr>
        <p:spPr>
          <a:xfrm>
            <a:off x="4930346" y="3896204"/>
            <a:ext cx="37564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Please, try to provide a list of typical species for your habitat types </a:t>
            </a:r>
            <a:r>
              <a:rPr lang="en-BE" dirty="0">
                <a:solidFill>
                  <a:srgbClr val="FF0000"/>
                </a:solidFill>
              </a:rPr>
              <a:t>(field </a:t>
            </a:r>
            <a:r>
              <a:rPr lang="en-US" dirty="0">
                <a:solidFill>
                  <a:srgbClr val="FF0000"/>
                </a:solidFill>
              </a:rPr>
              <a:t>H_6.6 Typical species</a:t>
            </a:r>
            <a:r>
              <a:rPr lang="en-BE" dirty="0">
                <a:solidFill>
                  <a:srgbClr val="FF0000"/>
                </a:solidFill>
              </a:rPr>
              <a:t>)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325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0C49BA-DABB-C3EC-EB3E-A2E3B62EB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AE510-6694-5981-729A-C6E2A6E86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Range tool and additional information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A51BF5-F78E-05DA-8197-933181077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F780FF-3EB2-4073-8B36-7BC7D48A2A98}" type="slidenum">
              <a:rPr lang="en-US" altLang="nl-BE" smtClean="0"/>
              <a:pPr>
                <a:defRPr/>
              </a:pPr>
              <a:t>5</a:t>
            </a:fld>
            <a:endParaRPr lang="en-US" altLang="nl-B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D43576-7821-07D5-0983-E92D94E527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843" y="1181524"/>
            <a:ext cx="3337284" cy="241816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7649856-2057-3F75-8C8D-F13F818B32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2938" y="964103"/>
            <a:ext cx="3880524" cy="5893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1737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164636-DE90-D680-93DE-D3C6CF7D6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74F62-1073-C53F-6A99-DB0299D775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Missing information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2F9893-177A-9C05-A093-4D273BECE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F780FF-3EB2-4073-8B36-7BC7D48A2A98}" type="slidenum">
              <a:rPr lang="en-US" altLang="nl-BE" smtClean="0"/>
              <a:pPr>
                <a:defRPr/>
              </a:pPr>
              <a:t>6</a:t>
            </a:fld>
            <a:endParaRPr lang="en-US" altLang="nl-B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1FD34D-BF18-4947-DEDB-ADBBFC8E942D}"/>
              </a:ext>
            </a:extLst>
          </p:cNvPr>
          <p:cNvSpPr txBox="1"/>
          <p:nvPr/>
        </p:nvSpPr>
        <p:spPr>
          <a:xfrm>
            <a:off x="277747" y="1480280"/>
            <a:ext cx="858850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BE" dirty="0">
              <a:solidFill>
                <a:srgbClr val="FF0000"/>
              </a:solidFill>
            </a:endParaRPr>
          </a:p>
          <a:p>
            <a:r>
              <a:rPr lang="en-US" b="1" dirty="0">
                <a:solidFill>
                  <a:srgbClr val="FF0000"/>
                </a:solidFill>
              </a:rPr>
              <a:t>Missing information: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Updated version of the Technical Reporting Manual (replace some Art.17 figures by Resolution No.8 images)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Validation </a:t>
            </a:r>
            <a:r>
              <a:rPr lang="en-BE" dirty="0">
                <a:solidFill>
                  <a:srgbClr val="FF0000"/>
                </a:solidFill>
              </a:rPr>
              <a:t>rules</a:t>
            </a:r>
            <a:endParaRPr lang="en-US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Extended Excel Templates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THESE ELEMENTS WILL BE UPLOADED VERY SOON !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72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916934-8DB1-1857-C489-8C4B91D37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F780FF-3EB2-4073-8B36-7BC7D48A2A98}" type="slidenum">
              <a:rPr lang="en-US" altLang="nl-BE" smtClean="0"/>
              <a:pPr>
                <a:defRPr/>
              </a:pPr>
              <a:t>7</a:t>
            </a:fld>
            <a:endParaRPr lang="en-US" altLang="nl-BE"/>
          </a:p>
        </p:txBody>
      </p:sp>
      <p:pic>
        <p:nvPicPr>
          <p:cNvPr id="7" name="Picture 6" descr="A snail on a wood surface&#10;&#10;AI-generated content may be incorrect.">
            <a:extLst>
              <a:ext uri="{FF2B5EF4-FFF2-40B4-BE49-F238E27FC236}">
                <a16:creationId xmlns:a16="http://schemas.microsoft.com/office/drawing/2014/main" id="{F28BDAEA-74CB-1B2C-60FB-D21ABFC342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5959" y="2169730"/>
            <a:ext cx="4010585" cy="3200847"/>
          </a:xfrm>
          <a:prstGeom prst="rect">
            <a:avLst/>
          </a:prstGeom>
        </p:spPr>
      </p:pic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683C4984-C82E-B9C6-6E02-1083F7129BCB}"/>
              </a:ext>
            </a:extLst>
          </p:cNvPr>
          <p:cNvSpPr/>
          <p:nvPr/>
        </p:nvSpPr>
        <p:spPr>
          <a:xfrm>
            <a:off x="5546777" y="1340674"/>
            <a:ext cx="1731264" cy="1658112"/>
          </a:xfrm>
          <a:prstGeom prst="wedgeEllipseCallou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Thank you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3215524851"/>
      </p:ext>
    </p:extLst>
  </p:cSld>
  <p:clrMapOvr>
    <a:masterClrMapping/>
  </p:clrMapOvr>
</p:sld>
</file>

<file path=ppt/theme/theme1.xml><?xml version="1.0" encoding="utf-8"?>
<a:theme xmlns:a="http://schemas.openxmlformats.org/drawingml/2006/main" name="1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308F1ACEF5D341993D3E72B2C03D81" ma:contentTypeVersion="10" ma:contentTypeDescription="Een nieuw document maken." ma:contentTypeScope="" ma:versionID="64edf8b5b25566828c320ed2ccc7ef22">
  <xsd:schema xmlns:xsd="http://www.w3.org/2001/XMLSchema" xmlns:xs="http://www.w3.org/2001/XMLSchema" xmlns:p="http://schemas.microsoft.com/office/2006/metadata/properties" xmlns:ns2="5a85a8cd-11b6-4c49-b88c-fe5436cf80ab" targetNamespace="http://schemas.microsoft.com/office/2006/metadata/properties" ma:root="true" ma:fieldsID="fc8228ec264e47e14afa91df2c2cc656" ns2:_="">
    <xsd:import namespace="5a85a8cd-11b6-4c49-b88c-fe5436cf80a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85a8cd-11b6-4c49-b88c-fe5436cf80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A9DE1C2-6D94-4F09-B53A-0137A43CF50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B948DAB-4F86-4322-B202-C10BD33AC6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a85a8cd-11b6-4c49-b88c-fe5436cf80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724E78F-25CA-44D3-B90B-012340C9D9FE}">
  <ds:schemaRefs>
    <ds:schemaRef ds:uri="5a85a8cd-11b6-4c49-b88c-fe5436cf80ab"/>
    <ds:schemaRef ds:uri="http://purl.org/dc/terms/"/>
    <ds:schemaRef ds:uri="http://www.w3.org/XML/1998/namespace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1988</TotalTime>
  <Words>213</Words>
  <Application>Microsoft Office PowerPoint</Application>
  <PresentationFormat>On-screen Show (4:3)</PresentationFormat>
  <Paragraphs>29</Paragraphs>
  <Slides>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Arial Narrow</vt:lpstr>
      <vt:lpstr>Calibri</vt:lpstr>
      <vt:lpstr>Century Gothic</vt:lpstr>
      <vt:lpstr>1_Conception personnalisée</vt:lpstr>
      <vt:lpstr>Conception personnalisée</vt:lpstr>
      <vt:lpstr>4_Conception personnalisée</vt:lpstr>
      <vt:lpstr>3_Conception personnalisée</vt:lpstr>
      <vt:lpstr> 7th meeting of the Ad hoc Working Group on Reporting  Reporting Reference Portal  </vt:lpstr>
      <vt:lpstr>PowerPoint Presentation</vt:lpstr>
      <vt:lpstr>Reporting format and guidelines</vt:lpstr>
      <vt:lpstr>Reference tables and typical species</vt:lpstr>
      <vt:lpstr>Range tool and additional information</vt:lpstr>
      <vt:lpstr>Missing information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>Laura Patricia Gavilan</cp:lastModifiedBy>
  <cp:revision>5</cp:revision>
  <dcterms:created xsi:type="dcterms:W3CDTF">2015-12-09T08:37:49Z</dcterms:created>
  <dcterms:modified xsi:type="dcterms:W3CDTF">2025-12-19T15:18:31Z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0x010100D8308F1ACEF5D341993D3E72B2C03D81</vt:lpwstr>
  </property>
</Properties>
</file>