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2" r:id="rId3"/>
    <p:sldId id="261" r:id="rId4"/>
    <p:sldId id="273" r:id="rId5"/>
    <p:sldId id="274" r:id="rId6"/>
    <p:sldId id="275" r:id="rId7"/>
    <p:sldId id="276" r:id="rId8"/>
    <p:sldId id="277" r:id="rId9"/>
    <p:sldId id="278" r:id="rId10"/>
    <p:sldId id="279" r:id="rId11"/>
    <p:sldId id="280" r:id="rId12"/>
    <p:sldId id="303" r:id="rId13"/>
    <p:sldId id="281" r:id="rId14"/>
    <p:sldId id="282" r:id="rId15"/>
    <p:sldId id="283" r:id="rId16"/>
    <p:sldId id="284" r:id="rId17"/>
    <p:sldId id="285" r:id="rId18"/>
    <p:sldId id="286" r:id="rId19"/>
    <p:sldId id="287" r:id="rId20"/>
    <p:sldId id="288" r:id="rId21"/>
    <p:sldId id="289" r:id="rId22"/>
    <p:sldId id="290" r:id="rId23"/>
    <p:sldId id="291" r:id="rId24"/>
    <p:sldId id="292" r:id="rId25"/>
    <p:sldId id="293" r:id="rId26"/>
    <p:sldId id="294" r:id="rId27"/>
    <p:sldId id="295" r:id="rId28"/>
    <p:sldId id="297" r:id="rId29"/>
    <p:sldId id="298" r:id="rId30"/>
    <p:sldId id="299" r:id="rId31"/>
    <p:sldId id="300" r:id="rId32"/>
    <p:sldId id="302" r:id="rId33"/>
    <p:sldId id="264" r:id="rId34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azaros" initials="LG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commentAuthors" Target="commentAuthor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22A450A-2A74-4D3D-BE23-CD57341DF1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2593ECC9-69D5-49EA-9526-DE7311E60E2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E34CF65E-E2F5-482D-9DFF-990BE421BC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F3BA4-CD46-4448-BE94-1929C0DBBF2B}" type="datetimeFigureOut">
              <a:rPr lang="el-GR" smtClean="0"/>
              <a:t>1/12/2022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94BEB347-F28C-435C-8E4B-329095E7EC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1E7E0010-30B8-4453-844D-EBB759F651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28DCE-DC93-49AD-BE36-8F23A8A7830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530593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D922E29-AC11-4A4D-8392-2D130E2186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B97EF9D0-FE22-4FA8-82DD-0F0237F4512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3991191E-5A52-46E0-AF91-DBD348FAC3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F3BA4-CD46-4448-BE94-1929C0DBBF2B}" type="datetimeFigureOut">
              <a:rPr lang="el-GR" smtClean="0"/>
              <a:t>1/12/2022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41D8F87A-EBAC-4E70-8017-948A2E4546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3C0427A4-8599-4EBA-B845-5384C7160F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28DCE-DC93-49AD-BE36-8F23A8A7830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593786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>
            <a:extLst>
              <a:ext uri="{FF2B5EF4-FFF2-40B4-BE49-F238E27FC236}">
                <a16:creationId xmlns:a16="http://schemas.microsoft.com/office/drawing/2014/main" id="{FE88CB6F-23AB-40F8-B6B1-DB3EBE5183B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6B7A6CFE-B052-4F3A-8CF3-805D7192BA4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347D1491-B624-4BE2-B468-107EC1B085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F3BA4-CD46-4448-BE94-1929C0DBBF2B}" type="datetimeFigureOut">
              <a:rPr lang="el-GR" smtClean="0"/>
              <a:t>1/12/2022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F33753E3-6CDA-4674-ABAC-7887FF4207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F92C14AF-054F-438E-8313-EDC714D9DC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28DCE-DC93-49AD-BE36-8F23A8A7830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088351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8F57A26-0B21-4457-AD32-1EF34F597D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C038CE4F-0262-4CB0-872C-755F6D579F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0E14ED0A-E3D0-4DAA-9541-03DE628DC6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F3BA4-CD46-4448-BE94-1929C0DBBF2B}" type="datetimeFigureOut">
              <a:rPr lang="el-GR" smtClean="0"/>
              <a:t>1/12/2022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2E84E470-3452-4EAA-AC70-5B2796DEBC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4D1CD3C6-9429-4EBF-999C-02FD7D2D2A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28DCE-DC93-49AD-BE36-8F23A8A7830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202813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A2260E5-D244-48BD-84F4-76B5CE97E8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D0AF8AE4-07DE-4ED8-85B9-BCC89AC86C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89889736-4697-4728-9585-BAFC7FFE54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F3BA4-CD46-4448-BE94-1929C0DBBF2B}" type="datetimeFigureOut">
              <a:rPr lang="el-GR" smtClean="0"/>
              <a:t>1/12/2022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23A37BAA-A087-487E-B7A4-BDC389EA0C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F8843E1E-9CB1-40E3-A485-E5744DC4BD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28DCE-DC93-49AD-BE36-8F23A8A7830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172334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48E980C-5523-44F0-8693-C576DFEC42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4FBDE9E2-B43E-4AEE-BFFD-5E8A0AE4CC6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C8E6577A-19F4-4BF9-BC32-CB40A7359D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BE64C276-5AB2-4DAF-AD93-F09C0F763E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F3BA4-CD46-4448-BE94-1929C0DBBF2B}" type="datetimeFigureOut">
              <a:rPr lang="el-GR" smtClean="0"/>
              <a:t>1/12/2022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CEC1E45D-C217-4DA7-9CE2-A9924C7DA5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FC91A23E-C298-40B3-ADEE-322F7107A4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28DCE-DC93-49AD-BE36-8F23A8A7830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355207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F390101-7429-40AC-8DDC-C679613FDF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985600DA-BAF4-4E0A-B8E6-61DBF40EAD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B374CCF5-B66D-40A0-B840-12E462D991A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DE4CC67C-2741-4A00-A500-3265D7B3C32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86C2E18A-B4E2-450F-8015-7EE78B9F514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7" name="Θέση ημερομηνίας 6">
            <a:extLst>
              <a:ext uri="{FF2B5EF4-FFF2-40B4-BE49-F238E27FC236}">
                <a16:creationId xmlns:a16="http://schemas.microsoft.com/office/drawing/2014/main" id="{7D17C1C8-68E6-45E4-9A54-DB9CB4069C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F3BA4-CD46-4448-BE94-1929C0DBBF2B}" type="datetimeFigureOut">
              <a:rPr lang="el-GR" smtClean="0"/>
              <a:t>1/12/2022</a:t>
            </a:fld>
            <a:endParaRPr lang="el-GR"/>
          </a:p>
        </p:txBody>
      </p:sp>
      <p:sp>
        <p:nvSpPr>
          <p:cNvPr id="8" name="Θέση υποσέλιδου 7">
            <a:extLst>
              <a:ext uri="{FF2B5EF4-FFF2-40B4-BE49-F238E27FC236}">
                <a16:creationId xmlns:a16="http://schemas.microsoft.com/office/drawing/2014/main" id="{CC8EB446-8AD9-4607-8811-F0A3BF546E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>
            <a:extLst>
              <a:ext uri="{FF2B5EF4-FFF2-40B4-BE49-F238E27FC236}">
                <a16:creationId xmlns:a16="http://schemas.microsoft.com/office/drawing/2014/main" id="{4B09B482-F4F8-4A0A-B2A1-D28990422A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28DCE-DC93-49AD-BE36-8F23A8A7830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592833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B10287E-136D-4D6F-9067-5CF04749B7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BE1214CD-0E0C-4C7B-8F17-98CC5E76E2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F3BA4-CD46-4448-BE94-1929C0DBBF2B}" type="datetimeFigureOut">
              <a:rPr lang="el-GR" smtClean="0"/>
              <a:t>1/12/2022</a:t>
            </a:fld>
            <a:endParaRPr lang="el-GR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77A26CF4-2FC6-4316-99AF-A358596763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27B131C6-2650-4FFA-B08D-91C161A9BC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28DCE-DC93-49AD-BE36-8F23A8A7830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653922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>
            <a:extLst>
              <a:ext uri="{FF2B5EF4-FFF2-40B4-BE49-F238E27FC236}">
                <a16:creationId xmlns:a16="http://schemas.microsoft.com/office/drawing/2014/main" id="{CE7A5937-2326-4411-B0E4-36CF5FD3A2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F3BA4-CD46-4448-BE94-1929C0DBBF2B}" type="datetimeFigureOut">
              <a:rPr lang="el-GR" smtClean="0"/>
              <a:t>1/12/2022</a:t>
            </a:fld>
            <a:endParaRPr lang="el-GR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id="{FD111FF7-A46B-48AF-BD18-507C4C1C95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FED74CBE-7696-4F40-89DC-394860AE44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28DCE-DC93-49AD-BE36-8F23A8A7830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101450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480C71D-9B6D-406F-9FA7-7DC3853350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0BF70961-7910-4A51-A264-B360A1515A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FC0543A3-3193-4BCE-85F3-DF8E671DE8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A7D17666-99EB-4863-B13A-1867E51BF4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F3BA4-CD46-4448-BE94-1929C0DBBF2B}" type="datetimeFigureOut">
              <a:rPr lang="el-GR" smtClean="0"/>
              <a:t>1/12/2022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1340C9B5-5AC7-4E0F-B2DC-C31F34B378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17583529-CF18-4F5F-A183-05E053A7E7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28DCE-DC93-49AD-BE36-8F23A8A7830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939714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3E00DDD-D4CC-47B9-82E2-9AB0B28101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εικόνας 2">
            <a:extLst>
              <a:ext uri="{FF2B5EF4-FFF2-40B4-BE49-F238E27FC236}">
                <a16:creationId xmlns:a16="http://schemas.microsoft.com/office/drawing/2014/main" id="{7D306338-9244-41BC-8DDE-83F32D9A25F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E88C05D8-393E-429C-8A51-62DC3D8AED7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1099CD6A-3209-4241-B5A3-B88734E2E1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F3BA4-CD46-4448-BE94-1929C0DBBF2B}" type="datetimeFigureOut">
              <a:rPr lang="el-GR" smtClean="0"/>
              <a:t>1/12/2022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CC42F111-155B-49BB-B231-0FDD595681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10A9329C-1A55-42D0-BB40-69639CEDB6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28DCE-DC93-49AD-BE36-8F23A8A7830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717564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32D1F0C1-D448-4EAA-BC7F-1C443F9FD5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2731457E-E6D4-43A3-988D-6A4FD819C3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4688D851-6789-4B97-B327-A7DB3E64526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4F3BA4-CD46-4448-BE94-1929C0DBBF2B}" type="datetimeFigureOut">
              <a:rPr lang="el-GR" smtClean="0"/>
              <a:t>1/12/2022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BBF1C134-A7C6-4F09-B1B4-938646B89E0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ABD9D5E5-117B-4179-A7DB-F5822E80119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428DCE-DC93-49AD-BE36-8F23A8A7830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241875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BB5AC539-37E2-4155-952C-A2406985377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33995" y="5908720"/>
            <a:ext cx="9144000" cy="688462"/>
          </a:xfrm>
        </p:spPr>
        <p:txBody>
          <a:bodyPr>
            <a:noAutofit/>
          </a:bodyPr>
          <a:lstStyle/>
          <a:p>
            <a:pPr algn="ctr"/>
            <a:r>
              <a:rPr lang="en-US" sz="1800" dirty="0">
                <a:ea typeface="Times New Roman" panose="02020603050405020304" pitchFamily="18" charset="0"/>
              </a:rPr>
              <a:t>Prepared </a:t>
            </a:r>
            <a:r>
              <a:rPr lang="en-US" sz="1800" dirty="0" smtClean="0">
                <a:ea typeface="Times New Roman" panose="02020603050405020304" pitchFamily="18" charset="0"/>
              </a:rPr>
              <a:t>by Radu Mot, independent expert</a:t>
            </a:r>
            <a:endParaRPr lang="en-US" sz="1800" dirty="0">
              <a:ea typeface="Times New Roman" panose="02020603050405020304" pitchFamily="18" charset="0"/>
            </a:endParaRPr>
          </a:p>
        </p:txBody>
      </p:sp>
      <p:pic>
        <p:nvPicPr>
          <p:cNvPr id="4" name="Image 1" descr="doc">
            <a:extLst>
              <a:ext uri="{FF2B5EF4-FFF2-40B4-BE49-F238E27FC236}">
                <a16:creationId xmlns:a16="http://schemas.microsoft.com/office/drawing/2014/main" id="{FB155677-B24D-4747-B806-16EDE510D9FF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625" y="537818"/>
            <a:ext cx="1508740" cy="1099201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Image 41">
            <a:extLst>
              <a:ext uri="{FF2B5EF4-FFF2-40B4-BE49-F238E27FC236}">
                <a16:creationId xmlns:a16="http://schemas.microsoft.com/office/drawing/2014/main" id="{CEAC00F3-49FB-4E6B-BF3E-7C9BE92E5B0F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77995" y="537818"/>
            <a:ext cx="1292740" cy="1201182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extBox 1"/>
          <p:cNvSpPr txBox="1"/>
          <p:nvPr/>
        </p:nvSpPr>
        <p:spPr>
          <a:xfrm>
            <a:off x="863606" y="3138731"/>
            <a:ext cx="10084777" cy="27699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/>
              <a:t>Complaint on stand-by no. 2017/6: “Possible negative impact on </a:t>
            </a:r>
            <a:r>
              <a:rPr lang="en-GB" sz="2400" b="1" dirty="0" err="1"/>
              <a:t>Breiðafjörður</a:t>
            </a:r>
            <a:r>
              <a:rPr lang="en-GB" sz="2400" b="1" dirty="0"/>
              <a:t> Nature Reserve and its surroundings from new road infrastructure (Iceland)”</a:t>
            </a:r>
            <a:endParaRPr lang="en-US" sz="2400" dirty="0"/>
          </a:p>
          <a:p>
            <a:pPr algn="ctr"/>
            <a:r>
              <a:rPr lang="en-GB" dirty="0"/>
              <a:t> </a:t>
            </a:r>
            <a:endParaRPr lang="en-US" dirty="0"/>
          </a:p>
          <a:p>
            <a:pPr algn="ctr"/>
            <a:r>
              <a:rPr lang="en-GB" dirty="0"/>
              <a:t> </a:t>
            </a:r>
            <a:endParaRPr lang="en-US" dirty="0"/>
          </a:p>
          <a:p>
            <a:pPr algn="ctr"/>
            <a:r>
              <a:rPr lang="en-GB" sz="2400" b="1" cap="small" dirty="0"/>
              <a:t>- </a:t>
            </a:r>
            <a:r>
              <a:rPr lang="en-GB" sz="2400" b="1" dirty="0" smtClean="0"/>
              <a:t>REPORT </a:t>
            </a:r>
            <a:r>
              <a:rPr lang="en-GB" sz="2400" b="1" dirty="0"/>
              <a:t>OF THE ONLINE ADVISORY MISSION </a:t>
            </a:r>
            <a:r>
              <a:rPr lang="en-GB" sz="2400" b="1" cap="small" dirty="0"/>
              <a:t>-</a:t>
            </a:r>
            <a:endParaRPr lang="en-US" sz="2400" dirty="0"/>
          </a:p>
          <a:p>
            <a:pPr algn="ctr"/>
            <a:r>
              <a:rPr lang="en-GB" sz="2400" b="1" dirty="0"/>
              <a:t> </a:t>
            </a:r>
            <a:endParaRPr lang="en-US" sz="2400" dirty="0"/>
          </a:p>
          <a:p>
            <a:pPr algn="ctr"/>
            <a:r>
              <a:rPr lang="en-GB" sz="2400" dirty="0"/>
              <a:t>5-6 May 2022</a:t>
            </a:r>
            <a:endParaRPr lang="en-US" sz="2400" dirty="0"/>
          </a:p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817571" y="723337"/>
            <a:ext cx="866042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cap="all" dirty="0"/>
              <a:t>CONVENTION ON THE CONSERVATION OF EUROPEAN </a:t>
            </a:r>
            <a:r>
              <a:rPr lang="en-GB" cap="all" dirty="0" smtClean="0"/>
              <a:t>WILDLIFE AND </a:t>
            </a:r>
            <a:r>
              <a:rPr lang="en-GB" cap="all" dirty="0"/>
              <a:t>NATURAL HABITATS</a:t>
            </a:r>
            <a:endParaRPr lang="en-US" dirty="0"/>
          </a:p>
          <a:p>
            <a:pPr algn="ctr"/>
            <a:r>
              <a:rPr lang="en-GB" b="1" dirty="0"/>
              <a:t> </a:t>
            </a:r>
            <a:endParaRPr lang="en-US" dirty="0"/>
          </a:p>
          <a:p>
            <a:pPr algn="ctr"/>
            <a:r>
              <a:rPr lang="en-GB" b="1" dirty="0"/>
              <a:t>Standing Committee</a:t>
            </a:r>
            <a:endParaRPr lang="en-US" dirty="0"/>
          </a:p>
          <a:p>
            <a:pPr algn="ctr"/>
            <a:r>
              <a:rPr lang="en-GB" dirty="0"/>
              <a:t> </a:t>
            </a:r>
            <a:endParaRPr lang="en-US" dirty="0"/>
          </a:p>
          <a:p>
            <a:pPr algn="ctr"/>
            <a:r>
              <a:rPr lang="en-GB" dirty="0"/>
              <a:t>42</a:t>
            </a:r>
            <a:r>
              <a:rPr lang="en-GB" baseline="30000" dirty="0"/>
              <a:t>nd  </a:t>
            </a:r>
            <a:r>
              <a:rPr lang="en-GB" dirty="0"/>
              <a:t>meeting</a:t>
            </a:r>
            <a:endParaRPr lang="en-US" dirty="0"/>
          </a:p>
          <a:p>
            <a:pPr algn="ctr"/>
            <a:r>
              <a:rPr lang="en-GB" dirty="0"/>
              <a:t>Strasbourg, 28 November – 2 December 2022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2938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92114FF-6DB3-464B-908C-7ADEA9AAF32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42706" y="594593"/>
            <a:ext cx="5742432" cy="331573"/>
          </a:xfrm>
        </p:spPr>
        <p:txBody>
          <a:bodyPr>
            <a:noAutofit/>
          </a:bodyPr>
          <a:lstStyle/>
          <a:p>
            <a:pPr>
              <a:spcBef>
                <a:spcPts val="1000"/>
              </a:spcBef>
              <a:defRPr/>
            </a:pPr>
            <a:r>
              <a:rPr lang="en-GB" sz="2400" b="1" dirty="0">
                <a:solidFill>
                  <a:schemeClr val="accent6">
                    <a:lumMod val="50000"/>
                  </a:schemeClr>
                </a:solidFill>
              </a:rPr>
              <a:t>2. GENERAL OVERVIEW</a:t>
            </a:r>
            <a:endParaRPr lang="el-GR" sz="24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BB5AC539-37E2-4155-952C-A2406985377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2926" y="1588168"/>
            <a:ext cx="11061394" cy="4937323"/>
          </a:xfrm>
        </p:spPr>
        <p:txBody>
          <a:bodyPr>
            <a:noAutofit/>
          </a:bodyPr>
          <a:lstStyle/>
          <a:p>
            <a:pPr algn="l"/>
            <a:endParaRPr lang="en-GB" dirty="0" smtClean="0"/>
          </a:p>
          <a:p>
            <a:pPr algn="l"/>
            <a:r>
              <a:rPr lang="en-GB" dirty="0" smtClean="0"/>
              <a:t>Following </a:t>
            </a:r>
            <a:r>
              <a:rPr lang="en-GB" dirty="0"/>
              <a:t>the approval of the project, </a:t>
            </a:r>
            <a:r>
              <a:rPr lang="en-GB" b="1" dirty="0"/>
              <a:t>it is apparent that the focus of the authorities was on the development of the </a:t>
            </a:r>
            <a:r>
              <a:rPr lang="en-GB" b="1" dirty="0" smtClean="0"/>
              <a:t>mitigation / </a:t>
            </a:r>
            <a:r>
              <a:rPr lang="en-GB" b="1" dirty="0"/>
              <a:t>compensatory measures for the route </a:t>
            </a:r>
            <a:r>
              <a:rPr lang="en-GB" b="1" dirty="0" smtClean="0"/>
              <a:t>    Þ-H</a:t>
            </a:r>
            <a:r>
              <a:rPr lang="en-GB" b="1" dirty="0"/>
              <a:t>. </a:t>
            </a:r>
            <a:endParaRPr lang="en-US" dirty="0"/>
          </a:p>
          <a:p>
            <a:pPr algn="l"/>
            <a:r>
              <a:rPr lang="en-GB" b="1" dirty="0"/>
              <a:t> </a:t>
            </a:r>
            <a:endParaRPr lang="en-US" dirty="0"/>
          </a:p>
          <a:p>
            <a:pPr algn="l"/>
            <a:r>
              <a:rPr lang="en-GB" b="1" dirty="0"/>
              <a:t>This is in accordance with the principle that, in such exceptional cases, it is of paramount importance that the mitigation and </a:t>
            </a:r>
            <a:r>
              <a:rPr lang="en-GB" b="1" u="sng" dirty="0"/>
              <a:t>compensation</a:t>
            </a:r>
            <a:r>
              <a:rPr lang="en-GB" b="1" dirty="0"/>
              <a:t> measures should be effective. </a:t>
            </a:r>
            <a:endParaRPr lang="en-GB" b="1" dirty="0" smtClean="0"/>
          </a:p>
          <a:p>
            <a:pPr algn="l"/>
            <a:r>
              <a:rPr lang="en-GB" b="1" dirty="0"/>
              <a:t>	</a:t>
            </a:r>
            <a:r>
              <a:rPr lang="en-GB" dirty="0" smtClean="0"/>
              <a:t>Therefore</a:t>
            </a:r>
            <a:r>
              <a:rPr lang="en-GB" dirty="0"/>
              <a:t>, the dedication of the authorities to develop and to implement an </a:t>
            </a:r>
            <a:r>
              <a:rPr lang="en-GB" dirty="0" smtClean="0"/>
              <a:t>	adequate </a:t>
            </a:r>
            <a:r>
              <a:rPr lang="en-GB" dirty="0"/>
              <a:t>mitigation and compensatory plan is to be commended, especially as </a:t>
            </a:r>
            <a:r>
              <a:rPr lang="en-GB" dirty="0" smtClean="0"/>
              <a:t>	</a:t>
            </a:r>
            <a:r>
              <a:rPr lang="en-GB" b="1" dirty="0" smtClean="0"/>
              <a:t>it </a:t>
            </a:r>
            <a:r>
              <a:rPr lang="en-GB" b="1" dirty="0"/>
              <a:t>is considered as a first for Iceland.</a:t>
            </a:r>
            <a:br>
              <a:rPr lang="en-GB" b="1" dirty="0"/>
            </a:br>
            <a:endParaRPr lang="en-US" sz="2400" dirty="0" smtClean="0">
              <a:ea typeface="Times New Roman" panose="02020603050405020304" pitchFamily="18" charset="0"/>
            </a:endParaRPr>
          </a:p>
          <a:p>
            <a:pPr algn="ctr"/>
            <a:endParaRPr lang="en-US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endParaRPr lang="en-US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r>
              <a:rPr lang="en-US" sz="1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</a:p>
        </p:txBody>
      </p:sp>
      <p:pic>
        <p:nvPicPr>
          <p:cNvPr id="4" name="Image 1" descr="doc">
            <a:extLst>
              <a:ext uri="{FF2B5EF4-FFF2-40B4-BE49-F238E27FC236}">
                <a16:creationId xmlns:a16="http://schemas.microsoft.com/office/drawing/2014/main" id="{FB155677-B24D-4747-B806-16EDE510D9FF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395" y="210780"/>
            <a:ext cx="1508740" cy="1099201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Image 41">
            <a:extLst>
              <a:ext uri="{FF2B5EF4-FFF2-40B4-BE49-F238E27FC236}">
                <a16:creationId xmlns:a16="http://schemas.microsoft.com/office/drawing/2014/main" id="{CEAC00F3-49FB-4E6B-BF3E-7C9BE92E5B0F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11580" y="159789"/>
            <a:ext cx="1292740" cy="120118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56848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92114FF-6DB3-464B-908C-7ADEA9AAF32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42706" y="594593"/>
            <a:ext cx="5742432" cy="331573"/>
          </a:xfrm>
        </p:spPr>
        <p:txBody>
          <a:bodyPr>
            <a:noAutofit/>
          </a:bodyPr>
          <a:lstStyle/>
          <a:p>
            <a:pPr>
              <a:spcBef>
                <a:spcPts val="1000"/>
              </a:spcBef>
              <a:defRPr/>
            </a:pPr>
            <a:r>
              <a:rPr lang="en-GB" sz="2400" b="1" dirty="0">
                <a:solidFill>
                  <a:schemeClr val="accent6">
                    <a:lumMod val="50000"/>
                  </a:schemeClr>
                </a:solidFill>
              </a:rPr>
              <a:t>2. GENERAL OVERVIEW</a:t>
            </a:r>
            <a:endParaRPr lang="el-GR" sz="24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BB5AC539-37E2-4155-952C-A2406985377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2926" y="1485900"/>
            <a:ext cx="11061394" cy="5039591"/>
          </a:xfrm>
        </p:spPr>
        <p:txBody>
          <a:bodyPr>
            <a:noAutofit/>
          </a:bodyPr>
          <a:lstStyle/>
          <a:p>
            <a:pPr algn="l"/>
            <a:r>
              <a:rPr lang="en-GB" dirty="0" smtClean="0"/>
              <a:t>	</a:t>
            </a:r>
            <a:endParaRPr lang="en-GB" dirty="0" smtClean="0"/>
          </a:p>
          <a:p>
            <a:pPr algn="l"/>
            <a:r>
              <a:rPr lang="en-GB" sz="2300" dirty="0"/>
              <a:t>	</a:t>
            </a:r>
            <a:r>
              <a:rPr lang="en-GB" sz="2300" dirty="0" smtClean="0"/>
              <a:t>Good </a:t>
            </a:r>
            <a:r>
              <a:rPr lang="en-GB" sz="2300" dirty="0"/>
              <a:t>practice strongly recommends that compensatory measures should be in </a:t>
            </a:r>
            <a:r>
              <a:rPr lang="en-GB" sz="2300" dirty="0" smtClean="0"/>
              <a:t>	effect </a:t>
            </a:r>
            <a:r>
              <a:rPr lang="en-GB" sz="2300" dirty="0"/>
              <a:t>prior to project implementation. </a:t>
            </a:r>
            <a:endParaRPr lang="en-US" sz="2300" dirty="0"/>
          </a:p>
          <a:p>
            <a:pPr algn="l"/>
            <a:r>
              <a:rPr lang="en-GB" sz="2300" b="1" dirty="0"/>
              <a:t> </a:t>
            </a:r>
            <a:endParaRPr lang="en-US" sz="2300" dirty="0"/>
          </a:p>
          <a:p>
            <a:pPr algn="l"/>
            <a:r>
              <a:rPr lang="en-GB" sz="2300" b="1" dirty="0"/>
              <a:t>Although the compensatory measures have been identified, </a:t>
            </a:r>
            <a:r>
              <a:rPr lang="en-GB" sz="2300" b="1" dirty="0" smtClean="0"/>
              <a:t>they have </a:t>
            </a:r>
            <a:r>
              <a:rPr lang="en-GB" sz="2300" b="1" dirty="0"/>
              <a:t>not been implemented </a:t>
            </a:r>
            <a:r>
              <a:rPr lang="en-GB" sz="2300" b="1" dirty="0" smtClean="0"/>
              <a:t>yet; </a:t>
            </a:r>
          </a:p>
          <a:p>
            <a:pPr algn="l"/>
            <a:endParaRPr lang="en-GB" sz="2300" b="1" dirty="0" smtClean="0"/>
          </a:p>
          <a:p>
            <a:pPr algn="l"/>
            <a:r>
              <a:rPr lang="en-GB" sz="2300" b="1" dirty="0" smtClean="0"/>
              <a:t>A </a:t>
            </a:r>
            <a:r>
              <a:rPr lang="en-GB" sz="2300" b="1" dirty="0"/>
              <a:t>concrete detailed plan is </a:t>
            </a:r>
            <a:r>
              <a:rPr lang="en-GB" sz="2300" b="1" dirty="0" smtClean="0"/>
              <a:t>under consultation</a:t>
            </a:r>
            <a:r>
              <a:rPr lang="en-GB" sz="2300" dirty="0" smtClean="0"/>
              <a:t>: d</a:t>
            </a:r>
            <a:r>
              <a:rPr lang="en-GB" sz="2300" dirty="0" smtClean="0"/>
              <a:t>etails </a:t>
            </a:r>
            <a:r>
              <a:rPr lang="en-GB" sz="2300" dirty="0"/>
              <a:t>related to concrete implementation, assessment of effectiveness of measures, traceability of decisions and collection of know-how are yet to be </a:t>
            </a:r>
            <a:r>
              <a:rPr lang="en-GB" sz="2300" dirty="0" smtClean="0"/>
              <a:t>finalised.</a:t>
            </a:r>
            <a:endParaRPr lang="en-GB" sz="2300" dirty="0" smtClean="0"/>
          </a:p>
          <a:p>
            <a:pPr algn="l"/>
            <a:endParaRPr lang="en-GB" sz="2300" b="1" dirty="0">
              <a:solidFill>
                <a:srgbClr val="C00000"/>
              </a:solidFill>
            </a:endParaRPr>
          </a:p>
          <a:p>
            <a:pPr algn="l"/>
            <a:r>
              <a:rPr lang="en-GB" sz="2300" b="1" dirty="0" smtClean="0"/>
              <a:t> </a:t>
            </a:r>
            <a:endParaRPr lang="en-US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r>
              <a:rPr lang="en-US" sz="1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</a:p>
        </p:txBody>
      </p:sp>
      <p:pic>
        <p:nvPicPr>
          <p:cNvPr id="4" name="Image 1" descr="doc">
            <a:extLst>
              <a:ext uri="{FF2B5EF4-FFF2-40B4-BE49-F238E27FC236}">
                <a16:creationId xmlns:a16="http://schemas.microsoft.com/office/drawing/2014/main" id="{FB155677-B24D-4747-B806-16EDE510D9FF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395" y="210780"/>
            <a:ext cx="1508740" cy="1099201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Image 41">
            <a:extLst>
              <a:ext uri="{FF2B5EF4-FFF2-40B4-BE49-F238E27FC236}">
                <a16:creationId xmlns:a16="http://schemas.microsoft.com/office/drawing/2014/main" id="{CEAC00F3-49FB-4E6B-BF3E-7C9BE92E5B0F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11580" y="159789"/>
            <a:ext cx="1292740" cy="120118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85533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92114FF-6DB3-464B-908C-7ADEA9AAF32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42706" y="594593"/>
            <a:ext cx="5742432" cy="331573"/>
          </a:xfrm>
        </p:spPr>
        <p:txBody>
          <a:bodyPr>
            <a:noAutofit/>
          </a:bodyPr>
          <a:lstStyle/>
          <a:p>
            <a:pPr>
              <a:spcBef>
                <a:spcPts val="1000"/>
              </a:spcBef>
              <a:defRPr/>
            </a:pPr>
            <a:r>
              <a:rPr lang="en-GB" sz="2400" b="1" dirty="0">
                <a:solidFill>
                  <a:schemeClr val="accent6">
                    <a:lumMod val="50000"/>
                  </a:schemeClr>
                </a:solidFill>
              </a:rPr>
              <a:t>2. GENERAL OVERVIEW</a:t>
            </a:r>
            <a:endParaRPr lang="el-GR" sz="24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BB5AC539-37E2-4155-952C-A2406985377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2926" y="1485900"/>
            <a:ext cx="11061394" cy="5039591"/>
          </a:xfrm>
        </p:spPr>
        <p:txBody>
          <a:bodyPr>
            <a:noAutofit/>
          </a:bodyPr>
          <a:lstStyle/>
          <a:p>
            <a:pPr algn="l"/>
            <a:r>
              <a:rPr lang="en-GB" dirty="0" smtClean="0"/>
              <a:t>	</a:t>
            </a:r>
            <a:endParaRPr lang="en-GB" dirty="0" smtClean="0"/>
          </a:p>
          <a:p>
            <a:pPr algn="l"/>
            <a:r>
              <a:rPr lang="en-GB" sz="2300" dirty="0"/>
              <a:t>	</a:t>
            </a:r>
            <a:endParaRPr lang="en-GB" sz="2300" b="1" dirty="0">
              <a:solidFill>
                <a:srgbClr val="C00000"/>
              </a:solidFill>
            </a:endParaRPr>
          </a:p>
          <a:p>
            <a:pPr algn="l"/>
            <a:r>
              <a:rPr lang="en-GB" sz="2300" b="1" dirty="0" smtClean="0"/>
              <a:t> </a:t>
            </a:r>
            <a:r>
              <a:rPr lang="en-GB" sz="2300" dirty="0" smtClean="0"/>
              <a:t>An </a:t>
            </a:r>
            <a:r>
              <a:rPr lang="en-GB" sz="2300" dirty="0"/>
              <a:t>important note re compensation is that </a:t>
            </a:r>
            <a:r>
              <a:rPr lang="en-GB" sz="2300" dirty="0" smtClean="0"/>
              <a:t>the </a:t>
            </a:r>
            <a:r>
              <a:rPr lang="en-GB" sz="2300" b="1" dirty="0" smtClean="0"/>
              <a:t>conservation </a:t>
            </a:r>
            <a:r>
              <a:rPr lang="en-GB" sz="2300" b="1" dirty="0"/>
              <a:t>status of species and habitats, their specific vulnerabilities, pressures / threats and impacts as well as concrete conservation objectives and requested actions are not adequately known </a:t>
            </a:r>
            <a:r>
              <a:rPr lang="en-GB" sz="2300" b="1" u="sng" dirty="0"/>
              <a:t>in</a:t>
            </a:r>
            <a:r>
              <a:rPr lang="en-GB" sz="2300" b="1" dirty="0"/>
              <a:t> the </a:t>
            </a:r>
            <a:r>
              <a:rPr lang="en-GB" sz="2300" b="1" dirty="0" err="1"/>
              <a:t>Breiðafjörður</a:t>
            </a:r>
            <a:r>
              <a:rPr lang="en-GB" sz="2300" b="1" dirty="0"/>
              <a:t> area.</a:t>
            </a:r>
            <a:r>
              <a:rPr lang="en-GB" sz="2300" dirty="0"/>
              <a:t> </a:t>
            </a:r>
            <a:r>
              <a:rPr lang="en-GB" sz="2300" b="1" dirty="0"/>
              <a:t/>
            </a:r>
            <a:br>
              <a:rPr lang="en-GB" sz="2300" b="1" dirty="0"/>
            </a:br>
            <a:endParaRPr lang="en-GB" sz="2300" b="1" dirty="0" smtClean="0"/>
          </a:p>
          <a:p>
            <a:pPr algn="l"/>
            <a:endParaRPr lang="en-US" sz="2300" dirty="0" smtClean="0">
              <a:ea typeface="Times New Roman" panose="02020603050405020304" pitchFamily="18" charset="0"/>
            </a:endParaRPr>
          </a:p>
          <a:p>
            <a:pPr algn="l"/>
            <a:r>
              <a:rPr lang="en-GB" sz="2300" dirty="0" smtClean="0"/>
              <a:t>	In </a:t>
            </a:r>
            <a:r>
              <a:rPr lang="en-GB" sz="2300" dirty="0"/>
              <a:t>this respect, the support-data resulting from the Emerald evaluating process </a:t>
            </a:r>
            <a:r>
              <a:rPr lang="en-GB" sz="2300" dirty="0" smtClean="0"/>
              <a:t>	and </a:t>
            </a:r>
            <a:r>
              <a:rPr lang="en-GB" sz="2300" dirty="0"/>
              <a:t>/ or from a management plan support-studies would have been extremely </a:t>
            </a:r>
            <a:r>
              <a:rPr lang="en-GB" sz="2300" dirty="0" smtClean="0"/>
              <a:t>	useful </a:t>
            </a:r>
            <a:r>
              <a:rPr lang="en-GB" sz="2300" dirty="0"/>
              <a:t>for the case. </a:t>
            </a:r>
            <a:endParaRPr lang="en-US" sz="2300" dirty="0">
              <a:ea typeface="Times New Roman" panose="02020603050405020304" pitchFamily="18" charset="0"/>
            </a:endParaRPr>
          </a:p>
          <a:p>
            <a:pPr algn="ctr"/>
            <a:endParaRPr lang="en-US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r>
              <a:rPr lang="en-US" sz="1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</a:p>
        </p:txBody>
      </p:sp>
      <p:pic>
        <p:nvPicPr>
          <p:cNvPr id="4" name="Image 1" descr="doc">
            <a:extLst>
              <a:ext uri="{FF2B5EF4-FFF2-40B4-BE49-F238E27FC236}">
                <a16:creationId xmlns:a16="http://schemas.microsoft.com/office/drawing/2014/main" id="{FB155677-B24D-4747-B806-16EDE510D9FF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395" y="210780"/>
            <a:ext cx="1508740" cy="1099201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Image 41">
            <a:extLst>
              <a:ext uri="{FF2B5EF4-FFF2-40B4-BE49-F238E27FC236}">
                <a16:creationId xmlns:a16="http://schemas.microsoft.com/office/drawing/2014/main" id="{CEAC00F3-49FB-4E6B-BF3E-7C9BE92E5B0F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11580" y="159789"/>
            <a:ext cx="1292740" cy="120118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23057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92114FF-6DB3-464B-908C-7ADEA9AAF32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42706" y="594593"/>
            <a:ext cx="5742432" cy="331573"/>
          </a:xfrm>
        </p:spPr>
        <p:txBody>
          <a:bodyPr>
            <a:noAutofit/>
          </a:bodyPr>
          <a:lstStyle/>
          <a:p>
            <a:pPr>
              <a:spcBef>
                <a:spcPts val="1000"/>
              </a:spcBef>
              <a:defRPr/>
            </a:pPr>
            <a:r>
              <a:rPr lang="en-GB" sz="2400" b="1" dirty="0">
                <a:solidFill>
                  <a:schemeClr val="accent6">
                    <a:lumMod val="50000"/>
                  </a:schemeClr>
                </a:solidFill>
              </a:rPr>
              <a:t>2. GENERAL OVERVIEW</a:t>
            </a:r>
            <a:endParaRPr lang="el-GR" sz="24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BB5AC539-37E2-4155-952C-A2406985377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2926" y="1588168"/>
            <a:ext cx="11061394" cy="4937323"/>
          </a:xfrm>
        </p:spPr>
        <p:txBody>
          <a:bodyPr>
            <a:noAutofit/>
          </a:bodyPr>
          <a:lstStyle/>
          <a:p>
            <a:pPr algn="l"/>
            <a:endParaRPr lang="en-GB" b="1" dirty="0" smtClean="0"/>
          </a:p>
          <a:p>
            <a:pPr algn="l"/>
            <a:r>
              <a:rPr lang="en-GB" b="1" dirty="0" smtClean="0"/>
              <a:t>Another important </a:t>
            </a:r>
            <a:r>
              <a:rPr lang="en-GB" b="1" dirty="0"/>
              <a:t>aspect of the case to be considered is the harmonization of local and national </a:t>
            </a:r>
            <a:r>
              <a:rPr lang="en-GB" b="1" dirty="0" smtClean="0"/>
              <a:t>perspectives </a:t>
            </a:r>
            <a:r>
              <a:rPr lang="en-GB" b="1" dirty="0"/>
              <a:t>in decision-making.  </a:t>
            </a:r>
            <a:endParaRPr lang="en-US" dirty="0"/>
          </a:p>
          <a:p>
            <a:pPr algn="l"/>
            <a:r>
              <a:rPr lang="en-GB" dirty="0"/>
              <a:t> </a:t>
            </a:r>
            <a:endParaRPr lang="en-US" dirty="0"/>
          </a:p>
          <a:p>
            <a:pPr algn="l"/>
            <a:r>
              <a:rPr lang="en-GB" dirty="0" smtClean="0"/>
              <a:t>	It </a:t>
            </a:r>
            <a:r>
              <a:rPr lang="en-GB" dirty="0"/>
              <a:t>was not the scope of the Mission to discuss these specific aspects, but it </a:t>
            </a:r>
            <a:r>
              <a:rPr lang="en-GB" dirty="0" smtClean="0"/>
              <a:t>	should </a:t>
            </a:r>
            <a:r>
              <a:rPr lang="en-GB" dirty="0"/>
              <a:t>be noted that in such situations, </a:t>
            </a:r>
            <a:r>
              <a:rPr lang="en-GB" b="1" dirty="0"/>
              <a:t>ensuring transparent communication </a:t>
            </a:r>
            <a:r>
              <a:rPr lang="en-GB" b="1" dirty="0" smtClean="0"/>
              <a:t>	and </a:t>
            </a:r>
            <a:r>
              <a:rPr lang="en-GB" b="1" dirty="0"/>
              <a:t>data-driven decisions are critical for harmonising different interests.</a:t>
            </a:r>
            <a:r>
              <a:rPr lang="en-GB" dirty="0"/>
              <a:t> </a:t>
            </a:r>
            <a:endParaRPr lang="en-US" dirty="0"/>
          </a:p>
          <a:p>
            <a:pPr algn="ctr"/>
            <a:endParaRPr lang="en-US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r>
              <a:rPr lang="en-US" sz="1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</a:p>
        </p:txBody>
      </p:sp>
      <p:pic>
        <p:nvPicPr>
          <p:cNvPr id="4" name="Image 1" descr="doc">
            <a:extLst>
              <a:ext uri="{FF2B5EF4-FFF2-40B4-BE49-F238E27FC236}">
                <a16:creationId xmlns:a16="http://schemas.microsoft.com/office/drawing/2014/main" id="{FB155677-B24D-4747-B806-16EDE510D9FF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395" y="210780"/>
            <a:ext cx="1508740" cy="1099201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Image 41">
            <a:extLst>
              <a:ext uri="{FF2B5EF4-FFF2-40B4-BE49-F238E27FC236}">
                <a16:creationId xmlns:a16="http://schemas.microsoft.com/office/drawing/2014/main" id="{CEAC00F3-49FB-4E6B-BF3E-7C9BE92E5B0F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11580" y="159789"/>
            <a:ext cx="1292740" cy="120118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0957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92114FF-6DB3-464B-908C-7ADEA9AAF32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42706" y="594593"/>
            <a:ext cx="5742432" cy="331573"/>
          </a:xfrm>
        </p:spPr>
        <p:txBody>
          <a:bodyPr>
            <a:noAutofit/>
          </a:bodyPr>
          <a:lstStyle/>
          <a:p>
            <a:r>
              <a:rPr lang="en-GB" sz="2400" b="1" dirty="0">
                <a:solidFill>
                  <a:schemeClr val="accent6">
                    <a:lumMod val="50000"/>
                  </a:schemeClr>
                </a:solidFill>
              </a:rPr>
              <a:t>3. STRUCTURE OF THE MISSION REPORT</a:t>
            </a:r>
            <a:endParaRPr lang="en-US" sz="24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BB5AC539-37E2-4155-952C-A2406985377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2926" y="1588168"/>
            <a:ext cx="11061394" cy="4937323"/>
          </a:xfrm>
        </p:spPr>
        <p:txBody>
          <a:bodyPr>
            <a:noAutofit/>
          </a:bodyPr>
          <a:lstStyle/>
          <a:p>
            <a:pPr algn="l"/>
            <a:r>
              <a:rPr lang="en-GB" dirty="0"/>
              <a:t>(</a:t>
            </a:r>
            <a:r>
              <a:rPr lang="en-GB" b="1" dirty="0"/>
              <a:t>The mission’s main findings</a:t>
            </a:r>
            <a:r>
              <a:rPr lang="en-GB" dirty="0"/>
              <a:t> / based on the responses on questionnaire, on the documents provided and on the feedback from the parties – </a:t>
            </a:r>
            <a:r>
              <a:rPr lang="en-GB" b="1" dirty="0"/>
              <a:t>Annex I</a:t>
            </a:r>
            <a:r>
              <a:rPr lang="en-GB" dirty="0"/>
              <a:t>)</a:t>
            </a:r>
            <a:endParaRPr lang="en-US" dirty="0"/>
          </a:p>
          <a:p>
            <a:pPr algn="l"/>
            <a:r>
              <a:rPr lang="en-GB" dirty="0"/>
              <a:t> </a:t>
            </a:r>
            <a:endParaRPr lang="en-US" dirty="0"/>
          </a:p>
          <a:p>
            <a:pPr algn="l"/>
            <a:r>
              <a:rPr lang="en-US" b="1" dirty="0" smtClean="0"/>
              <a:t>1. </a:t>
            </a:r>
            <a:r>
              <a:rPr lang="en-GB" b="1" dirty="0" smtClean="0"/>
              <a:t>Summary </a:t>
            </a:r>
            <a:r>
              <a:rPr lang="en-GB" b="1" dirty="0"/>
              <a:t>of the main findings  </a:t>
            </a:r>
          </a:p>
          <a:p>
            <a:pPr algn="l"/>
            <a:endParaRPr lang="en-US" b="1" dirty="0"/>
          </a:p>
          <a:p>
            <a:pPr algn="l"/>
            <a:r>
              <a:rPr lang="en-US" b="1" dirty="0" smtClean="0"/>
              <a:t>2. </a:t>
            </a:r>
            <a:r>
              <a:rPr lang="en-GB" b="1" dirty="0" smtClean="0"/>
              <a:t>Expert’s conclusions </a:t>
            </a:r>
            <a:r>
              <a:rPr lang="en-US" b="1" dirty="0" smtClean="0"/>
              <a:t>and proposed procedural changes</a:t>
            </a:r>
          </a:p>
          <a:p>
            <a:pPr algn="l"/>
            <a:endParaRPr lang="en-US" b="1" dirty="0"/>
          </a:p>
          <a:p>
            <a:pPr algn="l"/>
            <a:r>
              <a:rPr lang="en-US" b="1" u="sng" dirty="0" smtClean="0"/>
              <a:t>3. </a:t>
            </a:r>
            <a:r>
              <a:rPr lang="en-GB" b="1" u="sng" dirty="0" smtClean="0"/>
              <a:t>Proposed Recommendations</a:t>
            </a:r>
          </a:p>
          <a:p>
            <a:pPr algn="l"/>
            <a:endParaRPr lang="en-US" b="1" dirty="0"/>
          </a:p>
          <a:p>
            <a:pPr algn="l"/>
            <a:r>
              <a:rPr lang="en-GB" b="1" dirty="0" smtClean="0"/>
              <a:t>4. </a:t>
            </a:r>
            <a:r>
              <a:rPr lang="en-GB" b="1" u="sng" dirty="0" smtClean="0"/>
              <a:t>Suggested </a:t>
            </a:r>
            <a:r>
              <a:rPr lang="en-GB" b="1" u="sng" dirty="0"/>
              <a:t>actions that can strengthen the conservation of other parts of the </a:t>
            </a:r>
            <a:r>
              <a:rPr lang="en-GB" b="1" u="sng" dirty="0" err="1" smtClean="0"/>
              <a:t>Breiðafjörður</a:t>
            </a:r>
            <a:r>
              <a:rPr lang="en-GB" b="1" u="sng" dirty="0" smtClean="0"/>
              <a:t> </a:t>
            </a:r>
            <a:r>
              <a:rPr lang="en-GB" b="1" u="sng" dirty="0"/>
              <a:t>Nature Reserve which may not be affected </a:t>
            </a:r>
            <a:r>
              <a:rPr lang="en-GB" b="1" i="1" u="sng" dirty="0"/>
              <a:t>directly</a:t>
            </a:r>
            <a:r>
              <a:rPr lang="en-GB" b="1" u="sng" dirty="0"/>
              <a:t> by the road project</a:t>
            </a:r>
            <a:endParaRPr lang="en-US" b="1" dirty="0"/>
          </a:p>
          <a:p>
            <a:pPr algn="l"/>
            <a:endParaRPr lang="en-US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l"/>
            <a:r>
              <a:rPr lang="en-US" sz="1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</a:p>
        </p:txBody>
      </p:sp>
      <p:pic>
        <p:nvPicPr>
          <p:cNvPr id="4" name="Image 1" descr="doc">
            <a:extLst>
              <a:ext uri="{FF2B5EF4-FFF2-40B4-BE49-F238E27FC236}">
                <a16:creationId xmlns:a16="http://schemas.microsoft.com/office/drawing/2014/main" id="{FB155677-B24D-4747-B806-16EDE510D9FF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395" y="210780"/>
            <a:ext cx="1508740" cy="1099201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Image 41">
            <a:extLst>
              <a:ext uri="{FF2B5EF4-FFF2-40B4-BE49-F238E27FC236}">
                <a16:creationId xmlns:a16="http://schemas.microsoft.com/office/drawing/2014/main" id="{CEAC00F3-49FB-4E6B-BF3E-7C9BE92E5B0F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11580" y="159789"/>
            <a:ext cx="1292740" cy="120118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604720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92114FF-6DB3-464B-908C-7ADEA9AAF32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42706" y="594593"/>
            <a:ext cx="5742432" cy="331573"/>
          </a:xfrm>
        </p:spPr>
        <p:txBody>
          <a:bodyPr>
            <a:noAutofit/>
          </a:bodyPr>
          <a:lstStyle/>
          <a:p>
            <a:r>
              <a:rPr lang="en-GB" sz="2400" b="1" dirty="0" smtClean="0">
                <a:solidFill>
                  <a:schemeClr val="accent6">
                    <a:lumMod val="50000"/>
                  </a:schemeClr>
                </a:solidFill>
              </a:rPr>
              <a:t>4. PROPOSED RECOMMENDATIONS</a:t>
            </a:r>
            <a:endParaRPr lang="en-US" sz="24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BB5AC539-37E2-4155-952C-A2406985377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2926" y="1588168"/>
            <a:ext cx="11061394" cy="4937323"/>
          </a:xfrm>
        </p:spPr>
        <p:txBody>
          <a:bodyPr>
            <a:noAutofit/>
          </a:bodyPr>
          <a:lstStyle/>
          <a:p>
            <a:pPr algn="l"/>
            <a:r>
              <a:rPr lang="en-GB" b="1" dirty="0" smtClean="0"/>
              <a:t>The </a:t>
            </a:r>
            <a:r>
              <a:rPr lang="en-GB" b="1" dirty="0"/>
              <a:t>government of Iceland is recommended to:</a:t>
            </a:r>
            <a:endParaRPr lang="en-US" dirty="0"/>
          </a:p>
          <a:p>
            <a:pPr algn="l"/>
            <a:r>
              <a:rPr lang="en-GB" b="1" dirty="0"/>
              <a:t> </a:t>
            </a:r>
            <a:endParaRPr lang="en-US" dirty="0"/>
          </a:p>
          <a:p>
            <a:pPr lvl="0" algn="l"/>
            <a:r>
              <a:rPr lang="en-GB" b="1" dirty="0" smtClean="0"/>
              <a:t>1. </a:t>
            </a:r>
            <a:r>
              <a:rPr lang="en-GB" dirty="0" smtClean="0"/>
              <a:t>Ensure </a:t>
            </a:r>
            <a:r>
              <a:rPr lang="en-GB" dirty="0"/>
              <a:t>an</a:t>
            </a:r>
            <a:r>
              <a:rPr lang="en-GB" b="1" dirty="0"/>
              <a:t> inclusive and transparent consultation process with </a:t>
            </a:r>
            <a:r>
              <a:rPr lang="en-GB" b="1" i="1" dirty="0"/>
              <a:t>all</a:t>
            </a:r>
            <a:r>
              <a:rPr lang="en-GB" b="1" dirty="0"/>
              <a:t> relevant stakeholders </a:t>
            </a:r>
            <a:r>
              <a:rPr lang="en-GB" dirty="0"/>
              <a:t>at both local and national level regarding the </a:t>
            </a:r>
            <a:r>
              <a:rPr lang="en-GB" b="1" dirty="0"/>
              <a:t>route Þ-H</a:t>
            </a:r>
            <a:r>
              <a:rPr lang="en-GB" dirty="0"/>
              <a:t> </a:t>
            </a:r>
            <a:r>
              <a:rPr lang="en-GB" b="1" dirty="0"/>
              <a:t>project</a:t>
            </a:r>
            <a:r>
              <a:rPr lang="en-GB" dirty="0"/>
              <a:t> </a:t>
            </a:r>
            <a:r>
              <a:rPr lang="en-GB" b="1" u="sng" dirty="0"/>
              <a:t>implementation</a:t>
            </a:r>
            <a:r>
              <a:rPr lang="en-GB" b="1" dirty="0"/>
              <a:t> (including monitoring, mitigation &amp; compensatory plans)</a:t>
            </a:r>
            <a:r>
              <a:rPr lang="en-GB" dirty="0"/>
              <a:t>.</a:t>
            </a:r>
            <a:r>
              <a:rPr lang="en-GB" b="1" dirty="0"/>
              <a:t> </a:t>
            </a:r>
            <a:endParaRPr lang="en-US" dirty="0"/>
          </a:p>
          <a:p>
            <a:pPr algn="l"/>
            <a:r>
              <a:rPr lang="en-GB" b="1" dirty="0"/>
              <a:t> </a:t>
            </a:r>
            <a:endParaRPr lang="en-US" dirty="0"/>
          </a:p>
          <a:p>
            <a:pPr algn="l"/>
            <a:r>
              <a:rPr lang="en-GB" b="1" dirty="0"/>
              <a:t> </a:t>
            </a:r>
            <a:endParaRPr lang="en-US" dirty="0"/>
          </a:p>
          <a:p>
            <a:pPr algn="l"/>
            <a:r>
              <a:rPr lang="en-US" b="1" dirty="0" smtClean="0"/>
              <a:t>2. </a:t>
            </a:r>
            <a:r>
              <a:rPr lang="en-US" dirty="0" err="1" smtClean="0"/>
              <a:t>Finalise</a:t>
            </a:r>
            <a:r>
              <a:rPr lang="en-US" dirty="0" smtClean="0"/>
              <a:t> </a:t>
            </a:r>
            <a:r>
              <a:rPr lang="en-US" dirty="0"/>
              <a:t>the </a:t>
            </a:r>
            <a:r>
              <a:rPr lang="en-US" b="1" u="sng" dirty="0"/>
              <a:t>detailed</a:t>
            </a:r>
            <a:r>
              <a:rPr lang="en-US" b="1" dirty="0"/>
              <a:t> plan of compensatory measures</a:t>
            </a:r>
            <a:r>
              <a:rPr lang="en-US" dirty="0"/>
              <a:t> for the route Þ-H, in consultation with the relevant (local and national) stakeholders, in order to be able to </a:t>
            </a:r>
            <a:r>
              <a:rPr lang="en-US" b="1" u="sng" dirty="0"/>
              <a:t>implement the measures </a:t>
            </a:r>
            <a:r>
              <a:rPr lang="en-US" b="1" dirty="0"/>
              <a:t>as soon as possible and </a:t>
            </a:r>
            <a:r>
              <a:rPr lang="en-US" b="1" dirty="0" smtClean="0"/>
              <a:t>to </a:t>
            </a:r>
            <a:r>
              <a:rPr lang="en-US" b="1" u="sng" dirty="0" smtClean="0"/>
              <a:t>assess </a:t>
            </a:r>
            <a:r>
              <a:rPr lang="en-US" b="1" u="sng" dirty="0"/>
              <a:t>their efficiency</a:t>
            </a:r>
            <a:r>
              <a:rPr lang="en-US" b="1" dirty="0"/>
              <a:t>.</a:t>
            </a:r>
            <a:r>
              <a:rPr lang="en-US" sz="1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en-US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4" name="Image 1" descr="doc">
            <a:extLst>
              <a:ext uri="{FF2B5EF4-FFF2-40B4-BE49-F238E27FC236}">
                <a16:creationId xmlns:a16="http://schemas.microsoft.com/office/drawing/2014/main" id="{FB155677-B24D-4747-B806-16EDE510D9FF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395" y="210780"/>
            <a:ext cx="1508740" cy="1099201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Image 41">
            <a:extLst>
              <a:ext uri="{FF2B5EF4-FFF2-40B4-BE49-F238E27FC236}">
                <a16:creationId xmlns:a16="http://schemas.microsoft.com/office/drawing/2014/main" id="{CEAC00F3-49FB-4E6B-BF3E-7C9BE92E5B0F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11580" y="159789"/>
            <a:ext cx="1292740" cy="120118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017647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92114FF-6DB3-464B-908C-7ADEA9AAF32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42706" y="594593"/>
            <a:ext cx="5742432" cy="331573"/>
          </a:xfrm>
        </p:spPr>
        <p:txBody>
          <a:bodyPr>
            <a:noAutofit/>
          </a:bodyPr>
          <a:lstStyle/>
          <a:p>
            <a:r>
              <a:rPr lang="en-GB" sz="2400" b="1" dirty="0" smtClean="0">
                <a:solidFill>
                  <a:schemeClr val="accent6">
                    <a:lumMod val="50000"/>
                  </a:schemeClr>
                </a:solidFill>
              </a:rPr>
              <a:t>4. PROPOSED RECOMMENDATIONS</a:t>
            </a:r>
            <a:endParaRPr lang="en-US" sz="24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BB5AC539-37E2-4155-952C-A2406985377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2926" y="1588168"/>
            <a:ext cx="11061394" cy="4937323"/>
          </a:xfrm>
        </p:spPr>
        <p:txBody>
          <a:bodyPr>
            <a:noAutofit/>
          </a:bodyPr>
          <a:lstStyle/>
          <a:p>
            <a:pPr lvl="0" algn="l"/>
            <a:r>
              <a:rPr lang="en-GB" b="1" dirty="0" smtClean="0"/>
              <a:t>3. Update </a:t>
            </a:r>
            <a:r>
              <a:rPr lang="en-GB" b="1" dirty="0"/>
              <a:t>the mitigation and monitoring plan</a:t>
            </a:r>
            <a:r>
              <a:rPr lang="en-GB" dirty="0"/>
              <a:t> </a:t>
            </a:r>
            <a:r>
              <a:rPr lang="en-GB" b="1" dirty="0"/>
              <a:t>for the route Þ-H</a:t>
            </a:r>
            <a:r>
              <a:rPr lang="en-GB" dirty="0"/>
              <a:t> according to the following:</a:t>
            </a:r>
            <a:endParaRPr lang="en-US" dirty="0"/>
          </a:p>
          <a:p>
            <a:pPr algn="l"/>
            <a:r>
              <a:rPr lang="en-GB" dirty="0"/>
              <a:t> </a:t>
            </a:r>
            <a:endParaRPr lang="en-US" dirty="0"/>
          </a:p>
          <a:p>
            <a:pPr lvl="0" algn="l"/>
            <a:r>
              <a:rPr lang="en-GB" dirty="0" smtClean="0"/>
              <a:t>a. add </a:t>
            </a:r>
            <a:r>
              <a:rPr lang="en-GB" dirty="0"/>
              <a:t>a</a:t>
            </a:r>
            <a:r>
              <a:rPr lang="en-GB" b="1" dirty="0"/>
              <a:t> consultation plan</a:t>
            </a:r>
            <a:r>
              <a:rPr lang="en-GB" dirty="0"/>
              <a:t> that should include </a:t>
            </a:r>
            <a:r>
              <a:rPr lang="en-GB" u="sng" dirty="0"/>
              <a:t>regular updates </a:t>
            </a:r>
            <a:r>
              <a:rPr lang="en-GB" dirty="0"/>
              <a:t>on monitoring results and their implications in relation to decision-making; the consultation process should ensure </a:t>
            </a:r>
            <a:r>
              <a:rPr lang="en-GB" u="sng" dirty="0"/>
              <a:t>collection of suggestions or data from interested stakeholders </a:t>
            </a:r>
            <a:r>
              <a:rPr lang="en-GB" dirty="0"/>
              <a:t>and could be used as a mechanism </a:t>
            </a:r>
            <a:r>
              <a:rPr lang="en-GB" u="sng" dirty="0"/>
              <a:t>to transfer good practices at national level </a:t>
            </a:r>
            <a:r>
              <a:rPr lang="en-GB" dirty="0"/>
              <a:t>(possibly supporting development of national monitoring standards);   </a:t>
            </a:r>
            <a:endParaRPr lang="en-US" dirty="0"/>
          </a:p>
          <a:p>
            <a:pPr algn="l"/>
            <a:r>
              <a:rPr lang="en-GB" dirty="0"/>
              <a:t> </a:t>
            </a:r>
            <a:endParaRPr lang="en-US" dirty="0"/>
          </a:p>
          <a:p>
            <a:pPr lvl="0" algn="l"/>
            <a:r>
              <a:rPr lang="en-GB" dirty="0" smtClean="0"/>
              <a:t>b. add </a:t>
            </a:r>
            <a:r>
              <a:rPr lang="en-GB" dirty="0"/>
              <a:t>a</a:t>
            </a:r>
            <a:r>
              <a:rPr lang="en-GB" b="1" dirty="0"/>
              <a:t> detailed risk assessment </a:t>
            </a:r>
            <a:r>
              <a:rPr lang="en-GB" dirty="0"/>
              <a:t>and </a:t>
            </a:r>
            <a:r>
              <a:rPr lang="en-GB" b="1" dirty="0"/>
              <a:t>contingency plan </a:t>
            </a:r>
            <a:r>
              <a:rPr lang="en-GB" dirty="0"/>
              <a:t>with </a:t>
            </a:r>
            <a:r>
              <a:rPr lang="en-GB" u="sng" dirty="0"/>
              <a:t>predefined procedures/solutions</a:t>
            </a:r>
            <a:r>
              <a:rPr lang="en-GB" dirty="0"/>
              <a:t> to be implemented in cases where the proposed mitigation and compensatory measures may lead to sub-optimal results; </a:t>
            </a:r>
            <a:endParaRPr lang="en-US" dirty="0"/>
          </a:p>
        </p:txBody>
      </p:sp>
      <p:pic>
        <p:nvPicPr>
          <p:cNvPr id="4" name="Image 1" descr="doc">
            <a:extLst>
              <a:ext uri="{FF2B5EF4-FFF2-40B4-BE49-F238E27FC236}">
                <a16:creationId xmlns:a16="http://schemas.microsoft.com/office/drawing/2014/main" id="{FB155677-B24D-4747-B806-16EDE510D9FF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395" y="210780"/>
            <a:ext cx="1508740" cy="1099201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Image 41">
            <a:extLst>
              <a:ext uri="{FF2B5EF4-FFF2-40B4-BE49-F238E27FC236}">
                <a16:creationId xmlns:a16="http://schemas.microsoft.com/office/drawing/2014/main" id="{CEAC00F3-49FB-4E6B-BF3E-7C9BE92E5B0F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11580" y="159789"/>
            <a:ext cx="1292740" cy="120118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51466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92114FF-6DB3-464B-908C-7ADEA9AAF32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42706" y="594593"/>
            <a:ext cx="5742432" cy="331573"/>
          </a:xfrm>
        </p:spPr>
        <p:txBody>
          <a:bodyPr>
            <a:noAutofit/>
          </a:bodyPr>
          <a:lstStyle/>
          <a:p>
            <a:r>
              <a:rPr lang="en-GB" sz="2400" b="1" dirty="0" smtClean="0">
                <a:solidFill>
                  <a:schemeClr val="accent6">
                    <a:lumMod val="50000"/>
                  </a:schemeClr>
                </a:solidFill>
              </a:rPr>
              <a:t>4. PROPOSED RECOMMENDATIONS</a:t>
            </a:r>
            <a:endParaRPr lang="en-US" sz="24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BB5AC539-37E2-4155-952C-A2406985377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2926" y="1588168"/>
            <a:ext cx="11061394" cy="4937323"/>
          </a:xfrm>
        </p:spPr>
        <p:txBody>
          <a:bodyPr>
            <a:noAutofit/>
          </a:bodyPr>
          <a:lstStyle/>
          <a:p>
            <a:pPr lvl="0" algn="l"/>
            <a:r>
              <a:rPr lang="nb-NO" dirty="0" smtClean="0"/>
              <a:t>c. </a:t>
            </a:r>
            <a:r>
              <a:rPr lang="nb-NO" b="1" dirty="0" smtClean="0"/>
              <a:t>make </a:t>
            </a:r>
            <a:r>
              <a:rPr lang="nb-NO" b="1" dirty="0"/>
              <a:t>sure that the existing regulation </a:t>
            </a:r>
            <a:r>
              <a:rPr lang="nb-NO" dirty="0"/>
              <a:t>(Article 16 of regulation no. 772/2012 - Regulation on planning permit)</a:t>
            </a:r>
            <a:r>
              <a:rPr lang="nb-NO" b="1" dirty="0"/>
              <a:t> on clear and transparent procedure of stopping the construction</a:t>
            </a:r>
            <a:r>
              <a:rPr lang="nb-NO" dirty="0"/>
              <a:t> until a proper solution will be agreed upon </a:t>
            </a:r>
            <a:r>
              <a:rPr lang="nb-NO" b="1" dirty="0"/>
              <a:t>will be used</a:t>
            </a:r>
            <a:r>
              <a:rPr lang="nb-NO" dirty="0"/>
              <a:t> in the case where a </a:t>
            </a:r>
            <a:r>
              <a:rPr lang="nb-NO" dirty="0" smtClean="0"/>
              <a:t>compensatory </a:t>
            </a:r>
            <a:r>
              <a:rPr lang="nb-NO" dirty="0"/>
              <a:t>measure may be identified as not being effective; </a:t>
            </a:r>
            <a:endParaRPr lang="nb-NO" dirty="0" smtClean="0"/>
          </a:p>
          <a:p>
            <a:pPr lvl="0" algn="l"/>
            <a:endParaRPr lang="nb-NO" dirty="0" smtClean="0"/>
          </a:p>
          <a:p>
            <a:pPr lvl="0" algn="l"/>
            <a:r>
              <a:rPr lang="en-GB" dirty="0" smtClean="0"/>
              <a:t>d. include </a:t>
            </a:r>
            <a:r>
              <a:rPr lang="en-GB" dirty="0"/>
              <a:t>in the monitoring plan</a:t>
            </a:r>
            <a:r>
              <a:rPr lang="en-GB" b="1" dirty="0"/>
              <a:t> success/failure indicators/thresholds for the proposed measures </a:t>
            </a:r>
            <a:r>
              <a:rPr lang="en-GB" dirty="0"/>
              <a:t>and </a:t>
            </a:r>
            <a:r>
              <a:rPr lang="en-GB" b="1" dirty="0"/>
              <a:t>predefined procedures for how to adapt technical solutions </a:t>
            </a:r>
            <a:r>
              <a:rPr lang="en-GB" dirty="0"/>
              <a:t>based on the real time data provided by the monitoring results;  </a:t>
            </a:r>
            <a:endParaRPr lang="en-US" dirty="0"/>
          </a:p>
          <a:p>
            <a:pPr algn="l"/>
            <a:r>
              <a:rPr lang="en-GB" dirty="0"/>
              <a:t> </a:t>
            </a:r>
            <a:endParaRPr lang="en-US" dirty="0"/>
          </a:p>
          <a:p>
            <a:pPr lvl="0" algn="l"/>
            <a:r>
              <a:rPr lang="en-GB" dirty="0" smtClean="0"/>
              <a:t>e. add </a:t>
            </a:r>
            <a:r>
              <a:rPr lang="en-GB" dirty="0"/>
              <a:t>as</a:t>
            </a:r>
            <a:r>
              <a:rPr lang="en-GB" b="1" dirty="0"/>
              <a:t> monitoring objectives the habitat fragmentation and fauna mortality in relation to terrestrial species; </a:t>
            </a:r>
            <a:endParaRPr lang="en-US" dirty="0"/>
          </a:p>
          <a:p>
            <a:pPr algn="l"/>
            <a:r>
              <a:rPr lang="en-GB" b="1" dirty="0"/>
              <a:t> </a:t>
            </a:r>
            <a:endParaRPr lang="en-US" dirty="0" smtClean="0"/>
          </a:p>
          <a:p>
            <a:pPr lvl="0" algn="l"/>
            <a:endParaRPr lang="en-US" dirty="0"/>
          </a:p>
        </p:txBody>
      </p:sp>
      <p:pic>
        <p:nvPicPr>
          <p:cNvPr id="4" name="Image 1" descr="doc">
            <a:extLst>
              <a:ext uri="{FF2B5EF4-FFF2-40B4-BE49-F238E27FC236}">
                <a16:creationId xmlns:a16="http://schemas.microsoft.com/office/drawing/2014/main" id="{FB155677-B24D-4747-B806-16EDE510D9FF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395" y="210780"/>
            <a:ext cx="1508740" cy="1099201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Image 41">
            <a:extLst>
              <a:ext uri="{FF2B5EF4-FFF2-40B4-BE49-F238E27FC236}">
                <a16:creationId xmlns:a16="http://schemas.microsoft.com/office/drawing/2014/main" id="{CEAC00F3-49FB-4E6B-BF3E-7C9BE92E5B0F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11580" y="159789"/>
            <a:ext cx="1292740" cy="120118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6508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92114FF-6DB3-464B-908C-7ADEA9AAF32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42706" y="594593"/>
            <a:ext cx="5742432" cy="331573"/>
          </a:xfrm>
        </p:spPr>
        <p:txBody>
          <a:bodyPr>
            <a:noAutofit/>
          </a:bodyPr>
          <a:lstStyle/>
          <a:p>
            <a:r>
              <a:rPr lang="en-GB" sz="2400" b="1" dirty="0" smtClean="0">
                <a:solidFill>
                  <a:schemeClr val="accent6">
                    <a:lumMod val="50000"/>
                  </a:schemeClr>
                </a:solidFill>
              </a:rPr>
              <a:t>4. PROPOSED RECOMMENDATIONS</a:t>
            </a:r>
            <a:endParaRPr lang="en-US" sz="24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BB5AC539-37E2-4155-952C-A2406985377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2926" y="1588168"/>
            <a:ext cx="11061394" cy="4937323"/>
          </a:xfrm>
        </p:spPr>
        <p:txBody>
          <a:bodyPr>
            <a:noAutofit/>
          </a:bodyPr>
          <a:lstStyle/>
          <a:p>
            <a:pPr lvl="0" algn="l"/>
            <a:r>
              <a:rPr lang="en-US" dirty="0" smtClean="0"/>
              <a:t>f. </a:t>
            </a:r>
            <a:r>
              <a:rPr lang="en-GB" b="1" dirty="0" smtClean="0"/>
              <a:t>consider the secondary effects on nature </a:t>
            </a:r>
            <a:r>
              <a:rPr lang="en-GB" dirty="0" smtClean="0"/>
              <a:t>related with land-use changes during the </a:t>
            </a:r>
            <a:r>
              <a:rPr lang="en-GB" b="1" dirty="0"/>
              <a:t>development scenarios analysis</a:t>
            </a:r>
            <a:r>
              <a:rPr lang="en-GB" dirty="0"/>
              <a:t> once it is prepared by the Steering Group</a:t>
            </a:r>
            <a:r>
              <a:rPr lang="en-GB" dirty="0" smtClean="0"/>
              <a:t>;</a:t>
            </a:r>
          </a:p>
          <a:p>
            <a:pPr lvl="0" algn="l"/>
            <a:endParaRPr lang="en-GB" b="1" dirty="0"/>
          </a:p>
          <a:p>
            <a:pPr lvl="0" algn="l"/>
            <a:r>
              <a:rPr lang="en-GB" dirty="0" smtClean="0"/>
              <a:t>g</a:t>
            </a:r>
            <a:r>
              <a:rPr lang="en-GB" dirty="0"/>
              <a:t>. add a chapter on</a:t>
            </a:r>
            <a:r>
              <a:rPr lang="en-GB" b="1" dirty="0"/>
              <a:t> lessons learnt to facilitate the transferability of local knowledge </a:t>
            </a:r>
            <a:r>
              <a:rPr lang="en-GB" dirty="0"/>
              <a:t>accumulation (considering that the mitigation and monitoring plan is a first for Iceland in terms of complexity);</a:t>
            </a:r>
            <a:endParaRPr lang="en-US" dirty="0"/>
          </a:p>
          <a:p>
            <a:pPr algn="l"/>
            <a:r>
              <a:rPr lang="en-GB" dirty="0"/>
              <a:t/>
            </a:r>
            <a:br>
              <a:rPr lang="en-GB" dirty="0"/>
            </a:br>
            <a:r>
              <a:rPr lang="en-GB" dirty="0"/>
              <a:t> </a:t>
            </a:r>
            <a:r>
              <a:rPr lang="en-GB" dirty="0" smtClean="0"/>
              <a:t>h. </a:t>
            </a:r>
            <a:r>
              <a:rPr lang="nb-NO" b="1" dirty="0" smtClean="0"/>
              <a:t>consider </a:t>
            </a:r>
            <a:r>
              <a:rPr lang="nb-NO" b="1" dirty="0"/>
              <a:t>as a high priority discussing with all relevant stakeholders (including the complainant) the studies that led to the current parameters of the Gufufjörður bridge before finalizing the construction;</a:t>
            </a:r>
            <a:endParaRPr lang="en-US" dirty="0"/>
          </a:p>
          <a:p>
            <a:pPr lvl="0" algn="l"/>
            <a:endParaRPr lang="en-GB" b="1" dirty="0" smtClean="0"/>
          </a:p>
          <a:p>
            <a:pPr lvl="0" algn="l"/>
            <a:r>
              <a:rPr lang="en-GB" dirty="0" err="1" smtClean="0"/>
              <a:t>i</a:t>
            </a:r>
            <a:r>
              <a:rPr lang="en-GB" dirty="0" smtClean="0"/>
              <a:t>. </a:t>
            </a:r>
            <a:r>
              <a:rPr lang="en-GB" b="1" dirty="0" smtClean="0"/>
              <a:t>document </a:t>
            </a:r>
            <a:r>
              <a:rPr lang="en-GB" b="1" dirty="0"/>
              <a:t>that the changes made</a:t>
            </a:r>
            <a:r>
              <a:rPr lang="en-GB" dirty="0"/>
              <a:t> to reduce the impact on specific features beyond the terms stipulated in the EIA </a:t>
            </a:r>
            <a:r>
              <a:rPr lang="en-GB" b="1" dirty="0"/>
              <a:t>have had no impact on other natural features</a:t>
            </a:r>
            <a:r>
              <a:rPr lang="en-GB" dirty="0"/>
              <a:t>. </a:t>
            </a:r>
            <a:endParaRPr lang="en-US" dirty="0"/>
          </a:p>
          <a:p>
            <a:pPr lvl="0" algn="l"/>
            <a:endParaRPr lang="en-US" dirty="0" smtClean="0"/>
          </a:p>
          <a:p>
            <a:pPr lvl="0" algn="l"/>
            <a:endParaRPr lang="en-US" dirty="0"/>
          </a:p>
        </p:txBody>
      </p:sp>
      <p:pic>
        <p:nvPicPr>
          <p:cNvPr id="4" name="Image 1" descr="doc">
            <a:extLst>
              <a:ext uri="{FF2B5EF4-FFF2-40B4-BE49-F238E27FC236}">
                <a16:creationId xmlns:a16="http://schemas.microsoft.com/office/drawing/2014/main" id="{FB155677-B24D-4747-B806-16EDE510D9FF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395" y="210780"/>
            <a:ext cx="1508740" cy="1099201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Image 41">
            <a:extLst>
              <a:ext uri="{FF2B5EF4-FFF2-40B4-BE49-F238E27FC236}">
                <a16:creationId xmlns:a16="http://schemas.microsoft.com/office/drawing/2014/main" id="{CEAC00F3-49FB-4E6B-BF3E-7C9BE92E5B0F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11580" y="159789"/>
            <a:ext cx="1292740" cy="120118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932906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92114FF-6DB3-464B-908C-7ADEA9AAF32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42706" y="594593"/>
            <a:ext cx="5742432" cy="331573"/>
          </a:xfrm>
        </p:spPr>
        <p:txBody>
          <a:bodyPr>
            <a:noAutofit/>
          </a:bodyPr>
          <a:lstStyle/>
          <a:p>
            <a:r>
              <a:rPr lang="en-GB" sz="2400" b="1" dirty="0" smtClean="0">
                <a:solidFill>
                  <a:schemeClr val="accent6">
                    <a:lumMod val="50000"/>
                  </a:schemeClr>
                </a:solidFill>
              </a:rPr>
              <a:t>4. PROPOSED RECOMMENDATIONS</a:t>
            </a:r>
            <a:endParaRPr lang="en-US" sz="24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BB5AC539-37E2-4155-952C-A2406985377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2926" y="1588168"/>
            <a:ext cx="11061394" cy="4937323"/>
          </a:xfrm>
        </p:spPr>
        <p:txBody>
          <a:bodyPr>
            <a:noAutofit/>
          </a:bodyPr>
          <a:lstStyle/>
          <a:p>
            <a:pPr lvl="0" algn="l"/>
            <a:r>
              <a:rPr lang="nb-NO" b="1" dirty="0" smtClean="0"/>
              <a:t>4. </a:t>
            </a:r>
            <a:r>
              <a:rPr lang="nb-NO" dirty="0" smtClean="0"/>
              <a:t>Ensure </a:t>
            </a:r>
            <a:r>
              <a:rPr lang="nb-NO" dirty="0"/>
              <a:t>that the GIS data related to the road project </a:t>
            </a:r>
            <a:r>
              <a:rPr lang="nb-NO" b="1" dirty="0"/>
              <a:t>will be updated regularly and will remain available throughout the whole monitoring period</a:t>
            </a:r>
            <a:r>
              <a:rPr lang="nb-NO" dirty="0"/>
              <a:t>; the relevant authorities or Breiðafjörður Committee should facilitate a </a:t>
            </a:r>
            <a:r>
              <a:rPr lang="nb-NO" u="sng" dirty="0"/>
              <a:t>working group </a:t>
            </a:r>
            <a:r>
              <a:rPr lang="nb-NO" dirty="0"/>
              <a:t>dedicated to harmonising data-collection and database structures in order to </a:t>
            </a:r>
            <a:r>
              <a:rPr lang="nb-NO" u="sng" dirty="0"/>
              <a:t>create a functional tool to support the decision-making process at the scale of the entire Breiðafjörður area</a:t>
            </a:r>
            <a:r>
              <a:rPr lang="nb-NO" dirty="0"/>
              <a:t>. </a:t>
            </a:r>
            <a:endParaRPr lang="en-US" dirty="0"/>
          </a:p>
          <a:p>
            <a:pPr algn="l"/>
            <a:r>
              <a:rPr lang="en-GB" b="1" dirty="0"/>
              <a:t> </a:t>
            </a:r>
            <a:endParaRPr lang="en-US" dirty="0"/>
          </a:p>
          <a:p>
            <a:pPr algn="l"/>
            <a:r>
              <a:rPr lang="en-GB" b="1" dirty="0"/>
              <a:t> </a:t>
            </a:r>
            <a:endParaRPr lang="en-US" dirty="0"/>
          </a:p>
          <a:p>
            <a:pPr algn="l"/>
            <a:r>
              <a:rPr lang="en-GB" b="1" dirty="0"/>
              <a:t> </a:t>
            </a:r>
            <a:r>
              <a:rPr lang="en-GB" b="1" dirty="0" smtClean="0"/>
              <a:t>5. Allocate </a:t>
            </a:r>
            <a:r>
              <a:rPr lang="en-GB" b="1" dirty="0"/>
              <a:t>sufficient resources </a:t>
            </a:r>
            <a:r>
              <a:rPr lang="en-GB" dirty="0"/>
              <a:t>for adaptation and implementation of adequate mitigation / compensation measures and monitoring activities related to the road project, including a side fund that should be used to respond to possible sub-optimal results of the implemented measures, should it be the case.</a:t>
            </a:r>
            <a:endParaRPr lang="en-US" dirty="0"/>
          </a:p>
          <a:p>
            <a:pPr lvl="0" algn="l"/>
            <a:endParaRPr lang="en-US" dirty="0" smtClean="0"/>
          </a:p>
          <a:p>
            <a:pPr lvl="0" algn="l"/>
            <a:endParaRPr lang="en-US" dirty="0"/>
          </a:p>
        </p:txBody>
      </p:sp>
      <p:pic>
        <p:nvPicPr>
          <p:cNvPr id="4" name="Image 1" descr="doc">
            <a:extLst>
              <a:ext uri="{FF2B5EF4-FFF2-40B4-BE49-F238E27FC236}">
                <a16:creationId xmlns:a16="http://schemas.microsoft.com/office/drawing/2014/main" id="{FB155677-B24D-4747-B806-16EDE510D9FF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395" y="210780"/>
            <a:ext cx="1508740" cy="1099201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Image 41">
            <a:extLst>
              <a:ext uri="{FF2B5EF4-FFF2-40B4-BE49-F238E27FC236}">
                <a16:creationId xmlns:a16="http://schemas.microsoft.com/office/drawing/2014/main" id="{CEAC00F3-49FB-4E6B-BF3E-7C9BE92E5B0F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11580" y="159789"/>
            <a:ext cx="1292740" cy="120118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115629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92114FF-6DB3-464B-908C-7ADEA9AAF32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26664" y="978408"/>
            <a:ext cx="5742432" cy="420624"/>
          </a:xfrm>
        </p:spPr>
        <p:txBody>
          <a:bodyPr>
            <a:noAutofit/>
          </a:bodyPr>
          <a:lstStyle/>
          <a:p>
            <a:pPr lvl="0">
              <a:spcBef>
                <a:spcPts val="1000"/>
              </a:spcBef>
              <a:defRPr/>
            </a:pPr>
            <a:r>
              <a:rPr lang="en-US" sz="16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l-GR" sz="2000" dirty="0"/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BB5AC539-37E2-4155-952C-A2406985377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2926" y="1838938"/>
            <a:ext cx="10481439" cy="4802494"/>
          </a:xfrm>
        </p:spPr>
        <p:txBody>
          <a:bodyPr>
            <a:noAutofit/>
          </a:bodyPr>
          <a:lstStyle/>
          <a:p>
            <a:pPr lvl="0" algn="l"/>
            <a:r>
              <a:rPr lang="en-GB" dirty="0" smtClean="0"/>
              <a:t>1. MAIN </a:t>
            </a:r>
            <a:r>
              <a:rPr lang="en-GB" dirty="0"/>
              <a:t>TASKS AND APPROACH OF THE MISSION</a:t>
            </a:r>
            <a:endParaRPr lang="en-US" b="1" dirty="0"/>
          </a:p>
          <a:p>
            <a:pPr algn="l"/>
            <a:r>
              <a:rPr lang="en-GB" dirty="0"/>
              <a:t> </a:t>
            </a:r>
            <a:endParaRPr lang="en-US" dirty="0"/>
          </a:p>
          <a:p>
            <a:pPr algn="l"/>
            <a:r>
              <a:rPr lang="en-GB" dirty="0"/>
              <a:t>2. GENERAL OVERVIEW</a:t>
            </a:r>
            <a:endParaRPr lang="en-US" dirty="0"/>
          </a:p>
          <a:p>
            <a:pPr algn="l"/>
            <a:r>
              <a:rPr lang="en-GB" dirty="0"/>
              <a:t> </a:t>
            </a:r>
            <a:endParaRPr lang="en-US" dirty="0"/>
          </a:p>
          <a:p>
            <a:pPr algn="l"/>
            <a:r>
              <a:rPr lang="en-GB" dirty="0"/>
              <a:t>3. STRUCTURE OF THE MISSION REPORT</a:t>
            </a:r>
            <a:endParaRPr lang="en-US" dirty="0"/>
          </a:p>
          <a:p>
            <a:pPr algn="l"/>
            <a:r>
              <a:rPr lang="en-GB" dirty="0"/>
              <a:t> </a:t>
            </a:r>
            <a:endParaRPr lang="en-US" dirty="0"/>
          </a:p>
          <a:p>
            <a:pPr algn="l"/>
            <a:r>
              <a:rPr lang="en-GB" b="1" dirty="0"/>
              <a:t>4. PROPOSED RECOMMENDATIONS </a:t>
            </a:r>
            <a:endParaRPr lang="en-US" b="1" dirty="0"/>
          </a:p>
          <a:p>
            <a:pPr algn="l"/>
            <a:r>
              <a:rPr lang="en-GB" dirty="0"/>
              <a:t> </a:t>
            </a:r>
            <a:endParaRPr lang="en-US" dirty="0"/>
          </a:p>
          <a:p>
            <a:pPr algn="l"/>
            <a:r>
              <a:rPr lang="en-GB" b="1" dirty="0"/>
              <a:t>5. SUGGESTED ACTIONS THAT CAN STRENGTHEN THE CONSERVATION OF OTHER PARTS OF THE BREIÐAFJÖRÐUR NATURE RESERVE WHICH MAY NOT BE AFFECTED </a:t>
            </a:r>
            <a:r>
              <a:rPr lang="en-GB" b="1" i="1" dirty="0"/>
              <a:t>DIRECTLY</a:t>
            </a:r>
            <a:r>
              <a:rPr lang="en-GB" b="1" dirty="0"/>
              <a:t> BY THE ROAD PROJECT</a:t>
            </a:r>
            <a:endParaRPr lang="en-US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endParaRPr lang="en-US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endParaRPr lang="en-US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r>
              <a:rPr lang="en-US" sz="1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</a:p>
        </p:txBody>
      </p:sp>
      <p:pic>
        <p:nvPicPr>
          <p:cNvPr id="6" name="Image 1" descr="doc">
            <a:extLst>
              <a:ext uri="{FF2B5EF4-FFF2-40B4-BE49-F238E27FC236}">
                <a16:creationId xmlns:a16="http://schemas.microsoft.com/office/drawing/2014/main" id="{FB155677-B24D-4747-B806-16EDE510D9FF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395" y="210780"/>
            <a:ext cx="1508740" cy="1099201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Image 41">
            <a:extLst>
              <a:ext uri="{FF2B5EF4-FFF2-40B4-BE49-F238E27FC236}">
                <a16:creationId xmlns:a16="http://schemas.microsoft.com/office/drawing/2014/main" id="{CEAC00F3-49FB-4E6B-BF3E-7C9BE92E5B0F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11580" y="159789"/>
            <a:ext cx="1292740" cy="1201182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Τίτλος 1">
            <a:extLst>
              <a:ext uri="{FF2B5EF4-FFF2-40B4-BE49-F238E27FC236}">
                <a16:creationId xmlns:a16="http://schemas.microsoft.com/office/drawing/2014/main" id="{692114FF-6DB3-464B-908C-7ADEA9AAF323}"/>
              </a:ext>
            </a:extLst>
          </p:cNvPr>
          <p:cNvSpPr txBox="1">
            <a:spLocks/>
          </p:cNvSpPr>
          <p:nvPr/>
        </p:nvSpPr>
        <p:spPr>
          <a:xfrm>
            <a:off x="2207141" y="299508"/>
            <a:ext cx="8069433" cy="76637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Bef>
                <a:spcPts val="1000"/>
              </a:spcBef>
              <a:defRPr/>
            </a:pPr>
            <a:r>
              <a:rPr lang="en-GB" sz="2400" b="1" dirty="0" smtClean="0">
                <a:solidFill>
                  <a:schemeClr val="accent6">
                    <a:lumMod val="50000"/>
                  </a:schemeClr>
                </a:solidFill>
              </a:rPr>
              <a:t>CONTENT OF THE PRESENTATION</a:t>
            </a:r>
            <a:endParaRPr lang="el-GR" sz="2400" b="1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9435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92114FF-6DB3-464B-908C-7ADEA9AAF32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42706" y="594593"/>
            <a:ext cx="5742432" cy="331573"/>
          </a:xfrm>
        </p:spPr>
        <p:txBody>
          <a:bodyPr>
            <a:noAutofit/>
          </a:bodyPr>
          <a:lstStyle/>
          <a:p>
            <a:r>
              <a:rPr lang="en-GB" sz="2400" b="1" dirty="0" smtClean="0">
                <a:solidFill>
                  <a:schemeClr val="accent6">
                    <a:lumMod val="50000"/>
                  </a:schemeClr>
                </a:solidFill>
              </a:rPr>
              <a:t>4. PROPOSED RECOMMENDATIONS</a:t>
            </a:r>
            <a:endParaRPr lang="en-US" sz="24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BB5AC539-37E2-4155-952C-A2406985377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2926" y="1588168"/>
            <a:ext cx="11061394" cy="4937323"/>
          </a:xfrm>
        </p:spPr>
        <p:txBody>
          <a:bodyPr>
            <a:noAutofit/>
          </a:bodyPr>
          <a:lstStyle/>
          <a:p>
            <a:pPr lvl="0" algn="l"/>
            <a:r>
              <a:rPr lang="en-GB" b="1" dirty="0" smtClean="0"/>
              <a:t>6. </a:t>
            </a:r>
            <a:r>
              <a:rPr lang="en-GB" dirty="0" smtClean="0"/>
              <a:t>Document </a:t>
            </a:r>
            <a:r>
              <a:rPr lang="en-GB" dirty="0"/>
              <a:t>the</a:t>
            </a:r>
            <a:r>
              <a:rPr lang="en-GB" b="1" dirty="0"/>
              <a:t> overall costs being allocated to mitigation and compensatory measures for the route Þ-H and compare them with those of the alternative routes which prioritised avoidance </a:t>
            </a:r>
            <a:r>
              <a:rPr lang="en-GB" dirty="0"/>
              <a:t>such as the tunnel solution, as part of the lesson-learning process. </a:t>
            </a:r>
            <a:endParaRPr lang="en-US" dirty="0"/>
          </a:p>
          <a:p>
            <a:pPr algn="l"/>
            <a:r>
              <a:rPr lang="en-GB" dirty="0"/>
              <a:t> </a:t>
            </a:r>
            <a:endParaRPr lang="en-US" dirty="0"/>
          </a:p>
          <a:p>
            <a:pPr algn="l"/>
            <a:r>
              <a:rPr lang="en-GB" dirty="0"/>
              <a:t> </a:t>
            </a:r>
            <a:endParaRPr lang="en-US" dirty="0"/>
          </a:p>
          <a:p>
            <a:pPr lvl="0" algn="l"/>
            <a:r>
              <a:rPr lang="en-GB" b="1" dirty="0" smtClean="0"/>
              <a:t>7. </a:t>
            </a:r>
            <a:r>
              <a:rPr lang="en-GB" dirty="0" smtClean="0"/>
              <a:t>Start </a:t>
            </a:r>
            <a:r>
              <a:rPr lang="en-GB" dirty="0"/>
              <a:t>the development of the</a:t>
            </a:r>
            <a:r>
              <a:rPr lang="en-GB" b="1" dirty="0"/>
              <a:t> cumulative effect assessment as a pilot-study in the </a:t>
            </a:r>
            <a:r>
              <a:rPr lang="en-GB" b="1" dirty="0" err="1"/>
              <a:t>Breiðafjörður</a:t>
            </a:r>
            <a:r>
              <a:rPr lang="en-GB" b="1" dirty="0"/>
              <a:t> area </a:t>
            </a:r>
            <a:r>
              <a:rPr lang="en-GB" dirty="0"/>
              <a:t>using all relevant implemented projects and the current route Þ-H.</a:t>
            </a:r>
            <a:endParaRPr lang="en-US" dirty="0"/>
          </a:p>
          <a:p>
            <a:pPr lvl="0" algn="l"/>
            <a:endParaRPr lang="en-US" dirty="0" smtClean="0"/>
          </a:p>
          <a:p>
            <a:pPr lvl="0" algn="l"/>
            <a:endParaRPr lang="en-US" dirty="0"/>
          </a:p>
        </p:txBody>
      </p:sp>
      <p:pic>
        <p:nvPicPr>
          <p:cNvPr id="4" name="Image 1" descr="doc">
            <a:extLst>
              <a:ext uri="{FF2B5EF4-FFF2-40B4-BE49-F238E27FC236}">
                <a16:creationId xmlns:a16="http://schemas.microsoft.com/office/drawing/2014/main" id="{FB155677-B24D-4747-B806-16EDE510D9FF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395" y="210780"/>
            <a:ext cx="1508740" cy="1099201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Image 41">
            <a:extLst>
              <a:ext uri="{FF2B5EF4-FFF2-40B4-BE49-F238E27FC236}">
                <a16:creationId xmlns:a16="http://schemas.microsoft.com/office/drawing/2014/main" id="{CEAC00F3-49FB-4E6B-BF3E-7C9BE92E5B0F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11580" y="159789"/>
            <a:ext cx="1292740" cy="120118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60414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92114FF-6DB3-464B-908C-7ADEA9AAF32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42706" y="594593"/>
            <a:ext cx="5742432" cy="331573"/>
          </a:xfrm>
        </p:spPr>
        <p:txBody>
          <a:bodyPr>
            <a:noAutofit/>
          </a:bodyPr>
          <a:lstStyle/>
          <a:p>
            <a:r>
              <a:rPr lang="en-GB" sz="2400" b="1" dirty="0" smtClean="0">
                <a:solidFill>
                  <a:schemeClr val="accent6">
                    <a:lumMod val="50000"/>
                  </a:schemeClr>
                </a:solidFill>
              </a:rPr>
              <a:t>4. PROPOSED RECOMMENDATIONS</a:t>
            </a:r>
            <a:endParaRPr lang="en-US" sz="24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BB5AC539-37E2-4155-952C-A2406985377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2926" y="1588168"/>
            <a:ext cx="11061394" cy="4937323"/>
          </a:xfrm>
        </p:spPr>
        <p:txBody>
          <a:bodyPr>
            <a:noAutofit/>
          </a:bodyPr>
          <a:lstStyle/>
          <a:p>
            <a:pPr lvl="0" algn="l"/>
            <a:r>
              <a:rPr lang="en-GB" b="1" dirty="0" smtClean="0"/>
              <a:t>8. Support </a:t>
            </a:r>
            <a:r>
              <a:rPr lang="en-GB" b="1" dirty="0"/>
              <a:t>the overall conservation of the </a:t>
            </a:r>
            <a:r>
              <a:rPr lang="en-GB" b="1" dirty="0" err="1"/>
              <a:t>Breiðafjörður</a:t>
            </a:r>
            <a:r>
              <a:rPr lang="en-GB" b="1" dirty="0"/>
              <a:t> area and consider developing it as a relevant case study for Iceland </a:t>
            </a:r>
            <a:r>
              <a:rPr lang="en-GB" dirty="0"/>
              <a:t>(by implementing the following suggested actions that could strengthen the conservation of other parts of the </a:t>
            </a:r>
            <a:r>
              <a:rPr lang="en-GB" dirty="0" err="1"/>
              <a:t>Breiðafjörður</a:t>
            </a:r>
            <a:r>
              <a:rPr lang="en-GB" dirty="0"/>
              <a:t> area</a:t>
            </a:r>
            <a:r>
              <a:rPr lang="en-GB" dirty="0" smtClean="0"/>
              <a:t>:</a:t>
            </a:r>
          </a:p>
          <a:p>
            <a:pPr lvl="0" algn="l"/>
            <a:endParaRPr lang="en-US" dirty="0"/>
          </a:p>
          <a:p>
            <a:pPr algn="l"/>
            <a:r>
              <a:rPr lang="en-GB" b="1" dirty="0"/>
              <a:t> </a:t>
            </a:r>
            <a:r>
              <a:rPr lang="en-GB" dirty="0" smtClean="0"/>
              <a:t>a. ensure </a:t>
            </a:r>
            <a:r>
              <a:rPr lang="en-GB" dirty="0"/>
              <a:t>that a Consultation Group to the Steering Group is set up as soon as possible, and that it will be inclusive and the process transparent;</a:t>
            </a:r>
            <a:endParaRPr lang="en-US" dirty="0"/>
          </a:p>
          <a:p>
            <a:pPr algn="l"/>
            <a:r>
              <a:rPr lang="en-GB" dirty="0"/>
              <a:t> </a:t>
            </a:r>
            <a:endParaRPr lang="en-US" dirty="0"/>
          </a:p>
          <a:p>
            <a:pPr lvl="0" algn="l"/>
            <a:r>
              <a:rPr lang="en-GB" dirty="0" smtClean="0"/>
              <a:t>b. within </a:t>
            </a:r>
            <a:r>
              <a:rPr lang="en-GB" dirty="0"/>
              <a:t>the aforementioned groups, </a:t>
            </a:r>
            <a:r>
              <a:rPr lang="en-GB" b="1" dirty="0"/>
              <a:t>discuss the possibility of including the </a:t>
            </a:r>
            <a:r>
              <a:rPr lang="en-GB" b="1" dirty="0" err="1"/>
              <a:t>Breiðafjörður</a:t>
            </a:r>
            <a:r>
              <a:rPr lang="en-GB" b="1" dirty="0"/>
              <a:t> area on the candidate list of Emerald Network sites </a:t>
            </a:r>
            <a:r>
              <a:rPr lang="en-GB" dirty="0"/>
              <a:t>(especially as the current conservation act is considered compatible with the Emerald Network requirements), considering </a:t>
            </a:r>
            <a:r>
              <a:rPr lang="en-GB" b="1" dirty="0"/>
              <a:t>Recommendation No. 157 (2011, revised 2019) </a:t>
            </a:r>
            <a:r>
              <a:rPr lang="en-GB" dirty="0"/>
              <a:t>on the status of candidate Emerald sites and guidelines on the criteria for their nomination. </a:t>
            </a:r>
            <a:endParaRPr lang="en-US" dirty="0"/>
          </a:p>
          <a:p>
            <a:pPr algn="l"/>
            <a:r>
              <a:rPr lang="en-GB" dirty="0"/>
              <a:t> </a:t>
            </a:r>
            <a:endParaRPr lang="en-US" dirty="0"/>
          </a:p>
          <a:p>
            <a:r>
              <a:rPr lang="en-GB" dirty="0"/>
              <a:t/>
            </a:r>
            <a:br>
              <a:rPr lang="en-GB" dirty="0"/>
            </a:br>
            <a:endParaRPr lang="en-US" dirty="0" smtClean="0"/>
          </a:p>
          <a:p>
            <a:pPr lvl="0" algn="l"/>
            <a:endParaRPr lang="en-US" dirty="0"/>
          </a:p>
        </p:txBody>
      </p:sp>
      <p:pic>
        <p:nvPicPr>
          <p:cNvPr id="4" name="Image 1" descr="doc">
            <a:extLst>
              <a:ext uri="{FF2B5EF4-FFF2-40B4-BE49-F238E27FC236}">
                <a16:creationId xmlns:a16="http://schemas.microsoft.com/office/drawing/2014/main" id="{FB155677-B24D-4747-B806-16EDE510D9FF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395" y="210780"/>
            <a:ext cx="1508740" cy="1099201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Image 41">
            <a:extLst>
              <a:ext uri="{FF2B5EF4-FFF2-40B4-BE49-F238E27FC236}">
                <a16:creationId xmlns:a16="http://schemas.microsoft.com/office/drawing/2014/main" id="{CEAC00F3-49FB-4E6B-BF3E-7C9BE92E5B0F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11580" y="159789"/>
            <a:ext cx="1292740" cy="120118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14842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92114FF-6DB3-464B-908C-7ADEA9AAF32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42706" y="594593"/>
            <a:ext cx="5742432" cy="331573"/>
          </a:xfrm>
        </p:spPr>
        <p:txBody>
          <a:bodyPr>
            <a:noAutofit/>
          </a:bodyPr>
          <a:lstStyle/>
          <a:p>
            <a:r>
              <a:rPr lang="en-GB" sz="2400" b="1" dirty="0" smtClean="0">
                <a:solidFill>
                  <a:schemeClr val="accent6">
                    <a:lumMod val="50000"/>
                  </a:schemeClr>
                </a:solidFill>
              </a:rPr>
              <a:t>4. PROPOSED RECOMMENDATIONS</a:t>
            </a:r>
            <a:endParaRPr lang="en-US" sz="24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BB5AC539-37E2-4155-952C-A2406985377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2926" y="1588168"/>
            <a:ext cx="11061394" cy="4937323"/>
          </a:xfrm>
        </p:spPr>
        <p:txBody>
          <a:bodyPr>
            <a:noAutofit/>
          </a:bodyPr>
          <a:lstStyle/>
          <a:p>
            <a:pPr algn="l"/>
            <a:r>
              <a:rPr lang="en-GB" dirty="0"/>
              <a:t>c. strengthen the </a:t>
            </a:r>
            <a:r>
              <a:rPr lang="en-GB" dirty="0" err="1"/>
              <a:t>Breiðafjörður</a:t>
            </a:r>
            <a:r>
              <a:rPr lang="en-GB" dirty="0"/>
              <a:t> Conservation Act (1995);</a:t>
            </a:r>
            <a:endParaRPr lang="en-US" dirty="0"/>
          </a:p>
          <a:p>
            <a:pPr lvl="0" algn="l"/>
            <a:endParaRPr lang="en-GB" dirty="0" smtClean="0"/>
          </a:p>
          <a:p>
            <a:pPr lvl="0" algn="l"/>
            <a:r>
              <a:rPr lang="en-GB" dirty="0" smtClean="0"/>
              <a:t>d. implement </a:t>
            </a:r>
            <a:r>
              <a:rPr lang="en-GB" dirty="0"/>
              <a:t>a sound overall monitoring plan for the </a:t>
            </a:r>
            <a:r>
              <a:rPr lang="en-GB" dirty="0" err="1"/>
              <a:t>Breiðafjörður</a:t>
            </a:r>
            <a:r>
              <a:rPr lang="en-GB" dirty="0"/>
              <a:t> area;</a:t>
            </a:r>
            <a:endParaRPr lang="en-US" dirty="0"/>
          </a:p>
          <a:p>
            <a:pPr algn="l"/>
            <a:r>
              <a:rPr lang="en-GB" dirty="0"/>
              <a:t> </a:t>
            </a:r>
            <a:endParaRPr lang="en-US" dirty="0"/>
          </a:p>
          <a:p>
            <a:pPr lvl="0" algn="l"/>
            <a:r>
              <a:rPr lang="en-GB" dirty="0" smtClean="0"/>
              <a:t>e. start </a:t>
            </a:r>
            <a:r>
              <a:rPr lang="en-GB" dirty="0"/>
              <a:t>developing a comprehensive database as an efficient support for decision-making for the </a:t>
            </a:r>
            <a:r>
              <a:rPr lang="en-GB" dirty="0" err="1"/>
              <a:t>Breiðafjörður</a:t>
            </a:r>
            <a:r>
              <a:rPr lang="en-GB" dirty="0"/>
              <a:t> area;</a:t>
            </a:r>
            <a:endParaRPr lang="en-US" dirty="0"/>
          </a:p>
          <a:p>
            <a:pPr algn="l"/>
            <a:r>
              <a:rPr lang="en-GB" dirty="0"/>
              <a:t> </a:t>
            </a:r>
            <a:endParaRPr lang="en-US" dirty="0"/>
          </a:p>
          <a:p>
            <a:pPr lvl="0" algn="l"/>
            <a:r>
              <a:rPr lang="en-GB" dirty="0" smtClean="0"/>
              <a:t>f. develop </a:t>
            </a:r>
            <a:r>
              <a:rPr lang="en-GB" dirty="0"/>
              <a:t>a model-management plan for the </a:t>
            </a:r>
            <a:r>
              <a:rPr lang="en-GB" dirty="0" err="1"/>
              <a:t>Breiðafjörður</a:t>
            </a:r>
            <a:r>
              <a:rPr lang="en-GB" dirty="0"/>
              <a:t> area which should harmonise the sustainable development needs with the conservation objectives of the conservation plan requested by law.</a:t>
            </a:r>
            <a:endParaRPr lang="en-US" dirty="0"/>
          </a:p>
          <a:p>
            <a:r>
              <a:rPr lang="en-GB" dirty="0"/>
              <a:t/>
            </a:r>
            <a:br>
              <a:rPr lang="en-GB" dirty="0"/>
            </a:br>
            <a:endParaRPr lang="en-US" dirty="0" smtClean="0"/>
          </a:p>
          <a:p>
            <a:pPr lvl="0" algn="l"/>
            <a:endParaRPr lang="en-US" dirty="0"/>
          </a:p>
        </p:txBody>
      </p:sp>
      <p:pic>
        <p:nvPicPr>
          <p:cNvPr id="4" name="Image 1" descr="doc">
            <a:extLst>
              <a:ext uri="{FF2B5EF4-FFF2-40B4-BE49-F238E27FC236}">
                <a16:creationId xmlns:a16="http://schemas.microsoft.com/office/drawing/2014/main" id="{FB155677-B24D-4747-B806-16EDE510D9FF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395" y="210780"/>
            <a:ext cx="1508740" cy="1099201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Image 41">
            <a:extLst>
              <a:ext uri="{FF2B5EF4-FFF2-40B4-BE49-F238E27FC236}">
                <a16:creationId xmlns:a16="http://schemas.microsoft.com/office/drawing/2014/main" id="{CEAC00F3-49FB-4E6B-BF3E-7C9BE92E5B0F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11580" y="159789"/>
            <a:ext cx="1292740" cy="120118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539542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92114FF-6DB3-464B-908C-7ADEA9AAF32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42706" y="594593"/>
            <a:ext cx="5742432" cy="331573"/>
          </a:xfrm>
        </p:spPr>
        <p:txBody>
          <a:bodyPr>
            <a:noAutofit/>
          </a:bodyPr>
          <a:lstStyle/>
          <a:p>
            <a:r>
              <a:rPr lang="en-GB" sz="2400" b="1" dirty="0" smtClean="0">
                <a:solidFill>
                  <a:schemeClr val="accent6">
                    <a:lumMod val="50000"/>
                  </a:schemeClr>
                </a:solidFill>
              </a:rPr>
              <a:t>4. PROPOSED RECOMMENDATIONS</a:t>
            </a:r>
            <a:endParaRPr lang="en-US" sz="24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BB5AC539-37E2-4155-952C-A2406985377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2926" y="1588168"/>
            <a:ext cx="11061394" cy="4937323"/>
          </a:xfrm>
        </p:spPr>
        <p:txBody>
          <a:bodyPr>
            <a:noAutofit/>
          </a:bodyPr>
          <a:lstStyle/>
          <a:p>
            <a:pPr algn="l"/>
            <a:r>
              <a:rPr lang="en-GB" b="1" dirty="0"/>
              <a:t>The relevant NGOs, scientific community, and civil society are invited to: </a:t>
            </a:r>
            <a:endParaRPr lang="en-US" dirty="0"/>
          </a:p>
          <a:p>
            <a:pPr algn="l"/>
            <a:r>
              <a:rPr lang="en-GB" b="1" dirty="0"/>
              <a:t> </a:t>
            </a:r>
            <a:endParaRPr lang="en-US" dirty="0"/>
          </a:p>
          <a:p>
            <a:pPr lvl="0" algn="l"/>
            <a:r>
              <a:rPr lang="en-GB" b="1" dirty="0" smtClean="0"/>
              <a:t>9. </a:t>
            </a:r>
            <a:r>
              <a:rPr lang="en-GB" dirty="0" smtClean="0"/>
              <a:t>Follow </a:t>
            </a:r>
            <a:r>
              <a:rPr lang="en-GB" dirty="0"/>
              <a:t>the above recommendations with regard to </a:t>
            </a:r>
            <a:r>
              <a:rPr lang="en-GB" b="1" dirty="0"/>
              <a:t>cooperation with the authorities</a:t>
            </a:r>
            <a:r>
              <a:rPr lang="en-GB" dirty="0"/>
              <a:t>, including by sharing data, engaging in cooperation bodies and activities, and agreeing on a detailed time plan of next steps (inspired by the proposal in the mission report).</a:t>
            </a:r>
            <a:endParaRPr lang="en-US" dirty="0"/>
          </a:p>
          <a:p>
            <a:r>
              <a:rPr lang="en-GB" dirty="0"/>
              <a:t/>
            </a:r>
            <a:br>
              <a:rPr lang="en-GB" dirty="0"/>
            </a:br>
            <a:endParaRPr lang="en-US" dirty="0" smtClean="0"/>
          </a:p>
          <a:p>
            <a:pPr lvl="0" algn="l"/>
            <a:endParaRPr lang="en-US" dirty="0"/>
          </a:p>
        </p:txBody>
      </p:sp>
      <p:pic>
        <p:nvPicPr>
          <p:cNvPr id="4" name="Image 1" descr="doc">
            <a:extLst>
              <a:ext uri="{FF2B5EF4-FFF2-40B4-BE49-F238E27FC236}">
                <a16:creationId xmlns:a16="http://schemas.microsoft.com/office/drawing/2014/main" id="{FB155677-B24D-4747-B806-16EDE510D9FF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395" y="210780"/>
            <a:ext cx="1508740" cy="1099201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Image 41">
            <a:extLst>
              <a:ext uri="{FF2B5EF4-FFF2-40B4-BE49-F238E27FC236}">
                <a16:creationId xmlns:a16="http://schemas.microsoft.com/office/drawing/2014/main" id="{CEAC00F3-49FB-4E6B-BF3E-7C9BE92E5B0F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11580" y="159789"/>
            <a:ext cx="1292740" cy="120118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744391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92114FF-6DB3-464B-908C-7ADEA9AAF32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42706" y="594593"/>
            <a:ext cx="5742432" cy="331573"/>
          </a:xfrm>
        </p:spPr>
        <p:txBody>
          <a:bodyPr>
            <a:noAutofit/>
          </a:bodyPr>
          <a:lstStyle/>
          <a:p>
            <a:r>
              <a:rPr lang="en-GB" sz="2400" b="1" dirty="0" smtClean="0">
                <a:solidFill>
                  <a:schemeClr val="accent6">
                    <a:lumMod val="50000"/>
                  </a:schemeClr>
                </a:solidFill>
              </a:rPr>
              <a:t>Provisional time plan of next steps</a:t>
            </a:r>
            <a:endParaRPr lang="en-US" sz="24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BB5AC539-37E2-4155-952C-A2406985377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2926" y="1588168"/>
            <a:ext cx="11061394" cy="4937323"/>
          </a:xfrm>
        </p:spPr>
        <p:txBody>
          <a:bodyPr>
            <a:noAutofit/>
          </a:bodyPr>
          <a:lstStyle/>
          <a:p>
            <a:r>
              <a:rPr lang="en-GB" dirty="0"/>
              <a:t/>
            </a:r>
            <a:br>
              <a:rPr lang="en-GB" dirty="0"/>
            </a:br>
            <a:endParaRPr lang="en-US" dirty="0" smtClean="0"/>
          </a:p>
          <a:p>
            <a:pPr lvl="0" algn="l"/>
            <a:endParaRPr lang="en-US" dirty="0"/>
          </a:p>
        </p:txBody>
      </p:sp>
      <p:pic>
        <p:nvPicPr>
          <p:cNvPr id="4" name="Image 1" descr="doc">
            <a:extLst>
              <a:ext uri="{FF2B5EF4-FFF2-40B4-BE49-F238E27FC236}">
                <a16:creationId xmlns:a16="http://schemas.microsoft.com/office/drawing/2014/main" id="{FB155677-B24D-4747-B806-16EDE510D9FF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395" y="210780"/>
            <a:ext cx="1508740" cy="1099201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Image 41">
            <a:extLst>
              <a:ext uri="{FF2B5EF4-FFF2-40B4-BE49-F238E27FC236}">
                <a16:creationId xmlns:a16="http://schemas.microsoft.com/office/drawing/2014/main" id="{CEAC00F3-49FB-4E6B-BF3E-7C9BE92E5B0F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11580" y="159789"/>
            <a:ext cx="1292740" cy="1201182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8434929"/>
              </p:ext>
            </p:extLst>
          </p:nvPr>
        </p:nvGraphicFramePr>
        <p:xfrm>
          <a:off x="563395" y="1537178"/>
          <a:ext cx="11053839" cy="48336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495214">
                  <a:extLst>
                    <a:ext uri="{9D8B030D-6E8A-4147-A177-3AD203B41FA5}">
                      <a16:colId xmlns:a16="http://schemas.microsoft.com/office/drawing/2014/main" val="2743062458"/>
                    </a:ext>
                  </a:extLst>
                </a:gridCol>
                <a:gridCol w="8558625">
                  <a:extLst>
                    <a:ext uri="{9D8B030D-6E8A-4147-A177-3AD203B41FA5}">
                      <a16:colId xmlns:a16="http://schemas.microsoft.com/office/drawing/2014/main" val="968110607"/>
                    </a:ext>
                  </a:extLst>
                </a:gridCol>
              </a:tblGrid>
              <a:tr h="67759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800" dirty="0">
                          <a:effectLst/>
                        </a:rPr>
                        <a:t>Milestones</a:t>
                      </a:r>
                      <a:endParaRPr lang="en-US" sz="1100" dirty="0"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8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63" marR="68163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800">
                          <a:effectLst/>
                        </a:rPr>
                        <a:t>Steps to be completed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63" marR="68163" marT="0" marB="0"/>
                </a:tc>
                <a:extLst>
                  <a:ext uri="{0D108BD9-81ED-4DB2-BD59-A6C34878D82A}">
                    <a16:rowId xmlns:a16="http://schemas.microsoft.com/office/drawing/2014/main" val="1724421753"/>
                  </a:ext>
                </a:extLst>
              </a:tr>
              <a:tr h="83613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800" dirty="0">
                          <a:effectLst/>
                        </a:rPr>
                        <a:t>January 2023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63" marR="68163" marT="0" marB="0"/>
                </a:tc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GB" sz="1800">
                          <a:effectLst/>
                        </a:rPr>
                        <a:t>Initiate formal discussions with the complainant and other relevant stakeholders regarding the road project implementation (including monitoring, mitigation &amp; compensatory plans).   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63" marR="68163" marT="0" marB="0"/>
                </a:tc>
                <a:extLst>
                  <a:ext uri="{0D108BD9-81ED-4DB2-BD59-A6C34878D82A}">
                    <a16:rowId xmlns:a16="http://schemas.microsoft.com/office/drawing/2014/main" val="4141104293"/>
                  </a:ext>
                </a:extLst>
              </a:tr>
              <a:tr h="55742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800" dirty="0">
                          <a:effectLst/>
                        </a:rPr>
                        <a:t>First semester 2023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63" marR="68163" marT="0" marB="0"/>
                </a:tc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GB" sz="1800">
                          <a:effectLst/>
                        </a:rPr>
                        <a:t>Make the GIS data related with the road project available, including to the complainant.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63" marR="68163" marT="0" marB="0"/>
                </a:tc>
                <a:extLst>
                  <a:ext uri="{0D108BD9-81ED-4DB2-BD59-A6C34878D82A}">
                    <a16:rowId xmlns:a16="http://schemas.microsoft.com/office/drawing/2014/main" val="3933697461"/>
                  </a:ext>
                </a:extLst>
              </a:tr>
              <a:tr h="55742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800" dirty="0">
                          <a:effectLst/>
                        </a:rPr>
                        <a:t>First semester 2023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63" marR="68163" marT="0" marB="0"/>
                </a:tc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GB" sz="1800" dirty="0">
                          <a:effectLst/>
                        </a:rPr>
                        <a:t>Present the current compensatory measures to ALL relevant stakeholders, including the complainant.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63" marR="68163" marT="0" marB="0"/>
                </a:tc>
                <a:extLst>
                  <a:ext uri="{0D108BD9-81ED-4DB2-BD59-A6C34878D82A}">
                    <a16:rowId xmlns:a16="http://schemas.microsoft.com/office/drawing/2014/main" val="3280662668"/>
                  </a:ext>
                </a:extLst>
              </a:tr>
              <a:tr h="2787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800" dirty="0">
                          <a:effectLst/>
                        </a:rPr>
                        <a:t>First semester 2023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63" marR="68163" marT="0" marB="0"/>
                </a:tc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GB" sz="1800">
                          <a:effectLst/>
                        </a:rPr>
                        <a:t>Start updating the mitigation and monitoring plan.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63" marR="68163" marT="0" marB="0"/>
                </a:tc>
                <a:extLst>
                  <a:ext uri="{0D108BD9-81ED-4DB2-BD59-A6C34878D82A}">
                    <a16:rowId xmlns:a16="http://schemas.microsoft.com/office/drawing/2014/main" val="433497390"/>
                  </a:ext>
                </a:extLst>
              </a:tr>
              <a:tr h="55742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800" dirty="0">
                          <a:effectLst/>
                        </a:rPr>
                        <a:t>Second semester 2023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63" marR="68163" marT="0" marB="0"/>
                </a:tc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GB" sz="1800">
                          <a:effectLst/>
                        </a:rPr>
                        <a:t>Start preliminary discussions on the cumulative effect assessment (CEA) as a pilot-study in the Breiðafjörður area 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63" marR="68163" marT="0" marB="0"/>
                </a:tc>
                <a:extLst>
                  <a:ext uri="{0D108BD9-81ED-4DB2-BD59-A6C34878D82A}">
                    <a16:rowId xmlns:a16="http://schemas.microsoft.com/office/drawing/2014/main" val="131757047"/>
                  </a:ext>
                </a:extLst>
              </a:tr>
              <a:tr h="88662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800" dirty="0">
                          <a:effectLst/>
                        </a:rPr>
                        <a:t>43</a:t>
                      </a:r>
                      <a:r>
                        <a:rPr lang="en-GB" sz="1800" baseline="30000" dirty="0">
                          <a:effectLst/>
                        </a:rPr>
                        <a:t>rd</a:t>
                      </a:r>
                      <a:r>
                        <a:rPr lang="en-GB" sz="1800" dirty="0">
                          <a:effectLst/>
                        </a:rPr>
                        <a:t> Standing Committee – </a:t>
                      </a:r>
                      <a:r>
                        <a:rPr lang="en-GB" sz="1800" dirty="0" smtClean="0">
                          <a:effectLst/>
                        </a:rPr>
                        <a:t> Nov</a:t>
                      </a:r>
                      <a:r>
                        <a:rPr lang="en-GB" sz="1800" dirty="0">
                          <a:effectLst/>
                        </a:rPr>
                        <a:t>. / Dec. 2023*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63" marR="68163" marT="0" marB="0"/>
                </a:tc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GB" sz="1800" dirty="0">
                          <a:effectLst/>
                        </a:rPr>
                        <a:t>Present to the Bern Convention Standing Committee the progress of the above actions. </a:t>
                      </a:r>
                      <a:endParaRPr lang="en-US" sz="1800" dirty="0">
                        <a:effectLst/>
                      </a:endParaRPr>
                    </a:p>
                    <a:p>
                      <a:pPr marL="109220" marR="0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800" dirty="0">
                          <a:effectLst/>
                        </a:rPr>
                        <a:t>(If feasible, the parties are invited to present a common report). 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63" marR="68163" marT="0" marB="0"/>
                </a:tc>
                <a:extLst>
                  <a:ext uri="{0D108BD9-81ED-4DB2-BD59-A6C34878D82A}">
                    <a16:rowId xmlns:a16="http://schemas.microsoft.com/office/drawing/2014/main" val="1432204143"/>
                  </a:ext>
                </a:extLst>
              </a:tr>
            </a:tbl>
          </a:graphicData>
        </a:graphic>
      </p:graphicFrame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563395" y="6302077"/>
            <a:ext cx="876137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*, Interim progress may also be requested by the Bureau at one of its meetings during 2023.</a:t>
            </a:r>
            <a:endParaRPr kumimoji="0" lang="en-US" alt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487670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92114FF-6DB3-464B-908C-7ADEA9AAF32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69042" y="296881"/>
            <a:ext cx="7931890" cy="1149147"/>
          </a:xfrm>
        </p:spPr>
        <p:txBody>
          <a:bodyPr>
            <a:noAutofit/>
          </a:bodyPr>
          <a:lstStyle/>
          <a:p>
            <a:pPr algn="l"/>
            <a:r>
              <a:rPr lang="en-GB" sz="2400" b="1" dirty="0" smtClean="0">
                <a:solidFill>
                  <a:schemeClr val="accent6">
                    <a:lumMod val="50000"/>
                  </a:schemeClr>
                </a:solidFill>
              </a:rPr>
              <a:t>5. </a:t>
            </a:r>
            <a:r>
              <a:rPr lang="en-GB" sz="2200" b="1" dirty="0">
                <a:solidFill>
                  <a:schemeClr val="accent6">
                    <a:lumMod val="50000"/>
                  </a:schemeClr>
                </a:solidFill>
              </a:rPr>
              <a:t>SUGGESTED ACTIONS THAT CAN STRENGTHEN THE CONSERVATION OF OTHER PARTS OF THE BREIÐAFJÖRÐUR NATURE RESERVE WHICH MAY NOT BE AFFECTED </a:t>
            </a:r>
            <a:r>
              <a:rPr lang="en-GB" sz="2200" b="1" i="1" dirty="0">
                <a:solidFill>
                  <a:schemeClr val="accent6">
                    <a:lumMod val="50000"/>
                  </a:schemeClr>
                </a:solidFill>
              </a:rPr>
              <a:t>DIRECTLY</a:t>
            </a:r>
            <a:r>
              <a:rPr lang="en-GB" sz="2200" b="1" dirty="0">
                <a:solidFill>
                  <a:schemeClr val="accent6">
                    <a:lumMod val="50000"/>
                  </a:schemeClr>
                </a:solidFill>
              </a:rPr>
              <a:t> BY THE ROAD PROJECT</a:t>
            </a:r>
            <a:endParaRPr lang="en-US" sz="22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BB5AC539-37E2-4155-952C-A2406985377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2926" y="1729291"/>
            <a:ext cx="11061394" cy="4937323"/>
          </a:xfrm>
        </p:spPr>
        <p:txBody>
          <a:bodyPr>
            <a:noAutofit/>
          </a:bodyPr>
          <a:lstStyle/>
          <a:p>
            <a:pPr algn="l"/>
            <a:r>
              <a:rPr lang="en-GB" dirty="0"/>
              <a:t>Following the online meetings, a series of actions have been identified as having had a positive impact on strengthening the conservation status of </a:t>
            </a:r>
            <a:r>
              <a:rPr lang="en-GB" dirty="0" err="1"/>
              <a:t>Breiðafjörður</a:t>
            </a:r>
            <a:r>
              <a:rPr lang="en-GB" dirty="0"/>
              <a:t> area:</a:t>
            </a:r>
            <a:endParaRPr lang="en-US" dirty="0"/>
          </a:p>
          <a:p>
            <a:pPr algn="l"/>
            <a:r>
              <a:rPr lang="en-GB" b="1" dirty="0"/>
              <a:t> </a:t>
            </a:r>
            <a:endParaRPr lang="en-US" dirty="0"/>
          </a:p>
          <a:p>
            <a:pPr lvl="0" algn="l"/>
            <a:r>
              <a:rPr lang="en-GB" b="1" dirty="0" smtClean="0"/>
              <a:t>a. Develop </a:t>
            </a:r>
            <a:r>
              <a:rPr lang="en-GB" b="1" dirty="0"/>
              <a:t>the </a:t>
            </a:r>
            <a:r>
              <a:rPr lang="en-GB" b="1" dirty="0" err="1"/>
              <a:t>Breiðafjörður</a:t>
            </a:r>
            <a:r>
              <a:rPr lang="en-GB" b="1" dirty="0"/>
              <a:t> area into a reference case-study for Iceland</a:t>
            </a:r>
            <a:endParaRPr lang="en-US" dirty="0"/>
          </a:p>
          <a:p>
            <a:pPr algn="l"/>
            <a:r>
              <a:rPr lang="en-GB" b="1" dirty="0"/>
              <a:t> </a:t>
            </a:r>
            <a:endParaRPr lang="en-US" dirty="0"/>
          </a:p>
          <a:p>
            <a:pPr algn="l"/>
            <a:r>
              <a:rPr lang="en-GB" b="1" dirty="0"/>
              <a:t>Suggestion 1:</a:t>
            </a:r>
            <a:r>
              <a:rPr lang="en-GB" dirty="0"/>
              <a:t> Authorities to make the best use of the existing context to develop an approach that should harmonise the local sustainable development needs with the conservation goals in the </a:t>
            </a:r>
            <a:r>
              <a:rPr lang="en-GB" dirty="0" err="1"/>
              <a:t>Breiðafjörður</a:t>
            </a:r>
            <a:r>
              <a:rPr lang="en-GB" dirty="0"/>
              <a:t> area (aiming for a 'no net loss' solution for biodiversity) which should act as a reference case for Iceland. </a:t>
            </a:r>
            <a:endParaRPr lang="en-US" dirty="0"/>
          </a:p>
          <a:p>
            <a:r>
              <a:rPr lang="en-GB" dirty="0"/>
              <a:t/>
            </a:r>
            <a:br>
              <a:rPr lang="en-GB" dirty="0"/>
            </a:br>
            <a:endParaRPr lang="en-US" dirty="0" smtClean="0"/>
          </a:p>
          <a:p>
            <a:pPr lvl="0" algn="l"/>
            <a:endParaRPr lang="en-US" dirty="0"/>
          </a:p>
        </p:txBody>
      </p:sp>
      <p:pic>
        <p:nvPicPr>
          <p:cNvPr id="4" name="Image 1" descr="doc">
            <a:extLst>
              <a:ext uri="{FF2B5EF4-FFF2-40B4-BE49-F238E27FC236}">
                <a16:creationId xmlns:a16="http://schemas.microsoft.com/office/drawing/2014/main" id="{FB155677-B24D-4747-B806-16EDE510D9FF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395" y="210780"/>
            <a:ext cx="1508740" cy="1099201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Image 41">
            <a:extLst>
              <a:ext uri="{FF2B5EF4-FFF2-40B4-BE49-F238E27FC236}">
                <a16:creationId xmlns:a16="http://schemas.microsoft.com/office/drawing/2014/main" id="{CEAC00F3-49FB-4E6B-BF3E-7C9BE92E5B0F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11580" y="159789"/>
            <a:ext cx="1292740" cy="120118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643651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92114FF-6DB3-464B-908C-7ADEA9AAF32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69042" y="296881"/>
            <a:ext cx="7931890" cy="1149147"/>
          </a:xfrm>
        </p:spPr>
        <p:txBody>
          <a:bodyPr>
            <a:noAutofit/>
          </a:bodyPr>
          <a:lstStyle/>
          <a:p>
            <a:pPr algn="l"/>
            <a:r>
              <a:rPr lang="en-GB" sz="2400" b="1" dirty="0" smtClean="0">
                <a:solidFill>
                  <a:schemeClr val="accent6">
                    <a:lumMod val="50000"/>
                  </a:schemeClr>
                </a:solidFill>
              </a:rPr>
              <a:t>5. </a:t>
            </a:r>
            <a:r>
              <a:rPr lang="en-GB" sz="2200" b="1" dirty="0">
                <a:solidFill>
                  <a:schemeClr val="accent6">
                    <a:lumMod val="50000"/>
                  </a:schemeClr>
                </a:solidFill>
              </a:rPr>
              <a:t>SUGGESTED ACTIONS THAT CAN STRENGTHEN THE CONSERVATION OF OTHER PARTS OF THE BREIÐAFJÖRÐUR NATURE RESERVE WHICH MAY NOT BE AFFECTED </a:t>
            </a:r>
            <a:r>
              <a:rPr lang="en-GB" sz="2200" b="1" i="1" dirty="0">
                <a:solidFill>
                  <a:schemeClr val="accent6">
                    <a:lumMod val="50000"/>
                  </a:schemeClr>
                </a:solidFill>
              </a:rPr>
              <a:t>DIRECTLY</a:t>
            </a:r>
            <a:r>
              <a:rPr lang="en-GB" sz="2200" b="1" dirty="0">
                <a:solidFill>
                  <a:schemeClr val="accent6">
                    <a:lumMod val="50000"/>
                  </a:schemeClr>
                </a:solidFill>
              </a:rPr>
              <a:t> BY THE ROAD PROJECT</a:t>
            </a:r>
            <a:endParaRPr lang="en-US" sz="22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BB5AC539-37E2-4155-952C-A2406985377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2926" y="1729291"/>
            <a:ext cx="11061394" cy="4937323"/>
          </a:xfrm>
        </p:spPr>
        <p:txBody>
          <a:bodyPr>
            <a:noAutofit/>
          </a:bodyPr>
          <a:lstStyle/>
          <a:p>
            <a:pPr lvl="0" algn="l"/>
            <a:r>
              <a:rPr lang="en-GB" b="1" dirty="0" smtClean="0"/>
              <a:t>b. Facilitate </a:t>
            </a:r>
            <a:r>
              <a:rPr lang="en-GB" b="1" dirty="0"/>
              <a:t>an inclusive Consultation Group for the </a:t>
            </a:r>
            <a:r>
              <a:rPr lang="en-GB" b="1" dirty="0" err="1"/>
              <a:t>Breiðafjörður</a:t>
            </a:r>
            <a:r>
              <a:rPr lang="en-GB" b="1" dirty="0"/>
              <a:t> area</a:t>
            </a:r>
            <a:endParaRPr lang="en-US" dirty="0"/>
          </a:p>
          <a:p>
            <a:pPr algn="l"/>
            <a:r>
              <a:rPr lang="en-GB" b="1" dirty="0"/>
              <a:t> </a:t>
            </a:r>
            <a:endParaRPr lang="en-US" dirty="0"/>
          </a:p>
          <a:p>
            <a:pPr algn="l"/>
            <a:r>
              <a:rPr lang="en-GB" b="1" dirty="0"/>
              <a:t>Suggestion 2: </a:t>
            </a:r>
            <a:r>
              <a:rPr lang="en-GB" dirty="0"/>
              <a:t>Authorities to facilitate an inclusive and transparent participatory approach in engaging ALL relevant stakeholders at local and national level on the development and implementation of a sustainable management in the </a:t>
            </a:r>
            <a:r>
              <a:rPr lang="en-GB" dirty="0" err="1"/>
              <a:t>Breiðafjörður</a:t>
            </a:r>
            <a:r>
              <a:rPr lang="en-GB" dirty="0"/>
              <a:t> area.</a:t>
            </a:r>
            <a:endParaRPr lang="en-US" dirty="0"/>
          </a:p>
          <a:p>
            <a:r>
              <a:rPr lang="en-GB" dirty="0"/>
              <a:t/>
            </a:r>
            <a:br>
              <a:rPr lang="en-GB" dirty="0"/>
            </a:br>
            <a:endParaRPr lang="en-US" dirty="0" smtClean="0"/>
          </a:p>
          <a:p>
            <a:pPr lvl="0" algn="l"/>
            <a:endParaRPr lang="en-US" dirty="0"/>
          </a:p>
        </p:txBody>
      </p:sp>
      <p:pic>
        <p:nvPicPr>
          <p:cNvPr id="4" name="Image 1" descr="doc">
            <a:extLst>
              <a:ext uri="{FF2B5EF4-FFF2-40B4-BE49-F238E27FC236}">
                <a16:creationId xmlns:a16="http://schemas.microsoft.com/office/drawing/2014/main" id="{FB155677-B24D-4747-B806-16EDE510D9FF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395" y="210780"/>
            <a:ext cx="1508740" cy="1099201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Image 41">
            <a:extLst>
              <a:ext uri="{FF2B5EF4-FFF2-40B4-BE49-F238E27FC236}">
                <a16:creationId xmlns:a16="http://schemas.microsoft.com/office/drawing/2014/main" id="{CEAC00F3-49FB-4E6B-BF3E-7C9BE92E5B0F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11580" y="159789"/>
            <a:ext cx="1292740" cy="120118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622249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92114FF-6DB3-464B-908C-7ADEA9AAF32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69042" y="296881"/>
            <a:ext cx="7931890" cy="1149147"/>
          </a:xfrm>
        </p:spPr>
        <p:txBody>
          <a:bodyPr>
            <a:noAutofit/>
          </a:bodyPr>
          <a:lstStyle/>
          <a:p>
            <a:pPr algn="l"/>
            <a:r>
              <a:rPr lang="en-GB" sz="2400" b="1" dirty="0" smtClean="0">
                <a:solidFill>
                  <a:schemeClr val="accent6">
                    <a:lumMod val="50000"/>
                  </a:schemeClr>
                </a:solidFill>
              </a:rPr>
              <a:t>5. </a:t>
            </a:r>
            <a:r>
              <a:rPr lang="en-GB" sz="2200" b="1" dirty="0">
                <a:solidFill>
                  <a:schemeClr val="accent6">
                    <a:lumMod val="50000"/>
                  </a:schemeClr>
                </a:solidFill>
              </a:rPr>
              <a:t>SUGGESTED ACTIONS THAT CAN STRENGTHEN THE CONSERVATION OF OTHER PARTS OF THE BREIÐAFJÖRÐUR NATURE RESERVE WHICH MAY NOT BE AFFECTED </a:t>
            </a:r>
            <a:r>
              <a:rPr lang="en-GB" sz="2200" b="1" i="1" dirty="0">
                <a:solidFill>
                  <a:schemeClr val="accent6">
                    <a:lumMod val="50000"/>
                  </a:schemeClr>
                </a:solidFill>
              </a:rPr>
              <a:t>DIRECTLY</a:t>
            </a:r>
            <a:r>
              <a:rPr lang="en-GB" sz="2200" b="1" dirty="0">
                <a:solidFill>
                  <a:schemeClr val="accent6">
                    <a:lumMod val="50000"/>
                  </a:schemeClr>
                </a:solidFill>
              </a:rPr>
              <a:t> BY THE ROAD PROJECT</a:t>
            </a:r>
            <a:endParaRPr lang="en-US" sz="22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BB5AC539-37E2-4155-952C-A2406985377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2926" y="1729291"/>
            <a:ext cx="11061394" cy="4937323"/>
          </a:xfrm>
        </p:spPr>
        <p:txBody>
          <a:bodyPr>
            <a:noAutofit/>
          </a:bodyPr>
          <a:lstStyle/>
          <a:p>
            <a:pPr lvl="0" algn="l"/>
            <a:r>
              <a:rPr lang="en-GB" b="1" dirty="0" smtClean="0"/>
              <a:t>c. Strengthen </a:t>
            </a:r>
            <a:r>
              <a:rPr lang="en-GB" b="1" dirty="0"/>
              <a:t>the </a:t>
            </a:r>
            <a:r>
              <a:rPr lang="en-GB" b="1" dirty="0" err="1"/>
              <a:t>Breiðafjörður</a:t>
            </a:r>
            <a:r>
              <a:rPr lang="en-GB" b="1" dirty="0"/>
              <a:t> Conservation Act (1995)</a:t>
            </a:r>
            <a:endParaRPr lang="en-US" dirty="0"/>
          </a:p>
          <a:p>
            <a:pPr algn="l"/>
            <a:r>
              <a:rPr lang="en-GB" b="1" dirty="0"/>
              <a:t> </a:t>
            </a:r>
            <a:endParaRPr lang="en-US" dirty="0"/>
          </a:p>
          <a:p>
            <a:pPr algn="l"/>
            <a:r>
              <a:rPr lang="en-GB" sz="2000" b="1" dirty="0"/>
              <a:t>Suggestion 3:</a:t>
            </a:r>
            <a:r>
              <a:rPr lang="en-GB" sz="2000" dirty="0"/>
              <a:t> The Environment Ministry to set up a </a:t>
            </a:r>
            <a:r>
              <a:rPr lang="en-GB" sz="2000" b="1" dirty="0"/>
              <a:t>working group</a:t>
            </a:r>
            <a:r>
              <a:rPr lang="en-GB" sz="2000" dirty="0"/>
              <a:t> (possibly using the Consultation Group linked with the Steering Group) </a:t>
            </a:r>
            <a:r>
              <a:rPr lang="en-GB" sz="2000" b="1" dirty="0"/>
              <a:t>including all relevant stakeholders </a:t>
            </a:r>
            <a:r>
              <a:rPr lang="en-GB" sz="2000" dirty="0"/>
              <a:t>to further discuss and update (if needed) the report produced by the </a:t>
            </a:r>
            <a:r>
              <a:rPr lang="en-GB" sz="2000" dirty="0" err="1"/>
              <a:t>Breiðafjörður</a:t>
            </a:r>
            <a:r>
              <a:rPr lang="en-GB" sz="2000" dirty="0"/>
              <a:t> Committee on proposed solution for improving the legal protection of the </a:t>
            </a:r>
            <a:r>
              <a:rPr lang="en-GB" sz="2000" dirty="0" err="1"/>
              <a:t>Breiðafjörður</a:t>
            </a:r>
            <a:r>
              <a:rPr lang="en-GB" sz="2000" dirty="0"/>
              <a:t> area;</a:t>
            </a:r>
            <a:endParaRPr lang="en-US" sz="2000" dirty="0"/>
          </a:p>
          <a:p>
            <a:pPr algn="l"/>
            <a:r>
              <a:rPr lang="en-GB" sz="2000" b="1" dirty="0"/>
              <a:t> </a:t>
            </a:r>
            <a:endParaRPr lang="en-US" sz="2000" dirty="0"/>
          </a:p>
          <a:p>
            <a:pPr algn="l"/>
            <a:r>
              <a:rPr lang="en-GB" sz="2000" b="1" dirty="0"/>
              <a:t>Suggestion 4:</a:t>
            </a:r>
            <a:r>
              <a:rPr lang="en-GB" sz="2000" dirty="0"/>
              <a:t> Within the aforementioned groups, </a:t>
            </a:r>
            <a:r>
              <a:rPr lang="en-GB" sz="2000" b="1" dirty="0"/>
              <a:t>discuss the possibility of including the </a:t>
            </a:r>
            <a:r>
              <a:rPr lang="en-GB" sz="2000" b="1" dirty="0" err="1"/>
              <a:t>Breiðafjörður</a:t>
            </a:r>
            <a:r>
              <a:rPr lang="en-GB" sz="2000" b="1" dirty="0"/>
              <a:t> area on the candidate list of Emerald Network sites </a:t>
            </a:r>
            <a:r>
              <a:rPr lang="en-GB" sz="2000" dirty="0"/>
              <a:t>(especially as the current conservation act is considered compatible with the Emerald Network requirements), considering </a:t>
            </a:r>
            <a:r>
              <a:rPr lang="en-GB" sz="2000" b="1" dirty="0"/>
              <a:t>Recommendation No. 157 (2011, revised 2011) </a:t>
            </a:r>
            <a:r>
              <a:rPr lang="en-GB" sz="2000" dirty="0"/>
              <a:t>on the status of candidate Emerald sites and guidelines on the criteria for their nomination. </a:t>
            </a:r>
            <a:endParaRPr lang="en-GB" sz="2000" dirty="0" smtClean="0"/>
          </a:p>
          <a:p>
            <a:pPr algn="l"/>
            <a:endParaRPr lang="en-GB" sz="2000" dirty="0" smtClean="0"/>
          </a:p>
          <a:p>
            <a:pPr algn="l"/>
            <a:r>
              <a:rPr lang="en-GB" sz="2000" b="1" dirty="0"/>
              <a:t>Suggestion 5:</a:t>
            </a:r>
            <a:r>
              <a:rPr lang="en-GB" sz="2000" dirty="0"/>
              <a:t> Within the working group to discuss the possibility and opportunities of designating the </a:t>
            </a:r>
            <a:r>
              <a:rPr lang="en-GB" sz="2000" dirty="0" err="1"/>
              <a:t>Breiðafjörður</a:t>
            </a:r>
            <a:r>
              <a:rPr lang="en-GB" sz="2000" dirty="0"/>
              <a:t> area as a RAMSAR site.</a:t>
            </a:r>
            <a:endParaRPr lang="en-US" sz="2000" dirty="0"/>
          </a:p>
          <a:p>
            <a:pPr algn="l"/>
            <a:endParaRPr lang="en-US" sz="2000" dirty="0"/>
          </a:p>
          <a:p>
            <a:pPr algn="l"/>
            <a:r>
              <a:rPr lang="en-GB" b="1" dirty="0"/>
              <a:t> </a:t>
            </a:r>
            <a:endParaRPr lang="en-US" dirty="0"/>
          </a:p>
          <a:p>
            <a:r>
              <a:rPr lang="en-GB" dirty="0"/>
              <a:t/>
            </a:r>
            <a:br>
              <a:rPr lang="en-GB" dirty="0"/>
            </a:br>
            <a:endParaRPr lang="en-US" dirty="0" smtClean="0"/>
          </a:p>
          <a:p>
            <a:pPr lvl="0" algn="l"/>
            <a:endParaRPr lang="en-US" dirty="0"/>
          </a:p>
        </p:txBody>
      </p:sp>
      <p:pic>
        <p:nvPicPr>
          <p:cNvPr id="4" name="Image 1" descr="doc">
            <a:extLst>
              <a:ext uri="{FF2B5EF4-FFF2-40B4-BE49-F238E27FC236}">
                <a16:creationId xmlns:a16="http://schemas.microsoft.com/office/drawing/2014/main" id="{FB155677-B24D-4747-B806-16EDE510D9FF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395" y="210780"/>
            <a:ext cx="1508740" cy="1099201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Image 41">
            <a:extLst>
              <a:ext uri="{FF2B5EF4-FFF2-40B4-BE49-F238E27FC236}">
                <a16:creationId xmlns:a16="http://schemas.microsoft.com/office/drawing/2014/main" id="{CEAC00F3-49FB-4E6B-BF3E-7C9BE92E5B0F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11580" y="159789"/>
            <a:ext cx="1292740" cy="120118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559053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92114FF-6DB3-464B-908C-7ADEA9AAF32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69042" y="296881"/>
            <a:ext cx="7931890" cy="1149147"/>
          </a:xfrm>
        </p:spPr>
        <p:txBody>
          <a:bodyPr>
            <a:noAutofit/>
          </a:bodyPr>
          <a:lstStyle/>
          <a:p>
            <a:pPr algn="l"/>
            <a:r>
              <a:rPr lang="en-GB" sz="2400" b="1" dirty="0" smtClean="0">
                <a:solidFill>
                  <a:schemeClr val="accent6">
                    <a:lumMod val="50000"/>
                  </a:schemeClr>
                </a:solidFill>
              </a:rPr>
              <a:t>5. </a:t>
            </a:r>
            <a:r>
              <a:rPr lang="en-GB" sz="2200" b="1" dirty="0">
                <a:solidFill>
                  <a:schemeClr val="accent6">
                    <a:lumMod val="50000"/>
                  </a:schemeClr>
                </a:solidFill>
              </a:rPr>
              <a:t>SUGGESTED ACTIONS THAT CAN STRENGTHEN THE CONSERVATION OF OTHER PARTS OF THE BREIÐAFJÖRÐUR NATURE RESERVE WHICH MAY NOT BE AFFECTED </a:t>
            </a:r>
            <a:r>
              <a:rPr lang="en-GB" sz="2200" b="1" i="1" dirty="0">
                <a:solidFill>
                  <a:schemeClr val="accent6">
                    <a:lumMod val="50000"/>
                  </a:schemeClr>
                </a:solidFill>
              </a:rPr>
              <a:t>DIRECTLY</a:t>
            </a:r>
            <a:r>
              <a:rPr lang="en-GB" sz="2200" b="1" dirty="0">
                <a:solidFill>
                  <a:schemeClr val="accent6">
                    <a:lumMod val="50000"/>
                  </a:schemeClr>
                </a:solidFill>
              </a:rPr>
              <a:t> BY THE ROAD PROJECT</a:t>
            </a:r>
            <a:endParaRPr lang="en-US" sz="22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BB5AC539-37E2-4155-952C-A2406985377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2926" y="1729291"/>
            <a:ext cx="11061394" cy="4937323"/>
          </a:xfrm>
        </p:spPr>
        <p:txBody>
          <a:bodyPr>
            <a:noAutofit/>
          </a:bodyPr>
          <a:lstStyle/>
          <a:p>
            <a:pPr lvl="0" algn="l"/>
            <a:r>
              <a:rPr lang="en-GB" b="1" dirty="0" smtClean="0"/>
              <a:t>d. Implement </a:t>
            </a:r>
            <a:r>
              <a:rPr lang="en-GB" b="1" dirty="0"/>
              <a:t>a sound overall monitoring plan for the </a:t>
            </a:r>
            <a:r>
              <a:rPr lang="en-GB" b="1" dirty="0" err="1"/>
              <a:t>Breiðafjörður</a:t>
            </a:r>
            <a:r>
              <a:rPr lang="en-GB" b="1" dirty="0"/>
              <a:t> area</a:t>
            </a:r>
            <a:endParaRPr lang="en-US" dirty="0"/>
          </a:p>
          <a:p>
            <a:pPr algn="l"/>
            <a:r>
              <a:rPr lang="en-GB" b="1" dirty="0"/>
              <a:t> </a:t>
            </a:r>
            <a:endParaRPr lang="en-US" dirty="0"/>
          </a:p>
          <a:p>
            <a:pPr algn="l"/>
            <a:r>
              <a:rPr lang="en-GB" b="1" dirty="0"/>
              <a:t>Suggestion 6:</a:t>
            </a:r>
            <a:r>
              <a:rPr lang="en-GB" dirty="0"/>
              <a:t> Engage all relevant stakeholders in developing the monitoring plan adapted to the area’s needs and in harmonising existing monitoring protocols (including the ones used for the route Þ-H and, ideally, to support the future development of national standards).  </a:t>
            </a:r>
            <a:endParaRPr lang="en-US" dirty="0"/>
          </a:p>
          <a:p>
            <a:r>
              <a:rPr lang="en-GB" dirty="0"/>
              <a:t/>
            </a:r>
            <a:br>
              <a:rPr lang="en-GB" dirty="0"/>
            </a:br>
            <a:endParaRPr lang="en-US" dirty="0" smtClean="0"/>
          </a:p>
          <a:p>
            <a:pPr lvl="0" algn="l"/>
            <a:endParaRPr lang="en-US" dirty="0"/>
          </a:p>
        </p:txBody>
      </p:sp>
      <p:pic>
        <p:nvPicPr>
          <p:cNvPr id="4" name="Image 1" descr="doc">
            <a:extLst>
              <a:ext uri="{FF2B5EF4-FFF2-40B4-BE49-F238E27FC236}">
                <a16:creationId xmlns:a16="http://schemas.microsoft.com/office/drawing/2014/main" id="{FB155677-B24D-4747-B806-16EDE510D9FF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395" y="210780"/>
            <a:ext cx="1508740" cy="1099201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Image 41">
            <a:extLst>
              <a:ext uri="{FF2B5EF4-FFF2-40B4-BE49-F238E27FC236}">
                <a16:creationId xmlns:a16="http://schemas.microsoft.com/office/drawing/2014/main" id="{CEAC00F3-49FB-4E6B-BF3E-7C9BE92E5B0F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11580" y="159789"/>
            <a:ext cx="1292740" cy="120118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326949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92114FF-6DB3-464B-908C-7ADEA9AAF32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69042" y="296881"/>
            <a:ext cx="7931890" cy="1149147"/>
          </a:xfrm>
        </p:spPr>
        <p:txBody>
          <a:bodyPr>
            <a:noAutofit/>
          </a:bodyPr>
          <a:lstStyle/>
          <a:p>
            <a:pPr algn="l"/>
            <a:r>
              <a:rPr lang="en-GB" sz="2400" b="1" dirty="0" smtClean="0">
                <a:solidFill>
                  <a:schemeClr val="accent6">
                    <a:lumMod val="50000"/>
                  </a:schemeClr>
                </a:solidFill>
              </a:rPr>
              <a:t>5. </a:t>
            </a:r>
            <a:r>
              <a:rPr lang="en-GB" sz="2200" b="1" dirty="0">
                <a:solidFill>
                  <a:schemeClr val="accent6">
                    <a:lumMod val="50000"/>
                  </a:schemeClr>
                </a:solidFill>
              </a:rPr>
              <a:t>SUGGESTED ACTIONS THAT CAN STRENGTHEN THE CONSERVATION OF OTHER PARTS OF THE BREIÐAFJÖRÐUR NATURE RESERVE WHICH MAY NOT BE AFFECTED </a:t>
            </a:r>
            <a:r>
              <a:rPr lang="en-GB" sz="2200" b="1" i="1" dirty="0">
                <a:solidFill>
                  <a:schemeClr val="accent6">
                    <a:lumMod val="50000"/>
                  </a:schemeClr>
                </a:solidFill>
              </a:rPr>
              <a:t>DIRECTLY</a:t>
            </a:r>
            <a:r>
              <a:rPr lang="en-GB" sz="2200" b="1" dirty="0">
                <a:solidFill>
                  <a:schemeClr val="accent6">
                    <a:lumMod val="50000"/>
                  </a:schemeClr>
                </a:solidFill>
              </a:rPr>
              <a:t> BY THE ROAD PROJECT</a:t>
            </a:r>
            <a:endParaRPr lang="en-US" sz="22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BB5AC539-37E2-4155-952C-A2406985377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2926" y="1729291"/>
            <a:ext cx="11061394" cy="4937323"/>
          </a:xfrm>
        </p:spPr>
        <p:txBody>
          <a:bodyPr>
            <a:noAutofit/>
          </a:bodyPr>
          <a:lstStyle/>
          <a:p>
            <a:pPr lvl="0" algn="l"/>
            <a:r>
              <a:rPr lang="en-GB" b="1" dirty="0" smtClean="0"/>
              <a:t>e. Develop </a:t>
            </a:r>
            <a:r>
              <a:rPr lang="en-GB" b="1" dirty="0"/>
              <a:t>a comprehensive database as an efficient support for decision-making related to the </a:t>
            </a:r>
            <a:r>
              <a:rPr lang="en-GB" b="1" dirty="0" err="1"/>
              <a:t>Breiðafjörður</a:t>
            </a:r>
            <a:r>
              <a:rPr lang="en-GB" b="1" dirty="0"/>
              <a:t> area</a:t>
            </a:r>
            <a:endParaRPr lang="en-US" dirty="0"/>
          </a:p>
          <a:p>
            <a:pPr algn="l"/>
            <a:r>
              <a:rPr lang="en-GB" sz="2000" b="1" dirty="0"/>
              <a:t> </a:t>
            </a:r>
            <a:endParaRPr lang="en-US" sz="2000" dirty="0"/>
          </a:p>
          <a:p>
            <a:pPr algn="l"/>
            <a:r>
              <a:rPr lang="en-GB" sz="2000" b="1" dirty="0"/>
              <a:t>Suggestion 7: </a:t>
            </a:r>
            <a:r>
              <a:rPr lang="en-GB" sz="2000" dirty="0"/>
              <a:t>Harmonise and collate existing data, develop data acquisition protocols in order to produce a functional data-base as a GIS tool for decision makings within the </a:t>
            </a:r>
            <a:r>
              <a:rPr lang="en-GB" sz="2000" dirty="0" err="1"/>
              <a:t>Breiðafjörður</a:t>
            </a:r>
            <a:r>
              <a:rPr lang="en-GB" sz="2000" dirty="0"/>
              <a:t> area.</a:t>
            </a:r>
            <a:endParaRPr lang="en-US" sz="2000" dirty="0"/>
          </a:p>
          <a:p>
            <a:pPr algn="l"/>
            <a:r>
              <a:rPr lang="en-GB" sz="2000" dirty="0"/>
              <a:t> </a:t>
            </a:r>
            <a:endParaRPr lang="en-US" sz="2000" dirty="0"/>
          </a:p>
          <a:p>
            <a:pPr algn="l"/>
            <a:r>
              <a:rPr lang="en-GB" sz="2000" b="1" dirty="0"/>
              <a:t>Suggestion 8: </a:t>
            </a:r>
            <a:r>
              <a:rPr lang="en-GB" sz="2000" dirty="0"/>
              <a:t>Develop the Standard Data Form requested by the Emerald designation process for the </a:t>
            </a:r>
            <a:r>
              <a:rPr lang="en-GB" sz="2000" dirty="0" err="1"/>
              <a:t>Breiðafjörður</a:t>
            </a:r>
            <a:r>
              <a:rPr lang="en-GB" sz="2000" dirty="0"/>
              <a:t> area also as a mean to identify the biodiversity and cultural features that should be assigned with higher values during the multi-criterial analysis of impact assessments for future projects</a:t>
            </a:r>
            <a:r>
              <a:rPr lang="en-GB" sz="2000" dirty="0" smtClean="0"/>
              <a:t>.</a:t>
            </a:r>
          </a:p>
          <a:p>
            <a:pPr algn="l"/>
            <a:endParaRPr lang="en-GB" sz="2000" b="1" dirty="0"/>
          </a:p>
          <a:p>
            <a:pPr algn="l"/>
            <a:r>
              <a:rPr lang="en-GB" sz="2000" b="1" dirty="0"/>
              <a:t>Suggestion 9: </a:t>
            </a:r>
            <a:r>
              <a:rPr lang="en-GB" sz="2000" dirty="0"/>
              <a:t>Implement new studies (i.e. the cumulative effect assessment) and develop new datasets for currently missing information (i.e. geomorphological features, connectivity/fragmentation maps etc.)</a:t>
            </a:r>
            <a:endParaRPr lang="en-US" sz="2000" dirty="0"/>
          </a:p>
          <a:p>
            <a:pPr algn="l"/>
            <a:r>
              <a:rPr lang="en-GB" sz="2000" b="1" dirty="0" smtClean="0"/>
              <a:t> </a:t>
            </a:r>
            <a:endParaRPr lang="en-US" sz="2000" dirty="0"/>
          </a:p>
          <a:p>
            <a:r>
              <a:rPr lang="en-GB" dirty="0"/>
              <a:t/>
            </a:r>
            <a:br>
              <a:rPr lang="en-GB" dirty="0"/>
            </a:br>
            <a:endParaRPr lang="en-US" dirty="0" smtClean="0"/>
          </a:p>
          <a:p>
            <a:pPr lvl="0" algn="l"/>
            <a:endParaRPr lang="en-US" dirty="0"/>
          </a:p>
        </p:txBody>
      </p:sp>
      <p:pic>
        <p:nvPicPr>
          <p:cNvPr id="4" name="Image 1" descr="doc">
            <a:extLst>
              <a:ext uri="{FF2B5EF4-FFF2-40B4-BE49-F238E27FC236}">
                <a16:creationId xmlns:a16="http://schemas.microsoft.com/office/drawing/2014/main" id="{FB155677-B24D-4747-B806-16EDE510D9FF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395" y="210780"/>
            <a:ext cx="1508740" cy="1099201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Image 41">
            <a:extLst>
              <a:ext uri="{FF2B5EF4-FFF2-40B4-BE49-F238E27FC236}">
                <a16:creationId xmlns:a16="http://schemas.microsoft.com/office/drawing/2014/main" id="{CEAC00F3-49FB-4E6B-BF3E-7C9BE92E5B0F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11580" y="159789"/>
            <a:ext cx="1292740" cy="120118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21263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BB5AC539-37E2-4155-952C-A2406985377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2926" y="1588168"/>
            <a:ext cx="11061394" cy="4937323"/>
          </a:xfrm>
        </p:spPr>
        <p:txBody>
          <a:bodyPr>
            <a:noAutofit/>
          </a:bodyPr>
          <a:lstStyle/>
          <a:p>
            <a:pPr algn="l"/>
            <a:r>
              <a:rPr lang="en-GB" sz="2000" dirty="0"/>
              <a:t> </a:t>
            </a:r>
            <a:r>
              <a:rPr lang="en-GB" b="1" dirty="0" smtClean="0"/>
              <a:t>1.1</a:t>
            </a:r>
            <a:r>
              <a:rPr lang="en-GB" sz="2000" b="1" dirty="0" smtClean="0"/>
              <a:t>. </a:t>
            </a:r>
            <a:r>
              <a:rPr lang="en-GB" b="1" dirty="0" smtClean="0"/>
              <a:t>Main </a:t>
            </a:r>
            <a:r>
              <a:rPr lang="en-GB" b="1" dirty="0"/>
              <a:t>tasks</a:t>
            </a:r>
            <a:endParaRPr lang="en-US" b="1" dirty="0"/>
          </a:p>
          <a:p>
            <a:pPr algn="l"/>
            <a:r>
              <a:rPr lang="en-GB" sz="2000" dirty="0"/>
              <a:t> </a:t>
            </a:r>
            <a:endParaRPr lang="en-US" sz="2000" dirty="0"/>
          </a:p>
          <a:p>
            <a:pPr algn="l"/>
            <a:r>
              <a:rPr lang="en-GB" sz="2000" dirty="0"/>
              <a:t>According to the Terms of Reference, the mission had three</a:t>
            </a:r>
            <a:r>
              <a:rPr lang="en-GB" sz="2000" b="1" dirty="0"/>
              <a:t> main tasks: </a:t>
            </a:r>
            <a:endParaRPr lang="en-US" sz="2000" dirty="0"/>
          </a:p>
          <a:p>
            <a:pPr algn="l"/>
            <a:r>
              <a:rPr lang="en-GB" sz="2000" b="1" dirty="0"/>
              <a:t> </a:t>
            </a:r>
            <a:endParaRPr lang="en-US" sz="2000" dirty="0"/>
          </a:p>
          <a:p>
            <a:pPr lvl="0" algn="l"/>
            <a:r>
              <a:rPr lang="en-GB" sz="2000" b="1" dirty="0" smtClean="0"/>
              <a:t>1. To </a:t>
            </a:r>
            <a:r>
              <a:rPr lang="en-GB" sz="2000" b="1" dirty="0"/>
              <a:t>assess the proposed mitigation &amp; compensatory measures and the monitoring plan for the route Þ-H, to propose possible changes and a timeline for their implementation;</a:t>
            </a:r>
            <a:endParaRPr lang="en-US" sz="2000" dirty="0"/>
          </a:p>
          <a:p>
            <a:pPr algn="l"/>
            <a:r>
              <a:rPr lang="en-GB" sz="2000" b="1" dirty="0"/>
              <a:t> </a:t>
            </a:r>
            <a:endParaRPr lang="en-US" sz="2000" dirty="0"/>
          </a:p>
          <a:p>
            <a:pPr lvl="0" algn="l"/>
            <a:r>
              <a:rPr lang="en-GB" sz="2000" b="1" dirty="0" smtClean="0"/>
              <a:t>2. To </a:t>
            </a:r>
            <a:r>
              <a:rPr lang="en-GB" sz="2000" b="1" dirty="0"/>
              <a:t>propose recommendations to the national authorities on ensuring the elaboration and immediate implementation of mitigation and compensatory measures to ensure the conservation of affected habitats and species;</a:t>
            </a:r>
            <a:endParaRPr lang="en-US" sz="2000" dirty="0"/>
          </a:p>
          <a:p>
            <a:pPr algn="l"/>
            <a:r>
              <a:rPr lang="en-GB" sz="2000" b="1" dirty="0"/>
              <a:t> </a:t>
            </a:r>
            <a:endParaRPr lang="en-US" sz="2000" dirty="0"/>
          </a:p>
          <a:p>
            <a:pPr algn="l"/>
            <a:r>
              <a:rPr lang="en-GB" sz="2000" b="1" dirty="0" smtClean="0"/>
              <a:t>3. To </a:t>
            </a:r>
            <a:r>
              <a:rPr lang="en-GB" sz="2000" b="1" dirty="0"/>
              <a:t>suggest actions that can strengthen the conservation of other parts of the </a:t>
            </a:r>
            <a:r>
              <a:rPr lang="en-GB" sz="2000" b="1" dirty="0" err="1"/>
              <a:t>Breiðafjörður</a:t>
            </a:r>
            <a:r>
              <a:rPr lang="en-GB" sz="2000" b="1" dirty="0"/>
              <a:t> Nature Reserve which may not be affected </a:t>
            </a:r>
            <a:r>
              <a:rPr lang="en-GB" sz="2000" b="1" i="1" dirty="0"/>
              <a:t>directly</a:t>
            </a:r>
            <a:r>
              <a:rPr lang="en-GB" sz="2000" b="1" dirty="0"/>
              <a:t> by the road project.</a:t>
            </a:r>
            <a:endParaRPr lang="en-US" sz="2000" b="1" i="1" dirty="0" smtClean="0">
              <a:ea typeface="Times New Roman" panose="02020603050405020304" pitchFamily="18" charset="0"/>
            </a:endParaRPr>
          </a:p>
          <a:p>
            <a:pPr algn="l"/>
            <a:endParaRPr lang="en-US" sz="1800" dirty="0" smtClean="0">
              <a:ea typeface="Times New Roman" panose="02020603050405020304" pitchFamily="18" charset="0"/>
            </a:endParaRPr>
          </a:p>
          <a:p>
            <a:pPr algn="ctr"/>
            <a:endParaRPr lang="en-US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endParaRPr lang="en-US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r>
              <a:rPr lang="en-US" sz="1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</a:p>
        </p:txBody>
      </p:sp>
      <p:pic>
        <p:nvPicPr>
          <p:cNvPr id="4" name="Image 1" descr="doc">
            <a:extLst>
              <a:ext uri="{FF2B5EF4-FFF2-40B4-BE49-F238E27FC236}">
                <a16:creationId xmlns:a16="http://schemas.microsoft.com/office/drawing/2014/main" id="{FB155677-B24D-4747-B806-16EDE510D9FF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395" y="210780"/>
            <a:ext cx="1508740" cy="1099201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Image 41">
            <a:extLst>
              <a:ext uri="{FF2B5EF4-FFF2-40B4-BE49-F238E27FC236}">
                <a16:creationId xmlns:a16="http://schemas.microsoft.com/office/drawing/2014/main" id="{CEAC00F3-49FB-4E6B-BF3E-7C9BE92E5B0F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11580" y="159789"/>
            <a:ext cx="1292740" cy="1201182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Τίτλος 1">
            <a:extLst>
              <a:ext uri="{FF2B5EF4-FFF2-40B4-BE49-F238E27FC236}">
                <a16:creationId xmlns:a16="http://schemas.microsoft.com/office/drawing/2014/main" id="{692114FF-6DB3-464B-908C-7ADEA9AAF32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07141" y="594593"/>
            <a:ext cx="8069433" cy="766378"/>
          </a:xfrm>
        </p:spPr>
        <p:txBody>
          <a:bodyPr>
            <a:noAutofit/>
          </a:bodyPr>
          <a:lstStyle/>
          <a:p>
            <a:pPr>
              <a:spcBef>
                <a:spcPts val="1000"/>
              </a:spcBef>
              <a:defRPr/>
            </a:pPr>
            <a:r>
              <a:rPr lang="en-GB" sz="2400" b="1" dirty="0">
                <a:solidFill>
                  <a:schemeClr val="accent6">
                    <a:lumMod val="50000"/>
                  </a:schemeClr>
                </a:solidFill>
              </a:rPr>
              <a:t>1. MAIN TASKS AND APPROACH OF THE MISSION</a:t>
            </a:r>
            <a:r>
              <a:rPr lang="en-US" sz="2400" b="1" dirty="0">
                <a:solidFill>
                  <a:schemeClr val="accent6">
                    <a:lumMod val="50000"/>
                  </a:schemeClr>
                </a:solidFill>
              </a:rPr>
              <a:t/>
            </a:r>
            <a:br>
              <a:rPr lang="en-US" sz="2400" b="1" dirty="0">
                <a:solidFill>
                  <a:schemeClr val="accent6">
                    <a:lumMod val="50000"/>
                  </a:schemeClr>
                </a:solidFill>
              </a:rPr>
            </a:br>
            <a:r>
              <a:rPr kumimoji="0" lang="en-US" sz="2400" b="1" i="1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 </a:t>
            </a:r>
            <a:endParaRPr lang="el-GR" sz="2400" b="1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991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92114FF-6DB3-464B-908C-7ADEA9AAF32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69042" y="296881"/>
            <a:ext cx="7931890" cy="1149147"/>
          </a:xfrm>
        </p:spPr>
        <p:txBody>
          <a:bodyPr>
            <a:noAutofit/>
          </a:bodyPr>
          <a:lstStyle/>
          <a:p>
            <a:pPr algn="l"/>
            <a:r>
              <a:rPr lang="en-GB" sz="2400" b="1" dirty="0" smtClean="0">
                <a:solidFill>
                  <a:schemeClr val="accent6">
                    <a:lumMod val="50000"/>
                  </a:schemeClr>
                </a:solidFill>
              </a:rPr>
              <a:t>5. </a:t>
            </a:r>
            <a:r>
              <a:rPr lang="en-GB" sz="2200" b="1" dirty="0">
                <a:solidFill>
                  <a:schemeClr val="accent6">
                    <a:lumMod val="50000"/>
                  </a:schemeClr>
                </a:solidFill>
              </a:rPr>
              <a:t>SUGGESTED ACTIONS THAT CAN STRENGTHEN THE CONSERVATION OF OTHER PARTS OF THE BREIÐAFJÖRÐUR NATURE RESERVE WHICH MAY NOT BE AFFECTED </a:t>
            </a:r>
            <a:r>
              <a:rPr lang="en-GB" sz="2200" b="1" i="1" dirty="0">
                <a:solidFill>
                  <a:schemeClr val="accent6">
                    <a:lumMod val="50000"/>
                  </a:schemeClr>
                </a:solidFill>
              </a:rPr>
              <a:t>DIRECTLY</a:t>
            </a:r>
            <a:r>
              <a:rPr lang="en-GB" sz="2200" b="1" dirty="0">
                <a:solidFill>
                  <a:schemeClr val="accent6">
                    <a:lumMod val="50000"/>
                  </a:schemeClr>
                </a:solidFill>
              </a:rPr>
              <a:t> BY THE ROAD PROJECT</a:t>
            </a:r>
            <a:endParaRPr lang="en-US" sz="22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BB5AC539-37E2-4155-952C-A2406985377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2926" y="1729291"/>
            <a:ext cx="11061394" cy="4937323"/>
          </a:xfrm>
        </p:spPr>
        <p:txBody>
          <a:bodyPr>
            <a:noAutofit/>
          </a:bodyPr>
          <a:lstStyle/>
          <a:p>
            <a:pPr lvl="0" algn="l"/>
            <a:r>
              <a:rPr lang="en-GB" dirty="0"/>
              <a:t/>
            </a:r>
            <a:br>
              <a:rPr lang="en-GB" dirty="0"/>
            </a:br>
            <a:r>
              <a:rPr lang="en-GB" b="1" dirty="0" smtClean="0"/>
              <a:t>f. Develop </a:t>
            </a:r>
            <a:r>
              <a:rPr lang="en-GB" b="1" dirty="0"/>
              <a:t>a model-management plan for the </a:t>
            </a:r>
            <a:r>
              <a:rPr lang="en-GB" b="1" dirty="0" err="1"/>
              <a:t>Breiðafjörður</a:t>
            </a:r>
            <a:r>
              <a:rPr lang="en-GB" b="1" dirty="0"/>
              <a:t> area </a:t>
            </a:r>
            <a:r>
              <a:rPr lang="en-GB" dirty="0"/>
              <a:t>(ideally correlated with the work of the Steering Group / Consultation Group)</a:t>
            </a:r>
            <a:endParaRPr lang="en-US" dirty="0"/>
          </a:p>
          <a:p>
            <a:pPr algn="l"/>
            <a:r>
              <a:rPr lang="en-GB" b="1" dirty="0"/>
              <a:t> </a:t>
            </a:r>
            <a:endParaRPr lang="en-US" dirty="0"/>
          </a:p>
          <a:p>
            <a:pPr algn="l"/>
            <a:r>
              <a:rPr lang="en-GB" b="1" dirty="0"/>
              <a:t>Suggestion 10:  </a:t>
            </a:r>
            <a:r>
              <a:rPr lang="en-GB" dirty="0"/>
              <a:t>Use the existing good practice on management plans in Iceland to develop in a participatory manner a model-management plan that would harmonise the local communities/municipalities needs with the conservation objectives. </a:t>
            </a:r>
            <a:endParaRPr lang="en-US" dirty="0"/>
          </a:p>
          <a:p>
            <a:endParaRPr lang="en-US" dirty="0" smtClean="0"/>
          </a:p>
          <a:p>
            <a:pPr lvl="0" algn="l"/>
            <a:endParaRPr lang="en-US" dirty="0"/>
          </a:p>
        </p:txBody>
      </p:sp>
      <p:pic>
        <p:nvPicPr>
          <p:cNvPr id="4" name="Image 1" descr="doc">
            <a:extLst>
              <a:ext uri="{FF2B5EF4-FFF2-40B4-BE49-F238E27FC236}">
                <a16:creationId xmlns:a16="http://schemas.microsoft.com/office/drawing/2014/main" id="{FB155677-B24D-4747-B806-16EDE510D9FF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395" y="210780"/>
            <a:ext cx="1508740" cy="1099201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Image 41">
            <a:extLst>
              <a:ext uri="{FF2B5EF4-FFF2-40B4-BE49-F238E27FC236}">
                <a16:creationId xmlns:a16="http://schemas.microsoft.com/office/drawing/2014/main" id="{CEAC00F3-49FB-4E6B-BF3E-7C9BE92E5B0F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11580" y="159789"/>
            <a:ext cx="1292740" cy="120118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04148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92114FF-6DB3-464B-908C-7ADEA9AAF32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69042" y="296882"/>
            <a:ext cx="7931890" cy="681314"/>
          </a:xfrm>
        </p:spPr>
        <p:txBody>
          <a:bodyPr>
            <a:noAutofit/>
          </a:bodyPr>
          <a:lstStyle/>
          <a:p>
            <a:r>
              <a:rPr lang="en-GB" sz="2400" b="1" dirty="0" smtClean="0">
                <a:solidFill>
                  <a:schemeClr val="accent6">
                    <a:lumMod val="50000"/>
                  </a:schemeClr>
                </a:solidFill>
              </a:rPr>
              <a:t>FINAL NOTES</a:t>
            </a:r>
            <a:endParaRPr lang="en-US" sz="22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BB5AC539-37E2-4155-952C-A2406985377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2926" y="1729291"/>
            <a:ext cx="11061394" cy="4937323"/>
          </a:xfrm>
        </p:spPr>
        <p:txBody>
          <a:bodyPr>
            <a:noAutofit/>
          </a:bodyPr>
          <a:lstStyle/>
          <a:p>
            <a:pPr algn="l">
              <a:lnSpc>
                <a:spcPct val="100000"/>
              </a:lnSpc>
            </a:pPr>
            <a:r>
              <a:rPr lang="en-GB" dirty="0"/>
              <a:t/>
            </a:r>
            <a:br>
              <a:rPr lang="en-GB" dirty="0"/>
            </a:br>
            <a:r>
              <a:rPr lang="en-GB" b="1" dirty="0"/>
              <a:t>The clear dedication of all parties -authorities, scientific bodies, NGOs and local communities- </a:t>
            </a:r>
            <a:r>
              <a:rPr lang="en-GB" dirty="0"/>
              <a:t>not only to finding the best solution for the road project, but also for the entire </a:t>
            </a:r>
            <a:r>
              <a:rPr lang="en-GB" dirty="0" err="1"/>
              <a:t>Breiðafjörður</a:t>
            </a:r>
            <a:r>
              <a:rPr lang="en-GB" dirty="0"/>
              <a:t> area </a:t>
            </a:r>
            <a:r>
              <a:rPr lang="en-GB" b="1" dirty="0"/>
              <a:t>is to be highly commended </a:t>
            </a:r>
            <a:r>
              <a:rPr lang="en-GB" dirty="0"/>
              <a:t>and</a:t>
            </a:r>
            <a:r>
              <a:rPr lang="en-GB" b="1" dirty="0"/>
              <a:t> should become a part of the legacy of the case. </a:t>
            </a:r>
            <a:endParaRPr lang="en-US" dirty="0"/>
          </a:p>
          <a:p>
            <a:pPr algn="l">
              <a:lnSpc>
                <a:spcPct val="100000"/>
              </a:lnSpc>
            </a:pPr>
            <a:endParaRPr lang="en-GB" dirty="0" smtClean="0"/>
          </a:p>
          <a:p>
            <a:pPr algn="l">
              <a:lnSpc>
                <a:spcPct val="100000"/>
              </a:lnSpc>
            </a:pPr>
            <a:endParaRPr lang="en-GB" dirty="0" smtClean="0"/>
          </a:p>
          <a:p>
            <a:pPr algn="l">
              <a:lnSpc>
                <a:spcPct val="100000"/>
              </a:lnSpc>
            </a:pPr>
            <a:r>
              <a:rPr lang="en-GB" dirty="0" smtClean="0"/>
              <a:t>Both </a:t>
            </a:r>
            <a:r>
              <a:rPr lang="en-GB" dirty="0"/>
              <a:t>parties agreed that </a:t>
            </a:r>
            <a:r>
              <a:rPr lang="en-GB" b="1" dirty="0"/>
              <a:t>functional collaboration between relevant institutions and stakeholders should become a priority</a:t>
            </a:r>
            <a:r>
              <a:rPr lang="en-GB" dirty="0"/>
              <a:t>, as better collaboration between them </a:t>
            </a:r>
            <a:r>
              <a:rPr lang="en-GB" b="1" dirty="0"/>
              <a:t>should be one of the main aims for the future conservation of the area</a:t>
            </a:r>
            <a:r>
              <a:rPr lang="en-GB" dirty="0"/>
              <a:t>. </a:t>
            </a:r>
            <a:endParaRPr lang="en-US" dirty="0"/>
          </a:p>
          <a:p>
            <a:pPr algn="l">
              <a:lnSpc>
                <a:spcPct val="100000"/>
              </a:lnSpc>
            </a:pPr>
            <a:r>
              <a:rPr lang="en-GB" dirty="0"/>
              <a:t> </a:t>
            </a:r>
            <a:endParaRPr lang="en-GB" dirty="0" smtClean="0"/>
          </a:p>
          <a:p>
            <a:pPr algn="l">
              <a:lnSpc>
                <a:spcPct val="100000"/>
              </a:lnSpc>
            </a:pPr>
            <a:endParaRPr lang="en-US" dirty="0"/>
          </a:p>
          <a:p>
            <a:endParaRPr lang="en-US" dirty="0" smtClean="0"/>
          </a:p>
          <a:p>
            <a:pPr lvl="0" algn="l"/>
            <a:endParaRPr lang="en-US" dirty="0"/>
          </a:p>
        </p:txBody>
      </p:sp>
      <p:pic>
        <p:nvPicPr>
          <p:cNvPr id="4" name="Image 1" descr="doc">
            <a:extLst>
              <a:ext uri="{FF2B5EF4-FFF2-40B4-BE49-F238E27FC236}">
                <a16:creationId xmlns:a16="http://schemas.microsoft.com/office/drawing/2014/main" id="{FB155677-B24D-4747-B806-16EDE510D9FF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395" y="210780"/>
            <a:ext cx="1508740" cy="1099201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Image 41">
            <a:extLst>
              <a:ext uri="{FF2B5EF4-FFF2-40B4-BE49-F238E27FC236}">
                <a16:creationId xmlns:a16="http://schemas.microsoft.com/office/drawing/2014/main" id="{CEAC00F3-49FB-4E6B-BF3E-7C9BE92E5B0F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11580" y="159789"/>
            <a:ext cx="1292740" cy="120118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39461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92114FF-6DB3-464B-908C-7ADEA9AAF32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69042" y="296882"/>
            <a:ext cx="7931890" cy="681314"/>
          </a:xfrm>
        </p:spPr>
        <p:txBody>
          <a:bodyPr>
            <a:noAutofit/>
          </a:bodyPr>
          <a:lstStyle/>
          <a:p>
            <a:r>
              <a:rPr lang="en-GB" sz="2400" b="1" dirty="0" smtClean="0">
                <a:solidFill>
                  <a:schemeClr val="accent6">
                    <a:lumMod val="50000"/>
                  </a:schemeClr>
                </a:solidFill>
              </a:rPr>
              <a:t>FINAL NOTES</a:t>
            </a:r>
            <a:endParaRPr lang="en-US" sz="22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BB5AC539-37E2-4155-952C-A2406985377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2926" y="1494693"/>
            <a:ext cx="11061394" cy="5171922"/>
          </a:xfrm>
        </p:spPr>
        <p:txBody>
          <a:bodyPr>
            <a:noAutofit/>
          </a:bodyPr>
          <a:lstStyle/>
          <a:p>
            <a:pPr algn="l"/>
            <a:r>
              <a:rPr lang="en-GB" dirty="0"/>
              <a:t>Invitation for the </a:t>
            </a:r>
            <a:r>
              <a:rPr lang="en-GB" dirty="0" smtClean="0"/>
              <a:t>parties </a:t>
            </a:r>
            <a:r>
              <a:rPr lang="en-GB" dirty="0"/>
              <a:t>to take </a:t>
            </a:r>
            <a:r>
              <a:rPr lang="en-GB" dirty="0" smtClean="0"/>
              <a:t>the </a:t>
            </a:r>
            <a:r>
              <a:rPr lang="en-GB" dirty="0"/>
              <a:t>report </a:t>
            </a:r>
            <a:r>
              <a:rPr lang="en-GB" dirty="0" smtClean="0"/>
              <a:t>as </a:t>
            </a:r>
            <a:r>
              <a:rPr lang="en-GB" dirty="0"/>
              <a:t>an </a:t>
            </a:r>
            <a:r>
              <a:rPr lang="en-GB" b="1" dirty="0"/>
              <a:t>outcome of a joint working session</a:t>
            </a:r>
            <a:r>
              <a:rPr lang="en-GB" dirty="0"/>
              <a:t> aimed to </a:t>
            </a:r>
            <a:r>
              <a:rPr lang="en-GB" b="1" dirty="0"/>
              <a:t>identify the next needed steps</a:t>
            </a:r>
            <a:r>
              <a:rPr lang="en-GB" dirty="0"/>
              <a:t>.</a:t>
            </a:r>
            <a:endParaRPr lang="en-US" dirty="0"/>
          </a:p>
          <a:p>
            <a:pPr algn="l"/>
            <a:r>
              <a:rPr lang="en-GB" b="1" dirty="0"/>
              <a:t> </a:t>
            </a:r>
            <a:endParaRPr lang="en-US" dirty="0"/>
          </a:p>
          <a:p>
            <a:pPr algn="l"/>
            <a:r>
              <a:rPr lang="en-GB" dirty="0"/>
              <a:t>Given the present situation, a </a:t>
            </a:r>
            <a:r>
              <a:rPr lang="en-GB" b="1" dirty="0"/>
              <a:t>good-case scenario </a:t>
            </a:r>
            <a:r>
              <a:rPr lang="en-GB" dirty="0"/>
              <a:t>should use the lessons learnt and the unique amount of data paired with a genuine and efficient collaborative effort of all interested stakeholders </a:t>
            </a:r>
            <a:r>
              <a:rPr lang="en-GB" b="1" dirty="0"/>
              <a:t>to turn the case into a referential, pivotal case for Iceland</a:t>
            </a:r>
            <a:r>
              <a:rPr lang="en-GB" dirty="0"/>
              <a:t>.  </a:t>
            </a:r>
            <a:endParaRPr lang="en-US" dirty="0"/>
          </a:p>
          <a:p>
            <a:pPr algn="l"/>
            <a:r>
              <a:rPr lang="en-GB" dirty="0"/>
              <a:t> </a:t>
            </a:r>
            <a:endParaRPr lang="en-US" dirty="0"/>
          </a:p>
          <a:p>
            <a:pPr algn="l"/>
            <a:r>
              <a:rPr lang="en-GB" dirty="0"/>
              <a:t>This would be </a:t>
            </a:r>
            <a:r>
              <a:rPr lang="en-GB" b="1" dirty="0"/>
              <a:t>beneficial</a:t>
            </a:r>
            <a:r>
              <a:rPr lang="en-GB" dirty="0"/>
              <a:t> not only for the </a:t>
            </a:r>
            <a:r>
              <a:rPr lang="en-GB" b="1" dirty="0" err="1"/>
              <a:t>Breiðafjörður</a:t>
            </a:r>
            <a:r>
              <a:rPr lang="en-GB" b="1" dirty="0"/>
              <a:t> area</a:t>
            </a:r>
            <a:r>
              <a:rPr lang="en-GB" dirty="0"/>
              <a:t>, but would create a </a:t>
            </a:r>
            <a:r>
              <a:rPr lang="en-GB" b="1" dirty="0"/>
              <a:t>significant precedent for harmonising local and national interests </a:t>
            </a:r>
            <a:r>
              <a:rPr lang="en-GB" dirty="0"/>
              <a:t>and by using the best-available know-how adapted to Iceland’s specific conditions. </a:t>
            </a:r>
            <a:endParaRPr lang="en-GB" dirty="0" smtClean="0"/>
          </a:p>
          <a:p>
            <a:pPr algn="l"/>
            <a:endParaRPr lang="en-US" dirty="0"/>
          </a:p>
          <a:p>
            <a:pPr algn="l"/>
            <a:r>
              <a:rPr lang="en-GB" dirty="0"/>
              <a:t>Not least, it could be the start of </a:t>
            </a:r>
            <a:r>
              <a:rPr lang="en-GB" b="1" dirty="0"/>
              <a:t>transferring the Icelandic knowledge to the European level</a:t>
            </a:r>
            <a:r>
              <a:rPr lang="en-GB" dirty="0"/>
              <a:t>, in terms of nature and culture </a:t>
            </a:r>
            <a:r>
              <a:rPr lang="en-GB" dirty="0" smtClean="0"/>
              <a:t>protection. </a:t>
            </a:r>
            <a:endParaRPr lang="en-US" dirty="0"/>
          </a:p>
          <a:p>
            <a:endParaRPr lang="en-US" dirty="0" smtClean="0"/>
          </a:p>
          <a:p>
            <a:pPr lvl="0" algn="l"/>
            <a:endParaRPr lang="en-US" dirty="0"/>
          </a:p>
        </p:txBody>
      </p:sp>
      <p:pic>
        <p:nvPicPr>
          <p:cNvPr id="4" name="Image 1" descr="doc">
            <a:extLst>
              <a:ext uri="{FF2B5EF4-FFF2-40B4-BE49-F238E27FC236}">
                <a16:creationId xmlns:a16="http://schemas.microsoft.com/office/drawing/2014/main" id="{FB155677-B24D-4747-B806-16EDE510D9FF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395" y="210780"/>
            <a:ext cx="1508740" cy="1099201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Image 41">
            <a:extLst>
              <a:ext uri="{FF2B5EF4-FFF2-40B4-BE49-F238E27FC236}">
                <a16:creationId xmlns:a16="http://schemas.microsoft.com/office/drawing/2014/main" id="{CEAC00F3-49FB-4E6B-BF3E-7C9BE92E5B0F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11580" y="159789"/>
            <a:ext cx="1292740" cy="120118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32421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1" descr="doc">
            <a:extLst>
              <a:ext uri="{FF2B5EF4-FFF2-40B4-BE49-F238E27FC236}">
                <a16:creationId xmlns:a16="http://schemas.microsoft.com/office/drawing/2014/main" id="{FB155677-B24D-4747-B806-16EDE510D9FF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625" y="537818"/>
            <a:ext cx="1508740" cy="1099201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Image 41">
            <a:extLst>
              <a:ext uri="{FF2B5EF4-FFF2-40B4-BE49-F238E27FC236}">
                <a16:creationId xmlns:a16="http://schemas.microsoft.com/office/drawing/2014/main" id="{CEAC00F3-49FB-4E6B-BF3E-7C9BE92E5B0F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77995" y="537818"/>
            <a:ext cx="1292740" cy="1201182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8AC21447-B343-4644-8155-644EAF9EBFD9}"/>
              </a:ext>
            </a:extLst>
          </p:cNvPr>
          <p:cNvSpPr txBox="1"/>
          <p:nvPr/>
        </p:nvSpPr>
        <p:spPr>
          <a:xfrm>
            <a:off x="3436620" y="5558064"/>
            <a:ext cx="4523232" cy="61555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000" dirty="0">
                <a:solidFill>
                  <a:prstClr val="black"/>
                </a:solidFill>
                <a:ea typeface="Times New Roman" panose="02020603050405020304" pitchFamily="18" charset="0"/>
              </a:rPr>
              <a:t>Radu </a:t>
            </a:r>
            <a:r>
              <a:rPr lang="en-US" sz="2000" dirty="0" smtClean="0">
                <a:solidFill>
                  <a:prstClr val="black"/>
                </a:solidFill>
                <a:ea typeface="Times New Roman" panose="02020603050405020304" pitchFamily="18" charset="0"/>
              </a:rPr>
              <a:t>Mot, 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Times New Roman" panose="02020603050405020304" pitchFamily="18" charset="0"/>
              </a:rPr>
              <a:t>independent 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Times New Roman" panose="02020603050405020304" pitchFamily="18" charset="0"/>
              </a:rPr>
              <a:t>expert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ea typeface="Times New Roman" panose="02020603050405020304" pitchFamily="18" charset="0"/>
            </a:endParaRPr>
          </a:p>
          <a:p>
            <a:pPr algn="ctr"/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0AC0BF4-1297-488E-B3C3-C86F8FC14749}"/>
              </a:ext>
            </a:extLst>
          </p:cNvPr>
          <p:cNvSpPr txBox="1"/>
          <p:nvPr/>
        </p:nvSpPr>
        <p:spPr>
          <a:xfrm>
            <a:off x="360485" y="1138409"/>
            <a:ext cx="10629900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ea typeface="Times New Roman" panose="02020603050405020304" pitchFamily="18" charset="0"/>
                <a:cs typeface="+mn-cs"/>
              </a:rPr>
              <a:t>THANK 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ea typeface="Times New Roman" panose="02020603050405020304" pitchFamily="18" charset="0"/>
                <a:cs typeface="+mn-cs"/>
              </a:rPr>
              <a:t>YOU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uLnTx/>
              <a:uFillTx/>
              <a:ea typeface="Times New Roman" panose="02020603050405020304" pitchFamily="18" charset="0"/>
              <a:cs typeface="+mn-cs"/>
            </a:endParaRPr>
          </a:p>
          <a:p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  <a:p>
            <a:pPr algn="ctr"/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Times New Roman" panose="02020603050405020304" pitchFamily="18" charset="0"/>
              </a:rPr>
              <a:t>Icelandic </a:t>
            </a:r>
            <a:r>
              <a:rPr lang="en-GB" sz="2400" dirty="0" smtClean="0"/>
              <a:t>Authorities</a:t>
            </a:r>
            <a:r>
              <a:rPr lang="en-GB" sz="2400" dirty="0" smtClean="0"/>
              <a:t>, </a:t>
            </a:r>
            <a:r>
              <a:rPr lang="en-GB" sz="2400" dirty="0" smtClean="0"/>
              <a:t>Complainant</a:t>
            </a:r>
            <a:endParaRPr lang="ro-RO" sz="2400" dirty="0"/>
          </a:p>
          <a:p>
            <a:pPr algn="ctr"/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ea typeface="Times New Roman" panose="02020603050405020304" pitchFamily="18" charset="0"/>
            </a:endParaRPr>
          </a:p>
          <a:p>
            <a:pPr algn="ctr"/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Times New Roman" panose="02020603050405020304" pitchFamily="18" charset="0"/>
              </a:rPr>
              <a:t>and</a:t>
            </a:r>
          </a:p>
          <a:p>
            <a:pPr algn="ctr"/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ea typeface="Times New Roman" panose="02020603050405020304" pitchFamily="18" charset="0"/>
            </a:endParaRPr>
          </a:p>
          <a:p>
            <a:pPr algn="ctr"/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Times New Roman" panose="02020603050405020304" pitchFamily="18" charset="0"/>
              </a:rPr>
              <a:t>Mr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Times New Roman" panose="02020603050405020304" pitchFamily="18" charset="0"/>
              </a:rPr>
              <a:t>. Eoghan Kelly </a:t>
            </a:r>
            <a:r>
              <a:rPr lang="en-US" sz="2400" dirty="0">
                <a:solidFill>
                  <a:prstClr val="black"/>
                </a:solidFill>
                <a:ea typeface="Times New Roman" panose="02020603050405020304" pitchFamily="18" charset="0"/>
              </a:rPr>
              <a:t>and </a:t>
            </a:r>
            <a:r>
              <a:rPr lang="en-US" sz="2400" dirty="0" smtClean="0">
                <a:solidFill>
                  <a:prstClr val="black"/>
                </a:solidFill>
                <a:ea typeface="Times New Roman" panose="02020603050405020304" pitchFamily="18" charset="0"/>
              </a:rPr>
              <a:t>Ms</a:t>
            </a:r>
            <a:r>
              <a:rPr lang="en-US" sz="2400" dirty="0">
                <a:solidFill>
                  <a:prstClr val="black"/>
                </a:solidFill>
                <a:ea typeface="Times New Roman" panose="02020603050405020304" pitchFamily="18" charset="0"/>
              </a:rPr>
              <a:t>. Ursula Sticker </a:t>
            </a:r>
            <a:r>
              <a:rPr lang="en-US" sz="2400" dirty="0" smtClean="0">
                <a:solidFill>
                  <a:prstClr val="black"/>
                </a:solidFill>
                <a:ea typeface="Times New Roman" panose="02020603050405020304" pitchFamily="18" charset="0"/>
              </a:rPr>
              <a:t>with 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Times New Roman" panose="02020603050405020304" pitchFamily="18" charset="0"/>
              </a:rPr>
              <a:t>the Secretariat of the Bern Convention</a:t>
            </a:r>
          </a:p>
          <a:p>
            <a:pPr algn="ctr"/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ea typeface="Times New Roman" panose="02020603050405020304" pitchFamily="18" charset="0"/>
            </a:endParaRPr>
          </a:p>
          <a:p>
            <a:pPr algn="ctr"/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Times New Roman" panose="02020603050405020304" pitchFamily="18" charset="0"/>
              </a:rPr>
              <a:t>for 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Times New Roman" panose="02020603050405020304" pitchFamily="18" charset="0"/>
              </a:rPr>
              <a:t>their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Times New Roman" panose="02020603050405020304" pitchFamily="18" charset="0"/>
              </a:rPr>
              <a:t>excellent cooperation and 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Times New Roman" panose="02020603050405020304" pitchFamily="18" charset="0"/>
              </a:rPr>
              <a:t>support.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3741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BB5AC539-37E2-4155-952C-A2406985377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2926" y="1588168"/>
            <a:ext cx="11061394" cy="4937323"/>
          </a:xfrm>
        </p:spPr>
        <p:txBody>
          <a:bodyPr>
            <a:noAutofit/>
          </a:bodyPr>
          <a:lstStyle/>
          <a:p>
            <a:pPr marR="0" lvl="1" algn="just">
              <a:lnSpc>
                <a:spcPct val="115000"/>
              </a:lnSpc>
              <a:spcBef>
                <a:spcPts val="0"/>
              </a:spcBef>
              <a:spcAft>
                <a:spcPts val="600"/>
              </a:spcAft>
              <a:buSzPts val="18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257800" algn="l"/>
              </a:tabLst>
            </a:pPr>
            <a:r>
              <a:rPr lang="en-GB" sz="2400" b="1" dirty="0" smtClean="0">
                <a:ea typeface="Times New Roman" panose="02020603050405020304" pitchFamily="18" charset="0"/>
              </a:rPr>
              <a:t>1.2. Approach </a:t>
            </a:r>
            <a:endParaRPr lang="en-US" sz="2400" b="1" dirty="0" smtClean="0">
              <a:ea typeface="Times New Roman" panose="02020603050405020304" pitchFamily="18" charset="0"/>
            </a:endParaRPr>
          </a:p>
          <a:p>
            <a:pPr marR="0" lvl="1" algn="just">
              <a:lnSpc>
                <a:spcPct val="115000"/>
              </a:lnSpc>
              <a:spcBef>
                <a:spcPts val="0"/>
              </a:spcBef>
              <a:spcAft>
                <a:spcPts val="600"/>
              </a:spcAft>
              <a:buSzPts val="18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257800" algn="l"/>
              </a:tabLst>
            </a:pPr>
            <a:r>
              <a:rPr lang="en-GB" dirty="0" smtClean="0">
                <a:solidFill>
                  <a:srgbClr val="000000"/>
                </a:solidFill>
                <a:ea typeface="Times New Roman" panose="02020603050405020304" pitchFamily="18" charset="0"/>
              </a:rPr>
              <a:t>In </a:t>
            </a:r>
            <a:r>
              <a:rPr lang="en-GB" dirty="0">
                <a:solidFill>
                  <a:srgbClr val="000000"/>
                </a:solidFill>
                <a:ea typeface="Times New Roman" panose="02020603050405020304" pitchFamily="18" charset="0"/>
              </a:rPr>
              <a:t>practice, the On-line Mission followed several </a:t>
            </a:r>
            <a:r>
              <a:rPr lang="en-GB" b="1" dirty="0">
                <a:solidFill>
                  <a:srgbClr val="000000"/>
                </a:solidFill>
                <a:ea typeface="Times New Roman" panose="02020603050405020304" pitchFamily="18" charset="0"/>
              </a:rPr>
              <a:t>steps</a:t>
            </a:r>
            <a:r>
              <a:rPr lang="en-GB" dirty="0">
                <a:solidFill>
                  <a:srgbClr val="000000"/>
                </a:solidFill>
                <a:ea typeface="Times New Roman" panose="02020603050405020304" pitchFamily="18" charset="0"/>
              </a:rPr>
              <a:t>:</a:t>
            </a:r>
            <a:endParaRPr lang="en-US" dirty="0">
              <a:solidFill>
                <a:srgbClr val="000000"/>
              </a:solidFill>
              <a:ea typeface="Times New Roman" panose="02020603050405020304" pitchFamily="18" charset="0"/>
            </a:endParaRPr>
          </a:p>
          <a:p>
            <a:pPr marL="342900" marR="0" lvl="0" indent="-342900"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GB" sz="2000" b="1" dirty="0" smtClean="0">
                <a:solidFill>
                  <a:srgbClr val="000000"/>
                </a:solidFill>
                <a:ea typeface="Times New Roman" panose="02020603050405020304" pitchFamily="18" charset="0"/>
              </a:rPr>
              <a:t>A </a:t>
            </a:r>
            <a:r>
              <a:rPr lang="en-GB" sz="2000" b="1" dirty="0">
                <a:solidFill>
                  <a:srgbClr val="000000"/>
                </a:solidFill>
                <a:ea typeface="Times New Roman" panose="02020603050405020304" pitchFamily="18" charset="0"/>
              </a:rPr>
              <a:t>preliminary </a:t>
            </a:r>
            <a:r>
              <a:rPr lang="en-GB" sz="2000" b="1" dirty="0" smtClean="0">
                <a:solidFill>
                  <a:srgbClr val="000000"/>
                </a:solidFill>
                <a:ea typeface="Times New Roman" panose="02020603050405020304" pitchFamily="18" charset="0"/>
              </a:rPr>
              <a:t>discussion; </a:t>
            </a:r>
            <a:endParaRPr lang="en-US" sz="2000" dirty="0">
              <a:solidFill>
                <a:srgbClr val="000000"/>
              </a:solidFill>
              <a:ea typeface="Times New Roman" panose="02020603050405020304" pitchFamily="18" charset="0"/>
            </a:endParaRPr>
          </a:p>
          <a:p>
            <a:pPr marL="342900" marR="0" lvl="0" indent="-342900"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GB" sz="2000" b="1" dirty="0">
                <a:solidFill>
                  <a:srgbClr val="000000"/>
                </a:solidFill>
                <a:ea typeface="Times New Roman" panose="02020603050405020304" pitchFamily="18" charset="0"/>
              </a:rPr>
              <a:t>Exchange of documents considered to be relevant for the </a:t>
            </a:r>
            <a:r>
              <a:rPr lang="en-GB" sz="2000" b="1" dirty="0" smtClean="0">
                <a:solidFill>
                  <a:srgbClr val="000000"/>
                </a:solidFill>
                <a:ea typeface="Times New Roman" panose="02020603050405020304" pitchFamily="18" charset="0"/>
              </a:rPr>
              <a:t>case</a:t>
            </a:r>
            <a:r>
              <a:rPr lang="en-GB" sz="2000" b="1" dirty="0">
                <a:ea typeface="Times New Roman" panose="02020603050405020304" pitchFamily="18" charset="0"/>
              </a:rPr>
              <a:t>;</a:t>
            </a:r>
            <a:endParaRPr lang="en-US" sz="2000" dirty="0">
              <a:ea typeface="Times New Roman" panose="02020603050405020304" pitchFamily="18" charset="0"/>
            </a:endParaRPr>
          </a:p>
          <a:p>
            <a:pPr marL="342900" marR="0" lvl="0" indent="-342900"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GB" sz="2000" b="1" dirty="0">
                <a:solidFill>
                  <a:srgbClr val="000000"/>
                </a:solidFill>
                <a:ea typeface="Times New Roman" panose="02020603050405020304" pitchFamily="18" charset="0"/>
              </a:rPr>
              <a:t>A set of guiding </a:t>
            </a:r>
            <a:r>
              <a:rPr lang="en-GB" sz="2000" b="1" dirty="0" smtClean="0">
                <a:solidFill>
                  <a:srgbClr val="000000"/>
                </a:solidFill>
                <a:ea typeface="Times New Roman" panose="02020603050405020304" pitchFamily="18" charset="0"/>
              </a:rPr>
              <a:t>questions;  </a:t>
            </a:r>
            <a:r>
              <a:rPr lang="en-GB" sz="2000" b="1" dirty="0">
                <a:solidFill>
                  <a:srgbClr val="FF0000"/>
                </a:solidFill>
                <a:ea typeface="Times New Roman" panose="02020603050405020304" pitchFamily="18" charset="0"/>
              </a:rPr>
              <a:t> </a:t>
            </a:r>
            <a:endParaRPr lang="en-US" sz="2000" dirty="0">
              <a:solidFill>
                <a:srgbClr val="000000"/>
              </a:solidFill>
              <a:ea typeface="Times New Roman" panose="02020603050405020304" pitchFamily="18" charset="0"/>
            </a:endParaRPr>
          </a:p>
          <a:p>
            <a:pPr marL="342900" marR="0" lvl="0" indent="-342900" algn="l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GB" sz="2000" b="1" dirty="0">
                <a:solidFill>
                  <a:srgbClr val="000000"/>
                </a:solidFill>
                <a:ea typeface="Times New Roman" panose="02020603050405020304" pitchFamily="18" charset="0"/>
              </a:rPr>
              <a:t>The introductory call </a:t>
            </a:r>
            <a:r>
              <a:rPr lang="en-GB" sz="2000" dirty="0">
                <a:solidFill>
                  <a:srgbClr val="000000"/>
                </a:solidFill>
                <a:ea typeface="Times New Roman" panose="02020603050405020304" pitchFamily="18" charset="0"/>
              </a:rPr>
              <a:t>with the </a:t>
            </a:r>
            <a:r>
              <a:rPr lang="en-GB" sz="2000" dirty="0" smtClean="0">
                <a:solidFill>
                  <a:srgbClr val="000000"/>
                </a:solidFill>
                <a:ea typeface="Times New Roman" panose="02020603050405020304" pitchFamily="18" charset="0"/>
              </a:rPr>
              <a:t>parties; </a:t>
            </a:r>
            <a:r>
              <a:rPr lang="en-GB" sz="2000" b="1" dirty="0"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en-US" sz="20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l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GB" sz="2000" b="1" u="sng" dirty="0">
                <a:solidFill>
                  <a:srgbClr val="000000"/>
                </a:solidFill>
                <a:ea typeface="Times New Roman" panose="02020603050405020304" pitchFamily="18" charset="0"/>
              </a:rPr>
              <a:t>The two online meetings of the Mission </a:t>
            </a:r>
            <a:r>
              <a:rPr lang="en-GB" sz="2000" u="sng" dirty="0">
                <a:solidFill>
                  <a:srgbClr val="000000"/>
                </a:solidFill>
                <a:ea typeface="Times New Roman" panose="02020603050405020304" pitchFamily="18" charset="0"/>
              </a:rPr>
              <a:t>with the parties (5</a:t>
            </a:r>
            <a:r>
              <a:rPr lang="en-GB" sz="2000" u="sng" baseline="30000" dirty="0">
                <a:solidFill>
                  <a:srgbClr val="000000"/>
                </a:solidFill>
                <a:ea typeface="Times New Roman" panose="02020603050405020304" pitchFamily="18" charset="0"/>
              </a:rPr>
              <a:t>th</a:t>
            </a:r>
            <a:r>
              <a:rPr lang="en-GB" sz="2000" u="sng" dirty="0">
                <a:solidFill>
                  <a:srgbClr val="000000"/>
                </a:solidFill>
                <a:ea typeface="Times New Roman" panose="02020603050405020304" pitchFamily="18" charset="0"/>
              </a:rPr>
              <a:t> and 6</a:t>
            </a:r>
            <a:r>
              <a:rPr lang="en-GB" sz="2000" u="sng" baseline="30000" dirty="0">
                <a:solidFill>
                  <a:srgbClr val="000000"/>
                </a:solidFill>
                <a:ea typeface="Times New Roman" panose="02020603050405020304" pitchFamily="18" charset="0"/>
              </a:rPr>
              <a:t>th</a:t>
            </a:r>
            <a:r>
              <a:rPr lang="en-GB" sz="2000" u="sng" dirty="0">
                <a:solidFill>
                  <a:srgbClr val="000000"/>
                </a:solidFill>
                <a:ea typeface="Times New Roman" panose="02020603050405020304" pitchFamily="18" charset="0"/>
              </a:rPr>
              <a:t> of May</a:t>
            </a:r>
            <a:r>
              <a:rPr lang="en-GB" sz="2000" u="sng" dirty="0" smtClean="0">
                <a:solidFill>
                  <a:srgbClr val="000000"/>
                </a:solidFill>
                <a:ea typeface="Times New Roman" panose="02020603050405020304" pitchFamily="18" charset="0"/>
              </a:rPr>
              <a:t>);</a:t>
            </a:r>
            <a:r>
              <a:rPr lang="en-GB" sz="2000" b="1" dirty="0"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en-US" sz="20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l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GB" sz="2000" b="1" dirty="0">
                <a:solidFill>
                  <a:srgbClr val="000000"/>
                </a:solidFill>
                <a:ea typeface="Times New Roman" panose="02020603050405020304" pitchFamily="18" charset="0"/>
              </a:rPr>
              <a:t>A Concluding meeting </a:t>
            </a:r>
            <a:r>
              <a:rPr lang="en-GB" sz="2000" dirty="0">
                <a:solidFill>
                  <a:srgbClr val="000000"/>
                </a:solidFill>
                <a:ea typeface="Times New Roman" panose="02020603050405020304" pitchFamily="18" charset="0"/>
              </a:rPr>
              <a:t>(16</a:t>
            </a:r>
            <a:r>
              <a:rPr lang="en-GB" sz="2000" baseline="30000" dirty="0">
                <a:solidFill>
                  <a:srgbClr val="000000"/>
                </a:solidFill>
                <a:ea typeface="Times New Roman" panose="02020603050405020304" pitchFamily="18" charset="0"/>
              </a:rPr>
              <a:t>th</a:t>
            </a:r>
            <a:r>
              <a:rPr lang="en-GB" sz="2000" dirty="0">
                <a:solidFill>
                  <a:srgbClr val="000000"/>
                </a:solidFill>
                <a:ea typeface="Times New Roman" panose="02020603050405020304" pitchFamily="18" charset="0"/>
              </a:rPr>
              <a:t> of May</a:t>
            </a:r>
            <a:r>
              <a:rPr lang="en-GB" sz="2000" dirty="0" smtClean="0">
                <a:solidFill>
                  <a:srgbClr val="000000"/>
                </a:solidFill>
                <a:ea typeface="Times New Roman" panose="02020603050405020304" pitchFamily="18" charset="0"/>
              </a:rPr>
              <a:t>);</a:t>
            </a:r>
            <a:r>
              <a:rPr lang="en-GB" sz="2000" b="1" dirty="0">
                <a:solidFill>
                  <a:srgbClr val="000000"/>
                </a:solidFill>
                <a:ea typeface="Times New Roman" panose="02020603050405020304" pitchFamily="18" charset="0"/>
              </a:rPr>
              <a:t> </a:t>
            </a:r>
            <a:endParaRPr lang="en-US" sz="2000" dirty="0">
              <a:solidFill>
                <a:srgbClr val="000000"/>
              </a:solidFill>
              <a:ea typeface="Times New Roman" panose="02020603050405020304" pitchFamily="18" charset="0"/>
            </a:endParaRPr>
          </a:p>
          <a:p>
            <a:pPr marL="342900" marR="0" lvl="0" indent="-342900"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GB" sz="2000" b="1" dirty="0">
                <a:solidFill>
                  <a:srgbClr val="000000"/>
                </a:solidFill>
                <a:ea typeface="Times New Roman" panose="02020603050405020304" pitchFamily="18" charset="0"/>
              </a:rPr>
              <a:t>A draft report </a:t>
            </a:r>
            <a:r>
              <a:rPr lang="en-GB" sz="2000" dirty="0">
                <a:solidFill>
                  <a:srgbClr val="000000"/>
                </a:solidFill>
                <a:ea typeface="Times New Roman" panose="02020603050405020304" pitchFamily="18" charset="0"/>
              </a:rPr>
              <a:t>(by 4</a:t>
            </a:r>
            <a:r>
              <a:rPr lang="en-GB" sz="2000" baseline="30000" dirty="0">
                <a:solidFill>
                  <a:srgbClr val="000000"/>
                </a:solidFill>
                <a:ea typeface="Times New Roman" panose="02020603050405020304" pitchFamily="18" charset="0"/>
              </a:rPr>
              <a:t>th</a:t>
            </a:r>
            <a:r>
              <a:rPr lang="en-GB" sz="2000" dirty="0">
                <a:solidFill>
                  <a:srgbClr val="000000"/>
                </a:solidFill>
                <a:ea typeface="Times New Roman" panose="02020603050405020304" pitchFamily="18" charset="0"/>
              </a:rPr>
              <a:t> July - 15</a:t>
            </a:r>
            <a:r>
              <a:rPr lang="en-GB" sz="2000" baseline="30000" dirty="0">
                <a:solidFill>
                  <a:srgbClr val="000000"/>
                </a:solidFill>
                <a:ea typeface="Times New Roman" panose="02020603050405020304" pitchFamily="18" charset="0"/>
              </a:rPr>
              <a:t>th</a:t>
            </a:r>
            <a:r>
              <a:rPr lang="en-GB" sz="2000" dirty="0">
                <a:solidFill>
                  <a:srgbClr val="000000"/>
                </a:solidFill>
                <a:ea typeface="Times New Roman" panose="02020603050405020304" pitchFamily="18" charset="0"/>
              </a:rPr>
              <a:t> August 2022</a:t>
            </a:r>
            <a:r>
              <a:rPr lang="en-GB" sz="2000" dirty="0" smtClean="0">
                <a:solidFill>
                  <a:srgbClr val="000000"/>
                </a:solidFill>
                <a:ea typeface="Times New Roman" panose="02020603050405020304" pitchFamily="18" charset="0"/>
              </a:rPr>
              <a:t>);</a:t>
            </a:r>
            <a:r>
              <a:rPr lang="en-GB" sz="2000" b="1" dirty="0"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en-US" sz="20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GB" sz="2000" b="1" u="sng" dirty="0">
                <a:solidFill>
                  <a:srgbClr val="000000"/>
                </a:solidFill>
                <a:ea typeface="Times New Roman" panose="02020603050405020304" pitchFamily="18" charset="0"/>
              </a:rPr>
              <a:t>The final report</a:t>
            </a:r>
            <a:r>
              <a:rPr lang="en-GB" sz="2000" u="sng" dirty="0">
                <a:solidFill>
                  <a:srgbClr val="000000"/>
                </a:solidFill>
                <a:ea typeface="Times New Roman" panose="02020603050405020304" pitchFamily="18" charset="0"/>
              </a:rPr>
              <a:t>. </a:t>
            </a:r>
            <a:endParaRPr lang="en-US" sz="2000" u="sng" dirty="0">
              <a:solidFill>
                <a:srgbClr val="000000"/>
              </a:solidFill>
              <a:ea typeface="Times New Roman" panose="02020603050405020304" pitchFamily="18" charset="0"/>
            </a:endParaRPr>
          </a:p>
          <a:p>
            <a:pPr algn="l"/>
            <a:endParaRPr lang="en-US" sz="1800" dirty="0" smtClean="0">
              <a:ea typeface="Times New Roman" panose="02020603050405020304" pitchFamily="18" charset="0"/>
            </a:endParaRPr>
          </a:p>
          <a:p>
            <a:pPr algn="ctr"/>
            <a:endParaRPr lang="en-US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endParaRPr lang="en-US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r>
              <a:rPr lang="en-US" sz="1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</a:p>
        </p:txBody>
      </p:sp>
      <p:pic>
        <p:nvPicPr>
          <p:cNvPr id="4" name="Image 1" descr="doc">
            <a:extLst>
              <a:ext uri="{FF2B5EF4-FFF2-40B4-BE49-F238E27FC236}">
                <a16:creationId xmlns:a16="http://schemas.microsoft.com/office/drawing/2014/main" id="{FB155677-B24D-4747-B806-16EDE510D9FF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395" y="210780"/>
            <a:ext cx="1508740" cy="1099201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Image 41">
            <a:extLst>
              <a:ext uri="{FF2B5EF4-FFF2-40B4-BE49-F238E27FC236}">
                <a16:creationId xmlns:a16="http://schemas.microsoft.com/office/drawing/2014/main" id="{CEAC00F3-49FB-4E6B-BF3E-7C9BE92E5B0F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11580" y="159789"/>
            <a:ext cx="1292740" cy="1201182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Τίτλος 1">
            <a:extLst>
              <a:ext uri="{FF2B5EF4-FFF2-40B4-BE49-F238E27FC236}">
                <a16:creationId xmlns:a16="http://schemas.microsoft.com/office/drawing/2014/main" id="{692114FF-6DB3-464B-908C-7ADEA9AAF32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07141" y="594593"/>
            <a:ext cx="8069433" cy="766378"/>
          </a:xfrm>
        </p:spPr>
        <p:txBody>
          <a:bodyPr>
            <a:noAutofit/>
          </a:bodyPr>
          <a:lstStyle/>
          <a:p>
            <a:pPr>
              <a:spcBef>
                <a:spcPts val="1000"/>
              </a:spcBef>
              <a:defRPr/>
            </a:pPr>
            <a:r>
              <a:rPr lang="en-GB" sz="2400" b="1" dirty="0">
                <a:solidFill>
                  <a:schemeClr val="accent6">
                    <a:lumMod val="50000"/>
                  </a:schemeClr>
                </a:solidFill>
              </a:rPr>
              <a:t>1. MAIN TASKS AND APPROACH OF THE MISSION</a:t>
            </a:r>
            <a:r>
              <a:rPr lang="en-US" sz="2400" b="1" dirty="0">
                <a:solidFill>
                  <a:schemeClr val="accent6">
                    <a:lumMod val="50000"/>
                  </a:schemeClr>
                </a:solidFill>
              </a:rPr>
              <a:t/>
            </a:r>
            <a:br>
              <a:rPr lang="en-US" sz="2400" b="1" dirty="0">
                <a:solidFill>
                  <a:schemeClr val="accent6">
                    <a:lumMod val="50000"/>
                  </a:schemeClr>
                </a:solidFill>
              </a:rPr>
            </a:br>
            <a:r>
              <a:rPr kumimoji="0" lang="en-US" sz="2400" b="1" i="1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 </a:t>
            </a:r>
            <a:endParaRPr lang="el-GR" sz="2400" b="1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3413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BB5AC539-37E2-4155-952C-A2406985377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2926" y="1588168"/>
            <a:ext cx="11061394" cy="4937323"/>
          </a:xfrm>
        </p:spPr>
        <p:txBody>
          <a:bodyPr>
            <a:noAutofit/>
          </a:bodyPr>
          <a:lstStyle/>
          <a:p>
            <a:pPr algn="l"/>
            <a:endParaRPr lang="en-GB" b="1" dirty="0" smtClean="0"/>
          </a:p>
          <a:p>
            <a:pPr algn="l"/>
            <a:r>
              <a:rPr lang="en-GB" b="1" dirty="0" smtClean="0"/>
              <a:t>The </a:t>
            </a:r>
            <a:r>
              <a:rPr lang="en-GB" b="1" dirty="0"/>
              <a:t>two online meetings of the Mission</a:t>
            </a:r>
            <a:r>
              <a:rPr lang="en-GB" dirty="0"/>
              <a:t>, consisted of:</a:t>
            </a:r>
            <a:endParaRPr lang="en-US" sz="1400" dirty="0"/>
          </a:p>
          <a:p>
            <a:pPr algn="l"/>
            <a:r>
              <a:rPr lang="en-GB" b="1" dirty="0"/>
              <a:t> </a:t>
            </a:r>
            <a:endParaRPr lang="en-US" sz="1600" dirty="0"/>
          </a:p>
          <a:p>
            <a:pPr marL="342900" lvl="0" indent="-342900" algn="l">
              <a:buFont typeface="Wingdings" panose="05000000000000000000" pitchFamily="2" charset="2"/>
              <a:buChar char="Ø"/>
            </a:pPr>
            <a:r>
              <a:rPr lang="en-GB" dirty="0"/>
              <a:t>Information provided by the responsible authorities to the guiding questions</a:t>
            </a:r>
            <a:r>
              <a:rPr lang="en-GB" dirty="0" smtClean="0"/>
              <a:t>;</a:t>
            </a:r>
          </a:p>
          <a:p>
            <a:pPr marL="285750" lvl="0" indent="-285750" algn="l">
              <a:buFont typeface="Wingdings" panose="05000000000000000000" pitchFamily="2" charset="2"/>
              <a:buChar char="Ø"/>
            </a:pPr>
            <a:endParaRPr lang="en-US" sz="1600" dirty="0"/>
          </a:p>
          <a:p>
            <a:pPr marL="342900" lvl="0" indent="-342900" algn="l">
              <a:buFont typeface="Wingdings" panose="05000000000000000000" pitchFamily="2" charset="2"/>
              <a:buChar char="Ø"/>
            </a:pPr>
            <a:r>
              <a:rPr lang="en-GB" dirty="0"/>
              <a:t>Feedback from the complainant</a:t>
            </a:r>
            <a:r>
              <a:rPr lang="en-GB" dirty="0" smtClean="0"/>
              <a:t>;</a:t>
            </a:r>
          </a:p>
          <a:p>
            <a:pPr marL="285750" lvl="0" indent="-285750" algn="l">
              <a:buFont typeface="Wingdings" panose="05000000000000000000" pitchFamily="2" charset="2"/>
              <a:buChar char="Ø"/>
            </a:pPr>
            <a:endParaRPr lang="en-US" sz="1600" dirty="0"/>
          </a:p>
          <a:p>
            <a:pPr marL="342900" lvl="0" indent="-342900" algn="l">
              <a:buFont typeface="Wingdings" panose="05000000000000000000" pitchFamily="2" charset="2"/>
              <a:buChar char="Ø"/>
            </a:pPr>
            <a:r>
              <a:rPr lang="en-GB" dirty="0"/>
              <a:t>A working session to identify together further needs/next steps to support recommendations.</a:t>
            </a:r>
            <a:endParaRPr lang="en-US" sz="1600" dirty="0"/>
          </a:p>
          <a:p>
            <a:pPr algn="l"/>
            <a:r>
              <a:rPr lang="en-GB" dirty="0"/>
              <a:t> </a:t>
            </a:r>
            <a:endParaRPr lang="en-US" sz="1600" dirty="0"/>
          </a:p>
          <a:p>
            <a:pPr algn="l"/>
            <a:endParaRPr lang="en-US" sz="1600" dirty="0"/>
          </a:p>
          <a:p>
            <a:r>
              <a:rPr lang="en-GB" b="1" dirty="0"/>
              <a:t/>
            </a:r>
            <a:br>
              <a:rPr lang="en-GB" b="1" dirty="0"/>
            </a:br>
            <a:endParaRPr lang="en-US" sz="2400" dirty="0" smtClean="0">
              <a:ea typeface="Times New Roman" panose="02020603050405020304" pitchFamily="18" charset="0"/>
            </a:endParaRPr>
          </a:p>
          <a:p>
            <a:pPr algn="ctr"/>
            <a:endParaRPr lang="en-US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endParaRPr lang="en-US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r>
              <a:rPr lang="en-US" sz="1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</a:p>
        </p:txBody>
      </p:sp>
      <p:pic>
        <p:nvPicPr>
          <p:cNvPr id="4" name="Image 1" descr="doc">
            <a:extLst>
              <a:ext uri="{FF2B5EF4-FFF2-40B4-BE49-F238E27FC236}">
                <a16:creationId xmlns:a16="http://schemas.microsoft.com/office/drawing/2014/main" id="{FB155677-B24D-4747-B806-16EDE510D9FF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395" y="210780"/>
            <a:ext cx="1508740" cy="1099201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Image 41">
            <a:extLst>
              <a:ext uri="{FF2B5EF4-FFF2-40B4-BE49-F238E27FC236}">
                <a16:creationId xmlns:a16="http://schemas.microsoft.com/office/drawing/2014/main" id="{CEAC00F3-49FB-4E6B-BF3E-7C9BE92E5B0F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11580" y="159789"/>
            <a:ext cx="1292740" cy="1201182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Τίτλος 1">
            <a:extLst>
              <a:ext uri="{FF2B5EF4-FFF2-40B4-BE49-F238E27FC236}">
                <a16:creationId xmlns:a16="http://schemas.microsoft.com/office/drawing/2014/main" id="{692114FF-6DB3-464B-908C-7ADEA9AAF32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07141" y="594593"/>
            <a:ext cx="8069433" cy="766378"/>
          </a:xfrm>
        </p:spPr>
        <p:txBody>
          <a:bodyPr>
            <a:noAutofit/>
          </a:bodyPr>
          <a:lstStyle/>
          <a:p>
            <a:pPr>
              <a:spcBef>
                <a:spcPts val="1000"/>
              </a:spcBef>
              <a:defRPr/>
            </a:pPr>
            <a:r>
              <a:rPr lang="en-GB" sz="2400" b="1" dirty="0">
                <a:solidFill>
                  <a:schemeClr val="accent6">
                    <a:lumMod val="50000"/>
                  </a:schemeClr>
                </a:solidFill>
              </a:rPr>
              <a:t>1. MAIN TASKS AND APPROACH OF THE MISSION</a:t>
            </a:r>
            <a:r>
              <a:rPr lang="en-US" sz="2400" b="1" dirty="0">
                <a:solidFill>
                  <a:schemeClr val="accent6">
                    <a:lumMod val="50000"/>
                  </a:schemeClr>
                </a:solidFill>
              </a:rPr>
              <a:t/>
            </a:r>
            <a:br>
              <a:rPr lang="en-US" sz="2400" b="1" dirty="0">
                <a:solidFill>
                  <a:schemeClr val="accent6">
                    <a:lumMod val="50000"/>
                  </a:schemeClr>
                </a:solidFill>
              </a:rPr>
            </a:br>
            <a:r>
              <a:rPr kumimoji="0" lang="en-US" sz="2400" b="1" i="1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 </a:t>
            </a:r>
            <a:endParaRPr lang="el-GR" sz="2400" b="1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8747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BB5AC539-37E2-4155-952C-A2406985377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2926" y="1588168"/>
            <a:ext cx="11061394" cy="4937323"/>
          </a:xfrm>
        </p:spPr>
        <p:txBody>
          <a:bodyPr>
            <a:noAutofit/>
          </a:bodyPr>
          <a:lstStyle/>
          <a:p>
            <a:pPr algn="l"/>
            <a:r>
              <a:rPr lang="en-GB" dirty="0" smtClean="0"/>
              <a:t>The meetings were </a:t>
            </a:r>
            <a:r>
              <a:rPr lang="en-GB" dirty="0"/>
              <a:t>structured on </a:t>
            </a:r>
            <a:r>
              <a:rPr lang="en-GB" b="1" dirty="0"/>
              <a:t>four themes:</a:t>
            </a:r>
            <a:endParaRPr lang="en-US" sz="1600" dirty="0"/>
          </a:p>
          <a:p>
            <a:pPr algn="l"/>
            <a:r>
              <a:rPr lang="en-GB" b="1" dirty="0"/>
              <a:t> </a:t>
            </a:r>
            <a:endParaRPr lang="en-US" sz="1600" dirty="0"/>
          </a:p>
          <a:p>
            <a:pPr marL="457200" lvl="0" indent="-457200" algn="l">
              <a:buFont typeface="+mj-lt"/>
              <a:buAutoNum type="arabicPeriod"/>
            </a:pPr>
            <a:r>
              <a:rPr lang="en-GB" b="1" dirty="0"/>
              <a:t>Assessment of the mitigation and compensatory measures for the route Þ-H;</a:t>
            </a:r>
            <a:endParaRPr lang="en-US" sz="1600" dirty="0"/>
          </a:p>
          <a:p>
            <a:pPr marL="457200" indent="-457200" algn="l">
              <a:buFont typeface="+mj-lt"/>
              <a:buAutoNum type="arabicPeriod"/>
            </a:pPr>
            <a:endParaRPr lang="en-US" sz="2000" dirty="0"/>
          </a:p>
          <a:p>
            <a:pPr marL="457200" lvl="0" indent="-457200" algn="l">
              <a:buFont typeface="+mj-lt"/>
              <a:buAutoNum type="arabicPeriod"/>
            </a:pPr>
            <a:r>
              <a:rPr lang="en-GB" b="1" dirty="0"/>
              <a:t>Detailed project database and assessment of the Monitoring Plan;</a:t>
            </a:r>
            <a:endParaRPr lang="en-US" sz="1600" dirty="0"/>
          </a:p>
          <a:p>
            <a:pPr marL="457200" indent="-457200" algn="l">
              <a:buFont typeface="+mj-lt"/>
              <a:buAutoNum type="arabicPeriod"/>
            </a:pPr>
            <a:endParaRPr lang="en-US" sz="2000" dirty="0"/>
          </a:p>
          <a:p>
            <a:pPr marL="457200" lvl="0" indent="-457200" algn="l">
              <a:buFont typeface="+mj-lt"/>
              <a:buAutoNum type="arabicPeriod"/>
            </a:pPr>
            <a:r>
              <a:rPr lang="en-GB" b="1" dirty="0"/>
              <a:t>Actions that can strengthen the conservation of other parts of the </a:t>
            </a:r>
            <a:r>
              <a:rPr lang="en-GB" b="1" dirty="0" err="1"/>
              <a:t>Breiðafjörður</a:t>
            </a:r>
            <a:r>
              <a:rPr lang="en-GB" b="1" dirty="0"/>
              <a:t> Nature Reserve which may not be affected </a:t>
            </a:r>
            <a:r>
              <a:rPr lang="en-GB" b="1" i="1" dirty="0"/>
              <a:t>directly </a:t>
            </a:r>
            <a:r>
              <a:rPr lang="en-GB" b="1" dirty="0"/>
              <a:t>by the road project;</a:t>
            </a:r>
            <a:endParaRPr lang="en-US" sz="1600" dirty="0"/>
          </a:p>
          <a:p>
            <a:pPr marL="457200" indent="-457200" algn="l">
              <a:buFont typeface="+mj-lt"/>
              <a:buAutoNum type="arabicPeriod"/>
            </a:pPr>
            <a:endParaRPr lang="en-US" sz="2000" dirty="0"/>
          </a:p>
          <a:p>
            <a:pPr marL="457200" lvl="0" indent="-457200" algn="l">
              <a:buFont typeface="+mj-lt"/>
              <a:buAutoNum type="arabicPeriod"/>
            </a:pPr>
            <a:r>
              <a:rPr lang="en-GB" b="1" u="sng" dirty="0"/>
              <a:t>Legacy of the case.</a:t>
            </a:r>
            <a:endParaRPr lang="en-US" sz="1600" dirty="0"/>
          </a:p>
          <a:p>
            <a:r>
              <a:rPr lang="en-GB" b="1" dirty="0"/>
              <a:t/>
            </a:r>
            <a:br>
              <a:rPr lang="en-GB" b="1" dirty="0"/>
            </a:br>
            <a:endParaRPr lang="en-US" sz="2400" dirty="0" smtClean="0">
              <a:ea typeface="Times New Roman" panose="02020603050405020304" pitchFamily="18" charset="0"/>
            </a:endParaRPr>
          </a:p>
          <a:p>
            <a:pPr algn="ctr"/>
            <a:endParaRPr lang="en-US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endParaRPr lang="en-US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r>
              <a:rPr lang="en-US" sz="1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</a:p>
        </p:txBody>
      </p:sp>
      <p:pic>
        <p:nvPicPr>
          <p:cNvPr id="4" name="Image 1" descr="doc">
            <a:extLst>
              <a:ext uri="{FF2B5EF4-FFF2-40B4-BE49-F238E27FC236}">
                <a16:creationId xmlns:a16="http://schemas.microsoft.com/office/drawing/2014/main" id="{FB155677-B24D-4747-B806-16EDE510D9FF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395" y="210780"/>
            <a:ext cx="1508740" cy="1099201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Image 41">
            <a:extLst>
              <a:ext uri="{FF2B5EF4-FFF2-40B4-BE49-F238E27FC236}">
                <a16:creationId xmlns:a16="http://schemas.microsoft.com/office/drawing/2014/main" id="{CEAC00F3-49FB-4E6B-BF3E-7C9BE92E5B0F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11580" y="159789"/>
            <a:ext cx="1292740" cy="1201182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Τίτλος 1">
            <a:extLst>
              <a:ext uri="{FF2B5EF4-FFF2-40B4-BE49-F238E27FC236}">
                <a16:creationId xmlns:a16="http://schemas.microsoft.com/office/drawing/2014/main" id="{692114FF-6DB3-464B-908C-7ADEA9AAF32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07141" y="594593"/>
            <a:ext cx="8069433" cy="766378"/>
          </a:xfrm>
        </p:spPr>
        <p:txBody>
          <a:bodyPr>
            <a:noAutofit/>
          </a:bodyPr>
          <a:lstStyle/>
          <a:p>
            <a:pPr>
              <a:spcBef>
                <a:spcPts val="1000"/>
              </a:spcBef>
              <a:defRPr/>
            </a:pPr>
            <a:r>
              <a:rPr lang="en-GB" sz="2400" b="1" dirty="0">
                <a:solidFill>
                  <a:schemeClr val="accent6">
                    <a:lumMod val="50000"/>
                  </a:schemeClr>
                </a:solidFill>
              </a:rPr>
              <a:t>1. MAIN TASKS AND APPROACH OF THE MISSION</a:t>
            </a:r>
            <a:r>
              <a:rPr lang="en-US" sz="2400" b="1" dirty="0">
                <a:solidFill>
                  <a:schemeClr val="accent6">
                    <a:lumMod val="50000"/>
                  </a:schemeClr>
                </a:solidFill>
              </a:rPr>
              <a:t/>
            </a:r>
            <a:br>
              <a:rPr lang="en-US" sz="2400" b="1" dirty="0">
                <a:solidFill>
                  <a:schemeClr val="accent6">
                    <a:lumMod val="50000"/>
                  </a:schemeClr>
                </a:solidFill>
              </a:rPr>
            </a:br>
            <a:r>
              <a:rPr kumimoji="0" lang="en-US" sz="2400" b="1" i="1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 </a:t>
            </a:r>
            <a:endParaRPr lang="el-GR" sz="2400" b="1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0341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92114FF-6DB3-464B-908C-7ADEA9AAF32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42706" y="594593"/>
            <a:ext cx="5742432" cy="331573"/>
          </a:xfrm>
        </p:spPr>
        <p:txBody>
          <a:bodyPr>
            <a:noAutofit/>
          </a:bodyPr>
          <a:lstStyle/>
          <a:p>
            <a:pPr>
              <a:spcBef>
                <a:spcPts val="1000"/>
              </a:spcBef>
              <a:defRPr/>
            </a:pPr>
            <a:r>
              <a:rPr lang="en-GB" sz="2400" b="1" dirty="0">
                <a:solidFill>
                  <a:schemeClr val="accent6">
                    <a:lumMod val="50000"/>
                  </a:schemeClr>
                </a:solidFill>
              </a:rPr>
              <a:t>2. GENERAL OVERVIEW</a:t>
            </a:r>
            <a:endParaRPr lang="el-GR" sz="24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BB5AC539-37E2-4155-952C-A2406985377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2926" y="1588168"/>
            <a:ext cx="11061394" cy="4937323"/>
          </a:xfrm>
        </p:spPr>
        <p:txBody>
          <a:bodyPr>
            <a:noAutofit/>
          </a:bodyPr>
          <a:lstStyle/>
          <a:p>
            <a:pPr algn="l"/>
            <a:r>
              <a:rPr lang="en-GB" b="1" dirty="0" smtClean="0"/>
              <a:t>Why legacy: </a:t>
            </a:r>
          </a:p>
          <a:p>
            <a:pPr marL="342900" lvl="0" indent="-342900" algn="l">
              <a:buFont typeface="Arial" panose="020B0604020202020204" pitchFamily="34" charset="0"/>
              <a:buChar char="•"/>
            </a:pPr>
            <a:r>
              <a:rPr lang="en-GB" b="1" dirty="0" smtClean="0"/>
              <a:t>Very </a:t>
            </a:r>
            <a:r>
              <a:rPr lang="en-GB" b="1" dirty="0"/>
              <a:t>important </a:t>
            </a:r>
            <a:r>
              <a:rPr lang="en-GB" b="1" dirty="0" smtClean="0"/>
              <a:t>area:</a:t>
            </a:r>
            <a:endParaRPr lang="en-US" dirty="0"/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US" dirty="0"/>
              <a:t>The area is considered a natural sanctuary, unique in Iceland and internationally; 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US" dirty="0" smtClean="0"/>
              <a:t>Protected </a:t>
            </a:r>
            <a:r>
              <a:rPr lang="en-US" dirty="0"/>
              <a:t>area of high value for biodiversity which could qualify as an Emerald Network site under the Bern Convention.</a:t>
            </a:r>
          </a:p>
          <a:p>
            <a:pPr algn="l"/>
            <a:r>
              <a:rPr lang="en-GB" b="1" dirty="0"/>
              <a:t> </a:t>
            </a:r>
            <a:endParaRPr lang="en-US" dirty="0"/>
          </a:p>
          <a:p>
            <a:pPr marL="342900" lvl="0" indent="-342900" algn="l">
              <a:buFont typeface="Arial" panose="020B0604020202020204" pitchFamily="34" charset="0"/>
              <a:buChar char="•"/>
            </a:pPr>
            <a:r>
              <a:rPr lang="en-GB" b="1" dirty="0" smtClean="0"/>
              <a:t>Long </a:t>
            </a:r>
            <a:r>
              <a:rPr lang="en-GB" b="1" dirty="0"/>
              <a:t>process: </a:t>
            </a:r>
            <a:endParaRPr lang="en-US" dirty="0"/>
          </a:p>
          <a:p>
            <a:pPr marL="342900" lvl="0" indent="-342900" algn="l">
              <a:buFont typeface="Wingdings" panose="05000000000000000000" pitchFamily="2" charset="2"/>
              <a:buChar char="Ø"/>
            </a:pPr>
            <a:r>
              <a:rPr lang="nb-NO" dirty="0"/>
              <a:t>The initial plans to (re)build a road in the area date back to 2004 - 2005.</a:t>
            </a:r>
            <a:endParaRPr lang="en-US" dirty="0"/>
          </a:p>
          <a:p>
            <a:pPr marL="342900" lvl="0" indent="-342900" algn="l">
              <a:buFont typeface="Wingdings" panose="05000000000000000000" pitchFamily="2" charset="2"/>
              <a:buChar char="Ø"/>
            </a:pPr>
            <a:r>
              <a:rPr lang="en-GB" dirty="0"/>
              <a:t>Currently the </a:t>
            </a:r>
            <a:r>
              <a:rPr lang="en-GB" dirty="0" err="1"/>
              <a:t>Breiðafjörður</a:t>
            </a:r>
            <a:r>
              <a:rPr lang="en-GB" dirty="0"/>
              <a:t> Nature Reserve is not in the process of becoming an Emerald Network site. However, that could change, but a decision has not been taken by the </a:t>
            </a:r>
            <a:r>
              <a:rPr lang="en-GB" dirty="0" smtClean="0"/>
              <a:t>authorities yet. </a:t>
            </a:r>
            <a:endParaRPr lang="en-US" dirty="0"/>
          </a:p>
          <a:p>
            <a:r>
              <a:rPr lang="en-GB" b="1" dirty="0"/>
              <a:t/>
            </a:r>
            <a:br>
              <a:rPr lang="en-GB" b="1" dirty="0"/>
            </a:br>
            <a:endParaRPr lang="en-US" sz="2400" dirty="0" smtClean="0">
              <a:ea typeface="Times New Roman" panose="02020603050405020304" pitchFamily="18" charset="0"/>
            </a:endParaRPr>
          </a:p>
          <a:p>
            <a:pPr algn="ctr"/>
            <a:endParaRPr lang="en-US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endParaRPr lang="en-US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r>
              <a:rPr lang="en-US" sz="1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</a:p>
        </p:txBody>
      </p:sp>
      <p:pic>
        <p:nvPicPr>
          <p:cNvPr id="4" name="Image 1" descr="doc">
            <a:extLst>
              <a:ext uri="{FF2B5EF4-FFF2-40B4-BE49-F238E27FC236}">
                <a16:creationId xmlns:a16="http://schemas.microsoft.com/office/drawing/2014/main" id="{FB155677-B24D-4747-B806-16EDE510D9FF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395" y="210780"/>
            <a:ext cx="1508740" cy="1099201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Image 41">
            <a:extLst>
              <a:ext uri="{FF2B5EF4-FFF2-40B4-BE49-F238E27FC236}">
                <a16:creationId xmlns:a16="http://schemas.microsoft.com/office/drawing/2014/main" id="{CEAC00F3-49FB-4E6B-BF3E-7C9BE92E5B0F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11580" y="159789"/>
            <a:ext cx="1292740" cy="120118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628248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92114FF-6DB3-464B-908C-7ADEA9AAF32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42706" y="594593"/>
            <a:ext cx="5742432" cy="331573"/>
          </a:xfrm>
        </p:spPr>
        <p:txBody>
          <a:bodyPr>
            <a:noAutofit/>
          </a:bodyPr>
          <a:lstStyle/>
          <a:p>
            <a:pPr>
              <a:spcBef>
                <a:spcPts val="1000"/>
              </a:spcBef>
              <a:defRPr/>
            </a:pPr>
            <a:r>
              <a:rPr lang="en-GB" sz="2400" b="1" dirty="0">
                <a:solidFill>
                  <a:schemeClr val="accent6">
                    <a:lumMod val="50000"/>
                  </a:schemeClr>
                </a:solidFill>
              </a:rPr>
              <a:t>2. GENERAL OVERVIEW</a:t>
            </a:r>
            <a:endParaRPr lang="el-GR" sz="24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BB5AC539-37E2-4155-952C-A2406985377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2926" y="1588168"/>
            <a:ext cx="11061394" cy="4937323"/>
          </a:xfrm>
        </p:spPr>
        <p:txBody>
          <a:bodyPr>
            <a:noAutofit/>
          </a:bodyPr>
          <a:lstStyle/>
          <a:p>
            <a:pPr algn="l"/>
            <a:r>
              <a:rPr lang="en-GB" b="1" dirty="0"/>
              <a:t>The present case was generated by the situation of a </a:t>
            </a:r>
            <a:r>
              <a:rPr lang="en-GB" b="1" dirty="0"/>
              <a:t>project (road named route Þ-H) being </a:t>
            </a:r>
            <a:r>
              <a:rPr lang="en-GB" b="1" dirty="0"/>
              <a:t>approved despite being assessed as having significant negative environmental impacts and a series of other unknown effects. </a:t>
            </a:r>
            <a:endParaRPr lang="en-US" dirty="0"/>
          </a:p>
          <a:p>
            <a:pPr algn="l"/>
            <a:r>
              <a:rPr lang="en-GB" dirty="0"/>
              <a:t> </a:t>
            </a:r>
            <a:endParaRPr lang="en-US" dirty="0"/>
          </a:p>
          <a:p>
            <a:pPr algn="l"/>
            <a:r>
              <a:rPr lang="en-GB" dirty="0" smtClean="0"/>
              <a:t>	The </a:t>
            </a:r>
            <a:r>
              <a:rPr lang="en-GB" dirty="0"/>
              <a:t>argument for approval was based on the fact that all alternatives assessed </a:t>
            </a:r>
            <a:r>
              <a:rPr lang="en-GB" dirty="0" smtClean="0"/>
              <a:t>	during </a:t>
            </a:r>
            <a:r>
              <a:rPr lang="en-GB" dirty="0"/>
              <a:t>the EIA would have had significant negative impacts as well. </a:t>
            </a:r>
            <a:endParaRPr lang="en-US" dirty="0"/>
          </a:p>
          <a:p>
            <a:pPr algn="l"/>
            <a:r>
              <a:rPr lang="en-GB" b="1" dirty="0"/>
              <a:t> </a:t>
            </a:r>
            <a:endParaRPr lang="en-US" dirty="0"/>
          </a:p>
          <a:p>
            <a:pPr algn="l"/>
            <a:r>
              <a:rPr lang="en-GB" dirty="0"/>
              <a:t>Although the authorities stated that the route Þ-H project should be considered as an exception,</a:t>
            </a:r>
            <a:r>
              <a:rPr lang="en-GB" b="1" dirty="0"/>
              <a:t> </a:t>
            </a:r>
            <a:r>
              <a:rPr lang="en-GB" b="1" dirty="0" smtClean="0"/>
              <a:t>it </a:t>
            </a:r>
            <a:r>
              <a:rPr lang="en-GB" b="1" dirty="0"/>
              <a:t>may create a precedent in the approval of projects with known significant negative impacts and/or unknown effects under the assumption that required compensation measures will be effective.</a:t>
            </a:r>
            <a:endParaRPr lang="en-US" dirty="0"/>
          </a:p>
          <a:p>
            <a:r>
              <a:rPr lang="en-GB" b="1" dirty="0"/>
              <a:t/>
            </a:r>
            <a:br>
              <a:rPr lang="en-GB" b="1" dirty="0"/>
            </a:br>
            <a:endParaRPr lang="en-US" sz="2400" dirty="0" smtClean="0">
              <a:ea typeface="Times New Roman" panose="02020603050405020304" pitchFamily="18" charset="0"/>
            </a:endParaRPr>
          </a:p>
          <a:p>
            <a:pPr algn="ctr"/>
            <a:endParaRPr lang="en-US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endParaRPr lang="en-US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r>
              <a:rPr lang="en-US" sz="1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</a:p>
        </p:txBody>
      </p:sp>
      <p:pic>
        <p:nvPicPr>
          <p:cNvPr id="4" name="Image 1" descr="doc">
            <a:extLst>
              <a:ext uri="{FF2B5EF4-FFF2-40B4-BE49-F238E27FC236}">
                <a16:creationId xmlns:a16="http://schemas.microsoft.com/office/drawing/2014/main" id="{FB155677-B24D-4747-B806-16EDE510D9FF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395" y="210780"/>
            <a:ext cx="1508740" cy="1099201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Image 41">
            <a:extLst>
              <a:ext uri="{FF2B5EF4-FFF2-40B4-BE49-F238E27FC236}">
                <a16:creationId xmlns:a16="http://schemas.microsoft.com/office/drawing/2014/main" id="{CEAC00F3-49FB-4E6B-BF3E-7C9BE92E5B0F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11580" y="159789"/>
            <a:ext cx="1292740" cy="120118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761744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92114FF-6DB3-464B-908C-7ADEA9AAF32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42706" y="594593"/>
            <a:ext cx="5742432" cy="331573"/>
          </a:xfrm>
        </p:spPr>
        <p:txBody>
          <a:bodyPr>
            <a:noAutofit/>
          </a:bodyPr>
          <a:lstStyle/>
          <a:p>
            <a:pPr>
              <a:spcBef>
                <a:spcPts val="1000"/>
              </a:spcBef>
              <a:defRPr/>
            </a:pPr>
            <a:r>
              <a:rPr lang="en-GB" sz="2400" b="1" dirty="0">
                <a:solidFill>
                  <a:schemeClr val="accent6">
                    <a:lumMod val="50000"/>
                  </a:schemeClr>
                </a:solidFill>
              </a:rPr>
              <a:t>2. GENERAL OVERVIEW</a:t>
            </a:r>
            <a:endParaRPr lang="el-GR" sz="24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BB5AC539-37E2-4155-952C-A2406985377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2926" y="1588168"/>
            <a:ext cx="11061394" cy="4937323"/>
          </a:xfrm>
        </p:spPr>
        <p:txBody>
          <a:bodyPr>
            <a:noAutofit/>
          </a:bodyPr>
          <a:lstStyle/>
          <a:p>
            <a:r>
              <a:rPr lang="en-GB" dirty="0"/>
              <a:t> </a:t>
            </a:r>
            <a:endParaRPr lang="en-US" dirty="0"/>
          </a:p>
          <a:p>
            <a:pPr algn="l"/>
            <a:r>
              <a:rPr lang="en-GB" b="1" dirty="0" smtClean="0"/>
              <a:t>Road construction:</a:t>
            </a:r>
          </a:p>
          <a:p>
            <a:pPr algn="l"/>
            <a:endParaRPr lang="en-GB" b="1" dirty="0"/>
          </a:p>
          <a:p>
            <a:pPr algn="l"/>
            <a:r>
              <a:rPr lang="en-GB" dirty="0" smtClean="0"/>
              <a:t>There </a:t>
            </a:r>
            <a:r>
              <a:rPr lang="en-GB" dirty="0"/>
              <a:t>are three sections of the road in different construction stages: </a:t>
            </a:r>
            <a:endParaRPr lang="en-GB" dirty="0" smtClean="0"/>
          </a:p>
          <a:p>
            <a:pPr algn="l"/>
            <a:endParaRPr lang="en-GB" dirty="0" smtClean="0"/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GB" b="1" dirty="0" smtClean="0"/>
              <a:t>a </a:t>
            </a:r>
            <a:r>
              <a:rPr lang="en-GB" b="1" dirty="0"/>
              <a:t>section under construction since </a:t>
            </a:r>
            <a:r>
              <a:rPr lang="en-GB" b="1" dirty="0" smtClean="0"/>
              <a:t>2021</a:t>
            </a:r>
            <a:r>
              <a:rPr lang="en-GB" dirty="0"/>
              <a:t>;</a:t>
            </a:r>
            <a:r>
              <a:rPr lang="en-GB" dirty="0" smtClean="0"/>
              <a:t> 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GB" dirty="0" smtClean="0"/>
              <a:t>a </a:t>
            </a:r>
            <a:r>
              <a:rPr lang="en-GB" dirty="0"/>
              <a:t>section to be constructed starting in summer </a:t>
            </a:r>
            <a:r>
              <a:rPr lang="en-GB" dirty="0" smtClean="0"/>
              <a:t>2022</a:t>
            </a:r>
            <a:r>
              <a:rPr lang="en-GB" dirty="0"/>
              <a:t>;</a:t>
            </a:r>
            <a:endParaRPr lang="en-GB" dirty="0" smtClean="0"/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GB" dirty="0" smtClean="0"/>
              <a:t>a </a:t>
            </a:r>
            <a:r>
              <a:rPr lang="en-GB" dirty="0"/>
              <a:t>section where the construction has not started </a:t>
            </a:r>
            <a:r>
              <a:rPr lang="en-GB" dirty="0" smtClean="0"/>
              <a:t>yet; 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GB" b="1" dirty="0" smtClean="0"/>
              <a:t>a </a:t>
            </a:r>
            <a:r>
              <a:rPr lang="en-GB" b="1" dirty="0"/>
              <a:t>side road has been under construction since Autumn 2021. </a:t>
            </a:r>
            <a:endParaRPr lang="en-US" dirty="0"/>
          </a:p>
          <a:p>
            <a:r>
              <a:rPr lang="en-GB" b="1" dirty="0"/>
              <a:t/>
            </a:r>
            <a:br>
              <a:rPr lang="en-GB" b="1" dirty="0"/>
            </a:br>
            <a:endParaRPr lang="en-US" sz="2400" dirty="0" smtClean="0">
              <a:ea typeface="Times New Roman" panose="02020603050405020304" pitchFamily="18" charset="0"/>
            </a:endParaRPr>
          </a:p>
          <a:p>
            <a:pPr algn="ctr"/>
            <a:endParaRPr lang="en-US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endParaRPr lang="en-US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r>
              <a:rPr lang="en-US" sz="1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</a:p>
        </p:txBody>
      </p:sp>
      <p:pic>
        <p:nvPicPr>
          <p:cNvPr id="4" name="Image 1" descr="doc">
            <a:extLst>
              <a:ext uri="{FF2B5EF4-FFF2-40B4-BE49-F238E27FC236}">
                <a16:creationId xmlns:a16="http://schemas.microsoft.com/office/drawing/2014/main" id="{FB155677-B24D-4747-B806-16EDE510D9FF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395" y="210780"/>
            <a:ext cx="1508740" cy="1099201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Image 41">
            <a:extLst>
              <a:ext uri="{FF2B5EF4-FFF2-40B4-BE49-F238E27FC236}">
                <a16:creationId xmlns:a16="http://schemas.microsoft.com/office/drawing/2014/main" id="{CEAC00F3-49FB-4E6B-BF3E-7C9BE92E5B0F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11580" y="159789"/>
            <a:ext cx="1292740" cy="120118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00176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2196</TotalTime>
  <Words>1197</Words>
  <Application>Microsoft Office PowerPoint</Application>
  <PresentationFormat>Widescreen</PresentationFormat>
  <Paragraphs>314</Paragraphs>
  <Slides>33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40" baseType="lpstr">
      <vt:lpstr>Arial</vt:lpstr>
      <vt:lpstr>Calibri</vt:lpstr>
      <vt:lpstr>Calibri Light</vt:lpstr>
      <vt:lpstr>Symbol</vt:lpstr>
      <vt:lpstr>Times New Roman</vt:lpstr>
      <vt:lpstr>Wingdings</vt:lpstr>
      <vt:lpstr>Θέμα του Office</vt:lpstr>
      <vt:lpstr>PowerPoint Presentation</vt:lpstr>
      <vt:lpstr> </vt:lpstr>
      <vt:lpstr>1. MAIN TASKS AND APPROACH OF THE MISSION  </vt:lpstr>
      <vt:lpstr>1. MAIN TASKS AND APPROACH OF THE MISSION  </vt:lpstr>
      <vt:lpstr>1. MAIN TASKS AND APPROACH OF THE MISSION  </vt:lpstr>
      <vt:lpstr>1. MAIN TASKS AND APPROACH OF THE MISSION  </vt:lpstr>
      <vt:lpstr>2. GENERAL OVERVIEW</vt:lpstr>
      <vt:lpstr>2. GENERAL OVERVIEW</vt:lpstr>
      <vt:lpstr>2. GENERAL OVERVIEW</vt:lpstr>
      <vt:lpstr>2. GENERAL OVERVIEW</vt:lpstr>
      <vt:lpstr>2. GENERAL OVERVIEW</vt:lpstr>
      <vt:lpstr>2. GENERAL OVERVIEW</vt:lpstr>
      <vt:lpstr>2. GENERAL OVERVIEW</vt:lpstr>
      <vt:lpstr>3. STRUCTURE OF THE MISSION REPORT</vt:lpstr>
      <vt:lpstr>4. PROPOSED RECOMMENDATIONS</vt:lpstr>
      <vt:lpstr>4. PROPOSED RECOMMENDATIONS</vt:lpstr>
      <vt:lpstr>4. PROPOSED RECOMMENDATIONS</vt:lpstr>
      <vt:lpstr>4. PROPOSED RECOMMENDATIONS</vt:lpstr>
      <vt:lpstr>4. PROPOSED RECOMMENDATIONS</vt:lpstr>
      <vt:lpstr>4. PROPOSED RECOMMENDATIONS</vt:lpstr>
      <vt:lpstr>4. PROPOSED RECOMMENDATIONS</vt:lpstr>
      <vt:lpstr>4. PROPOSED RECOMMENDATIONS</vt:lpstr>
      <vt:lpstr>4. PROPOSED RECOMMENDATIONS</vt:lpstr>
      <vt:lpstr>Provisional time plan of next steps</vt:lpstr>
      <vt:lpstr>5. SUGGESTED ACTIONS THAT CAN STRENGTHEN THE CONSERVATION OF OTHER PARTS OF THE BREIÐAFJÖRÐUR NATURE RESERVE WHICH MAY NOT BE AFFECTED DIRECTLY BY THE ROAD PROJECT</vt:lpstr>
      <vt:lpstr>5. SUGGESTED ACTIONS THAT CAN STRENGTHEN THE CONSERVATION OF OTHER PARTS OF THE BREIÐAFJÖRÐUR NATURE RESERVE WHICH MAY NOT BE AFFECTED DIRECTLY BY THE ROAD PROJECT</vt:lpstr>
      <vt:lpstr>5. SUGGESTED ACTIONS THAT CAN STRENGTHEN THE CONSERVATION OF OTHER PARTS OF THE BREIÐAFJÖRÐUR NATURE RESERVE WHICH MAY NOT BE AFFECTED DIRECTLY BY THE ROAD PROJECT</vt:lpstr>
      <vt:lpstr>5. SUGGESTED ACTIONS THAT CAN STRENGTHEN THE CONSERVATION OF OTHER PARTS OF THE BREIÐAFJÖRÐUR NATURE RESERVE WHICH MAY NOT BE AFFECTED DIRECTLY BY THE ROAD PROJECT</vt:lpstr>
      <vt:lpstr>5. SUGGESTED ACTIONS THAT CAN STRENGTHEN THE CONSERVATION OF OTHER PARTS OF THE BREIÐAFJÖRÐUR NATURE RESERVE WHICH MAY NOT BE AFFECTED DIRECTLY BY THE ROAD PROJECT</vt:lpstr>
      <vt:lpstr>5. SUGGESTED ACTIONS THAT CAN STRENGTHEN THE CONSERVATION OF OTHER PARTS OF THE BREIÐAFJÖRÐUR NATURE RESERVE WHICH MAY NOT BE AFFECTED DIRECTLY BY THE ROAD PROJECT</vt:lpstr>
      <vt:lpstr>FINAL NOTES</vt:lpstr>
      <vt:lpstr>FINAL NOTES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CONVENTION ON THE CONSERVATION OF EUROPEAN WILDLIFE AND NATURAL HABITATS   Independent Advisory Mission in the framework of the Bern Convention Possible File no. 2013/1:  Follow-up of Recommendation No. 98 (2002) on the project to build a motorway through the Kresna Gorge (Bulgaria)    25-27 August 2021</dc:title>
  <dc:creator>Lazaros</dc:creator>
  <cp:lastModifiedBy>Radu</cp:lastModifiedBy>
  <cp:revision>51</cp:revision>
  <dcterms:created xsi:type="dcterms:W3CDTF">2021-08-24T08:33:57Z</dcterms:created>
  <dcterms:modified xsi:type="dcterms:W3CDTF">2022-12-01T07:02:56Z</dcterms:modified>
</cp:coreProperties>
</file>