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256" r:id="rId2"/>
    <p:sldId id="257" r:id="rId3"/>
    <p:sldId id="258" r:id="rId4"/>
    <p:sldId id="266" r:id="rId5"/>
    <p:sldId id="260" r:id="rId6"/>
    <p:sldId id="267" r:id="rId7"/>
    <p:sldId id="259" r:id="rId8"/>
    <p:sldId id="262" r:id="rId9"/>
    <p:sldId id="263" r:id="rId10"/>
    <p:sldId id="264" r:id="rId11"/>
    <p:sldId id="268" r:id="rId12"/>
    <p:sldId id="269"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2419" autoAdjust="0"/>
  </p:normalViewPr>
  <p:slideViewPr>
    <p:cSldViewPr snapToGrid="0">
      <p:cViewPr varScale="1">
        <p:scale>
          <a:sx n="102" d="100"/>
          <a:sy n="102" d="100"/>
        </p:scale>
        <p:origin x="954"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C08D0-3BF9-404A-B525-B511A44F5BF9}" type="datetimeFigureOut">
              <a:rPr lang="de-AT" smtClean="0"/>
              <a:t>29.11.2022</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6DB9C-EF1E-44E7-B804-053B888D1325}" type="slidenum">
              <a:rPr lang="de-AT" smtClean="0"/>
              <a:t>‹Nr.›</a:t>
            </a:fld>
            <a:endParaRPr lang="de-AT"/>
          </a:p>
        </p:txBody>
      </p:sp>
    </p:spTree>
    <p:extLst>
      <p:ext uri="{BB962C8B-B14F-4D97-AF65-F5344CB8AC3E}">
        <p14:creationId xmlns:p14="http://schemas.microsoft.com/office/powerpoint/2010/main" val="316396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Calibri" panose="020F0502020204030204" pitchFamily="34" charset="0"/>
              </a:rPr>
              <a:t>C</a:t>
            </a:r>
            <a:r>
              <a:rPr lang="en-GB" sz="1200" dirty="0">
                <a:effectLst/>
                <a:latin typeface="Times New Roman" panose="02020603050405020304" pitchFamily="18" charset="0"/>
                <a:ea typeface="Calibri" panose="020F0502020204030204" pitchFamily="34" charset="0"/>
              </a:rPr>
              <a:t>ollect information on the study towards the proclamation of certain sites as protected areas at State and entity level, and on synergies between these processes and development of the Emerald Network</a:t>
            </a:r>
            <a:endParaRPr lang="de-AT" sz="1200" dirty="0">
              <a:effectLst/>
              <a:latin typeface="Times New Roman" panose="02020603050405020304" pitchFamily="18"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7E06DB9C-EF1E-44E7-B804-053B888D1325}" type="slidenum">
              <a:rPr lang="de-AT" smtClean="0"/>
              <a:t>2</a:t>
            </a:fld>
            <a:endParaRPr lang="de-AT"/>
          </a:p>
        </p:txBody>
      </p:sp>
    </p:spTree>
    <p:extLst>
      <p:ext uri="{BB962C8B-B14F-4D97-AF65-F5344CB8AC3E}">
        <p14:creationId xmlns:p14="http://schemas.microsoft.com/office/powerpoint/2010/main" val="379294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Planned</a:t>
            </a:r>
            <a:r>
              <a:rPr lang="de-AT" dirty="0"/>
              <a:t> HPPs </a:t>
            </a:r>
            <a:r>
              <a:rPr lang="de-AT" dirty="0" err="1"/>
              <a:t>tributary</a:t>
            </a:r>
            <a:r>
              <a:rPr lang="de-AT" dirty="0"/>
              <a:t> </a:t>
            </a:r>
            <a:r>
              <a:rPr lang="de-AT" dirty="0" err="1"/>
              <a:t>Ljuta</a:t>
            </a:r>
            <a:r>
              <a:rPr lang="de-AT" dirty="0"/>
              <a:t> : all in all 10 HPPs </a:t>
            </a:r>
            <a:r>
              <a:rPr lang="de-AT" dirty="0" err="1"/>
              <a:t>of</a:t>
            </a:r>
            <a:r>
              <a:rPr lang="de-AT" dirty="0"/>
              <a:t> </a:t>
            </a:r>
            <a:r>
              <a:rPr lang="de-AT" dirty="0" err="1"/>
              <a:t>which</a:t>
            </a:r>
            <a:r>
              <a:rPr lang="de-AT" dirty="0"/>
              <a:t> 2 </a:t>
            </a:r>
            <a:r>
              <a:rPr lang="de-AT" dirty="0" err="1"/>
              <a:t>are</a:t>
            </a:r>
            <a:r>
              <a:rPr lang="de-AT" dirty="0"/>
              <a:t> </a:t>
            </a:r>
            <a:r>
              <a:rPr lang="de-AT" dirty="0" err="1"/>
              <a:t>within</a:t>
            </a:r>
            <a:r>
              <a:rPr lang="de-AT" dirty="0"/>
              <a:t> </a:t>
            </a:r>
            <a:r>
              <a:rPr lang="de-AT" dirty="0" err="1"/>
              <a:t>the</a:t>
            </a:r>
            <a:r>
              <a:rPr lang="de-AT" dirty="0"/>
              <a:t> </a:t>
            </a:r>
            <a:r>
              <a:rPr lang="de-AT" dirty="0" err="1"/>
              <a:t>candidate</a:t>
            </a:r>
            <a:r>
              <a:rPr lang="de-AT" dirty="0"/>
              <a:t> Emerald </a:t>
            </a:r>
            <a:r>
              <a:rPr lang="de-AT" dirty="0" err="1"/>
              <a:t>site</a:t>
            </a:r>
            <a:endParaRPr lang="de-AT" dirty="0"/>
          </a:p>
        </p:txBody>
      </p:sp>
      <p:sp>
        <p:nvSpPr>
          <p:cNvPr id="4" name="Foliennummernplatzhalter 3"/>
          <p:cNvSpPr>
            <a:spLocks noGrp="1"/>
          </p:cNvSpPr>
          <p:nvPr>
            <p:ph type="sldNum" sz="quarter" idx="5"/>
          </p:nvPr>
        </p:nvSpPr>
        <p:spPr/>
        <p:txBody>
          <a:bodyPr/>
          <a:lstStyle/>
          <a:p>
            <a:fld id="{7E06DB9C-EF1E-44E7-B804-053B888D1325}" type="slidenum">
              <a:rPr lang="de-AT" smtClean="0"/>
              <a:t>4</a:t>
            </a:fld>
            <a:endParaRPr lang="de-AT"/>
          </a:p>
        </p:txBody>
      </p:sp>
    </p:spTree>
    <p:extLst>
      <p:ext uri="{BB962C8B-B14F-4D97-AF65-F5344CB8AC3E}">
        <p14:creationId xmlns:p14="http://schemas.microsoft.com/office/powerpoint/2010/main" val="65678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E06DB9C-EF1E-44E7-B804-053B888D1325}" type="slidenum">
              <a:rPr lang="de-AT" smtClean="0"/>
              <a:t>5</a:t>
            </a:fld>
            <a:endParaRPr lang="de-AT"/>
          </a:p>
        </p:txBody>
      </p:sp>
    </p:spTree>
    <p:extLst>
      <p:ext uri="{BB962C8B-B14F-4D97-AF65-F5344CB8AC3E}">
        <p14:creationId xmlns:p14="http://schemas.microsoft.com/office/powerpoint/2010/main" val="262386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35m3/s </a:t>
            </a:r>
            <a:r>
              <a:rPr lang="de-AT" dirty="0" err="1"/>
              <a:t>max</a:t>
            </a:r>
            <a:r>
              <a:rPr lang="de-AT" dirty="0"/>
              <a:t> </a:t>
            </a:r>
            <a:r>
              <a:rPr lang="de-AT" dirty="0" err="1"/>
              <a:t>amount</a:t>
            </a:r>
            <a:r>
              <a:rPr lang="de-AT" dirty="0"/>
              <a:t> </a:t>
            </a:r>
            <a:r>
              <a:rPr lang="de-AT" dirty="0" err="1"/>
              <a:t>of</a:t>
            </a:r>
            <a:r>
              <a:rPr lang="de-AT" dirty="0"/>
              <a:t> </a:t>
            </a:r>
            <a:r>
              <a:rPr lang="de-AT" dirty="0" err="1"/>
              <a:t>water</a:t>
            </a:r>
            <a:r>
              <a:rPr lang="de-AT" dirty="0"/>
              <a:t> </a:t>
            </a:r>
            <a:r>
              <a:rPr lang="de-AT" dirty="0" err="1"/>
              <a:t>derivated</a:t>
            </a:r>
            <a:endParaRPr lang="de-AT" dirty="0"/>
          </a:p>
        </p:txBody>
      </p:sp>
      <p:sp>
        <p:nvSpPr>
          <p:cNvPr id="4" name="Foliennummernplatzhalter 3"/>
          <p:cNvSpPr>
            <a:spLocks noGrp="1"/>
          </p:cNvSpPr>
          <p:nvPr>
            <p:ph type="sldNum" sz="quarter" idx="5"/>
          </p:nvPr>
        </p:nvSpPr>
        <p:spPr/>
        <p:txBody>
          <a:bodyPr/>
          <a:lstStyle/>
          <a:p>
            <a:fld id="{7E06DB9C-EF1E-44E7-B804-053B888D1325}" type="slidenum">
              <a:rPr lang="de-AT" smtClean="0"/>
              <a:t>7</a:t>
            </a:fld>
            <a:endParaRPr lang="de-AT"/>
          </a:p>
        </p:txBody>
      </p:sp>
    </p:spTree>
    <p:extLst>
      <p:ext uri="{BB962C8B-B14F-4D97-AF65-F5344CB8AC3E}">
        <p14:creationId xmlns:p14="http://schemas.microsoft.com/office/powerpoint/2010/main" val="417770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E06DB9C-EF1E-44E7-B804-053B888D1325}" type="slidenum">
              <a:rPr lang="de-AT" smtClean="0"/>
              <a:t>9</a:t>
            </a:fld>
            <a:endParaRPr lang="de-AT"/>
          </a:p>
        </p:txBody>
      </p:sp>
    </p:spTree>
    <p:extLst>
      <p:ext uri="{BB962C8B-B14F-4D97-AF65-F5344CB8AC3E}">
        <p14:creationId xmlns:p14="http://schemas.microsoft.com/office/powerpoint/2010/main" val="249216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CA959-6584-A280-720E-FAD47D4DD64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06AFC73E-868E-5435-554B-D1DB1AFC8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E83D2318-A724-9990-68C8-818B6EE5DC06}"/>
              </a:ext>
            </a:extLst>
          </p:cNvPr>
          <p:cNvSpPr>
            <a:spLocks noGrp="1"/>
          </p:cNvSpPr>
          <p:nvPr>
            <p:ph type="dt" sz="half" idx="10"/>
          </p:nvPr>
        </p:nvSpPr>
        <p:spPr/>
        <p:txBody>
          <a:bodyPr/>
          <a:lstStyle/>
          <a:p>
            <a:fld id="{009844F9-A7C2-444E-81FB-716E7DABEF83}" type="datetime1">
              <a:rPr lang="en-GB" smtClean="0"/>
              <a:t>29/11/2022</a:t>
            </a:fld>
            <a:endParaRPr lang="de-AT"/>
          </a:p>
        </p:txBody>
      </p:sp>
      <p:sp>
        <p:nvSpPr>
          <p:cNvPr id="5" name="Fußzeilenplatzhalter 4">
            <a:extLst>
              <a:ext uri="{FF2B5EF4-FFF2-40B4-BE49-F238E27FC236}">
                <a16:creationId xmlns:a16="http://schemas.microsoft.com/office/drawing/2014/main" id="{5D9CC55D-4BD8-3357-AD3B-C96D12A9B343}"/>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1262170E-A62E-CF8B-D3F9-E895D95EC3F2}"/>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837549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62318-1AF5-3621-CC93-A9FD77A6E4EB}"/>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8A8A5889-9345-F484-8EEC-4C15389849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7ABA607-6784-FCDE-B105-C5B874541023}"/>
              </a:ext>
            </a:extLst>
          </p:cNvPr>
          <p:cNvSpPr>
            <a:spLocks noGrp="1"/>
          </p:cNvSpPr>
          <p:nvPr>
            <p:ph type="dt" sz="half" idx="10"/>
          </p:nvPr>
        </p:nvSpPr>
        <p:spPr/>
        <p:txBody>
          <a:bodyPr/>
          <a:lstStyle/>
          <a:p>
            <a:fld id="{70D8CC71-C974-41E5-920C-A3CFD285C891}" type="datetime1">
              <a:rPr lang="en-GB" smtClean="0"/>
              <a:t>29/11/2022</a:t>
            </a:fld>
            <a:endParaRPr lang="de-AT"/>
          </a:p>
        </p:txBody>
      </p:sp>
      <p:sp>
        <p:nvSpPr>
          <p:cNvPr id="5" name="Fußzeilenplatzhalter 4">
            <a:extLst>
              <a:ext uri="{FF2B5EF4-FFF2-40B4-BE49-F238E27FC236}">
                <a16:creationId xmlns:a16="http://schemas.microsoft.com/office/drawing/2014/main" id="{173FDA72-808B-20F0-151B-95B1A732ADCA}"/>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E5686C52-96DD-5D0A-099E-7F02EFCDF8B1}"/>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68349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54867C7-B7F1-C1D6-0125-833DABDBCAAB}"/>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499562C-EFA8-F412-5566-E624F471E35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80B6A92-389F-1079-6524-640F6F9BC5F8}"/>
              </a:ext>
            </a:extLst>
          </p:cNvPr>
          <p:cNvSpPr>
            <a:spLocks noGrp="1"/>
          </p:cNvSpPr>
          <p:nvPr>
            <p:ph type="dt" sz="half" idx="10"/>
          </p:nvPr>
        </p:nvSpPr>
        <p:spPr/>
        <p:txBody>
          <a:bodyPr/>
          <a:lstStyle/>
          <a:p>
            <a:fld id="{3AE723CE-1C5C-4EF7-A9D3-7D5AAF797845}" type="datetime1">
              <a:rPr lang="en-GB" smtClean="0"/>
              <a:t>29/11/2022</a:t>
            </a:fld>
            <a:endParaRPr lang="de-AT"/>
          </a:p>
        </p:txBody>
      </p:sp>
      <p:sp>
        <p:nvSpPr>
          <p:cNvPr id="5" name="Fußzeilenplatzhalter 4">
            <a:extLst>
              <a:ext uri="{FF2B5EF4-FFF2-40B4-BE49-F238E27FC236}">
                <a16:creationId xmlns:a16="http://schemas.microsoft.com/office/drawing/2014/main" id="{E1454601-E712-9825-4E68-2F7E855072C9}"/>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71703C85-0353-A55D-3A99-8A3A37E200F8}"/>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100921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1B531-E0ED-4279-EF19-4CD1302B9AC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EAA0C46B-AED9-647D-FC21-4ED7C92E981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3C20615-0D1D-20D3-1502-D0F9109E1952}"/>
              </a:ext>
            </a:extLst>
          </p:cNvPr>
          <p:cNvSpPr>
            <a:spLocks noGrp="1"/>
          </p:cNvSpPr>
          <p:nvPr>
            <p:ph type="dt" sz="half" idx="10"/>
          </p:nvPr>
        </p:nvSpPr>
        <p:spPr/>
        <p:txBody>
          <a:bodyPr/>
          <a:lstStyle/>
          <a:p>
            <a:fld id="{FB792C36-ED2A-4AC3-A737-DF44F0331298}" type="datetime1">
              <a:rPr lang="en-GB" smtClean="0"/>
              <a:t>29/11/2022</a:t>
            </a:fld>
            <a:endParaRPr lang="de-AT"/>
          </a:p>
        </p:txBody>
      </p:sp>
      <p:sp>
        <p:nvSpPr>
          <p:cNvPr id="5" name="Fußzeilenplatzhalter 4">
            <a:extLst>
              <a:ext uri="{FF2B5EF4-FFF2-40B4-BE49-F238E27FC236}">
                <a16:creationId xmlns:a16="http://schemas.microsoft.com/office/drawing/2014/main" id="{A47D4B3D-AF07-84D4-7B36-7A90414F95FB}"/>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89C8059A-101E-1264-C6BA-5689FDD2D63C}"/>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162964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6ED9E-0750-8B63-2EB4-07ACEDBDACD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9775080F-4C8F-760C-F910-AD0FF5D96A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EB66F9A-559B-7B05-724B-0C84B3CCC2E9}"/>
              </a:ext>
            </a:extLst>
          </p:cNvPr>
          <p:cNvSpPr>
            <a:spLocks noGrp="1"/>
          </p:cNvSpPr>
          <p:nvPr>
            <p:ph type="dt" sz="half" idx="10"/>
          </p:nvPr>
        </p:nvSpPr>
        <p:spPr/>
        <p:txBody>
          <a:bodyPr/>
          <a:lstStyle/>
          <a:p>
            <a:fld id="{503850FB-2463-4916-81DA-558C10D6480F}" type="datetime1">
              <a:rPr lang="en-GB" smtClean="0"/>
              <a:t>29/11/2022</a:t>
            </a:fld>
            <a:endParaRPr lang="de-AT"/>
          </a:p>
        </p:txBody>
      </p:sp>
      <p:sp>
        <p:nvSpPr>
          <p:cNvPr id="5" name="Fußzeilenplatzhalter 4">
            <a:extLst>
              <a:ext uri="{FF2B5EF4-FFF2-40B4-BE49-F238E27FC236}">
                <a16:creationId xmlns:a16="http://schemas.microsoft.com/office/drawing/2014/main" id="{2D6CAA13-DAA5-A8A0-AC46-85BB47E6C225}"/>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350AB1D8-D847-AE7C-1C8C-C95ECE612425}"/>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139065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B2DD0-14C3-E21B-5147-34587E91082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A0903A8-DAB9-10CD-5987-EACEDDD4C2F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7DB5FC0C-8DD6-8B5E-6ED8-DB0114126CC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CBE355AB-5201-D1A4-1E37-B3AB980AA1FB}"/>
              </a:ext>
            </a:extLst>
          </p:cNvPr>
          <p:cNvSpPr>
            <a:spLocks noGrp="1"/>
          </p:cNvSpPr>
          <p:nvPr>
            <p:ph type="dt" sz="half" idx="10"/>
          </p:nvPr>
        </p:nvSpPr>
        <p:spPr/>
        <p:txBody>
          <a:bodyPr/>
          <a:lstStyle/>
          <a:p>
            <a:fld id="{DCF801EE-5C27-4388-9AAE-7208DC3E9AAD}" type="datetime1">
              <a:rPr lang="en-GB" smtClean="0"/>
              <a:t>29/11/2022</a:t>
            </a:fld>
            <a:endParaRPr lang="de-AT"/>
          </a:p>
        </p:txBody>
      </p:sp>
      <p:sp>
        <p:nvSpPr>
          <p:cNvPr id="6" name="Fußzeilenplatzhalter 5">
            <a:extLst>
              <a:ext uri="{FF2B5EF4-FFF2-40B4-BE49-F238E27FC236}">
                <a16:creationId xmlns:a16="http://schemas.microsoft.com/office/drawing/2014/main" id="{493A6A35-C519-18C5-BF0D-4C95D702D658}"/>
              </a:ext>
            </a:extLst>
          </p:cNvPr>
          <p:cNvSpPr>
            <a:spLocks noGrp="1"/>
          </p:cNvSpPr>
          <p:nvPr>
            <p:ph type="ftr" sz="quarter" idx="11"/>
          </p:nvPr>
        </p:nvSpPr>
        <p:spPr/>
        <p:txBody>
          <a:bodyPr/>
          <a:lstStyle/>
          <a:p>
            <a:r>
              <a:rPr lang="en-US"/>
              <a:t>Naturraumplanung Egger e.U</a:t>
            </a:r>
            <a:endParaRPr lang="de-AT"/>
          </a:p>
        </p:txBody>
      </p:sp>
      <p:sp>
        <p:nvSpPr>
          <p:cNvPr id="7" name="Foliennummernplatzhalter 6">
            <a:extLst>
              <a:ext uri="{FF2B5EF4-FFF2-40B4-BE49-F238E27FC236}">
                <a16:creationId xmlns:a16="http://schemas.microsoft.com/office/drawing/2014/main" id="{3E8CDC41-F2AF-A480-B96B-5A4AA320D75F}"/>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225714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FAE1FB-0F4C-910E-8C3C-CD841246EF2B}"/>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F6D9B234-ACA7-8F46-44CC-35820CA55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D7FFA2D-E5F8-E9FC-62C0-2C1CB47CEDB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7FB24150-A524-E1B5-AD6D-B6CE65F2F8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4CC7D2-4820-5F7F-1B26-D2A21EBE506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036D15F-B934-1F9A-D440-1C188AAF99EE}"/>
              </a:ext>
            </a:extLst>
          </p:cNvPr>
          <p:cNvSpPr>
            <a:spLocks noGrp="1"/>
          </p:cNvSpPr>
          <p:nvPr>
            <p:ph type="dt" sz="half" idx="10"/>
          </p:nvPr>
        </p:nvSpPr>
        <p:spPr/>
        <p:txBody>
          <a:bodyPr/>
          <a:lstStyle/>
          <a:p>
            <a:fld id="{81F8FA8B-94EC-4DAD-92A3-49102DA1E740}" type="datetime1">
              <a:rPr lang="en-GB" smtClean="0"/>
              <a:t>29/11/2022</a:t>
            </a:fld>
            <a:endParaRPr lang="de-AT"/>
          </a:p>
        </p:txBody>
      </p:sp>
      <p:sp>
        <p:nvSpPr>
          <p:cNvPr id="8" name="Fußzeilenplatzhalter 7">
            <a:extLst>
              <a:ext uri="{FF2B5EF4-FFF2-40B4-BE49-F238E27FC236}">
                <a16:creationId xmlns:a16="http://schemas.microsoft.com/office/drawing/2014/main" id="{3563E8F0-35A3-837E-B365-D70D16FE3F7D}"/>
              </a:ext>
            </a:extLst>
          </p:cNvPr>
          <p:cNvSpPr>
            <a:spLocks noGrp="1"/>
          </p:cNvSpPr>
          <p:nvPr>
            <p:ph type="ftr" sz="quarter" idx="11"/>
          </p:nvPr>
        </p:nvSpPr>
        <p:spPr/>
        <p:txBody>
          <a:bodyPr/>
          <a:lstStyle/>
          <a:p>
            <a:r>
              <a:rPr lang="en-US"/>
              <a:t>Naturraumplanung Egger e.U</a:t>
            </a:r>
            <a:endParaRPr lang="de-AT"/>
          </a:p>
        </p:txBody>
      </p:sp>
      <p:sp>
        <p:nvSpPr>
          <p:cNvPr id="9" name="Foliennummernplatzhalter 8">
            <a:extLst>
              <a:ext uri="{FF2B5EF4-FFF2-40B4-BE49-F238E27FC236}">
                <a16:creationId xmlns:a16="http://schemas.microsoft.com/office/drawing/2014/main" id="{B8209550-BC57-142B-B136-66E3607F295D}"/>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302953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CFB96-0E59-558F-E60F-08F358DF19B0}"/>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027B53-4C8C-2FF0-88C4-B68C2BAF7ED1}"/>
              </a:ext>
            </a:extLst>
          </p:cNvPr>
          <p:cNvSpPr>
            <a:spLocks noGrp="1"/>
          </p:cNvSpPr>
          <p:nvPr>
            <p:ph type="dt" sz="half" idx="10"/>
          </p:nvPr>
        </p:nvSpPr>
        <p:spPr/>
        <p:txBody>
          <a:bodyPr/>
          <a:lstStyle/>
          <a:p>
            <a:fld id="{2A9CB409-F263-4B67-96DF-423728FDF69B}" type="datetime1">
              <a:rPr lang="en-GB" smtClean="0"/>
              <a:t>29/11/2022</a:t>
            </a:fld>
            <a:endParaRPr lang="de-AT"/>
          </a:p>
        </p:txBody>
      </p:sp>
      <p:sp>
        <p:nvSpPr>
          <p:cNvPr id="4" name="Fußzeilenplatzhalter 3">
            <a:extLst>
              <a:ext uri="{FF2B5EF4-FFF2-40B4-BE49-F238E27FC236}">
                <a16:creationId xmlns:a16="http://schemas.microsoft.com/office/drawing/2014/main" id="{86FAB7AA-B381-B08E-483B-97E2876756B9}"/>
              </a:ext>
            </a:extLst>
          </p:cNvPr>
          <p:cNvSpPr>
            <a:spLocks noGrp="1"/>
          </p:cNvSpPr>
          <p:nvPr>
            <p:ph type="ftr" sz="quarter" idx="11"/>
          </p:nvPr>
        </p:nvSpPr>
        <p:spPr/>
        <p:txBody>
          <a:bodyPr/>
          <a:lstStyle/>
          <a:p>
            <a:r>
              <a:rPr lang="en-US"/>
              <a:t>Naturraumplanung Egger e.U</a:t>
            </a:r>
            <a:endParaRPr lang="de-AT"/>
          </a:p>
        </p:txBody>
      </p:sp>
      <p:sp>
        <p:nvSpPr>
          <p:cNvPr id="5" name="Foliennummernplatzhalter 4">
            <a:extLst>
              <a:ext uri="{FF2B5EF4-FFF2-40B4-BE49-F238E27FC236}">
                <a16:creationId xmlns:a16="http://schemas.microsoft.com/office/drawing/2014/main" id="{0FAECA25-E7F7-37D5-6DE9-777537B9E59D}"/>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216847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BED639-70FF-CE8E-8DA7-C5CF1DB40CDF}"/>
              </a:ext>
            </a:extLst>
          </p:cNvPr>
          <p:cNvSpPr>
            <a:spLocks noGrp="1"/>
          </p:cNvSpPr>
          <p:nvPr>
            <p:ph type="dt" sz="half" idx="10"/>
          </p:nvPr>
        </p:nvSpPr>
        <p:spPr/>
        <p:txBody>
          <a:bodyPr/>
          <a:lstStyle/>
          <a:p>
            <a:fld id="{A0491D39-F371-4929-B274-1F925CE6F42C}" type="datetime1">
              <a:rPr lang="en-GB" smtClean="0"/>
              <a:t>29/11/2022</a:t>
            </a:fld>
            <a:endParaRPr lang="de-AT"/>
          </a:p>
        </p:txBody>
      </p:sp>
      <p:sp>
        <p:nvSpPr>
          <p:cNvPr id="3" name="Fußzeilenplatzhalter 2">
            <a:extLst>
              <a:ext uri="{FF2B5EF4-FFF2-40B4-BE49-F238E27FC236}">
                <a16:creationId xmlns:a16="http://schemas.microsoft.com/office/drawing/2014/main" id="{2D355755-EDE3-0330-EB1B-EA5084C4E0D1}"/>
              </a:ext>
            </a:extLst>
          </p:cNvPr>
          <p:cNvSpPr>
            <a:spLocks noGrp="1"/>
          </p:cNvSpPr>
          <p:nvPr>
            <p:ph type="ftr" sz="quarter" idx="11"/>
          </p:nvPr>
        </p:nvSpPr>
        <p:spPr/>
        <p:txBody>
          <a:bodyPr/>
          <a:lstStyle/>
          <a:p>
            <a:r>
              <a:rPr lang="en-US"/>
              <a:t>Naturraumplanung Egger e.U</a:t>
            </a:r>
            <a:endParaRPr lang="de-AT"/>
          </a:p>
        </p:txBody>
      </p:sp>
      <p:sp>
        <p:nvSpPr>
          <p:cNvPr id="4" name="Foliennummernplatzhalter 3">
            <a:extLst>
              <a:ext uri="{FF2B5EF4-FFF2-40B4-BE49-F238E27FC236}">
                <a16:creationId xmlns:a16="http://schemas.microsoft.com/office/drawing/2014/main" id="{686424C9-1B4E-A195-CEDC-A5D9F43AA849}"/>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198670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934A8-E24A-A43C-E82B-E8F4E10DB1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45E8FB3D-6D53-CA11-7318-4A0C49101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0A790A88-F1E8-3B82-580B-9C5157EE8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0028CBD-C877-9FC9-071E-ED5669848744}"/>
              </a:ext>
            </a:extLst>
          </p:cNvPr>
          <p:cNvSpPr>
            <a:spLocks noGrp="1"/>
          </p:cNvSpPr>
          <p:nvPr>
            <p:ph type="dt" sz="half" idx="10"/>
          </p:nvPr>
        </p:nvSpPr>
        <p:spPr/>
        <p:txBody>
          <a:bodyPr/>
          <a:lstStyle/>
          <a:p>
            <a:fld id="{1E3FDAE5-EA0F-45D4-9956-DC94860842CF}" type="datetime1">
              <a:rPr lang="en-GB" smtClean="0"/>
              <a:t>29/11/2022</a:t>
            </a:fld>
            <a:endParaRPr lang="de-AT"/>
          </a:p>
        </p:txBody>
      </p:sp>
      <p:sp>
        <p:nvSpPr>
          <p:cNvPr id="6" name="Fußzeilenplatzhalter 5">
            <a:extLst>
              <a:ext uri="{FF2B5EF4-FFF2-40B4-BE49-F238E27FC236}">
                <a16:creationId xmlns:a16="http://schemas.microsoft.com/office/drawing/2014/main" id="{28DC4D70-DC8C-6424-0775-FBF09BE82BD3}"/>
              </a:ext>
            </a:extLst>
          </p:cNvPr>
          <p:cNvSpPr>
            <a:spLocks noGrp="1"/>
          </p:cNvSpPr>
          <p:nvPr>
            <p:ph type="ftr" sz="quarter" idx="11"/>
          </p:nvPr>
        </p:nvSpPr>
        <p:spPr/>
        <p:txBody>
          <a:bodyPr/>
          <a:lstStyle/>
          <a:p>
            <a:r>
              <a:rPr lang="en-US"/>
              <a:t>Naturraumplanung Egger e.U</a:t>
            </a:r>
            <a:endParaRPr lang="de-AT"/>
          </a:p>
        </p:txBody>
      </p:sp>
      <p:sp>
        <p:nvSpPr>
          <p:cNvPr id="7" name="Foliennummernplatzhalter 6">
            <a:extLst>
              <a:ext uri="{FF2B5EF4-FFF2-40B4-BE49-F238E27FC236}">
                <a16:creationId xmlns:a16="http://schemas.microsoft.com/office/drawing/2014/main" id="{56BF4F6B-A754-D4CA-5F53-E8808C8695D5}"/>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173932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214E9-69A3-53A6-E70B-FAFE9E5F070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12EC05C5-1F58-35D1-1FE3-12100EF7B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F3331657-685A-3073-2EF9-FA6319C01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DBE35FD-4C9A-234B-9D95-410E0429EAD6}"/>
              </a:ext>
            </a:extLst>
          </p:cNvPr>
          <p:cNvSpPr>
            <a:spLocks noGrp="1"/>
          </p:cNvSpPr>
          <p:nvPr>
            <p:ph type="dt" sz="half" idx="10"/>
          </p:nvPr>
        </p:nvSpPr>
        <p:spPr/>
        <p:txBody>
          <a:bodyPr/>
          <a:lstStyle/>
          <a:p>
            <a:fld id="{0C9C0BA7-5E8F-4C14-995D-8B34B1E3D1AD}" type="datetime1">
              <a:rPr lang="en-GB" smtClean="0"/>
              <a:t>29/11/2022</a:t>
            </a:fld>
            <a:endParaRPr lang="de-AT"/>
          </a:p>
        </p:txBody>
      </p:sp>
      <p:sp>
        <p:nvSpPr>
          <p:cNvPr id="6" name="Fußzeilenplatzhalter 5">
            <a:extLst>
              <a:ext uri="{FF2B5EF4-FFF2-40B4-BE49-F238E27FC236}">
                <a16:creationId xmlns:a16="http://schemas.microsoft.com/office/drawing/2014/main" id="{01B153FF-F6FF-68CF-2011-96BEE06ECC6F}"/>
              </a:ext>
            </a:extLst>
          </p:cNvPr>
          <p:cNvSpPr>
            <a:spLocks noGrp="1"/>
          </p:cNvSpPr>
          <p:nvPr>
            <p:ph type="ftr" sz="quarter" idx="11"/>
          </p:nvPr>
        </p:nvSpPr>
        <p:spPr/>
        <p:txBody>
          <a:bodyPr/>
          <a:lstStyle/>
          <a:p>
            <a:r>
              <a:rPr lang="en-US"/>
              <a:t>Naturraumplanung Egger e.U</a:t>
            </a:r>
            <a:endParaRPr lang="de-AT"/>
          </a:p>
        </p:txBody>
      </p:sp>
      <p:sp>
        <p:nvSpPr>
          <p:cNvPr id="7" name="Foliennummernplatzhalter 6">
            <a:extLst>
              <a:ext uri="{FF2B5EF4-FFF2-40B4-BE49-F238E27FC236}">
                <a16:creationId xmlns:a16="http://schemas.microsoft.com/office/drawing/2014/main" id="{7DC211B9-1721-032B-9C25-E3D8F90F30A8}"/>
              </a:ext>
            </a:extLst>
          </p:cNvPr>
          <p:cNvSpPr>
            <a:spLocks noGrp="1"/>
          </p:cNvSpPr>
          <p:nvPr>
            <p:ph type="sldNum" sz="quarter" idx="12"/>
          </p:nvPr>
        </p:nvSpPr>
        <p:spPr/>
        <p:txBody>
          <a:bodyPr/>
          <a:lstStyle/>
          <a:p>
            <a:fld id="{27E160C6-959E-474C-A28D-F5AFF0AF4661}" type="slidenum">
              <a:rPr lang="de-AT" smtClean="0"/>
              <a:t>‹Nr.›</a:t>
            </a:fld>
            <a:endParaRPr lang="de-AT"/>
          </a:p>
        </p:txBody>
      </p:sp>
    </p:spTree>
    <p:extLst>
      <p:ext uri="{BB962C8B-B14F-4D97-AF65-F5344CB8AC3E}">
        <p14:creationId xmlns:p14="http://schemas.microsoft.com/office/powerpoint/2010/main" val="211886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E15D8E7-7DCB-E8B1-5271-21894BA95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44CD5C10-E029-C96A-8C5B-287FE6E2B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D47D1B7-3FD5-E5BD-EBF3-A626B4C74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E6C44-A7AF-4CA0-B22F-409D31EF3178}" type="datetime1">
              <a:rPr lang="en-GB" smtClean="0"/>
              <a:t>29/11/2022</a:t>
            </a:fld>
            <a:endParaRPr lang="de-AT"/>
          </a:p>
        </p:txBody>
      </p:sp>
      <p:sp>
        <p:nvSpPr>
          <p:cNvPr id="5" name="Fußzeilenplatzhalter 4">
            <a:extLst>
              <a:ext uri="{FF2B5EF4-FFF2-40B4-BE49-F238E27FC236}">
                <a16:creationId xmlns:a16="http://schemas.microsoft.com/office/drawing/2014/main" id="{8085E71B-498D-CFC8-988D-3F80D6DD7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Naturraumplanung Egger e.U</a:t>
            </a:r>
            <a:endParaRPr lang="de-AT"/>
          </a:p>
        </p:txBody>
      </p:sp>
      <p:sp>
        <p:nvSpPr>
          <p:cNvPr id="6" name="Foliennummernplatzhalter 5">
            <a:extLst>
              <a:ext uri="{FF2B5EF4-FFF2-40B4-BE49-F238E27FC236}">
                <a16:creationId xmlns:a16="http://schemas.microsoft.com/office/drawing/2014/main" id="{B4115878-6FA5-6488-A2C7-72E134966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160C6-959E-474C-A28D-F5AFF0AF4661}" type="slidenum">
              <a:rPr lang="de-AT" smtClean="0"/>
              <a:t>‹Nr.›</a:t>
            </a:fld>
            <a:endParaRPr lang="de-AT"/>
          </a:p>
        </p:txBody>
      </p:sp>
    </p:spTree>
    <p:extLst>
      <p:ext uri="{BB962C8B-B14F-4D97-AF65-F5344CB8AC3E}">
        <p14:creationId xmlns:p14="http://schemas.microsoft.com/office/powerpoint/2010/main" val="2560029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Rock, draußen, Natur, Berg enthält.&#10;&#10;Automatisch generierte Beschreibung">
            <a:extLst>
              <a:ext uri="{FF2B5EF4-FFF2-40B4-BE49-F238E27FC236}">
                <a16:creationId xmlns:a16="http://schemas.microsoft.com/office/drawing/2014/main" id="{BB34160B-21F4-6150-3F6B-546B55B49D9F}"/>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t="25567" b="32410"/>
          <a:stretch/>
        </p:blipFill>
        <p:spPr>
          <a:xfrm>
            <a:off x="-48000" y="0"/>
            <a:ext cx="12240000" cy="6858000"/>
          </a:xfrm>
          <a:prstGeom prst="rect">
            <a:avLst/>
          </a:prstGeom>
        </p:spPr>
      </p:pic>
      <p:sp>
        <p:nvSpPr>
          <p:cNvPr id="2" name="Titel 1">
            <a:extLst>
              <a:ext uri="{FF2B5EF4-FFF2-40B4-BE49-F238E27FC236}">
                <a16:creationId xmlns:a16="http://schemas.microsoft.com/office/drawing/2014/main" id="{CE94CB54-FA26-152E-5777-0212DF4D25CD}"/>
              </a:ext>
            </a:extLst>
          </p:cNvPr>
          <p:cNvSpPr>
            <a:spLocks noGrp="1"/>
          </p:cNvSpPr>
          <p:nvPr>
            <p:ph type="ctrTitle"/>
          </p:nvPr>
        </p:nvSpPr>
        <p:spPr>
          <a:xfrm>
            <a:off x="-47999" y="1435367"/>
            <a:ext cx="12240000" cy="1358634"/>
          </a:xfrm>
          <a:solidFill>
            <a:schemeClr val="bg1">
              <a:alpha val="0"/>
            </a:schemeClr>
          </a:solidFill>
        </p:spPr>
        <p:txBody>
          <a:bodyPr anchor="ctr" anchorCtr="0">
            <a:noAutofit/>
          </a:bodyPr>
          <a:lstStyle/>
          <a:p>
            <a: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Possible negative impact of hydro-power plant development </a:t>
            </a:r>
            <a:b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br>
            <a: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on the Neretva River (Bosnia and Herzegovina)</a:t>
            </a:r>
            <a:b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br>
            <a:b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br>
            <a:r>
              <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REPORT OF THE ON-THE-SPOT-APPRAISAL </a:t>
            </a:r>
            <a:endParaRPr lang="de-AT" sz="3200" dirty="0">
              <a:solidFill>
                <a:schemeClr val="bg1"/>
              </a:solidFill>
              <a:effectLst>
                <a:outerShdw blurRad="38100" dist="38100" dir="2700000" algn="tl">
                  <a:srgbClr val="000000">
                    <a:alpha val="43137"/>
                  </a:srgbClr>
                </a:outerShdw>
              </a:effectLst>
              <a:highlight>
                <a:srgbClr val="FFFF00"/>
              </a:highlight>
            </a:endParaRPr>
          </a:p>
        </p:txBody>
      </p:sp>
      <p:sp>
        <p:nvSpPr>
          <p:cNvPr id="8" name="Titel 1">
            <a:extLst>
              <a:ext uri="{FF2B5EF4-FFF2-40B4-BE49-F238E27FC236}">
                <a16:creationId xmlns:a16="http://schemas.microsoft.com/office/drawing/2014/main" id="{D967C135-5CDB-A8C6-F1DD-13501EEF79BF}"/>
              </a:ext>
            </a:extLst>
          </p:cNvPr>
          <p:cNvSpPr txBox="1">
            <a:spLocks/>
          </p:cNvSpPr>
          <p:nvPr/>
        </p:nvSpPr>
        <p:spPr>
          <a:xfrm>
            <a:off x="-10674" y="6401793"/>
            <a:ext cx="2692049" cy="424149"/>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b="1" i="1" spc="-5"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apl</a:t>
            </a:r>
            <a:r>
              <a:rPr lang="en-GB" sz="1600" b="1" i="1" spc="-5"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Prof. </a:t>
            </a:r>
            <a:r>
              <a:rPr lang="en-GB" sz="1600" b="1" i="1" spc="-5"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Dr.</a:t>
            </a:r>
            <a:r>
              <a:rPr lang="en-GB" sz="1600" b="1" i="1" spc="-5"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Gregory Egger</a:t>
            </a:r>
          </a:p>
        </p:txBody>
      </p:sp>
      <p:pic>
        <p:nvPicPr>
          <p:cNvPr id="9" name="Image 1" descr="doc">
            <a:extLst>
              <a:ext uri="{FF2B5EF4-FFF2-40B4-BE49-F238E27FC236}">
                <a16:creationId xmlns:a16="http://schemas.microsoft.com/office/drawing/2014/main" id="{ED2C6526-EF40-B42E-2C2F-E1287BA8135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452" y="255722"/>
            <a:ext cx="805000" cy="634150"/>
          </a:xfrm>
          <a:prstGeom prst="rect">
            <a:avLst/>
          </a:prstGeom>
          <a:noFill/>
          <a:ln>
            <a:noFill/>
          </a:ln>
        </p:spPr>
      </p:pic>
      <p:pic>
        <p:nvPicPr>
          <p:cNvPr id="10" name="Grafik 9">
            <a:extLst>
              <a:ext uri="{FF2B5EF4-FFF2-40B4-BE49-F238E27FC236}">
                <a16:creationId xmlns:a16="http://schemas.microsoft.com/office/drawing/2014/main" id="{F8B01963-FE8E-1829-D540-BFDFD7083FA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37904" y="255722"/>
            <a:ext cx="805000" cy="646106"/>
          </a:xfrm>
          <a:prstGeom prst="rect">
            <a:avLst/>
          </a:prstGeom>
          <a:noFill/>
          <a:ln>
            <a:noFill/>
          </a:ln>
        </p:spPr>
      </p:pic>
      <p:pic>
        <p:nvPicPr>
          <p:cNvPr id="12" name="Grafik 11" descr="Ein Bild, das Text enthält.&#10;&#10;Automatisch generierte Beschreibung">
            <a:extLst>
              <a:ext uri="{FF2B5EF4-FFF2-40B4-BE49-F238E27FC236}">
                <a16:creationId xmlns:a16="http://schemas.microsoft.com/office/drawing/2014/main" id="{CB7B2353-31CC-02FC-2E8B-0A1BC04AF4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27292" y="5795691"/>
            <a:ext cx="1080000" cy="1080000"/>
          </a:xfrm>
          <a:prstGeom prst="rect">
            <a:avLst/>
          </a:prstGeom>
        </p:spPr>
      </p:pic>
      <p:sp>
        <p:nvSpPr>
          <p:cNvPr id="3" name="Textfeld 2">
            <a:extLst>
              <a:ext uri="{FF2B5EF4-FFF2-40B4-BE49-F238E27FC236}">
                <a16:creationId xmlns:a16="http://schemas.microsoft.com/office/drawing/2014/main" id="{57744972-F071-AB41-D4FA-91EC998881BD}"/>
              </a:ext>
            </a:extLst>
          </p:cNvPr>
          <p:cNvSpPr txBox="1"/>
          <p:nvPr/>
        </p:nvSpPr>
        <p:spPr>
          <a:xfrm>
            <a:off x="5695720" y="6596390"/>
            <a:ext cx="1428521" cy="261610"/>
          </a:xfrm>
          <a:prstGeom prst="rect">
            <a:avLst/>
          </a:prstGeom>
          <a:noFill/>
        </p:spPr>
        <p:txBody>
          <a:bodyPr wrap="square" rtlCol="0">
            <a:spAutoFit/>
          </a:bodyPr>
          <a:lstStyle/>
          <a:p>
            <a:r>
              <a:rPr lang="de-AT" sz="1050" dirty="0">
                <a:solidFill>
                  <a:schemeClr val="bg1"/>
                </a:solidFill>
              </a:rPr>
              <a:t>©Gabriel Singer</a:t>
            </a:r>
          </a:p>
        </p:txBody>
      </p:sp>
    </p:spTree>
    <p:extLst>
      <p:ext uri="{BB962C8B-B14F-4D97-AF65-F5344CB8AC3E}">
        <p14:creationId xmlns:p14="http://schemas.microsoft.com/office/powerpoint/2010/main" val="4276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772D5-6ED4-D0C1-45E8-7A3F6C36991E}"/>
              </a:ext>
            </a:extLst>
          </p:cNvPr>
          <p:cNvSpPr>
            <a:spLocks noGrp="1"/>
          </p:cNvSpPr>
          <p:nvPr>
            <p:ph type="title"/>
          </p:nvPr>
        </p:nvSpPr>
        <p:spPr>
          <a:xfrm>
            <a:off x="838200" y="60325"/>
            <a:ext cx="10515600" cy="1325563"/>
          </a:xfrm>
        </p:spPr>
        <p:txBody>
          <a:bodyPr/>
          <a:lstStyle/>
          <a:p>
            <a:r>
              <a:rPr lang="de-AT" dirty="0">
                <a:latin typeface="Times New Roman" panose="02020603050405020304" pitchFamily="18" charset="0"/>
                <a:cs typeface="Times New Roman" panose="02020603050405020304" pitchFamily="18" charset="0"/>
              </a:rPr>
              <a:t>III </a:t>
            </a:r>
            <a:r>
              <a:rPr lang="en-GB" dirty="0">
                <a:latin typeface="Times New Roman" panose="02020603050405020304" pitchFamily="18" charset="0"/>
                <a:cs typeface="Times New Roman" panose="02020603050405020304" pitchFamily="18" charset="0"/>
              </a:rPr>
              <a:t>Recommendations</a:t>
            </a:r>
          </a:p>
        </p:txBody>
      </p:sp>
      <p:sp>
        <p:nvSpPr>
          <p:cNvPr id="5" name="Datumsplatzhalter 4">
            <a:extLst>
              <a:ext uri="{FF2B5EF4-FFF2-40B4-BE49-F238E27FC236}">
                <a16:creationId xmlns:a16="http://schemas.microsoft.com/office/drawing/2014/main" id="{F51C8D15-20B6-7BFF-B89D-7FBB8EF807AE}"/>
              </a:ext>
            </a:extLst>
          </p:cNvPr>
          <p:cNvSpPr>
            <a:spLocks noGrp="1"/>
          </p:cNvSpPr>
          <p:nvPr>
            <p:ph type="dt" sz="half" idx="10"/>
          </p:nvPr>
        </p:nvSpPr>
        <p:spPr/>
        <p:txBody>
          <a:bodyPr/>
          <a:lstStyle/>
          <a:p>
            <a:fld id="{7182BF9B-2217-4926-9DEB-160B3E2630E6}" type="datetime1">
              <a:rPr lang="en-GB" smtClean="0"/>
              <a:t>29/11/2022</a:t>
            </a:fld>
            <a:endParaRPr lang="de-AT"/>
          </a:p>
        </p:txBody>
      </p:sp>
      <p:sp>
        <p:nvSpPr>
          <p:cNvPr id="6" name="Fußzeilenplatzhalter 5">
            <a:extLst>
              <a:ext uri="{FF2B5EF4-FFF2-40B4-BE49-F238E27FC236}">
                <a16:creationId xmlns:a16="http://schemas.microsoft.com/office/drawing/2014/main" id="{7A621391-7025-43BF-952A-03B05B7D5030}"/>
              </a:ext>
            </a:extLst>
          </p:cNvPr>
          <p:cNvSpPr>
            <a:spLocks noGrp="1"/>
          </p:cNvSpPr>
          <p:nvPr>
            <p:ph type="ftr" sz="quarter" idx="11"/>
          </p:nvPr>
        </p:nvSpPr>
        <p:spPr/>
        <p:txBody>
          <a:bodyPr/>
          <a:lstStyle/>
          <a:p>
            <a:r>
              <a:rPr lang="en-US"/>
              <a:t>Naturraumplanung Egger e.U</a:t>
            </a:r>
            <a:endParaRPr lang="de-AT"/>
          </a:p>
        </p:txBody>
      </p:sp>
      <p:sp>
        <p:nvSpPr>
          <p:cNvPr id="7" name="Foliennummernplatzhalter 6">
            <a:extLst>
              <a:ext uri="{FF2B5EF4-FFF2-40B4-BE49-F238E27FC236}">
                <a16:creationId xmlns:a16="http://schemas.microsoft.com/office/drawing/2014/main" id="{167440A5-3B79-DC8F-C4B7-BDD38C642ADC}"/>
              </a:ext>
            </a:extLst>
          </p:cNvPr>
          <p:cNvSpPr>
            <a:spLocks noGrp="1"/>
          </p:cNvSpPr>
          <p:nvPr>
            <p:ph type="sldNum" sz="quarter" idx="12"/>
          </p:nvPr>
        </p:nvSpPr>
        <p:spPr/>
        <p:txBody>
          <a:bodyPr/>
          <a:lstStyle/>
          <a:p>
            <a:fld id="{27E160C6-959E-474C-A28D-F5AFF0AF4661}" type="slidenum">
              <a:rPr lang="de-AT" smtClean="0"/>
              <a:t>10</a:t>
            </a:fld>
            <a:endParaRPr lang="de-AT"/>
          </a:p>
        </p:txBody>
      </p:sp>
      <p:pic>
        <p:nvPicPr>
          <p:cNvPr id="11" name="Inhaltsplatzhalter 10" descr="Ein Bild, das Baum, Rock, draußen, Natur enthält.&#10;&#10;Automatisch generierte Beschreibung">
            <a:extLst>
              <a:ext uri="{FF2B5EF4-FFF2-40B4-BE49-F238E27FC236}">
                <a16:creationId xmlns:a16="http://schemas.microsoft.com/office/drawing/2014/main" id="{A8E7470F-B241-A3E0-795F-A143126C8CC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221158"/>
            <a:ext cx="12240000" cy="5636842"/>
          </a:xfrm>
        </p:spPr>
      </p:pic>
    </p:spTree>
    <p:extLst>
      <p:ext uri="{BB962C8B-B14F-4D97-AF65-F5344CB8AC3E}">
        <p14:creationId xmlns:p14="http://schemas.microsoft.com/office/powerpoint/2010/main" val="335364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772D5-6ED4-D0C1-45E8-7A3F6C36991E}"/>
              </a:ext>
            </a:extLst>
          </p:cNvPr>
          <p:cNvSpPr>
            <a:spLocks noGrp="1"/>
          </p:cNvSpPr>
          <p:nvPr>
            <p:ph type="title"/>
          </p:nvPr>
        </p:nvSpPr>
        <p:spPr>
          <a:xfrm>
            <a:off x="838200" y="60325"/>
            <a:ext cx="10515600" cy="1325563"/>
          </a:xfrm>
        </p:spPr>
        <p:txBody>
          <a:bodyPr/>
          <a:lstStyle/>
          <a:p>
            <a:r>
              <a:rPr lang="de-AT" dirty="0">
                <a:latin typeface="Times New Roman" panose="02020603050405020304" pitchFamily="18" charset="0"/>
                <a:cs typeface="Times New Roman" panose="02020603050405020304" pitchFamily="18" charset="0"/>
              </a:rPr>
              <a:t>III </a:t>
            </a:r>
            <a:r>
              <a:rPr lang="en-GB" dirty="0">
                <a:latin typeface="Times New Roman" panose="02020603050405020304" pitchFamily="18" charset="0"/>
                <a:cs typeface="Times New Roman" panose="02020603050405020304" pitchFamily="18" charset="0"/>
              </a:rPr>
              <a:t>Recommendations</a:t>
            </a:r>
          </a:p>
        </p:txBody>
      </p:sp>
      <p:sp>
        <p:nvSpPr>
          <p:cNvPr id="3" name="Inhaltsplatzhalter 2">
            <a:extLst>
              <a:ext uri="{FF2B5EF4-FFF2-40B4-BE49-F238E27FC236}">
                <a16:creationId xmlns:a16="http://schemas.microsoft.com/office/drawing/2014/main" id="{5F556851-E830-A2AF-B9B3-9588E18F96D3}"/>
              </a:ext>
            </a:extLst>
          </p:cNvPr>
          <p:cNvSpPr>
            <a:spLocks noGrp="1"/>
          </p:cNvSpPr>
          <p:nvPr>
            <p:ph idx="1"/>
          </p:nvPr>
        </p:nvSpPr>
        <p:spPr>
          <a:xfrm>
            <a:off x="452605" y="1406978"/>
            <a:ext cx="10515600" cy="4949371"/>
          </a:xfrm>
        </p:spPr>
        <p:txBody>
          <a:bodyPr/>
          <a:lstStyle/>
          <a:p>
            <a:r>
              <a:rPr lang="en-GB" sz="2000" dirty="0">
                <a:latin typeface="Times New Roman" panose="02020603050405020304" pitchFamily="18" charset="0"/>
                <a:cs typeface="Times New Roman" panose="02020603050405020304" pitchFamily="18" charset="0"/>
              </a:rPr>
              <a:t>Official declaration of BA0000002 as an adopted Emerald site + Management plan</a:t>
            </a:r>
          </a:p>
          <a:p>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HPP Ulog </a:t>
            </a:r>
            <a:r>
              <a:rPr lang="en-GB" sz="2000" dirty="0">
                <a:latin typeface="Times New Roman" panose="02020603050405020304" pitchFamily="18" charset="0"/>
                <a:cs typeface="Times New Roman" panose="02020603050405020304" pitchFamily="18" charset="0"/>
                <a:sym typeface="Wingdings" panose="05000000000000000000" pitchFamily="2" charset="2"/>
              </a:rPr>
              <a:t> Halt construction until recommendations are implemented </a:t>
            </a:r>
            <a:endParaRPr lang="en-GB" sz="2000" dirty="0">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r>
              <a:rPr lang="en-GB" sz="1600" dirty="0">
                <a:latin typeface="Times New Roman" panose="02020603050405020304" pitchFamily="18" charset="0"/>
                <a:cs typeface="Times New Roman" panose="02020603050405020304" pitchFamily="18" charset="0"/>
              </a:rPr>
              <a:t>New regulation of residual flow regime in alignment with resident fish species</a:t>
            </a:r>
          </a:p>
          <a:p>
            <a:pPr lvl="1">
              <a:buFont typeface="Courier New" panose="02070309020205020404" pitchFamily="49" charset="0"/>
              <a:buChar char="o"/>
            </a:pPr>
            <a:r>
              <a:rPr lang="en-GB" sz="1600" dirty="0">
                <a:latin typeface="Times New Roman" panose="02020603050405020304" pitchFamily="18" charset="0"/>
                <a:cs typeface="Times New Roman" panose="02020603050405020304" pitchFamily="18" charset="0"/>
              </a:rPr>
              <a:t>No hydropeaking operations</a:t>
            </a:r>
          </a:p>
          <a:p>
            <a:pPr lvl="1">
              <a:buFont typeface="Courier New" panose="02070309020205020404" pitchFamily="49" charset="0"/>
              <a:buChar char="o"/>
            </a:pPr>
            <a:r>
              <a:rPr lang="en-GB" sz="1600" dirty="0">
                <a:latin typeface="Times New Roman" panose="02020603050405020304" pitchFamily="18" charset="0"/>
                <a:cs typeface="Times New Roman" panose="02020603050405020304" pitchFamily="18" charset="0"/>
              </a:rPr>
              <a:t>Mitigation measures for destroyed habitats</a:t>
            </a:r>
          </a:p>
          <a:p>
            <a:pPr lvl="1">
              <a:buFont typeface="Courier New" panose="02070309020205020404" pitchFamily="49" charset="0"/>
              <a:buChar char="o"/>
            </a:pPr>
            <a:r>
              <a:rPr lang="en-GB" sz="1600" dirty="0">
                <a:latin typeface="Times New Roman" panose="02020603050405020304" pitchFamily="18" charset="0"/>
                <a:cs typeface="Times New Roman" panose="02020603050405020304" pitchFamily="18" charset="0"/>
              </a:rPr>
              <a:t>Implement absolute ban on fish stocking</a:t>
            </a:r>
          </a:p>
          <a:p>
            <a:pPr lvl="1">
              <a:buFont typeface="Courier New" panose="02070309020205020404" pitchFamily="49" charset="0"/>
              <a:buChar char="o"/>
            </a:pPr>
            <a:r>
              <a:rPr lang="en-GB" sz="1600" dirty="0">
                <a:latin typeface="Times New Roman" panose="02020603050405020304" pitchFamily="18" charset="0"/>
                <a:cs typeface="Times New Roman" panose="02020603050405020304" pitchFamily="18" charset="0"/>
              </a:rPr>
              <a:t>Monitoring measures for affected habitats and species</a:t>
            </a:r>
          </a:p>
          <a:p>
            <a:pPr marL="457200" lvl="1" indent="0">
              <a:buNone/>
            </a:pPr>
            <a:endParaRPr lang="en-GB" sz="16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HES </a:t>
            </a:r>
            <a:r>
              <a:rPr lang="en-GB" sz="2000" dirty="0" err="1">
                <a:latin typeface="Times New Roman" panose="02020603050405020304" pitchFamily="18" charset="0"/>
                <a:cs typeface="Times New Roman" panose="02020603050405020304" pitchFamily="18" charset="0"/>
              </a:rPr>
              <a:t>Gornja</a:t>
            </a:r>
            <a:r>
              <a:rPr lang="en-GB" sz="2000" dirty="0">
                <a:latin typeface="Times New Roman" panose="02020603050405020304" pitchFamily="18" charset="0"/>
                <a:cs typeface="Times New Roman" panose="02020603050405020304" pitchFamily="18" charset="0"/>
              </a:rPr>
              <a:t> Neretva </a:t>
            </a:r>
            <a:r>
              <a:rPr lang="en-GB" sz="2000" dirty="0">
                <a:latin typeface="Times New Roman" panose="02020603050405020304" pitchFamily="18" charset="0"/>
                <a:cs typeface="Times New Roman" panose="02020603050405020304" pitchFamily="18" charset="0"/>
                <a:sym typeface="Wingdings" panose="05000000000000000000" pitchFamily="2" charset="2"/>
              </a:rPr>
              <a:t> STOP Phase I and II</a:t>
            </a:r>
          </a:p>
          <a:p>
            <a:pPr marL="0" indent="0">
              <a:buNone/>
            </a:pPr>
            <a:endParaRPr lang="en-GB" sz="2000" dirty="0">
              <a:latin typeface="Times New Roman" panose="02020603050405020304" pitchFamily="18" charset="0"/>
              <a:cs typeface="Times New Roman" panose="02020603050405020304" pitchFamily="18" charset="0"/>
              <a:sym typeface="Wingdings" panose="05000000000000000000" pitchFamily="2" charset="2"/>
            </a:endParaRPr>
          </a:p>
          <a:p>
            <a:r>
              <a:rPr lang="en-GB" sz="2000" dirty="0">
                <a:latin typeface="Times New Roman" panose="02020603050405020304" pitchFamily="18" charset="0"/>
                <a:cs typeface="Times New Roman" panose="02020603050405020304" pitchFamily="18" charset="0"/>
                <a:sym typeface="Wingdings" panose="05000000000000000000" pitchFamily="2" charset="2"/>
              </a:rPr>
              <a:t>HPP </a:t>
            </a:r>
            <a:r>
              <a:rPr lang="en-GB" sz="2000" dirty="0" err="1">
                <a:latin typeface="Times New Roman" panose="02020603050405020304" pitchFamily="18" charset="0"/>
                <a:cs typeface="Times New Roman" panose="02020603050405020304" pitchFamily="18" charset="0"/>
                <a:sym typeface="Wingdings" panose="05000000000000000000" pitchFamily="2" charset="2"/>
              </a:rPr>
              <a:t>Glavatičevo</a:t>
            </a:r>
            <a:r>
              <a:rPr lang="en-GB" sz="2000" dirty="0">
                <a:latin typeface="Times New Roman" panose="02020603050405020304" pitchFamily="18" charset="0"/>
                <a:cs typeface="Times New Roman" panose="02020603050405020304" pitchFamily="18" charset="0"/>
                <a:sym typeface="Wingdings" panose="05000000000000000000" pitchFamily="2" charset="2"/>
              </a:rPr>
              <a:t> and </a:t>
            </a:r>
            <a:r>
              <a:rPr lang="en-GB" sz="2000" dirty="0" err="1">
                <a:latin typeface="Times New Roman" panose="02020603050405020304" pitchFamily="18" charset="0"/>
                <a:cs typeface="Times New Roman" panose="02020603050405020304" pitchFamily="18" charset="0"/>
                <a:sym typeface="Wingdings" panose="05000000000000000000" pitchFamily="2" charset="2"/>
              </a:rPr>
              <a:t>Bjelimići</a:t>
            </a:r>
            <a:r>
              <a:rPr lang="en-GB" sz="2000" dirty="0">
                <a:latin typeface="Times New Roman" panose="02020603050405020304" pitchFamily="18" charset="0"/>
                <a:cs typeface="Times New Roman" panose="02020603050405020304" pitchFamily="18" charset="0"/>
                <a:sym typeface="Wingdings" panose="05000000000000000000" pitchFamily="2" charset="2"/>
              </a:rPr>
              <a:t>  Prohibit implementation </a:t>
            </a:r>
          </a:p>
          <a:p>
            <a:endParaRPr lang="en-GB" sz="2000" dirty="0">
              <a:latin typeface="Times New Roman" panose="02020603050405020304" pitchFamily="18" charset="0"/>
              <a:cs typeface="Times New Roman" panose="02020603050405020304" pitchFamily="18" charset="0"/>
              <a:sym typeface="Wingdings" panose="05000000000000000000" pitchFamily="2" charset="2"/>
            </a:endParaRPr>
          </a:p>
          <a:p>
            <a:r>
              <a:rPr lang="en-GB" sz="2000" dirty="0">
                <a:latin typeface="Times New Roman" panose="02020603050405020304" pitchFamily="18" charset="0"/>
                <a:cs typeface="Times New Roman" panose="02020603050405020304" pitchFamily="18" charset="0"/>
                <a:sym typeface="Wingdings" panose="05000000000000000000" pitchFamily="2" charset="2"/>
              </a:rPr>
              <a:t>Halt all planning and permitting of HPPs along the Upper Neretva tributaries</a:t>
            </a:r>
            <a:endParaRPr lang="en-GB" sz="2000" dirty="0">
              <a:latin typeface="Times New Roman" panose="02020603050405020304" pitchFamily="18" charset="0"/>
              <a:cs typeface="Times New Roman" panose="02020603050405020304" pitchFamily="18" charset="0"/>
            </a:endParaRPr>
          </a:p>
          <a:p>
            <a:endParaRPr lang="en-GB" dirty="0"/>
          </a:p>
          <a:p>
            <a:endParaRPr lang="en-GB" dirty="0"/>
          </a:p>
          <a:p>
            <a:endParaRPr lang="en-GB" dirty="0"/>
          </a:p>
        </p:txBody>
      </p:sp>
      <p:sp>
        <p:nvSpPr>
          <p:cNvPr id="5" name="Datumsplatzhalter 4">
            <a:extLst>
              <a:ext uri="{FF2B5EF4-FFF2-40B4-BE49-F238E27FC236}">
                <a16:creationId xmlns:a16="http://schemas.microsoft.com/office/drawing/2014/main" id="{F51C8D15-20B6-7BFF-B89D-7FBB8EF807AE}"/>
              </a:ext>
            </a:extLst>
          </p:cNvPr>
          <p:cNvSpPr>
            <a:spLocks noGrp="1"/>
          </p:cNvSpPr>
          <p:nvPr>
            <p:ph type="dt" sz="half" idx="10"/>
          </p:nvPr>
        </p:nvSpPr>
        <p:spPr/>
        <p:txBody>
          <a:bodyPr/>
          <a:lstStyle/>
          <a:p>
            <a:fld id="{5E0F8214-BA25-4154-8705-16FA4BF28B39}" type="datetime1">
              <a:rPr lang="en-GB" smtClean="0"/>
              <a:t>29/11/2022</a:t>
            </a:fld>
            <a:endParaRPr lang="de-AT"/>
          </a:p>
        </p:txBody>
      </p:sp>
      <p:sp>
        <p:nvSpPr>
          <p:cNvPr id="6" name="Fußzeilenplatzhalter 5">
            <a:extLst>
              <a:ext uri="{FF2B5EF4-FFF2-40B4-BE49-F238E27FC236}">
                <a16:creationId xmlns:a16="http://schemas.microsoft.com/office/drawing/2014/main" id="{7A621391-7025-43BF-952A-03B05B7D5030}"/>
              </a:ext>
            </a:extLst>
          </p:cNvPr>
          <p:cNvSpPr>
            <a:spLocks noGrp="1"/>
          </p:cNvSpPr>
          <p:nvPr>
            <p:ph type="ftr" sz="quarter" idx="11"/>
          </p:nvPr>
        </p:nvSpPr>
        <p:spPr/>
        <p:txBody>
          <a:bodyPr/>
          <a:lstStyle/>
          <a:p>
            <a:r>
              <a:rPr lang="en-US"/>
              <a:t>Naturraumplanung Egger e.U</a:t>
            </a:r>
            <a:endParaRPr lang="de-AT"/>
          </a:p>
        </p:txBody>
      </p:sp>
      <p:sp>
        <p:nvSpPr>
          <p:cNvPr id="4" name="Textfeld 3">
            <a:extLst>
              <a:ext uri="{FF2B5EF4-FFF2-40B4-BE49-F238E27FC236}">
                <a16:creationId xmlns:a16="http://schemas.microsoft.com/office/drawing/2014/main" id="{2118DD3E-AF63-EE05-99C2-8B19EBC2FD27}"/>
              </a:ext>
            </a:extLst>
          </p:cNvPr>
          <p:cNvSpPr txBox="1"/>
          <p:nvPr/>
        </p:nvSpPr>
        <p:spPr>
          <a:xfrm>
            <a:off x="6850843" y="4334348"/>
            <a:ext cx="5053800" cy="923330"/>
          </a:xfrm>
          <a:prstGeom prst="rect">
            <a:avLst/>
          </a:prstGeom>
          <a:noFill/>
          <a:ln w="19050">
            <a:solidFill>
              <a:srgbClr val="FF0000"/>
            </a:solidFill>
          </a:ln>
        </p:spPr>
        <p:txBody>
          <a:bodyPr wrap="square" lIns="0" rIns="0" rtlCol="0" anchor="ctr" anchorCtr="0">
            <a:spAutoFit/>
          </a:bodyPr>
          <a:lstStyle/>
          <a:p>
            <a:pPr marL="742950" lvl="1" indent="-285750">
              <a:buFont typeface="Arial" panose="020B0604020202020204" pitchFamily="34" charset="0"/>
              <a:buChar char="•"/>
            </a:pPr>
            <a:r>
              <a:rPr lang="en-GB"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Very long stretch of Upper Neretva affected</a:t>
            </a:r>
          </a:p>
          <a:p>
            <a:pPr marL="742950" lvl="1" indent="-285750">
              <a:buFont typeface="Arial" panose="020B0604020202020204" pitchFamily="34" charset="0"/>
              <a:buChar char="•"/>
            </a:pPr>
            <a:endParaRPr lang="en-GB"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en-GB"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Negative cumulative effects</a:t>
            </a:r>
          </a:p>
        </p:txBody>
      </p:sp>
      <p:sp>
        <p:nvSpPr>
          <p:cNvPr id="7" name="Foliennummernplatzhalter 6">
            <a:extLst>
              <a:ext uri="{FF2B5EF4-FFF2-40B4-BE49-F238E27FC236}">
                <a16:creationId xmlns:a16="http://schemas.microsoft.com/office/drawing/2014/main" id="{B055A2DA-1BD3-85D0-D403-8E47099572F4}"/>
              </a:ext>
            </a:extLst>
          </p:cNvPr>
          <p:cNvSpPr>
            <a:spLocks noGrp="1"/>
          </p:cNvSpPr>
          <p:nvPr>
            <p:ph type="sldNum" sz="quarter" idx="12"/>
          </p:nvPr>
        </p:nvSpPr>
        <p:spPr/>
        <p:txBody>
          <a:bodyPr/>
          <a:lstStyle/>
          <a:p>
            <a:fld id="{27E160C6-959E-474C-A28D-F5AFF0AF4661}" type="slidenum">
              <a:rPr lang="de-AT" smtClean="0"/>
              <a:t>11</a:t>
            </a:fld>
            <a:endParaRPr lang="de-AT"/>
          </a:p>
        </p:txBody>
      </p:sp>
    </p:spTree>
    <p:extLst>
      <p:ext uri="{BB962C8B-B14F-4D97-AF65-F5344CB8AC3E}">
        <p14:creationId xmlns:p14="http://schemas.microsoft.com/office/powerpoint/2010/main" val="2539470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aum, draußen, Pflanze enthält.&#10;&#10;Automatisch generierte Beschreibung">
            <a:extLst>
              <a:ext uri="{FF2B5EF4-FFF2-40B4-BE49-F238E27FC236}">
                <a16:creationId xmlns:a16="http://schemas.microsoft.com/office/drawing/2014/main" id="{AC64B264-4B4D-60B0-5E6D-417C916A96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383" r="13249" b="2307"/>
          <a:stretch/>
        </p:blipFill>
        <p:spPr>
          <a:xfrm>
            <a:off x="0" y="0"/>
            <a:ext cx="12198480" cy="6858000"/>
          </a:xfrm>
          <a:prstGeom prst="rect">
            <a:avLst/>
          </a:prstGeom>
        </p:spPr>
      </p:pic>
      <p:sp>
        <p:nvSpPr>
          <p:cNvPr id="2" name="Titel 1">
            <a:extLst>
              <a:ext uri="{FF2B5EF4-FFF2-40B4-BE49-F238E27FC236}">
                <a16:creationId xmlns:a16="http://schemas.microsoft.com/office/drawing/2014/main" id="{E7747953-4036-E6BF-4C66-9CC83644D240}"/>
              </a:ext>
            </a:extLst>
          </p:cNvPr>
          <p:cNvSpPr>
            <a:spLocks noGrp="1"/>
          </p:cNvSpPr>
          <p:nvPr>
            <p:ph type="ctrTitle"/>
          </p:nvPr>
        </p:nvSpPr>
        <p:spPr>
          <a:xfrm>
            <a:off x="8477690" y="5857062"/>
            <a:ext cx="3720790" cy="989787"/>
          </a:xfrm>
        </p:spPr>
        <p:txBody>
          <a:bodyPr/>
          <a:lstStyle/>
          <a:p>
            <a:r>
              <a:rPr lang="de-AT"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a:t>
            </a:r>
            <a:r>
              <a:rPr lang="de-AT"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de-AT"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a:t>
            </a:r>
            <a:r>
              <a:rPr lang="de-AT"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514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B530A-D796-C4EF-9198-5B7E7408165C}"/>
              </a:ext>
            </a:extLst>
          </p:cNvPr>
          <p:cNvSpPr>
            <a:spLocks noGrp="1"/>
          </p:cNvSpPr>
          <p:nvPr>
            <p:ph type="title"/>
          </p:nvPr>
        </p:nvSpPr>
        <p:spPr>
          <a:xfrm>
            <a:off x="838200" y="111125"/>
            <a:ext cx="10515600" cy="1325563"/>
          </a:xfrm>
        </p:spPr>
        <p:txBody>
          <a:bodyPr/>
          <a:lstStyle/>
          <a:p>
            <a:r>
              <a:rPr lang="en-GB" dirty="0">
                <a:latin typeface="Times New Roman" panose="02020603050405020304" pitchFamily="18" charset="0"/>
                <a:cs typeface="Times New Roman" panose="02020603050405020304" pitchFamily="18" charset="0"/>
              </a:rPr>
              <a:t>Overview</a:t>
            </a:r>
          </a:p>
        </p:txBody>
      </p:sp>
      <p:sp>
        <p:nvSpPr>
          <p:cNvPr id="3" name="Inhaltsplatzhalter 2">
            <a:extLst>
              <a:ext uri="{FF2B5EF4-FFF2-40B4-BE49-F238E27FC236}">
                <a16:creationId xmlns:a16="http://schemas.microsoft.com/office/drawing/2014/main" id="{6C977FE1-345E-0B2C-DAAD-DD9CF1734BE3}"/>
              </a:ext>
            </a:extLst>
          </p:cNvPr>
          <p:cNvSpPr>
            <a:spLocks noGrp="1"/>
          </p:cNvSpPr>
          <p:nvPr>
            <p:ph idx="1"/>
          </p:nvPr>
        </p:nvSpPr>
        <p:spPr/>
        <p:txBody>
          <a:bodyPr/>
          <a:lstStyle/>
          <a:p>
            <a:r>
              <a:rPr lang="en-GB" sz="2000" dirty="0">
                <a:effectLst/>
                <a:latin typeface="Times New Roman" panose="02020603050405020304" pitchFamily="18" charset="0"/>
                <a:ea typeface="Calibri" panose="020F0502020204030204" pitchFamily="34" charset="0"/>
              </a:rPr>
              <a:t>Study site</a:t>
            </a:r>
          </a:p>
          <a:p>
            <a:r>
              <a:rPr lang="en-GB" sz="2000" dirty="0">
                <a:latin typeface="Times New Roman" panose="02020603050405020304" pitchFamily="18" charset="0"/>
                <a:ea typeface="Calibri" panose="020F0502020204030204" pitchFamily="34" charset="0"/>
              </a:rPr>
              <a:t>Impacts of Hydro power plants</a:t>
            </a:r>
          </a:p>
          <a:p>
            <a:r>
              <a:rPr lang="en-GB" sz="2000" dirty="0">
                <a:effectLst/>
                <a:latin typeface="Times New Roman" panose="02020603050405020304" pitchFamily="18" charset="0"/>
                <a:ea typeface="Calibri" panose="020F0502020204030204" pitchFamily="34" charset="0"/>
              </a:rPr>
              <a:t>Recommendations</a:t>
            </a:r>
          </a:p>
          <a:p>
            <a:endParaRPr lang="en-GB" sz="2000" dirty="0">
              <a:effectLst/>
              <a:latin typeface="Times New Roman" panose="02020603050405020304" pitchFamily="18" charset="0"/>
              <a:ea typeface="Calibri" panose="020F0502020204030204" pitchFamily="34" charset="0"/>
            </a:endParaRPr>
          </a:p>
          <a:p>
            <a:pPr marL="0" indent="0">
              <a:buNone/>
            </a:pPr>
            <a:endParaRPr lang="de-AT" dirty="0"/>
          </a:p>
        </p:txBody>
      </p:sp>
      <p:sp>
        <p:nvSpPr>
          <p:cNvPr id="4" name="Datumsplatzhalter 3">
            <a:extLst>
              <a:ext uri="{FF2B5EF4-FFF2-40B4-BE49-F238E27FC236}">
                <a16:creationId xmlns:a16="http://schemas.microsoft.com/office/drawing/2014/main" id="{90802944-6F51-FEB6-881D-52081DA60577}"/>
              </a:ext>
            </a:extLst>
          </p:cNvPr>
          <p:cNvSpPr>
            <a:spLocks noGrp="1"/>
          </p:cNvSpPr>
          <p:nvPr>
            <p:ph type="dt" sz="half" idx="10"/>
          </p:nvPr>
        </p:nvSpPr>
        <p:spPr/>
        <p:txBody>
          <a:bodyPr/>
          <a:lstStyle/>
          <a:p>
            <a:fld id="{26441846-7B8C-480F-8CC3-3FC1A3ABEAF9}" type="datetime1">
              <a:rPr lang="en-GB" smtClean="0"/>
              <a:t>29/11/2022</a:t>
            </a:fld>
            <a:endParaRPr lang="de-AT"/>
          </a:p>
        </p:txBody>
      </p:sp>
      <p:sp>
        <p:nvSpPr>
          <p:cNvPr id="5" name="Fußzeilenplatzhalter 4">
            <a:extLst>
              <a:ext uri="{FF2B5EF4-FFF2-40B4-BE49-F238E27FC236}">
                <a16:creationId xmlns:a16="http://schemas.microsoft.com/office/drawing/2014/main" id="{49313830-06F5-4C9A-5F81-852E659D1631}"/>
              </a:ext>
            </a:extLst>
          </p:cNvPr>
          <p:cNvSpPr>
            <a:spLocks noGrp="1"/>
          </p:cNvSpPr>
          <p:nvPr>
            <p:ph type="ftr" sz="quarter" idx="11"/>
          </p:nvPr>
        </p:nvSpPr>
        <p:spPr/>
        <p:txBody>
          <a:bodyPr/>
          <a:lstStyle/>
          <a:p>
            <a:r>
              <a:rPr lang="en-US"/>
              <a:t>Naturraumplanung Egger e.U</a:t>
            </a:r>
            <a:endParaRPr lang="de-AT"/>
          </a:p>
        </p:txBody>
      </p:sp>
      <p:sp>
        <p:nvSpPr>
          <p:cNvPr id="6" name="Foliennummernplatzhalter 5">
            <a:extLst>
              <a:ext uri="{FF2B5EF4-FFF2-40B4-BE49-F238E27FC236}">
                <a16:creationId xmlns:a16="http://schemas.microsoft.com/office/drawing/2014/main" id="{3BCF02BE-D1B7-D964-44C4-2855E0F94850}"/>
              </a:ext>
            </a:extLst>
          </p:cNvPr>
          <p:cNvSpPr>
            <a:spLocks noGrp="1"/>
          </p:cNvSpPr>
          <p:nvPr>
            <p:ph type="sldNum" sz="quarter" idx="12"/>
          </p:nvPr>
        </p:nvSpPr>
        <p:spPr/>
        <p:txBody>
          <a:bodyPr/>
          <a:lstStyle/>
          <a:p>
            <a:fld id="{27E160C6-959E-474C-A28D-F5AFF0AF4661}" type="slidenum">
              <a:rPr lang="de-AT" smtClean="0"/>
              <a:t>2</a:t>
            </a:fld>
            <a:endParaRPr lang="de-AT"/>
          </a:p>
        </p:txBody>
      </p:sp>
    </p:spTree>
    <p:extLst>
      <p:ext uri="{BB962C8B-B14F-4D97-AF65-F5344CB8AC3E}">
        <p14:creationId xmlns:p14="http://schemas.microsoft.com/office/powerpoint/2010/main" val="51703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Berg, Natur, draußen, Hügel enthält.&#10;&#10;Automatisch generierte Beschreibung">
            <a:extLst>
              <a:ext uri="{FF2B5EF4-FFF2-40B4-BE49-F238E27FC236}">
                <a16:creationId xmlns:a16="http://schemas.microsoft.com/office/drawing/2014/main" id="{747BC900-4D4C-2D9A-A9FD-59483080C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19200"/>
            <a:ext cx="12192000" cy="5638800"/>
          </a:xfrm>
          <a:prstGeom prst="rect">
            <a:avLst/>
          </a:prstGeom>
        </p:spPr>
      </p:pic>
      <p:sp>
        <p:nvSpPr>
          <p:cNvPr id="2" name="Titel 1">
            <a:extLst>
              <a:ext uri="{FF2B5EF4-FFF2-40B4-BE49-F238E27FC236}">
                <a16:creationId xmlns:a16="http://schemas.microsoft.com/office/drawing/2014/main" id="{AF915294-12E9-E50F-8F5F-0FB583DE29A5}"/>
              </a:ext>
            </a:extLst>
          </p:cNvPr>
          <p:cNvSpPr>
            <a:spLocks noGrp="1"/>
          </p:cNvSpPr>
          <p:nvPr>
            <p:ph type="title"/>
          </p:nvPr>
        </p:nvSpPr>
        <p:spPr>
          <a:xfrm>
            <a:off x="838200" y="60325"/>
            <a:ext cx="10515600" cy="1325563"/>
          </a:xfrm>
        </p:spPr>
        <p:txBody>
          <a:bodyPr/>
          <a:lstStyle/>
          <a:p>
            <a:r>
              <a:rPr lang="de-AT" dirty="0">
                <a:latin typeface="Times New Roman" panose="02020603050405020304" pitchFamily="18" charset="0"/>
                <a:cs typeface="Times New Roman" panose="02020603050405020304" pitchFamily="18" charset="0"/>
              </a:rPr>
              <a:t>I Study Site</a:t>
            </a:r>
          </a:p>
        </p:txBody>
      </p:sp>
      <p:sp>
        <p:nvSpPr>
          <p:cNvPr id="6" name="Datumsplatzhalter 5">
            <a:extLst>
              <a:ext uri="{FF2B5EF4-FFF2-40B4-BE49-F238E27FC236}">
                <a16:creationId xmlns:a16="http://schemas.microsoft.com/office/drawing/2014/main" id="{CF473A23-6AB0-C31B-7172-CF51B0CB7352}"/>
              </a:ext>
            </a:extLst>
          </p:cNvPr>
          <p:cNvSpPr>
            <a:spLocks noGrp="1"/>
          </p:cNvSpPr>
          <p:nvPr>
            <p:ph type="dt" sz="half" idx="10"/>
          </p:nvPr>
        </p:nvSpPr>
        <p:spPr/>
        <p:txBody>
          <a:bodyPr/>
          <a:lstStyle/>
          <a:p>
            <a:fld id="{6E1110B1-D44A-4CE8-A438-6499DD0EDD60}" type="datetime1">
              <a:rPr lang="en-GB" smtClean="0"/>
              <a:t>29/11/2022</a:t>
            </a:fld>
            <a:endParaRPr lang="de-AT"/>
          </a:p>
        </p:txBody>
      </p:sp>
      <p:sp>
        <p:nvSpPr>
          <p:cNvPr id="7" name="Fußzeilenplatzhalter 6">
            <a:extLst>
              <a:ext uri="{FF2B5EF4-FFF2-40B4-BE49-F238E27FC236}">
                <a16:creationId xmlns:a16="http://schemas.microsoft.com/office/drawing/2014/main" id="{943E854B-CFA2-74DE-54DE-77A4C0B0352E}"/>
              </a:ext>
            </a:extLst>
          </p:cNvPr>
          <p:cNvSpPr>
            <a:spLocks noGrp="1"/>
          </p:cNvSpPr>
          <p:nvPr>
            <p:ph type="ftr" sz="quarter" idx="11"/>
          </p:nvPr>
        </p:nvSpPr>
        <p:spPr/>
        <p:txBody>
          <a:bodyPr/>
          <a:lstStyle/>
          <a:p>
            <a:r>
              <a:rPr lang="en-US"/>
              <a:t>Naturraumplanung Egger e.U</a:t>
            </a:r>
            <a:endParaRPr lang="de-AT"/>
          </a:p>
        </p:txBody>
      </p:sp>
      <p:sp>
        <p:nvSpPr>
          <p:cNvPr id="3" name="Foliennummernplatzhalter 2">
            <a:extLst>
              <a:ext uri="{FF2B5EF4-FFF2-40B4-BE49-F238E27FC236}">
                <a16:creationId xmlns:a16="http://schemas.microsoft.com/office/drawing/2014/main" id="{7BD58C86-61E2-5E9C-1D44-1692B2A28EAD}"/>
              </a:ext>
            </a:extLst>
          </p:cNvPr>
          <p:cNvSpPr>
            <a:spLocks noGrp="1"/>
          </p:cNvSpPr>
          <p:nvPr>
            <p:ph type="sldNum" sz="quarter" idx="12"/>
          </p:nvPr>
        </p:nvSpPr>
        <p:spPr/>
        <p:txBody>
          <a:bodyPr/>
          <a:lstStyle/>
          <a:p>
            <a:fld id="{27E160C6-959E-474C-A28D-F5AFF0AF4661}" type="slidenum">
              <a:rPr lang="de-AT" smtClean="0"/>
              <a:t>3</a:t>
            </a:fld>
            <a:endParaRPr lang="de-AT"/>
          </a:p>
        </p:txBody>
      </p:sp>
    </p:spTree>
    <p:extLst>
      <p:ext uri="{BB962C8B-B14F-4D97-AF65-F5344CB8AC3E}">
        <p14:creationId xmlns:p14="http://schemas.microsoft.com/office/powerpoint/2010/main" val="27804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Karte enthält.&#10;&#10;Automatisch generierte Beschreibung">
            <a:extLst>
              <a:ext uri="{FF2B5EF4-FFF2-40B4-BE49-F238E27FC236}">
                <a16:creationId xmlns:a16="http://schemas.microsoft.com/office/drawing/2014/main" id="{2BF79998-C2AE-E1AC-C516-F629444AE8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827" b="4101"/>
          <a:stretch/>
        </p:blipFill>
        <p:spPr>
          <a:xfrm>
            <a:off x="269875" y="1211834"/>
            <a:ext cx="11520000" cy="5626916"/>
          </a:xfrm>
          <a:prstGeom prst="rect">
            <a:avLst/>
          </a:prstGeom>
        </p:spPr>
      </p:pic>
      <p:sp>
        <p:nvSpPr>
          <p:cNvPr id="2" name="Titel 1">
            <a:extLst>
              <a:ext uri="{FF2B5EF4-FFF2-40B4-BE49-F238E27FC236}">
                <a16:creationId xmlns:a16="http://schemas.microsoft.com/office/drawing/2014/main" id="{AF915294-12E9-E50F-8F5F-0FB583DE29A5}"/>
              </a:ext>
            </a:extLst>
          </p:cNvPr>
          <p:cNvSpPr>
            <a:spLocks noGrp="1"/>
          </p:cNvSpPr>
          <p:nvPr>
            <p:ph type="title"/>
          </p:nvPr>
        </p:nvSpPr>
        <p:spPr>
          <a:xfrm>
            <a:off x="269875" y="60325"/>
            <a:ext cx="11744324" cy="1325563"/>
          </a:xfrm>
        </p:spPr>
        <p:txBody>
          <a:bodyPr>
            <a:normAutofit/>
          </a:bodyPr>
          <a:lstStyle/>
          <a:p>
            <a:r>
              <a:rPr lang="en-GB" sz="3000" dirty="0">
                <a:latin typeface="Times New Roman" panose="02020603050405020304" pitchFamily="18" charset="0"/>
                <a:cs typeface="Times New Roman" panose="02020603050405020304" pitchFamily="18" charset="0"/>
              </a:rPr>
              <a:t>Planned HPPs in candidate Emerald site BA0000002 “Gornji </a:t>
            </a:r>
            <a:r>
              <a:rPr lang="en-GB" sz="3000" dirty="0" err="1">
                <a:latin typeface="Times New Roman" panose="02020603050405020304" pitchFamily="18" charset="0"/>
                <a:cs typeface="Times New Roman" panose="02020603050405020304" pitchFamily="18" charset="0"/>
              </a:rPr>
              <a:t>tok</a:t>
            </a:r>
            <a:r>
              <a:rPr lang="en-GB" sz="3000" dirty="0">
                <a:latin typeface="Times New Roman" panose="02020603050405020304" pitchFamily="18" charset="0"/>
                <a:cs typeface="Times New Roman" panose="02020603050405020304" pitchFamily="18" charset="0"/>
              </a:rPr>
              <a:t> </a:t>
            </a:r>
            <a:r>
              <a:rPr lang="en-GB" sz="3000" dirty="0" err="1">
                <a:latin typeface="Times New Roman" panose="02020603050405020304" pitchFamily="18" charset="0"/>
                <a:cs typeface="Times New Roman" panose="02020603050405020304" pitchFamily="18" charset="0"/>
              </a:rPr>
              <a:t>Neretve</a:t>
            </a:r>
            <a:r>
              <a:rPr lang="en-GB" sz="3000" dirty="0">
                <a:latin typeface="Times New Roman" panose="02020603050405020304" pitchFamily="18" charset="0"/>
                <a:cs typeface="Times New Roman" panose="02020603050405020304" pitchFamily="18" charset="0"/>
              </a:rPr>
              <a:t>“</a:t>
            </a:r>
          </a:p>
        </p:txBody>
      </p:sp>
      <p:sp>
        <p:nvSpPr>
          <p:cNvPr id="6" name="Datumsplatzhalter 5">
            <a:extLst>
              <a:ext uri="{FF2B5EF4-FFF2-40B4-BE49-F238E27FC236}">
                <a16:creationId xmlns:a16="http://schemas.microsoft.com/office/drawing/2014/main" id="{CF473A23-6AB0-C31B-7172-CF51B0CB7352}"/>
              </a:ext>
            </a:extLst>
          </p:cNvPr>
          <p:cNvSpPr>
            <a:spLocks noGrp="1"/>
          </p:cNvSpPr>
          <p:nvPr>
            <p:ph type="dt" sz="half" idx="10"/>
          </p:nvPr>
        </p:nvSpPr>
        <p:spPr/>
        <p:txBody>
          <a:bodyPr/>
          <a:lstStyle/>
          <a:p>
            <a:fld id="{1258B966-ADD4-4345-B686-CFFCFD9197CE}" type="datetime1">
              <a:rPr lang="en-GB" smtClean="0"/>
              <a:t>29/11/2022</a:t>
            </a:fld>
            <a:endParaRPr lang="de-AT"/>
          </a:p>
        </p:txBody>
      </p:sp>
      <p:pic>
        <p:nvPicPr>
          <p:cNvPr id="10" name="Grafik 9">
            <a:extLst>
              <a:ext uri="{FF2B5EF4-FFF2-40B4-BE49-F238E27FC236}">
                <a16:creationId xmlns:a16="http://schemas.microsoft.com/office/drawing/2014/main" id="{AB312560-C169-2773-2D49-08214747EEB0}"/>
              </a:ext>
            </a:extLst>
          </p:cNvPr>
          <p:cNvPicPr>
            <a:picLocks noChangeAspect="1"/>
          </p:cNvPicPr>
          <p:nvPr/>
        </p:nvPicPr>
        <p:blipFill>
          <a:blip r:embed="rId4"/>
          <a:stretch>
            <a:fillRect/>
          </a:stretch>
        </p:blipFill>
        <p:spPr>
          <a:xfrm>
            <a:off x="260731" y="4882739"/>
            <a:ext cx="3400425" cy="1962150"/>
          </a:xfrm>
          <a:prstGeom prst="rect">
            <a:avLst/>
          </a:prstGeom>
        </p:spPr>
      </p:pic>
      <p:sp>
        <p:nvSpPr>
          <p:cNvPr id="7" name="Fußzeilenplatzhalter 6">
            <a:extLst>
              <a:ext uri="{FF2B5EF4-FFF2-40B4-BE49-F238E27FC236}">
                <a16:creationId xmlns:a16="http://schemas.microsoft.com/office/drawing/2014/main" id="{943E854B-CFA2-74DE-54DE-77A4C0B0352E}"/>
              </a:ext>
            </a:extLst>
          </p:cNvPr>
          <p:cNvSpPr>
            <a:spLocks noGrp="1"/>
          </p:cNvSpPr>
          <p:nvPr>
            <p:ph type="ftr" sz="quarter" idx="11"/>
          </p:nvPr>
        </p:nvSpPr>
        <p:spPr/>
        <p:txBody>
          <a:bodyPr/>
          <a:lstStyle/>
          <a:p>
            <a:r>
              <a:rPr lang="en-US" dirty="0"/>
              <a:t>Naturraumplanung Egger </a:t>
            </a:r>
            <a:r>
              <a:rPr lang="en-US" dirty="0" err="1"/>
              <a:t>e.U</a:t>
            </a:r>
            <a:endParaRPr lang="de-AT" dirty="0"/>
          </a:p>
        </p:txBody>
      </p:sp>
      <p:sp>
        <p:nvSpPr>
          <p:cNvPr id="3" name="Textfeld 2">
            <a:extLst>
              <a:ext uri="{FF2B5EF4-FFF2-40B4-BE49-F238E27FC236}">
                <a16:creationId xmlns:a16="http://schemas.microsoft.com/office/drawing/2014/main" id="{8787DFEF-BCDD-204E-5A3D-D3189AEC9E70}"/>
              </a:ext>
            </a:extLst>
          </p:cNvPr>
          <p:cNvSpPr txBox="1"/>
          <p:nvPr/>
        </p:nvSpPr>
        <p:spPr>
          <a:xfrm>
            <a:off x="2642096" y="3291321"/>
            <a:ext cx="2038120" cy="1015663"/>
          </a:xfrm>
          <a:prstGeom prst="rect">
            <a:avLst/>
          </a:prstGeom>
          <a:noFill/>
        </p:spPr>
        <p:txBody>
          <a:bodyPr wrap="square" rtlCol="0">
            <a:spAutoFit/>
          </a:bodyPr>
          <a:lstStyle/>
          <a:p>
            <a:r>
              <a:rPr lang="en-GB"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Emerald site BA0000002</a:t>
            </a:r>
          </a:p>
          <a:p>
            <a:r>
              <a:rPr lang="en-GB"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21 419 ha </a:t>
            </a:r>
            <a:endParaRPr lang="de-AT" sz="2000" b="1" dirty="0">
              <a:solidFill>
                <a:srgbClr val="FFFF00"/>
              </a:solidFill>
              <a:effectLst>
                <a:outerShdw blurRad="38100" dist="38100" dir="2700000" algn="tl">
                  <a:srgbClr val="000000">
                    <a:alpha val="43137"/>
                  </a:srgbClr>
                </a:outerShdw>
              </a:effectLst>
            </a:endParaRPr>
          </a:p>
        </p:txBody>
      </p:sp>
      <p:sp>
        <p:nvSpPr>
          <p:cNvPr id="4" name="Textfeld 3">
            <a:extLst>
              <a:ext uri="{FF2B5EF4-FFF2-40B4-BE49-F238E27FC236}">
                <a16:creationId xmlns:a16="http://schemas.microsoft.com/office/drawing/2014/main" id="{1EDC601E-EACA-12E7-BD37-916DAE3DA648}"/>
              </a:ext>
            </a:extLst>
          </p:cNvPr>
          <p:cNvSpPr txBox="1"/>
          <p:nvPr/>
        </p:nvSpPr>
        <p:spPr>
          <a:xfrm rot="810823">
            <a:off x="6371456" y="3396945"/>
            <a:ext cx="1200839" cy="338554"/>
          </a:xfrm>
          <a:prstGeom prst="rect">
            <a:avLst/>
          </a:prstGeom>
          <a:noFill/>
        </p:spPr>
        <p:txBody>
          <a:bodyPr wrap="square" rtlCol="0">
            <a:spAutoFit/>
          </a:bodyPr>
          <a:lstStyle/>
          <a:p>
            <a:r>
              <a:rPr lang="de-AT" sz="1600" b="1" dirty="0">
                <a:solidFill>
                  <a:schemeClr val="accent5">
                    <a:lumMod val="60000"/>
                    <a:lumOff val="40000"/>
                  </a:schemeClr>
                </a:solidFill>
              </a:rPr>
              <a:t>Neretva</a:t>
            </a:r>
          </a:p>
        </p:txBody>
      </p:sp>
      <p:sp>
        <p:nvSpPr>
          <p:cNvPr id="5" name="Foliennummernplatzhalter 4">
            <a:extLst>
              <a:ext uri="{FF2B5EF4-FFF2-40B4-BE49-F238E27FC236}">
                <a16:creationId xmlns:a16="http://schemas.microsoft.com/office/drawing/2014/main" id="{50D242B9-E749-6CF0-F8A6-59BB48FB0B6C}"/>
              </a:ext>
            </a:extLst>
          </p:cNvPr>
          <p:cNvSpPr>
            <a:spLocks noGrp="1"/>
          </p:cNvSpPr>
          <p:nvPr>
            <p:ph type="sldNum" sz="quarter" idx="12"/>
          </p:nvPr>
        </p:nvSpPr>
        <p:spPr/>
        <p:txBody>
          <a:bodyPr/>
          <a:lstStyle/>
          <a:p>
            <a:fld id="{27E160C6-959E-474C-A28D-F5AFF0AF4661}" type="slidenum">
              <a:rPr lang="de-AT" smtClean="0"/>
              <a:t>4</a:t>
            </a:fld>
            <a:endParaRPr lang="de-AT"/>
          </a:p>
        </p:txBody>
      </p:sp>
      <p:sp>
        <p:nvSpPr>
          <p:cNvPr id="8" name="Textfeld 7">
            <a:extLst>
              <a:ext uri="{FF2B5EF4-FFF2-40B4-BE49-F238E27FC236}">
                <a16:creationId xmlns:a16="http://schemas.microsoft.com/office/drawing/2014/main" id="{281A2D9D-258C-03F8-B2C0-74B43BB5E241}"/>
              </a:ext>
            </a:extLst>
          </p:cNvPr>
          <p:cNvSpPr txBox="1"/>
          <p:nvPr/>
        </p:nvSpPr>
        <p:spPr>
          <a:xfrm>
            <a:off x="6336609" y="2627392"/>
            <a:ext cx="1902615" cy="261610"/>
          </a:xfrm>
          <a:prstGeom prst="rect">
            <a:avLst/>
          </a:prstGeom>
          <a:solidFill>
            <a:schemeClr val="bg1"/>
          </a:solidFill>
        </p:spPr>
        <p:txBody>
          <a:bodyPr wrap="square" rtlCol="0">
            <a:spAutoFit/>
          </a:bodyPr>
          <a:lstStyle/>
          <a:p>
            <a:r>
              <a:rPr lang="en-GB" sz="1100" b="1" dirty="0">
                <a:solidFill>
                  <a:srgbClr val="7030A0"/>
                </a:solidFill>
              </a:rPr>
              <a:t>Planned HPPs Ljuta tributary</a:t>
            </a:r>
          </a:p>
        </p:txBody>
      </p:sp>
      <p:sp>
        <p:nvSpPr>
          <p:cNvPr id="9" name="Textfeld 8">
            <a:extLst>
              <a:ext uri="{FF2B5EF4-FFF2-40B4-BE49-F238E27FC236}">
                <a16:creationId xmlns:a16="http://schemas.microsoft.com/office/drawing/2014/main" id="{12AFCD4F-E060-7F4A-2F4F-A141FE5462BB}"/>
              </a:ext>
            </a:extLst>
          </p:cNvPr>
          <p:cNvSpPr txBox="1"/>
          <p:nvPr/>
        </p:nvSpPr>
        <p:spPr>
          <a:xfrm>
            <a:off x="5414756" y="4776861"/>
            <a:ext cx="2102575" cy="261610"/>
          </a:xfrm>
          <a:prstGeom prst="rect">
            <a:avLst/>
          </a:prstGeom>
          <a:solidFill>
            <a:schemeClr val="bg1"/>
          </a:solidFill>
        </p:spPr>
        <p:txBody>
          <a:bodyPr wrap="square" rtlCol="0">
            <a:spAutoFit/>
          </a:bodyPr>
          <a:lstStyle/>
          <a:p>
            <a:r>
              <a:rPr lang="en-GB" sz="1100" b="1" dirty="0">
                <a:solidFill>
                  <a:srgbClr val="7030A0"/>
                </a:solidFill>
              </a:rPr>
              <a:t>Planned HPPs Jezernica tributary</a:t>
            </a:r>
          </a:p>
        </p:txBody>
      </p:sp>
    </p:spTree>
    <p:extLst>
      <p:ext uri="{BB962C8B-B14F-4D97-AF65-F5344CB8AC3E}">
        <p14:creationId xmlns:p14="http://schemas.microsoft.com/office/powerpoint/2010/main" val="386764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Natur, Rock, Berg enthält.&#10;&#10;Automatisch generierte Beschreibung">
            <a:extLst>
              <a:ext uri="{FF2B5EF4-FFF2-40B4-BE49-F238E27FC236}">
                <a16:creationId xmlns:a16="http://schemas.microsoft.com/office/drawing/2014/main" id="{9CF7C521-EF54-87C4-C4CF-D10D8DB9D6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43263"/>
            <a:ext cx="12192000" cy="5614737"/>
          </a:xfrm>
          <a:prstGeom prst="rect">
            <a:avLst/>
          </a:prstGeom>
        </p:spPr>
      </p:pic>
      <p:sp>
        <p:nvSpPr>
          <p:cNvPr id="2" name="Titel 1">
            <a:extLst>
              <a:ext uri="{FF2B5EF4-FFF2-40B4-BE49-F238E27FC236}">
                <a16:creationId xmlns:a16="http://schemas.microsoft.com/office/drawing/2014/main" id="{2452AF5C-F3AC-63F1-97DF-00780565FB45}"/>
              </a:ext>
            </a:extLst>
          </p:cNvPr>
          <p:cNvSpPr>
            <a:spLocks noGrp="1"/>
          </p:cNvSpPr>
          <p:nvPr>
            <p:ph type="title"/>
          </p:nvPr>
        </p:nvSpPr>
        <p:spPr>
          <a:xfrm>
            <a:off x="838200" y="60325"/>
            <a:ext cx="10515600" cy="1325563"/>
          </a:xfrm>
        </p:spPr>
        <p:txBody>
          <a:bodyPr/>
          <a:lstStyle/>
          <a:p>
            <a:r>
              <a:rPr lang="de-AT" dirty="0">
                <a:latin typeface="Times New Roman" panose="02020603050405020304" pitchFamily="18" charset="0"/>
                <a:cs typeface="Times New Roman" panose="02020603050405020304" pitchFamily="18" charset="0"/>
              </a:rPr>
              <a:t>II Impacts of HPPs</a:t>
            </a:r>
          </a:p>
        </p:txBody>
      </p:sp>
      <p:sp>
        <p:nvSpPr>
          <p:cNvPr id="5" name="Datumsplatzhalter 4">
            <a:extLst>
              <a:ext uri="{FF2B5EF4-FFF2-40B4-BE49-F238E27FC236}">
                <a16:creationId xmlns:a16="http://schemas.microsoft.com/office/drawing/2014/main" id="{76F3C9F8-F8EF-43B7-B749-C04B7D35A238}"/>
              </a:ext>
            </a:extLst>
          </p:cNvPr>
          <p:cNvSpPr>
            <a:spLocks noGrp="1"/>
          </p:cNvSpPr>
          <p:nvPr>
            <p:ph type="dt" sz="half" idx="10"/>
          </p:nvPr>
        </p:nvSpPr>
        <p:spPr/>
        <p:txBody>
          <a:bodyPr/>
          <a:lstStyle/>
          <a:p>
            <a:fld id="{7479E19F-660C-4CF2-B8B0-61BEE930922A}" type="datetime1">
              <a:rPr lang="en-GB" smtClean="0"/>
              <a:t>29/11/2022</a:t>
            </a:fld>
            <a:endParaRPr lang="de-AT"/>
          </a:p>
        </p:txBody>
      </p:sp>
      <p:sp>
        <p:nvSpPr>
          <p:cNvPr id="6" name="Fußzeilenplatzhalter 5">
            <a:extLst>
              <a:ext uri="{FF2B5EF4-FFF2-40B4-BE49-F238E27FC236}">
                <a16:creationId xmlns:a16="http://schemas.microsoft.com/office/drawing/2014/main" id="{C644A9BF-10B3-D4B8-2D1A-85507CED70E5}"/>
              </a:ext>
            </a:extLst>
          </p:cNvPr>
          <p:cNvSpPr>
            <a:spLocks noGrp="1"/>
          </p:cNvSpPr>
          <p:nvPr>
            <p:ph type="ftr" sz="quarter" idx="11"/>
          </p:nvPr>
        </p:nvSpPr>
        <p:spPr/>
        <p:txBody>
          <a:bodyPr/>
          <a:lstStyle/>
          <a:p>
            <a:r>
              <a:rPr lang="en-US"/>
              <a:t>Naturraumplanung Egger e.U</a:t>
            </a:r>
            <a:endParaRPr lang="de-AT"/>
          </a:p>
        </p:txBody>
      </p:sp>
      <p:sp>
        <p:nvSpPr>
          <p:cNvPr id="3" name="Foliennummernplatzhalter 2">
            <a:extLst>
              <a:ext uri="{FF2B5EF4-FFF2-40B4-BE49-F238E27FC236}">
                <a16:creationId xmlns:a16="http://schemas.microsoft.com/office/drawing/2014/main" id="{D782837E-51E1-1B23-7B9E-0BD17A12D728}"/>
              </a:ext>
            </a:extLst>
          </p:cNvPr>
          <p:cNvSpPr>
            <a:spLocks noGrp="1"/>
          </p:cNvSpPr>
          <p:nvPr>
            <p:ph type="sldNum" sz="quarter" idx="12"/>
          </p:nvPr>
        </p:nvSpPr>
        <p:spPr/>
        <p:txBody>
          <a:bodyPr/>
          <a:lstStyle/>
          <a:p>
            <a:fld id="{27E160C6-959E-474C-A28D-F5AFF0AF4661}" type="slidenum">
              <a:rPr lang="de-AT" smtClean="0"/>
              <a:t>5</a:t>
            </a:fld>
            <a:endParaRPr lang="de-AT"/>
          </a:p>
        </p:txBody>
      </p:sp>
    </p:spTree>
    <p:extLst>
      <p:ext uri="{BB962C8B-B14F-4D97-AF65-F5344CB8AC3E}">
        <p14:creationId xmlns:p14="http://schemas.microsoft.com/office/powerpoint/2010/main" val="3147866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2AF5C-F3AC-63F1-97DF-00780565FB45}"/>
              </a:ext>
            </a:extLst>
          </p:cNvPr>
          <p:cNvSpPr>
            <a:spLocks noGrp="1"/>
          </p:cNvSpPr>
          <p:nvPr>
            <p:ph type="title"/>
          </p:nvPr>
        </p:nvSpPr>
        <p:spPr>
          <a:xfrm>
            <a:off x="838200" y="60325"/>
            <a:ext cx="10515600" cy="1325563"/>
          </a:xfrm>
        </p:spPr>
        <p:txBody>
          <a:bodyPr/>
          <a:lstStyle/>
          <a:p>
            <a:r>
              <a:rPr lang="de-AT" dirty="0">
                <a:latin typeface="Times New Roman" panose="02020603050405020304" pitchFamily="18" charset="0"/>
                <a:cs typeface="Times New Roman" panose="02020603050405020304" pitchFamily="18" charset="0"/>
              </a:rPr>
              <a:t>II Impacts of HPPs</a:t>
            </a:r>
          </a:p>
        </p:txBody>
      </p:sp>
      <p:sp>
        <p:nvSpPr>
          <p:cNvPr id="3" name="Inhaltsplatzhalter 2">
            <a:extLst>
              <a:ext uri="{FF2B5EF4-FFF2-40B4-BE49-F238E27FC236}">
                <a16:creationId xmlns:a16="http://schemas.microsoft.com/office/drawing/2014/main" id="{F6B47699-5130-6FE2-D63B-709CE46206C1}"/>
              </a:ext>
            </a:extLst>
          </p:cNvPr>
          <p:cNvSpPr>
            <a:spLocks noGrp="1"/>
          </p:cNvSpPr>
          <p:nvPr>
            <p:ph idx="1"/>
          </p:nvPr>
        </p:nvSpPr>
        <p:spPr>
          <a:xfrm>
            <a:off x="236320" y="1825625"/>
            <a:ext cx="10515600" cy="4351338"/>
          </a:xfrm>
        </p:spPr>
        <p:txBody>
          <a:bodyPr>
            <a:normAutofit/>
          </a:bodyPr>
          <a:lstStyle/>
          <a:p>
            <a:r>
              <a:rPr lang="en-US" sz="2000" dirty="0">
                <a:latin typeface="Times New Roman" panose="02020603050405020304" pitchFamily="18" charset="0"/>
                <a:cs typeface="Times New Roman" panose="02020603050405020304" pitchFamily="18" charset="0"/>
              </a:rPr>
              <a:t>Loss of natural aquatic and floodplain zones</a:t>
            </a:r>
          </a:p>
          <a:p>
            <a:r>
              <a:rPr lang="en-US" sz="2000" dirty="0">
                <a:latin typeface="Times New Roman" panose="02020603050405020304" pitchFamily="18" charset="0"/>
                <a:cs typeface="Times New Roman" panose="02020603050405020304" pitchFamily="18" charset="0"/>
              </a:rPr>
              <a:t>Siltation of interstices of the riverbed</a:t>
            </a:r>
          </a:p>
          <a:p>
            <a:r>
              <a:rPr lang="en-US" sz="2000" dirty="0">
                <a:latin typeface="Times New Roman" panose="02020603050405020304" pitchFamily="18" charset="0"/>
                <a:cs typeface="Times New Roman" panose="02020603050405020304" pitchFamily="18" charset="0"/>
              </a:rPr>
              <a:t>Formation of non-populatable zone</a:t>
            </a:r>
          </a:p>
          <a:p>
            <a:r>
              <a:rPr lang="en-US" sz="2000" dirty="0">
                <a:latin typeface="Times New Roman" panose="02020603050405020304" pitchFamily="18" charset="0"/>
                <a:cs typeface="Times New Roman" panose="02020603050405020304" pitchFamily="18" charset="0"/>
              </a:rPr>
              <a:t>Disruption of longitudinal continuum</a:t>
            </a:r>
          </a:p>
          <a:p>
            <a:r>
              <a:rPr lang="en-US" sz="2000" dirty="0">
                <a:latin typeface="Times New Roman" panose="02020603050405020304" pitchFamily="18" charset="0"/>
                <a:cs typeface="Times New Roman" panose="02020603050405020304" pitchFamily="18" charset="0"/>
              </a:rPr>
              <a:t>Disruption of bed-load transport</a:t>
            </a:r>
          </a:p>
          <a:p>
            <a:r>
              <a:rPr lang="en-US" sz="2000" dirty="0">
                <a:latin typeface="Times New Roman" panose="02020603050405020304" pitchFamily="18" charset="0"/>
                <a:cs typeface="Times New Roman" panose="02020603050405020304" pitchFamily="18" charset="0"/>
              </a:rPr>
              <a:t>Retention of fine sediments </a:t>
            </a:r>
          </a:p>
          <a:p>
            <a:r>
              <a:rPr lang="en-US" sz="2000" dirty="0">
                <a:latin typeface="Times New Roman" panose="02020603050405020304" pitchFamily="18" charset="0"/>
                <a:cs typeface="Times New Roman" panose="02020603050405020304" pitchFamily="18" charset="0"/>
              </a:rPr>
              <a:t>Loss of hydro- and </a:t>
            </a:r>
            <a:r>
              <a:rPr lang="en-US" sz="2000" dirty="0" err="1">
                <a:latin typeface="Times New Roman" panose="02020603050405020304" pitchFamily="18" charset="0"/>
                <a:cs typeface="Times New Roman" panose="02020603050405020304" pitchFamily="18" charset="0"/>
              </a:rPr>
              <a:t>morphodynamics</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Loss of small-scale floods</a:t>
            </a:r>
          </a:p>
          <a:p>
            <a:r>
              <a:rPr lang="en-US" sz="2000" dirty="0">
                <a:latin typeface="Times New Roman" panose="02020603050405020304" pitchFamily="18" charset="0"/>
                <a:cs typeface="Times New Roman" panose="02020603050405020304" pitchFamily="18" charset="0"/>
              </a:rPr>
              <a:t>Habitat loss and fragmentation of habitats </a:t>
            </a:r>
          </a:p>
          <a:p>
            <a:r>
              <a:rPr lang="en-US" sz="2000" dirty="0">
                <a:latin typeface="Times New Roman" panose="02020603050405020304" pitchFamily="18" charset="0"/>
                <a:cs typeface="Times New Roman" panose="02020603050405020304" pitchFamily="18" charset="0"/>
              </a:rPr>
              <a:t>Anthropogenic disturbances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during construction</a:t>
            </a:r>
          </a:p>
          <a:p>
            <a:pPr marL="0" indent="0">
              <a:buNone/>
            </a:pPr>
            <a:endParaRPr lang="de-AT" dirty="0"/>
          </a:p>
          <a:p>
            <a:endParaRPr lang="de-AT" dirty="0"/>
          </a:p>
        </p:txBody>
      </p:sp>
      <p:sp>
        <p:nvSpPr>
          <p:cNvPr id="5" name="Datumsplatzhalter 4">
            <a:extLst>
              <a:ext uri="{FF2B5EF4-FFF2-40B4-BE49-F238E27FC236}">
                <a16:creationId xmlns:a16="http://schemas.microsoft.com/office/drawing/2014/main" id="{76F3C9F8-F8EF-43B7-B749-C04B7D35A238}"/>
              </a:ext>
            </a:extLst>
          </p:cNvPr>
          <p:cNvSpPr>
            <a:spLocks noGrp="1"/>
          </p:cNvSpPr>
          <p:nvPr>
            <p:ph type="dt" sz="half" idx="10"/>
          </p:nvPr>
        </p:nvSpPr>
        <p:spPr/>
        <p:txBody>
          <a:bodyPr/>
          <a:lstStyle/>
          <a:p>
            <a:fld id="{7FE4B251-3879-4E86-9A0F-51C569D187D2}" type="datetime1">
              <a:rPr lang="en-GB" smtClean="0"/>
              <a:t>29/11/2022</a:t>
            </a:fld>
            <a:endParaRPr lang="de-AT"/>
          </a:p>
        </p:txBody>
      </p:sp>
      <p:sp>
        <p:nvSpPr>
          <p:cNvPr id="6" name="Fußzeilenplatzhalter 5">
            <a:extLst>
              <a:ext uri="{FF2B5EF4-FFF2-40B4-BE49-F238E27FC236}">
                <a16:creationId xmlns:a16="http://schemas.microsoft.com/office/drawing/2014/main" id="{C644A9BF-10B3-D4B8-2D1A-85507CED70E5}"/>
              </a:ext>
            </a:extLst>
          </p:cNvPr>
          <p:cNvSpPr>
            <a:spLocks noGrp="1"/>
          </p:cNvSpPr>
          <p:nvPr>
            <p:ph type="ftr" sz="quarter" idx="11"/>
          </p:nvPr>
        </p:nvSpPr>
        <p:spPr/>
        <p:txBody>
          <a:bodyPr/>
          <a:lstStyle/>
          <a:p>
            <a:r>
              <a:rPr lang="en-US"/>
              <a:t>Naturraumplanung Egger e.U</a:t>
            </a:r>
            <a:endParaRPr lang="de-AT"/>
          </a:p>
        </p:txBody>
      </p:sp>
      <p:sp>
        <p:nvSpPr>
          <p:cNvPr id="4" name="Foliennummernplatzhalter 3">
            <a:extLst>
              <a:ext uri="{FF2B5EF4-FFF2-40B4-BE49-F238E27FC236}">
                <a16:creationId xmlns:a16="http://schemas.microsoft.com/office/drawing/2014/main" id="{C0736469-6328-6427-9438-C46C4920C25D}"/>
              </a:ext>
            </a:extLst>
          </p:cNvPr>
          <p:cNvSpPr>
            <a:spLocks noGrp="1"/>
          </p:cNvSpPr>
          <p:nvPr>
            <p:ph type="sldNum" sz="quarter" idx="12"/>
          </p:nvPr>
        </p:nvSpPr>
        <p:spPr/>
        <p:txBody>
          <a:bodyPr/>
          <a:lstStyle/>
          <a:p>
            <a:fld id="{27E160C6-959E-474C-A28D-F5AFF0AF4661}" type="slidenum">
              <a:rPr lang="de-AT" smtClean="0"/>
              <a:t>6</a:t>
            </a:fld>
            <a:endParaRPr lang="de-AT"/>
          </a:p>
        </p:txBody>
      </p:sp>
      <p:pic>
        <p:nvPicPr>
          <p:cNvPr id="7" name="Grafik 6" descr="Ein Bild, das draußen, Himmel, Boden, Gras enthält.&#10;&#10;Automatisch generierte Beschreibung">
            <a:extLst>
              <a:ext uri="{FF2B5EF4-FFF2-40B4-BE49-F238E27FC236}">
                <a16:creationId xmlns:a16="http://schemas.microsoft.com/office/drawing/2014/main" id="{3610C53D-6EE1-488B-53AC-4058E5D1C5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9313"/>
          <a:stretch/>
        </p:blipFill>
        <p:spPr>
          <a:xfrm>
            <a:off x="5131754" y="1932172"/>
            <a:ext cx="7060246" cy="4046970"/>
          </a:xfrm>
          <a:prstGeom prst="rect">
            <a:avLst/>
          </a:prstGeom>
        </p:spPr>
      </p:pic>
    </p:spTree>
    <p:extLst>
      <p:ext uri="{BB962C8B-B14F-4D97-AF65-F5344CB8AC3E}">
        <p14:creationId xmlns:p14="http://schemas.microsoft.com/office/powerpoint/2010/main" val="322142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79098-1758-DEB0-B480-116CCE6799CE}"/>
              </a:ext>
            </a:extLst>
          </p:cNvPr>
          <p:cNvSpPr>
            <a:spLocks noGrp="1"/>
          </p:cNvSpPr>
          <p:nvPr>
            <p:ph type="title"/>
          </p:nvPr>
        </p:nvSpPr>
        <p:spPr>
          <a:xfrm>
            <a:off x="838200" y="56654"/>
            <a:ext cx="10515600" cy="1325563"/>
          </a:xfrm>
        </p:spPr>
        <p:txBody>
          <a:bodyPr>
            <a:normAutofit/>
          </a:bodyPr>
          <a:lstStyle/>
          <a:p>
            <a:r>
              <a:rPr lang="en-GB" sz="3000" dirty="0">
                <a:latin typeface="Times New Roman" panose="02020603050405020304" pitchFamily="18" charset="0"/>
                <a:cs typeface="Times New Roman" panose="02020603050405020304" pitchFamily="18" charset="0"/>
              </a:rPr>
              <a:t>Reduced flood peak</a:t>
            </a:r>
          </a:p>
        </p:txBody>
      </p:sp>
      <p:pic>
        <p:nvPicPr>
          <p:cNvPr id="4" name="Inhaltsplatzhalter 3">
            <a:extLst>
              <a:ext uri="{FF2B5EF4-FFF2-40B4-BE49-F238E27FC236}">
                <a16:creationId xmlns:a16="http://schemas.microsoft.com/office/drawing/2014/main" id="{6C569881-7020-5E6E-946C-DDD229E61808}"/>
              </a:ext>
            </a:extLst>
          </p:cNvPr>
          <p:cNvPicPr>
            <a:picLocks noGrp="1" noChangeAspect="1"/>
          </p:cNvPicPr>
          <p:nvPr>
            <p:ph idx="1"/>
          </p:nvPr>
        </p:nvPicPr>
        <p:blipFill>
          <a:blip r:embed="rId3"/>
          <a:stretch>
            <a:fillRect/>
          </a:stretch>
        </p:blipFill>
        <p:spPr>
          <a:xfrm>
            <a:off x="2209800" y="1370647"/>
            <a:ext cx="7200000" cy="4731218"/>
          </a:xfrm>
          <a:prstGeom prst="rect">
            <a:avLst/>
          </a:prstGeom>
          <a:ln>
            <a:solidFill>
              <a:schemeClr val="tx1"/>
            </a:solidFill>
          </a:ln>
        </p:spPr>
      </p:pic>
      <p:sp>
        <p:nvSpPr>
          <p:cNvPr id="8" name="Datumsplatzhalter 7">
            <a:extLst>
              <a:ext uri="{FF2B5EF4-FFF2-40B4-BE49-F238E27FC236}">
                <a16:creationId xmlns:a16="http://schemas.microsoft.com/office/drawing/2014/main" id="{5C660989-5DF1-3B22-22FB-3FF7B56ED4E2}"/>
              </a:ext>
            </a:extLst>
          </p:cNvPr>
          <p:cNvSpPr>
            <a:spLocks noGrp="1"/>
          </p:cNvSpPr>
          <p:nvPr>
            <p:ph type="dt" sz="half" idx="10"/>
          </p:nvPr>
        </p:nvSpPr>
        <p:spPr/>
        <p:txBody>
          <a:bodyPr/>
          <a:lstStyle/>
          <a:p>
            <a:fld id="{4999E115-AE2E-4743-A601-ADC365135A16}" type="datetime1">
              <a:rPr lang="en-GB" smtClean="0"/>
              <a:t>29/11/2022</a:t>
            </a:fld>
            <a:endParaRPr lang="de-AT"/>
          </a:p>
        </p:txBody>
      </p:sp>
      <p:sp>
        <p:nvSpPr>
          <p:cNvPr id="9" name="Fußzeilenplatzhalter 8">
            <a:extLst>
              <a:ext uri="{FF2B5EF4-FFF2-40B4-BE49-F238E27FC236}">
                <a16:creationId xmlns:a16="http://schemas.microsoft.com/office/drawing/2014/main" id="{CF8961ED-61DB-5A21-330C-D693A09F615B}"/>
              </a:ext>
            </a:extLst>
          </p:cNvPr>
          <p:cNvSpPr>
            <a:spLocks noGrp="1"/>
          </p:cNvSpPr>
          <p:nvPr>
            <p:ph type="ftr" sz="quarter" idx="11"/>
          </p:nvPr>
        </p:nvSpPr>
        <p:spPr/>
        <p:txBody>
          <a:bodyPr/>
          <a:lstStyle/>
          <a:p>
            <a:r>
              <a:rPr lang="en-US"/>
              <a:t>Naturraumplanung Egger e.U</a:t>
            </a:r>
            <a:endParaRPr lang="de-AT"/>
          </a:p>
        </p:txBody>
      </p:sp>
      <p:cxnSp>
        <p:nvCxnSpPr>
          <p:cNvPr id="6" name="Gerader Verbinder 5">
            <a:extLst>
              <a:ext uri="{FF2B5EF4-FFF2-40B4-BE49-F238E27FC236}">
                <a16:creationId xmlns:a16="http://schemas.microsoft.com/office/drawing/2014/main" id="{C9573233-EFE3-3968-9DE2-EE1919A318B8}"/>
              </a:ext>
            </a:extLst>
          </p:cNvPr>
          <p:cNvCxnSpPr>
            <a:cxnSpLocks/>
          </p:cNvCxnSpPr>
          <p:nvPr/>
        </p:nvCxnSpPr>
        <p:spPr>
          <a:xfrm flipV="1">
            <a:off x="3009682" y="3961964"/>
            <a:ext cx="6400118" cy="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BEE5179-CA75-ADD3-3460-0E2149B882BF}"/>
              </a:ext>
            </a:extLst>
          </p:cNvPr>
          <p:cNvSpPr txBox="1"/>
          <p:nvPr/>
        </p:nvSpPr>
        <p:spPr>
          <a:xfrm>
            <a:off x="8590195" y="3634077"/>
            <a:ext cx="1299990" cy="369332"/>
          </a:xfrm>
          <a:prstGeom prst="rect">
            <a:avLst/>
          </a:prstGeom>
          <a:noFill/>
        </p:spPr>
        <p:txBody>
          <a:bodyPr wrap="square" rtlCol="0">
            <a:spAutoFit/>
          </a:bodyPr>
          <a:lstStyle/>
          <a:p>
            <a:r>
              <a:rPr lang="de-AT" dirty="0">
                <a:solidFill>
                  <a:srgbClr val="C00000"/>
                </a:solidFill>
              </a:rPr>
              <a:t>35 m</a:t>
            </a:r>
            <a:r>
              <a:rPr lang="de-AT" baseline="30000" dirty="0">
                <a:solidFill>
                  <a:srgbClr val="C00000"/>
                </a:solidFill>
              </a:rPr>
              <a:t>3</a:t>
            </a:r>
            <a:r>
              <a:rPr lang="de-AT" dirty="0">
                <a:solidFill>
                  <a:srgbClr val="C00000"/>
                </a:solidFill>
              </a:rPr>
              <a:t>/s </a:t>
            </a:r>
          </a:p>
        </p:txBody>
      </p:sp>
      <p:sp>
        <p:nvSpPr>
          <p:cNvPr id="17" name="Foliennummernplatzhalter 16">
            <a:extLst>
              <a:ext uri="{FF2B5EF4-FFF2-40B4-BE49-F238E27FC236}">
                <a16:creationId xmlns:a16="http://schemas.microsoft.com/office/drawing/2014/main" id="{CF578670-4885-3CB6-C53A-D2BC58D20801}"/>
              </a:ext>
            </a:extLst>
          </p:cNvPr>
          <p:cNvSpPr>
            <a:spLocks noGrp="1"/>
          </p:cNvSpPr>
          <p:nvPr>
            <p:ph type="sldNum" sz="quarter" idx="12"/>
          </p:nvPr>
        </p:nvSpPr>
        <p:spPr/>
        <p:txBody>
          <a:bodyPr/>
          <a:lstStyle/>
          <a:p>
            <a:fld id="{27E160C6-959E-474C-A28D-F5AFF0AF4661}" type="slidenum">
              <a:rPr lang="de-AT" smtClean="0"/>
              <a:t>7</a:t>
            </a:fld>
            <a:endParaRPr lang="de-AT"/>
          </a:p>
        </p:txBody>
      </p:sp>
      <p:sp>
        <p:nvSpPr>
          <p:cNvPr id="20" name="Textfeld 19">
            <a:extLst>
              <a:ext uri="{FF2B5EF4-FFF2-40B4-BE49-F238E27FC236}">
                <a16:creationId xmlns:a16="http://schemas.microsoft.com/office/drawing/2014/main" id="{C582F285-9D19-BB3E-E21D-4221B4B48951}"/>
              </a:ext>
            </a:extLst>
          </p:cNvPr>
          <p:cNvSpPr txBox="1"/>
          <p:nvPr/>
        </p:nvSpPr>
        <p:spPr>
          <a:xfrm>
            <a:off x="2996797" y="3336355"/>
            <a:ext cx="638978" cy="461665"/>
          </a:xfrm>
          <a:prstGeom prst="rect">
            <a:avLst/>
          </a:prstGeom>
          <a:noFill/>
        </p:spPr>
        <p:txBody>
          <a:bodyPr wrap="square" rtlCol="0">
            <a:spAutoFit/>
          </a:bodyPr>
          <a:lstStyle/>
          <a:p>
            <a:r>
              <a:rPr lang="de-AT" sz="2400" b="1" dirty="0">
                <a:solidFill>
                  <a:srgbClr val="FF0000"/>
                </a:solidFill>
              </a:rPr>
              <a:t>X</a:t>
            </a:r>
          </a:p>
        </p:txBody>
      </p:sp>
      <p:sp>
        <p:nvSpPr>
          <p:cNvPr id="21" name="Textfeld 20">
            <a:extLst>
              <a:ext uri="{FF2B5EF4-FFF2-40B4-BE49-F238E27FC236}">
                <a16:creationId xmlns:a16="http://schemas.microsoft.com/office/drawing/2014/main" id="{7934943E-E24B-691D-002B-1C8D2802F0D2}"/>
              </a:ext>
            </a:extLst>
          </p:cNvPr>
          <p:cNvSpPr txBox="1"/>
          <p:nvPr/>
        </p:nvSpPr>
        <p:spPr>
          <a:xfrm>
            <a:off x="3377797" y="3500299"/>
            <a:ext cx="638978" cy="461665"/>
          </a:xfrm>
          <a:prstGeom prst="rect">
            <a:avLst/>
          </a:prstGeom>
          <a:noFill/>
        </p:spPr>
        <p:txBody>
          <a:bodyPr wrap="square" rtlCol="0">
            <a:spAutoFit/>
          </a:bodyPr>
          <a:lstStyle/>
          <a:p>
            <a:r>
              <a:rPr lang="de-AT" sz="2400" b="1" dirty="0">
                <a:solidFill>
                  <a:srgbClr val="FF0000"/>
                </a:solidFill>
              </a:rPr>
              <a:t>X</a:t>
            </a:r>
          </a:p>
        </p:txBody>
      </p:sp>
      <p:sp>
        <p:nvSpPr>
          <p:cNvPr id="22" name="Textfeld 21">
            <a:extLst>
              <a:ext uri="{FF2B5EF4-FFF2-40B4-BE49-F238E27FC236}">
                <a16:creationId xmlns:a16="http://schemas.microsoft.com/office/drawing/2014/main" id="{BFD8834E-95BA-5B5D-F380-DE08E0606190}"/>
              </a:ext>
            </a:extLst>
          </p:cNvPr>
          <p:cNvSpPr txBox="1"/>
          <p:nvPr/>
        </p:nvSpPr>
        <p:spPr>
          <a:xfrm>
            <a:off x="4546712" y="3567187"/>
            <a:ext cx="638978" cy="461665"/>
          </a:xfrm>
          <a:prstGeom prst="rect">
            <a:avLst/>
          </a:prstGeom>
          <a:noFill/>
        </p:spPr>
        <p:txBody>
          <a:bodyPr wrap="square" rtlCol="0">
            <a:spAutoFit/>
          </a:bodyPr>
          <a:lstStyle/>
          <a:p>
            <a:r>
              <a:rPr lang="de-AT" sz="2400" b="1" dirty="0">
                <a:solidFill>
                  <a:srgbClr val="FF0000"/>
                </a:solidFill>
              </a:rPr>
              <a:t>X</a:t>
            </a:r>
          </a:p>
        </p:txBody>
      </p:sp>
      <p:sp>
        <p:nvSpPr>
          <p:cNvPr id="23" name="Textfeld 22">
            <a:extLst>
              <a:ext uri="{FF2B5EF4-FFF2-40B4-BE49-F238E27FC236}">
                <a16:creationId xmlns:a16="http://schemas.microsoft.com/office/drawing/2014/main" id="{9B4D86AF-59EC-2A65-0403-AB12A5C487C9}"/>
              </a:ext>
            </a:extLst>
          </p:cNvPr>
          <p:cNvSpPr txBox="1"/>
          <p:nvPr/>
        </p:nvSpPr>
        <p:spPr>
          <a:xfrm>
            <a:off x="8360175" y="3336354"/>
            <a:ext cx="638978" cy="461665"/>
          </a:xfrm>
          <a:prstGeom prst="rect">
            <a:avLst/>
          </a:prstGeom>
          <a:noFill/>
        </p:spPr>
        <p:txBody>
          <a:bodyPr wrap="square" rtlCol="0">
            <a:spAutoFit/>
          </a:bodyPr>
          <a:lstStyle/>
          <a:p>
            <a:r>
              <a:rPr lang="de-AT" sz="2400" b="1" dirty="0">
                <a:solidFill>
                  <a:srgbClr val="FF0000"/>
                </a:solidFill>
              </a:rPr>
              <a:t>X</a:t>
            </a:r>
          </a:p>
        </p:txBody>
      </p:sp>
      <p:sp>
        <p:nvSpPr>
          <p:cNvPr id="24" name="Textfeld 23">
            <a:extLst>
              <a:ext uri="{FF2B5EF4-FFF2-40B4-BE49-F238E27FC236}">
                <a16:creationId xmlns:a16="http://schemas.microsoft.com/office/drawing/2014/main" id="{D56E4CD1-2D95-DBCE-EE21-E5E5C64FE4D6}"/>
              </a:ext>
            </a:extLst>
          </p:cNvPr>
          <p:cNvSpPr txBox="1"/>
          <p:nvPr/>
        </p:nvSpPr>
        <p:spPr>
          <a:xfrm>
            <a:off x="4286584" y="3541744"/>
            <a:ext cx="638978" cy="461665"/>
          </a:xfrm>
          <a:prstGeom prst="rect">
            <a:avLst/>
          </a:prstGeom>
          <a:noFill/>
        </p:spPr>
        <p:txBody>
          <a:bodyPr wrap="square" rtlCol="0">
            <a:spAutoFit/>
          </a:bodyPr>
          <a:lstStyle/>
          <a:p>
            <a:r>
              <a:rPr lang="de-AT" sz="2400" b="1" dirty="0">
                <a:solidFill>
                  <a:srgbClr val="FF0000"/>
                </a:solidFill>
              </a:rPr>
              <a:t>X</a:t>
            </a:r>
          </a:p>
        </p:txBody>
      </p:sp>
      <p:sp>
        <p:nvSpPr>
          <p:cNvPr id="25" name="Textfeld 24">
            <a:extLst>
              <a:ext uri="{FF2B5EF4-FFF2-40B4-BE49-F238E27FC236}">
                <a16:creationId xmlns:a16="http://schemas.microsoft.com/office/drawing/2014/main" id="{A0A836B1-B2C4-8EEC-D146-96B6A8B79156}"/>
              </a:ext>
            </a:extLst>
          </p:cNvPr>
          <p:cNvSpPr txBox="1"/>
          <p:nvPr/>
        </p:nvSpPr>
        <p:spPr>
          <a:xfrm>
            <a:off x="8498805" y="3081869"/>
            <a:ext cx="638978" cy="461665"/>
          </a:xfrm>
          <a:prstGeom prst="rect">
            <a:avLst/>
          </a:prstGeom>
          <a:noFill/>
        </p:spPr>
        <p:txBody>
          <a:bodyPr wrap="square" rtlCol="0">
            <a:spAutoFit/>
          </a:bodyPr>
          <a:lstStyle/>
          <a:p>
            <a:r>
              <a:rPr lang="de-AT" sz="2400" b="1" dirty="0">
                <a:solidFill>
                  <a:srgbClr val="FF0000"/>
                </a:solidFill>
              </a:rPr>
              <a:t>X</a:t>
            </a:r>
          </a:p>
        </p:txBody>
      </p:sp>
      <p:sp>
        <p:nvSpPr>
          <p:cNvPr id="26" name="Textfeld 25">
            <a:extLst>
              <a:ext uri="{FF2B5EF4-FFF2-40B4-BE49-F238E27FC236}">
                <a16:creationId xmlns:a16="http://schemas.microsoft.com/office/drawing/2014/main" id="{B01BCEA8-CC73-3DC5-EC09-4AB37D390040}"/>
              </a:ext>
            </a:extLst>
          </p:cNvPr>
          <p:cNvSpPr txBox="1"/>
          <p:nvPr/>
        </p:nvSpPr>
        <p:spPr>
          <a:xfrm>
            <a:off x="4866201" y="3541744"/>
            <a:ext cx="638978" cy="461665"/>
          </a:xfrm>
          <a:prstGeom prst="rect">
            <a:avLst/>
          </a:prstGeom>
          <a:noFill/>
        </p:spPr>
        <p:txBody>
          <a:bodyPr wrap="square" rtlCol="0">
            <a:spAutoFit/>
          </a:bodyPr>
          <a:lstStyle/>
          <a:p>
            <a:r>
              <a:rPr lang="de-AT" sz="2400" b="1" dirty="0">
                <a:solidFill>
                  <a:srgbClr val="FF0000"/>
                </a:solidFill>
              </a:rPr>
              <a:t>X</a:t>
            </a:r>
          </a:p>
        </p:txBody>
      </p:sp>
    </p:spTree>
    <p:extLst>
      <p:ext uri="{BB962C8B-B14F-4D97-AF65-F5344CB8AC3E}">
        <p14:creationId xmlns:p14="http://schemas.microsoft.com/office/powerpoint/2010/main" val="237195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F81DE-459B-EE58-BB15-880A4BE0DE21}"/>
              </a:ext>
            </a:extLst>
          </p:cNvPr>
          <p:cNvSpPr>
            <a:spLocks noGrp="1"/>
          </p:cNvSpPr>
          <p:nvPr>
            <p:ph type="title"/>
          </p:nvPr>
        </p:nvSpPr>
        <p:spPr>
          <a:xfrm>
            <a:off x="838200" y="56649"/>
            <a:ext cx="10515600" cy="1325563"/>
          </a:xfrm>
        </p:spPr>
        <p:txBody>
          <a:bodyPr>
            <a:normAutofit/>
          </a:bodyPr>
          <a:lstStyle/>
          <a:p>
            <a:r>
              <a:rPr lang="en-GB" sz="3000" dirty="0">
                <a:latin typeface="Times New Roman" panose="02020603050405020304" pitchFamily="18" charset="0"/>
                <a:cs typeface="Times New Roman" panose="02020603050405020304" pitchFamily="18" charset="0"/>
              </a:rPr>
              <a:t>Disruption of longitudinal continuum</a:t>
            </a:r>
          </a:p>
        </p:txBody>
      </p:sp>
      <p:sp>
        <p:nvSpPr>
          <p:cNvPr id="3" name="Inhaltsplatzhalter 2">
            <a:extLst>
              <a:ext uri="{FF2B5EF4-FFF2-40B4-BE49-F238E27FC236}">
                <a16:creationId xmlns:a16="http://schemas.microsoft.com/office/drawing/2014/main" id="{A4E421B6-3773-3BBA-5E49-DA10110DA1DC}"/>
              </a:ext>
            </a:extLst>
          </p:cNvPr>
          <p:cNvSpPr>
            <a:spLocks noGrp="1"/>
          </p:cNvSpPr>
          <p:nvPr>
            <p:ph idx="1"/>
          </p:nvPr>
        </p:nvSpPr>
        <p:spPr>
          <a:xfrm>
            <a:off x="838200" y="1825624"/>
            <a:ext cx="10515600" cy="2999763"/>
          </a:xfrm>
        </p:spPr>
        <p:txBody>
          <a:bodyPr/>
          <a:lstStyle/>
          <a:p>
            <a:r>
              <a:rPr lang="en-GB" sz="2000" dirty="0">
                <a:latin typeface="Times New Roman" panose="02020603050405020304" pitchFamily="18" charset="0"/>
                <a:cs typeface="Times New Roman" panose="02020603050405020304" pitchFamily="18" charset="0"/>
              </a:rPr>
              <a:t>Disrupted bed-load transport (dam/reservoir as sediment trap)</a:t>
            </a:r>
          </a:p>
          <a:p>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Retention of fine sediments</a:t>
            </a:r>
          </a:p>
          <a:p>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Habitat fragmentation and migration barrier for aquatic species </a:t>
            </a:r>
          </a:p>
          <a:p>
            <a:pPr marL="457200" lvl="1" indent="0">
              <a:buNone/>
            </a:pPr>
            <a:r>
              <a:rPr lang="en-GB" sz="1600" dirty="0">
                <a:latin typeface="Times New Roman" panose="02020603050405020304" pitchFamily="18" charset="0"/>
                <a:cs typeface="Times New Roman" panose="02020603050405020304" pitchFamily="18" charset="0"/>
              </a:rPr>
              <a:t>e.g. Adriatic brown trout (</a:t>
            </a:r>
            <a:r>
              <a:rPr lang="en-GB" sz="1600" i="1" dirty="0">
                <a:latin typeface="Times New Roman" panose="02020603050405020304" pitchFamily="18" charset="0"/>
                <a:cs typeface="Times New Roman" panose="02020603050405020304" pitchFamily="18" charset="0"/>
              </a:rPr>
              <a:t>Salmo </a:t>
            </a:r>
            <a:r>
              <a:rPr lang="en-GB" sz="1600" i="1" dirty="0" err="1">
                <a:latin typeface="Times New Roman" panose="02020603050405020304" pitchFamily="18" charset="0"/>
                <a:cs typeface="Times New Roman" panose="02020603050405020304" pitchFamily="18" charset="0"/>
              </a:rPr>
              <a:t>farioides</a:t>
            </a:r>
            <a:r>
              <a:rPr lang="en-GB" sz="1600" dirty="0">
                <a:latin typeface="Times New Roman" panose="02020603050405020304" pitchFamily="18" charset="0"/>
                <a:cs typeface="Times New Roman" panose="02020603050405020304" pitchFamily="18" charset="0"/>
              </a:rPr>
              <a:t>)</a:t>
            </a:r>
          </a:p>
          <a:p>
            <a:pPr lvl="2"/>
            <a:endParaRPr lang="en-GB" dirty="0">
              <a:latin typeface="Times New Roman" panose="02020603050405020304" pitchFamily="18" charset="0"/>
              <a:cs typeface="Times New Roman" panose="02020603050405020304" pitchFamily="18" charset="0"/>
            </a:endParaRPr>
          </a:p>
          <a:p>
            <a:pPr lvl="2"/>
            <a:endParaRPr lang="en-GB" dirty="0">
              <a:latin typeface="Times New Roman" panose="02020603050405020304" pitchFamily="18" charset="0"/>
              <a:cs typeface="Times New Roman" panose="02020603050405020304" pitchFamily="18" charset="0"/>
            </a:endParaRPr>
          </a:p>
          <a:p>
            <a:endParaRPr lang="de-AT" dirty="0">
              <a:latin typeface="Times New Roman" panose="02020603050405020304" pitchFamily="18" charset="0"/>
              <a:cs typeface="Times New Roman" panose="02020603050405020304" pitchFamily="18" charset="0"/>
            </a:endParaRPr>
          </a:p>
        </p:txBody>
      </p:sp>
      <p:sp>
        <p:nvSpPr>
          <p:cNvPr id="6" name="Datumsplatzhalter 5">
            <a:extLst>
              <a:ext uri="{FF2B5EF4-FFF2-40B4-BE49-F238E27FC236}">
                <a16:creationId xmlns:a16="http://schemas.microsoft.com/office/drawing/2014/main" id="{68571364-9812-62BB-63B8-0067E5155623}"/>
              </a:ext>
            </a:extLst>
          </p:cNvPr>
          <p:cNvSpPr>
            <a:spLocks noGrp="1"/>
          </p:cNvSpPr>
          <p:nvPr>
            <p:ph type="dt" sz="half" idx="10"/>
          </p:nvPr>
        </p:nvSpPr>
        <p:spPr/>
        <p:txBody>
          <a:bodyPr/>
          <a:lstStyle/>
          <a:p>
            <a:fld id="{5F1D84CA-7E34-4892-B96C-CF342F0CB91A}" type="datetime1">
              <a:rPr lang="en-GB" smtClean="0"/>
              <a:t>29/11/2022</a:t>
            </a:fld>
            <a:endParaRPr lang="de-AT"/>
          </a:p>
        </p:txBody>
      </p:sp>
      <p:sp>
        <p:nvSpPr>
          <p:cNvPr id="7" name="Fußzeilenplatzhalter 6">
            <a:extLst>
              <a:ext uri="{FF2B5EF4-FFF2-40B4-BE49-F238E27FC236}">
                <a16:creationId xmlns:a16="http://schemas.microsoft.com/office/drawing/2014/main" id="{BF0E3C5F-8731-CDAE-A15A-FB7F8D49B6A2}"/>
              </a:ext>
            </a:extLst>
          </p:cNvPr>
          <p:cNvSpPr>
            <a:spLocks noGrp="1"/>
          </p:cNvSpPr>
          <p:nvPr>
            <p:ph type="ftr" sz="quarter" idx="11"/>
          </p:nvPr>
        </p:nvSpPr>
        <p:spPr/>
        <p:txBody>
          <a:bodyPr/>
          <a:lstStyle/>
          <a:p>
            <a:r>
              <a:rPr lang="en-US"/>
              <a:t>Naturraumplanung Egger e.U</a:t>
            </a:r>
            <a:endParaRPr lang="de-AT"/>
          </a:p>
        </p:txBody>
      </p:sp>
      <p:sp>
        <p:nvSpPr>
          <p:cNvPr id="4" name="Foliennummernplatzhalter 3">
            <a:extLst>
              <a:ext uri="{FF2B5EF4-FFF2-40B4-BE49-F238E27FC236}">
                <a16:creationId xmlns:a16="http://schemas.microsoft.com/office/drawing/2014/main" id="{DD912E3A-C76B-A707-A66A-FA090D14AC41}"/>
              </a:ext>
            </a:extLst>
          </p:cNvPr>
          <p:cNvSpPr>
            <a:spLocks noGrp="1"/>
          </p:cNvSpPr>
          <p:nvPr>
            <p:ph type="sldNum" sz="quarter" idx="12"/>
          </p:nvPr>
        </p:nvSpPr>
        <p:spPr/>
        <p:txBody>
          <a:bodyPr/>
          <a:lstStyle/>
          <a:p>
            <a:fld id="{27E160C6-959E-474C-A28D-F5AFF0AF4661}" type="slidenum">
              <a:rPr lang="de-AT" smtClean="0"/>
              <a:t>8</a:t>
            </a:fld>
            <a:endParaRPr lang="de-AT"/>
          </a:p>
        </p:txBody>
      </p:sp>
      <p:pic>
        <p:nvPicPr>
          <p:cNvPr id="5" name="officeArt object" descr="Image">
            <a:extLst>
              <a:ext uri="{FF2B5EF4-FFF2-40B4-BE49-F238E27FC236}">
                <a16:creationId xmlns:a16="http://schemas.microsoft.com/office/drawing/2014/main" id="{6C2E54AE-6353-B270-E77B-8A2D9043B9E9}"/>
              </a:ext>
            </a:extLst>
          </p:cNvPr>
          <p:cNvPicPr>
            <a:picLocks noChangeAspect="1"/>
          </p:cNvPicPr>
          <p:nvPr/>
        </p:nvPicPr>
        <p:blipFill>
          <a:blip r:embed="rId2"/>
          <a:stretch>
            <a:fillRect/>
          </a:stretch>
        </p:blipFill>
        <p:spPr>
          <a:xfrm>
            <a:off x="1180559" y="4273376"/>
            <a:ext cx="3965451" cy="2584624"/>
          </a:xfrm>
          <a:prstGeom prst="rect">
            <a:avLst/>
          </a:prstGeom>
          <a:ln w="12700" cap="flat">
            <a:noFill/>
            <a:miter lim="400000"/>
          </a:ln>
          <a:effectLst/>
        </p:spPr>
      </p:pic>
      <p:sp>
        <p:nvSpPr>
          <p:cNvPr id="8" name="Textfeld 7">
            <a:extLst>
              <a:ext uri="{FF2B5EF4-FFF2-40B4-BE49-F238E27FC236}">
                <a16:creationId xmlns:a16="http://schemas.microsoft.com/office/drawing/2014/main" id="{13D7151D-46A9-4758-15BB-97B2145D2CB6}"/>
              </a:ext>
            </a:extLst>
          </p:cNvPr>
          <p:cNvSpPr txBox="1"/>
          <p:nvPr/>
        </p:nvSpPr>
        <p:spPr>
          <a:xfrm>
            <a:off x="5476018" y="6006840"/>
            <a:ext cx="2127939" cy="215444"/>
          </a:xfrm>
          <a:prstGeom prst="rect">
            <a:avLst/>
          </a:prstGeom>
          <a:noFill/>
        </p:spPr>
        <p:txBody>
          <a:bodyPr wrap="square" rtlCol="0">
            <a:spAutoFit/>
          </a:bodyPr>
          <a:lstStyle/>
          <a:p>
            <a:r>
              <a:rPr lang="en-GB" sz="800" dirty="0">
                <a:solidFill>
                  <a:schemeClr val="bg1"/>
                </a:solidFill>
              </a:rPr>
              <a:t>© Study on protection  of Upper Neretva river</a:t>
            </a:r>
          </a:p>
        </p:txBody>
      </p:sp>
    </p:spTree>
    <p:extLst>
      <p:ext uri="{BB962C8B-B14F-4D97-AF65-F5344CB8AC3E}">
        <p14:creationId xmlns:p14="http://schemas.microsoft.com/office/powerpoint/2010/main" val="270745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528FB-0E04-79AC-6074-9375B16D2917}"/>
              </a:ext>
            </a:extLst>
          </p:cNvPr>
          <p:cNvSpPr>
            <a:spLocks noGrp="1"/>
          </p:cNvSpPr>
          <p:nvPr>
            <p:ph type="title"/>
          </p:nvPr>
        </p:nvSpPr>
        <p:spPr>
          <a:xfrm>
            <a:off x="838200" y="35941"/>
            <a:ext cx="10515600" cy="1325563"/>
          </a:xfrm>
        </p:spPr>
        <p:txBody>
          <a:bodyPr>
            <a:normAutofit/>
          </a:bodyPr>
          <a:lstStyle/>
          <a:p>
            <a:r>
              <a:rPr lang="en-GB" sz="3000" dirty="0">
                <a:latin typeface="Times New Roman" panose="02020603050405020304" pitchFamily="18" charset="0"/>
                <a:cs typeface="Times New Roman" panose="02020603050405020304" pitchFamily="18" charset="0"/>
              </a:rPr>
              <a:t>Loss of natural aquatic habitats and floodplain zones</a:t>
            </a:r>
          </a:p>
        </p:txBody>
      </p:sp>
      <p:sp>
        <p:nvSpPr>
          <p:cNvPr id="3" name="Inhaltsplatzhalter 2">
            <a:extLst>
              <a:ext uri="{FF2B5EF4-FFF2-40B4-BE49-F238E27FC236}">
                <a16:creationId xmlns:a16="http://schemas.microsoft.com/office/drawing/2014/main" id="{8F49900F-E206-CCE6-76FB-A08FF9AE7A9D}"/>
              </a:ext>
            </a:extLst>
          </p:cNvPr>
          <p:cNvSpPr>
            <a:spLocks noGrp="1"/>
          </p:cNvSpPr>
          <p:nvPr>
            <p:ph idx="1"/>
          </p:nvPr>
        </p:nvSpPr>
        <p:spPr>
          <a:xfrm>
            <a:off x="400813" y="1474177"/>
            <a:ext cx="5294244" cy="1960637"/>
          </a:xfrm>
        </p:spPr>
        <p:txBody>
          <a:bodyPr>
            <a:normAutofit/>
          </a:bodyPr>
          <a:lstStyle/>
          <a:p>
            <a:r>
              <a:rPr lang="de-AT" sz="2000" dirty="0">
                <a:latin typeface="Times New Roman" panose="02020603050405020304" pitchFamily="18" charset="0"/>
                <a:cs typeface="Times New Roman" panose="02020603050405020304" pitchFamily="18" charset="0"/>
              </a:rPr>
              <a:t>3220 </a:t>
            </a:r>
            <a:r>
              <a:rPr lang="en-GB" sz="2000" dirty="0">
                <a:latin typeface="Times New Roman" panose="02020603050405020304" pitchFamily="18" charset="0"/>
                <a:ea typeface="Calibri" panose="020F0502020204030204" pitchFamily="34" charset="0"/>
                <a:cs typeface="Times New Roman" panose="02020603050405020304" pitchFamily="18" charset="0"/>
              </a:rPr>
              <a:t>Sparsely vegetated river gravel banks </a:t>
            </a:r>
            <a:endParaRPr lang="de-AT" sz="800" dirty="0">
              <a:latin typeface="Times New Roman" panose="02020603050405020304" pitchFamily="18" charset="0"/>
              <a:cs typeface="Times New Roman" panose="02020603050405020304" pitchFamily="18" charset="0"/>
            </a:endParaRPr>
          </a:p>
          <a:p>
            <a:r>
              <a:rPr lang="de-AT" sz="2000" dirty="0">
                <a:latin typeface="Times New Roman" panose="02020603050405020304" pitchFamily="18" charset="0"/>
                <a:cs typeface="Times New Roman" panose="02020603050405020304" pitchFamily="18" charset="0"/>
              </a:rPr>
              <a:t>3240 </a:t>
            </a:r>
            <a:r>
              <a:rPr lang="de-AT" sz="2000" dirty="0" err="1">
                <a:latin typeface="Times New Roman" panose="02020603050405020304" pitchFamily="18" charset="0"/>
                <a:cs typeface="Times New Roman" panose="02020603050405020304" pitchFamily="18" charset="0"/>
              </a:rPr>
              <a:t>Riverine</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shrub</a:t>
            </a:r>
            <a:r>
              <a:rPr lang="de-AT" sz="2000" dirty="0">
                <a:latin typeface="Times New Roman" panose="02020603050405020304" pitchFamily="18" charset="0"/>
                <a:cs typeface="Times New Roman" panose="02020603050405020304" pitchFamily="18" charset="0"/>
              </a:rPr>
              <a:t> </a:t>
            </a:r>
          </a:p>
          <a:p>
            <a:r>
              <a:rPr lang="de-AT" sz="2000" dirty="0">
                <a:latin typeface="Times New Roman" panose="02020603050405020304" pitchFamily="18" charset="0"/>
                <a:cs typeface="Times New Roman" panose="02020603050405020304" pitchFamily="18" charset="0"/>
              </a:rPr>
              <a:t>91E0</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Riverine </a:t>
            </a:r>
            <a:r>
              <a:rPr lang="en-GB" sz="2000" i="1" dirty="0">
                <a:effectLst/>
                <a:latin typeface="Times New Roman" panose="02020603050405020304" pitchFamily="18" charset="0"/>
                <a:ea typeface="Calibri" panose="020F0502020204030204" pitchFamily="34" charset="0"/>
                <a:cs typeface="Times New Roman" panose="02020603050405020304" pitchFamily="18" charset="0"/>
              </a:rPr>
              <a:t>Fraxinus</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2000" i="1" dirty="0">
                <a:effectLst/>
                <a:latin typeface="Times New Roman" panose="02020603050405020304" pitchFamily="18" charset="0"/>
                <a:ea typeface="Calibri" panose="020F0502020204030204" pitchFamily="34" charset="0"/>
                <a:cs typeface="Times New Roman" panose="02020603050405020304" pitchFamily="18" charset="0"/>
              </a:rPr>
              <a:t>Alnus</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woodland, wet at high but not at low water</a:t>
            </a:r>
            <a:endParaRPr lang="de-AT" sz="2000" dirty="0">
              <a:latin typeface="Times New Roman" panose="02020603050405020304" pitchFamily="18" charset="0"/>
              <a:cs typeface="Times New Roman" panose="02020603050405020304" pitchFamily="18" charset="0"/>
            </a:endParaRPr>
          </a:p>
          <a:p>
            <a:endParaRPr lang="de-AT" sz="1600" dirty="0">
              <a:latin typeface="Times New Roman" panose="02020603050405020304" pitchFamily="18" charset="0"/>
              <a:cs typeface="Times New Roman" panose="02020603050405020304" pitchFamily="18" charset="0"/>
            </a:endParaRPr>
          </a:p>
        </p:txBody>
      </p:sp>
      <p:sp>
        <p:nvSpPr>
          <p:cNvPr id="6" name="Datumsplatzhalter 5">
            <a:extLst>
              <a:ext uri="{FF2B5EF4-FFF2-40B4-BE49-F238E27FC236}">
                <a16:creationId xmlns:a16="http://schemas.microsoft.com/office/drawing/2014/main" id="{29266773-F107-FB52-326A-0625E61BEA4A}"/>
              </a:ext>
            </a:extLst>
          </p:cNvPr>
          <p:cNvSpPr>
            <a:spLocks noGrp="1"/>
          </p:cNvSpPr>
          <p:nvPr>
            <p:ph type="dt" sz="half" idx="10"/>
          </p:nvPr>
        </p:nvSpPr>
        <p:spPr/>
        <p:txBody>
          <a:bodyPr/>
          <a:lstStyle/>
          <a:p>
            <a:fld id="{A8B26D88-4961-4CAA-B39A-7E1F6DE431AD}" type="datetime1">
              <a:rPr lang="en-GB" smtClean="0"/>
              <a:t>29/11/2022</a:t>
            </a:fld>
            <a:endParaRPr lang="de-AT"/>
          </a:p>
        </p:txBody>
      </p:sp>
      <p:sp>
        <p:nvSpPr>
          <p:cNvPr id="7" name="Fußzeilenplatzhalter 6">
            <a:extLst>
              <a:ext uri="{FF2B5EF4-FFF2-40B4-BE49-F238E27FC236}">
                <a16:creationId xmlns:a16="http://schemas.microsoft.com/office/drawing/2014/main" id="{C72FA1D1-FE36-E02F-2458-1D4E1C189E8F}"/>
              </a:ext>
            </a:extLst>
          </p:cNvPr>
          <p:cNvSpPr>
            <a:spLocks noGrp="1"/>
          </p:cNvSpPr>
          <p:nvPr>
            <p:ph type="ftr" sz="quarter" idx="11"/>
          </p:nvPr>
        </p:nvSpPr>
        <p:spPr/>
        <p:txBody>
          <a:bodyPr/>
          <a:lstStyle/>
          <a:p>
            <a:r>
              <a:rPr lang="en-US"/>
              <a:t>Naturraumplanung Egger e.U</a:t>
            </a:r>
            <a:endParaRPr lang="de-AT"/>
          </a:p>
        </p:txBody>
      </p:sp>
      <p:sp>
        <p:nvSpPr>
          <p:cNvPr id="4" name="Foliennummernplatzhalter 3">
            <a:extLst>
              <a:ext uri="{FF2B5EF4-FFF2-40B4-BE49-F238E27FC236}">
                <a16:creationId xmlns:a16="http://schemas.microsoft.com/office/drawing/2014/main" id="{33A6C378-C094-3304-BD68-94EB61D0424D}"/>
              </a:ext>
            </a:extLst>
          </p:cNvPr>
          <p:cNvSpPr>
            <a:spLocks noGrp="1"/>
          </p:cNvSpPr>
          <p:nvPr>
            <p:ph type="sldNum" sz="quarter" idx="12"/>
          </p:nvPr>
        </p:nvSpPr>
        <p:spPr/>
        <p:txBody>
          <a:bodyPr/>
          <a:lstStyle/>
          <a:p>
            <a:fld id="{27E160C6-959E-474C-A28D-F5AFF0AF4661}" type="slidenum">
              <a:rPr lang="de-AT" smtClean="0"/>
              <a:t>9</a:t>
            </a:fld>
            <a:endParaRPr lang="de-AT"/>
          </a:p>
        </p:txBody>
      </p:sp>
      <p:sp>
        <p:nvSpPr>
          <p:cNvPr id="9" name="Inhaltsplatzhalter 2">
            <a:extLst>
              <a:ext uri="{FF2B5EF4-FFF2-40B4-BE49-F238E27FC236}">
                <a16:creationId xmlns:a16="http://schemas.microsoft.com/office/drawing/2014/main" id="{31754133-F414-7C59-55DA-BF8B9D59772F}"/>
              </a:ext>
            </a:extLst>
          </p:cNvPr>
          <p:cNvSpPr txBox="1">
            <a:spLocks/>
          </p:cNvSpPr>
          <p:nvPr/>
        </p:nvSpPr>
        <p:spPr>
          <a:xfrm>
            <a:off x="6096000" y="1465576"/>
            <a:ext cx="5658743" cy="16557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000" dirty="0">
                <a:latin typeface="Times New Roman" panose="02020603050405020304" pitchFamily="18" charset="0"/>
                <a:cs typeface="Times New Roman" panose="02020603050405020304" pitchFamily="18" charset="0"/>
              </a:rPr>
              <a:t>Habitat </a:t>
            </a:r>
            <a:r>
              <a:rPr lang="de-AT" sz="2000" dirty="0" err="1">
                <a:latin typeface="Times New Roman" panose="02020603050405020304" pitchFamily="18" charset="0"/>
                <a:cs typeface="Times New Roman" panose="02020603050405020304" pitchFamily="18" charset="0"/>
              </a:rPr>
              <a:t>loss</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for</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rheophilic</a:t>
            </a:r>
            <a:r>
              <a:rPr lang="de-AT" sz="2000" dirty="0">
                <a:latin typeface="Times New Roman" panose="02020603050405020304" pitchFamily="18" charset="0"/>
                <a:cs typeface="Times New Roman" panose="02020603050405020304" pitchFamily="18" charset="0"/>
              </a:rPr>
              <a:t> </a:t>
            </a:r>
            <a:r>
              <a:rPr lang="de-AT" sz="2000" dirty="0" err="1">
                <a:latin typeface="Times New Roman" panose="02020603050405020304" pitchFamily="18" charset="0"/>
                <a:cs typeface="Times New Roman" panose="02020603050405020304" pitchFamily="18" charset="0"/>
              </a:rPr>
              <a:t>species</a:t>
            </a:r>
            <a:r>
              <a:rPr lang="de-AT" sz="2000" dirty="0">
                <a:latin typeface="Times New Roman" panose="02020603050405020304" pitchFamily="18" charset="0"/>
                <a:cs typeface="Times New Roman" panose="02020603050405020304" pitchFamily="18" charset="0"/>
              </a:rPr>
              <a:t> </a:t>
            </a:r>
          </a:p>
          <a:p>
            <a:pPr lvl="1">
              <a:buFont typeface="Courier New" panose="02070309020205020404" pitchFamily="49" charset="0"/>
              <a:buChar char="o"/>
            </a:pPr>
            <a:r>
              <a:rPr lang="de-AT" sz="1600" dirty="0" err="1">
                <a:latin typeface="Times New Roman" panose="02020603050405020304" pitchFamily="18" charset="0"/>
                <a:cs typeface="Times New Roman" panose="02020603050405020304" pitchFamily="18" charset="0"/>
              </a:rPr>
              <a:t>white-clawed</a:t>
            </a:r>
            <a:r>
              <a:rPr lang="de-AT" sz="1600" dirty="0">
                <a:latin typeface="Times New Roman" panose="02020603050405020304" pitchFamily="18" charset="0"/>
                <a:cs typeface="Times New Roman" panose="02020603050405020304" pitchFamily="18" charset="0"/>
              </a:rPr>
              <a:t> </a:t>
            </a:r>
            <a:r>
              <a:rPr lang="de-AT" sz="1600" dirty="0" err="1">
                <a:latin typeface="Times New Roman" panose="02020603050405020304" pitchFamily="18" charset="0"/>
                <a:cs typeface="Times New Roman" panose="02020603050405020304" pitchFamily="18" charset="0"/>
              </a:rPr>
              <a:t>crayfish</a:t>
            </a:r>
            <a:r>
              <a:rPr lang="de-AT" sz="1600"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Austropotamobius</a:t>
            </a:r>
            <a:r>
              <a:rPr lang="de-AT" sz="1600" i="1"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pallipes</a:t>
            </a:r>
            <a:r>
              <a:rPr lang="de-AT" sz="1600" dirty="0">
                <a:latin typeface="Times New Roman" panose="02020603050405020304" pitchFamily="18" charset="0"/>
                <a:cs typeface="Times New Roman" panose="02020603050405020304" pitchFamily="18" charset="0"/>
              </a:rPr>
              <a:t>)</a:t>
            </a:r>
          </a:p>
          <a:p>
            <a:pPr lvl="1">
              <a:buFont typeface="Courier New" panose="02070309020205020404" pitchFamily="49" charset="0"/>
              <a:buChar char="o"/>
            </a:pPr>
            <a:r>
              <a:rPr lang="de-AT" sz="1600" dirty="0" err="1">
                <a:latin typeface="Times New Roman" panose="02020603050405020304" pitchFamily="18" charset="0"/>
                <a:cs typeface="Times New Roman" panose="02020603050405020304" pitchFamily="18" charset="0"/>
              </a:rPr>
              <a:t>Adriatic</a:t>
            </a:r>
            <a:r>
              <a:rPr lang="de-AT" sz="1600" dirty="0">
                <a:latin typeface="Times New Roman" panose="02020603050405020304" pitchFamily="18" charset="0"/>
                <a:cs typeface="Times New Roman" panose="02020603050405020304" pitchFamily="18" charset="0"/>
              </a:rPr>
              <a:t> </a:t>
            </a:r>
            <a:r>
              <a:rPr lang="de-AT" sz="1600" dirty="0" err="1">
                <a:latin typeface="Times New Roman" panose="02020603050405020304" pitchFamily="18" charset="0"/>
                <a:cs typeface="Times New Roman" panose="02020603050405020304" pitchFamily="18" charset="0"/>
              </a:rPr>
              <a:t>brown</a:t>
            </a:r>
            <a:r>
              <a:rPr lang="de-AT" sz="1600" dirty="0">
                <a:latin typeface="Times New Roman" panose="02020603050405020304" pitchFamily="18" charset="0"/>
                <a:cs typeface="Times New Roman" panose="02020603050405020304" pitchFamily="18" charset="0"/>
              </a:rPr>
              <a:t> </a:t>
            </a:r>
            <a:r>
              <a:rPr lang="de-AT" sz="1600" dirty="0" err="1">
                <a:latin typeface="Times New Roman" panose="02020603050405020304" pitchFamily="18" charset="0"/>
                <a:cs typeface="Times New Roman" panose="02020603050405020304" pitchFamily="18" charset="0"/>
              </a:rPr>
              <a:t>trout</a:t>
            </a:r>
            <a:r>
              <a:rPr lang="de-AT" sz="1600" dirty="0">
                <a:latin typeface="Times New Roman" panose="02020603050405020304" pitchFamily="18" charset="0"/>
                <a:cs typeface="Times New Roman" panose="02020603050405020304" pitchFamily="18" charset="0"/>
              </a:rPr>
              <a:t> (</a:t>
            </a:r>
            <a:r>
              <a:rPr lang="de-AT" sz="1600" i="1" dirty="0">
                <a:latin typeface="Times New Roman" panose="02020603050405020304" pitchFamily="18" charset="0"/>
                <a:cs typeface="Times New Roman" panose="02020603050405020304" pitchFamily="18" charset="0"/>
              </a:rPr>
              <a:t>Salmo </a:t>
            </a:r>
            <a:r>
              <a:rPr lang="de-AT" sz="1600" i="1" dirty="0" err="1">
                <a:latin typeface="Times New Roman" panose="02020603050405020304" pitchFamily="18" charset="0"/>
                <a:cs typeface="Times New Roman" panose="02020603050405020304" pitchFamily="18" charset="0"/>
              </a:rPr>
              <a:t>farioides</a:t>
            </a:r>
            <a:r>
              <a:rPr lang="de-AT" sz="1600" dirty="0">
                <a:latin typeface="Times New Roman" panose="02020603050405020304" pitchFamily="18" charset="0"/>
                <a:cs typeface="Times New Roman" panose="02020603050405020304" pitchFamily="18" charset="0"/>
              </a:rPr>
              <a:t>)</a:t>
            </a:r>
          </a:p>
          <a:p>
            <a:pPr lvl="1">
              <a:buFont typeface="Courier New" panose="02070309020205020404" pitchFamily="49" charset="0"/>
              <a:buChar char="o"/>
            </a:pPr>
            <a:r>
              <a:rPr lang="de-AT" sz="1600" dirty="0" err="1">
                <a:latin typeface="Times New Roman" panose="02020603050405020304" pitchFamily="18" charset="0"/>
                <a:cs typeface="Times New Roman" panose="02020603050405020304" pitchFamily="18" charset="0"/>
              </a:rPr>
              <a:t>sculpin</a:t>
            </a:r>
            <a:r>
              <a:rPr lang="de-AT" sz="1600"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Cottus</a:t>
            </a:r>
            <a:r>
              <a:rPr lang="de-AT" sz="1600" i="1"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gobio</a:t>
            </a:r>
            <a:r>
              <a:rPr lang="de-AT" sz="1600" dirty="0">
                <a:latin typeface="Times New Roman" panose="02020603050405020304" pitchFamily="18" charset="0"/>
                <a:cs typeface="Times New Roman" panose="02020603050405020304" pitchFamily="18" charset="0"/>
              </a:rPr>
              <a:t>) </a:t>
            </a:r>
          </a:p>
          <a:p>
            <a:pPr lvl="1">
              <a:buFont typeface="Courier New" panose="02070309020205020404" pitchFamily="49" charset="0"/>
              <a:buChar char="o"/>
            </a:pPr>
            <a:r>
              <a:rPr lang="de-AT" sz="1600" dirty="0" err="1">
                <a:latin typeface="Times New Roman" panose="02020603050405020304" pitchFamily="18" charset="0"/>
                <a:cs typeface="Times New Roman" panose="02020603050405020304" pitchFamily="18" charset="0"/>
              </a:rPr>
              <a:t>minnow</a:t>
            </a:r>
            <a:r>
              <a:rPr lang="de-AT" sz="1600"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Phoxinus</a:t>
            </a:r>
            <a:r>
              <a:rPr lang="de-AT" sz="1600" i="1"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phoxinus</a:t>
            </a:r>
            <a:r>
              <a:rPr lang="de-AT" sz="1600" dirty="0">
                <a:latin typeface="Times New Roman" panose="02020603050405020304" pitchFamily="18" charset="0"/>
                <a:cs typeface="Times New Roman" panose="02020603050405020304" pitchFamily="18" charset="0"/>
              </a:rPr>
              <a:t>) </a:t>
            </a:r>
          </a:p>
          <a:p>
            <a:pPr lvl="1">
              <a:buFont typeface="Courier New" panose="02070309020205020404" pitchFamily="49" charset="0"/>
              <a:buChar char="o"/>
            </a:pPr>
            <a:r>
              <a:rPr lang="de-AT" sz="1600" dirty="0" err="1">
                <a:latin typeface="Times New Roman" panose="02020603050405020304" pitchFamily="18" charset="0"/>
                <a:cs typeface="Times New Roman" panose="02020603050405020304" pitchFamily="18" charset="0"/>
              </a:rPr>
              <a:t>stone</a:t>
            </a:r>
            <a:r>
              <a:rPr lang="de-AT" sz="1600" dirty="0">
                <a:latin typeface="Times New Roman" panose="02020603050405020304" pitchFamily="18" charset="0"/>
                <a:cs typeface="Times New Roman" panose="02020603050405020304" pitchFamily="18" charset="0"/>
              </a:rPr>
              <a:t> </a:t>
            </a:r>
            <a:r>
              <a:rPr lang="de-AT" sz="1600" dirty="0" err="1">
                <a:latin typeface="Times New Roman" panose="02020603050405020304" pitchFamily="18" charset="0"/>
                <a:cs typeface="Times New Roman" panose="02020603050405020304" pitchFamily="18" charset="0"/>
              </a:rPr>
              <a:t>loach</a:t>
            </a:r>
            <a:r>
              <a:rPr lang="de-AT" sz="1600"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Barbatula</a:t>
            </a:r>
            <a:r>
              <a:rPr lang="de-AT" sz="1600" i="1" dirty="0">
                <a:latin typeface="Times New Roman" panose="02020603050405020304" pitchFamily="18" charset="0"/>
                <a:cs typeface="Times New Roman" panose="02020603050405020304" pitchFamily="18" charset="0"/>
              </a:rPr>
              <a:t> </a:t>
            </a:r>
            <a:r>
              <a:rPr lang="de-AT" sz="1600" i="1" dirty="0" err="1">
                <a:latin typeface="Times New Roman" panose="02020603050405020304" pitchFamily="18" charset="0"/>
                <a:cs typeface="Times New Roman" panose="02020603050405020304" pitchFamily="18" charset="0"/>
              </a:rPr>
              <a:t>barbatula</a:t>
            </a:r>
            <a:r>
              <a:rPr lang="de-AT" sz="1600" dirty="0">
                <a:latin typeface="Times New Roman" panose="02020603050405020304" pitchFamily="18" charset="0"/>
                <a:cs typeface="Times New Roman" panose="02020603050405020304" pitchFamily="18" charset="0"/>
              </a:rPr>
              <a:t>)</a:t>
            </a:r>
          </a:p>
        </p:txBody>
      </p:sp>
      <p:pic>
        <p:nvPicPr>
          <p:cNvPr id="12" name="Grafik 11" descr="Ein Bild, das Boden, draußen, Natur, Schmutz enthält.&#10;&#10;Automatisch generierte Beschreibung">
            <a:extLst>
              <a:ext uri="{FF2B5EF4-FFF2-40B4-BE49-F238E27FC236}">
                <a16:creationId xmlns:a16="http://schemas.microsoft.com/office/drawing/2014/main" id="{1512BDB5-EB22-2EB3-22C8-04DD68643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5326"/>
          <a:stretch/>
        </p:blipFill>
        <p:spPr>
          <a:xfrm>
            <a:off x="1200" y="3099236"/>
            <a:ext cx="6094800" cy="3758764"/>
          </a:xfrm>
          <a:prstGeom prst="rect">
            <a:avLst/>
          </a:prstGeom>
        </p:spPr>
      </p:pic>
      <p:pic>
        <p:nvPicPr>
          <p:cNvPr id="16" name="Grafik 15" descr="Ein Bild, das Baum, Pflanze, draußen, Pappel enthält.&#10;&#10;Automatisch generierte Beschreibung">
            <a:extLst>
              <a:ext uri="{FF2B5EF4-FFF2-40B4-BE49-F238E27FC236}">
                <a16:creationId xmlns:a16="http://schemas.microsoft.com/office/drawing/2014/main" id="{0F36B194-05DD-2E08-BF09-153ACDD897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283" t="-5" r="12702" b="5"/>
          <a:stretch/>
        </p:blipFill>
        <p:spPr>
          <a:xfrm>
            <a:off x="6096000" y="3099418"/>
            <a:ext cx="6096000" cy="3758400"/>
          </a:xfrm>
          <a:prstGeom prst="rect">
            <a:avLst/>
          </a:prstGeom>
        </p:spPr>
      </p:pic>
    </p:spTree>
    <p:extLst>
      <p:ext uri="{BB962C8B-B14F-4D97-AF65-F5344CB8AC3E}">
        <p14:creationId xmlns:p14="http://schemas.microsoft.com/office/powerpoint/2010/main" val="337593905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488</Words>
  <Application>Microsoft Office PowerPoint</Application>
  <PresentationFormat>Breitbild</PresentationFormat>
  <Paragraphs>113</Paragraphs>
  <Slides>12</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12</vt:i4>
      </vt:variant>
    </vt:vector>
  </HeadingPairs>
  <TitlesOfParts>
    <vt:vector size="18" baseType="lpstr">
      <vt:lpstr>Arial</vt:lpstr>
      <vt:lpstr>Calibri</vt:lpstr>
      <vt:lpstr>Calibri Light</vt:lpstr>
      <vt:lpstr>Courier New</vt:lpstr>
      <vt:lpstr>Times New Roman</vt:lpstr>
      <vt:lpstr>Office</vt:lpstr>
      <vt:lpstr>Possible negative impact of hydro-power plant development  on the Neretva River (Bosnia and Herzegovina)  REPORT OF THE ON-THE-SPOT-APPRAISAL </vt:lpstr>
      <vt:lpstr>Overview</vt:lpstr>
      <vt:lpstr>I Study Site</vt:lpstr>
      <vt:lpstr>Planned HPPs in candidate Emerald site BA0000002 “Gornji tok Neretve“</vt:lpstr>
      <vt:lpstr>II Impacts of HPPs</vt:lpstr>
      <vt:lpstr>II Impacts of HPPs</vt:lpstr>
      <vt:lpstr>Reduced flood peak</vt:lpstr>
      <vt:lpstr>Disruption of longitudinal continuum</vt:lpstr>
      <vt:lpstr>Loss of natural aquatic habitats and floodplain zones</vt:lpstr>
      <vt:lpstr>III Recommendations</vt:lpstr>
      <vt:lpstr>III Recommendations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File no. 2017/6: Possible negative impact of hydro-power plant development on the Neretva River  (Bosnia and Herzegovina)</dc:title>
  <dc:creator>Buero</dc:creator>
  <cp:lastModifiedBy>Gregory Egger</cp:lastModifiedBy>
  <cp:revision>63</cp:revision>
  <dcterms:created xsi:type="dcterms:W3CDTF">2022-11-28T12:57:03Z</dcterms:created>
  <dcterms:modified xsi:type="dcterms:W3CDTF">2022-11-29T15:41:03Z</dcterms:modified>
</cp:coreProperties>
</file>