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sldIdLst>
    <p:sldId id="256" r:id="rId5"/>
    <p:sldId id="257" r:id="rId6"/>
    <p:sldId id="975" r:id="rId7"/>
    <p:sldId id="1123" r:id="rId8"/>
    <p:sldId id="277" r:id="rId9"/>
    <p:sldId id="278" r:id="rId10"/>
    <p:sldId id="281" r:id="rId11"/>
    <p:sldId id="282" r:id="rId12"/>
    <p:sldId id="279" r:id="rId13"/>
    <p:sldId id="1116" r:id="rId14"/>
    <p:sldId id="1122" r:id="rId15"/>
    <p:sldId id="284" r:id="rId16"/>
    <p:sldId id="1121" r:id="rId17"/>
    <p:sldId id="286" r:id="rId18"/>
    <p:sldId id="1119" r:id="rId19"/>
    <p:sldId id="1106" r:id="rId20"/>
    <p:sldId id="1033" r:id="rId21"/>
    <p:sldId id="1108" r:id="rId22"/>
    <p:sldId id="1109" r:id="rId23"/>
    <p:sldId id="1112" r:id="rId24"/>
    <p:sldId id="1111" r:id="rId25"/>
    <p:sldId id="287" r:id="rId26"/>
    <p:sldId id="267" r:id="rId27"/>
    <p:sldId id="1030" r:id="rId28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4AB1045-F0B9-566B-0CA0-3D1D9FAE148E}" name="Jelena Ivanić" initials="JI" userId="S::jelena.ivanic@czzs.org::9ab95580-2700-4713-91cd-c8f0694ecc0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99"/>
    <p:restoredTop sz="94733"/>
  </p:normalViewPr>
  <p:slideViewPr>
    <p:cSldViewPr snapToGrid="0">
      <p:cViewPr>
        <p:scale>
          <a:sx n="100" d="100"/>
          <a:sy n="100" d="100"/>
        </p:scale>
        <p:origin x="1158" y="6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6B13A2-24D7-4F97-9D2D-790F571BEF72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5C8D2A-6B85-4E57-AEBE-ED228D56F8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162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C8D2A-6B85-4E57-AEBE-ED228D56F8C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8415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71D7-B59D-41CC-84D4-FEA851C01E45}" type="datetimeFigureOut">
              <a:rPr lang="bg-BG" smtClean="0"/>
              <a:pPr/>
              <a:t>23.11.2022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91A1-C6C7-43D1-B65A-9E7583E8E858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07343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71D7-B59D-41CC-84D4-FEA851C01E45}" type="datetimeFigureOut">
              <a:rPr lang="bg-BG" smtClean="0"/>
              <a:pPr/>
              <a:t>23.11.2022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91A1-C6C7-43D1-B65A-9E7583E8E858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3853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71D7-B59D-41CC-84D4-FEA851C01E45}" type="datetimeFigureOut">
              <a:rPr lang="bg-BG" smtClean="0"/>
              <a:pPr/>
              <a:t>23.11.2022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91A1-C6C7-43D1-B65A-9E7583E8E858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51902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71D7-B59D-41CC-84D4-FEA851C01E45}" type="datetimeFigureOut">
              <a:rPr lang="bg-BG" smtClean="0"/>
              <a:pPr/>
              <a:t>23.11.2022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91A1-C6C7-43D1-B65A-9E7583E8E858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23141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71D7-B59D-41CC-84D4-FEA851C01E45}" type="datetimeFigureOut">
              <a:rPr lang="bg-BG" smtClean="0"/>
              <a:pPr/>
              <a:t>23.11.2022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91A1-C6C7-43D1-B65A-9E7583E8E858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21832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71D7-B59D-41CC-84D4-FEA851C01E45}" type="datetimeFigureOut">
              <a:rPr lang="bg-BG" smtClean="0"/>
              <a:pPr/>
              <a:t>23.11.2022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91A1-C6C7-43D1-B65A-9E7583E8E858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56859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71D7-B59D-41CC-84D4-FEA851C01E45}" type="datetimeFigureOut">
              <a:rPr lang="bg-BG" smtClean="0"/>
              <a:pPr/>
              <a:t>23.11.2022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91A1-C6C7-43D1-B65A-9E7583E8E858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21173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71D7-B59D-41CC-84D4-FEA851C01E45}" type="datetimeFigureOut">
              <a:rPr lang="bg-BG" smtClean="0"/>
              <a:pPr/>
              <a:t>23.11.2022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91A1-C6C7-43D1-B65A-9E7583E8E858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55542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71D7-B59D-41CC-84D4-FEA851C01E45}" type="datetimeFigureOut">
              <a:rPr lang="bg-BG" smtClean="0"/>
              <a:pPr/>
              <a:t>23.11.2022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91A1-C6C7-43D1-B65A-9E7583E8E858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15855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71D7-B59D-41CC-84D4-FEA851C01E45}" type="datetimeFigureOut">
              <a:rPr lang="bg-BG" smtClean="0"/>
              <a:pPr/>
              <a:t>23.11.2022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91A1-C6C7-43D1-B65A-9E7583E8E858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2544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71D7-B59D-41CC-84D4-FEA851C01E45}" type="datetimeFigureOut">
              <a:rPr lang="bg-BG" smtClean="0"/>
              <a:pPr/>
              <a:t>23.11.2022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91A1-C6C7-43D1-B65A-9E7583E8E858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38258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B71D7-B59D-41CC-84D4-FEA851C01E45}" type="datetimeFigureOut">
              <a:rPr lang="bg-BG" smtClean="0"/>
              <a:pPr/>
              <a:t>23.11.2022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A91A1-C6C7-43D1-B65A-9E7583E8E858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07239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8954D5B-8429-403C-9C07-C99F9DDC6F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-41200"/>
            <a:ext cx="12192001" cy="689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0350" y="790226"/>
            <a:ext cx="9171295" cy="2638774"/>
          </a:xfrm>
        </p:spPr>
        <p:txBody>
          <a:bodyPr>
            <a:normAutofit fontScale="90000"/>
          </a:bodyPr>
          <a:lstStyle/>
          <a:p>
            <a:r>
              <a:rPr lang="sr-Latn-RS" b="1" dirty="0">
                <a:solidFill>
                  <a:schemeClr val="bg1"/>
                </a:solidFill>
              </a:rPr>
              <a:t>Neretva River </a:t>
            </a:r>
            <a:br>
              <a:rPr lang="sr-Latn-RS" b="1" dirty="0">
                <a:solidFill>
                  <a:schemeClr val="bg1"/>
                </a:solidFill>
              </a:rPr>
            </a:br>
            <a:r>
              <a:rPr lang="sr-Latn-RS" sz="4400" b="1" dirty="0">
                <a:solidFill>
                  <a:schemeClr val="bg1"/>
                </a:solidFill>
              </a:rPr>
              <a:t>(</a:t>
            </a:r>
            <a:r>
              <a:rPr lang="sr-Latn-RS" sz="4400" b="1" dirty="0" err="1">
                <a:solidFill>
                  <a:schemeClr val="bg1"/>
                </a:solidFill>
              </a:rPr>
              <a:t>Bosnia</a:t>
            </a:r>
            <a:r>
              <a:rPr lang="sr-Latn-RS" sz="4400" b="1" dirty="0">
                <a:solidFill>
                  <a:schemeClr val="bg1"/>
                </a:solidFill>
              </a:rPr>
              <a:t> </a:t>
            </a:r>
            <a:r>
              <a:rPr lang="sr-Latn-RS" sz="4400" b="1" dirty="0" err="1">
                <a:solidFill>
                  <a:schemeClr val="bg1"/>
                </a:solidFill>
              </a:rPr>
              <a:t>and</a:t>
            </a:r>
            <a:r>
              <a:rPr lang="sr-Latn-RS" sz="4400" b="1" dirty="0">
                <a:solidFill>
                  <a:schemeClr val="bg1"/>
                </a:solidFill>
              </a:rPr>
              <a:t> </a:t>
            </a:r>
            <a:r>
              <a:rPr lang="sr-Latn-RS" sz="4400" b="1" dirty="0" err="1">
                <a:solidFill>
                  <a:schemeClr val="bg1"/>
                </a:solidFill>
              </a:rPr>
              <a:t>Herzegovina</a:t>
            </a:r>
            <a:r>
              <a:rPr lang="sr-Latn-RS" sz="4400" b="1" dirty="0">
                <a:solidFill>
                  <a:schemeClr val="bg1"/>
                </a:solidFill>
              </a:rPr>
              <a:t>)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GB" sz="4000" b="1" dirty="0">
                <a:solidFill>
                  <a:schemeClr val="bg1"/>
                </a:solidFill>
              </a:rPr>
              <a:t>4</a:t>
            </a:r>
            <a:r>
              <a:rPr lang="sr-Latn-RS" sz="4000" b="1" dirty="0">
                <a:solidFill>
                  <a:schemeClr val="bg1"/>
                </a:solidFill>
              </a:rPr>
              <a:t>2</a:t>
            </a:r>
            <a:r>
              <a:rPr lang="en-GB" sz="4000" b="1" baseline="30000" dirty="0" err="1">
                <a:solidFill>
                  <a:schemeClr val="bg1"/>
                </a:solidFill>
              </a:rPr>
              <a:t>nd</a:t>
            </a:r>
            <a:r>
              <a:rPr lang="en-GB" sz="4000" b="1" dirty="0">
                <a:solidFill>
                  <a:schemeClr val="bg1"/>
                </a:solidFill>
              </a:rPr>
              <a:t> meeting</a:t>
            </a:r>
            <a:r>
              <a:rPr lang="en-US" sz="4000" b="1" dirty="0">
                <a:solidFill>
                  <a:schemeClr val="bg1"/>
                </a:solidFill>
              </a:rPr>
              <a:t> of the </a:t>
            </a:r>
            <a:r>
              <a:rPr lang="en-GB" sz="4000" b="1" dirty="0">
                <a:solidFill>
                  <a:schemeClr val="bg1"/>
                </a:solidFill>
              </a:rPr>
              <a:t>Standing Committee, </a:t>
            </a:r>
            <a:r>
              <a:rPr lang="sr-Latn-RS" sz="4000" b="1" dirty="0">
                <a:solidFill>
                  <a:schemeClr val="bg1"/>
                </a:solidFill>
              </a:rPr>
              <a:t>November </a:t>
            </a:r>
            <a:r>
              <a:rPr lang="en-GB" sz="4000" b="1" dirty="0">
                <a:solidFill>
                  <a:schemeClr val="bg1"/>
                </a:solidFill>
              </a:rPr>
              <a:t>202</a:t>
            </a:r>
            <a:r>
              <a:rPr lang="sr-Latn-RS" sz="4000" b="1" dirty="0">
                <a:solidFill>
                  <a:schemeClr val="bg1"/>
                </a:solidFill>
              </a:rPr>
              <a:t>2</a:t>
            </a:r>
            <a:r>
              <a:rPr lang="en-GB" sz="4000" b="1" dirty="0">
                <a:solidFill>
                  <a:schemeClr val="bg1"/>
                </a:solidFill>
              </a:rPr>
              <a:t>, Strasbourg</a:t>
            </a:r>
            <a:br>
              <a:rPr lang="en-US" sz="4000" b="1" dirty="0">
                <a:solidFill>
                  <a:schemeClr val="bg1"/>
                </a:solidFill>
              </a:rPr>
            </a:br>
            <a:br>
              <a:rPr lang="en-US" sz="4000" b="1" dirty="0">
                <a:solidFill>
                  <a:schemeClr val="bg1"/>
                </a:solidFill>
              </a:rPr>
            </a:br>
            <a:endParaRPr lang="bg-BG" sz="40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1475" y="5186363"/>
            <a:ext cx="11520244" cy="1345963"/>
          </a:xfrm>
        </p:spPr>
        <p:txBody>
          <a:bodyPr>
            <a:normAutofit lnSpcReduction="10000"/>
          </a:bodyPr>
          <a:lstStyle/>
          <a:p>
            <a:pPr algn="l"/>
            <a:endParaRPr lang="en-GB" dirty="0">
              <a:solidFill>
                <a:schemeClr val="bg1"/>
              </a:solidFill>
            </a:endParaRPr>
          </a:p>
          <a:p>
            <a:r>
              <a:rPr lang="en-GB" sz="2800" b="1" dirty="0">
                <a:solidFill>
                  <a:schemeClr val="bg1"/>
                </a:solidFill>
              </a:rPr>
              <a:t>On behalf of the </a:t>
            </a:r>
            <a:r>
              <a:rPr lang="sr-Latn-BA" sz="2800" b="1" dirty="0">
                <a:solidFill>
                  <a:schemeClr val="bg1"/>
                </a:solidFill>
              </a:rPr>
              <a:t>complainants</a:t>
            </a:r>
            <a:r>
              <a:rPr lang="en-GB" sz="2800" b="1" dirty="0">
                <a:solidFill>
                  <a:schemeClr val="bg1"/>
                </a:solidFill>
              </a:rPr>
              <a:t>:</a:t>
            </a:r>
          </a:p>
          <a:p>
            <a:r>
              <a:rPr lang="sr-Latn-RS" sz="2800" b="1" dirty="0" err="1">
                <a:solidFill>
                  <a:schemeClr val="bg1"/>
                </a:solidFill>
              </a:rPr>
              <a:t>Emina</a:t>
            </a:r>
            <a:r>
              <a:rPr lang="sr-Latn-RS" sz="2800" b="1" dirty="0">
                <a:solidFill>
                  <a:schemeClr val="bg1"/>
                </a:solidFill>
              </a:rPr>
              <a:t> Veljović</a:t>
            </a:r>
            <a:r>
              <a:rPr lang="en-US" sz="2800" b="1" dirty="0">
                <a:solidFill>
                  <a:schemeClr val="bg1"/>
                </a:solidFill>
              </a:rPr>
              <a:t>, </a:t>
            </a:r>
            <a:r>
              <a:rPr lang="sr-Latn-RS" sz="2800" dirty="0" err="1">
                <a:solidFill>
                  <a:schemeClr val="bg1"/>
                </a:solidFill>
              </a:rPr>
              <a:t>Aarhus</a:t>
            </a:r>
            <a:r>
              <a:rPr lang="sr-Latn-RS" sz="2800" dirty="0">
                <a:solidFill>
                  <a:schemeClr val="bg1"/>
                </a:solidFill>
              </a:rPr>
              <a:t> Center Sarajevo </a:t>
            </a:r>
            <a:r>
              <a:rPr lang="sr-Latn-BA" sz="2800" dirty="0">
                <a:solidFill>
                  <a:schemeClr val="bg1"/>
                </a:solidFill>
              </a:rPr>
              <a:t>Bosnia and Herzegovina</a:t>
            </a:r>
            <a:endParaRPr lang="en-US" sz="2800" dirty="0">
              <a:solidFill>
                <a:schemeClr val="bg1"/>
              </a:solidFill>
            </a:endParaRPr>
          </a:p>
          <a:p>
            <a:pPr algn="l"/>
            <a:endParaRPr lang="en-US" dirty="0">
              <a:solidFill>
                <a:schemeClr val="bg1"/>
              </a:solidFill>
            </a:endParaRPr>
          </a:p>
          <a:p>
            <a:pPr algn="l"/>
            <a:endParaRPr lang="bg-BG" dirty="0">
              <a:solidFill>
                <a:schemeClr val="bg1"/>
              </a:solidFill>
            </a:endParaRPr>
          </a:p>
          <a:p>
            <a:endParaRPr lang="bg-B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465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C2413-B3A9-33C3-CAC3-959F2C69F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851154-8154-52D2-2D15-B0D6933888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0013" y="0"/>
            <a:ext cx="12292013" cy="6858000"/>
          </a:xfr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D72EAB7-C8D1-4366-8C08-3F8836C2F2EF}"/>
              </a:ext>
            </a:extLst>
          </p:cNvPr>
          <p:cNvSpPr txBox="1">
            <a:spLocks/>
          </p:cNvSpPr>
          <p:nvPr/>
        </p:nvSpPr>
        <p:spPr>
          <a:xfrm>
            <a:off x="453544" y="5672138"/>
            <a:ext cx="10515600" cy="9056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The 53-meter-high dam construction is ongoing</a:t>
            </a:r>
            <a:r>
              <a:rPr lang="bg-BG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 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(July 2022) 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… and could be finalized in 2023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235152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EDA06-3458-37C6-C545-4B3A8BF5D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14B70C-813D-4177-57EF-D0F1C13DB9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365126"/>
            <a:ext cx="10515600" cy="808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r-Latn-BA" b="1" dirty="0">
                <a:highlight>
                  <a:srgbClr val="C0C0C0"/>
                </a:highlight>
              </a:rPr>
              <a:t>U</a:t>
            </a:r>
            <a:r>
              <a:rPr lang="en-GB" b="1" dirty="0">
                <a:highlight>
                  <a:srgbClr val="C0C0C0"/>
                </a:highlight>
              </a:rPr>
              <a:t>log HPP planned to be completed in 2023</a:t>
            </a:r>
            <a:endParaRPr lang="bg-BG" b="1" dirty="0">
              <a:highlight>
                <a:srgbClr val="C0C0C0"/>
              </a:highlight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8200" y="1188146"/>
            <a:ext cx="10515600" cy="5016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Bern Convention Bureau request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from</a:t>
            </a:r>
            <a:r>
              <a:rPr lang="sr-Latn-B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September 2021 to: “</a:t>
            </a:r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halt any works at the site until comprehensive and legally sound</a:t>
            </a:r>
            <a:r>
              <a:rPr lang="sr-Latn-B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environmental assessments have been carried out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completely ignored. </a:t>
            </a:r>
          </a:p>
          <a:p>
            <a:pPr algn="just"/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hr-H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eservoir volume 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hr-H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height of the dam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point to hydro-peaking operation and downstream impacts.</a:t>
            </a:r>
          </a:p>
          <a:p>
            <a:endParaRPr lang="sr-Latn-BA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sr-Latn-BA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38200" y="3134711"/>
            <a:ext cx="5052848" cy="1895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project is in </a:t>
            </a:r>
            <a:r>
              <a:rPr lang="en-GB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Republika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Srpska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entity, but the Federation of B&amp;H has failed to oppose it and to inform local communities downstream.</a:t>
            </a:r>
          </a:p>
          <a:p>
            <a:endParaRPr lang="sr-Latn-BA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sr-Latn-BA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5835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1">
            <a:extLst>
              <a:ext uri="{FF2B5EF4-FFF2-40B4-BE49-F238E27FC236}">
                <a16:creationId xmlns:a16="http://schemas.microsoft.com/office/drawing/2014/main" id="{33E82135-FBC0-4046-A09E-65DBC4ED2A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65"/>
            <a:ext cx="12192000" cy="68490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8582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Plans for 7 small HPPs still active (RS)</a:t>
            </a:r>
            <a:endParaRPr lang="bg-BG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3752" y="5202620"/>
            <a:ext cx="5662448" cy="111146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3000" dirty="0"/>
          </a:p>
          <a:p>
            <a:endParaRPr lang="sr-Latn-BA" sz="3000" dirty="0"/>
          </a:p>
          <a:p>
            <a:pPr algn="l"/>
            <a:endParaRPr lang="sr-Latn-BA" sz="3000" b="1" dirty="0"/>
          </a:p>
          <a:p>
            <a:pPr algn="l"/>
            <a:endParaRPr lang="en-GB" sz="30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1280783"/>
            <a:ext cx="10668000" cy="3814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Planned in the uppermost (still pristine) sections of Neretva in RS </a:t>
            </a:r>
          </a:p>
          <a:p>
            <a:r>
              <a:rPr lang="en-US" b="1" dirty="0">
                <a:solidFill>
                  <a:schemeClr val="bg1"/>
                </a:solidFill>
              </a:rPr>
              <a:t>HES “Upper Neretva” Phase I – draft EIA and valid Construction permit</a:t>
            </a:r>
          </a:p>
          <a:p>
            <a:r>
              <a:rPr lang="en-US" b="1" dirty="0">
                <a:solidFill>
                  <a:schemeClr val="bg1"/>
                </a:solidFill>
              </a:rPr>
              <a:t>HES “Upper Neretva” Phase II – EIA approved and valid Environmental permit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3000" dirty="0">
              <a:solidFill>
                <a:schemeClr val="bg1"/>
              </a:solidFill>
            </a:endParaRPr>
          </a:p>
          <a:p>
            <a:endParaRPr lang="sr-Latn-BA" sz="3000" dirty="0">
              <a:solidFill>
                <a:schemeClr val="bg1"/>
              </a:solidFill>
            </a:endParaRPr>
          </a:p>
          <a:p>
            <a:endParaRPr lang="sr-Latn-BA" sz="3000" b="1" dirty="0">
              <a:solidFill>
                <a:schemeClr val="bg1"/>
              </a:solidFill>
            </a:endParaRPr>
          </a:p>
          <a:p>
            <a:endParaRPr lang="en-GB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240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E7CED-F6B4-7BED-9006-2928017BF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531719-A5F2-4AB3-CC73-D3A4E53DF7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365126"/>
            <a:ext cx="10515600" cy="808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more large dams in the Spatial Plan (FB&amp;H)</a:t>
            </a:r>
            <a:endParaRPr lang="bg-BG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61999" y="4593021"/>
            <a:ext cx="10668000" cy="2112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</a:rPr>
              <a:t>Downstream from HPP Ulog, on territory of FBiH</a:t>
            </a:r>
          </a:p>
          <a:p>
            <a:r>
              <a:rPr lang="hr-HR" sz="2400" b="1" dirty="0">
                <a:solidFill>
                  <a:schemeClr val="bg1"/>
                </a:solidFill>
              </a:rPr>
              <a:t>HPP Bjelimici (2x50MW), Pump-storage </a:t>
            </a:r>
            <a:r>
              <a:rPr lang="en-GB" sz="2400" b="1" dirty="0">
                <a:solidFill>
                  <a:schemeClr val="bg1"/>
                </a:solidFill>
              </a:rPr>
              <a:t>HPP</a:t>
            </a:r>
            <a:r>
              <a:rPr lang="hr-HR" sz="2400" b="1" dirty="0">
                <a:solidFill>
                  <a:schemeClr val="bg1"/>
                </a:solidFill>
              </a:rPr>
              <a:t> Bjelimici (2x300MW) and HPP Glavaticevo (3x9,5MW</a:t>
            </a:r>
            <a:r>
              <a:rPr lang="en-GB" sz="2400" b="1" dirty="0">
                <a:solidFill>
                  <a:schemeClr val="bg1"/>
                </a:solidFill>
              </a:rPr>
              <a:t>)</a:t>
            </a:r>
          </a:p>
          <a:p>
            <a:r>
              <a:rPr lang="en-GB" sz="2400" b="1" dirty="0">
                <a:solidFill>
                  <a:schemeClr val="bg1"/>
                </a:solidFill>
              </a:rPr>
              <a:t>All are in the FBIH Spatial Plan and declared as public interest in 2021</a:t>
            </a:r>
          </a:p>
          <a:p>
            <a:endParaRPr lang="en-GB" sz="2400" b="1" dirty="0">
              <a:solidFill>
                <a:schemeClr val="bg1"/>
              </a:solidFill>
            </a:endParaRPr>
          </a:p>
          <a:p>
            <a:endParaRPr lang="sr-Latn-BA" sz="2400" b="1" dirty="0">
              <a:solidFill>
                <a:schemeClr val="bg1"/>
              </a:solidFill>
            </a:endParaRPr>
          </a:p>
          <a:p>
            <a:endParaRPr lang="sr-Latn-BA" sz="2400" b="1" dirty="0">
              <a:solidFill>
                <a:schemeClr val="bg1"/>
              </a:solidFill>
            </a:endParaRPr>
          </a:p>
          <a:p>
            <a:endParaRPr lang="en-GB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386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8582"/>
          </a:xfrm>
        </p:spPr>
        <p:txBody>
          <a:bodyPr>
            <a:normAutofit/>
          </a:bodyPr>
          <a:lstStyle/>
          <a:p>
            <a:pPr algn="ctr"/>
            <a:r>
              <a:rPr lang="en-GB" b="1" dirty="0"/>
              <a:t>Neretva Science Week (Summer 2022)</a:t>
            </a:r>
            <a:endParaRPr lang="bg-BG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3752" y="5202620"/>
            <a:ext cx="5662448" cy="111146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3000" dirty="0"/>
          </a:p>
          <a:p>
            <a:endParaRPr lang="sr-Latn-BA" sz="3000" dirty="0"/>
          </a:p>
          <a:p>
            <a:pPr algn="l"/>
            <a:endParaRPr lang="sr-Latn-BA" sz="3000" b="1" dirty="0"/>
          </a:p>
          <a:p>
            <a:pPr algn="l"/>
            <a:endParaRPr lang="en-GB" sz="30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33437" y="1709490"/>
            <a:ext cx="10668000" cy="36626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Science camp </a:t>
            </a:r>
            <a:r>
              <a:rPr lang="en-US" sz="3200" dirty="0"/>
              <a:t>held in Summer 2022 on Upper Neretva river  </a:t>
            </a:r>
          </a:p>
          <a:p>
            <a:r>
              <a:rPr lang="en-US" sz="3200" dirty="0"/>
              <a:t>More than 50 international scientists participated in a </a:t>
            </a:r>
            <a:r>
              <a:rPr lang="en-US" sz="3200" b="1" dirty="0"/>
              <a:t>fact-finding mission</a:t>
            </a:r>
          </a:p>
          <a:p>
            <a:r>
              <a:rPr lang="en-US" sz="3200" dirty="0"/>
              <a:t>Significant results and </a:t>
            </a:r>
            <a:r>
              <a:rPr lang="en-US" sz="3200" b="1" dirty="0"/>
              <a:t>new data on biodiversity </a:t>
            </a:r>
            <a:r>
              <a:rPr lang="en-US" sz="3200" dirty="0"/>
              <a:t>were obtained</a:t>
            </a:r>
          </a:p>
          <a:p>
            <a:r>
              <a:rPr lang="en-US" sz="3200" dirty="0"/>
              <a:t>New findings proved that the </a:t>
            </a:r>
            <a:r>
              <a:rPr lang="en-US" sz="3200" b="1" dirty="0"/>
              <a:t>base-line-data</a:t>
            </a:r>
            <a:r>
              <a:rPr lang="en-US" sz="3200" dirty="0"/>
              <a:t> was insufficient while developing the hydro projects </a:t>
            </a:r>
          </a:p>
          <a:p>
            <a:endParaRPr lang="en-US" sz="3000" dirty="0">
              <a:solidFill>
                <a:srgbClr val="FF0000"/>
              </a:solidFill>
            </a:endParaRPr>
          </a:p>
          <a:p>
            <a:endParaRPr lang="en-US" sz="3000" dirty="0">
              <a:solidFill>
                <a:srgbClr val="FF0000"/>
              </a:solidFill>
            </a:endParaRPr>
          </a:p>
          <a:p>
            <a:endParaRPr lang="en-US" sz="3000" dirty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3000" dirty="0"/>
          </a:p>
          <a:p>
            <a:endParaRPr lang="sr-Latn-BA" sz="3000" dirty="0"/>
          </a:p>
          <a:p>
            <a:endParaRPr lang="sr-Latn-BA" sz="3000" b="1" dirty="0"/>
          </a:p>
          <a:p>
            <a:pPr marL="0" indent="0">
              <a:buNone/>
            </a:pPr>
            <a:endParaRPr lang="en-GB" sz="3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0F7007-4066-08FB-613A-557F0D0B90FC}"/>
              </a:ext>
            </a:extLst>
          </p:cNvPr>
          <p:cNvSpPr txBox="1"/>
          <p:nvPr/>
        </p:nvSpPr>
        <p:spPr>
          <a:xfrm>
            <a:off x="8601075" y="800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BA" dirty="0"/>
          </a:p>
        </p:txBody>
      </p:sp>
    </p:spTree>
    <p:extLst>
      <p:ext uri="{BB962C8B-B14F-4D97-AF65-F5344CB8AC3E}">
        <p14:creationId xmlns:p14="http://schemas.microsoft.com/office/powerpoint/2010/main" val="81360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8582"/>
          </a:xfrm>
        </p:spPr>
        <p:txBody>
          <a:bodyPr>
            <a:normAutofit/>
          </a:bodyPr>
          <a:lstStyle/>
          <a:p>
            <a:pPr algn="ctr"/>
            <a:r>
              <a:rPr lang="en-GB" b="1" dirty="0"/>
              <a:t>Findings from Neretva Science Week </a:t>
            </a:r>
            <a:endParaRPr lang="bg-BG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3752" y="5202620"/>
            <a:ext cx="5662448" cy="111146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3000" dirty="0"/>
          </a:p>
          <a:p>
            <a:endParaRPr lang="sr-Latn-BA" sz="3000" dirty="0"/>
          </a:p>
          <a:p>
            <a:pPr algn="l"/>
            <a:endParaRPr lang="sr-Latn-BA" sz="3000" b="1" dirty="0"/>
          </a:p>
          <a:p>
            <a:pPr algn="l"/>
            <a:endParaRPr lang="en-GB" sz="30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62000" y="1282746"/>
            <a:ext cx="10668000" cy="503134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 results of the ichthyological research </a:t>
            </a:r>
            <a:r>
              <a:rPr lang="en-GB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confirmed presence of four fish species </a:t>
            </a:r>
            <a:r>
              <a:rPr lang="en-GB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</a:t>
            </a:r>
            <a:r>
              <a:rPr lang="en-GB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Salmo </a:t>
            </a:r>
            <a:r>
              <a:rPr lang="en-GB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farioides</a:t>
            </a:r>
            <a:r>
              <a:rPr lang="en-GB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GB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Cottus</a:t>
            </a:r>
            <a:r>
              <a:rPr lang="en-GB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gobio, </a:t>
            </a:r>
            <a:r>
              <a:rPr lang="en-GB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Phoxinus</a:t>
            </a:r>
            <a:r>
              <a:rPr lang="en-GB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phoxinus</a:t>
            </a:r>
            <a:r>
              <a:rPr lang="en-GB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and </a:t>
            </a:r>
            <a:r>
              <a:rPr lang="en-GB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Barbatula</a:t>
            </a:r>
            <a:r>
              <a:rPr lang="en-GB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barbatula</a:t>
            </a:r>
            <a:r>
              <a:rPr lang="en-GB" i="1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endParaRPr lang="en-GB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just"/>
            <a:r>
              <a:rPr lang="en-GB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 species </a:t>
            </a:r>
            <a:r>
              <a:rPr lang="en-GB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do not tolerate </a:t>
            </a:r>
            <a:r>
              <a:rPr lang="en-GB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temperature fluctuations, reduced amount of dissolved oxygen, higher concentrations of organic substances in water, etc.</a:t>
            </a:r>
            <a:endParaRPr lang="en-GB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en-GB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It was established that brown trout from the upper part of the Neretva river flow belongs to the </a:t>
            </a:r>
            <a:r>
              <a:rPr lang="en-GB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Adriatic (Ad) line </a:t>
            </a:r>
            <a:r>
              <a:rPr lang="en-GB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of brown trout and the species </a:t>
            </a:r>
            <a:r>
              <a:rPr lang="en-GB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Salmo </a:t>
            </a:r>
            <a:r>
              <a:rPr lang="en-GB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farioides</a:t>
            </a:r>
            <a:r>
              <a:rPr lang="en-GB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</a:t>
            </a:r>
            <a:r>
              <a:rPr lang="en-GB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Karaman</a:t>
            </a:r>
            <a:r>
              <a:rPr lang="en-GB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1938)</a:t>
            </a:r>
          </a:p>
          <a:p>
            <a:pPr algn="just"/>
            <a:r>
              <a:rPr lang="en-GB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DNA analysis shows characteristic of trout from the Adriatic basin and irrefutably indicate that it is an </a:t>
            </a:r>
            <a:r>
              <a:rPr lang="en-GB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endemic species of Adriatic brown trout</a:t>
            </a:r>
            <a:r>
              <a:rPr lang="en-GB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</a:t>
            </a:r>
          </a:p>
          <a:p>
            <a:pPr algn="just"/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G</a:t>
            </a:r>
            <a:r>
              <a:rPr lang="en-GB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enetic specificity of autochthonous populations is </a:t>
            </a:r>
            <a:r>
              <a:rPr lang="en-GB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endangered primarily by the hydro power development.</a:t>
            </a:r>
          </a:p>
          <a:p>
            <a:endParaRPr lang="en-US" sz="3000" dirty="0">
              <a:solidFill>
                <a:srgbClr val="FF0000"/>
              </a:solidFill>
            </a:endParaRPr>
          </a:p>
          <a:p>
            <a:endParaRPr lang="en-US" sz="3000" dirty="0">
              <a:solidFill>
                <a:srgbClr val="FF0000"/>
              </a:solidFill>
            </a:endParaRPr>
          </a:p>
          <a:p>
            <a:endParaRPr lang="en-US" sz="3000" dirty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3000" dirty="0"/>
          </a:p>
          <a:p>
            <a:endParaRPr lang="sr-Latn-BA" sz="3000" dirty="0"/>
          </a:p>
          <a:p>
            <a:endParaRPr lang="sr-Latn-BA" sz="3000" b="1" dirty="0"/>
          </a:p>
          <a:p>
            <a:pPr marL="0" indent="0">
              <a:buNone/>
            </a:pPr>
            <a:endParaRPr lang="en-GB" sz="3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0F7007-4066-08FB-613A-557F0D0B90FC}"/>
              </a:ext>
            </a:extLst>
          </p:cNvPr>
          <p:cNvSpPr txBox="1"/>
          <p:nvPr/>
        </p:nvSpPr>
        <p:spPr>
          <a:xfrm>
            <a:off x="8601075" y="800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BA" dirty="0"/>
          </a:p>
        </p:txBody>
      </p:sp>
    </p:spTree>
    <p:extLst>
      <p:ext uri="{BB962C8B-B14F-4D97-AF65-F5344CB8AC3E}">
        <p14:creationId xmlns:p14="http://schemas.microsoft.com/office/powerpoint/2010/main" val="111644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B54A327-E3B1-8D44-B81C-24D15328CF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466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280E096-DCAD-9343-91BE-36F36E189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23" y="0"/>
            <a:ext cx="12197423" cy="6854952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0CC738E-476A-C64F-B930-BFBFA2EAA84D}"/>
              </a:ext>
            </a:extLst>
          </p:cNvPr>
          <p:cNvSpPr txBox="1"/>
          <p:nvPr/>
        </p:nvSpPr>
        <p:spPr>
          <a:xfrm>
            <a:off x="340873" y="5894084"/>
            <a:ext cx="1150482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000" b="1" dirty="0"/>
              <a:t>Downstream of Ulog construction site the Neretva hosts one of the last healthy population of soft-mouth trout. This  </a:t>
            </a:r>
            <a:r>
              <a:rPr lang="de-DE" sz="2000" b="1" dirty="0" err="1"/>
              <a:t>population</a:t>
            </a:r>
            <a:r>
              <a:rPr lang="de-DE" sz="2000" b="1" dirty="0"/>
              <a:t> </a:t>
            </a:r>
            <a:r>
              <a:rPr lang="de-DE" sz="2000" b="1" dirty="0" err="1"/>
              <a:t>would</a:t>
            </a:r>
            <a:r>
              <a:rPr lang="de-DE" sz="2000" b="1" dirty="0"/>
              <a:t> </a:t>
            </a:r>
            <a:r>
              <a:rPr lang="de-DE" sz="2000" b="1" dirty="0" err="1"/>
              <a:t>be</a:t>
            </a:r>
            <a:r>
              <a:rPr lang="de-DE" sz="2000" b="1" dirty="0"/>
              <a:t> </a:t>
            </a:r>
            <a:r>
              <a:rPr lang="de-DE" sz="2000" b="1" dirty="0" err="1"/>
              <a:t>severly</a:t>
            </a:r>
            <a:r>
              <a:rPr lang="de-DE" sz="2000" b="1" dirty="0"/>
              <a:t> </a:t>
            </a:r>
            <a:r>
              <a:rPr lang="de-DE" sz="2000" b="1" dirty="0" err="1"/>
              <a:t>threatened</a:t>
            </a:r>
            <a:r>
              <a:rPr lang="de-DE" sz="2000" b="1" dirty="0"/>
              <a:t> </a:t>
            </a:r>
            <a:r>
              <a:rPr lang="de-DE" sz="2000" b="1" dirty="0" err="1"/>
              <a:t>by</a:t>
            </a:r>
            <a:r>
              <a:rPr lang="de-DE" sz="2000" b="1" dirty="0"/>
              <a:t> </a:t>
            </a:r>
            <a:r>
              <a:rPr lang="de-DE" sz="2000" b="1" dirty="0" err="1"/>
              <a:t>the</a:t>
            </a:r>
            <a:r>
              <a:rPr lang="de-DE" sz="2000" b="1" dirty="0"/>
              <a:t> potential </a:t>
            </a:r>
            <a:r>
              <a:rPr lang="de-DE" sz="2000" b="1" dirty="0" err="1"/>
              <a:t>flush</a:t>
            </a:r>
            <a:r>
              <a:rPr lang="de-DE" sz="2000" b="1" dirty="0"/>
              <a:t> operational </a:t>
            </a:r>
            <a:r>
              <a:rPr lang="de-DE" sz="2000" b="1" dirty="0" err="1"/>
              <a:t>mode</a:t>
            </a:r>
            <a:r>
              <a:rPr lang="de-DE" sz="2000" b="1" dirty="0"/>
              <a:t> </a:t>
            </a:r>
            <a:r>
              <a:rPr lang="de-DE" sz="2000" b="1" dirty="0" err="1"/>
              <a:t>of</a:t>
            </a:r>
            <a:r>
              <a:rPr lang="de-DE" sz="2000" b="1" dirty="0"/>
              <a:t> </a:t>
            </a:r>
            <a:r>
              <a:rPr lang="de-DE" sz="2000" b="1" dirty="0" err="1"/>
              <a:t>Ulog</a:t>
            </a:r>
            <a:r>
              <a:rPr lang="de-DE" sz="2000" b="1" dirty="0"/>
              <a:t> HPP.</a:t>
            </a:r>
          </a:p>
        </p:txBody>
      </p:sp>
    </p:spTree>
    <p:extLst>
      <p:ext uri="{BB962C8B-B14F-4D97-AF65-F5344CB8AC3E}">
        <p14:creationId xmlns:p14="http://schemas.microsoft.com/office/powerpoint/2010/main" val="30050546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6C7C147-A730-F142-AF50-390D2A1A190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847" y="-1"/>
            <a:ext cx="12224847" cy="685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00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1CA89B2-FAA5-714A-9B92-F0218DC70EA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852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8582"/>
          </a:xfrm>
        </p:spPr>
        <p:txBody>
          <a:bodyPr>
            <a:normAutofit fontScale="90000"/>
          </a:bodyPr>
          <a:lstStyle/>
          <a:p>
            <a:pPr algn="ctr"/>
            <a:r>
              <a:rPr lang="sr-Latn-BA" b="1" dirty="0"/>
              <a:t>Upper Neretva</a:t>
            </a:r>
            <a:r>
              <a:rPr lang="en-US" b="1" dirty="0"/>
              <a:t> case</a:t>
            </a:r>
            <a:r>
              <a:rPr lang="sr-Latn-BA" b="1" dirty="0"/>
              <a:t> – iconic river and </a:t>
            </a:r>
            <a:r>
              <a:rPr lang="sr-Latn-BA" b="1" i="1" dirty="0"/>
              <a:t>dam tsunami</a:t>
            </a:r>
            <a:endParaRPr lang="bg-BG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2436"/>
            <a:ext cx="10515600" cy="5016838"/>
          </a:xfrm>
        </p:spPr>
        <p:txBody>
          <a:bodyPr>
            <a:normAutofit/>
          </a:bodyPr>
          <a:lstStyle/>
          <a:p>
            <a:pPr algn="just"/>
            <a:r>
              <a:rPr lang="en-GB" sz="3000" dirty="0"/>
              <a:t>Possible File no. 2020/9: Possible negative impact of hydro-power plant development on the Neretva River (Bosnia and Herzegovina) </a:t>
            </a:r>
          </a:p>
          <a:p>
            <a:pPr lvl="1" algn="just"/>
            <a:r>
              <a:rPr lang="sr-Latn-BA" sz="2600" dirty="0"/>
              <a:t>U</a:t>
            </a:r>
            <a:r>
              <a:rPr lang="en-US" sz="2600" dirty="0"/>
              <a:t>log hydropower plant (35 MW)</a:t>
            </a:r>
            <a:endParaRPr lang="sr-Latn-BA" sz="2600" dirty="0"/>
          </a:p>
          <a:p>
            <a:pPr lvl="1" algn="just"/>
            <a:r>
              <a:rPr lang="en-US" sz="2600" dirty="0"/>
              <a:t>HES “</a:t>
            </a:r>
            <a:r>
              <a:rPr lang="en-US" sz="2600" dirty="0" err="1"/>
              <a:t>Gornja</a:t>
            </a:r>
            <a:r>
              <a:rPr lang="en-US" sz="2600" dirty="0"/>
              <a:t> Neretva” hydroelectric system that</a:t>
            </a:r>
            <a:r>
              <a:rPr lang="sr-Latn-BA" sz="2600" dirty="0"/>
              <a:t> </a:t>
            </a:r>
            <a:r>
              <a:rPr lang="en-US" sz="2600" dirty="0"/>
              <a:t>consists of </a:t>
            </a:r>
            <a:r>
              <a:rPr lang="en-US" sz="2600" b="1" dirty="0"/>
              <a:t>7</a:t>
            </a:r>
            <a:r>
              <a:rPr lang="en-US" sz="2600" dirty="0"/>
              <a:t> small hydropower plants (total 15 MW) </a:t>
            </a:r>
          </a:p>
          <a:p>
            <a:pPr lvl="1" algn="just"/>
            <a:r>
              <a:rPr lang="en-GB" sz="2600" dirty="0"/>
              <a:t>Large plans in FBIH: HPP </a:t>
            </a:r>
            <a:r>
              <a:rPr lang="en-GB" sz="2600" dirty="0" err="1"/>
              <a:t>Bjelimići</a:t>
            </a:r>
            <a:r>
              <a:rPr lang="en-GB" sz="2600" dirty="0"/>
              <a:t>, PHPP </a:t>
            </a:r>
            <a:r>
              <a:rPr lang="en-GB" sz="2600" dirty="0" err="1"/>
              <a:t>Bjelimići</a:t>
            </a:r>
            <a:r>
              <a:rPr lang="en-GB" sz="2600" dirty="0"/>
              <a:t> and HPP </a:t>
            </a:r>
            <a:r>
              <a:rPr lang="en-GB" sz="2600" dirty="0" err="1"/>
              <a:t>Glavatićevo</a:t>
            </a:r>
            <a:endParaRPr lang="sr-Latn-RS" sz="2600" dirty="0"/>
          </a:p>
          <a:p>
            <a:pPr lvl="1" algn="just"/>
            <a:r>
              <a:rPr lang="en-GB" sz="2600" dirty="0"/>
              <a:t>About 70 hydropower projects planned in the entire river basin </a:t>
            </a:r>
            <a:endParaRPr lang="sr-Latn-BA" sz="2600" dirty="0"/>
          </a:p>
          <a:p>
            <a:pPr marL="457200" lvl="1" indent="0" algn="just">
              <a:buNone/>
            </a:pPr>
            <a:endParaRPr lang="en-GB" sz="2600" dirty="0"/>
          </a:p>
          <a:p>
            <a:pPr algn="just"/>
            <a:r>
              <a:rPr lang="en-US" sz="3000" dirty="0"/>
              <a:t>A</a:t>
            </a:r>
            <a:r>
              <a:rPr lang="en-GB" sz="3000" dirty="0" err="1"/>
              <a:t>lmost</a:t>
            </a:r>
            <a:r>
              <a:rPr lang="en-GB" sz="3000" dirty="0"/>
              <a:t> all </a:t>
            </a:r>
            <a:r>
              <a:rPr lang="en-US" sz="3000" dirty="0"/>
              <a:t>river stretches</a:t>
            </a:r>
            <a:r>
              <a:rPr lang="sr-Latn-BA" sz="3000" dirty="0"/>
              <a:t> </a:t>
            </a:r>
            <a:r>
              <a:rPr lang="en-GB" sz="3000" dirty="0"/>
              <a:t>of </a:t>
            </a:r>
            <a:r>
              <a:rPr lang="en-US" sz="3000" dirty="0"/>
              <a:t>Emerald Site </a:t>
            </a:r>
            <a:r>
              <a:rPr lang="en-US" sz="3000" i="1" dirty="0"/>
              <a:t>Gornji </a:t>
            </a:r>
            <a:r>
              <a:rPr lang="en-US" sz="3000" i="1" dirty="0" err="1"/>
              <a:t>tok</a:t>
            </a:r>
            <a:r>
              <a:rPr lang="en-US" sz="3000" i="1" dirty="0"/>
              <a:t> </a:t>
            </a:r>
            <a:r>
              <a:rPr lang="en-US" sz="3000" i="1" dirty="0" err="1"/>
              <a:t>Neretve</a:t>
            </a:r>
            <a:r>
              <a:rPr lang="en-US" sz="3000" dirty="0"/>
              <a:t> </a:t>
            </a:r>
            <a:r>
              <a:rPr lang="en-US" sz="3000" b="1" dirty="0"/>
              <a:t>still threatened</a:t>
            </a:r>
            <a:r>
              <a:rPr lang="en-US" sz="3000" dirty="0"/>
              <a:t> - </a:t>
            </a:r>
            <a:r>
              <a:rPr lang="en-US" sz="3000" dirty="0" err="1"/>
              <a:t>Ulog</a:t>
            </a:r>
            <a:r>
              <a:rPr lang="en-US" sz="3000" dirty="0"/>
              <a:t> dam is built near the cent</a:t>
            </a:r>
            <a:r>
              <a:rPr lang="sr-Latn-BA" sz="3000" dirty="0"/>
              <a:t>e</a:t>
            </a:r>
            <a:r>
              <a:rPr lang="en-US" sz="3000" dirty="0"/>
              <a:t>r of the site.</a:t>
            </a:r>
            <a:endParaRPr lang="sr-Latn-BA" sz="3000" dirty="0"/>
          </a:p>
          <a:p>
            <a:pPr algn="l"/>
            <a:endParaRPr lang="sr-Latn-BA" sz="3000" dirty="0"/>
          </a:p>
          <a:p>
            <a:pPr algn="l"/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val="36646716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20ED1-9C02-E1CA-29AA-94679BAB3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C4DBD1-9D2E-FC5D-8781-4F50BA1E65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874394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D05DB-6446-28E1-1EF3-ED54C8DAB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BA" b="1" dirty="0"/>
              <a:t>Proclamation as protected area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B7B1B-4B91-7BE3-3449-D71439996C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BA" dirty="0"/>
              <a:t>Center for Environment submited </a:t>
            </a:r>
            <a:r>
              <a:rPr lang="en-BA" b="1" dirty="0"/>
              <a:t>two initiatives </a:t>
            </a:r>
            <a:r>
              <a:rPr lang="en-BA" dirty="0"/>
              <a:t>for protecting the Upper Neretva river area in 2021</a:t>
            </a:r>
            <a:r>
              <a:rPr lang="en-GB" dirty="0"/>
              <a:t> (upstream from </a:t>
            </a:r>
            <a:r>
              <a:rPr lang="en-GB" dirty="0" err="1"/>
              <a:t>Ulog</a:t>
            </a:r>
            <a:r>
              <a:rPr lang="en-GB" dirty="0"/>
              <a:t> HPP)</a:t>
            </a:r>
            <a:endParaRPr lang="en-BA" dirty="0"/>
          </a:p>
          <a:p>
            <a:r>
              <a:rPr lang="en-GB" dirty="0"/>
              <a:t>The </a:t>
            </a:r>
            <a:r>
              <a:rPr lang="en-GB" dirty="0" err="1"/>
              <a:t>i</a:t>
            </a:r>
            <a:r>
              <a:rPr lang="en-BA" dirty="0"/>
              <a:t>nitiatives were </a:t>
            </a:r>
            <a:r>
              <a:rPr lang="en-BA" b="1" dirty="0"/>
              <a:t>accepted</a:t>
            </a:r>
            <a:r>
              <a:rPr lang="en-BA" dirty="0"/>
              <a:t> by the RS Ministry</a:t>
            </a:r>
          </a:p>
          <a:p>
            <a:r>
              <a:rPr lang="en-BA" dirty="0"/>
              <a:t>Findings from the Science Week used to </a:t>
            </a:r>
            <a:r>
              <a:rPr lang="en-BA" b="1" dirty="0"/>
              <a:t>additionally</a:t>
            </a:r>
            <a:r>
              <a:rPr lang="en-BA" dirty="0"/>
              <a:t> </a:t>
            </a:r>
            <a:r>
              <a:rPr lang="en-BA" b="1" dirty="0"/>
              <a:t>justify</a:t>
            </a:r>
            <a:r>
              <a:rPr lang="en-BA" dirty="0"/>
              <a:t> the official proclamation</a:t>
            </a:r>
          </a:p>
          <a:p>
            <a:r>
              <a:rPr lang="en-BA" b="1" dirty="0"/>
              <a:t>Study of protection of Upper Neretva</a:t>
            </a:r>
            <a:r>
              <a:rPr lang="en-BA" dirty="0"/>
              <a:t> was drafted in October 2022 and forwarded to the relevant intitutions in RS</a:t>
            </a:r>
          </a:p>
          <a:p>
            <a:r>
              <a:rPr lang="en-BA" dirty="0"/>
              <a:t>The proces</a:t>
            </a:r>
            <a:r>
              <a:rPr lang="en-GB" dirty="0"/>
              <a:t>s</a:t>
            </a:r>
            <a:r>
              <a:rPr lang="en-BA" dirty="0"/>
              <a:t> is </a:t>
            </a:r>
            <a:r>
              <a:rPr lang="en-BA" b="1" dirty="0"/>
              <a:t>ongoing, </a:t>
            </a:r>
            <a:r>
              <a:rPr lang="en-BA" dirty="0"/>
              <a:t>as well as hydro developme</a:t>
            </a:r>
            <a:r>
              <a:rPr lang="en-GB" dirty="0"/>
              <a:t>n</a:t>
            </a:r>
            <a:r>
              <a:rPr lang="en-BA" dirty="0"/>
              <a:t>ts (!)</a:t>
            </a:r>
          </a:p>
          <a:p>
            <a:endParaRPr lang="en-BA" dirty="0"/>
          </a:p>
        </p:txBody>
      </p:sp>
    </p:spTree>
    <p:extLst>
      <p:ext uri="{BB962C8B-B14F-4D97-AF65-F5344CB8AC3E}">
        <p14:creationId xmlns:p14="http://schemas.microsoft.com/office/powerpoint/2010/main" val="40912762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" y="0"/>
            <a:ext cx="12191048" cy="68585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8582"/>
          </a:xfrm>
        </p:spPr>
        <p:txBody>
          <a:bodyPr>
            <a:normAutofit/>
          </a:bodyPr>
          <a:lstStyle/>
          <a:p>
            <a:pPr algn="ctr"/>
            <a:r>
              <a:rPr lang="en-GB" b="1" dirty="0"/>
              <a:t>Upper Horizons project in Neretva basin</a:t>
            </a:r>
            <a:endParaRPr lang="bg-BG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3752" y="5202620"/>
            <a:ext cx="5662448" cy="111146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3000" dirty="0"/>
          </a:p>
          <a:p>
            <a:endParaRPr lang="sr-Latn-BA" sz="3000" dirty="0"/>
          </a:p>
          <a:p>
            <a:pPr algn="l"/>
            <a:endParaRPr lang="sr-Latn-BA" sz="3000" b="1" dirty="0"/>
          </a:p>
          <a:p>
            <a:pPr algn="l"/>
            <a:endParaRPr lang="en-GB" sz="30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93340" y="2463813"/>
            <a:ext cx="6083709" cy="25824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Another huge project under construction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diverted away from the Lower Neretva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Cumulative impacts with projects in Upper Neretva</a:t>
            </a:r>
          </a:p>
          <a:p>
            <a:pPr marL="0" indent="0">
              <a:buNone/>
            </a:pPr>
            <a:endParaRPr lang="en-US" sz="3000" dirty="0">
              <a:solidFill>
                <a:srgbClr val="FF0000"/>
              </a:solidFill>
            </a:endParaRPr>
          </a:p>
          <a:p>
            <a:endParaRPr lang="en-US" sz="3000" dirty="0">
              <a:solidFill>
                <a:srgbClr val="FF0000"/>
              </a:solidFill>
            </a:endParaRPr>
          </a:p>
          <a:p>
            <a:endParaRPr lang="en-US" sz="3000" dirty="0">
              <a:solidFill>
                <a:srgbClr val="FF0000"/>
              </a:solidFill>
            </a:endParaRPr>
          </a:p>
          <a:p>
            <a:endParaRPr lang="en-US" sz="3000" dirty="0">
              <a:solidFill>
                <a:srgbClr val="FF0000"/>
              </a:solidFill>
            </a:endParaRPr>
          </a:p>
          <a:p>
            <a:endParaRPr lang="en-US" sz="3000" dirty="0">
              <a:solidFill>
                <a:srgbClr val="FF0000"/>
              </a:solidFill>
            </a:endParaRPr>
          </a:p>
          <a:p>
            <a:endParaRPr lang="en-US" sz="3000" dirty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3000" dirty="0">
              <a:solidFill>
                <a:srgbClr val="FF0000"/>
              </a:solidFill>
            </a:endParaRPr>
          </a:p>
          <a:p>
            <a:endParaRPr lang="sr-Latn-BA" sz="3000" dirty="0"/>
          </a:p>
          <a:p>
            <a:endParaRPr lang="sr-Latn-BA" sz="3000" b="1" dirty="0"/>
          </a:p>
          <a:p>
            <a:endParaRPr lang="en-GB" sz="30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284376" y="2307500"/>
            <a:ext cx="4821576" cy="25824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Impacts on Buna and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Bunica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tributaries, Neretva Delta in Croatia (Natura 2000 site), </a:t>
            </a:r>
            <a:r>
              <a:rPr lang="en-GB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Nevesinjsko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Dabarsko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Fatnicko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Popovo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poljes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(Four Emerald sites).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3000" dirty="0">
              <a:solidFill>
                <a:srgbClr val="FF0000"/>
              </a:solidFill>
            </a:endParaRPr>
          </a:p>
          <a:p>
            <a:endParaRPr lang="en-US" sz="3000" dirty="0">
              <a:solidFill>
                <a:srgbClr val="FF0000"/>
              </a:solidFill>
            </a:endParaRPr>
          </a:p>
          <a:p>
            <a:endParaRPr lang="en-US" sz="3000" dirty="0">
              <a:solidFill>
                <a:srgbClr val="FF0000"/>
              </a:solidFill>
            </a:endParaRPr>
          </a:p>
          <a:p>
            <a:endParaRPr lang="en-US" sz="3000" dirty="0">
              <a:solidFill>
                <a:srgbClr val="FF0000"/>
              </a:solidFill>
            </a:endParaRPr>
          </a:p>
          <a:p>
            <a:endParaRPr lang="en-US" sz="3000" dirty="0">
              <a:solidFill>
                <a:srgbClr val="FF0000"/>
              </a:solidFill>
            </a:endParaRPr>
          </a:p>
          <a:p>
            <a:endParaRPr lang="en-US" sz="3000" dirty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3000" dirty="0">
              <a:solidFill>
                <a:srgbClr val="FF0000"/>
              </a:solidFill>
            </a:endParaRPr>
          </a:p>
          <a:p>
            <a:endParaRPr lang="sr-Latn-BA" sz="3000" dirty="0"/>
          </a:p>
          <a:p>
            <a:endParaRPr lang="sr-Latn-BA" sz="3000" b="1" dirty="0"/>
          </a:p>
          <a:p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val="1792384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AE8FE-17F5-7A42-89A6-0B707D25C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49349"/>
          </a:xfrm>
        </p:spPr>
        <p:txBody>
          <a:bodyPr>
            <a:normAutofit/>
          </a:bodyPr>
          <a:lstStyle/>
          <a:p>
            <a:pPr algn="ctr"/>
            <a:r>
              <a:rPr lang="en-GB" b="1" dirty="0"/>
              <a:t>R</a:t>
            </a:r>
            <a:r>
              <a:rPr lang="sr-Latn-BA" b="1" dirty="0"/>
              <a:t>equests from the Standing Committee</a:t>
            </a:r>
            <a:r>
              <a:rPr lang="en-US" b="1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9537E-3B2F-2F4A-8E12-4EE251A59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093" y="1351280"/>
            <a:ext cx="10931856" cy="5186150"/>
          </a:xfrm>
        </p:spPr>
        <p:txBody>
          <a:bodyPr>
            <a:noAutofit/>
          </a:bodyPr>
          <a:lstStyle/>
          <a:p>
            <a:pPr algn="just"/>
            <a:endParaRPr lang="sr-Latn-BA" sz="3000" dirty="0"/>
          </a:p>
          <a:p>
            <a:pPr algn="just"/>
            <a:r>
              <a:rPr lang="sr-Latn-BA" b="1" dirty="0"/>
              <a:t>T</a:t>
            </a:r>
            <a:r>
              <a:rPr lang="en-US" b="1" dirty="0"/>
              <a:t>o </a:t>
            </a:r>
            <a:r>
              <a:rPr lang="sr-Latn-RS" b="1" dirty="0"/>
              <a:t>h</a:t>
            </a:r>
            <a:r>
              <a:rPr lang="en-GB" b="1" dirty="0"/>
              <a:t>alt the construction of the hydropower plant </a:t>
            </a:r>
            <a:r>
              <a:rPr lang="en-GB" b="1" dirty="0" err="1"/>
              <a:t>Ulog</a:t>
            </a:r>
            <a:r>
              <a:rPr lang="en-GB" b="1" dirty="0"/>
              <a:t>.</a:t>
            </a:r>
            <a:endParaRPr lang="sr-Latn-RS" b="1" dirty="0"/>
          </a:p>
          <a:p>
            <a:pPr algn="just"/>
            <a:r>
              <a:rPr lang="en-GB" b="1" dirty="0"/>
              <a:t>Prohibit implementation of the hydro-electric system </a:t>
            </a:r>
            <a:r>
              <a:rPr lang="en-GB" b="1" dirty="0" err="1"/>
              <a:t>Gornja</a:t>
            </a:r>
            <a:r>
              <a:rPr lang="en-GB" b="1" dirty="0"/>
              <a:t> Neretva (both Phase I and Phase II), cancel the granted concessions and erase projects from the Spatial plan.</a:t>
            </a:r>
            <a:endParaRPr lang="sr-Latn-BA" b="1" dirty="0"/>
          </a:p>
          <a:p>
            <a:pPr algn="just"/>
            <a:r>
              <a:rPr lang="en-GB" b="1" dirty="0"/>
              <a:t>Prohibit implementation of the currently dormant hydropower plant projects </a:t>
            </a:r>
            <a:r>
              <a:rPr lang="en-GB" b="1" dirty="0" err="1"/>
              <a:t>Glavatićevo</a:t>
            </a:r>
            <a:r>
              <a:rPr lang="en-GB" b="1" dirty="0"/>
              <a:t> and </a:t>
            </a:r>
            <a:r>
              <a:rPr lang="en-GB" b="1" dirty="0" err="1"/>
              <a:t>Bjelimići</a:t>
            </a:r>
            <a:r>
              <a:rPr lang="en-GB" b="1" dirty="0"/>
              <a:t> due to the profound negative impact and erase them from Spatial plan.</a:t>
            </a:r>
            <a:endParaRPr lang="sr-Latn-RS" b="1" dirty="0"/>
          </a:p>
          <a:p>
            <a:pPr algn="just"/>
            <a:r>
              <a:rPr lang="en-GB" b="1" dirty="0"/>
              <a:t>Concerning planned hydropower plants along the Neretva and its tributaries, halt all planning projects until all Emerald Network sites are declared.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848334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E6A9F00A-D19F-F34F-B07A-226D28CA9A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9340"/>
            <a:ext cx="12191999" cy="684866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A1CA063-2C2A-40D2-81E9-10A51F711685}"/>
              </a:ext>
            </a:extLst>
          </p:cNvPr>
          <p:cNvSpPr txBox="1">
            <a:spLocks/>
          </p:cNvSpPr>
          <p:nvPr/>
        </p:nvSpPr>
        <p:spPr>
          <a:xfrm>
            <a:off x="755073" y="5395301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chemeClr val="bg1"/>
                </a:solidFill>
              </a:rPr>
              <a:t>Thank you</a:t>
            </a:r>
            <a:r>
              <a:rPr lang="sr-Latn-BA" sz="6000" b="1" dirty="0">
                <a:solidFill>
                  <a:schemeClr val="bg1"/>
                </a:solidFill>
              </a:rPr>
              <a:t> for your attention</a:t>
            </a:r>
            <a:r>
              <a:rPr lang="en-US" sz="6000" b="1" dirty="0">
                <a:solidFill>
                  <a:schemeClr val="bg1"/>
                </a:solidFill>
              </a:rPr>
              <a:t>!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165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7E1E0AB-9A45-4D40-B8EC-26D9764BB6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056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ED7FC71-5C2C-0C41-BE24-6687527ED9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39EC802-DC4E-3C45-8540-2B940E7A6112}"/>
              </a:ext>
            </a:extLst>
          </p:cNvPr>
          <p:cNvSpPr txBox="1"/>
          <p:nvPr/>
        </p:nvSpPr>
        <p:spPr>
          <a:xfrm>
            <a:off x="3132932" y="5153973"/>
            <a:ext cx="608314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400" b="1" dirty="0" err="1"/>
              <a:t>About</a:t>
            </a:r>
            <a:r>
              <a:rPr lang="de-DE" sz="2400" b="1" dirty="0"/>
              <a:t> 70 </a:t>
            </a:r>
            <a:r>
              <a:rPr lang="de-DE" sz="2400" b="1" dirty="0" err="1"/>
              <a:t>new</a:t>
            </a:r>
            <a:r>
              <a:rPr lang="de-DE" sz="2400" b="1" dirty="0"/>
              <a:t> HPPs </a:t>
            </a:r>
            <a:r>
              <a:rPr lang="de-DE" sz="2400" b="1" dirty="0" err="1"/>
              <a:t>foreseen</a:t>
            </a:r>
            <a:r>
              <a:rPr lang="de-DE" sz="2400" b="1" dirty="0"/>
              <a:t> in Neretva </a:t>
            </a:r>
            <a:r>
              <a:rPr lang="de-DE" sz="2400" b="1" dirty="0" err="1"/>
              <a:t>basin</a:t>
            </a:r>
            <a:r>
              <a:rPr lang="de-DE" sz="2400" b="1" dirty="0"/>
              <a:t>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7CCAB11-F4F0-0D45-BCF0-DE9A0A16DCDD}"/>
              </a:ext>
            </a:extLst>
          </p:cNvPr>
          <p:cNvSpPr txBox="1"/>
          <p:nvPr/>
        </p:nvSpPr>
        <p:spPr>
          <a:xfrm>
            <a:off x="3515709" y="58490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BF3610E-80AD-2240-98A1-B76E91F60415}"/>
              </a:ext>
            </a:extLst>
          </p:cNvPr>
          <p:cNvSpPr txBox="1"/>
          <p:nvPr/>
        </p:nvSpPr>
        <p:spPr>
          <a:xfrm>
            <a:off x="3132932" y="5849007"/>
            <a:ext cx="801328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400" b="1" dirty="0"/>
              <a:t>Making </a:t>
            </a:r>
            <a:r>
              <a:rPr lang="de-DE" sz="2400" b="1" dirty="0" err="1"/>
              <a:t>it</a:t>
            </a:r>
            <a:r>
              <a:rPr lang="de-DE" sz="2400" b="1" dirty="0"/>
              <a:t> </a:t>
            </a:r>
            <a:r>
              <a:rPr lang="de-DE" sz="2400" b="1" dirty="0" err="1"/>
              <a:t>one</a:t>
            </a:r>
            <a:r>
              <a:rPr lang="de-DE" sz="2400" b="1" dirty="0"/>
              <a:t> </a:t>
            </a:r>
            <a:r>
              <a:rPr lang="de-DE" sz="2400" b="1" dirty="0" err="1"/>
              <a:t>of</a:t>
            </a:r>
            <a:r>
              <a:rPr lang="de-DE" sz="2400" b="1" dirty="0"/>
              <a:t> </a:t>
            </a:r>
            <a:r>
              <a:rPr lang="de-DE" sz="2400" b="1" dirty="0" err="1"/>
              <a:t>the</a:t>
            </a:r>
            <a:r>
              <a:rPr lang="de-DE" sz="2400" b="1" dirty="0"/>
              <a:t> </a:t>
            </a:r>
            <a:r>
              <a:rPr lang="de-DE" sz="2400" b="1" dirty="0" err="1"/>
              <a:t>most</a:t>
            </a:r>
            <a:r>
              <a:rPr lang="de-DE" sz="2400" b="1" dirty="0"/>
              <a:t> </a:t>
            </a:r>
            <a:r>
              <a:rPr lang="de-DE" sz="2400" b="1" dirty="0" err="1"/>
              <a:t>threatened</a:t>
            </a:r>
            <a:r>
              <a:rPr lang="de-DE" sz="2400" b="1" dirty="0"/>
              <a:t> </a:t>
            </a:r>
            <a:r>
              <a:rPr lang="de-DE" sz="2400" b="1" dirty="0" err="1"/>
              <a:t>river</a:t>
            </a:r>
            <a:r>
              <a:rPr lang="de-DE" sz="2400" b="1" dirty="0"/>
              <a:t> </a:t>
            </a:r>
            <a:r>
              <a:rPr lang="de-DE" sz="2400" b="1" dirty="0" err="1"/>
              <a:t>systems</a:t>
            </a:r>
            <a:r>
              <a:rPr lang="de-DE" sz="2400" b="1" dirty="0"/>
              <a:t> in Europe</a:t>
            </a:r>
          </a:p>
        </p:txBody>
      </p:sp>
    </p:spTree>
    <p:extLst>
      <p:ext uri="{BB962C8B-B14F-4D97-AF65-F5344CB8AC3E}">
        <p14:creationId xmlns:p14="http://schemas.microsoft.com/office/powerpoint/2010/main" val="73015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2F4DE-EC29-220F-0DC0-C0B312D3D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Current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ECBD7-3E68-D1FD-2FCC-F4FFE5BB8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1214"/>
            <a:ext cx="10515600" cy="4351338"/>
          </a:xfrm>
        </p:spPr>
        <p:txBody>
          <a:bodyPr>
            <a:normAutofit fontScale="92500"/>
          </a:bodyPr>
          <a:lstStyle/>
          <a:p>
            <a:pPr algn="just"/>
            <a:r>
              <a:rPr lang="en-GB" dirty="0"/>
              <a:t>Following the decision by the 41st Standing Committee of the Bern Convention in December 2021, an </a:t>
            </a:r>
            <a:r>
              <a:rPr lang="en-GB" b="1" dirty="0"/>
              <a:t>on-the-spot-appraisal</a:t>
            </a:r>
            <a:r>
              <a:rPr lang="en-GB" dirty="0"/>
              <a:t> (OSA) was carried out in October 2022 with concluding meeting with the stakeholders. </a:t>
            </a:r>
            <a:endParaRPr lang="sr-Latn-RS" dirty="0"/>
          </a:p>
          <a:p>
            <a:pPr algn="just"/>
            <a:r>
              <a:rPr lang="en-GB" dirty="0"/>
              <a:t>None of the </a:t>
            </a:r>
            <a:r>
              <a:rPr lang="en-GB" b="1" dirty="0"/>
              <a:t>previous recommendations </a:t>
            </a:r>
            <a:r>
              <a:rPr lang="en-GB" dirty="0"/>
              <a:t>by the Bureau (including postponement of the construction) have been taken into account by the authorities in Bosnia and Herzegovina (B&amp;H).</a:t>
            </a:r>
          </a:p>
          <a:p>
            <a:pPr algn="just"/>
            <a:r>
              <a:rPr lang="en-GB" dirty="0"/>
              <a:t>B&amp;H has </a:t>
            </a:r>
            <a:r>
              <a:rPr lang="en-GB" b="1" dirty="0"/>
              <a:t>no progress </a:t>
            </a:r>
            <a:r>
              <a:rPr lang="en-GB" dirty="0"/>
              <a:t>since 2011 to develop or protect the Emerald Network.</a:t>
            </a:r>
          </a:p>
          <a:p>
            <a:pPr algn="just"/>
            <a:r>
              <a:rPr lang="en-GB" dirty="0"/>
              <a:t>We support the recommendations in the </a:t>
            </a:r>
            <a:r>
              <a:rPr lang="en-GB" b="1" dirty="0"/>
              <a:t>OSA report</a:t>
            </a:r>
            <a:r>
              <a:rPr lang="en-GB" dirty="0"/>
              <a:t>. </a:t>
            </a:r>
          </a:p>
          <a:p>
            <a:pPr algn="just"/>
            <a:r>
              <a:rPr lang="en-GB" dirty="0"/>
              <a:t>We request </a:t>
            </a:r>
            <a:r>
              <a:rPr lang="en-GB" b="1" dirty="0"/>
              <a:t>opening the file</a:t>
            </a:r>
            <a:r>
              <a:rPr lang="en-GB" dirty="0"/>
              <a:t> because of the urgency of the case.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1916862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rock, nature">
            <a:extLst>
              <a:ext uri="{FF2B5EF4-FFF2-40B4-BE49-F238E27FC236}">
                <a16:creationId xmlns:a16="http://schemas.microsoft.com/office/drawing/2014/main" id="{F5ED9A67-665F-1F25-604E-B431902061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D72EAB7-C8D1-4366-8C08-3F8836C2F2EF}"/>
              </a:ext>
            </a:extLst>
          </p:cNvPr>
          <p:cNvSpPr txBox="1">
            <a:spLocks/>
          </p:cNvSpPr>
          <p:nvPr/>
        </p:nvSpPr>
        <p:spPr>
          <a:xfrm>
            <a:off x="453544" y="5535560"/>
            <a:ext cx="10515600" cy="948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bg1"/>
                </a:solidFill>
                <a:latin typeface="ArialMT"/>
              </a:rPr>
              <a:t>Ulog HPP construction hasn’t stopped – it has intensified</a:t>
            </a:r>
            <a:r>
              <a:rPr lang="bg-BG" sz="2400" b="1" dirty="0">
                <a:solidFill>
                  <a:schemeClr val="bg1"/>
                </a:solidFill>
                <a:latin typeface="ArialMT"/>
              </a:rPr>
              <a:t>!</a:t>
            </a:r>
            <a:endParaRPr lang="en-US" sz="2400" b="1" dirty="0">
              <a:solidFill>
                <a:schemeClr val="bg1"/>
              </a:solidFill>
              <a:latin typeface="ArialM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bg1"/>
                </a:solidFill>
                <a:latin typeface="ArialMT"/>
              </a:rPr>
              <a:t>The 2.8 km long tunnel is </a:t>
            </a:r>
            <a:r>
              <a:rPr lang="en-GB" sz="2400" b="1" dirty="0">
                <a:solidFill>
                  <a:schemeClr val="bg1"/>
                </a:solidFill>
                <a:latin typeface="ArialMT"/>
              </a:rPr>
              <a:t>dug through (July 2022)</a:t>
            </a:r>
          </a:p>
        </p:txBody>
      </p:sp>
    </p:spTree>
    <p:extLst>
      <p:ext uri="{BB962C8B-B14F-4D97-AF65-F5344CB8AC3E}">
        <p14:creationId xmlns:p14="http://schemas.microsoft.com/office/powerpoint/2010/main" val="1906404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638" y="0"/>
            <a:ext cx="12229362" cy="8152908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D72EAB7-C8D1-4366-8C08-3F8836C2F2EF}"/>
              </a:ext>
            </a:extLst>
          </p:cNvPr>
          <p:cNvSpPr txBox="1">
            <a:spLocks/>
          </p:cNvSpPr>
          <p:nvPr/>
        </p:nvSpPr>
        <p:spPr>
          <a:xfrm>
            <a:off x="400850" y="1793797"/>
            <a:ext cx="10515600" cy="1839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bg1"/>
                </a:solidFill>
                <a:latin typeface="ArialMT"/>
              </a:rPr>
              <a:t>Ulog HPP construction hasn’t stopped – it has intensified</a:t>
            </a:r>
            <a:r>
              <a:rPr lang="bg-BG" sz="2400" b="1" dirty="0">
                <a:solidFill>
                  <a:schemeClr val="bg1"/>
                </a:solidFill>
                <a:latin typeface="ArialMT"/>
              </a:rPr>
              <a:t>!</a:t>
            </a:r>
            <a:endParaRPr lang="en-US" sz="2400" b="1" dirty="0">
              <a:solidFill>
                <a:schemeClr val="bg1"/>
              </a:solidFill>
              <a:latin typeface="ArialM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b="1" dirty="0">
                <a:solidFill>
                  <a:schemeClr val="bg1"/>
                </a:solidFill>
                <a:latin typeface="ArialMT"/>
              </a:rPr>
              <a:t>Vegetation is cleared for the 5 km long reservoir</a:t>
            </a:r>
            <a:r>
              <a:rPr lang="bg-BG" sz="2400" b="1" dirty="0">
                <a:solidFill>
                  <a:schemeClr val="bg1"/>
                </a:solidFill>
                <a:latin typeface="ArialMT"/>
              </a:rPr>
              <a:t> (</a:t>
            </a:r>
            <a:r>
              <a:rPr lang="en-GB" sz="2400" b="1" dirty="0">
                <a:solidFill>
                  <a:schemeClr val="bg1"/>
                </a:solidFill>
                <a:latin typeface="ArialMT"/>
              </a:rPr>
              <a:t>Oct 2022 / OSA)</a:t>
            </a:r>
          </a:p>
        </p:txBody>
      </p:sp>
    </p:spTree>
    <p:extLst>
      <p:ext uri="{BB962C8B-B14F-4D97-AF65-F5344CB8AC3E}">
        <p14:creationId xmlns:p14="http://schemas.microsoft.com/office/powerpoint/2010/main" val="3830583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image2.jpg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0476" cy="6858000"/>
          </a:xfrm>
          <a:prstGeom prst="rect">
            <a:avLst/>
          </a:prstGeom>
          <a:ln/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D72EAB7-C8D1-4366-8C08-3F8836C2F2EF}"/>
              </a:ext>
            </a:extLst>
          </p:cNvPr>
          <p:cNvSpPr txBox="1">
            <a:spLocks/>
          </p:cNvSpPr>
          <p:nvPr/>
        </p:nvSpPr>
        <p:spPr>
          <a:xfrm>
            <a:off x="941916" y="5794967"/>
            <a:ext cx="10515600" cy="8849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Ulog HPP construction hasn’t stopped - </a:t>
            </a:r>
            <a:r>
              <a:rPr lang="en-US" sz="2400" b="1" dirty="0">
                <a:solidFill>
                  <a:schemeClr val="bg1"/>
                </a:solidFill>
                <a:latin typeface="ArialMT"/>
              </a:rPr>
              <a:t>it has intensified</a:t>
            </a:r>
            <a:r>
              <a:rPr lang="bg-BG" sz="2400" b="1" dirty="0">
                <a:solidFill>
                  <a:schemeClr val="bg1"/>
                </a:solidFill>
                <a:latin typeface="ArialMT"/>
              </a:rPr>
              <a:t>!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MT"/>
            </a:endParaRPr>
          </a:p>
          <a:p>
            <a:pPr marL="0" indent="0" algn="ctr">
              <a:buNone/>
            </a:pPr>
            <a:r>
              <a:rPr lang="hr-H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Construction of </a:t>
            </a:r>
            <a:r>
              <a:rPr lang="hr-HR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the</a:t>
            </a:r>
            <a:r>
              <a:rPr lang="hr-H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 transmission lines for Ulog HPP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 (</a:t>
            </a:r>
            <a:r>
              <a:rPr lang="hr-HR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Oct</a:t>
            </a:r>
            <a:r>
              <a:rPr lang="hr-H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 2022 / OSA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12198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high angle view of a dam&#10;&#10;Description automatically generated with low confidence">
            <a:extLst>
              <a:ext uri="{FF2B5EF4-FFF2-40B4-BE49-F238E27FC236}">
                <a16:creationId xmlns:a16="http://schemas.microsoft.com/office/drawing/2014/main" id="{B9F7A9A3-92CE-97F5-C3BC-A764FA6F00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" y="0"/>
            <a:ext cx="12191981" cy="6858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D72EAB7-C8D1-4366-8C08-3F8836C2F2EF}"/>
              </a:ext>
            </a:extLst>
          </p:cNvPr>
          <p:cNvSpPr txBox="1">
            <a:spLocks/>
          </p:cNvSpPr>
          <p:nvPr/>
        </p:nvSpPr>
        <p:spPr>
          <a:xfrm>
            <a:off x="453544" y="5672138"/>
            <a:ext cx="10515600" cy="9056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The 53-meter-high dam construction is ongoing</a:t>
            </a:r>
            <a:r>
              <a:rPr lang="bg-BG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 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(July 2022) 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… and could be finalized in 2023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M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CCDAA1-9F4B-562F-67CD-83A128284F5D}"/>
              </a:ext>
            </a:extLst>
          </p:cNvPr>
          <p:cNvSpPr txBox="1"/>
          <p:nvPr/>
        </p:nvSpPr>
        <p:spPr>
          <a:xfrm>
            <a:off x="0" y="49387"/>
            <a:ext cx="8890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Ulog HPP construction hasn’t stopped – it has intensified</a:t>
            </a:r>
            <a:r>
              <a:rPr lang="bg-BG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!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1915640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A7E38EDCD506249A81FF349135682F4" ma:contentTypeVersion="14" ma:contentTypeDescription="Vytvoří nový dokument" ma:contentTypeScope="" ma:versionID="72a1c22a09451588fc4ea7f5f6e69105">
  <xsd:schema xmlns:xsd="http://www.w3.org/2001/XMLSchema" xmlns:xs="http://www.w3.org/2001/XMLSchema" xmlns:p="http://schemas.microsoft.com/office/2006/metadata/properties" xmlns:ns3="6447e797-e9d6-4946-ac23-d78a1bae8b69" xmlns:ns4="dcf26338-73ec-4702-b257-6828c1ad9dc7" targetNamespace="http://schemas.microsoft.com/office/2006/metadata/properties" ma:root="true" ma:fieldsID="d9d7e645357ac71ae5c4170d993805af" ns3:_="" ns4:_="">
    <xsd:import namespace="6447e797-e9d6-4946-ac23-d78a1bae8b69"/>
    <xsd:import namespace="dcf26338-73ec-4702-b257-6828c1ad9dc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47e797-e9d6-4946-ac23-d78a1bae8b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f26338-73ec-4702-b257-6828c1ad9dc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6DE0404-208E-40F5-9A9C-398468D25C59}">
  <ds:schemaRefs>
    <ds:schemaRef ds:uri="http://purl.org/dc/terms/"/>
    <ds:schemaRef ds:uri="http://purl.org/dc/dcmitype/"/>
    <ds:schemaRef ds:uri="http://www.w3.org/XML/1998/namespace"/>
    <ds:schemaRef ds:uri="http://purl.org/dc/elements/1.1/"/>
    <ds:schemaRef ds:uri="dcf26338-73ec-4702-b257-6828c1ad9dc7"/>
    <ds:schemaRef ds:uri="6447e797-e9d6-4946-ac23-d78a1bae8b69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42EECF38-7C83-441E-8726-771B64DF0E0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F0D92AC-6D5F-49A8-A36E-FB7BB75F19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447e797-e9d6-4946-ac23-d78a1bae8b69"/>
    <ds:schemaRef ds:uri="dcf26338-73ec-4702-b257-6828c1ad9d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</TotalTime>
  <Words>1021</Words>
  <Application>Microsoft Office PowerPoint</Application>
  <PresentationFormat>Widescreen</PresentationFormat>
  <Paragraphs>115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ArialMT</vt:lpstr>
      <vt:lpstr>Calibri</vt:lpstr>
      <vt:lpstr>Calibri Light</vt:lpstr>
      <vt:lpstr>Office Theme</vt:lpstr>
      <vt:lpstr>Neretva River  (Bosnia and Herzegovina) 42nd meeting of the Standing Committee, November 2022, Strasbourg  </vt:lpstr>
      <vt:lpstr>Upper Neretva case – iconic river and dam tsunami</vt:lpstr>
      <vt:lpstr>PowerPoint Presentation</vt:lpstr>
      <vt:lpstr>PowerPoint Presentation</vt:lpstr>
      <vt:lpstr>Current status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Plans for 7 small HPPs still active (RS)</vt:lpstr>
      <vt:lpstr>PowerPoint Presentation</vt:lpstr>
      <vt:lpstr>Neretva Science Week (Summer 2022)</vt:lpstr>
      <vt:lpstr>Findings from Neretva Science Week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Proclamation as protected area</vt:lpstr>
      <vt:lpstr>Upper Horizons project in Neretva basin</vt:lpstr>
      <vt:lpstr>Requests from the Standing Committee: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Kresna Gorge case update</dc:title>
  <dc:creator>dpopov</dc:creator>
  <cp:lastModifiedBy>Eoghan KELLY</cp:lastModifiedBy>
  <cp:revision>147</cp:revision>
  <dcterms:created xsi:type="dcterms:W3CDTF">2020-11-20T09:02:57Z</dcterms:created>
  <dcterms:modified xsi:type="dcterms:W3CDTF">2022-11-23T16:02:18Z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0x0101003A7E38EDCD506249A81FF349135682F4</vt:lpwstr>
  </property>
</Properties>
</file>