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2" r:id="rId4"/>
    <p:sldId id="276" r:id="rId5"/>
    <p:sldId id="277" r:id="rId6"/>
    <p:sldId id="264" r:id="rId7"/>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zaros" initials="L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54" y="6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2A450A-2A74-4D3D-BE23-CD57341DF1F3}"/>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2593ECC9-69D5-49EA-9526-DE7311E60E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E34CF65E-E2F5-482D-9DFF-990BE421BCF3}"/>
              </a:ext>
            </a:extLst>
          </p:cNvPr>
          <p:cNvSpPr>
            <a:spLocks noGrp="1"/>
          </p:cNvSpPr>
          <p:nvPr>
            <p:ph type="dt" sz="half" idx="10"/>
          </p:nvPr>
        </p:nvSpPr>
        <p:spPr/>
        <p:txBody>
          <a:bodyPr/>
          <a:lstStyle/>
          <a:p>
            <a:fld id="{EE4F3BA4-CD46-4448-BE94-1929C0DBBF2B}" type="datetimeFigureOut">
              <a:rPr lang="el-GR" smtClean="0"/>
              <a:t>28/11/2022</a:t>
            </a:fld>
            <a:endParaRPr lang="el-GR"/>
          </a:p>
        </p:txBody>
      </p:sp>
      <p:sp>
        <p:nvSpPr>
          <p:cNvPr id="5" name="Θέση υποσέλιδου 4">
            <a:extLst>
              <a:ext uri="{FF2B5EF4-FFF2-40B4-BE49-F238E27FC236}">
                <a16:creationId xmlns:a16="http://schemas.microsoft.com/office/drawing/2014/main" id="{94BEB347-F28C-435C-8E4B-329095E7EC2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E7E0010-30B8-4453-844D-EBB759F65102}"/>
              </a:ext>
            </a:extLst>
          </p:cNvPr>
          <p:cNvSpPr>
            <a:spLocks noGrp="1"/>
          </p:cNvSpPr>
          <p:nvPr>
            <p:ph type="sldNum" sz="quarter" idx="12"/>
          </p:nvPr>
        </p:nvSpPr>
        <p:spPr/>
        <p:txBody>
          <a:bodyPr/>
          <a:lstStyle/>
          <a:p>
            <a:fld id="{87428DCE-DC93-49AD-BE36-8F23A8A78303}" type="slidenum">
              <a:rPr lang="el-GR" smtClean="0"/>
              <a:t>‹#›</a:t>
            </a:fld>
            <a:endParaRPr lang="el-GR"/>
          </a:p>
        </p:txBody>
      </p:sp>
    </p:spTree>
    <p:extLst>
      <p:ext uri="{BB962C8B-B14F-4D97-AF65-F5344CB8AC3E}">
        <p14:creationId xmlns:p14="http://schemas.microsoft.com/office/powerpoint/2010/main" val="3853059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D922E29-AC11-4A4D-8392-2D130E2186E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B97EF9D0-FE22-4FA8-82DD-0F0237F45126}"/>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991191E-5A52-46E0-AF91-DBD348FAC3F4}"/>
              </a:ext>
            </a:extLst>
          </p:cNvPr>
          <p:cNvSpPr>
            <a:spLocks noGrp="1"/>
          </p:cNvSpPr>
          <p:nvPr>
            <p:ph type="dt" sz="half" idx="10"/>
          </p:nvPr>
        </p:nvSpPr>
        <p:spPr/>
        <p:txBody>
          <a:bodyPr/>
          <a:lstStyle/>
          <a:p>
            <a:fld id="{EE4F3BA4-CD46-4448-BE94-1929C0DBBF2B}" type="datetimeFigureOut">
              <a:rPr lang="el-GR" smtClean="0"/>
              <a:t>28/11/2022</a:t>
            </a:fld>
            <a:endParaRPr lang="el-GR"/>
          </a:p>
        </p:txBody>
      </p:sp>
      <p:sp>
        <p:nvSpPr>
          <p:cNvPr id="5" name="Θέση υποσέλιδου 4">
            <a:extLst>
              <a:ext uri="{FF2B5EF4-FFF2-40B4-BE49-F238E27FC236}">
                <a16:creationId xmlns:a16="http://schemas.microsoft.com/office/drawing/2014/main" id="{41D8F87A-EBAC-4E70-8017-948A2E4546F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C0427A4-8599-4EBA-B845-5384C7160F4A}"/>
              </a:ext>
            </a:extLst>
          </p:cNvPr>
          <p:cNvSpPr>
            <a:spLocks noGrp="1"/>
          </p:cNvSpPr>
          <p:nvPr>
            <p:ph type="sldNum" sz="quarter" idx="12"/>
          </p:nvPr>
        </p:nvSpPr>
        <p:spPr/>
        <p:txBody>
          <a:bodyPr/>
          <a:lstStyle/>
          <a:p>
            <a:fld id="{87428DCE-DC93-49AD-BE36-8F23A8A78303}" type="slidenum">
              <a:rPr lang="el-GR" smtClean="0"/>
              <a:t>‹#›</a:t>
            </a:fld>
            <a:endParaRPr lang="el-GR"/>
          </a:p>
        </p:txBody>
      </p:sp>
    </p:spTree>
    <p:extLst>
      <p:ext uri="{BB962C8B-B14F-4D97-AF65-F5344CB8AC3E}">
        <p14:creationId xmlns:p14="http://schemas.microsoft.com/office/powerpoint/2010/main" val="24593786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FE88CB6F-23AB-40F8-B6B1-DB3EBE5183B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B7A6CFE-B052-4F3A-8CF3-805D7192BA4F}"/>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47D1491-B624-4BE2-B468-107EC1B0856F}"/>
              </a:ext>
            </a:extLst>
          </p:cNvPr>
          <p:cNvSpPr>
            <a:spLocks noGrp="1"/>
          </p:cNvSpPr>
          <p:nvPr>
            <p:ph type="dt" sz="half" idx="10"/>
          </p:nvPr>
        </p:nvSpPr>
        <p:spPr/>
        <p:txBody>
          <a:bodyPr/>
          <a:lstStyle/>
          <a:p>
            <a:fld id="{EE4F3BA4-CD46-4448-BE94-1929C0DBBF2B}" type="datetimeFigureOut">
              <a:rPr lang="el-GR" smtClean="0"/>
              <a:t>28/11/2022</a:t>
            </a:fld>
            <a:endParaRPr lang="el-GR"/>
          </a:p>
        </p:txBody>
      </p:sp>
      <p:sp>
        <p:nvSpPr>
          <p:cNvPr id="5" name="Θέση υποσέλιδου 4">
            <a:extLst>
              <a:ext uri="{FF2B5EF4-FFF2-40B4-BE49-F238E27FC236}">
                <a16:creationId xmlns:a16="http://schemas.microsoft.com/office/drawing/2014/main" id="{F33753E3-6CDA-4674-ABAC-7887FF42070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92C14AF-054F-438E-8313-EDC714D9DC44}"/>
              </a:ext>
            </a:extLst>
          </p:cNvPr>
          <p:cNvSpPr>
            <a:spLocks noGrp="1"/>
          </p:cNvSpPr>
          <p:nvPr>
            <p:ph type="sldNum" sz="quarter" idx="12"/>
          </p:nvPr>
        </p:nvSpPr>
        <p:spPr/>
        <p:txBody>
          <a:bodyPr/>
          <a:lstStyle/>
          <a:p>
            <a:fld id="{87428DCE-DC93-49AD-BE36-8F23A8A78303}" type="slidenum">
              <a:rPr lang="el-GR" smtClean="0"/>
              <a:t>‹#›</a:t>
            </a:fld>
            <a:endParaRPr lang="el-GR"/>
          </a:p>
        </p:txBody>
      </p:sp>
    </p:spTree>
    <p:extLst>
      <p:ext uri="{BB962C8B-B14F-4D97-AF65-F5344CB8AC3E}">
        <p14:creationId xmlns:p14="http://schemas.microsoft.com/office/powerpoint/2010/main" val="2708835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F57A26-0B21-4457-AD32-1EF34F597DC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038CE4F-0262-4CB0-872C-755F6D579FFE}"/>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0E14ED0A-E3D0-4DAA-9541-03DE628DC689}"/>
              </a:ext>
            </a:extLst>
          </p:cNvPr>
          <p:cNvSpPr>
            <a:spLocks noGrp="1"/>
          </p:cNvSpPr>
          <p:nvPr>
            <p:ph type="dt" sz="half" idx="10"/>
          </p:nvPr>
        </p:nvSpPr>
        <p:spPr/>
        <p:txBody>
          <a:bodyPr/>
          <a:lstStyle/>
          <a:p>
            <a:fld id="{EE4F3BA4-CD46-4448-BE94-1929C0DBBF2B}" type="datetimeFigureOut">
              <a:rPr lang="el-GR" smtClean="0"/>
              <a:t>28/11/2022</a:t>
            </a:fld>
            <a:endParaRPr lang="el-GR"/>
          </a:p>
        </p:txBody>
      </p:sp>
      <p:sp>
        <p:nvSpPr>
          <p:cNvPr id="5" name="Θέση υποσέλιδου 4">
            <a:extLst>
              <a:ext uri="{FF2B5EF4-FFF2-40B4-BE49-F238E27FC236}">
                <a16:creationId xmlns:a16="http://schemas.microsoft.com/office/drawing/2014/main" id="{2E84E470-3452-4EAA-AC70-5B2796DEBC2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D1CD3C6-9429-4EBF-999C-02FD7D2D2A02}"/>
              </a:ext>
            </a:extLst>
          </p:cNvPr>
          <p:cNvSpPr>
            <a:spLocks noGrp="1"/>
          </p:cNvSpPr>
          <p:nvPr>
            <p:ph type="sldNum" sz="quarter" idx="12"/>
          </p:nvPr>
        </p:nvSpPr>
        <p:spPr/>
        <p:txBody>
          <a:bodyPr/>
          <a:lstStyle/>
          <a:p>
            <a:fld id="{87428DCE-DC93-49AD-BE36-8F23A8A78303}" type="slidenum">
              <a:rPr lang="el-GR" smtClean="0"/>
              <a:t>‹#›</a:t>
            </a:fld>
            <a:endParaRPr lang="el-GR"/>
          </a:p>
        </p:txBody>
      </p:sp>
    </p:spTree>
    <p:extLst>
      <p:ext uri="{BB962C8B-B14F-4D97-AF65-F5344CB8AC3E}">
        <p14:creationId xmlns:p14="http://schemas.microsoft.com/office/powerpoint/2010/main" val="1220281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2260E5-D244-48BD-84F4-76B5CE97E83B}"/>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0AF8AE4-07DE-4ED8-85B9-BCC89AC86C7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89889736-4697-4728-9585-BAFC7FFE54A0}"/>
              </a:ext>
            </a:extLst>
          </p:cNvPr>
          <p:cNvSpPr>
            <a:spLocks noGrp="1"/>
          </p:cNvSpPr>
          <p:nvPr>
            <p:ph type="dt" sz="half" idx="10"/>
          </p:nvPr>
        </p:nvSpPr>
        <p:spPr/>
        <p:txBody>
          <a:bodyPr/>
          <a:lstStyle/>
          <a:p>
            <a:fld id="{EE4F3BA4-CD46-4448-BE94-1929C0DBBF2B}" type="datetimeFigureOut">
              <a:rPr lang="el-GR" smtClean="0"/>
              <a:t>28/11/2022</a:t>
            </a:fld>
            <a:endParaRPr lang="el-GR"/>
          </a:p>
        </p:txBody>
      </p:sp>
      <p:sp>
        <p:nvSpPr>
          <p:cNvPr id="5" name="Θέση υποσέλιδου 4">
            <a:extLst>
              <a:ext uri="{FF2B5EF4-FFF2-40B4-BE49-F238E27FC236}">
                <a16:creationId xmlns:a16="http://schemas.microsoft.com/office/drawing/2014/main" id="{23A37BAA-A087-487E-B7A4-BDC389EA0C2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8843E1E-9CB1-40E3-A485-E5744DC4BDAA}"/>
              </a:ext>
            </a:extLst>
          </p:cNvPr>
          <p:cNvSpPr>
            <a:spLocks noGrp="1"/>
          </p:cNvSpPr>
          <p:nvPr>
            <p:ph type="sldNum" sz="quarter" idx="12"/>
          </p:nvPr>
        </p:nvSpPr>
        <p:spPr/>
        <p:txBody>
          <a:bodyPr/>
          <a:lstStyle/>
          <a:p>
            <a:fld id="{87428DCE-DC93-49AD-BE36-8F23A8A78303}" type="slidenum">
              <a:rPr lang="el-GR" smtClean="0"/>
              <a:t>‹#›</a:t>
            </a:fld>
            <a:endParaRPr lang="el-GR"/>
          </a:p>
        </p:txBody>
      </p:sp>
    </p:spTree>
    <p:extLst>
      <p:ext uri="{BB962C8B-B14F-4D97-AF65-F5344CB8AC3E}">
        <p14:creationId xmlns:p14="http://schemas.microsoft.com/office/powerpoint/2010/main" val="2217233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48E980C-5523-44F0-8693-C576DFEC42E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FBDE9E2-B43E-4AEE-BFFD-5E8A0AE4CC67}"/>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C8E6577A-19F4-4BF9-BC32-CB40A7359D34}"/>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BE64C276-5AB2-4DAF-AD93-F09C0F763E36}"/>
              </a:ext>
            </a:extLst>
          </p:cNvPr>
          <p:cNvSpPr>
            <a:spLocks noGrp="1"/>
          </p:cNvSpPr>
          <p:nvPr>
            <p:ph type="dt" sz="half" idx="10"/>
          </p:nvPr>
        </p:nvSpPr>
        <p:spPr/>
        <p:txBody>
          <a:bodyPr/>
          <a:lstStyle/>
          <a:p>
            <a:fld id="{EE4F3BA4-CD46-4448-BE94-1929C0DBBF2B}" type="datetimeFigureOut">
              <a:rPr lang="el-GR" smtClean="0"/>
              <a:t>28/11/2022</a:t>
            </a:fld>
            <a:endParaRPr lang="el-GR"/>
          </a:p>
        </p:txBody>
      </p:sp>
      <p:sp>
        <p:nvSpPr>
          <p:cNvPr id="6" name="Θέση υποσέλιδου 5">
            <a:extLst>
              <a:ext uri="{FF2B5EF4-FFF2-40B4-BE49-F238E27FC236}">
                <a16:creationId xmlns:a16="http://schemas.microsoft.com/office/drawing/2014/main" id="{CEC1E45D-C217-4DA7-9CE2-A9924C7DA517}"/>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C91A23E-C298-40B3-ADEE-322F7107A4E0}"/>
              </a:ext>
            </a:extLst>
          </p:cNvPr>
          <p:cNvSpPr>
            <a:spLocks noGrp="1"/>
          </p:cNvSpPr>
          <p:nvPr>
            <p:ph type="sldNum" sz="quarter" idx="12"/>
          </p:nvPr>
        </p:nvSpPr>
        <p:spPr/>
        <p:txBody>
          <a:bodyPr/>
          <a:lstStyle/>
          <a:p>
            <a:fld id="{87428DCE-DC93-49AD-BE36-8F23A8A78303}" type="slidenum">
              <a:rPr lang="el-GR" smtClean="0"/>
              <a:t>‹#›</a:t>
            </a:fld>
            <a:endParaRPr lang="el-GR"/>
          </a:p>
        </p:txBody>
      </p:sp>
    </p:spTree>
    <p:extLst>
      <p:ext uri="{BB962C8B-B14F-4D97-AF65-F5344CB8AC3E}">
        <p14:creationId xmlns:p14="http://schemas.microsoft.com/office/powerpoint/2010/main" val="2835520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390101-7429-40AC-8DDC-C679613FDF87}"/>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85600DA-BAF4-4E0A-B8E6-61DBF40EAD6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B374CCF5-B66D-40A0-B840-12E462D991A0}"/>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DE4CC67C-2741-4A00-A500-3265D7B3C3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86C2E18A-B4E2-450F-8015-7EE78B9F514A}"/>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7D17C1C8-68E6-45E4-9A54-DB9CB4069C34}"/>
              </a:ext>
            </a:extLst>
          </p:cNvPr>
          <p:cNvSpPr>
            <a:spLocks noGrp="1"/>
          </p:cNvSpPr>
          <p:nvPr>
            <p:ph type="dt" sz="half" idx="10"/>
          </p:nvPr>
        </p:nvSpPr>
        <p:spPr/>
        <p:txBody>
          <a:bodyPr/>
          <a:lstStyle/>
          <a:p>
            <a:fld id="{EE4F3BA4-CD46-4448-BE94-1929C0DBBF2B}" type="datetimeFigureOut">
              <a:rPr lang="el-GR" smtClean="0"/>
              <a:t>28/11/2022</a:t>
            </a:fld>
            <a:endParaRPr lang="el-GR"/>
          </a:p>
        </p:txBody>
      </p:sp>
      <p:sp>
        <p:nvSpPr>
          <p:cNvPr id="8" name="Θέση υποσέλιδου 7">
            <a:extLst>
              <a:ext uri="{FF2B5EF4-FFF2-40B4-BE49-F238E27FC236}">
                <a16:creationId xmlns:a16="http://schemas.microsoft.com/office/drawing/2014/main" id="{CC8EB446-8AD9-4607-8811-F0A3BF546EF6}"/>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4B09B482-F4F8-4A0A-B2A1-D28990422AA0}"/>
              </a:ext>
            </a:extLst>
          </p:cNvPr>
          <p:cNvSpPr>
            <a:spLocks noGrp="1"/>
          </p:cNvSpPr>
          <p:nvPr>
            <p:ph type="sldNum" sz="quarter" idx="12"/>
          </p:nvPr>
        </p:nvSpPr>
        <p:spPr/>
        <p:txBody>
          <a:bodyPr/>
          <a:lstStyle/>
          <a:p>
            <a:fld id="{87428DCE-DC93-49AD-BE36-8F23A8A78303}" type="slidenum">
              <a:rPr lang="el-GR" smtClean="0"/>
              <a:t>‹#›</a:t>
            </a:fld>
            <a:endParaRPr lang="el-GR"/>
          </a:p>
        </p:txBody>
      </p:sp>
    </p:spTree>
    <p:extLst>
      <p:ext uri="{BB962C8B-B14F-4D97-AF65-F5344CB8AC3E}">
        <p14:creationId xmlns:p14="http://schemas.microsoft.com/office/powerpoint/2010/main" val="559283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10287E-136D-4D6F-9067-5CF04749B70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BE1214CD-0E0C-4C7B-8F17-98CC5E76E29E}"/>
              </a:ext>
            </a:extLst>
          </p:cNvPr>
          <p:cNvSpPr>
            <a:spLocks noGrp="1"/>
          </p:cNvSpPr>
          <p:nvPr>
            <p:ph type="dt" sz="half" idx="10"/>
          </p:nvPr>
        </p:nvSpPr>
        <p:spPr/>
        <p:txBody>
          <a:bodyPr/>
          <a:lstStyle/>
          <a:p>
            <a:fld id="{EE4F3BA4-CD46-4448-BE94-1929C0DBBF2B}" type="datetimeFigureOut">
              <a:rPr lang="el-GR" smtClean="0"/>
              <a:t>28/11/2022</a:t>
            </a:fld>
            <a:endParaRPr lang="el-GR"/>
          </a:p>
        </p:txBody>
      </p:sp>
      <p:sp>
        <p:nvSpPr>
          <p:cNvPr id="4" name="Θέση υποσέλιδου 3">
            <a:extLst>
              <a:ext uri="{FF2B5EF4-FFF2-40B4-BE49-F238E27FC236}">
                <a16:creationId xmlns:a16="http://schemas.microsoft.com/office/drawing/2014/main" id="{77A26CF4-2FC6-4316-99AF-A3585967639E}"/>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27B131C6-2650-4FFA-B08D-91C161A9BCBE}"/>
              </a:ext>
            </a:extLst>
          </p:cNvPr>
          <p:cNvSpPr>
            <a:spLocks noGrp="1"/>
          </p:cNvSpPr>
          <p:nvPr>
            <p:ph type="sldNum" sz="quarter" idx="12"/>
          </p:nvPr>
        </p:nvSpPr>
        <p:spPr/>
        <p:txBody>
          <a:bodyPr/>
          <a:lstStyle/>
          <a:p>
            <a:fld id="{87428DCE-DC93-49AD-BE36-8F23A8A78303}" type="slidenum">
              <a:rPr lang="el-GR" smtClean="0"/>
              <a:t>‹#›</a:t>
            </a:fld>
            <a:endParaRPr lang="el-GR"/>
          </a:p>
        </p:txBody>
      </p:sp>
    </p:spTree>
    <p:extLst>
      <p:ext uri="{BB962C8B-B14F-4D97-AF65-F5344CB8AC3E}">
        <p14:creationId xmlns:p14="http://schemas.microsoft.com/office/powerpoint/2010/main" val="3965392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CE7A5937-2326-4411-B0E4-36CF5FD3A21E}"/>
              </a:ext>
            </a:extLst>
          </p:cNvPr>
          <p:cNvSpPr>
            <a:spLocks noGrp="1"/>
          </p:cNvSpPr>
          <p:nvPr>
            <p:ph type="dt" sz="half" idx="10"/>
          </p:nvPr>
        </p:nvSpPr>
        <p:spPr/>
        <p:txBody>
          <a:bodyPr/>
          <a:lstStyle/>
          <a:p>
            <a:fld id="{EE4F3BA4-CD46-4448-BE94-1929C0DBBF2B}" type="datetimeFigureOut">
              <a:rPr lang="el-GR" smtClean="0"/>
              <a:t>28/11/2022</a:t>
            </a:fld>
            <a:endParaRPr lang="el-GR"/>
          </a:p>
        </p:txBody>
      </p:sp>
      <p:sp>
        <p:nvSpPr>
          <p:cNvPr id="3" name="Θέση υποσέλιδου 2">
            <a:extLst>
              <a:ext uri="{FF2B5EF4-FFF2-40B4-BE49-F238E27FC236}">
                <a16:creationId xmlns:a16="http://schemas.microsoft.com/office/drawing/2014/main" id="{FD111FF7-A46B-48AF-BD18-507C4C1C95E4}"/>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FED74CBE-7696-4F40-89DC-394860AE448D}"/>
              </a:ext>
            </a:extLst>
          </p:cNvPr>
          <p:cNvSpPr>
            <a:spLocks noGrp="1"/>
          </p:cNvSpPr>
          <p:nvPr>
            <p:ph type="sldNum" sz="quarter" idx="12"/>
          </p:nvPr>
        </p:nvSpPr>
        <p:spPr/>
        <p:txBody>
          <a:bodyPr/>
          <a:lstStyle/>
          <a:p>
            <a:fld id="{87428DCE-DC93-49AD-BE36-8F23A8A78303}" type="slidenum">
              <a:rPr lang="el-GR" smtClean="0"/>
              <a:t>‹#›</a:t>
            </a:fld>
            <a:endParaRPr lang="el-GR"/>
          </a:p>
        </p:txBody>
      </p:sp>
    </p:spTree>
    <p:extLst>
      <p:ext uri="{BB962C8B-B14F-4D97-AF65-F5344CB8AC3E}">
        <p14:creationId xmlns:p14="http://schemas.microsoft.com/office/powerpoint/2010/main" val="2510145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80C71D-9B6D-406F-9FA7-7DC38533502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BF70961-7910-4A51-A264-B360A1515A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FC0543A3-3193-4BCE-85F3-DF8E671DE8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7D17666-99EB-4863-B13A-1867E51BF4FD}"/>
              </a:ext>
            </a:extLst>
          </p:cNvPr>
          <p:cNvSpPr>
            <a:spLocks noGrp="1"/>
          </p:cNvSpPr>
          <p:nvPr>
            <p:ph type="dt" sz="half" idx="10"/>
          </p:nvPr>
        </p:nvSpPr>
        <p:spPr/>
        <p:txBody>
          <a:bodyPr/>
          <a:lstStyle/>
          <a:p>
            <a:fld id="{EE4F3BA4-CD46-4448-BE94-1929C0DBBF2B}" type="datetimeFigureOut">
              <a:rPr lang="el-GR" smtClean="0"/>
              <a:t>28/11/2022</a:t>
            </a:fld>
            <a:endParaRPr lang="el-GR"/>
          </a:p>
        </p:txBody>
      </p:sp>
      <p:sp>
        <p:nvSpPr>
          <p:cNvPr id="6" name="Θέση υποσέλιδου 5">
            <a:extLst>
              <a:ext uri="{FF2B5EF4-FFF2-40B4-BE49-F238E27FC236}">
                <a16:creationId xmlns:a16="http://schemas.microsoft.com/office/drawing/2014/main" id="{1340C9B5-5AC7-4E0F-B2DC-C31F34B378C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7583529-CF18-4F5F-A183-05E053A7E7A7}"/>
              </a:ext>
            </a:extLst>
          </p:cNvPr>
          <p:cNvSpPr>
            <a:spLocks noGrp="1"/>
          </p:cNvSpPr>
          <p:nvPr>
            <p:ph type="sldNum" sz="quarter" idx="12"/>
          </p:nvPr>
        </p:nvSpPr>
        <p:spPr/>
        <p:txBody>
          <a:bodyPr/>
          <a:lstStyle/>
          <a:p>
            <a:fld id="{87428DCE-DC93-49AD-BE36-8F23A8A78303}" type="slidenum">
              <a:rPr lang="el-GR" smtClean="0"/>
              <a:t>‹#›</a:t>
            </a:fld>
            <a:endParaRPr lang="el-GR"/>
          </a:p>
        </p:txBody>
      </p:sp>
    </p:spTree>
    <p:extLst>
      <p:ext uri="{BB962C8B-B14F-4D97-AF65-F5344CB8AC3E}">
        <p14:creationId xmlns:p14="http://schemas.microsoft.com/office/powerpoint/2010/main" val="3693971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E00DDD-D4CC-47B9-82E2-9AB0B281011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7D306338-9244-41BC-8DDE-83F32D9A25F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E88C05D8-393E-429C-8A51-62DC3D8AED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099CD6A-3209-4241-B5A3-B88734E2E1FC}"/>
              </a:ext>
            </a:extLst>
          </p:cNvPr>
          <p:cNvSpPr>
            <a:spLocks noGrp="1"/>
          </p:cNvSpPr>
          <p:nvPr>
            <p:ph type="dt" sz="half" idx="10"/>
          </p:nvPr>
        </p:nvSpPr>
        <p:spPr/>
        <p:txBody>
          <a:bodyPr/>
          <a:lstStyle/>
          <a:p>
            <a:fld id="{EE4F3BA4-CD46-4448-BE94-1929C0DBBF2B}" type="datetimeFigureOut">
              <a:rPr lang="el-GR" smtClean="0"/>
              <a:t>28/11/2022</a:t>
            </a:fld>
            <a:endParaRPr lang="el-GR"/>
          </a:p>
        </p:txBody>
      </p:sp>
      <p:sp>
        <p:nvSpPr>
          <p:cNvPr id="6" name="Θέση υποσέλιδου 5">
            <a:extLst>
              <a:ext uri="{FF2B5EF4-FFF2-40B4-BE49-F238E27FC236}">
                <a16:creationId xmlns:a16="http://schemas.microsoft.com/office/drawing/2014/main" id="{CC42F111-155B-49BB-B231-0FDD595681E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0A9329C-1A55-42D0-BB40-69639CEDB6F9}"/>
              </a:ext>
            </a:extLst>
          </p:cNvPr>
          <p:cNvSpPr>
            <a:spLocks noGrp="1"/>
          </p:cNvSpPr>
          <p:nvPr>
            <p:ph type="sldNum" sz="quarter" idx="12"/>
          </p:nvPr>
        </p:nvSpPr>
        <p:spPr/>
        <p:txBody>
          <a:bodyPr/>
          <a:lstStyle/>
          <a:p>
            <a:fld id="{87428DCE-DC93-49AD-BE36-8F23A8A78303}" type="slidenum">
              <a:rPr lang="el-GR" smtClean="0"/>
              <a:t>‹#›</a:t>
            </a:fld>
            <a:endParaRPr lang="el-GR"/>
          </a:p>
        </p:txBody>
      </p:sp>
    </p:spTree>
    <p:extLst>
      <p:ext uri="{BB962C8B-B14F-4D97-AF65-F5344CB8AC3E}">
        <p14:creationId xmlns:p14="http://schemas.microsoft.com/office/powerpoint/2010/main" val="9717564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32D1F0C1-D448-4EAA-BC7F-1C443F9FD54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2731457E-E6D4-43A3-988D-6A4FD819C3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4688D851-6789-4B97-B327-A7DB3E6452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4F3BA4-CD46-4448-BE94-1929C0DBBF2B}" type="datetimeFigureOut">
              <a:rPr lang="el-GR" smtClean="0"/>
              <a:t>28/11/2022</a:t>
            </a:fld>
            <a:endParaRPr lang="el-GR"/>
          </a:p>
        </p:txBody>
      </p:sp>
      <p:sp>
        <p:nvSpPr>
          <p:cNvPr id="5" name="Θέση υποσέλιδου 4">
            <a:extLst>
              <a:ext uri="{FF2B5EF4-FFF2-40B4-BE49-F238E27FC236}">
                <a16:creationId xmlns:a16="http://schemas.microsoft.com/office/drawing/2014/main" id="{BBF1C134-A7C6-4F09-B1B4-938646B89E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ABD9D5E5-117B-4179-A7DB-F5822E8011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428DCE-DC93-49AD-BE36-8F23A8A78303}" type="slidenum">
              <a:rPr lang="el-GR" smtClean="0"/>
              <a:t>‹#›</a:t>
            </a:fld>
            <a:endParaRPr lang="el-GR"/>
          </a:p>
        </p:txBody>
      </p:sp>
    </p:spTree>
    <p:extLst>
      <p:ext uri="{BB962C8B-B14F-4D97-AF65-F5344CB8AC3E}">
        <p14:creationId xmlns:p14="http://schemas.microsoft.com/office/powerpoint/2010/main" val="22241875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emf"/><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emf"/><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emf"/><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emf"/><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emf"/><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92114FF-6DB3-464B-908C-7ADEA9AAF323}"/>
              </a:ext>
            </a:extLst>
          </p:cNvPr>
          <p:cNvSpPr>
            <a:spLocks noGrp="1"/>
          </p:cNvSpPr>
          <p:nvPr>
            <p:ph type="ctrTitle"/>
          </p:nvPr>
        </p:nvSpPr>
        <p:spPr>
          <a:xfrm>
            <a:off x="133565" y="1787703"/>
            <a:ext cx="11840966" cy="4181390"/>
          </a:xfrm>
        </p:spPr>
        <p:txBody>
          <a:bodyPr>
            <a:noAutofit/>
          </a:bodyPr>
          <a:lstStyle/>
          <a:p>
            <a:pPr algn="ctr">
              <a:lnSpc>
                <a:spcPct val="100000"/>
              </a:lnSpc>
              <a:spcBef>
                <a:spcPts val="300"/>
              </a:spcBef>
              <a:spcAft>
                <a:spcPts val="300"/>
              </a:spcAft>
            </a:pPr>
            <a:r>
              <a:rPr lang="en-US" sz="2000" cap="all" dirty="0">
                <a:effectLst/>
                <a:latin typeface="Times New Roman" panose="02020603050405020304" pitchFamily="18" charset="0"/>
                <a:ea typeface="Times New Roman" panose="02020603050405020304" pitchFamily="18" charset="0"/>
              </a:rPr>
              <a:t>CONVENTION ON THE CONSERVATION OF EUROPEAN WILDLIFE</a:t>
            </a:r>
            <a:br>
              <a:rPr lang="el-GR" sz="2000" dirty="0">
                <a:effectLst/>
                <a:latin typeface="Times New Roman" panose="02020603050405020304" pitchFamily="18" charset="0"/>
                <a:ea typeface="Times New Roman" panose="02020603050405020304" pitchFamily="18" charset="0"/>
              </a:rPr>
            </a:br>
            <a:r>
              <a:rPr lang="en-US" sz="2000" cap="all" dirty="0">
                <a:effectLst/>
                <a:latin typeface="Times New Roman" panose="02020603050405020304" pitchFamily="18" charset="0"/>
                <a:ea typeface="Times New Roman" panose="02020603050405020304" pitchFamily="18" charset="0"/>
              </a:rPr>
              <a:t>AND NATURAL HABITATS</a:t>
            </a:r>
            <a:br>
              <a:rPr lang="en-US" sz="2000" cap="all" dirty="0">
                <a:effectLst/>
                <a:latin typeface="Times New Roman" panose="02020603050405020304" pitchFamily="18" charset="0"/>
                <a:ea typeface="Times New Roman" panose="02020603050405020304" pitchFamily="18" charset="0"/>
              </a:rPr>
            </a:br>
            <a:br>
              <a:rPr lang="en-US" sz="2000" cap="all" dirty="0">
                <a:effectLst/>
                <a:latin typeface="Times New Roman" panose="02020603050405020304" pitchFamily="18" charset="0"/>
                <a:ea typeface="Times New Roman" panose="02020603050405020304" pitchFamily="18" charset="0"/>
              </a:rPr>
            </a:br>
            <a:r>
              <a:rPr lang="en-US" sz="1600" b="1" i="1" dirty="0">
                <a:solidFill>
                  <a:prstClr val="black"/>
                </a:solidFill>
                <a:latin typeface="Times New Roman" panose="02020603050405020304" pitchFamily="18" charset="0"/>
                <a:ea typeface="Times New Roman" panose="02020603050405020304" pitchFamily="18" charset="0"/>
                <a:cs typeface="+mn-cs"/>
              </a:rPr>
              <a:t>42</a:t>
            </a:r>
            <a:r>
              <a:rPr lang="en-US" sz="1600" b="1" i="1" baseline="30000" dirty="0">
                <a:solidFill>
                  <a:prstClr val="black"/>
                </a:solidFill>
                <a:latin typeface="Times New Roman" panose="02020603050405020304" pitchFamily="18" charset="0"/>
                <a:ea typeface="Times New Roman" panose="02020603050405020304" pitchFamily="18" charset="0"/>
                <a:cs typeface="+mn-cs"/>
              </a:rPr>
              <a:t>nd</a:t>
            </a:r>
            <a:r>
              <a:rPr lang="en-US" sz="1600" b="1" i="1" dirty="0">
                <a:solidFill>
                  <a:prstClr val="black"/>
                </a:solidFill>
                <a:latin typeface="Times New Roman" panose="02020603050405020304" pitchFamily="18" charset="0"/>
                <a:ea typeface="Times New Roman" panose="02020603050405020304" pitchFamily="18" charset="0"/>
                <a:cs typeface="+mn-cs"/>
              </a:rPr>
              <a:t> Standing Committee, November </a:t>
            </a:r>
            <a:r>
              <a:rPr lang="en-US" sz="1600" b="1" i="1" dirty="0">
                <a:solidFill>
                  <a:prstClr val="black"/>
                </a:solidFill>
                <a:latin typeface="Times New Roman" panose="02020603050405020304" pitchFamily="18" charset="0"/>
                <a:ea typeface="Times New Roman" panose="02020603050405020304" pitchFamily="18" charset="0"/>
              </a:rPr>
              <a:t>28</a:t>
            </a:r>
            <a:r>
              <a:rPr lang="en-US" sz="1600" b="1" i="1" baseline="30000" dirty="0">
                <a:solidFill>
                  <a:prstClr val="black"/>
                </a:solidFill>
                <a:latin typeface="Times New Roman" panose="02020603050405020304" pitchFamily="18" charset="0"/>
                <a:ea typeface="Times New Roman" panose="02020603050405020304" pitchFamily="18" charset="0"/>
              </a:rPr>
              <a:t>th</a:t>
            </a:r>
            <a:r>
              <a:rPr lang="en-US" sz="1600" b="1" i="1" dirty="0">
                <a:solidFill>
                  <a:prstClr val="black"/>
                </a:solidFill>
                <a:latin typeface="Times New Roman" panose="02020603050405020304" pitchFamily="18" charset="0"/>
                <a:ea typeface="Times New Roman" panose="02020603050405020304" pitchFamily="18" charset="0"/>
                <a:cs typeface="+mn-cs"/>
              </a:rPr>
              <a:t> – December </a:t>
            </a:r>
            <a:r>
              <a:rPr lang="en-US" sz="1600" b="1" i="1">
                <a:solidFill>
                  <a:prstClr val="black"/>
                </a:solidFill>
                <a:latin typeface="Times New Roman" panose="02020603050405020304" pitchFamily="18" charset="0"/>
                <a:ea typeface="Times New Roman" panose="02020603050405020304" pitchFamily="18" charset="0"/>
              </a:rPr>
              <a:t>2</a:t>
            </a:r>
            <a:r>
              <a:rPr lang="en-US" sz="1600" b="1" i="1" baseline="30000">
                <a:solidFill>
                  <a:prstClr val="black"/>
                </a:solidFill>
                <a:latin typeface="Times New Roman" panose="02020603050405020304" pitchFamily="18" charset="0"/>
                <a:ea typeface="Times New Roman" panose="02020603050405020304" pitchFamily="18" charset="0"/>
              </a:rPr>
              <a:t>nd </a:t>
            </a:r>
            <a:r>
              <a:rPr lang="en-US" sz="1600" b="1" i="1">
                <a:solidFill>
                  <a:prstClr val="black"/>
                </a:solidFill>
                <a:latin typeface="Times New Roman" panose="02020603050405020304" pitchFamily="18" charset="0"/>
                <a:ea typeface="Times New Roman" panose="02020603050405020304" pitchFamily="18" charset="0"/>
                <a:cs typeface="+mn-cs"/>
              </a:rPr>
              <a:t>2022</a:t>
            </a:r>
            <a:br>
              <a:rPr lang="en-US" sz="2000" cap="all" dirty="0">
                <a:effectLst/>
                <a:latin typeface="Times New Roman" panose="02020603050405020304" pitchFamily="18" charset="0"/>
                <a:ea typeface="Times New Roman" panose="02020603050405020304" pitchFamily="18" charset="0"/>
              </a:rPr>
            </a:br>
            <a:br>
              <a:rPr lang="en-US" sz="2000" cap="all" dirty="0">
                <a:effectLst/>
                <a:latin typeface="Times New Roman" panose="02020603050405020304" pitchFamily="18" charset="0"/>
                <a:ea typeface="Times New Roman" panose="02020603050405020304" pitchFamily="18" charset="0"/>
              </a:rPr>
            </a:br>
            <a:r>
              <a:rPr lang="en-GB" sz="1800" b="1" dirty="0">
                <a:effectLst/>
                <a:latin typeface="Times New Roman" panose="02020603050405020304" pitchFamily="18" charset="0"/>
                <a:ea typeface="Times New Roman" panose="02020603050405020304" pitchFamily="18" charset="0"/>
              </a:rPr>
              <a:t>On-the-spot appraisal </a:t>
            </a:r>
            <a:br>
              <a:rPr lang="el-GR" sz="1800" dirty="0">
                <a:effectLst/>
                <a:latin typeface="Times New Roman" panose="02020603050405020304" pitchFamily="18" charset="0"/>
                <a:ea typeface="Times New Roman" panose="02020603050405020304" pitchFamily="18" charset="0"/>
              </a:rPr>
            </a:br>
            <a:r>
              <a:rPr lang="en-GB" sz="1800" b="1" dirty="0">
                <a:effectLst/>
                <a:latin typeface="Times New Roman" panose="02020603050405020304" pitchFamily="18" charset="0"/>
                <a:ea typeface="Times New Roman" panose="02020603050405020304" pitchFamily="18" charset="0"/>
              </a:rPr>
              <a:t>Possible impacts of infrastructure and urbanisation developments on the </a:t>
            </a:r>
            <a:r>
              <a:rPr lang="en-GB" sz="1800" b="1" dirty="0" err="1">
                <a:effectLst/>
                <a:latin typeface="Times New Roman" panose="02020603050405020304" pitchFamily="18" charset="0"/>
                <a:ea typeface="Times New Roman" panose="02020603050405020304" pitchFamily="18" charset="0"/>
              </a:rPr>
              <a:t>Vjosë-Nartë</a:t>
            </a:r>
            <a:r>
              <a:rPr lang="en-GB" sz="1800" b="1" dirty="0">
                <a:effectLst/>
                <a:latin typeface="Times New Roman" panose="02020603050405020304" pitchFamily="18" charset="0"/>
                <a:ea typeface="Times New Roman" panose="02020603050405020304" pitchFamily="18" charset="0"/>
              </a:rPr>
              <a:t> Protected Area</a:t>
            </a:r>
            <a:br>
              <a:rPr lang="en-GB" sz="1800" b="1" dirty="0">
                <a:effectLst/>
                <a:latin typeface="Times New Roman" panose="02020603050405020304" pitchFamily="18" charset="0"/>
                <a:ea typeface="Times New Roman" panose="02020603050405020304" pitchFamily="18" charset="0"/>
              </a:rPr>
            </a:br>
            <a:br>
              <a:rPr lang="el-GR" sz="2000" dirty="0">
                <a:effectLst/>
                <a:latin typeface="Times New Roman" panose="02020603050405020304" pitchFamily="18" charset="0"/>
                <a:ea typeface="Times New Roman" panose="02020603050405020304" pitchFamily="18" charset="0"/>
              </a:rPr>
            </a:br>
            <a:r>
              <a:rPr lang="en-GB" sz="1400" b="1" i="1" dirty="0">
                <a:effectLst/>
                <a:latin typeface="Times New Roman" panose="02020603050405020304" pitchFamily="18" charset="0"/>
                <a:ea typeface="Times New Roman" panose="02020603050405020304" pitchFamily="18" charset="0"/>
              </a:rPr>
              <a:t>in the framework of the </a:t>
            </a:r>
            <a:br>
              <a:rPr lang="en-GB" sz="1400" b="1" i="1" dirty="0">
                <a:effectLst/>
                <a:latin typeface="Times New Roman" panose="02020603050405020304" pitchFamily="18" charset="0"/>
                <a:ea typeface="Times New Roman" panose="02020603050405020304" pitchFamily="18" charset="0"/>
              </a:rPr>
            </a:br>
            <a:br>
              <a:rPr lang="el-GR" sz="1400" dirty="0">
                <a:effectLst/>
                <a:latin typeface="Times New Roman" panose="02020603050405020304" pitchFamily="18" charset="0"/>
                <a:ea typeface="Times New Roman" panose="02020603050405020304" pitchFamily="18" charset="0"/>
              </a:rPr>
            </a:br>
            <a:r>
              <a:rPr lang="en-GB" sz="1400" b="1" i="1" dirty="0">
                <a:effectLst/>
                <a:latin typeface="Times New Roman" panose="02020603050405020304" pitchFamily="18" charset="0"/>
                <a:ea typeface="Times New Roman" panose="02020603050405020304" pitchFamily="18" charset="0"/>
              </a:rPr>
              <a:t>Bern Convention Open case-file no. 2016/05: Presumed negative impact of hydro-power plant development on the </a:t>
            </a:r>
            <a:r>
              <a:rPr lang="en-GB" sz="1400" b="1" i="1" dirty="0" err="1">
                <a:effectLst/>
                <a:latin typeface="Times New Roman" panose="02020603050405020304" pitchFamily="18" charset="0"/>
                <a:ea typeface="Times New Roman" panose="02020603050405020304" pitchFamily="18" charset="0"/>
              </a:rPr>
              <a:t>Vjosa</a:t>
            </a:r>
            <a:r>
              <a:rPr lang="en-GB" sz="1400" b="1" i="1" dirty="0">
                <a:effectLst/>
                <a:latin typeface="Times New Roman" panose="02020603050405020304" pitchFamily="18" charset="0"/>
                <a:ea typeface="Times New Roman" panose="02020603050405020304" pitchFamily="18" charset="0"/>
              </a:rPr>
              <a:t> river, Albania, T-PVS/Files(2022)67</a:t>
            </a:r>
            <a:br>
              <a:rPr lang="en-GB" sz="1400" b="1" i="1" dirty="0">
                <a:effectLst/>
                <a:latin typeface="Times New Roman" panose="02020603050405020304" pitchFamily="18" charset="0"/>
                <a:ea typeface="Times New Roman" panose="02020603050405020304" pitchFamily="18" charset="0"/>
              </a:rPr>
            </a:br>
            <a:br>
              <a:rPr lang="el-GR" sz="1400" dirty="0">
                <a:effectLst/>
                <a:latin typeface="Times New Roman" panose="02020603050405020304" pitchFamily="18" charset="0"/>
                <a:ea typeface="Times New Roman" panose="02020603050405020304" pitchFamily="18" charset="0"/>
              </a:rPr>
            </a:br>
            <a:r>
              <a:rPr lang="en-GB" sz="1400" b="1" i="1" dirty="0">
                <a:effectLst/>
                <a:latin typeface="Times New Roman" panose="02020603050405020304" pitchFamily="18" charset="0"/>
                <a:ea typeface="Times New Roman" panose="02020603050405020304" pitchFamily="18" charset="0"/>
              </a:rPr>
              <a:t>AEWA Implementation Review Process case file No.11: Airport construction at </a:t>
            </a:r>
            <a:r>
              <a:rPr lang="en-GB" sz="1400" b="1" i="1" dirty="0" err="1">
                <a:effectLst/>
                <a:latin typeface="Times New Roman" panose="02020603050405020304" pitchFamily="18" charset="0"/>
                <a:ea typeface="Times New Roman" panose="02020603050405020304" pitchFamily="18" charset="0"/>
              </a:rPr>
              <a:t>Vjosa-Narta</a:t>
            </a:r>
            <a:r>
              <a:rPr lang="en-GB" sz="1400" b="1" i="1" dirty="0">
                <a:effectLst/>
                <a:latin typeface="Times New Roman" panose="02020603050405020304" pitchFamily="18" charset="0"/>
                <a:ea typeface="Times New Roman" panose="02020603050405020304" pitchFamily="18" charset="0"/>
              </a:rPr>
              <a:t> Protected Landscape, Albania, </a:t>
            </a:r>
            <a:r>
              <a:rPr lang="en-US" sz="1400" b="1" i="1" dirty="0">
                <a:effectLst/>
                <a:latin typeface="Times New Roman" panose="02020603050405020304" pitchFamily="18" charset="0"/>
                <a:ea typeface="Times New Roman" panose="02020603050405020304" pitchFamily="18" charset="0"/>
              </a:rPr>
              <a:t>AEWA IRP case file No. 11</a:t>
            </a:r>
            <a:br>
              <a:rPr lang="en-US" sz="1400" b="1" i="1" dirty="0">
                <a:effectLst/>
                <a:latin typeface="Times New Roman" panose="02020603050405020304" pitchFamily="18" charset="0"/>
                <a:ea typeface="Times New Roman" panose="02020603050405020304" pitchFamily="18" charset="0"/>
              </a:rPr>
            </a:br>
            <a:br>
              <a:rPr lang="el-GR" sz="1400" dirty="0">
                <a:effectLst/>
                <a:latin typeface="Times New Roman" panose="02020603050405020304" pitchFamily="18" charset="0"/>
                <a:ea typeface="Times New Roman" panose="02020603050405020304" pitchFamily="18" charset="0"/>
              </a:rPr>
            </a:br>
            <a:r>
              <a:rPr lang="en-GB" sz="1400" b="1" i="1" dirty="0">
                <a:effectLst/>
                <a:latin typeface="Times New Roman" panose="02020603050405020304" pitchFamily="18" charset="0"/>
                <a:ea typeface="Times New Roman" panose="02020603050405020304" pitchFamily="18" charset="0"/>
              </a:rPr>
              <a:t>CMS Review Mechanism File No.2021/01 - Project development at </a:t>
            </a:r>
            <a:r>
              <a:rPr lang="en-GB" sz="1400" b="1" i="1" dirty="0" err="1">
                <a:effectLst/>
                <a:latin typeface="Times New Roman" panose="02020603050405020304" pitchFamily="18" charset="0"/>
                <a:ea typeface="Times New Roman" panose="02020603050405020304" pitchFamily="18" charset="0"/>
              </a:rPr>
              <a:t>Vjosa-Narta</a:t>
            </a:r>
            <a:r>
              <a:rPr lang="en-GB" sz="1400" b="1" i="1" dirty="0">
                <a:effectLst/>
                <a:latin typeface="Times New Roman" panose="02020603050405020304" pitchFamily="18" charset="0"/>
                <a:ea typeface="Times New Roman" panose="02020603050405020304" pitchFamily="18" charset="0"/>
              </a:rPr>
              <a:t> Protected Landscape, Albania, CMS RM File No.2021/01</a:t>
            </a:r>
            <a:br>
              <a:rPr lang="el-GR" sz="2000" dirty="0">
                <a:effectLst/>
                <a:latin typeface="Times New Roman" panose="02020603050405020304" pitchFamily="18" charset="0"/>
                <a:ea typeface="Times New Roman" panose="02020603050405020304" pitchFamily="18" charset="0"/>
              </a:rPr>
            </a:br>
            <a:r>
              <a:rPr kumimoji="0" lang="en-US" sz="1600" b="1"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endParaRPr lang="el-GR" sz="2000" b="1" i="1" dirty="0"/>
          </a:p>
        </p:txBody>
      </p:sp>
      <p:sp>
        <p:nvSpPr>
          <p:cNvPr id="3" name="Υπότιτλος 2">
            <a:extLst>
              <a:ext uri="{FF2B5EF4-FFF2-40B4-BE49-F238E27FC236}">
                <a16:creationId xmlns:a16="http://schemas.microsoft.com/office/drawing/2014/main" id="{BB5AC539-37E2-4155-952C-A2406985377F}"/>
              </a:ext>
            </a:extLst>
          </p:cNvPr>
          <p:cNvSpPr>
            <a:spLocks noGrp="1"/>
          </p:cNvSpPr>
          <p:nvPr>
            <p:ph type="subTitle" idx="1"/>
          </p:nvPr>
        </p:nvSpPr>
        <p:spPr>
          <a:xfrm>
            <a:off x="4592547" y="6056201"/>
            <a:ext cx="3572573" cy="688462"/>
          </a:xfrm>
        </p:spPr>
        <p:txBody>
          <a:bodyPr>
            <a:noAutofit/>
          </a:bodyPr>
          <a:lstStyle/>
          <a:p>
            <a:pPr algn="ctr"/>
            <a:r>
              <a:rPr lang="en-US" sz="1400" dirty="0">
                <a:latin typeface="Times New Roman" panose="02020603050405020304" pitchFamily="18" charset="0"/>
                <a:ea typeface="Times New Roman" panose="02020603050405020304" pitchFamily="18" charset="0"/>
              </a:rPr>
              <a:t>Prepared by</a:t>
            </a:r>
          </a:p>
          <a:p>
            <a:pPr algn="ctr"/>
            <a:r>
              <a:rPr lang="en-US" sz="1400" dirty="0">
                <a:latin typeface="Times New Roman" panose="02020603050405020304" pitchFamily="18" charset="0"/>
                <a:ea typeface="Times New Roman" panose="02020603050405020304" pitchFamily="18" charset="0"/>
              </a:rPr>
              <a:t>  the independent expert Lazaros Georgiadis</a:t>
            </a:r>
          </a:p>
        </p:txBody>
      </p:sp>
      <p:pic>
        <p:nvPicPr>
          <p:cNvPr id="4" name="Image 1" descr="doc">
            <a:extLst>
              <a:ext uri="{FF2B5EF4-FFF2-40B4-BE49-F238E27FC236}">
                <a16:creationId xmlns:a16="http://schemas.microsoft.com/office/drawing/2014/main" id="{FB155677-B24D-4747-B806-16EDE510D9F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625" y="537818"/>
            <a:ext cx="1508740" cy="1099201"/>
          </a:xfrm>
          <a:prstGeom prst="rect">
            <a:avLst/>
          </a:prstGeom>
          <a:noFill/>
          <a:ln>
            <a:noFill/>
          </a:ln>
        </p:spPr>
      </p:pic>
      <p:pic>
        <p:nvPicPr>
          <p:cNvPr id="5" name="Image 41">
            <a:extLst>
              <a:ext uri="{FF2B5EF4-FFF2-40B4-BE49-F238E27FC236}">
                <a16:creationId xmlns:a16="http://schemas.microsoft.com/office/drawing/2014/main" id="{CEAC00F3-49FB-4E6B-BF3E-7C9BE92E5B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07298" y="499205"/>
            <a:ext cx="1292740" cy="1201182"/>
          </a:xfrm>
          <a:prstGeom prst="rect">
            <a:avLst/>
          </a:prstGeom>
          <a:noFill/>
          <a:ln>
            <a:noFill/>
          </a:ln>
        </p:spPr>
      </p:pic>
      <p:pic>
        <p:nvPicPr>
          <p:cNvPr id="6" name="Picture 49">
            <a:extLst>
              <a:ext uri="{FF2B5EF4-FFF2-40B4-BE49-F238E27FC236}">
                <a16:creationId xmlns:a16="http://schemas.microsoft.com/office/drawing/2014/main" id="{367A95E1-D336-0B2D-21EF-9BA349C3A675}"/>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091765" y="412079"/>
            <a:ext cx="831850" cy="1047750"/>
          </a:xfrm>
          <a:prstGeom prst="rect">
            <a:avLst/>
          </a:prstGeom>
          <a:noFill/>
          <a:ln>
            <a:noFill/>
          </a:ln>
        </p:spPr>
      </p:pic>
      <p:pic>
        <p:nvPicPr>
          <p:cNvPr id="7" name="Picture 50">
            <a:extLst>
              <a:ext uri="{FF2B5EF4-FFF2-40B4-BE49-F238E27FC236}">
                <a16:creationId xmlns:a16="http://schemas.microsoft.com/office/drawing/2014/main" id="{73CB1008-0FFC-543A-1D44-6C6D7C4D1B44}"/>
              </a:ext>
            </a:extLst>
          </p:cNvPr>
          <p:cNvPicPr>
            <a:picLocks noChangeAspect="1"/>
          </p:cNvPicPr>
          <p:nvPr/>
        </p:nvPicPr>
        <p:blipFill>
          <a:blip r:embed="rId5">
            <a:extLst>
              <a:ext uri="{28A0092B-C50C-407E-A947-70E740481C1C}">
                <a14:useLocalDpi xmlns:a14="http://schemas.microsoft.com/office/drawing/2010/main" val="0"/>
              </a:ext>
            </a:extLst>
          </a:blip>
          <a:srcRect l="2171" b="2345"/>
          <a:stretch>
            <a:fillRect/>
          </a:stretch>
        </p:blipFill>
        <p:spPr bwMode="auto">
          <a:xfrm>
            <a:off x="10248739" y="444464"/>
            <a:ext cx="1095375" cy="1015365"/>
          </a:xfrm>
          <a:prstGeom prst="rect">
            <a:avLst/>
          </a:prstGeom>
          <a:noFill/>
          <a:ln>
            <a:noFill/>
          </a:ln>
        </p:spPr>
      </p:pic>
    </p:spTree>
    <p:extLst>
      <p:ext uri="{BB962C8B-B14F-4D97-AF65-F5344CB8AC3E}">
        <p14:creationId xmlns:p14="http://schemas.microsoft.com/office/powerpoint/2010/main" val="872938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 descr="doc">
            <a:extLst>
              <a:ext uri="{FF2B5EF4-FFF2-40B4-BE49-F238E27FC236}">
                <a16:creationId xmlns:a16="http://schemas.microsoft.com/office/drawing/2014/main" id="{FB155677-B24D-4747-B806-16EDE510D9F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2295" y="137125"/>
            <a:ext cx="1508740" cy="1099201"/>
          </a:xfrm>
          <a:prstGeom prst="rect">
            <a:avLst/>
          </a:prstGeom>
          <a:noFill/>
          <a:ln>
            <a:noFill/>
          </a:ln>
        </p:spPr>
      </p:pic>
      <p:pic>
        <p:nvPicPr>
          <p:cNvPr id="5" name="Image 41">
            <a:extLst>
              <a:ext uri="{FF2B5EF4-FFF2-40B4-BE49-F238E27FC236}">
                <a16:creationId xmlns:a16="http://schemas.microsoft.com/office/drawing/2014/main" id="{CEAC00F3-49FB-4E6B-BF3E-7C9BE92E5B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089145" y="86134"/>
            <a:ext cx="1292740" cy="1201182"/>
          </a:xfrm>
          <a:prstGeom prst="rect">
            <a:avLst/>
          </a:prstGeom>
          <a:noFill/>
          <a:ln>
            <a:noFill/>
          </a:ln>
        </p:spPr>
      </p:pic>
      <p:pic>
        <p:nvPicPr>
          <p:cNvPr id="6" name="Picture 49">
            <a:extLst>
              <a:ext uri="{FF2B5EF4-FFF2-40B4-BE49-F238E27FC236}">
                <a16:creationId xmlns:a16="http://schemas.microsoft.com/office/drawing/2014/main" id="{367A95E1-D336-0B2D-21EF-9BA349C3A675}"/>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790407" y="86134"/>
            <a:ext cx="831850" cy="1047750"/>
          </a:xfrm>
          <a:prstGeom prst="rect">
            <a:avLst/>
          </a:prstGeom>
          <a:noFill/>
          <a:ln>
            <a:noFill/>
          </a:ln>
        </p:spPr>
      </p:pic>
      <p:pic>
        <p:nvPicPr>
          <p:cNvPr id="7" name="Picture 50">
            <a:extLst>
              <a:ext uri="{FF2B5EF4-FFF2-40B4-BE49-F238E27FC236}">
                <a16:creationId xmlns:a16="http://schemas.microsoft.com/office/drawing/2014/main" id="{73CB1008-0FFC-543A-1D44-6C6D7C4D1B44}"/>
              </a:ext>
            </a:extLst>
          </p:cNvPr>
          <p:cNvPicPr>
            <a:picLocks noChangeAspect="1"/>
          </p:cNvPicPr>
          <p:nvPr/>
        </p:nvPicPr>
        <p:blipFill>
          <a:blip r:embed="rId5">
            <a:extLst>
              <a:ext uri="{28A0092B-C50C-407E-A947-70E740481C1C}">
                <a14:useLocalDpi xmlns:a14="http://schemas.microsoft.com/office/drawing/2010/main" val="0"/>
              </a:ext>
            </a:extLst>
          </a:blip>
          <a:srcRect l="2171" b="2345"/>
          <a:stretch>
            <a:fillRect/>
          </a:stretch>
        </p:blipFill>
        <p:spPr bwMode="auto">
          <a:xfrm>
            <a:off x="10839503" y="179042"/>
            <a:ext cx="1095375" cy="1015365"/>
          </a:xfrm>
          <a:prstGeom prst="rect">
            <a:avLst/>
          </a:prstGeom>
          <a:noFill/>
          <a:ln>
            <a:noFill/>
          </a:ln>
        </p:spPr>
      </p:pic>
      <p:sp>
        <p:nvSpPr>
          <p:cNvPr id="13" name="TextBox 12">
            <a:extLst>
              <a:ext uri="{FF2B5EF4-FFF2-40B4-BE49-F238E27FC236}">
                <a16:creationId xmlns:a16="http://schemas.microsoft.com/office/drawing/2014/main" id="{B663D338-2957-CDF3-4D14-6E1D5924004D}"/>
              </a:ext>
            </a:extLst>
          </p:cNvPr>
          <p:cNvSpPr txBox="1"/>
          <p:nvPr/>
        </p:nvSpPr>
        <p:spPr>
          <a:xfrm>
            <a:off x="4202131" y="1194407"/>
            <a:ext cx="3945276" cy="400110"/>
          </a:xfrm>
          <a:prstGeom prst="rect">
            <a:avLst/>
          </a:prstGeom>
          <a:noFill/>
        </p:spPr>
        <p:txBody>
          <a:bodyPr wrap="square">
            <a:spAutoFit/>
          </a:bodyPr>
          <a:lstStyle/>
          <a:p>
            <a:r>
              <a:rPr kumimoji="0" lang="en-GB"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t>The implementation of the mission</a:t>
            </a:r>
            <a:endParaRPr lang="el-GR" sz="2000" b="1" dirty="0"/>
          </a:p>
        </p:txBody>
      </p:sp>
      <p:sp>
        <p:nvSpPr>
          <p:cNvPr id="15" name="Τίτλος 14">
            <a:extLst>
              <a:ext uri="{FF2B5EF4-FFF2-40B4-BE49-F238E27FC236}">
                <a16:creationId xmlns:a16="http://schemas.microsoft.com/office/drawing/2014/main" id="{0D139F6A-3F7C-FA04-7487-6CDAE8AD6149}"/>
              </a:ext>
            </a:extLst>
          </p:cNvPr>
          <p:cNvSpPr>
            <a:spLocks noGrp="1"/>
          </p:cNvSpPr>
          <p:nvPr>
            <p:ph type="ctrTitle"/>
          </p:nvPr>
        </p:nvSpPr>
        <p:spPr>
          <a:xfrm>
            <a:off x="444335" y="1759410"/>
            <a:ext cx="11303329" cy="4191686"/>
          </a:xfrm>
        </p:spPr>
        <p:txBody>
          <a:bodyPr>
            <a:noAutofit/>
          </a:bodyPr>
          <a:lstStyle/>
          <a:p>
            <a:pPr algn="l"/>
            <a:r>
              <a:rPr lang="en-US" sz="1700" dirty="0">
                <a:latin typeface="Times New Roman" panose="02020603050405020304" pitchFamily="18" charset="0"/>
                <a:cs typeface="Times New Roman" panose="02020603050405020304" pitchFamily="18" charset="0"/>
              </a:rPr>
              <a:t>The On-the-Spot Appraisal (OSA) took place from 29 August to 2 September 2022 with meetings:</a:t>
            </a:r>
            <a:br>
              <a:rPr lang="en-US" sz="1700" dirty="0">
                <a:latin typeface="Times New Roman" panose="02020603050405020304" pitchFamily="18" charset="0"/>
                <a:cs typeface="Times New Roman" panose="02020603050405020304" pitchFamily="18" charset="0"/>
              </a:rPr>
            </a:br>
            <a:br>
              <a:rPr lang="en-US" sz="1700" dirty="0">
                <a:latin typeface="Times New Roman" panose="02020603050405020304" pitchFamily="18" charset="0"/>
                <a:cs typeface="Times New Roman" panose="02020603050405020304" pitchFamily="18" charset="0"/>
              </a:rPr>
            </a:br>
            <a:r>
              <a:rPr lang="en-US" sz="1700" dirty="0">
                <a:latin typeface="Times New Roman" panose="02020603050405020304" pitchFamily="18" charset="0"/>
                <a:cs typeface="Times New Roman" panose="02020603050405020304" pitchFamily="18" charset="0"/>
              </a:rPr>
              <a:t>• in </a:t>
            </a:r>
            <a:r>
              <a:rPr lang="en-US" sz="1700" b="1" dirty="0">
                <a:latin typeface="Times New Roman" panose="02020603050405020304" pitchFamily="18" charset="0"/>
                <a:cs typeface="Times New Roman" panose="02020603050405020304" pitchFamily="18" charset="0"/>
              </a:rPr>
              <a:t>Tirana</a:t>
            </a:r>
            <a:r>
              <a:rPr lang="en-US" sz="1700" dirty="0">
                <a:latin typeface="Times New Roman" panose="02020603050405020304" pitchFamily="18" charset="0"/>
                <a:cs typeface="Times New Roman" panose="02020603050405020304" pitchFamily="18" charset="0"/>
              </a:rPr>
              <a:t>, </a:t>
            </a:r>
            <a:r>
              <a:rPr lang="en-US" sz="1700" b="1" dirty="0" err="1">
                <a:latin typeface="Times New Roman" panose="02020603050405020304" pitchFamily="18" charset="0"/>
                <a:cs typeface="Times New Roman" panose="02020603050405020304" pitchFamily="18" charset="0"/>
              </a:rPr>
              <a:t>Fier</a:t>
            </a:r>
            <a:r>
              <a:rPr lang="en-US" sz="1700" dirty="0">
                <a:latin typeface="Times New Roman" panose="02020603050405020304" pitchFamily="18" charset="0"/>
                <a:cs typeface="Times New Roman" panose="02020603050405020304" pitchFamily="18" charset="0"/>
              </a:rPr>
              <a:t>, </a:t>
            </a:r>
            <a:r>
              <a:rPr lang="en-US" sz="1700" b="1" dirty="0" err="1">
                <a:latin typeface="Times New Roman" panose="02020603050405020304" pitchFamily="18" charset="0"/>
                <a:cs typeface="Times New Roman" panose="02020603050405020304" pitchFamily="18" charset="0"/>
              </a:rPr>
              <a:t>Vlora</a:t>
            </a:r>
            <a:r>
              <a:rPr lang="en-US" sz="1700" dirty="0">
                <a:latin typeface="Times New Roman" panose="02020603050405020304" pitchFamily="18" charset="0"/>
                <a:cs typeface="Times New Roman" panose="02020603050405020304" pitchFamily="18" charset="0"/>
              </a:rPr>
              <a:t> and the </a:t>
            </a:r>
            <a:r>
              <a:rPr lang="en-US" sz="1700" b="1" i="1" dirty="0" err="1">
                <a:latin typeface="Times New Roman" panose="02020603050405020304" pitchFamily="18" charset="0"/>
                <a:cs typeface="Times New Roman" panose="02020603050405020304" pitchFamily="18" charset="0"/>
              </a:rPr>
              <a:t>Vjosa</a:t>
            </a:r>
            <a:r>
              <a:rPr lang="en-US" sz="1700" b="1" i="1" dirty="0">
                <a:latin typeface="Times New Roman" panose="02020603050405020304" pitchFamily="18" charset="0"/>
                <a:cs typeface="Times New Roman" panose="02020603050405020304" pitchFamily="18" charset="0"/>
              </a:rPr>
              <a:t>-Delta-</a:t>
            </a:r>
            <a:r>
              <a:rPr lang="en-US" sz="1700" b="1" i="1" dirty="0" err="1">
                <a:latin typeface="Times New Roman" panose="02020603050405020304" pitchFamily="18" charset="0"/>
                <a:cs typeface="Times New Roman" panose="02020603050405020304" pitchFamily="18" charset="0"/>
              </a:rPr>
              <a:t>Narta</a:t>
            </a:r>
            <a:r>
              <a:rPr lang="en-US" sz="1700" b="1" i="1" dirty="0">
                <a:latin typeface="Times New Roman" panose="02020603050405020304" pitchFamily="18" charset="0"/>
                <a:cs typeface="Times New Roman" panose="02020603050405020304" pitchFamily="18" charset="0"/>
              </a:rPr>
              <a:t> Lagoon Protected Area </a:t>
            </a:r>
            <a:r>
              <a:rPr lang="en-US" sz="1700" dirty="0">
                <a:latin typeface="Times New Roman" panose="02020603050405020304" pitchFamily="18" charset="0"/>
                <a:cs typeface="Times New Roman" panose="02020603050405020304" pitchFamily="18" charset="0"/>
              </a:rPr>
              <a:t>and its surroundings;</a:t>
            </a:r>
            <a:br>
              <a:rPr lang="en-US" sz="1700" dirty="0">
                <a:latin typeface="Times New Roman" panose="02020603050405020304" pitchFamily="18" charset="0"/>
                <a:cs typeface="Times New Roman" panose="02020603050405020304" pitchFamily="18" charset="0"/>
              </a:rPr>
            </a:br>
            <a:br>
              <a:rPr lang="en-US" sz="1700" dirty="0">
                <a:latin typeface="Times New Roman" panose="02020603050405020304" pitchFamily="18" charset="0"/>
                <a:cs typeface="Times New Roman" panose="02020603050405020304" pitchFamily="18" charset="0"/>
              </a:rPr>
            </a:br>
            <a:r>
              <a:rPr lang="en-US" sz="1700" dirty="0">
                <a:latin typeface="Times New Roman" panose="02020603050405020304" pitchFamily="18" charset="0"/>
                <a:cs typeface="Times New Roman" panose="02020603050405020304" pitchFamily="18" charset="0"/>
              </a:rPr>
              <a:t>• with </a:t>
            </a:r>
            <a:r>
              <a:rPr lang="en-US" sz="1700" b="1" dirty="0">
                <a:latin typeface="Times New Roman" panose="02020603050405020304" pitchFamily="18" charset="0"/>
                <a:cs typeface="Times New Roman" panose="02020603050405020304" pitchFamily="18" charset="0"/>
              </a:rPr>
              <a:t>Ministries</a:t>
            </a:r>
            <a:r>
              <a:rPr lang="en-US" sz="1700" dirty="0">
                <a:latin typeface="Times New Roman" panose="02020603050405020304" pitchFamily="18" charset="0"/>
                <a:cs typeface="Times New Roman" panose="02020603050405020304" pitchFamily="18" charset="0"/>
              </a:rPr>
              <a:t>, </a:t>
            </a:r>
            <a:r>
              <a:rPr lang="en-US" sz="1700" b="1" dirty="0">
                <a:latin typeface="Times New Roman" panose="02020603050405020304" pitchFamily="18" charset="0"/>
                <a:cs typeface="Times New Roman" panose="02020603050405020304" pitchFamily="18" charset="0"/>
              </a:rPr>
              <a:t>National</a:t>
            </a:r>
            <a:r>
              <a:rPr lang="en-US" sz="1700" dirty="0">
                <a:latin typeface="Times New Roman" panose="02020603050405020304" pitchFamily="18" charset="0"/>
                <a:cs typeface="Times New Roman" panose="02020603050405020304" pitchFamily="18" charset="0"/>
              </a:rPr>
              <a:t> and </a:t>
            </a:r>
            <a:r>
              <a:rPr lang="en-US" sz="1700" b="1" dirty="0">
                <a:latin typeface="Times New Roman" panose="02020603050405020304" pitchFamily="18" charset="0"/>
                <a:cs typeface="Times New Roman" panose="02020603050405020304" pitchFamily="18" charset="0"/>
              </a:rPr>
              <a:t>Local Agencies</a:t>
            </a:r>
            <a:r>
              <a:rPr lang="en-US" sz="1700" dirty="0">
                <a:latin typeface="Times New Roman" panose="02020603050405020304" pitchFamily="18" charset="0"/>
                <a:cs typeface="Times New Roman" panose="02020603050405020304" pitchFamily="18" charset="0"/>
              </a:rPr>
              <a:t>, </a:t>
            </a:r>
            <a:r>
              <a:rPr lang="en-US" sz="1700" b="1" dirty="0">
                <a:latin typeface="Times New Roman" panose="02020603050405020304" pitchFamily="18" charset="0"/>
                <a:cs typeface="Times New Roman" panose="02020603050405020304" pitchFamily="18" charset="0"/>
              </a:rPr>
              <a:t>authorities</a:t>
            </a:r>
            <a:r>
              <a:rPr lang="en-US" sz="1700" dirty="0">
                <a:latin typeface="Times New Roman" panose="02020603050405020304" pitchFamily="18" charset="0"/>
                <a:cs typeface="Times New Roman" panose="02020603050405020304" pitchFamily="18" charset="0"/>
              </a:rPr>
              <a:t>, and </a:t>
            </a:r>
            <a:r>
              <a:rPr lang="en-US" sz="1700" b="1" dirty="0">
                <a:latin typeface="Times New Roman" panose="02020603050405020304" pitchFamily="18" charset="0"/>
                <a:cs typeface="Times New Roman" panose="02020603050405020304" pitchFamily="18" charset="0"/>
              </a:rPr>
              <a:t>NGOs</a:t>
            </a:r>
            <a:r>
              <a:rPr lang="en-US" sz="1700" dirty="0">
                <a:latin typeface="Times New Roman" panose="02020603050405020304" pitchFamily="18" charset="0"/>
                <a:cs typeface="Times New Roman" panose="02020603050405020304" pitchFamily="18" charset="0"/>
              </a:rPr>
              <a:t>.</a:t>
            </a:r>
            <a:br>
              <a:rPr lang="en-US" sz="1700" dirty="0">
                <a:latin typeface="Times New Roman" panose="02020603050405020304" pitchFamily="18" charset="0"/>
                <a:cs typeface="Times New Roman" panose="02020603050405020304" pitchFamily="18" charset="0"/>
              </a:rPr>
            </a:br>
            <a:br>
              <a:rPr lang="en-US" sz="1700" dirty="0">
                <a:latin typeface="Times New Roman" panose="02020603050405020304" pitchFamily="18" charset="0"/>
                <a:cs typeface="Times New Roman" panose="02020603050405020304" pitchFamily="18" charset="0"/>
              </a:rPr>
            </a:br>
            <a:br>
              <a:rPr lang="en-US" sz="1700" dirty="0">
                <a:latin typeface="Times New Roman" panose="02020603050405020304" pitchFamily="18" charset="0"/>
                <a:cs typeface="Times New Roman" panose="02020603050405020304" pitchFamily="18" charset="0"/>
              </a:rPr>
            </a:br>
            <a:r>
              <a:rPr lang="en-US" sz="1700" dirty="0">
                <a:latin typeface="Times New Roman" panose="02020603050405020304" pitchFamily="18" charset="0"/>
                <a:cs typeface="Times New Roman" panose="02020603050405020304" pitchFamily="18" charset="0"/>
              </a:rPr>
              <a:t>Based on the OSA, three sets of findings can be outlined:</a:t>
            </a:r>
            <a:br>
              <a:rPr lang="en-US" sz="1700" dirty="0">
                <a:latin typeface="Times New Roman" panose="02020603050405020304" pitchFamily="18" charset="0"/>
                <a:cs typeface="Times New Roman" panose="02020603050405020304" pitchFamily="18" charset="0"/>
              </a:rPr>
            </a:br>
            <a:br>
              <a:rPr lang="en-US" sz="1700" dirty="0">
                <a:latin typeface="Times New Roman" panose="02020603050405020304" pitchFamily="18" charset="0"/>
                <a:cs typeface="Times New Roman" panose="02020603050405020304" pitchFamily="18" charset="0"/>
              </a:rPr>
            </a:br>
            <a:r>
              <a:rPr lang="en-US" sz="1700" dirty="0">
                <a:latin typeface="Times New Roman" panose="02020603050405020304" pitchFamily="18" charset="0"/>
                <a:cs typeface="Times New Roman" panose="02020603050405020304" pitchFamily="18" charset="0"/>
              </a:rPr>
              <a:t>a)The information provided by a questionnaire</a:t>
            </a:r>
            <a:br>
              <a:rPr lang="en-US" sz="1700" dirty="0">
                <a:latin typeface="Times New Roman" panose="02020603050405020304" pitchFamily="18" charset="0"/>
                <a:cs typeface="Times New Roman" panose="02020603050405020304" pitchFamily="18" charset="0"/>
              </a:rPr>
            </a:br>
            <a:br>
              <a:rPr lang="en-US" sz="1700" dirty="0">
                <a:latin typeface="Times New Roman" panose="02020603050405020304" pitchFamily="18" charset="0"/>
                <a:cs typeface="Times New Roman" panose="02020603050405020304" pitchFamily="18" charset="0"/>
              </a:rPr>
            </a:br>
            <a:r>
              <a:rPr lang="en-US" sz="1700" dirty="0">
                <a:latin typeface="Times New Roman" panose="02020603050405020304" pitchFamily="18" charset="0"/>
                <a:cs typeface="Times New Roman" panose="02020603050405020304" pitchFamily="18" charset="0"/>
              </a:rPr>
              <a:t>b) The information collected during the OSA meetings with the governmental institutions, the Complainants and other stakeholders.</a:t>
            </a:r>
            <a:br>
              <a:rPr lang="en-US" sz="1700" dirty="0">
                <a:latin typeface="Times New Roman" panose="02020603050405020304" pitchFamily="18" charset="0"/>
                <a:cs typeface="Times New Roman" panose="02020603050405020304" pitchFamily="18" charset="0"/>
              </a:rPr>
            </a:br>
            <a:br>
              <a:rPr lang="en-US" sz="1700" dirty="0">
                <a:latin typeface="Times New Roman" panose="02020603050405020304" pitchFamily="18" charset="0"/>
                <a:cs typeface="Times New Roman" panose="02020603050405020304" pitchFamily="18" charset="0"/>
              </a:rPr>
            </a:br>
            <a:r>
              <a:rPr lang="en-US" sz="1700" dirty="0">
                <a:latin typeface="Times New Roman" panose="02020603050405020304" pitchFamily="18" charset="0"/>
                <a:cs typeface="Times New Roman" panose="02020603050405020304" pitchFamily="18" charset="0"/>
              </a:rPr>
              <a:t>c) The observations made during the OSA field visit at the airport, the </a:t>
            </a:r>
            <a:r>
              <a:rPr lang="en-US" sz="1700" dirty="0" err="1">
                <a:latin typeface="Times New Roman" panose="02020603050405020304" pitchFamily="18" charset="0"/>
                <a:cs typeface="Times New Roman" panose="02020603050405020304" pitchFamily="18" charset="0"/>
              </a:rPr>
              <a:t>Vjosa</a:t>
            </a:r>
            <a:r>
              <a:rPr lang="en-US" sz="1700" dirty="0">
                <a:latin typeface="Times New Roman" panose="02020603050405020304" pitchFamily="18" charset="0"/>
                <a:cs typeface="Times New Roman" panose="02020603050405020304" pitchFamily="18" charset="0"/>
              </a:rPr>
              <a:t>-Delta-</a:t>
            </a:r>
            <a:r>
              <a:rPr lang="en-US" sz="1700" dirty="0" err="1">
                <a:latin typeface="Times New Roman" panose="02020603050405020304" pitchFamily="18" charset="0"/>
                <a:cs typeface="Times New Roman" panose="02020603050405020304" pitchFamily="18" charset="0"/>
              </a:rPr>
              <a:t>Narta</a:t>
            </a:r>
            <a:r>
              <a:rPr lang="en-US" sz="1700" dirty="0">
                <a:latin typeface="Times New Roman" panose="02020603050405020304" pitchFamily="18" charset="0"/>
                <a:cs typeface="Times New Roman" panose="02020603050405020304" pitchFamily="18" charset="0"/>
              </a:rPr>
              <a:t> Lagoon Protected Area and its surroundings.</a:t>
            </a:r>
            <a:br>
              <a:rPr lang="en-US" sz="1700" dirty="0"/>
            </a:br>
            <a:endParaRPr lang="el-GR" sz="1700" dirty="0"/>
          </a:p>
        </p:txBody>
      </p:sp>
    </p:spTree>
    <p:extLst>
      <p:ext uri="{BB962C8B-B14F-4D97-AF65-F5344CB8AC3E}">
        <p14:creationId xmlns:p14="http://schemas.microsoft.com/office/powerpoint/2010/main" val="2670350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 descr="doc">
            <a:extLst>
              <a:ext uri="{FF2B5EF4-FFF2-40B4-BE49-F238E27FC236}">
                <a16:creationId xmlns:a16="http://schemas.microsoft.com/office/drawing/2014/main" id="{FB155677-B24D-4747-B806-16EDE510D9F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2295" y="137125"/>
            <a:ext cx="1508740" cy="1099201"/>
          </a:xfrm>
          <a:prstGeom prst="rect">
            <a:avLst/>
          </a:prstGeom>
          <a:noFill/>
          <a:ln>
            <a:noFill/>
          </a:ln>
        </p:spPr>
      </p:pic>
      <p:pic>
        <p:nvPicPr>
          <p:cNvPr id="5" name="Image 41">
            <a:extLst>
              <a:ext uri="{FF2B5EF4-FFF2-40B4-BE49-F238E27FC236}">
                <a16:creationId xmlns:a16="http://schemas.microsoft.com/office/drawing/2014/main" id="{CEAC00F3-49FB-4E6B-BF3E-7C9BE92E5B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089145" y="86134"/>
            <a:ext cx="1292740" cy="1201182"/>
          </a:xfrm>
          <a:prstGeom prst="rect">
            <a:avLst/>
          </a:prstGeom>
          <a:noFill/>
          <a:ln>
            <a:noFill/>
          </a:ln>
        </p:spPr>
      </p:pic>
      <p:pic>
        <p:nvPicPr>
          <p:cNvPr id="6" name="Picture 49">
            <a:extLst>
              <a:ext uri="{FF2B5EF4-FFF2-40B4-BE49-F238E27FC236}">
                <a16:creationId xmlns:a16="http://schemas.microsoft.com/office/drawing/2014/main" id="{367A95E1-D336-0B2D-21EF-9BA349C3A675}"/>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790407" y="86134"/>
            <a:ext cx="831850" cy="1047750"/>
          </a:xfrm>
          <a:prstGeom prst="rect">
            <a:avLst/>
          </a:prstGeom>
          <a:noFill/>
          <a:ln>
            <a:noFill/>
          </a:ln>
        </p:spPr>
      </p:pic>
      <p:pic>
        <p:nvPicPr>
          <p:cNvPr id="7" name="Picture 50">
            <a:extLst>
              <a:ext uri="{FF2B5EF4-FFF2-40B4-BE49-F238E27FC236}">
                <a16:creationId xmlns:a16="http://schemas.microsoft.com/office/drawing/2014/main" id="{73CB1008-0FFC-543A-1D44-6C6D7C4D1B44}"/>
              </a:ext>
            </a:extLst>
          </p:cNvPr>
          <p:cNvPicPr>
            <a:picLocks noChangeAspect="1"/>
          </p:cNvPicPr>
          <p:nvPr/>
        </p:nvPicPr>
        <p:blipFill>
          <a:blip r:embed="rId5">
            <a:extLst>
              <a:ext uri="{28A0092B-C50C-407E-A947-70E740481C1C}">
                <a14:useLocalDpi xmlns:a14="http://schemas.microsoft.com/office/drawing/2010/main" val="0"/>
              </a:ext>
            </a:extLst>
          </a:blip>
          <a:srcRect l="2171" b="2345"/>
          <a:stretch>
            <a:fillRect/>
          </a:stretch>
        </p:blipFill>
        <p:spPr bwMode="auto">
          <a:xfrm>
            <a:off x="10839503" y="179042"/>
            <a:ext cx="1095375" cy="1015365"/>
          </a:xfrm>
          <a:prstGeom prst="rect">
            <a:avLst/>
          </a:prstGeom>
          <a:noFill/>
          <a:ln>
            <a:noFill/>
          </a:ln>
        </p:spPr>
      </p:pic>
      <p:sp>
        <p:nvSpPr>
          <p:cNvPr id="13" name="TextBox 12">
            <a:extLst>
              <a:ext uri="{FF2B5EF4-FFF2-40B4-BE49-F238E27FC236}">
                <a16:creationId xmlns:a16="http://schemas.microsoft.com/office/drawing/2014/main" id="{B663D338-2957-CDF3-4D14-6E1D5924004D}"/>
              </a:ext>
            </a:extLst>
          </p:cNvPr>
          <p:cNvSpPr txBox="1"/>
          <p:nvPr/>
        </p:nvSpPr>
        <p:spPr>
          <a:xfrm>
            <a:off x="2001035" y="1030530"/>
            <a:ext cx="9076696" cy="707886"/>
          </a:xfrm>
          <a:prstGeom prst="rect">
            <a:avLst/>
          </a:prstGeom>
          <a:noFill/>
        </p:spPr>
        <p:txBody>
          <a:bodyPr wrap="square">
            <a:spAutoFit/>
          </a:bodyPr>
          <a:lstStyle/>
          <a:p>
            <a:pPr algn="ctr"/>
            <a:r>
              <a:rPr lang="en-US" sz="2000" b="1" u="sng" dirty="0">
                <a:solidFill>
                  <a:prstClr val="black"/>
                </a:solidFill>
                <a:latin typeface="Times New Roman" panose="02020603050405020304" pitchFamily="18" charset="0"/>
                <a:ea typeface="Times New Roman" panose="02020603050405020304" pitchFamily="18" charset="0"/>
                <a:cs typeface="+mj-cs"/>
              </a:rPr>
              <a:t>Main findings</a:t>
            </a:r>
          </a:p>
          <a:p>
            <a:pPr algn="ctr"/>
            <a:r>
              <a:rPr lang="en-US" sz="2000" b="1" dirty="0">
                <a:solidFill>
                  <a:prstClr val="black"/>
                </a:solidFill>
                <a:latin typeface="Times New Roman" panose="02020603050405020304" pitchFamily="18" charset="0"/>
                <a:ea typeface="Times New Roman" panose="02020603050405020304" pitchFamily="18" charset="0"/>
                <a:cs typeface="+mj-cs"/>
              </a:rPr>
              <a:t> </a:t>
            </a:r>
            <a:r>
              <a:rPr kumimoji="0" lang="en-GB"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t>The process of EIA and the permit for airport’s construction</a:t>
            </a:r>
            <a:endParaRPr lang="el-GR" sz="2000" b="1" dirty="0"/>
          </a:p>
        </p:txBody>
      </p:sp>
      <p:sp>
        <p:nvSpPr>
          <p:cNvPr id="15" name="Τίτλος 14">
            <a:extLst>
              <a:ext uri="{FF2B5EF4-FFF2-40B4-BE49-F238E27FC236}">
                <a16:creationId xmlns:a16="http://schemas.microsoft.com/office/drawing/2014/main" id="{0D139F6A-3F7C-FA04-7487-6CDAE8AD6149}"/>
              </a:ext>
            </a:extLst>
          </p:cNvPr>
          <p:cNvSpPr>
            <a:spLocks noGrp="1"/>
          </p:cNvSpPr>
          <p:nvPr>
            <p:ph type="ctrTitle"/>
          </p:nvPr>
        </p:nvSpPr>
        <p:spPr>
          <a:xfrm>
            <a:off x="54260" y="1840859"/>
            <a:ext cx="11880618" cy="3390708"/>
          </a:xfrm>
        </p:spPr>
        <p:txBody>
          <a:bodyPr>
            <a:noAutofit/>
          </a:bodyPr>
          <a:lstStyle/>
          <a:p>
            <a:pPr algn="l"/>
            <a:r>
              <a:rPr lang="en-US" sz="1600" dirty="0">
                <a:latin typeface="Times New Roman" panose="02020603050405020304" pitchFamily="18" charset="0"/>
                <a:cs typeface="Times New Roman" panose="02020603050405020304" pitchFamily="18" charset="0"/>
              </a:rPr>
              <a:t>According to the discussion, both with the authorities and the NGOs in Tirana, the EIA consultation and the official start of the airport construction took place in the following chronological order:</a:t>
            </a:r>
            <a:br>
              <a:rPr lang="en-US" sz="1600" dirty="0">
                <a:latin typeface="Times New Roman" panose="02020603050405020304" pitchFamily="18" charset="0"/>
                <a:cs typeface="Times New Roman" panose="02020603050405020304" pitchFamily="18" charset="0"/>
              </a:rPr>
            </a:br>
            <a:br>
              <a:rPr lang="en-US" sz="1600" dirty="0">
                <a:latin typeface="Times New Roman" panose="02020603050405020304" pitchFamily="18" charset="0"/>
                <a:cs typeface="Times New Roman" panose="02020603050405020304" pitchFamily="18" charset="0"/>
              </a:rPr>
            </a:br>
            <a:r>
              <a:rPr lang="en-US" sz="1600" b="1" dirty="0">
                <a:latin typeface="Times New Roman" panose="02020603050405020304" pitchFamily="18" charset="0"/>
                <a:cs typeface="Times New Roman" panose="02020603050405020304" pitchFamily="18" charset="0"/>
              </a:rPr>
              <a:t>29th Oct 2021</a:t>
            </a:r>
            <a:r>
              <a:rPr lang="en-US" sz="1600" dirty="0">
                <a:latin typeface="Times New Roman" panose="02020603050405020304" pitchFamily="18" charset="0"/>
                <a:cs typeface="Times New Roman" panose="02020603050405020304" pitchFamily="18" charset="0"/>
              </a:rPr>
              <a:t>: EIA Application including non-technical report was made available online by the National Environmental Agency</a:t>
            </a:r>
            <a:br>
              <a:rPr lang="en-US" sz="1600" dirty="0">
                <a:latin typeface="Times New Roman" panose="02020603050405020304" pitchFamily="18" charset="0"/>
                <a:cs typeface="Times New Roman" panose="02020603050405020304" pitchFamily="18" charset="0"/>
              </a:rPr>
            </a:br>
            <a:br>
              <a:rPr lang="en-US" sz="1600" dirty="0">
                <a:latin typeface="Times New Roman" panose="02020603050405020304" pitchFamily="18" charset="0"/>
                <a:cs typeface="Times New Roman" panose="02020603050405020304" pitchFamily="18" charset="0"/>
              </a:rPr>
            </a:br>
            <a:r>
              <a:rPr lang="en-US" sz="1600" b="1" dirty="0">
                <a:latin typeface="Times New Roman" panose="02020603050405020304" pitchFamily="18" charset="0"/>
                <a:cs typeface="Times New Roman" panose="02020603050405020304" pitchFamily="18" charset="0"/>
              </a:rPr>
              <a:t>27th Nov 2021</a:t>
            </a:r>
            <a:r>
              <a:rPr lang="en-US" sz="1600" dirty="0">
                <a:latin typeface="Times New Roman" panose="02020603050405020304" pitchFamily="18" charset="0"/>
                <a:cs typeface="Times New Roman" panose="02020603050405020304" pitchFamily="18" charset="0"/>
              </a:rPr>
              <a:t>: The Public Hearing for the EIA consultation took place.</a:t>
            </a:r>
            <a:br>
              <a:rPr lang="en-US" sz="1600" dirty="0">
                <a:latin typeface="Times New Roman" panose="02020603050405020304" pitchFamily="18" charset="0"/>
                <a:cs typeface="Times New Roman" panose="02020603050405020304" pitchFamily="18" charset="0"/>
              </a:rPr>
            </a:br>
            <a:br>
              <a:rPr lang="en-US" sz="1600" dirty="0">
                <a:latin typeface="Times New Roman" panose="02020603050405020304" pitchFamily="18" charset="0"/>
                <a:cs typeface="Times New Roman" panose="02020603050405020304" pitchFamily="18" charset="0"/>
              </a:rPr>
            </a:br>
            <a:r>
              <a:rPr lang="en-US" sz="1600" b="1" dirty="0">
                <a:latin typeface="Times New Roman" panose="02020603050405020304" pitchFamily="18" charset="0"/>
                <a:cs typeface="Times New Roman" panose="02020603050405020304" pitchFamily="18" charset="0"/>
              </a:rPr>
              <a:t>28th Nov 2021</a:t>
            </a:r>
            <a:r>
              <a:rPr lang="en-US" sz="1600" dirty="0">
                <a:latin typeface="Times New Roman" panose="02020603050405020304" pitchFamily="18" charset="0"/>
                <a:cs typeface="Times New Roman" panose="02020603050405020304" pitchFamily="18" charset="0"/>
              </a:rPr>
              <a:t>: The official construction was launched with presence of the Prime Minister in a celebration of National Independence Day. </a:t>
            </a:r>
            <a:br>
              <a:rPr lang="en-US" sz="1600" dirty="0">
                <a:latin typeface="Times New Roman" panose="02020603050405020304" pitchFamily="18" charset="0"/>
                <a:cs typeface="Times New Roman" panose="02020603050405020304" pitchFamily="18" charset="0"/>
              </a:rPr>
            </a:br>
            <a:br>
              <a:rPr lang="en-US" sz="1600" dirty="0">
                <a:latin typeface="Times New Roman" panose="02020603050405020304" pitchFamily="18" charset="0"/>
                <a:cs typeface="Times New Roman" panose="02020603050405020304" pitchFamily="18" charset="0"/>
              </a:rPr>
            </a:br>
            <a:r>
              <a:rPr lang="en-US" sz="1600" b="1" dirty="0">
                <a:latin typeface="Times New Roman" panose="02020603050405020304" pitchFamily="18" charset="0"/>
                <a:cs typeface="Times New Roman" panose="02020603050405020304" pitchFamily="18" charset="0"/>
              </a:rPr>
              <a:t>6th Dec 2021</a:t>
            </a:r>
            <a:r>
              <a:rPr lang="en-US" sz="1600" dirty="0">
                <a:latin typeface="Times New Roman" panose="02020603050405020304" pitchFamily="18" charset="0"/>
                <a:cs typeface="Times New Roman" panose="02020603050405020304" pitchFamily="18" charset="0"/>
              </a:rPr>
              <a:t>: The EIA was approved.</a:t>
            </a:r>
            <a:br>
              <a:rPr lang="en-US" sz="1600" dirty="0">
                <a:latin typeface="Times New Roman" panose="02020603050405020304" pitchFamily="18" charset="0"/>
                <a:cs typeface="Times New Roman" panose="02020603050405020304" pitchFamily="18" charset="0"/>
              </a:rPr>
            </a:br>
            <a:br>
              <a:rPr lang="en-US" sz="1600" dirty="0">
                <a:latin typeface="Times New Roman" panose="02020603050405020304" pitchFamily="18" charset="0"/>
                <a:cs typeface="Times New Roman" panose="02020603050405020304" pitchFamily="18" charset="0"/>
              </a:rPr>
            </a:br>
            <a:r>
              <a:rPr lang="en-US" sz="1600" b="1" dirty="0">
                <a:latin typeface="Times New Roman" panose="02020603050405020304" pitchFamily="18" charset="0"/>
                <a:cs typeface="Times New Roman" panose="02020603050405020304" pitchFamily="18" charset="0"/>
              </a:rPr>
              <a:t>8th Dec 2021</a:t>
            </a:r>
            <a:r>
              <a:rPr lang="en-US" sz="1600" dirty="0">
                <a:latin typeface="Times New Roman" panose="02020603050405020304" pitchFamily="18" charset="0"/>
                <a:cs typeface="Times New Roman" panose="02020603050405020304" pitchFamily="18" charset="0"/>
              </a:rPr>
              <a:t>: The EIA was officially signed and dated.</a:t>
            </a:r>
            <a:br>
              <a:rPr lang="en-US" sz="1600" dirty="0">
                <a:latin typeface="Times New Roman" panose="02020603050405020304" pitchFamily="18" charset="0"/>
                <a:cs typeface="Times New Roman" panose="02020603050405020304" pitchFamily="18" charset="0"/>
              </a:rPr>
            </a:br>
            <a:br>
              <a:rPr lang="en-US" sz="1600" dirty="0">
                <a:latin typeface="Times New Roman" panose="02020603050405020304" pitchFamily="18" charset="0"/>
                <a:cs typeface="Times New Roman" panose="02020603050405020304" pitchFamily="18" charset="0"/>
              </a:rPr>
            </a:br>
            <a:r>
              <a:rPr lang="en-US" sz="1600" b="1" dirty="0">
                <a:latin typeface="Times New Roman" panose="02020603050405020304" pitchFamily="18" charset="0"/>
                <a:cs typeface="Times New Roman" panose="02020603050405020304" pitchFamily="18" charset="0"/>
              </a:rPr>
              <a:t>No official permit provided</a:t>
            </a:r>
            <a:br>
              <a:rPr lang="en-US" sz="1700" dirty="0"/>
            </a:br>
            <a:endParaRPr lang="el-GR" sz="1700" dirty="0"/>
          </a:p>
        </p:txBody>
      </p:sp>
      <p:sp>
        <p:nvSpPr>
          <p:cNvPr id="3" name="TextBox 2">
            <a:extLst>
              <a:ext uri="{FF2B5EF4-FFF2-40B4-BE49-F238E27FC236}">
                <a16:creationId xmlns:a16="http://schemas.microsoft.com/office/drawing/2014/main" id="{2FC2830E-52F5-DD80-A147-D968BBFA758A}"/>
              </a:ext>
            </a:extLst>
          </p:cNvPr>
          <p:cNvSpPr txBox="1"/>
          <p:nvPr/>
        </p:nvSpPr>
        <p:spPr>
          <a:xfrm>
            <a:off x="155691" y="5231567"/>
            <a:ext cx="11982049" cy="1077218"/>
          </a:xfrm>
          <a:prstGeom prst="rect">
            <a:avLst/>
          </a:prstGeom>
          <a:noFill/>
        </p:spPr>
        <p:txBody>
          <a:bodyPr wrap="square">
            <a:spAutoFit/>
          </a:bodyPr>
          <a:lstStyle/>
          <a:p>
            <a:br>
              <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br>
            <a:r>
              <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According to the EIA the days allocated in May and October 2021 per surveys category were as follows:</a:t>
            </a:r>
            <a:br>
              <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br>
            <a:br>
              <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br>
            <a:r>
              <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   •  Habitats assessment: </a:t>
            </a:r>
            <a:r>
              <a:rPr kumimoji="0" lang="en-US" sz="16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3 days, </a:t>
            </a:r>
            <a:r>
              <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   •  Birds: </a:t>
            </a:r>
            <a:r>
              <a:rPr kumimoji="0" lang="en-US" sz="16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16 days, </a:t>
            </a:r>
            <a:r>
              <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   •  Wetland assessment: 5 days,    •  Mammals: </a:t>
            </a:r>
            <a:r>
              <a:rPr kumimoji="0" lang="en-US" sz="16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3 days,  </a:t>
            </a:r>
            <a:r>
              <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  Amphibians: </a:t>
            </a:r>
            <a:r>
              <a:rPr kumimoji="0" lang="en-US" sz="1600" b="1"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3 nights</a:t>
            </a:r>
            <a:endParaRPr lang="el-GR" dirty="0"/>
          </a:p>
        </p:txBody>
      </p:sp>
    </p:spTree>
    <p:extLst>
      <p:ext uri="{BB962C8B-B14F-4D97-AF65-F5344CB8AC3E}">
        <p14:creationId xmlns:p14="http://schemas.microsoft.com/office/powerpoint/2010/main" val="9673360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 descr="doc">
            <a:extLst>
              <a:ext uri="{FF2B5EF4-FFF2-40B4-BE49-F238E27FC236}">
                <a16:creationId xmlns:a16="http://schemas.microsoft.com/office/drawing/2014/main" id="{FB155677-B24D-4747-B806-16EDE510D9F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2295" y="137125"/>
            <a:ext cx="1508740" cy="1099201"/>
          </a:xfrm>
          <a:prstGeom prst="rect">
            <a:avLst/>
          </a:prstGeom>
          <a:noFill/>
          <a:ln>
            <a:noFill/>
          </a:ln>
        </p:spPr>
      </p:pic>
      <p:pic>
        <p:nvPicPr>
          <p:cNvPr id="5" name="Image 41">
            <a:extLst>
              <a:ext uri="{FF2B5EF4-FFF2-40B4-BE49-F238E27FC236}">
                <a16:creationId xmlns:a16="http://schemas.microsoft.com/office/drawing/2014/main" id="{CEAC00F3-49FB-4E6B-BF3E-7C9BE92E5B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089145" y="86134"/>
            <a:ext cx="1292740" cy="1201182"/>
          </a:xfrm>
          <a:prstGeom prst="rect">
            <a:avLst/>
          </a:prstGeom>
          <a:noFill/>
          <a:ln>
            <a:noFill/>
          </a:ln>
        </p:spPr>
      </p:pic>
      <p:pic>
        <p:nvPicPr>
          <p:cNvPr id="6" name="Picture 49">
            <a:extLst>
              <a:ext uri="{FF2B5EF4-FFF2-40B4-BE49-F238E27FC236}">
                <a16:creationId xmlns:a16="http://schemas.microsoft.com/office/drawing/2014/main" id="{367A95E1-D336-0B2D-21EF-9BA349C3A675}"/>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790407" y="86134"/>
            <a:ext cx="831850" cy="1047750"/>
          </a:xfrm>
          <a:prstGeom prst="rect">
            <a:avLst/>
          </a:prstGeom>
          <a:noFill/>
          <a:ln>
            <a:noFill/>
          </a:ln>
        </p:spPr>
      </p:pic>
      <p:pic>
        <p:nvPicPr>
          <p:cNvPr id="7" name="Picture 50">
            <a:extLst>
              <a:ext uri="{FF2B5EF4-FFF2-40B4-BE49-F238E27FC236}">
                <a16:creationId xmlns:a16="http://schemas.microsoft.com/office/drawing/2014/main" id="{73CB1008-0FFC-543A-1D44-6C6D7C4D1B44}"/>
              </a:ext>
            </a:extLst>
          </p:cNvPr>
          <p:cNvPicPr>
            <a:picLocks noChangeAspect="1"/>
          </p:cNvPicPr>
          <p:nvPr/>
        </p:nvPicPr>
        <p:blipFill>
          <a:blip r:embed="rId5">
            <a:extLst>
              <a:ext uri="{28A0092B-C50C-407E-A947-70E740481C1C}">
                <a14:useLocalDpi xmlns:a14="http://schemas.microsoft.com/office/drawing/2010/main" val="0"/>
              </a:ext>
            </a:extLst>
          </a:blip>
          <a:srcRect l="2171" b="2345"/>
          <a:stretch>
            <a:fillRect/>
          </a:stretch>
        </p:blipFill>
        <p:spPr bwMode="auto">
          <a:xfrm>
            <a:off x="10839503" y="179042"/>
            <a:ext cx="1095375" cy="1015365"/>
          </a:xfrm>
          <a:prstGeom prst="rect">
            <a:avLst/>
          </a:prstGeom>
          <a:noFill/>
          <a:ln>
            <a:noFill/>
          </a:ln>
        </p:spPr>
      </p:pic>
      <p:sp>
        <p:nvSpPr>
          <p:cNvPr id="13" name="TextBox 12">
            <a:extLst>
              <a:ext uri="{FF2B5EF4-FFF2-40B4-BE49-F238E27FC236}">
                <a16:creationId xmlns:a16="http://schemas.microsoft.com/office/drawing/2014/main" id="{B663D338-2957-CDF3-4D14-6E1D5924004D}"/>
              </a:ext>
            </a:extLst>
          </p:cNvPr>
          <p:cNvSpPr txBox="1"/>
          <p:nvPr/>
        </p:nvSpPr>
        <p:spPr>
          <a:xfrm>
            <a:off x="3743442" y="1445901"/>
            <a:ext cx="4961744" cy="400110"/>
          </a:xfrm>
          <a:prstGeom prst="rect">
            <a:avLst/>
          </a:prstGeom>
          <a:noFill/>
        </p:spPr>
        <p:txBody>
          <a:bodyPr wrap="square">
            <a:spAutoFit/>
          </a:bodyPr>
          <a:lstStyle/>
          <a:p>
            <a:r>
              <a:rPr kumimoji="0" lang="en-GB"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t>PROVISIONAL RECOMMENDATIONS</a:t>
            </a:r>
            <a:endParaRPr lang="el-GR" sz="2000" b="1" dirty="0"/>
          </a:p>
        </p:txBody>
      </p:sp>
      <p:sp>
        <p:nvSpPr>
          <p:cNvPr id="15" name="Τίτλος 14">
            <a:extLst>
              <a:ext uri="{FF2B5EF4-FFF2-40B4-BE49-F238E27FC236}">
                <a16:creationId xmlns:a16="http://schemas.microsoft.com/office/drawing/2014/main" id="{0D139F6A-3F7C-FA04-7487-6CDAE8AD6149}"/>
              </a:ext>
            </a:extLst>
          </p:cNvPr>
          <p:cNvSpPr>
            <a:spLocks noGrp="1"/>
          </p:cNvSpPr>
          <p:nvPr>
            <p:ph type="ctrTitle"/>
          </p:nvPr>
        </p:nvSpPr>
        <p:spPr>
          <a:xfrm>
            <a:off x="84944" y="1846011"/>
            <a:ext cx="11774184" cy="4438207"/>
          </a:xfrm>
        </p:spPr>
        <p:txBody>
          <a:bodyPr>
            <a:noAutofit/>
          </a:bodyPr>
          <a:lstStyle/>
          <a:p>
            <a:pPr lvl="1" algn="l" rtl="0">
              <a:spcBef>
                <a:spcPts val="600"/>
              </a:spcBef>
              <a:spcAft>
                <a:spcPts val="400"/>
              </a:spcAft>
            </a:pPr>
            <a:r>
              <a:rPr lang="en-GB" sz="1600" dirty="0">
                <a:latin typeface="Times New Roman" panose="02020603050405020304" pitchFamily="18" charset="0"/>
                <a:cs typeface="Times New Roman" panose="02020603050405020304" pitchFamily="18" charset="0"/>
              </a:rPr>
              <a:t>1) Suspend the construction of the Airport as:</a:t>
            </a:r>
            <a:br>
              <a:rPr lang="en-GB" sz="1600" dirty="0">
                <a:latin typeface="Times New Roman" panose="02020603050405020304" pitchFamily="18" charset="0"/>
                <a:cs typeface="Times New Roman" panose="02020603050405020304" pitchFamily="18" charset="0"/>
              </a:rPr>
            </a:br>
            <a:br>
              <a:rPr lang="en-GB" sz="1600" dirty="0">
                <a:latin typeface="Times New Roman" panose="02020603050405020304" pitchFamily="18" charset="0"/>
                <a:cs typeface="Times New Roman" panose="02020603050405020304" pitchFamily="18" charset="0"/>
              </a:rPr>
            </a:br>
            <a:r>
              <a:rPr lang="en-GB" sz="1600" dirty="0">
                <a:latin typeface="Times New Roman" panose="02020603050405020304" pitchFamily="18" charset="0"/>
                <a:cs typeface="Times New Roman" panose="02020603050405020304" pitchFamily="18" charset="0"/>
              </a:rPr>
              <a:t>    </a:t>
            </a:r>
            <a:r>
              <a:rPr kumimoji="0" lang="en-GB" sz="17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a:t>
            </a:r>
            <a:r>
              <a:rPr lang="en-GB" sz="1600" dirty="0">
                <a:latin typeface="Times New Roman" panose="02020603050405020304" pitchFamily="18" charset="0"/>
                <a:cs typeface="Times New Roman" panose="02020603050405020304" pitchFamily="18" charset="0"/>
              </a:rPr>
              <a:t> the processes to authorize its development  appeared to have not followed national laws; </a:t>
            </a:r>
            <a:br>
              <a:rPr lang="en-GB" sz="1600" dirty="0">
                <a:latin typeface="Times New Roman" panose="02020603050405020304" pitchFamily="18" charset="0"/>
                <a:cs typeface="Times New Roman" panose="02020603050405020304" pitchFamily="18" charset="0"/>
              </a:rPr>
            </a:br>
            <a:r>
              <a:rPr lang="en-GB" sz="1600" dirty="0">
                <a:latin typeface="Times New Roman" panose="02020603050405020304" pitchFamily="18" charset="0"/>
                <a:cs typeface="Times New Roman" panose="02020603050405020304" pitchFamily="18" charset="0"/>
              </a:rPr>
              <a:t>    </a:t>
            </a:r>
            <a:r>
              <a:rPr kumimoji="0" lang="en-GB" sz="17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 </a:t>
            </a:r>
            <a:r>
              <a:rPr lang="en-GB" sz="1600" dirty="0">
                <a:latin typeface="Times New Roman" panose="02020603050405020304" pitchFamily="18" charset="0"/>
                <a:cs typeface="Times New Roman" panose="02020603050405020304" pitchFamily="18" charset="0"/>
              </a:rPr>
              <a:t>nor provisions of international conventions, including an insufficient EIA procedure, lack of construction permit and encroachment on a</a:t>
            </a:r>
            <a:br>
              <a:rPr lang="en-GB" sz="1600" dirty="0">
                <a:latin typeface="Times New Roman" panose="02020603050405020304" pitchFamily="18" charset="0"/>
                <a:cs typeface="Times New Roman" panose="02020603050405020304" pitchFamily="18" charset="0"/>
              </a:rPr>
            </a:br>
            <a:r>
              <a:rPr lang="en-GB" sz="1600" dirty="0">
                <a:latin typeface="Times New Roman" panose="02020603050405020304" pitchFamily="18" charset="0"/>
                <a:cs typeface="Times New Roman" panose="02020603050405020304" pitchFamily="18" charset="0"/>
              </a:rPr>
              <a:t>       protected area. </a:t>
            </a:r>
            <a:br>
              <a:rPr lang="en-GB" sz="1600" dirty="0">
                <a:latin typeface="Times New Roman" panose="02020603050405020304" pitchFamily="18" charset="0"/>
                <a:cs typeface="Times New Roman" panose="02020603050405020304" pitchFamily="18" charset="0"/>
              </a:rPr>
            </a:br>
            <a:br>
              <a:rPr lang="en-GB" sz="1600" dirty="0">
                <a:latin typeface="Times New Roman" panose="02020603050405020304" pitchFamily="18" charset="0"/>
                <a:cs typeface="Times New Roman" panose="02020603050405020304" pitchFamily="18" charset="0"/>
              </a:rPr>
            </a:br>
            <a:r>
              <a:rPr lang="en-GB" sz="1600" dirty="0">
                <a:latin typeface="Times New Roman" panose="02020603050405020304" pitchFamily="18" charset="0"/>
                <a:cs typeface="Times New Roman" panose="02020603050405020304" pitchFamily="18" charset="0"/>
              </a:rPr>
              <a:t>2) Initiate a comprehensive Wildlife Monitoring Programme:</a:t>
            </a:r>
            <a:br>
              <a:rPr lang="en-GB" sz="1600" dirty="0">
                <a:latin typeface="Times New Roman" panose="02020603050405020304" pitchFamily="18" charset="0"/>
                <a:cs typeface="Times New Roman" panose="02020603050405020304" pitchFamily="18" charset="0"/>
              </a:rPr>
            </a:br>
            <a:br>
              <a:rPr lang="en-GB" sz="1600" dirty="0">
                <a:latin typeface="Times New Roman" panose="02020603050405020304" pitchFamily="18" charset="0"/>
                <a:cs typeface="Times New Roman" panose="02020603050405020304" pitchFamily="18" charset="0"/>
              </a:rPr>
            </a:br>
            <a:r>
              <a:rPr lang="en-GB" sz="1600" dirty="0">
                <a:latin typeface="Times New Roman" panose="02020603050405020304" pitchFamily="18" charset="0"/>
                <a:cs typeface="Times New Roman" panose="02020603050405020304" pitchFamily="18" charset="0"/>
              </a:rPr>
              <a:t>    </a:t>
            </a:r>
            <a:r>
              <a:rPr kumimoji="0" lang="en-GB" sz="17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 </a:t>
            </a:r>
            <a:r>
              <a:rPr lang="en-GB" sz="1600" dirty="0">
                <a:latin typeface="Times New Roman" panose="02020603050405020304" pitchFamily="18" charset="0"/>
                <a:cs typeface="Times New Roman" panose="02020603050405020304" pitchFamily="18" charset="0"/>
              </a:rPr>
              <a:t>in the complex of habitats around </a:t>
            </a:r>
            <a:r>
              <a:rPr lang="en-GB" sz="1600" dirty="0" err="1">
                <a:latin typeface="Times New Roman" panose="02020603050405020304" pitchFamily="18" charset="0"/>
                <a:cs typeface="Times New Roman" panose="02020603050405020304" pitchFamily="18" charset="0"/>
              </a:rPr>
              <a:t>Narta</a:t>
            </a:r>
            <a:r>
              <a:rPr lang="en-GB" sz="1600" dirty="0">
                <a:latin typeface="Times New Roman" panose="02020603050405020304" pitchFamily="18" charset="0"/>
                <a:cs typeface="Times New Roman" panose="02020603050405020304" pitchFamily="18" charset="0"/>
              </a:rPr>
              <a:t> Lagoon - </a:t>
            </a:r>
            <a:r>
              <a:rPr lang="en-GB" sz="1600" dirty="0" err="1">
                <a:latin typeface="Times New Roman" panose="02020603050405020304" pitchFamily="18" charset="0"/>
                <a:cs typeface="Times New Roman" panose="02020603050405020304" pitchFamily="18" charset="0"/>
              </a:rPr>
              <a:t>Vjosa</a:t>
            </a:r>
            <a:r>
              <a:rPr lang="en-GB" sz="1600" dirty="0">
                <a:latin typeface="Times New Roman" panose="02020603050405020304" pitchFamily="18" charset="0"/>
                <a:cs typeface="Times New Roman" panose="02020603050405020304" pitchFamily="18" charset="0"/>
              </a:rPr>
              <a:t> Delta – </a:t>
            </a:r>
            <a:r>
              <a:rPr lang="en-GB" sz="1600" dirty="0" err="1">
                <a:latin typeface="Times New Roman" panose="02020603050405020304" pitchFamily="18" charset="0"/>
                <a:cs typeface="Times New Roman" panose="02020603050405020304" pitchFamily="18" charset="0"/>
              </a:rPr>
              <a:t>Karavasta</a:t>
            </a:r>
            <a:r>
              <a:rPr lang="en-GB" sz="1600" dirty="0">
                <a:latin typeface="Times New Roman" panose="02020603050405020304" pitchFamily="18" charset="0"/>
                <a:cs typeface="Times New Roman" panose="02020603050405020304" pitchFamily="18" charset="0"/>
              </a:rPr>
              <a:t> Lagoon including the peripheral agricultural or seminatural</a:t>
            </a:r>
            <a:br>
              <a:rPr lang="en-GB" sz="1600" dirty="0">
                <a:latin typeface="Times New Roman" panose="02020603050405020304" pitchFamily="18" charset="0"/>
                <a:cs typeface="Times New Roman" panose="02020603050405020304" pitchFamily="18" charset="0"/>
              </a:rPr>
            </a:br>
            <a:r>
              <a:rPr lang="en-GB" sz="1600" dirty="0">
                <a:latin typeface="Times New Roman" panose="02020603050405020304" pitchFamily="18" charset="0"/>
                <a:cs typeface="Times New Roman" panose="02020603050405020304" pitchFamily="18" charset="0"/>
              </a:rPr>
              <a:t>       zones as active zones of the programme evaluating the interaction with the main zones of the monitoring;</a:t>
            </a:r>
            <a:br>
              <a:rPr lang="en-GB" sz="1600" dirty="0">
                <a:latin typeface="Times New Roman" panose="02020603050405020304" pitchFamily="18" charset="0"/>
                <a:cs typeface="Times New Roman" panose="02020603050405020304" pitchFamily="18" charset="0"/>
              </a:rPr>
            </a:br>
            <a:r>
              <a:rPr lang="en-GB" sz="1600" dirty="0">
                <a:latin typeface="Times New Roman" panose="02020603050405020304" pitchFamily="18" charset="0"/>
                <a:cs typeface="Times New Roman" panose="02020603050405020304" pitchFamily="18" charset="0"/>
              </a:rPr>
              <a:t>    </a:t>
            </a:r>
            <a:r>
              <a:rPr kumimoji="0" lang="en-GB" sz="17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a:t>
            </a:r>
            <a:r>
              <a:rPr kumimoji="0" lang="en-GB" sz="16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 aiming </a:t>
            </a:r>
            <a:r>
              <a:rPr lang="en-GB" sz="1600" dirty="0">
                <a:latin typeface="Times New Roman" panose="02020603050405020304" pitchFamily="18" charset="0"/>
                <a:cs typeface="Times New Roman" panose="02020603050405020304" pitchFamily="18" charset="0"/>
              </a:rPr>
              <a:t>to investigate, analyse and make available detailed information on presence and movements of the avifauna and other important</a:t>
            </a:r>
            <a:br>
              <a:rPr lang="en-GB" sz="1600" dirty="0">
                <a:latin typeface="Times New Roman" panose="02020603050405020304" pitchFamily="18" charset="0"/>
                <a:cs typeface="Times New Roman" panose="02020603050405020304" pitchFamily="18" charset="0"/>
              </a:rPr>
            </a:br>
            <a:r>
              <a:rPr lang="en-GB" sz="1600" dirty="0">
                <a:latin typeface="Times New Roman" panose="02020603050405020304" pitchFamily="18" charset="0"/>
                <a:cs typeface="Times New Roman" panose="02020603050405020304" pitchFamily="18" charset="0"/>
              </a:rPr>
              <a:t>       species such as bats; </a:t>
            </a:r>
            <a:br>
              <a:rPr lang="en-GB" sz="1600" dirty="0">
                <a:latin typeface="Times New Roman" panose="02020603050405020304" pitchFamily="18" charset="0"/>
                <a:cs typeface="Times New Roman" panose="02020603050405020304" pitchFamily="18" charset="0"/>
              </a:rPr>
            </a:br>
            <a:r>
              <a:rPr lang="en-GB" sz="1600" dirty="0">
                <a:latin typeface="Times New Roman" panose="02020603050405020304" pitchFamily="18" charset="0"/>
                <a:cs typeface="Times New Roman" panose="02020603050405020304" pitchFamily="18" charset="0"/>
              </a:rPr>
              <a:t>    </a:t>
            </a:r>
            <a:r>
              <a:rPr kumimoji="0" lang="en-GB" sz="17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  with a duration of </a:t>
            </a:r>
            <a:r>
              <a:rPr lang="en-GB" sz="1600" dirty="0">
                <a:latin typeface="Times New Roman" panose="02020603050405020304" pitchFamily="18" charset="0"/>
                <a:cs typeface="Times New Roman" panose="02020603050405020304" pitchFamily="18" charset="0"/>
              </a:rPr>
              <a:t>at least two, but preferably three years; </a:t>
            </a:r>
            <a:br>
              <a:rPr lang="en-GB" sz="1600" dirty="0">
                <a:latin typeface="Times New Roman" panose="02020603050405020304" pitchFamily="18" charset="0"/>
                <a:cs typeface="Times New Roman" panose="02020603050405020304" pitchFamily="18" charset="0"/>
              </a:rPr>
            </a:br>
            <a:r>
              <a:rPr lang="en-GB" sz="1600" dirty="0">
                <a:latin typeface="Times New Roman" panose="02020603050405020304" pitchFamily="18" charset="0"/>
                <a:cs typeface="Times New Roman" panose="02020603050405020304" pitchFamily="18" charset="0"/>
              </a:rPr>
              <a:t>    </a:t>
            </a:r>
            <a:r>
              <a:rPr kumimoji="0" lang="en-GB" sz="17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  </a:t>
            </a:r>
            <a:r>
              <a:rPr lang="en-GB" sz="1600" dirty="0">
                <a:latin typeface="Times New Roman" panose="02020603050405020304" pitchFamily="18" charset="0"/>
                <a:cs typeface="Times New Roman" panose="02020603050405020304" pitchFamily="18" charset="0"/>
              </a:rPr>
              <a:t>following, amongst others, the AEWA Guidelines for Waterbird Monitoring, and using modern tools such as bats’ detectors.</a:t>
            </a:r>
            <a:br>
              <a:rPr lang="en-GB" sz="1600" dirty="0">
                <a:latin typeface="Times New Roman" panose="02020603050405020304" pitchFamily="18" charset="0"/>
                <a:cs typeface="Times New Roman" panose="02020603050405020304" pitchFamily="18" charset="0"/>
              </a:rPr>
            </a:br>
            <a:br>
              <a:rPr lang="en-US" sz="1700" dirty="0"/>
            </a:br>
            <a:endParaRPr lang="el-GR" sz="1700" dirty="0"/>
          </a:p>
        </p:txBody>
      </p:sp>
    </p:spTree>
    <p:extLst>
      <p:ext uri="{BB962C8B-B14F-4D97-AF65-F5344CB8AC3E}">
        <p14:creationId xmlns:p14="http://schemas.microsoft.com/office/powerpoint/2010/main" val="1929093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 descr="doc">
            <a:extLst>
              <a:ext uri="{FF2B5EF4-FFF2-40B4-BE49-F238E27FC236}">
                <a16:creationId xmlns:a16="http://schemas.microsoft.com/office/drawing/2014/main" id="{FB155677-B24D-4747-B806-16EDE510D9F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2295" y="137125"/>
            <a:ext cx="1508740" cy="1099201"/>
          </a:xfrm>
          <a:prstGeom prst="rect">
            <a:avLst/>
          </a:prstGeom>
          <a:noFill/>
          <a:ln>
            <a:noFill/>
          </a:ln>
        </p:spPr>
      </p:pic>
      <p:pic>
        <p:nvPicPr>
          <p:cNvPr id="5" name="Image 41">
            <a:extLst>
              <a:ext uri="{FF2B5EF4-FFF2-40B4-BE49-F238E27FC236}">
                <a16:creationId xmlns:a16="http://schemas.microsoft.com/office/drawing/2014/main" id="{CEAC00F3-49FB-4E6B-BF3E-7C9BE92E5B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089145" y="86134"/>
            <a:ext cx="1292740" cy="1201182"/>
          </a:xfrm>
          <a:prstGeom prst="rect">
            <a:avLst/>
          </a:prstGeom>
          <a:noFill/>
          <a:ln>
            <a:noFill/>
          </a:ln>
        </p:spPr>
      </p:pic>
      <p:pic>
        <p:nvPicPr>
          <p:cNvPr id="6" name="Picture 49">
            <a:extLst>
              <a:ext uri="{FF2B5EF4-FFF2-40B4-BE49-F238E27FC236}">
                <a16:creationId xmlns:a16="http://schemas.microsoft.com/office/drawing/2014/main" id="{367A95E1-D336-0B2D-21EF-9BA349C3A675}"/>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790407" y="86134"/>
            <a:ext cx="831850" cy="1047750"/>
          </a:xfrm>
          <a:prstGeom prst="rect">
            <a:avLst/>
          </a:prstGeom>
          <a:noFill/>
          <a:ln>
            <a:noFill/>
          </a:ln>
        </p:spPr>
      </p:pic>
      <p:pic>
        <p:nvPicPr>
          <p:cNvPr id="7" name="Picture 50">
            <a:extLst>
              <a:ext uri="{FF2B5EF4-FFF2-40B4-BE49-F238E27FC236}">
                <a16:creationId xmlns:a16="http://schemas.microsoft.com/office/drawing/2014/main" id="{73CB1008-0FFC-543A-1D44-6C6D7C4D1B44}"/>
              </a:ext>
            </a:extLst>
          </p:cNvPr>
          <p:cNvPicPr>
            <a:picLocks noChangeAspect="1"/>
          </p:cNvPicPr>
          <p:nvPr/>
        </p:nvPicPr>
        <p:blipFill>
          <a:blip r:embed="rId5">
            <a:extLst>
              <a:ext uri="{28A0092B-C50C-407E-A947-70E740481C1C}">
                <a14:useLocalDpi xmlns:a14="http://schemas.microsoft.com/office/drawing/2010/main" val="0"/>
              </a:ext>
            </a:extLst>
          </a:blip>
          <a:srcRect l="2171" b="2345"/>
          <a:stretch>
            <a:fillRect/>
          </a:stretch>
        </p:blipFill>
        <p:spPr bwMode="auto">
          <a:xfrm>
            <a:off x="10839503" y="179042"/>
            <a:ext cx="1095375" cy="1015365"/>
          </a:xfrm>
          <a:prstGeom prst="rect">
            <a:avLst/>
          </a:prstGeom>
          <a:noFill/>
          <a:ln>
            <a:noFill/>
          </a:ln>
        </p:spPr>
      </p:pic>
      <p:sp>
        <p:nvSpPr>
          <p:cNvPr id="13" name="TextBox 12">
            <a:extLst>
              <a:ext uri="{FF2B5EF4-FFF2-40B4-BE49-F238E27FC236}">
                <a16:creationId xmlns:a16="http://schemas.microsoft.com/office/drawing/2014/main" id="{B663D338-2957-CDF3-4D14-6E1D5924004D}"/>
              </a:ext>
            </a:extLst>
          </p:cNvPr>
          <p:cNvSpPr txBox="1"/>
          <p:nvPr/>
        </p:nvSpPr>
        <p:spPr>
          <a:xfrm>
            <a:off x="3773851" y="1625365"/>
            <a:ext cx="5017807" cy="400110"/>
          </a:xfrm>
          <a:prstGeom prst="rect">
            <a:avLst/>
          </a:prstGeom>
          <a:noFill/>
        </p:spPr>
        <p:txBody>
          <a:bodyPr wrap="square">
            <a:spAutoFit/>
          </a:bodyPr>
          <a:lstStyle/>
          <a:p>
            <a:r>
              <a:rPr kumimoji="0" lang="en-GB" sz="2000"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j-cs"/>
              </a:rPr>
              <a:t>PROVISIONAL RECOMMENDATIONS</a:t>
            </a:r>
            <a:endParaRPr lang="el-GR" sz="2000" b="1" dirty="0"/>
          </a:p>
        </p:txBody>
      </p:sp>
      <p:sp>
        <p:nvSpPr>
          <p:cNvPr id="15" name="Τίτλος 14">
            <a:extLst>
              <a:ext uri="{FF2B5EF4-FFF2-40B4-BE49-F238E27FC236}">
                <a16:creationId xmlns:a16="http://schemas.microsoft.com/office/drawing/2014/main" id="{0D139F6A-3F7C-FA04-7487-6CDAE8AD6149}"/>
              </a:ext>
            </a:extLst>
          </p:cNvPr>
          <p:cNvSpPr>
            <a:spLocks noGrp="1"/>
          </p:cNvSpPr>
          <p:nvPr>
            <p:ph type="ctrTitle"/>
          </p:nvPr>
        </p:nvSpPr>
        <p:spPr>
          <a:xfrm>
            <a:off x="208908" y="2057293"/>
            <a:ext cx="11774184" cy="4690153"/>
          </a:xfrm>
        </p:spPr>
        <p:txBody>
          <a:bodyPr>
            <a:noAutofit/>
          </a:bodyPr>
          <a:lstStyle/>
          <a:p>
            <a:pPr lvl="1" algn="l" rtl="0">
              <a:spcBef>
                <a:spcPts val="600"/>
              </a:spcBef>
              <a:spcAft>
                <a:spcPts val="400"/>
              </a:spcAft>
            </a:pPr>
            <a:br>
              <a:rPr lang="en-GB" sz="1600" dirty="0">
                <a:latin typeface="Times New Roman" panose="02020603050405020304" pitchFamily="18" charset="0"/>
                <a:cs typeface="Times New Roman" panose="02020603050405020304" pitchFamily="18" charset="0"/>
              </a:rPr>
            </a:br>
            <a:r>
              <a:rPr lang="en-GB" sz="1600" dirty="0">
                <a:latin typeface="Times New Roman" panose="02020603050405020304" pitchFamily="18" charset="0"/>
                <a:cs typeface="Times New Roman" panose="02020603050405020304" pitchFamily="18" charset="0"/>
              </a:rPr>
              <a:t>3) </a:t>
            </a:r>
            <a:r>
              <a:rPr lang="en-GB" sz="1600" dirty="0">
                <a:effectLst/>
                <a:latin typeface="Times New Roman" panose="02020603050405020304" pitchFamily="18" charset="0"/>
                <a:ea typeface="Times New Roman" panose="02020603050405020304" pitchFamily="18" charset="0"/>
              </a:rPr>
              <a:t>Revise the existing EIA based on the rigorous data of the Wildlife Monitoring Programme in recommendation No 2, and creating:</a:t>
            </a:r>
            <a:br>
              <a:rPr lang="en-GB" sz="1600" dirty="0">
                <a:effectLst/>
                <a:latin typeface="Times New Roman" panose="02020603050405020304" pitchFamily="18" charset="0"/>
                <a:ea typeface="Times New Roman" panose="02020603050405020304" pitchFamily="18" charset="0"/>
              </a:rPr>
            </a:br>
            <a:br>
              <a:rPr lang="en-GB" sz="1600" dirty="0">
                <a:effectLst/>
                <a:latin typeface="Times New Roman" panose="02020603050405020304" pitchFamily="18" charset="0"/>
                <a:ea typeface="Times New Roman" panose="02020603050405020304" pitchFamily="18" charset="0"/>
              </a:rPr>
            </a:br>
            <a:r>
              <a:rPr lang="en-GB" sz="1600" dirty="0">
                <a:effectLst/>
                <a:latin typeface="Times New Roman" panose="02020603050405020304" pitchFamily="18" charset="0"/>
                <a:ea typeface="Times New Roman" panose="02020603050405020304" pitchFamily="18" charset="0"/>
              </a:rPr>
              <a:t> </a:t>
            </a:r>
            <a:r>
              <a:rPr kumimoji="0" lang="en-GB" sz="16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   </a:t>
            </a:r>
            <a:r>
              <a:rPr lang="en-GB" sz="1700" kern="1200" dirty="0">
                <a:solidFill>
                  <a:prstClr val="black"/>
                </a:solidFill>
                <a:latin typeface="Times New Roman" panose="02020603050405020304" pitchFamily="18" charset="0"/>
                <a:ea typeface="+mj-ea"/>
                <a:cs typeface="Times New Roman" panose="02020603050405020304" pitchFamily="18" charset="0"/>
              </a:rPr>
              <a:t>a) </a:t>
            </a:r>
            <a:r>
              <a:rPr kumimoji="0" lang="en-GB" sz="17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 </a:t>
            </a:r>
            <a:r>
              <a:rPr lang="en-GB" sz="1600" dirty="0">
                <a:effectLst/>
                <a:latin typeface="Times New Roman" panose="02020603050405020304" pitchFamily="18" charset="0"/>
                <a:ea typeface="Times New Roman" panose="02020603050405020304" pitchFamily="18" charset="0"/>
              </a:rPr>
              <a:t>a draft Environmental Management Plan and Environmental Safety Management Plan for all the alternative sites of the airport </a:t>
            </a:r>
            <a:br>
              <a:rPr lang="en-GB" sz="1600" dirty="0">
                <a:effectLst/>
                <a:latin typeface="Times New Roman" panose="02020603050405020304" pitchFamily="18" charset="0"/>
                <a:ea typeface="Times New Roman" panose="02020603050405020304" pitchFamily="18" charset="0"/>
              </a:rPr>
            </a:br>
            <a:r>
              <a:rPr lang="en-GB" sz="1600" dirty="0">
                <a:effectLst/>
                <a:latin typeface="Times New Roman" panose="02020603050405020304" pitchFamily="18" charset="0"/>
                <a:ea typeface="Times New Roman" panose="02020603050405020304" pitchFamily="18" charset="0"/>
              </a:rPr>
              <a:t>          evaluating the minimum value of risk and safety for humans, birds and other biodiversity; </a:t>
            </a:r>
            <a:br>
              <a:rPr lang="en-GB" sz="1600" dirty="0">
                <a:effectLst/>
                <a:latin typeface="Times New Roman" panose="02020603050405020304" pitchFamily="18" charset="0"/>
                <a:ea typeface="Times New Roman" panose="02020603050405020304" pitchFamily="18" charset="0"/>
              </a:rPr>
            </a:br>
            <a:r>
              <a:rPr kumimoji="0" lang="en-GB" sz="16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    b) </a:t>
            </a:r>
            <a:r>
              <a:rPr kumimoji="0" lang="en-GB" sz="1700" b="0" i="0" u="none" strike="noStrike" kern="1200" cap="none" spc="0" normalizeH="0" baseline="0" noProof="0" dirty="0">
                <a:ln>
                  <a:noFill/>
                </a:ln>
                <a:solidFill>
                  <a:prstClr val="black"/>
                </a:solidFill>
                <a:effectLst/>
                <a:uLnTx/>
                <a:uFillTx/>
                <a:latin typeface="Times New Roman" panose="02020603050405020304" pitchFamily="18" charset="0"/>
                <a:ea typeface="+mj-ea"/>
                <a:cs typeface="Times New Roman" panose="02020603050405020304" pitchFamily="18" charset="0"/>
              </a:rPr>
              <a:t> </a:t>
            </a:r>
            <a:r>
              <a:rPr lang="en-GB" sz="1600" dirty="0">
                <a:effectLst/>
                <a:latin typeface="Times New Roman" panose="02020603050405020304" pitchFamily="18" charset="0"/>
                <a:ea typeface="Times New Roman" panose="02020603050405020304" pitchFamily="18" charset="0"/>
              </a:rPr>
              <a:t>these plans should be in line with the Commission Regulation (EU) No 139/2014 and ICAO (International Civil Aviation Organization) </a:t>
            </a:r>
            <a:br>
              <a:rPr lang="en-GB" sz="1600" dirty="0">
                <a:effectLst/>
                <a:latin typeface="Times New Roman" panose="02020603050405020304" pitchFamily="18" charset="0"/>
                <a:ea typeface="Times New Roman" panose="02020603050405020304" pitchFamily="18" charset="0"/>
              </a:rPr>
            </a:br>
            <a:r>
              <a:rPr lang="en-GB" sz="1600" dirty="0">
                <a:effectLst/>
                <a:latin typeface="Times New Roman" panose="02020603050405020304" pitchFamily="18" charset="0"/>
                <a:ea typeface="Times New Roman" panose="02020603050405020304" pitchFamily="18" charset="0"/>
              </a:rPr>
              <a:t>         guidelines, processes and standards.</a:t>
            </a:r>
            <a:br>
              <a:rPr lang="en-GB" sz="1600" dirty="0">
                <a:effectLst/>
                <a:latin typeface="Times New Roman" panose="02020603050405020304" pitchFamily="18" charset="0"/>
                <a:ea typeface="Times New Roman" panose="02020603050405020304" pitchFamily="18" charset="0"/>
              </a:rPr>
            </a:br>
            <a:br>
              <a:rPr lang="en-GB" sz="1600" dirty="0">
                <a:effectLst/>
                <a:latin typeface="Times New Roman" panose="02020603050405020304" pitchFamily="18" charset="0"/>
                <a:ea typeface="Times New Roman" panose="02020603050405020304" pitchFamily="18" charset="0"/>
              </a:rPr>
            </a:br>
            <a:r>
              <a:rPr lang="en-US" sz="1600" dirty="0">
                <a:latin typeface="Times New Roman" panose="02020603050405020304" pitchFamily="18" charset="0"/>
                <a:ea typeface="Times New Roman" panose="02020603050405020304" pitchFamily="18" charset="0"/>
              </a:rPr>
              <a:t>4) </a:t>
            </a:r>
            <a:r>
              <a:rPr lang="en-US" sz="1600" dirty="0">
                <a:effectLst/>
                <a:latin typeface="Times New Roman" panose="02020603050405020304" pitchFamily="18" charset="0"/>
                <a:ea typeface="Times New Roman" panose="02020603050405020304" pitchFamily="18" charset="0"/>
              </a:rPr>
              <a:t>Following the Proposal of a post-2020 Workplan of the Evaluation on the 2011-2020 Emerald Network Workplan in Albania as part of the</a:t>
            </a:r>
            <a:br>
              <a:rPr lang="en-US" sz="1600" dirty="0">
                <a:effectLst/>
                <a:latin typeface="Times New Roman" panose="02020603050405020304" pitchFamily="18" charset="0"/>
                <a:ea typeface="Times New Roman" panose="02020603050405020304" pitchFamily="18" charset="0"/>
              </a:rPr>
            </a:br>
            <a:r>
              <a:rPr lang="en-US" sz="1600" dirty="0">
                <a:effectLst/>
                <a:latin typeface="Times New Roman" panose="02020603050405020304" pitchFamily="18" charset="0"/>
                <a:ea typeface="Times New Roman" panose="02020603050405020304" pitchFamily="18" charset="0"/>
              </a:rPr>
              <a:t>     Cluster 4 of the West Balkan countries and taking into account that no progress was recorded on submission of an updated database, and in</a:t>
            </a:r>
            <a:br>
              <a:rPr lang="en-US" sz="1600" dirty="0">
                <a:effectLst/>
                <a:latin typeface="Times New Roman" panose="02020603050405020304" pitchFamily="18" charset="0"/>
                <a:ea typeface="Times New Roman" panose="02020603050405020304" pitchFamily="18" charset="0"/>
              </a:rPr>
            </a:br>
            <a:r>
              <a:rPr lang="en-US" sz="1600" dirty="0">
                <a:effectLst/>
                <a:latin typeface="Times New Roman" panose="02020603050405020304" pitchFamily="18" charset="0"/>
                <a:ea typeface="Times New Roman" panose="02020603050405020304" pitchFamily="18" charset="0"/>
              </a:rPr>
              <a:t>     provision of the list of “typical” activities of Phase I of the workplan, implement:</a:t>
            </a:r>
            <a:br>
              <a:rPr lang="en-US" sz="1600" dirty="0">
                <a:effectLst/>
                <a:latin typeface="Times New Roman" panose="02020603050405020304" pitchFamily="18" charset="0"/>
                <a:ea typeface="Times New Roman" panose="02020603050405020304" pitchFamily="18" charset="0"/>
              </a:rPr>
            </a:br>
            <a:br>
              <a:rPr lang="en-US" sz="1600" dirty="0">
                <a:effectLst/>
                <a:latin typeface="Times New Roman" panose="02020603050405020304" pitchFamily="18" charset="0"/>
                <a:ea typeface="Times New Roman" panose="02020603050405020304" pitchFamily="18" charset="0"/>
              </a:rPr>
            </a:br>
            <a:r>
              <a:rPr lang="en-US" sz="1600" dirty="0">
                <a:effectLst/>
                <a:latin typeface="Times New Roman" panose="02020603050405020304" pitchFamily="18" charset="0"/>
                <a:ea typeface="Times New Roman" panose="02020603050405020304" pitchFamily="18" charset="0"/>
              </a:rPr>
              <a:t>    a) A pilot project (full project which includes also inventories and data collection) in cooperation with the relevant NGOs and other</a:t>
            </a:r>
            <a:br>
              <a:rPr lang="en-US" sz="1600" dirty="0">
                <a:effectLst/>
                <a:latin typeface="Times New Roman" panose="02020603050405020304" pitchFamily="18" charset="0"/>
                <a:ea typeface="Times New Roman" panose="02020603050405020304" pitchFamily="18" charset="0"/>
              </a:rPr>
            </a:br>
            <a:r>
              <a:rPr lang="en-US" sz="1600" dirty="0">
                <a:effectLst/>
                <a:latin typeface="Times New Roman" panose="02020603050405020304" pitchFamily="18" charset="0"/>
                <a:ea typeface="Times New Roman" panose="02020603050405020304" pitchFamily="18" charset="0"/>
              </a:rPr>
              <a:t>        stakeholders for the complex of protected areas of </a:t>
            </a:r>
            <a:r>
              <a:rPr lang="en-US" sz="1600" dirty="0" err="1">
                <a:effectLst/>
                <a:latin typeface="Times New Roman" panose="02020603050405020304" pitchFamily="18" charset="0"/>
                <a:ea typeface="Times New Roman" panose="02020603050405020304" pitchFamily="18" charset="0"/>
              </a:rPr>
              <a:t>Narta-Vjosa</a:t>
            </a:r>
            <a:r>
              <a:rPr lang="en-US" sz="1600" dirty="0">
                <a:effectLst/>
                <a:latin typeface="Times New Roman" panose="02020603050405020304" pitchFamily="18" charset="0"/>
                <a:ea typeface="Times New Roman" panose="02020603050405020304" pitchFamily="18" charset="0"/>
              </a:rPr>
              <a:t> Delta-</a:t>
            </a:r>
            <a:r>
              <a:rPr lang="en-US" sz="1600" dirty="0" err="1">
                <a:effectLst/>
                <a:latin typeface="Times New Roman" panose="02020603050405020304" pitchFamily="18" charset="0"/>
                <a:ea typeface="Times New Roman" panose="02020603050405020304" pitchFamily="18" charset="0"/>
              </a:rPr>
              <a:t>Karabasta</a:t>
            </a:r>
            <a:r>
              <a:rPr lang="en-US" sz="1600" dirty="0">
                <a:effectLst/>
                <a:latin typeface="Times New Roman" panose="02020603050405020304" pitchFamily="18" charset="0"/>
                <a:ea typeface="Times New Roman" panose="02020603050405020304" pitchFamily="18" charset="0"/>
              </a:rPr>
              <a:t> in combination with recommendation No 2. </a:t>
            </a:r>
            <a:br>
              <a:rPr lang="en-US" sz="1600" dirty="0">
                <a:effectLst/>
                <a:latin typeface="Times New Roman" panose="02020603050405020304" pitchFamily="18" charset="0"/>
                <a:ea typeface="Times New Roman" panose="02020603050405020304" pitchFamily="18" charset="0"/>
              </a:rPr>
            </a:br>
            <a:r>
              <a:rPr lang="en-US" sz="1600" dirty="0">
                <a:effectLst/>
                <a:latin typeface="Times New Roman" panose="02020603050405020304" pitchFamily="18" charset="0"/>
                <a:ea typeface="Times New Roman" panose="02020603050405020304" pitchFamily="18" charset="0"/>
              </a:rPr>
              <a:t>    b) A first database submission (data collection, data recording and submission).</a:t>
            </a:r>
            <a:br>
              <a:rPr lang="en-US" sz="1600" dirty="0">
                <a:effectLst/>
                <a:latin typeface="Times New Roman" panose="02020603050405020304" pitchFamily="18" charset="0"/>
                <a:ea typeface="Times New Roman" panose="02020603050405020304" pitchFamily="18" charset="0"/>
              </a:rPr>
            </a:br>
            <a:br>
              <a:rPr lang="en-GB" sz="1600" dirty="0">
                <a:effectLst/>
                <a:latin typeface="Times New Roman" panose="02020603050405020304" pitchFamily="18" charset="0"/>
                <a:ea typeface="Times New Roman" panose="02020603050405020304" pitchFamily="18" charset="0"/>
              </a:rPr>
            </a:br>
            <a:br>
              <a:rPr lang="en-US" sz="1700" dirty="0"/>
            </a:br>
            <a:endParaRPr lang="el-GR" sz="1700" dirty="0"/>
          </a:p>
        </p:txBody>
      </p:sp>
    </p:spTree>
    <p:extLst>
      <p:ext uri="{BB962C8B-B14F-4D97-AF65-F5344CB8AC3E}">
        <p14:creationId xmlns:p14="http://schemas.microsoft.com/office/powerpoint/2010/main" val="2516656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1" descr="doc">
            <a:extLst>
              <a:ext uri="{FF2B5EF4-FFF2-40B4-BE49-F238E27FC236}">
                <a16:creationId xmlns:a16="http://schemas.microsoft.com/office/drawing/2014/main" id="{FB155677-B24D-4747-B806-16EDE510D9FF}"/>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9625" y="537818"/>
            <a:ext cx="1508740" cy="1099201"/>
          </a:xfrm>
          <a:prstGeom prst="rect">
            <a:avLst/>
          </a:prstGeom>
          <a:noFill/>
          <a:ln>
            <a:noFill/>
          </a:ln>
        </p:spPr>
      </p:pic>
      <p:pic>
        <p:nvPicPr>
          <p:cNvPr id="5" name="Image 41">
            <a:extLst>
              <a:ext uri="{FF2B5EF4-FFF2-40B4-BE49-F238E27FC236}">
                <a16:creationId xmlns:a16="http://schemas.microsoft.com/office/drawing/2014/main" id="{CEAC00F3-49FB-4E6B-BF3E-7C9BE92E5B0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477995" y="537818"/>
            <a:ext cx="1292740" cy="1201182"/>
          </a:xfrm>
          <a:prstGeom prst="rect">
            <a:avLst/>
          </a:prstGeom>
          <a:noFill/>
          <a:ln>
            <a:noFill/>
          </a:ln>
        </p:spPr>
      </p:pic>
      <p:sp>
        <p:nvSpPr>
          <p:cNvPr id="9" name="TextBox 8">
            <a:extLst>
              <a:ext uri="{FF2B5EF4-FFF2-40B4-BE49-F238E27FC236}">
                <a16:creationId xmlns:a16="http://schemas.microsoft.com/office/drawing/2014/main" id="{8AC21447-B343-4644-8155-644EAF9EBFD9}"/>
              </a:ext>
            </a:extLst>
          </p:cNvPr>
          <p:cNvSpPr txBox="1"/>
          <p:nvPr/>
        </p:nvSpPr>
        <p:spPr>
          <a:xfrm>
            <a:off x="3400660" y="5814918"/>
            <a:ext cx="4523232" cy="738664"/>
          </a:xfrm>
          <a:prstGeom prst="rect">
            <a:avLst/>
          </a:prstGeom>
          <a:noFill/>
        </p:spPr>
        <p:txBody>
          <a:bodyPr wrap="square">
            <a:spAutoFit/>
          </a:bodyPr>
          <a:lstStyle/>
          <a:p>
            <a:pPr algn="ctr"/>
            <a:r>
              <a:rPr lang="en-US" sz="1400" dirty="0">
                <a:solidFill>
                  <a:prstClr val="black"/>
                </a:solidFill>
                <a:latin typeface="Times New Roman" panose="02020603050405020304" pitchFamily="18" charset="0"/>
                <a:ea typeface="Times New Roman" panose="02020603050405020304" pitchFamily="18" charset="0"/>
              </a:rPr>
              <a:t>T</a:t>
            </a:r>
            <a:r>
              <a:rPr kumimoji="0" lang="en-US" sz="1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he Mission’s independent expert</a:t>
            </a:r>
          </a:p>
          <a:p>
            <a:pPr algn="ctr"/>
            <a:r>
              <a:rPr kumimoji="0" lang="en-US" sz="1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a:t>
            </a:r>
          </a:p>
          <a:p>
            <a:pPr algn="ctr"/>
            <a:r>
              <a:rPr kumimoji="0" lang="en-US" sz="1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Lazaros Georgiadis</a:t>
            </a:r>
            <a:endParaRPr lang="el-GR" dirty="0"/>
          </a:p>
        </p:txBody>
      </p:sp>
      <p:sp>
        <p:nvSpPr>
          <p:cNvPr id="10" name="TextBox 9">
            <a:extLst>
              <a:ext uri="{FF2B5EF4-FFF2-40B4-BE49-F238E27FC236}">
                <a16:creationId xmlns:a16="http://schemas.microsoft.com/office/drawing/2014/main" id="{A0AC0BF4-1297-488E-B3C3-C86F8FC14749}"/>
              </a:ext>
            </a:extLst>
          </p:cNvPr>
          <p:cNvSpPr txBox="1"/>
          <p:nvPr/>
        </p:nvSpPr>
        <p:spPr>
          <a:xfrm>
            <a:off x="1228789" y="2195124"/>
            <a:ext cx="9526385" cy="2923877"/>
          </a:xfrm>
          <a:prstGeom prst="rect">
            <a:avLst/>
          </a:prstGeom>
          <a:noFill/>
        </p:spPr>
        <p:txBody>
          <a:bodyPr wrap="square">
            <a:spAutoFit/>
          </a:bodyPr>
          <a:lstStyle/>
          <a:p>
            <a:pPr algn="ct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THANK YOU FOR YOUR ATTENTION</a:t>
            </a:r>
          </a:p>
          <a:p>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algn="ct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Acknowledging especially the Albanian </a:t>
            </a:r>
            <a:r>
              <a:rPr lang="en-GB" sz="2000" dirty="0">
                <a:latin typeface="Times New Roman" panose="02020603050405020304" pitchFamily="18" charset="0"/>
                <a:cs typeface="Times New Roman" panose="02020603050405020304" pitchFamily="18" charset="0"/>
              </a:rPr>
              <a:t>authorities, the complainants</a:t>
            </a:r>
            <a:endParaRPr lang="ro-RO" sz="2000" dirty="0">
              <a:latin typeface="Times New Roman" panose="02020603050405020304" pitchFamily="18" charset="0"/>
              <a:cs typeface="Times New Roman" panose="02020603050405020304" pitchFamily="18" charset="0"/>
            </a:endParaRPr>
          </a:p>
          <a:p>
            <a:pPr algn="ctr"/>
            <a:endParaRPr kumimoji="0" lang="en-US" sz="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algn="ctr"/>
            <a:endParaRPr kumimoji="0" lang="en-US" sz="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algn="ct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Mrs. Ursula Sticker and Mr. Eoghan Kelly </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with </a:t>
            </a: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the Secretariat of the Bern Convention </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and</a:t>
            </a:r>
          </a:p>
          <a:p>
            <a:pPr algn="ct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p>
          <a:p>
            <a:pPr algn="ctr"/>
            <a:r>
              <a:rPr kumimoji="0" lang="en-US" sz="20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Mr</a:t>
            </a: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Ivan Ramirez  from CMS and </a:t>
            </a:r>
            <a:r>
              <a:rPr kumimoji="0" lang="en-US" sz="20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Mr</a:t>
            </a: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Sergey </a:t>
            </a:r>
            <a:r>
              <a:rPr kumimoji="0" lang="en-US" sz="20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Dereliev</a:t>
            </a: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from AEWA</a:t>
            </a:r>
          </a:p>
          <a:p>
            <a:pPr algn="ctr"/>
            <a:endPar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algn="ct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for the excellent cooperation and support</a:t>
            </a:r>
          </a:p>
        </p:txBody>
      </p:sp>
    </p:spTree>
    <p:extLst>
      <p:ext uri="{BB962C8B-B14F-4D97-AF65-F5344CB8AC3E}">
        <p14:creationId xmlns:p14="http://schemas.microsoft.com/office/powerpoint/2010/main" val="348374108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2182</TotalTime>
  <Words>948</Words>
  <Application>Microsoft Office PowerPoint</Application>
  <PresentationFormat>Ευρεία οθόνη</PresentationFormat>
  <Paragraphs>26</Paragraphs>
  <Slides>6</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6</vt:i4>
      </vt:variant>
    </vt:vector>
  </HeadingPairs>
  <TitlesOfParts>
    <vt:vector size="11" baseType="lpstr">
      <vt:lpstr>Arial</vt:lpstr>
      <vt:lpstr>Calibri</vt:lpstr>
      <vt:lpstr>Calibri Light</vt:lpstr>
      <vt:lpstr>Times New Roman</vt:lpstr>
      <vt:lpstr>Θέμα του Office</vt:lpstr>
      <vt:lpstr>CONVENTION ON THE CONSERVATION OF EUROPEAN WILDLIFE AND NATURAL HABITATS  42nd Standing Committee, November 28th – December 2nd 2022  On-the-spot appraisal  Possible impacts of infrastructure and urbanisation developments on the Vjosë-Nartë Protected Area  in the framework of the   Bern Convention Open case-file no. 2016/05: Presumed negative impact of hydro-power plant development on the Vjosa river, Albania, T-PVS/Files(2022)67  AEWA Implementation Review Process case file No.11: Airport construction at Vjosa-Narta Protected Landscape, Albania, AEWA IRP case file No. 11  CMS Review Mechanism File No.2021/01 - Project development at Vjosa-Narta Protected Landscape, Albania, CMS RM File No.2021/01  </vt:lpstr>
      <vt:lpstr>The On-the-Spot Appraisal (OSA) took place from 29 August to 2 September 2022 with meetings:  • in Tirana, Fier, Vlora and the Vjosa-Delta-Narta Lagoon Protected Area and its surroundings;  • with Ministries, National and Local Agencies, authorities, and NGOs.   Based on the OSA, three sets of findings can be outlined:  a)The information provided by a questionnaire  b) The information collected during the OSA meetings with the governmental institutions, the Complainants and other stakeholders.  c) The observations made during the OSA field visit at the airport, the Vjosa-Delta-Narta Lagoon Protected Area and its surroundings. </vt:lpstr>
      <vt:lpstr>According to the discussion, both with the authorities and the NGOs in Tirana, the EIA consultation and the official start of the airport construction took place in the following chronological order:  29th Oct 2021: EIA Application including non-technical report was made available online by the National Environmental Agency  27th Nov 2021: The Public Hearing for the EIA consultation took place.  28th Nov 2021: The official construction was launched with presence of the Prime Minister in a celebration of National Independence Day.   6th Dec 2021: The EIA was approved.  8th Dec 2021: The EIA was officially signed and dated.  No official permit provided </vt:lpstr>
      <vt:lpstr>1) Suspend the construction of the Airport as:      • the processes to authorize its development  appeared to have not followed national laws;      • nor provisions of international conventions, including an insufficient EIA procedure, lack of construction permit and encroachment on a        protected area.   2) Initiate a comprehensive Wildlife Monitoring Programme:      • in the complex of habitats around Narta Lagoon - Vjosa Delta – Karavasta Lagoon including the peripheral agricultural or seminatural        zones as active zones of the programme evaluating the interaction with the main zones of the monitoring;     • aiming to investigate, analyse and make available detailed information on presence and movements of the avifauna and other important        species such as bats;      •  with a duration of at least two, but preferably three years;      •  following, amongst others, the AEWA Guidelines for Waterbird Monitoring, and using modern tools such as bats’ detectors.  </vt:lpstr>
      <vt:lpstr> 3) Revise the existing EIA based on the rigorous data of the Wildlife Monitoring Programme in recommendation No 2, and creating:      a)  a draft Environmental Management Plan and Environmental Safety Management Plan for all the alternative sites of the airport            evaluating the minimum value of risk and safety for humans, birds and other biodiversity;      b)  these plans should be in line with the Commission Regulation (EU) No 139/2014 and ICAO (International Civil Aviation Organization)           guidelines, processes and standards.  4) Following the Proposal of a post-2020 Workplan of the Evaluation on the 2011-2020 Emerald Network Workplan in Albania as part of the      Cluster 4 of the West Balkan countries and taking into account that no progress was recorded on submission of an updated database, and in      provision of the list of “typical” activities of Phase I of the workplan, implement:      a) A pilot project (full project which includes also inventories and data collection) in cooperation with the relevant NGOs and other         stakeholders for the complex of protected areas of Narta-Vjosa Delta-Karabasta in combination with recommendation No 2.      b) A first database submission (data collection, data recording and submission).   </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CONVENTION ON THE CONSERVATION OF EUROPEAN WILDLIFE AND NATURAL HABITATS   Independent Advisory Mission in the framework of the Bern Convention Possible File no. 2013/1:  Follow-up of Recommendation No. 98 (2002) on the project to build a motorway through the Kresna Gorge (Bulgaria)    25-27 August 2021</dc:title>
  <dc:creator>Lazaros</dc:creator>
  <cp:lastModifiedBy>Windows 10</cp:lastModifiedBy>
  <cp:revision>31</cp:revision>
  <dcterms:created xsi:type="dcterms:W3CDTF">2021-08-24T08:33:57Z</dcterms:created>
  <dcterms:modified xsi:type="dcterms:W3CDTF">2022-11-28T09:37:09Z</dcterms:modified>
</cp:coreProperties>
</file>