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72" r:id="rId2"/>
    <p:sldId id="273" r:id="rId3"/>
    <p:sldId id="297" r:id="rId4"/>
    <p:sldId id="298" r:id="rId5"/>
    <p:sldId id="304" r:id="rId6"/>
    <p:sldId id="276" r:id="rId7"/>
    <p:sldId id="277" r:id="rId8"/>
    <p:sldId id="275" r:id="rId9"/>
    <p:sldId id="282" r:id="rId10"/>
    <p:sldId id="300" r:id="rId11"/>
    <p:sldId id="306" r:id="rId12"/>
    <p:sldId id="301" r:id="rId13"/>
    <p:sldId id="303" r:id="rId14"/>
    <p:sldId id="286" r:id="rId15"/>
    <p:sldId id="308" r:id="rId16"/>
    <p:sldId id="299" r:id="rId17"/>
    <p:sldId id="294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mersa" initials="A" lastIdx="11" clrIdx="6">
    <p:extLst>
      <p:ext uri="{19B8F6BF-5375-455C-9EA6-DF929625EA0E}">
        <p15:presenceInfo xmlns:p15="http://schemas.microsoft.com/office/powerpoint/2012/main" userId="Amersa" providerId="None"/>
      </p:ext>
    </p:extLst>
  </p:cmAuthor>
  <p:cmAuthor id="1" name="Vicky Rae" initials="VR" lastIdx="2" clrIdx="0">
    <p:extLst>
      <p:ext uri="{19B8F6BF-5375-455C-9EA6-DF929625EA0E}">
        <p15:presenceInfo xmlns:p15="http://schemas.microsoft.com/office/powerpoint/2012/main" userId="Vicky Rae" providerId="None"/>
      </p:ext>
    </p:extLst>
  </p:cmAuthor>
  <p:cmAuthor id="2" name="k.andreanidou" initials="KA" lastIdx="16" clrIdx="1">
    <p:extLst>
      <p:ext uri="{19B8F6BF-5375-455C-9EA6-DF929625EA0E}">
        <p15:presenceInfo xmlns:p15="http://schemas.microsoft.com/office/powerpoint/2012/main" userId="k.andreanidou" providerId="None"/>
      </p:ext>
    </p:extLst>
  </p:cmAuthor>
  <p:cmAuthor id="3" name="Nadia A" initials="NA" lastIdx="2" clrIdx="2">
    <p:extLst>
      <p:ext uri="{19B8F6BF-5375-455C-9EA6-DF929625EA0E}">
        <p15:presenceInfo xmlns:p15="http://schemas.microsoft.com/office/powerpoint/2012/main" userId="3f277d4864c9e1c5" providerId="Windows Live"/>
      </p:ext>
    </p:extLst>
  </p:cmAuthor>
  <p:cmAuthor id="4" name="Georgios Sampson" initials="GS" lastIdx="1" clrIdx="3">
    <p:extLst>
      <p:ext uri="{19B8F6BF-5375-455C-9EA6-DF929625EA0E}">
        <p15:presenceInfo xmlns:p15="http://schemas.microsoft.com/office/powerpoint/2012/main" userId="dac747906e6a39d4" providerId="Windows Live"/>
      </p:ext>
    </p:extLst>
  </p:cmAuthor>
  <p:cmAuthor id="5" name="Vicky" initials="V" lastIdx="6" clrIdx="4">
    <p:extLst>
      <p:ext uri="{19B8F6BF-5375-455C-9EA6-DF929625EA0E}">
        <p15:presenceInfo xmlns:p15="http://schemas.microsoft.com/office/powerpoint/2012/main" userId="Vicky" providerId="None"/>
      </p:ext>
    </p:extLst>
  </p:cmAuthor>
  <p:cmAuthor id="6" name="Vicky Rae" initials="VR [2]" lastIdx="11" clrIdx="5">
    <p:extLst>
      <p:ext uri="{19B8F6BF-5375-455C-9EA6-DF929625EA0E}">
        <p15:presenceInfo xmlns:p15="http://schemas.microsoft.com/office/powerpoint/2012/main" userId="2f88d905c6d1c7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66F"/>
    <a:srgbClr val="70766E"/>
    <a:srgbClr val="5B9BD5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349" autoAdjust="0"/>
  </p:normalViewPr>
  <p:slideViewPr>
    <p:cSldViewPr snapToGrid="0">
      <p:cViewPr varScale="1">
        <p:scale>
          <a:sx n="115" d="100"/>
          <a:sy n="115" d="100"/>
        </p:scale>
        <p:origin x="25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F046A-6CFD-4892-BF3C-3DEA0D50E136}" type="datetimeFigureOut">
              <a:rPr lang="en-US" smtClean="0"/>
              <a:pPr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F9EF-6E31-4A27-BBD0-6B029B884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4426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2FA4-14B1-4740-BD75-4E7090BB292A}" type="datetimeFigureOut">
              <a:rPr lang="el-GR" smtClean="0"/>
              <a:pPr/>
              <a:t>15/11/2022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ED43E-F727-4B85-B886-2276B231479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459663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2ED43E-F727-4B85-B886-2276B2314793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090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0C82-BEE9-4E5E-B668-7CCDEEF248EF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26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AE56-7B2E-42FA-AEF2-53F13FA1AA6C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777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B7C9-BF07-4627-A89C-F358DEB40365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932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EFAE-4AC2-429E-89F0-9D315B5022C0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761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361D-99C9-45F6-A831-B68A3ADD37CC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98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1345-6FA3-4937-B87F-E5EF31C06935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E3D7-B845-4288-B354-02B79D4482B1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336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5B4-6A48-4BD1-B93C-A3D8FAF4B49B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965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136-CB7F-4D7A-8FDF-75DA16569E04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E28F-8ECD-4647-8CD6-AA1A508EE574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438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1247-3BAD-4B65-93E4-0AD695949857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265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B043-189A-454C-A77C-672802FD3770}" type="datetime1">
              <a:rPr lang="el-GR" smtClean="0"/>
              <a:pPr/>
              <a:t>15/11/2022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121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natura2000.eea.europa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8135" y="-28388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58859" y="719876"/>
            <a:ext cx="7772400" cy="28803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cs typeface="Vani" panose="020B0502040204020203" pitchFamily="34" charset="0"/>
              </a:rPr>
              <a:t>Agenda Item 7.1: Files Opened</a:t>
            </a:r>
            <a:r>
              <a:rPr lang="en-US" sz="4400" dirty="0">
                <a:cs typeface="Vani" panose="020B0502040204020203" pitchFamily="34" charset="0"/>
              </a:rPr>
              <a:t/>
            </a:r>
            <a:br>
              <a:rPr lang="en-US" sz="4400" dirty="0">
                <a:cs typeface="Vani" panose="020B0502040204020203" pitchFamily="34" charset="0"/>
              </a:rPr>
            </a:br>
            <a:r>
              <a:rPr lang="en-US" sz="4000" dirty="0">
                <a:cs typeface="Vani" panose="020B0502040204020203" pitchFamily="34" charset="0"/>
              </a:rPr>
              <a:t/>
            </a:r>
            <a:br>
              <a:rPr lang="en-US" sz="4000" dirty="0">
                <a:cs typeface="Vani" panose="020B0502040204020203" pitchFamily="34" charset="0"/>
              </a:rPr>
            </a:br>
            <a:r>
              <a:rPr lang="en-US" sz="4000" u="sng" dirty="0">
                <a:cs typeface="Vani" panose="020B0502040204020203" pitchFamily="34" charset="0"/>
              </a:rPr>
              <a:t>Greece: Recommendation No. 9 (1987) on the protection of </a:t>
            </a:r>
            <a:r>
              <a:rPr lang="en-US" sz="4000" i="1" u="sng" dirty="0">
                <a:cs typeface="Vani" panose="020B0502040204020203" pitchFamily="34" charset="0"/>
              </a:rPr>
              <a:t>Caretta </a:t>
            </a:r>
            <a:r>
              <a:rPr lang="en-US" sz="4000" i="1" u="sng" dirty="0" err="1">
                <a:cs typeface="Vani" panose="020B0502040204020203" pitchFamily="34" charset="0"/>
              </a:rPr>
              <a:t>caretta</a:t>
            </a:r>
            <a:r>
              <a:rPr lang="en-US" sz="4000" i="1" u="sng" dirty="0">
                <a:cs typeface="Vani" panose="020B0502040204020203" pitchFamily="34" charset="0"/>
              </a:rPr>
              <a:t> </a:t>
            </a:r>
            <a:r>
              <a:rPr lang="en-US" sz="4000" u="sng" dirty="0">
                <a:cs typeface="Vani" panose="020B0502040204020203" pitchFamily="34" charset="0"/>
              </a:rPr>
              <a:t>in Laganas bay,</a:t>
            </a:r>
            <a:br>
              <a:rPr lang="en-US" sz="4000" u="sng" dirty="0">
                <a:cs typeface="Vani" panose="020B0502040204020203" pitchFamily="34" charset="0"/>
              </a:rPr>
            </a:br>
            <a:r>
              <a:rPr lang="en-US" sz="4000" u="sng" dirty="0">
                <a:cs typeface="Vani" panose="020B0502040204020203" pitchFamily="34" charset="0"/>
              </a:rPr>
              <a:t>Zakynthos</a:t>
            </a:r>
            <a:endParaRPr lang="el-GR" sz="4000" u="sng" dirty="0">
              <a:cs typeface="Vani" panose="020B0502040204020203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55970" y="3994884"/>
            <a:ext cx="7775289" cy="142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latin typeface="+mj-lt"/>
                <a:cs typeface="Vani" panose="020B0502040204020203" pitchFamily="34" charset="0"/>
              </a:rPr>
              <a:t>4</a:t>
            </a:r>
            <a:r>
              <a:rPr lang="el-GR" sz="2400" dirty="0">
                <a:ln w="0"/>
                <a:latin typeface="+mj-lt"/>
                <a:cs typeface="Vani" panose="020B0502040204020203" pitchFamily="34" charset="0"/>
              </a:rPr>
              <a:t>2</a:t>
            </a:r>
            <a:r>
              <a:rPr lang="en-US" sz="2400" baseline="30000" dirty="0" err="1">
                <a:ln w="0"/>
                <a:latin typeface="+mj-lt"/>
                <a:cs typeface="Vani" panose="020B0502040204020203" pitchFamily="34" charset="0"/>
              </a:rPr>
              <a:t>nd</a:t>
            </a:r>
            <a:r>
              <a:rPr lang="en-US" sz="2400" dirty="0">
                <a:ln w="0"/>
                <a:latin typeface="+mj-lt"/>
                <a:cs typeface="Vani" panose="020B0502040204020203" pitchFamily="34" charset="0"/>
              </a:rPr>
              <a:t>  Meeting of the Standing Committee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latin typeface="+mj-lt"/>
                <a:cs typeface="Vani" panose="020B0502040204020203" pitchFamily="34" charset="0"/>
              </a:rPr>
              <a:t>Bern Convention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n w="0"/>
              <a:latin typeface="+mj-lt"/>
              <a:cs typeface="Vani" panose="020B0502040204020203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dirty="0">
                <a:latin typeface="+mj-lt"/>
              </a:rPr>
              <a:t>28th November – 2nd December 2022</a:t>
            </a:r>
            <a:br>
              <a:rPr lang="da-DK" dirty="0">
                <a:latin typeface="+mj-lt"/>
              </a:rPr>
            </a:br>
            <a:endParaRPr lang="el-GR" sz="2400" dirty="0">
              <a:ln w="0"/>
              <a:latin typeface="+mj-lt"/>
              <a:cs typeface="Van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0"/>
    </mc:Choice>
    <mc:Fallback xmlns="">
      <p:transition spd="slow" advTm="531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B603186-55BD-4063-9A22-7A984CE8603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7205" y="61016"/>
            <a:ext cx="100199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Insufficient presence of wardens resulting in a l</a:t>
            </a:r>
            <a:r>
              <a:rPr lang="en-GB" sz="2400" b="1" dirty="0" err="1">
                <a:latin typeface="+mj-lt"/>
              </a:rPr>
              <a:t>ack</a:t>
            </a:r>
            <a:r>
              <a:rPr lang="en-GB" sz="2400" b="1" dirty="0">
                <a:latin typeface="+mj-lt"/>
              </a:rPr>
              <a:t> of enforcement of protective management measures on nesting beaches:</a:t>
            </a:r>
          </a:p>
          <a:p>
            <a:endParaRPr lang="en-GB" sz="1000" b="1" dirty="0">
              <a:latin typeface="+mj-lt"/>
            </a:endParaRPr>
          </a:p>
          <a:p>
            <a:r>
              <a:rPr lang="en-GB" sz="2400" b="1" u="sng" dirty="0">
                <a:latin typeface="+mj-lt"/>
              </a:rPr>
              <a:t>Violations of restricted access </a:t>
            </a:r>
            <a:r>
              <a:rPr lang="en-GB" sz="2400" dirty="0">
                <a:latin typeface="+mj-lt"/>
              </a:rPr>
              <a:t>to the nesting beaches </a:t>
            </a:r>
            <a:r>
              <a:rPr lang="en-GB" sz="2400" b="1" u="sng" dirty="0">
                <a:latin typeface="+mj-lt"/>
              </a:rPr>
              <a:t>during the 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92230" y="715489"/>
            <a:ext cx="1647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06" y="206880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Marathonissi</a:t>
            </a:r>
            <a:r>
              <a:rPr lang="en-US" b="1" dirty="0"/>
              <a:t> 14th July</a:t>
            </a:r>
          </a:p>
          <a:p>
            <a:r>
              <a:rPr lang="en-US" dirty="0"/>
              <a:t>Warden present, but no enforcement for maximum boat allowance was observed. </a:t>
            </a:r>
            <a:endParaRPr lang="el-GR" dirty="0"/>
          </a:p>
        </p:txBody>
      </p:sp>
      <p:sp>
        <p:nvSpPr>
          <p:cNvPr id="37" name="Rectangle 36"/>
          <p:cNvSpPr/>
          <p:nvPr/>
        </p:nvSpPr>
        <p:spPr>
          <a:xfrm>
            <a:off x="39806" y="3993775"/>
            <a:ext cx="5787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East </a:t>
            </a:r>
            <a:r>
              <a:rPr lang="en-GB" b="1" dirty="0" err="1"/>
              <a:t>Laganas</a:t>
            </a:r>
            <a:r>
              <a:rPr lang="en-GB" b="1" dirty="0"/>
              <a:t> 14</a:t>
            </a:r>
            <a:r>
              <a:rPr lang="en-GB" b="1" baseline="30000" dirty="0"/>
              <a:t>th</a:t>
            </a:r>
            <a:r>
              <a:rPr lang="en-GB" b="1" dirty="0"/>
              <a:t> July 2022</a:t>
            </a:r>
          </a:p>
          <a:p>
            <a:r>
              <a:rPr lang="en-GB" dirty="0"/>
              <a:t>Wetting of the sand on the nesting beach to cool the sand for visitors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Movement and misuse of protective nest cages</a:t>
            </a:r>
            <a:endParaRPr lang="el-GR" dirty="0"/>
          </a:p>
        </p:txBody>
      </p:sp>
      <p:grpSp>
        <p:nvGrpSpPr>
          <p:cNvPr id="41" name="Group 40"/>
          <p:cNvGrpSpPr/>
          <p:nvPr/>
        </p:nvGrpSpPr>
        <p:grpSpPr>
          <a:xfrm>
            <a:off x="6258296" y="1375120"/>
            <a:ext cx="6098139" cy="5444088"/>
            <a:chOff x="5919578" y="1416080"/>
            <a:chExt cx="6188663" cy="5545672"/>
          </a:xfrm>
        </p:grpSpPr>
        <p:grpSp>
          <p:nvGrpSpPr>
            <p:cNvPr id="18" name="Group 17"/>
            <p:cNvGrpSpPr/>
            <p:nvPr/>
          </p:nvGrpSpPr>
          <p:grpSpPr>
            <a:xfrm>
              <a:off x="5919578" y="1416080"/>
              <a:ext cx="5859158" cy="2407285"/>
              <a:chOff x="6040029" y="1552410"/>
              <a:chExt cx="5859158" cy="240728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040029" y="1552410"/>
                <a:ext cx="5859158" cy="2407285"/>
                <a:chOff x="6015091" y="461695"/>
                <a:chExt cx="5859158" cy="2407285"/>
              </a:xfrm>
            </p:grpSpPr>
            <p:pic>
              <p:nvPicPr>
                <p:cNvPr id="24" name="Picture 23" descr="\\medfs\Medasset-Documents\CAMPAIGNS\Zakynthos documents\July 2018 and -\2022\Assessment July 2022\Photos\George\20220714_102241.jpg"/>
                <p:cNvPicPr/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310" r="21975"/>
                <a:stretch/>
              </p:blipFill>
              <p:spPr bwMode="auto">
                <a:xfrm rot="5400000">
                  <a:off x="7658471" y="-1181685"/>
                  <a:ext cx="2407285" cy="56940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3" name="TextBox 22"/>
                <p:cNvSpPr txBox="1"/>
                <p:nvPr/>
              </p:nvSpPr>
              <p:spPr>
                <a:xfrm>
                  <a:off x="9539315" y="2591981"/>
                  <a:ext cx="233493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©MEDASSET 2022 </a:t>
                  </a:r>
                  <a:r>
                    <a:rPr lang="en-US" sz="1200" dirty="0" err="1">
                      <a:solidFill>
                        <a:schemeClr val="bg1"/>
                      </a:solidFill>
                    </a:rPr>
                    <a:t>Marathonisi</a:t>
                  </a:r>
                  <a:r>
                    <a:rPr lang="en-US" sz="1200" dirty="0">
                      <a:solidFill>
                        <a:schemeClr val="bg1"/>
                      </a:solidFill>
                    </a:rPr>
                    <a:t>  </a:t>
                  </a:r>
                  <a:endParaRPr lang="el-GR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7340600" y="2764699"/>
                <a:ext cx="711052" cy="845441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5919578" y="3839895"/>
              <a:ext cx="6119784" cy="1365622"/>
              <a:chOff x="5919578" y="3823269"/>
              <a:chExt cx="6119784" cy="136562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9578" y="3823269"/>
                <a:ext cx="5730737" cy="1365622"/>
              </a:xfrm>
              <a:prstGeom prst="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 rot="21177455">
                <a:off x="6377632" y="4576915"/>
                <a:ext cx="2315845" cy="56007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704428" y="4911892"/>
                <a:ext cx="23349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©MEDASSET 2022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Laganas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919578" y="5218042"/>
              <a:ext cx="6188663" cy="1743710"/>
              <a:chOff x="6003337" y="5393264"/>
              <a:chExt cx="6188663" cy="1743710"/>
            </a:xfrm>
          </p:grpSpPr>
          <p:pic>
            <p:nvPicPr>
              <p:cNvPr id="34" name="Picture 33" descr="\\medfs\Medasset-Documents\CAMPAIGNS\Zakynthos documents\July 2018 and -\2022\Assessment July 2022\Photos\Vicky\14.07_KAL_Cage (2).jpg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605" b="33802"/>
              <a:stretch/>
            </p:blipFill>
            <p:spPr bwMode="auto">
              <a:xfrm>
                <a:off x="6003337" y="5393264"/>
                <a:ext cx="5728335" cy="17437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5" name="Oval 34"/>
              <p:cNvSpPr/>
              <p:nvPr/>
            </p:nvSpPr>
            <p:spPr>
              <a:xfrm>
                <a:off x="6054325" y="6046840"/>
                <a:ext cx="1679575" cy="1066165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9857066" y="6836006"/>
                <a:ext cx="23349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©MEDASSET 2022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Laganas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5" name="Oval 24"/>
          <p:cNvSpPr/>
          <p:nvPr/>
        </p:nvSpPr>
        <p:spPr>
          <a:xfrm rot="21387147">
            <a:off x="7671923" y="2567378"/>
            <a:ext cx="357423" cy="411159"/>
          </a:xfrm>
          <a:prstGeom prst="ellipse">
            <a:avLst/>
          </a:prstGeom>
          <a:solidFill>
            <a:schemeClr val="bg1">
              <a:lumMod val="95000"/>
              <a:alpha val="9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88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"/>
    </mc:Choice>
    <mc:Fallback xmlns="">
      <p:transition spd="slow" advTm="55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603186-55BD-4063-9A22-7A984CE860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205" y="61016"/>
            <a:ext cx="100199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Insufficient presence of wardens resulting in a 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ack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of enforcement of protective management measures on nesting beaches: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Violations of restricted access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 the nesting beaches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during the day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99400" y="1993055"/>
            <a:ext cx="57874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East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Laganas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14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July 2022</a:t>
            </a:r>
          </a:p>
          <a:p>
            <a:pPr lvl="0" algn="just"/>
            <a:r>
              <a:rPr lang="en-US" dirty="0">
                <a:solidFill>
                  <a:prstClr val="black"/>
                </a:solidFill>
              </a:rPr>
              <a:t>Cordoned rope detached for zonation of nesting area and a group of children playing in the nesting area.</a:t>
            </a: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r>
              <a:rPr lang="en-US" dirty="0">
                <a:solidFill>
                  <a:prstClr val="black"/>
                </a:solidFill>
              </a:rPr>
              <a:t>No rope present at certain places along beach </a:t>
            </a:r>
            <a:r>
              <a:rPr lang="en-US" dirty="0" smtClean="0">
                <a:solidFill>
                  <a:prstClr val="black"/>
                </a:solidFill>
              </a:rPr>
              <a:t>to keep visitors further to </a:t>
            </a:r>
            <a:r>
              <a:rPr lang="en-US" dirty="0">
                <a:solidFill>
                  <a:prstClr val="black"/>
                </a:solidFill>
              </a:rPr>
              <a:t>5m from the water’s edge.</a:t>
            </a: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r>
              <a:rPr lang="en-US" dirty="0">
                <a:solidFill>
                  <a:prstClr val="black"/>
                </a:solidFill>
              </a:rPr>
              <a:t>No buffer zone from visitors around the caged nests.</a:t>
            </a:r>
          </a:p>
          <a:p>
            <a:pPr lvl="0" algn="just"/>
            <a:endParaRPr lang="en-US" dirty="0">
              <a:solidFill>
                <a:prstClr val="black"/>
              </a:solidFill>
            </a:endParaRPr>
          </a:p>
          <a:p>
            <a:pPr lvl="0" algn="just"/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0833" y="-53991"/>
            <a:ext cx="11791167" cy="6356090"/>
            <a:chOff x="804041" y="-53991"/>
            <a:chExt cx="11387959" cy="5946678"/>
          </a:xfrm>
        </p:grpSpPr>
        <p:pic>
          <p:nvPicPr>
            <p:cNvPr id="9" name="Picture 8" descr="\\Med-sbs\medasset-documents\Office Essentials\MEDASSET VISUAL IDENTITY\25 YEAR LOGO\LOGO HORIZONAL ENG rgb-01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145012" y="-53991"/>
              <a:ext cx="2046988" cy="853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804041" y="715489"/>
              <a:ext cx="1907628" cy="41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92230" y="715489"/>
              <a:ext cx="16471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SURVEY 202</a:t>
              </a:r>
              <a:r>
                <a:rPr kumimoji="0" lang="el-G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284239" y="1415233"/>
              <a:ext cx="5755123" cy="2280102"/>
              <a:chOff x="6359773" y="1200960"/>
              <a:chExt cx="5755123" cy="228010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9773" y="1200960"/>
                <a:ext cx="5755123" cy="2280102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8610600" y="2469977"/>
                <a:ext cx="2089783" cy="314325"/>
                <a:chOff x="0" y="0"/>
                <a:chExt cx="2090144" cy="314636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1777594" y="219456"/>
                  <a:ext cx="312550" cy="9518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1757045" cy="2546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1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Detached rope on the sand</a:t>
                  </a:r>
                  <a:endParaRPr lang="el-GR" sz="1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Oval 27"/>
              <p:cNvSpPr/>
              <p:nvPr/>
            </p:nvSpPr>
            <p:spPr>
              <a:xfrm>
                <a:off x="6530236" y="1790922"/>
                <a:ext cx="609600" cy="657225"/>
              </a:xfrm>
              <a:prstGeom prst="ellipse">
                <a:avLst/>
              </a:prstGeom>
              <a:noFill/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l-GR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84238" y="3721022"/>
              <a:ext cx="5755123" cy="981541"/>
              <a:chOff x="3218438" y="2938229"/>
              <a:chExt cx="5755123" cy="98154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8438" y="2938229"/>
                <a:ext cx="5755123" cy="98154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59502" y="3193482"/>
                <a:ext cx="957155" cy="676715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6284238" y="4728250"/>
              <a:ext cx="5767316" cy="1164437"/>
              <a:chOff x="3212342" y="2846781"/>
              <a:chExt cx="5767316" cy="1164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12342" y="2846781"/>
                <a:ext cx="5767316" cy="11644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0575" y="3175514"/>
                <a:ext cx="713294" cy="6523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153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"/>
    </mc:Choice>
    <mc:Fallback xmlns="">
      <p:transition spd="slow" advTm="55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1869"/>
            <a:ext cx="12181114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043" y="115324"/>
            <a:ext cx="10019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+mj-lt"/>
              </a:rPr>
              <a:t>Lack of enforcement of protective management measures on nesting beaches:</a:t>
            </a:r>
          </a:p>
          <a:p>
            <a:endParaRPr lang="en-GB" sz="2400" b="1" dirty="0">
              <a:latin typeface="+mj-lt"/>
            </a:endParaRPr>
          </a:p>
          <a:p>
            <a:r>
              <a:rPr lang="en-GB" sz="2400" b="1" dirty="0">
                <a:latin typeface="+mj-lt"/>
              </a:rPr>
              <a:t>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8686" y="715489"/>
            <a:ext cx="16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8315" y="1042304"/>
            <a:ext cx="117610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 (Body)"/>
              </a:rPr>
              <a:t>East </a:t>
            </a:r>
            <a:r>
              <a:rPr lang="en-US" b="1" dirty="0" err="1">
                <a:latin typeface="Calibri (Body)"/>
              </a:rPr>
              <a:t>Laganas</a:t>
            </a:r>
            <a:r>
              <a:rPr lang="en-US" b="1" dirty="0">
                <a:latin typeface="Calibri (Body)"/>
              </a:rPr>
              <a:t> – </a:t>
            </a:r>
            <a:r>
              <a:rPr lang="en-US" b="1" dirty="0" err="1">
                <a:latin typeface="Calibri (Body)"/>
              </a:rPr>
              <a:t>Kalamaki</a:t>
            </a:r>
            <a:endParaRPr lang="en-US" b="1" dirty="0">
              <a:latin typeface="Calibri (Body)"/>
            </a:endParaRPr>
          </a:p>
          <a:p>
            <a:r>
              <a:rPr lang="en-US" dirty="0">
                <a:latin typeface="Calibri (Body)"/>
              </a:rPr>
              <a:t>Horse riders observed over the protected sand dunes. This activity continues to occur unhindered on a daily basis. </a:t>
            </a:r>
            <a:endParaRPr lang="el-GR" dirty="0">
              <a:latin typeface="Calibri (Body)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8315" y="4706309"/>
            <a:ext cx="9866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latin typeface="Calibri "/>
                <a:ea typeface="Times New Roman" panose="02020603050405020304" pitchFamily="18" charset="0"/>
              </a:rPr>
              <a:t>Agios</a:t>
            </a:r>
            <a:r>
              <a:rPr lang="en-GB" b="1" dirty="0">
                <a:latin typeface="Calibri "/>
                <a:ea typeface="Times New Roman" panose="02020603050405020304" pitchFamily="18" charset="0"/>
              </a:rPr>
              <a:t> </a:t>
            </a:r>
            <a:r>
              <a:rPr lang="en-GB" b="1" dirty="0" err="1">
                <a:latin typeface="Calibri "/>
                <a:ea typeface="Times New Roman" panose="02020603050405020304" pitchFamily="18" charset="0"/>
              </a:rPr>
              <a:t>Sostis</a:t>
            </a:r>
            <a:r>
              <a:rPr lang="en-GB" b="1" dirty="0">
                <a:latin typeface="Calibri "/>
                <a:ea typeface="Times New Roman" panose="02020603050405020304" pitchFamily="18" charset="0"/>
              </a:rPr>
              <a:t> 14</a:t>
            </a:r>
            <a:r>
              <a:rPr lang="en-GB" b="1" baseline="30000" dirty="0">
                <a:latin typeface="Calibri "/>
                <a:ea typeface="Times New Roman" panose="02020603050405020304" pitchFamily="18" charset="0"/>
              </a:rPr>
              <a:t>th</a:t>
            </a:r>
            <a:r>
              <a:rPr lang="en-GB" b="1" dirty="0">
                <a:latin typeface="Calibri "/>
                <a:ea typeface="Times New Roman" panose="02020603050405020304" pitchFamily="18" charset="0"/>
              </a:rPr>
              <a:t> July 2022</a:t>
            </a:r>
          </a:p>
          <a:p>
            <a:r>
              <a:rPr lang="en-GB" dirty="0">
                <a:latin typeface="Calibri "/>
                <a:ea typeface="Times New Roman" panose="02020603050405020304" pitchFamily="18" charset="0"/>
              </a:rPr>
              <a:t>Non-compliance to the turtle spotting regulations </a:t>
            </a:r>
          </a:p>
          <a:p>
            <a:r>
              <a:rPr lang="en-GB" dirty="0">
                <a:latin typeface="Calibri "/>
                <a:ea typeface="Times New Roman" panose="02020603050405020304" pitchFamily="18" charset="0"/>
              </a:rPr>
              <a:t>resulting in turtles being harassed in the Bay.</a:t>
            </a:r>
            <a:endParaRPr lang="el-GR" dirty="0">
              <a:latin typeface="Calibri "/>
            </a:endParaRPr>
          </a:p>
        </p:txBody>
      </p:sp>
      <p:grpSp>
        <p:nvGrpSpPr>
          <p:cNvPr id="33" name="Ομάδα 32">
            <a:extLst>
              <a:ext uri="{FF2B5EF4-FFF2-40B4-BE49-F238E27FC236}">
                <a16:creationId xmlns:a16="http://schemas.microsoft.com/office/drawing/2014/main" id="{FBDD21E8-B20A-D2DD-DCA2-269493C379FA}"/>
              </a:ext>
            </a:extLst>
          </p:cNvPr>
          <p:cNvGrpSpPr/>
          <p:nvPr/>
        </p:nvGrpSpPr>
        <p:grpSpPr>
          <a:xfrm>
            <a:off x="278315" y="1754495"/>
            <a:ext cx="6368088" cy="1859196"/>
            <a:chOff x="5813026" y="1403030"/>
            <a:chExt cx="6368088" cy="1859196"/>
          </a:xfrm>
        </p:grpSpPr>
        <p:grpSp>
          <p:nvGrpSpPr>
            <p:cNvPr id="28" name="Group 27"/>
            <p:cNvGrpSpPr/>
            <p:nvPr/>
          </p:nvGrpSpPr>
          <p:grpSpPr>
            <a:xfrm>
              <a:off x="5813026" y="1403030"/>
              <a:ext cx="6294776" cy="1859196"/>
              <a:chOff x="6090556" y="1580116"/>
              <a:chExt cx="5730737" cy="122540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0556" y="1580116"/>
                <a:ext cx="5730737" cy="1225402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6311708" y="1637962"/>
                <a:ext cx="4071620" cy="897255"/>
                <a:chOff x="4237037" y="2768917"/>
                <a:chExt cx="4071620" cy="897255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4237037" y="2768917"/>
                  <a:ext cx="1526540" cy="594995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l-GR" dirty="0"/>
                </a:p>
              </p:txBody>
            </p:sp>
            <p:sp>
              <p:nvSpPr>
                <p:cNvPr id="23" name="Right Brace 22"/>
                <p:cNvSpPr/>
                <p:nvPr/>
              </p:nvSpPr>
              <p:spPr>
                <a:xfrm rot="15922033">
                  <a:off x="6035674" y="1393190"/>
                  <a:ext cx="474345" cy="4071620"/>
                </a:xfrm>
                <a:prstGeom prst="rightBrac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l-GR"/>
                </a:p>
              </p:txBody>
            </p:sp>
            <p:sp>
              <p:nvSpPr>
                <p:cNvPr id="24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6178232" y="3001327"/>
                  <a:ext cx="1776730" cy="25844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90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Cordoned roped area for nesting </a:t>
                  </a:r>
                  <a:endParaRPr lang="el-GR" sz="11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5BD7BF-9FF2-AB9E-233A-A03C57599EA8}"/>
                </a:ext>
              </a:extLst>
            </p:cNvPr>
            <p:cNvSpPr txBox="1"/>
            <p:nvPr/>
          </p:nvSpPr>
          <p:spPr>
            <a:xfrm>
              <a:off x="9880334" y="2919519"/>
              <a:ext cx="2300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©MEDASSET 2022 East </a:t>
              </a:r>
              <a:r>
                <a:rPr lang="en-US" sz="1200" dirty="0" err="1">
                  <a:solidFill>
                    <a:schemeClr val="bg1"/>
                  </a:solidFill>
                </a:rPr>
                <a:t>Laganas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Ομάδα 24">
            <a:extLst>
              <a:ext uri="{FF2B5EF4-FFF2-40B4-BE49-F238E27FC236}">
                <a16:creationId xmlns:a16="http://schemas.microsoft.com/office/drawing/2014/main" id="{79AEBA98-ECD0-EAD7-E57F-D080F6298B93}"/>
              </a:ext>
            </a:extLst>
          </p:cNvPr>
          <p:cNvGrpSpPr/>
          <p:nvPr/>
        </p:nvGrpSpPr>
        <p:grpSpPr>
          <a:xfrm>
            <a:off x="6637175" y="1755041"/>
            <a:ext cx="4448655" cy="2672957"/>
            <a:chOff x="5865007" y="3277754"/>
            <a:chExt cx="5274874" cy="3602245"/>
          </a:xfrm>
        </p:grpSpPr>
        <p:pic>
          <p:nvPicPr>
            <p:cNvPr id="10" name="Εικόνα 9" descr="Εικόνα που περιέχει ουρανός, υπαίθριος, χλόη, πεδί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3DC9C22C-1ED9-FA4B-884F-B97160689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007" y="3277754"/>
              <a:ext cx="4802993" cy="36022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81D08F-7B45-E4FC-03F6-B4569C2EC5C5}"/>
                </a:ext>
              </a:extLst>
            </p:cNvPr>
            <p:cNvSpPr txBox="1"/>
            <p:nvPr/>
          </p:nvSpPr>
          <p:spPr>
            <a:xfrm>
              <a:off x="8214016" y="6423675"/>
              <a:ext cx="2925865" cy="363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©WWF Greece 2022 </a:t>
              </a:r>
              <a:r>
                <a:rPr lang="en-US" sz="1200" dirty="0" err="1">
                  <a:solidFill>
                    <a:schemeClr val="bg1"/>
                  </a:solidFill>
                </a:rPr>
                <a:t>Kalamaki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  <p:sp>
          <p:nvSpPr>
            <p:cNvPr id="16" name="Οβάλ 15">
              <a:extLst>
                <a:ext uri="{FF2B5EF4-FFF2-40B4-BE49-F238E27FC236}">
                  <a16:creationId xmlns:a16="http://schemas.microsoft.com/office/drawing/2014/main" id="{8B309C9D-7988-9212-29A6-A3ACCB4B348D}"/>
                </a:ext>
              </a:extLst>
            </p:cNvPr>
            <p:cNvSpPr/>
            <p:nvPr/>
          </p:nvSpPr>
          <p:spPr>
            <a:xfrm>
              <a:off x="6642338" y="4483142"/>
              <a:ext cx="2816835" cy="923330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Οβάλ 18">
              <a:extLst>
                <a:ext uri="{FF2B5EF4-FFF2-40B4-BE49-F238E27FC236}">
                  <a16:creationId xmlns:a16="http://schemas.microsoft.com/office/drawing/2014/main" id="{5A4939DD-EDA4-C152-D962-82234DBF1107}"/>
                </a:ext>
              </a:extLst>
            </p:cNvPr>
            <p:cNvSpPr/>
            <p:nvPr/>
          </p:nvSpPr>
          <p:spPr>
            <a:xfrm>
              <a:off x="7232395" y="5466875"/>
              <a:ext cx="513838" cy="5249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Οβάλ 19">
              <a:extLst>
                <a:ext uri="{FF2B5EF4-FFF2-40B4-BE49-F238E27FC236}">
                  <a16:creationId xmlns:a16="http://schemas.microsoft.com/office/drawing/2014/main" id="{FF226B76-7AA5-D7FE-42B2-42BF6A70AD40}"/>
                </a:ext>
              </a:extLst>
            </p:cNvPr>
            <p:cNvSpPr/>
            <p:nvPr/>
          </p:nvSpPr>
          <p:spPr>
            <a:xfrm>
              <a:off x="8367220" y="5493461"/>
              <a:ext cx="513838" cy="5249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E586E413-0397-4712-AD99-CAC979FEBE4C}"/>
              </a:ext>
            </a:extLst>
          </p:cNvPr>
          <p:cNvGrpSpPr/>
          <p:nvPr/>
        </p:nvGrpSpPr>
        <p:grpSpPr>
          <a:xfrm>
            <a:off x="6134776" y="4475334"/>
            <a:ext cx="4553085" cy="2262768"/>
            <a:chOff x="6095323" y="3654077"/>
            <a:chExt cx="5952668" cy="3056464"/>
          </a:xfrm>
        </p:grpSpPr>
        <p:grpSp>
          <p:nvGrpSpPr>
            <p:cNvPr id="32" name="Group 31"/>
            <p:cNvGrpSpPr/>
            <p:nvPr/>
          </p:nvGrpSpPr>
          <p:grpSpPr>
            <a:xfrm>
              <a:off x="6095323" y="3654077"/>
              <a:ext cx="5952668" cy="3056464"/>
              <a:chOff x="5995567" y="3303722"/>
              <a:chExt cx="5952668" cy="3056464"/>
            </a:xfrm>
          </p:grpSpPr>
          <p:pic>
            <p:nvPicPr>
              <p:cNvPr id="29" name="Picture 28" descr="\\medfs\Medasset-Documents\CAMPAIGNS\Zakynthos documents\July 2018 and -\2022\Assessment July 2022\Photos\George\20220714_114037.jpg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18" b="27116"/>
              <a:stretch/>
            </p:blipFill>
            <p:spPr bwMode="auto">
              <a:xfrm>
                <a:off x="5995567" y="3303722"/>
                <a:ext cx="5952668" cy="3056464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0" name="Oval 29"/>
              <p:cNvSpPr/>
              <p:nvPr/>
            </p:nvSpPr>
            <p:spPr>
              <a:xfrm>
                <a:off x="8610600" y="4676461"/>
                <a:ext cx="1076325" cy="80010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  <p:sp>
            <p:nvSpPr>
              <p:cNvPr id="31" name="Text Box 2"/>
              <p:cNvSpPr txBox="1">
                <a:spLocks noChangeArrowheads="1"/>
              </p:cNvSpPr>
              <p:nvPr/>
            </p:nvSpPr>
            <p:spPr bwMode="auto">
              <a:xfrm>
                <a:off x="9686925" y="4592759"/>
                <a:ext cx="1255654" cy="46102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Adult turtle</a:t>
                </a:r>
                <a:endParaRPr lang="el-GR" sz="11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525C91-AF96-FB93-6F1F-75FAD36FD3CD}"/>
                </a:ext>
              </a:extLst>
            </p:cNvPr>
            <p:cNvSpPr txBox="1"/>
            <p:nvPr/>
          </p:nvSpPr>
          <p:spPr>
            <a:xfrm>
              <a:off x="9288840" y="6249524"/>
              <a:ext cx="2667576" cy="374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©MEDASSET 2022 Ag. </a:t>
              </a:r>
              <a:r>
                <a:rPr lang="en-US" sz="1200" dirty="0" err="1">
                  <a:solidFill>
                    <a:schemeClr val="bg1"/>
                  </a:solidFill>
                </a:rPr>
                <a:t>Sostis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"/>
    </mc:Choice>
    <mc:Fallback xmlns="">
      <p:transition spd="slow" advTm="14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043" y="115324"/>
            <a:ext cx="100199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Insufficient presence of wardens resulting in a l</a:t>
            </a:r>
            <a:r>
              <a:rPr lang="en-GB" sz="2400" b="1" dirty="0" err="1">
                <a:latin typeface="+mj-lt"/>
              </a:rPr>
              <a:t>ack</a:t>
            </a:r>
            <a:r>
              <a:rPr lang="en-GB" sz="2400" b="1" dirty="0">
                <a:latin typeface="+mj-lt"/>
              </a:rPr>
              <a:t> of enforcement of protective management measures in the Maritime Area:</a:t>
            </a:r>
          </a:p>
          <a:p>
            <a:endParaRPr lang="en-GB" sz="1000" dirty="0">
              <a:latin typeface="+mj-lt"/>
            </a:endParaRPr>
          </a:p>
          <a:p>
            <a:r>
              <a:rPr lang="en-GB" sz="2400" dirty="0">
                <a:latin typeface="+mj-lt"/>
              </a:rPr>
              <a:t>Violations of the Bay’s Maritime speed restriction (Max. 6 knots)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18057" y="715489"/>
            <a:ext cx="181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43698" y="1566117"/>
            <a:ext cx="653380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</a:rPr>
              <a:t>Numerous observations of boats exceeding the NMP 6 knot speed limit, up to 17 knots. 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During the nesting season in 2022</a:t>
            </a:r>
            <a:r>
              <a:rPr lang="en-US" dirty="0" smtClean="0">
                <a:latin typeface="+mj-lt"/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49 </a:t>
            </a:r>
            <a:r>
              <a:rPr lang="en-US" dirty="0" smtClean="0">
                <a:latin typeface="+mj-lt"/>
              </a:rPr>
              <a:t>incidents</a:t>
            </a:r>
            <a:r>
              <a:rPr lang="en-US" dirty="0"/>
              <a:t> of sea turtles </a:t>
            </a:r>
            <a:r>
              <a:rPr lang="en-US" dirty="0" err="1" smtClean="0"/>
              <a:t>strandings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have been recorded in </a:t>
            </a:r>
            <a:r>
              <a:rPr lang="en-US" dirty="0" smtClean="0">
                <a:latin typeface="+mj-lt"/>
              </a:rPr>
              <a:t>Zakynthos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13 incidences were </a:t>
            </a:r>
            <a:r>
              <a:rPr lang="en-US" dirty="0">
                <a:latin typeface="+mj-lt"/>
              </a:rPr>
              <a:t>within the protected area of </a:t>
            </a:r>
            <a:r>
              <a:rPr lang="en-US" dirty="0" err="1">
                <a:latin typeface="+mj-lt"/>
              </a:rPr>
              <a:t>Laganas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Bay</a:t>
            </a:r>
            <a:endParaRPr lang="en-US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9 cases </a:t>
            </a:r>
            <a:r>
              <a:rPr lang="en-US" dirty="0" smtClean="0">
                <a:latin typeface="+mj-lt"/>
              </a:rPr>
              <a:t>with signs </a:t>
            </a:r>
            <a:r>
              <a:rPr lang="en-US" dirty="0">
                <a:latin typeface="+mj-lt"/>
              </a:rPr>
              <a:t>of interaction with fishing </a:t>
            </a:r>
            <a:r>
              <a:rPr lang="en-US" dirty="0" smtClean="0">
                <a:latin typeface="+mj-lt"/>
              </a:rPr>
              <a:t>gear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10 cases with injuries </a:t>
            </a:r>
            <a:r>
              <a:rPr lang="en-US" dirty="0">
                <a:latin typeface="+mj-lt"/>
              </a:rPr>
              <a:t>caused by boats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2 </a:t>
            </a:r>
            <a:r>
              <a:rPr lang="en-US" dirty="0">
                <a:latin typeface="+mj-lt"/>
              </a:rPr>
              <a:t>of the turtles were still alive and transferred to ARCHELON’s Rescue </a:t>
            </a:r>
            <a:r>
              <a:rPr lang="en-US" dirty="0" err="1" smtClean="0">
                <a:latin typeface="+mj-lt"/>
              </a:rPr>
              <a:t>centre</a:t>
            </a:r>
            <a:r>
              <a:rPr lang="en-US" dirty="0" smtClean="0">
                <a:latin typeface="+mj-lt"/>
              </a:rPr>
              <a:t> in Athens</a:t>
            </a:r>
            <a:endParaRPr lang="en-US" dirty="0"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1 did not survive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Video: boats greatly exceeding the 6 knot speed limit in </a:t>
            </a:r>
            <a:r>
              <a:rPr lang="en-US" dirty="0" err="1">
                <a:latin typeface="+mj-lt"/>
              </a:rPr>
              <a:t>Agios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Sostis</a:t>
            </a:r>
            <a:r>
              <a:rPr lang="en-US" dirty="0">
                <a:latin typeface="+mj-lt"/>
              </a:rPr>
              <a:t>, 14th July 2022 (MEDASSET).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i="1" dirty="0">
                <a:latin typeface="+mj-lt"/>
              </a:rPr>
              <a:t>* Data provided by ARCHELON </a:t>
            </a:r>
            <a:endParaRPr lang="el-GR" i="1" dirty="0">
              <a:latin typeface="+mj-lt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-3581400" y="39832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45782"/>
              </p:ext>
            </p:extLst>
          </p:nvPr>
        </p:nvGraphicFramePr>
        <p:xfrm>
          <a:off x="1352701" y="5561182"/>
          <a:ext cx="2530212" cy="935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4" imgW="1442520" imgH="532800" progId="Package">
                  <p:embed/>
                </p:oleObj>
              </mc:Choice>
              <mc:Fallback>
                <p:oleObj name="Packager Shell Object" showAsIcon="1" r:id="rId4" imgW="1442520" imgH="53280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701" y="5561182"/>
                        <a:ext cx="2530212" cy="9358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80092" y="1735282"/>
            <a:ext cx="5116274" cy="3304903"/>
            <a:chOff x="6729363" y="-808120"/>
            <a:chExt cx="5116274" cy="33049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32023" t="27967" r="41977" b="39905"/>
            <a:stretch/>
          </p:blipFill>
          <p:spPr>
            <a:xfrm>
              <a:off x="6729363" y="-808120"/>
              <a:ext cx="4754881" cy="330490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544857" y="2185574"/>
              <a:ext cx="23007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©ARCHELON 2022 </a:t>
              </a:r>
              <a:r>
                <a:rPr lang="en-US" sz="1200" dirty="0" err="1">
                  <a:solidFill>
                    <a:schemeClr val="bg1"/>
                  </a:solidFill>
                </a:rPr>
                <a:t>Laganas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3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"/>
    </mc:Choice>
    <mc:Fallback xmlns="">
      <p:transition spd="slow" advTm="30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1177"/>
            <a:ext cx="12192000" cy="685800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9187" y="31177"/>
            <a:ext cx="4775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latin typeface="+mj-lt"/>
              </a:rPr>
              <a:t>At National Level</a:t>
            </a:r>
            <a:endParaRPr lang="en-US" sz="4000" b="1" u="sng" dirty="0">
              <a:latin typeface="+mj-lt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189187" y="1568611"/>
            <a:ext cx="1098483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Candara" panose="020E0502030303020204" pitchFamily="34" charset="0"/>
              </a:rPr>
              <a:t>   </a:t>
            </a:r>
          </a:p>
          <a:p>
            <a:pPr algn="l"/>
            <a:endParaRPr lang="el-GR" sz="3200" dirty="0"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16" y="1164951"/>
            <a:ext cx="115449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NMPZ management issues: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Lack of human and financial resources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Bureaucracy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/>
              <a:t>Direct administrative dependence of the management unit on </a:t>
            </a:r>
            <a:r>
              <a:rPr lang="fr-FR" sz="2400" dirty="0"/>
              <a:t>Natural </a:t>
            </a:r>
            <a:r>
              <a:rPr lang="fr-FR" sz="2400" dirty="0" err="1" smtClean="0"/>
              <a:t>Environment</a:t>
            </a:r>
            <a:r>
              <a:rPr lang="fr-FR" sz="2400" dirty="0" smtClean="0"/>
              <a:t> </a:t>
            </a:r>
            <a:r>
              <a:rPr lang="fr-FR" sz="2400" dirty="0"/>
              <a:t>&amp; </a:t>
            </a:r>
            <a:r>
              <a:rPr lang="fr-FR" sz="2400" dirty="0" err="1"/>
              <a:t>Climate</a:t>
            </a:r>
            <a:r>
              <a:rPr lang="fr-FR" sz="2400" dirty="0"/>
              <a:t> Change </a:t>
            </a:r>
            <a:r>
              <a:rPr lang="fr-FR" sz="2400" dirty="0" smtClean="0"/>
              <a:t>Agency (</a:t>
            </a:r>
            <a:r>
              <a:rPr lang="en-US" sz="2400" dirty="0" smtClean="0"/>
              <a:t>NECCA) </a:t>
            </a:r>
            <a:endParaRPr lang="en-US" sz="2400" dirty="0"/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Great concerns regarding the management plans and the presidential decrees for all </a:t>
            </a:r>
            <a:r>
              <a:rPr lang="en-US" sz="2400" b="1" dirty="0"/>
              <a:t>Natura 2000 sites</a:t>
            </a:r>
            <a:r>
              <a:rPr lang="en-US" sz="2400" dirty="0"/>
              <a:t> in Greece, especially in Zakynthos.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b="1" dirty="0"/>
              <a:t>Seismic surveys </a:t>
            </a:r>
            <a:r>
              <a:rPr lang="en-US" sz="2400" dirty="0"/>
              <a:t>in the area of the Ionian Sea for the exploitation of hydrocarbon resources are a big threat for the marine turtles </a:t>
            </a:r>
            <a:r>
              <a:rPr lang="en-US" sz="2400" dirty="0" smtClean="0"/>
              <a:t>in </a:t>
            </a:r>
            <a:r>
              <a:rPr lang="en-US" sz="2400" dirty="0"/>
              <a:t>the area. </a:t>
            </a:r>
          </a:p>
          <a:p>
            <a:pPr algn="just"/>
            <a:endParaRPr lang="en-US" sz="2400" dirty="0"/>
          </a:p>
          <a:p>
            <a:pPr algn="just"/>
            <a:r>
              <a:rPr lang="en-GB" sz="2400" dirty="0"/>
              <a:t>On </a:t>
            </a:r>
            <a:r>
              <a:rPr lang="en-GB" sz="2400" b="1" dirty="0"/>
              <a:t>November 7</a:t>
            </a:r>
            <a:r>
              <a:rPr lang="en-GB" sz="2400" b="1" baseline="30000" dirty="0"/>
              <a:t>th</a:t>
            </a:r>
            <a:r>
              <a:rPr lang="en-GB" sz="2400" b="1" dirty="0"/>
              <a:t> 2022</a:t>
            </a:r>
            <a:r>
              <a:rPr lang="en-GB" sz="2400" dirty="0"/>
              <a:t>, the Greek Prime Minister </a:t>
            </a:r>
            <a:r>
              <a:rPr lang="en-GB" sz="2400" dirty="0" err="1"/>
              <a:t>Kiriakos</a:t>
            </a:r>
            <a:r>
              <a:rPr lang="en-GB" sz="2400" dirty="0"/>
              <a:t> </a:t>
            </a:r>
            <a:r>
              <a:rPr lang="en-GB" sz="2400" dirty="0" err="1"/>
              <a:t>Mitsotakis</a:t>
            </a:r>
            <a:r>
              <a:rPr lang="en-GB" sz="2400" dirty="0"/>
              <a:t> announced that Exxon Mobil will start conducting seismic surveys in </a:t>
            </a:r>
            <a:r>
              <a:rPr lang="en-GB" sz="2400" dirty="0" smtClean="0"/>
              <a:t>the Peloponnese </a:t>
            </a:r>
            <a:r>
              <a:rPr lang="en-GB" sz="2400" dirty="0"/>
              <a:t>peninsula and the island of Crete.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40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1177"/>
            <a:ext cx="12192000" cy="685800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8"/>
          <p:cNvSpPr txBox="1">
            <a:spLocks/>
          </p:cNvSpPr>
          <p:nvPr/>
        </p:nvSpPr>
        <p:spPr>
          <a:xfrm>
            <a:off x="189187" y="1568611"/>
            <a:ext cx="1098483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>
                <a:latin typeface="Candara" panose="020E0502030303020204" pitchFamily="34" charset="0"/>
              </a:rPr>
              <a:t>   </a:t>
            </a:r>
          </a:p>
          <a:p>
            <a:pPr algn="l"/>
            <a:endParaRPr lang="el-GR" sz="3200" dirty="0"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613" y="363229"/>
            <a:ext cx="63585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On </a:t>
            </a:r>
            <a:r>
              <a:rPr lang="en-GB" sz="2400" b="1" dirty="0"/>
              <a:t>November 9</a:t>
            </a:r>
            <a:r>
              <a:rPr lang="en-GB" sz="2400" b="1" baseline="30000" dirty="0"/>
              <a:t>th</a:t>
            </a:r>
            <a:r>
              <a:rPr lang="en-GB" sz="2400" b="1" dirty="0"/>
              <a:t> 2022, </a:t>
            </a:r>
            <a:r>
              <a:rPr lang="en-GB" sz="2400" dirty="0"/>
              <a:t>the Minister of the Environment and Energy </a:t>
            </a:r>
            <a:r>
              <a:rPr lang="en-GB" sz="2400" b="1" dirty="0"/>
              <a:t>Kostas </a:t>
            </a:r>
            <a:r>
              <a:rPr lang="en-GB" sz="2400" b="1" dirty="0" err="1"/>
              <a:t>Skrekas</a:t>
            </a:r>
            <a:r>
              <a:rPr lang="en-GB" sz="2400" b="1" dirty="0"/>
              <a:t> </a:t>
            </a:r>
            <a:r>
              <a:rPr lang="en-GB" sz="2400" dirty="0"/>
              <a:t>confirmed that the survey vessel has already been dispatched and </a:t>
            </a:r>
            <a:r>
              <a:rPr lang="en-GB" sz="2400" b="1" dirty="0"/>
              <a:t>the survey has begun. </a:t>
            </a:r>
          </a:p>
          <a:p>
            <a:pPr algn="just"/>
            <a:endParaRPr lang="en-GB" sz="2400" b="1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map is showing the area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Southwest of the Peloponnese peninsula and the island of Crete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which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two active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NAVTEX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seismic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surveys refer.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just"/>
            <a:endParaRPr lang="en-GB" sz="2400" b="1" dirty="0"/>
          </a:p>
          <a:p>
            <a:pPr algn="just"/>
            <a:endParaRPr lang="en-GB" sz="2400" b="1" dirty="0"/>
          </a:p>
          <a:p>
            <a:pPr algn="just"/>
            <a:endParaRPr lang="en-GB" sz="2400" dirty="0"/>
          </a:p>
        </p:txBody>
      </p:sp>
      <p:grpSp>
        <p:nvGrpSpPr>
          <p:cNvPr id="20" name="Ομάδα 19">
            <a:extLst>
              <a:ext uri="{FF2B5EF4-FFF2-40B4-BE49-F238E27FC236}">
                <a16:creationId xmlns:a16="http://schemas.microsoft.com/office/drawing/2014/main" id="{D4191BCE-B694-83AD-C201-014718464942}"/>
              </a:ext>
            </a:extLst>
          </p:cNvPr>
          <p:cNvGrpSpPr/>
          <p:nvPr/>
        </p:nvGrpSpPr>
        <p:grpSpPr>
          <a:xfrm>
            <a:off x="6695455" y="959593"/>
            <a:ext cx="5524276" cy="4957182"/>
            <a:chOff x="6274611" y="1301168"/>
            <a:chExt cx="6095185" cy="5572513"/>
          </a:xfrm>
        </p:grpSpPr>
        <p:grpSp>
          <p:nvGrpSpPr>
            <p:cNvPr id="18" name="Ομάδα 17">
              <a:extLst>
                <a:ext uri="{FF2B5EF4-FFF2-40B4-BE49-F238E27FC236}">
                  <a16:creationId xmlns:a16="http://schemas.microsoft.com/office/drawing/2014/main" id="{A3909C4A-3C1A-6924-4CD4-C638A3FAC792}"/>
                </a:ext>
              </a:extLst>
            </p:cNvPr>
            <p:cNvGrpSpPr/>
            <p:nvPr/>
          </p:nvGrpSpPr>
          <p:grpSpPr>
            <a:xfrm>
              <a:off x="6274611" y="1301168"/>
              <a:ext cx="6051719" cy="5572513"/>
              <a:chOff x="1532572" y="-545284"/>
              <a:chExt cx="8277700" cy="7855885"/>
            </a:xfrm>
          </p:grpSpPr>
          <p:grpSp>
            <p:nvGrpSpPr>
              <p:cNvPr id="16" name="Ομάδα 15">
                <a:extLst>
                  <a:ext uri="{FF2B5EF4-FFF2-40B4-BE49-F238E27FC236}">
                    <a16:creationId xmlns:a16="http://schemas.microsoft.com/office/drawing/2014/main" id="{A5E1E5AC-3AF1-3B66-7C1B-B19568D06582}"/>
                  </a:ext>
                </a:extLst>
              </p:cNvPr>
              <p:cNvGrpSpPr/>
              <p:nvPr/>
            </p:nvGrpSpPr>
            <p:grpSpPr>
              <a:xfrm>
                <a:off x="1532572" y="-545284"/>
                <a:ext cx="8277700" cy="7855885"/>
                <a:chOff x="1900236" y="-946333"/>
                <a:chExt cx="8277700" cy="7855885"/>
              </a:xfrm>
            </p:grpSpPr>
            <p:pic>
              <p:nvPicPr>
                <p:cNvPr id="10" name="Εικόνα 9">
                  <a:extLst>
                    <a:ext uri="{FF2B5EF4-FFF2-40B4-BE49-F238E27FC236}">
                      <a16:creationId xmlns:a16="http://schemas.microsoft.com/office/drawing/2014/main" id="{3EECE01A-52B7-99FE-0247-9D0C0EBA9A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00236" y="-946333"/>
                  <a:ext cx="8277224" cy="3695700"/>
                </a:xfrm>
                <a:prstGeom prst="rect">
                  <a:avLst/>
                </a:prstGeom>
              </p:spPr>
            </p:pic>
            <p:pic>
              <p:nvPicPr>
                <p:cNvPr id="13" name="Εικόνα 12">
                  <a:extLst>
                    <a:ext uri="{FF2B5EF4-FFF2-40B4-BE49-F238E27FC236}">
                      <a16:creationId xmlns:a16="http://schemas.microsoft.com/office/drawing/2014/main" id="{F2C49596-A62B-AC07-7B24-018F82698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19299" y="2797733"/>
                  <a:ext cx="3358637" cy="4111819"/>
                </a:xfrm>
                <a:prstGeom prst="rect">
                  <a:avLst/>
                </a:prstGeom>
              </p:spPr>
            </p:pic>
            <p:pic>
              <p:nvPicPr>
                <p:cNvPr id="15" name="Εικόνα 14">
                  <a:extLst>
                    <a:ext uri="{FF2B5EF4-FFF2-40B4-BE49-F238E27FC236}">
                      <a16:creationId xmlns:a16="http://schemas.microsoft.com/office/drawing/2014/main" id="{8E7E9DCD-9337-333D-80B9-EA3A97637D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66956" y="2797733"/>
                  <a:ext cx="2931472" cy="3988816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848C205-56F2-1F3D-2E45-D4B5193A8F0F}"/>
                  </a:ext>
                </a:extLst>
              </p:cNvPr>
              <p:cNvSpPr txBox="1"/>
              <p:nvPr/>
            </p:nvSpPr>
            <p:spPr>
              <a:xfrm>
                <a:off x="5059214" y="3176935"/>
                <a:ext cx="9534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NAVTEX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25989D5-B2EC-7ADE-7F56-B52D000CB2B2}"/>
                </a:ext>
              </a:extLst>
            </p:cNvPr>
            <p:cNvSpPr txBox="1"/>
            <p:nvPr/>
          </p:nvSpPr>
          <p:spPr>
            <a:xfrm>
              <a:off x="11416330" y="3903113"/>
              <a:ext cx="953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NAVTEX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EDA9366-35B3-0D04-6AD8-1CF2069473E2}"/>
              </a:ext>
            </a:extLst>
          </p:cNvPr>
          <p:cNvSpPr txBox="1"/>
          <p:nvPr/>
        </p:nvSpPr>
        <p:spPr>
          <a:xfrm>
            <a:off x="112949" y="3828238"/>
            <a:ext cx="755829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2019,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WWF Greece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Greenpeace Hellas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Pelagos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filed an application for annulment before the Supreme Administrative Court against the environmental approval of the hydrocarbon exploitation programme in areas SW and West of Crete.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839B49-B8F5-5684-38E5-BFC9423A8448}"/>
              </a:ext>
            </a:extLst>
          </p:cNvPr>
          <p:cNvSpPr txBox="1"/>
          <p:nvPr/>
        </p:nvSpPr>
        <p:spPr>
          <a:xfrm>
            <a:off x="91641" y="6001755"/>
            <a:ext cx="11870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hearing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case took place 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GB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November 2022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the judgment of the Court is to be delivered in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2023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7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"/>
    </mc:Choice>
    <mc:Fallback xmlns="">
      <p:transition spd="slow" advTm="54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0"/>
            <a:ext cx="12192000" cy="685800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9187" y="141737"/>
            <a:ext cx="3430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latin typeface="+mj-lt"/>
              </a:rPr>
              <a:t>Conclusions</a:t>
            </a:r>
            <a:endParaRPr lang="en-US" sz="4000" b="1" u="sng" dirty="0">
              <a:latin typeface="+mj-lt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189187" y="1568611"/>
            <a:ext cx="1098483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FF0000"/>
                </a:solidFill>
                <a:latin typeface="+mj-lt"/>
              </a:rPr>
              <a:t>Extreme pressure </a:t>
            </a:r>
            <a:r>
              <a:rPr lang="en-US" dirty="0">
                <a:latin typeface="+mj-lt"/>
              </a:rPr>
              <a:t>in </a:t>
            </a:r>
            <a:r>
              <a:rPr lang="en-US" dirty="0" err="1">
                <a:latin typeface="+mj-lt"/>
              </a:rPr>
              <a:t>Laganas</a:t>
            </a:r>
            <a:r>
              <a:rPr lang="en-US" dirty="0">
                <a:latin typeface="+mj-lt"/>
              </a:rPr>
              <a:t> Bay due to:</a:t>
            </a:r>
          </a:p>
          <a:p>
            <a:pPr algn="l"/>
            <a:endParaRPr lang="en-US" dirty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+mj-lt"/>
              </a:rPr>
              <a:t>Haphazard, uncontrolled, development for tourism</a:t>
            </a:r>
            <a:endParaRPr lang="el-GR" sz="2400" b="1" dirty="0">
              <a:latin typeface="+mj-lt"/>
            </a:endParaRPr>
          </a:p>
          <a:p>
            <a:pPr lvl="1" algn="l"/>
            <a:endParaRPr lang="en-US" sz="2400" dirty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j-lt"/>
              </a:rPr>
              <a:t>Poor implementation/ enforcement </a:t>
            </a:r>
            <a:r>
              <a:rPr lang="en-US" sz="2400" dirty="0">
                <a:latin typeface="+mj-lt"/>
              </a:rPr>
              <a:t>of EU, National Environment Legislation, PD and ZNMP Management Agency Measures</a:t>
            </a:r>
          </a:p>
          <a:p>
            <a:pPr lvl="1" algn="l"/>
            <a:endParaRPr lang="en-US" sz="2400" dirty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dirty="0">
                <a:latin typeface="+mj-lt"/>
              </a:rPr>
              <a:t>ZNMP’s Management Agency </a:t>
            </a:r>
            <a:r>
              <a:rPr lang="en-US" sz="2400" b="1" dirty="0">
                <a:latin typeface="+mj-lt"/>
              </a:rPr>
              <a:t>lack of financial resources and staffing</a:t>
            </a:r>
            <a:r>
              <a:rPr lang="en-US" sz="2400" dirty="0">
                <a:latin typeface="+mj-lt"/>
              </a:rPr>
              <a:t>.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>
                <a:latin typeface="+mj-lt"/>
              </a:rPr>
              <a:t>Uncontrolled maritime activity </a:t>
            </a:r>
          </a:p>
          <a:p>
            <a:pPr algn="l"/>
            <a:endParaRPr lang="el-GR" sz="32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9944" y="715489"/>
            <a:ext cx="14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5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"/>
    </mc:Choice>
    <mc:Fallback xmlns="">
      <p:transition spd="slow" advTm="38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8"/>
          <p:cNvSpPr txBox="1">
            <a:spLocks/>
          </p:cNvSpPr>
          <p:nvPr/>
        </p:nvSpPr>
        <p:spPr>
          <a:xfrm>
            <a:off x="251693" y="1166831"/>
            <a:ext cx="11786731" cy="512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+mj-lt"/>
                <a:cs typeface="Vani" panose="020B0502040204020203" pitchFamily="34" charset="0"/>
              </a:rPr>
              <a:t>Calls on the Greek Government to: 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Increase and secure funding </a:t>
            </a:r>
            <a:r>
              <a:rPr lang="en-US" dirty="0">
                <a:latin typeface="+mj-lt"/>
              </a:rPr>
              <a:t>to the ZNMP Management Unit, </a:t>
            </a:r>
            <a:r>
              <a:rPr lang="en-US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in particular for increased warden capacity and for the recruitment of scientific personnel.</a:t>
            </a:r>
            <a:r>
              <a:rPr lang="en-GB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The needs of the Management Unit have increased after </a:t>
            </a:r>
            <a:r>
              <a:rPr lang="en-GB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undertaking the responsibility of </a:t>
            </a:r>
            <a:r>
              <a:rPr lang="en-GB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 larger </a:t>
            </a:r>
            <a:r>
              <a:rPr lang="en-GB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area which includes </a:t>
            </a:r>
            <a:r>
              <a:rPr lang="en-GB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</a:t>
            </a:r>
            <a:r>
              <a:rPr lang="en-GB" dirty="0" err="1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Northernwest</a:t>
            </a:r>
            <a:r>
              <a:rPr lang="en-GB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coasts, where important habitats </a:t>
            </a:r>
            <a:r>
              <a:rPr lang="en-GB" dirty="0" smtClean="0">
                <a:latin typeface="Calibri Light" panose="020F0302020204030204" pitchFamily="34" charset="0"/>
                <a:ea typeface="Calibri" panose="020F0502020204030204" pitchFamily="34" charset="0"/>
              </a:rPr>
              <a:t>of other</a:t>
            </a:r>
            <a:r>
              <a:rPr lang="en-GB" dirty="0" smtClean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n-GB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species exist. </a:t>
            </a:r>
            <a:endParaRPr lang="en-US" dirty="0">
              <a:latin typeface="+mj-lt"/>
            </a:endParaRP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Enforce </a:t>
            </a:r>
            <a:r>
              <a:rPr lang="en-US" dirty="0">
                <a:latin typeface="+mj-lt"/>
              </a:rPr>
              <a:t>EU, </a:t>
            </a:r>
            <a:r>
              <a:rPr lang="en-US" dirty="0" smtClean="0">
                <a:latin typeface="+mj-lt"/>
              </a:rPr>
              <a:t>National, local </a:t>
            </a:r>
            <a:r>
              <a:rPr lang="en-US" dirty="0">
                <a:latin typeface="+mj-lt"/>
              </a:rPr>
              <a:t>and NMPZ PD regulations. </a:t>
            </a:r>
            <a:endParaRPr lang="en-US" dirty="0" smtClean="0">
              <a:latin typeface="+mj-lt"/>
            </a:endParaRP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latin typeface="+mj-lt"/>
              </a:rPr>
              <a:t>Impose</a:t>
            </a:r>
            <a:r>
              <a:rPr lang="en-US" b="1" dirty="0">
                <a:latin typeface="+mj-lt"/>
              </a:rPr>
              <a:t>, implement and enforce appropriate fines and penalties </a:t>
            </a:r>
            <a:r>
              <a:rPr lang="en-US" dirty="0">
                <a:latin typeface="+mj-lt"/>
              </a:rPr>
              <a:t>to deter further illegal </a:t>
            </a:r>
            <a:r>
              <a:rPr lang="en-US" dirty="0" smtClean="0">
                <a:latin typeface="+mj-lt"/>
              </a:rPr>
              <a:t>activity and distraction.</a:t>
            </a:r>
            <a:endParaRPr lang="en-US" dirty="0">
              <a:latin typeface="+mj-lt"/>
            </a:endParaRP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Take action </a:t>
            </a:r>
            <a:r>
              <a:rPr lang="en-US" dirty="0">
                <a:latin typeface="+mj-lt"/>
              </a:rPr>
              <a:t>to stop operation of illegal businesses in Daphni &amp; </a:t>
            </a:r>
            <a:r>
              <a:rPr lang="en-US" b="1" dirty="0">
                <a:latin typeface="+mj-lt"/>
              </a:rPr>
              <a:t>restore</a:t>
            </a:r>
            <a:r>
              <a:rPr lang="en-US" dirty="0">
                <a:latin typeface="+mj-lt"/>
              </a:rPr>
              <a:t> the habitat.</a:t>
            </a:r>
          </a:p>
          <a:p>
            <a:pPr algn="just">
              <a:lnSpc>
                <a:spcPct val="120000"/>
              </a:lnSpc>
            </a:pPr>
            <a:r>
              <a:rPr lang="en-US" b="1" dirty="0">
                <a:latin typeface="+mj-lt"/>
                <a:cs typeface="Vani" panose="020B0502040204020203" pitchFamily="34" charset="0"/>
              </a:rPr>
              <a:t>Calls on the Standing Committee of the Bern Convention to: 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Keep open </a:t>
            </a:r>
            <a:r>
              <a:rPr lang="en-US" dirty="0">
                <a:latin typeface="+mj-lt"/>
              </a:rPr>
              <a:t>the case file of Zakynthos, </a:t>
            </a:r>
            <a:r>
              <a:rPr lang="en-US" dirty="0" err="1">
                <a:latin typeface="+mj-lt"/>
              </a:rPr>
              <a:t>Laganas</a:t>
            </a:r>
            <a:r>
              <a:rPr lang="en-US" dirty="0">
                <a:latin typeface="+mj-lt"/>
              </a:rPr>
              <a:t> Bay.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Follow-up</a:t>
            </a:r>
            <a:r>
              <a:rPr lang="en-US" dirty="0">
                <a:latin typeface="+mj-lt"/>
              </a:rPr>
              <a:t> through the Greek Government Recommendation No 9, and in particular Measure No 1 regarding </a:t>
            </a:r>
            <a:r>
              <a:rPr lang="en-US" dirty="0" err="1">
                <a:latin typeface="+mj-lt"/>
              </a:rPr>
              <a:t>Daphni</a:t>
            </a:r>
            <a:r>
              <a:rPr lang="en-US" dirty="0">
                <a:latin typeface="+mj-lt"/>
              </a:rPr>
              <a:t>.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Perform</a:t>
            </a:r>
            <a:r>
              <a:rPr lang="en-US" dirty="0">
                <a:latin typeface="+mj-lt"/>
              </a:rPr>
              <a:t> an on-the- spot appraisal of </a:t>
            </a:r>
            <a:r>
              <a:rPr lang="en-US" dirty="0" err="1">
                <a:latin typeface="+mj-lt"/>
              </a:rPr>
              <a:t>Laganas</a:t>
            </a:r>
            <a:r>
              <a:rPr lang="en-US" dirty="0">
                <a:latin typeface="+mj-lt"/>
              </a:rPr>
              <a:t> Bay’s nesting beaches, in order to update and amend Recommendation No 9. </a:t>
            </a:r>
            <a:endParaRPr lang="el-GR" dirty="0">
              <a:latin typeface="+mj-lt"/>
            </a:endParaRPr>
          </a:p>
          <a:p>
            <a:pPr lvl="1" algn="l">
              <a:lnSpc>
                <a:spcPct val="15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Vani" panose="020B0502040204020203" pitchFamily="34" charset="0"/>
            </a:endParaRPr>
          </a:p>
          <a:p>
            <a:pPr algn="l"/>
            <a:endParaRPr lang="el-GR" sz="2000" dirty="0">
              <a:latin typeface="+mj-lt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302508" y="42629"/>
            <a:ext cx="9679692" cy="1124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u="sng" dirty="0"/>
              <a:t>MEDASSET</a:t>
            </a:r>
          </a:p>
          <a:p>
            <a:pPr algn="l"/>
            <a:r>
              <a:rPr lang="en-US" sz="2800" u="sng" dirty="0"/>
              <a:t>Mediterranean Association to Save the Sea Turtles </a:t>
            </a:r>
            <a:endParaRPr lang="el-GR" sz="28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0290629" y="715489"/>
            <a:ext cx="1722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82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"/>
    </mc:Choice>
    <mc:Fallback xmlns="">
      <p:transition spd="slow" advTm="39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3926" y="7602"/>
            <a:ext cx="7417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+mj-lt"/>
              </a:rPr>
              <a:t>Violations of National and EU Legislation &amp; Lack of Enforcement of Zakynthos National Marine Park (ZNMP) Protection Measures</a:t>
            </a:r>
          </a:p>
        </p:txBody>
      </p:sp>
      <p:pic>
        <p:nvPicPr>
          <p:cNvPr id="11" name="Picture 2" descr="https://www.monachus-guardian.org/images09/mapper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26" y="1362040"/>
            <a:ext cx="6603352" cy="46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67938" y="1207931"/>
            <a:ext cx="447723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algn="just"/>
            <a:r>
              <a:rPr lang="en-US" sz="2000" dirty="0">
                <a:latin typeface="+mj-lt"/>
              </a:rPr>
              <a:t>Zakynthos (</a:t>
            </a:r>
            <a:r>
              <a:rPr lang="en-US" sz="2000" dirty="0" err="1">
                <a:latin typeface="+mj-lt"/>
              </a:rPr>
              <a:t>Laganas</a:t>
            </a:r>
            <a:r>
              <a:rPr lang="en-US" sz="2000" dirty="0">
                <a:latin typeface="+mj-lt"/>
              </a:rPr>
              <a:t> Bay)</a:t>
            </a:r>
          </a:p>
          <a:p>
            <a:pPr algn="just"/>
            <a:endParaRPr lang="en-US" sz="2000" dirty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Hosts one of the largest Loggerhead sea turtle breeding aggregations in the Mediterranean (Av.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1200</a:t>
            </a:r>
            <a:r>
              <a:rPr lang="en-US" sz="2000" dirty="0">
                <a:latin typeface="+mj-lt"/>
              </a:rPr>
              <a:t>* nests/</a:t>
            </a:r>
            <a:r>
              <a:rPr lang="en-US" sz="2000" dirty="0" err="1">
                <a:latin typeface="+mj-lt"/>
              </a:rPr>
              <a:t>yr</a:t>
            </a:r>
            <a:r>
              <a:rPr lang="en-US" sz="2000" dirty="0">
                <a:latin typeface="+mj-lt"/>
              </a:rPr>
              <a:t>). During 202</a:t>
            </a:r>
            <a:r>
              <a:rPr lang="el-GR" sz="2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nesting season over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1100</a:t>
            </a:r>
            <a:r>
              <a:rPr lang="en-US" sz="2000" dirty="0">
                <a:latin typeface="+mj-lt"/>
              </a:rPr>
              <a:t>* nests were recorded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Nesting primarily occurs along six beaches, approx. 5.5km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+mj-lt"/>
              </a:rPr>
              <a:t>The ZNMP was established in 1999 and the Management Agency (MA) in 2000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1400" i="1" dirty="0"/>
              <a:t>* Data provided by ARCHELON </a:t>
            </a:r>
            <a:endParaRPr lang="el-GR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9457" y="6014514"/>
            <a:ext cx="305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j-lt"/>
              </a:rPr>
              <a:t>Maritime zonation of the NMPZ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42469" y="715489"/>
            <a:ext cx="1040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44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"/>
    </mc:Choice>
    <mc:Fallback xmlns="">
      <p:transition spd="slow" advTm="19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0227" y="6440429"/>
            <a:ext cx="2743200" cy="365125"/>
          </a:xfrm>
        </p:spPr>
        <p:txBody>
          <a:bodyPr/>
          <a:lstStyle/>
          <a:p>
            <a:fld id="{CB603186-55BD-4063-9A22-7A984CE8603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58723" y="29576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012391" y="440740"/>
            <a:ext cx="1141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2022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990" y="337146"/>
            <a:ext cx="10311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+mj-lt"/>
              </a:rPr>
              <a:t>(Measure No 1) Remove the prefabricated houses in Dafni</a:t>
            </a:r>
          </a:p>
          <a:p>
            <a:r>
              <a:rPr lang="en-US" sz="2400" b="1" u="sng" dirty="0">
                <a:latin typeface="+mj-lt"/>
              </a:rPr>
              <a:t>Illegal Constructions &amp; lack of compliance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763042" y="1554684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796508" y="3691439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340029" y="3686107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613401" y="1845894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2664" y="39977"/>
            <a:ext cx="456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VIOLATIONS OF Recommendation. No 9 (1987)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1089" y="4242331"/>
            <a:ext cx="352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21792" y="4229083"/>
            <a:ext cx="362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0116" y="1046326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11529" y="865673"/>
            <a:ext cx="44986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+mj-lt"/>
              </a:rPr>
              <a:t>Illegal construction and expansion of businesses have continued to operate unhindered on the protected sand dune system, behind </a:t>
            </a:r>
            <a:r>
              <a:rPr lang="en-US" sz="2000" dirty="0" err="1">
                <a:latin typeface="+mj-lt"/>
              </a:rPr>
              <a:t>Daphni</a:t>
            </a:r>
            <a:r>
              <a:rPr lang="en-US" sz="2000" dirty="0">
                <a:latin typeface="+mj-lt"/>
              </a:rPr>
              <a:t> nesting beach. </a:t>
            </a: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r>
              <a:rPr lang="en-US" sz="2000" dirty="0">
                <a:latin typeface="+mj-lt"/>
              </a:rPr>
              <a:t>The sand dune system has now been completely destroyed.</a:t>
            </a: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r>
              <a:rPr lang="en-US" sz="2000" dirty="0">
                <a:latin typeface="+mj-lt"/>
              </a:rPr>
              <a:t>Lack of zonation management on nesting beach.</a:t>
            </a:r>
            <a:r>
              <a:rPr lang="el-GR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Visitors are able to walk in-between and in close proximity to caged nests. </a:t>
            </a: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r>
              <a:rPr lang="en-US" sz="2000" dirty="0">
                <a:latin typeface="+mj-lt"/>
              </a:rPr>
              <a:t>530 sunbeds, an alien plant species and showers</a:t>
            </a:r>
            <a:r>
              <a:rPr lang="el-GR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exist behind the nesting beach</a:t>
            </a:r>
            <a:r>
              <a:rPr lang="el-GR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r>
              <a:rPr lang="en-US" sz="2000" dirty="0">
                <a:latin typeface="+mj-lt"/>
              </a:rPr>
              <a:t>Light pollution from the illegal businesses are causing hatchling disorientation.</a:t>
            </a:r>
            <a:endParaRPr lang="el-GR" sz="2000" dirty="0"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90900" y="1130829"/>
            <a:ext cx="7358316" cy="3609677"/>
            <a:chOff x="227027" y="1272090"/>
            <a:chExt cx="7358316" cy="3609677"/>
          </a:xfrm>
        </p:grpSpPr>
        <p:grpSp>
          <p:nvGrpSpPr>
            <p:cNvPr id="14" name="Group 13"/>
            <p:cNvGrpSpPr/>
            <p:nvPr/>
          </p:nvGrpSpPr>
          <p:grpSpPr>
            <a:xfrm>
              <a:off x="227027" y="1272090"/>
              <a:ext cx="2271089" cy="2654872"/>
              <a:chOff x="3023873" y="4320102"/>
              <a:chExt cx="2271089" cy="2654872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075637" y="4336549"/>
                <a:ext cx="2219325" cy="2638425"/>
                <a:chOff x="2867665" y="4265334"/>
                <a:chExt cx="2219325" cy="2638425"/>
              </a:xfrm>
            </p:grpSpPr>
            <p:pic>
              <p:nvPicPr>
                <p:cNvPr id="36" name="Picture 35" descr="\\medfs\Medasset-Documents\CAMPAIGNS\Zakynthos documents\July 2018 and -\2022\Assessment July 2022\Photos\Nadia\20220714_133353.jpg"/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114" t="13000" r="42159" b="5154"/>
                <a:stretch/>
              </p:blipFill>
              <p:spPr bwMode="auto">
                <a:xfrm>
                  <a:off x="2867665" y="4265334"/>
                  <a:ext cx="2219325" cy="2638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7" name="Oval 26"/>
                <p:cNvSpPr/>
                <p:nvPr/>
              </p:nvSpPr>
              <p:spPr>
                <a:xfrm rot="21387147">
                  <a:off x="4353941" y="4723716"/>
                  <a:ext cx="292735" cy="597535"/>
                </a:xfrm>
                <a:prstGeom prst="ellipse">
                  <a:avLst/>
                </a:prstGeom>
                <a:solidFill>
                  <a:schemeClr val="bg1">
                    <a:lumMod val="95000"/>
                    <a:alpha val="95000"/>
                  </a:schemeClr>
                </a:solidFill>
                <a:effectLst>
                  <a:softEdge rad="635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l-GR"/>
                </a:p>
              </p:txBody>
            </p:sp>
          </p:grpSp>
          <p:cxnSp>
            <p:nvCxnSpPr>
              <p:cNvPr id="29" name="Straight Arrow Connector 28"/>
              <p:cNvCxnSpPr/>
              <p:nvPr/>
            </p:nvCxnSpPr>
            <p:spPr>
              <a:xfrm flipH="1">
                <a:off x="4413005" y="5850848"/>
                <a:ext cx="295275" cy="33337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582160" y="6122571"/>
                <a:ext cx="990600" cy="81915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212980" y="4582423"/>
                <a:ext cx="990600" cy="111442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  <p:sp>
            <p:nvSpPr>
              <p:cNvPr id="39" name="Text Box 2"/>
              <p:cNvSpPr txBox="1">
                <a:spLocks noChangeArrowheads="1"/>
              </p:cNvSpPr>
              <p:nvPr/>
            </p:nvSpPr>
            <p:spPr bwMode="auto">
              <a:xfrm>
                <a:off x="4697689" y="5913021"/>
                <a:ext cx="533400" cy="4191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90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Water runoff</a:t>
                </a:r>
                <a:endParaRPr lang="el-GR" sz="110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023873" y="4320102"/>
                <a:ext cx="2238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©MEDASSET 2022: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Daphni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563465" y="1272090"/>
              <a:ext cx="4626751" cy="1678446"/>
              <a:chOff x="2512543" y="3726645"/>
              <a:chExt cx="4626751" cy="1678446"/>
            </a:xfrm>
          </p:grpSpPr>
          <p:pic>
            <p:nvPicPr>
              <p:cNvPr id="43" name="Picture 42" descr="\\medfs\Medasset-Documents\CAMPAIGNS\Zakynthos documents\July 2018 and -\2022\Assessment July 2022\Photos\Nadia\20220714_131702.jpg"/>
              <p:cNvPicPr/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66" t="18024" b="30569"/>
              <a:stretch/>
            </p:blipFill>
            <p:spPr bwMode="auto">
              <a:xfrm>
                <a:off x="2512543" y="3748376"/>
                <a:ext cx="4626751" cy="16567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2512543" y="3726645"/>
                <a:ext cx="2238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©MEDASSET 2022: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Daphni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481518" y="4421618"/>
                <a:ext cx="366862" cy="38100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020626" y="4461509"/>
                <a:ext cx="381471" cy="421776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l-GR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576599" y="3004744"/>
              <a:ext cx="5008744" cy="1877023"/>
              <a:chOff x="2695035" y="5087046"/>
              <a:chExt cx="4796282" cy="1687548"/>
            </a:xfrm>
          </p:grpSpPr>
          <p:pic>
            <p:nvPicPr>
              <p:cNvPr id="49" name="Picture 48" descr="\\medfs\Medasset-Documents\CAMPAIGNS\Zakynthos documents\July 2018 and -\2022\Assessment July 2022\Photos\Nadia\20220714_133119.jpg"/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50"/>
              <a:stretch/>
            </p:blipFill>
            <p:spPr bwMode="auto">
              <a:xfrm>
                <a:off x="2695035" y="5087046"/>
                <a:ext cx="4398429" cy="168754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50" name="TextBox 49"/>
              <p:cNvSpPr txBox="1"/>
              <p:nvPr/>
            </p:nvSpPr>
            <p:spPr>
              <a:xfrm>
                <a:off x="5252613" y="6470454"/>
                <a:ext cx="2238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©MEDASSET 2022: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Daphni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637113" y="4827964"/>
            <a:ext cx="3314783" cy="1960789"/>
            <a:chOff x="6317348" y="6811932"/>
            <a:chExt cx="3962400" cy="287153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/>
            <a:srcRect l="32105" t="31483" r="46228" b="40603"/>
            <a:stretch/>
          </p:blipFill>
          <p:spPr>
            <a:xfrm>
              <a:off x="6317348" y="6811932"/>
              <a:ext cx="3962400" cy="28715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92224" y="9196009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©ARCHELON 2022: </a:t>
              </a:r>
              <a:r>
                <a:rPr lang="en-US" sz="1200" dirty="0" err="1">
                  <a:solidFill>
                    <a:schemeClr val="bg1"/>
                  </a:solidFill>
                </a:rPr>
                <a:t>Daphni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2664" y="3820772"/>
            <a:ext cx="2633410" cy="3018807"/>
            <a:chOff x="10375988" y="6811932"/>
            <a:chExt cx="2455875" cy="2871537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/>
            <a:srcRect l="54824" t="31326" r="33873" b="40760"/>
            <a:stretch/>
          </p:blipFill>
          <p:spPr>
            <a:xfrm>
              <a:off x="10375988" y="6811932"/>
              <a:ext cx="2066902" cy="287153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593159" y="9296351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©ARCHELON 2022: </a:t>
              </a:r>
              <a:r>
                <a:rPr lang="en-US" sz="1200" dirty="0" err="1">
                  <a:solidFill>
                    <a:schemeClr val="bg1"/>
                  </a:solidFill>
                </a:rPr>
                <a:t>Daphni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1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"/>
    </mc:Choice>
    <mc:Fallback xmlns="">
      <p:transition spd="slow" advTm="1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617"/>
            <a:ext cx="12192000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8909" y="709098"/>
            <a:ext cx="121622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+mj-lt"/>
              </a:rPr>
              <a:t>(</a:t>
            </a:r>
            <a:r>
              <a:rPr lang="en-US" sz="2000" b="1" u="sng" dirty="0">
                <a:latin typeface="+mj-lt"/>
              </a:rPr>
              <a:t>Measure No 5) Remove trees and ban and penalize the use of deck chairs, sunshades and </a:t>
            </a:r>
            <a:r>
              <a:rPr lang="en-US" sz="2000" b="1" u="sng" dirty="0" err="1">
                <a:latin typeface="+mj-lt"/>
              </a:rPr>
              <a:t>pedalos</a:t>
            </a:r>
            <a:r>
              <a:rPr lang="en-US" sz="2000" b="1" u="sng" dirty="0">
                <a:latin typeface="+mj-lt"/>
              </a:rPr>
              <a:t> on the nesting beaches of </a:t>
            </a:r>
            <a:r>
              <a:rPr lang="en-US" sz="2000" b="1" u="sng" dirty="0" err="1">
                <a:latin typeface="+mj-lt"/>
              </a:rPr>
              <a:t>Gerakas</a:t>
            </a:r>
            <a:r>
              <a:rPr lang="en-US" sz="2000" b="1" u="sng" dirty="0">
                <a:latin typeface="+mj-lt"/>
              </a:rPr>
              <a:t>, </a:t>
            </a:r>
            <a:r>
              <a:rPr lang="en-US" sz="2000" b="1" u="sng" dirty="0" err="1">
                <a:latin typeface="+mj-lt"/>
              </a:rPr>
              <a:t>Kalamaki</a:t>
            </a:r>
            <a:r>
              <a:rPr lang="en-US" sz="2000" b="1" u="sng" dirty="0">
                <a:latin typeface="+mj-lt"/>
              </a:rPr>
              <a:t>, eastern </a:t>
            </a:r>
            <a:r>
              <a:rPr lang="en-US" sz="2000" b="1" u="sng" dirty="0" err="1">
                <a:latin typeface="+mj-lt"/>
              </a:rPr>
              <a:t>Laganas</a:t>
            </a:r>
            <a:r>
              <a:rPr lang="en-US" sz="2000" b="1" u="sng" dirty="0">
                <a:latin typeface="+mj-lt"/>
              </a:rPr>
              <a:t> and </a:t>
            </a:r>
            <a:r>
              <a:rPr lang="en-US" sz="2000" b="1" u="sng" dirty="0" err="1">
                <a:latin typeface="+mj-lt"/>
              </a:rPr>
              <a:t>Marathonisi</a:t>
            </a:r>
            <a:endParaRPr lang="en-US" sz="2000" b="1" u="sng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10064" y="1317812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43530" y="3454567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87051" y="3449235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60423" y="160902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1328" y="242898"/>
            <a:ext cx="456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VIOLATIONS OF Recommendation. No 9 (1987)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8111" y="4005459"/>
            <a:ext cx="352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68814" y="3992211"/>
            <a:ext cx="362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38" y="809454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09" y="3644260"/>
            <a:ext cx="6952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1600" b="1" u="sng" dirty="0">
                <a:latin typeface="+mj-lt"/>
              </a:rPr>
              <a:t>No sunbeds were observed to be removed from the front of the beaches at night; </a:t>
            </a:r>
            <a:r>
              <a:rPr lang="en-US" sz="1600" dirty="0">
                <a:latin typeface="+mj-lt"/>
              </a:rPr>
              <a:t>all were placed on their sides </a:t>
            </a:r>
            <a:r>
              <a:rPr lang="en-US" sz="1600" i="1" dirty="0">
                <a:latin typeface="+mj-lt"/>
              </a:rPr>
              <a:t>in-situ</a:t>
            </a:r>
            <a:r>
              <a:rPr lang="en-US" sz="1600" dirty="0">
                <a:latin typeface="+mj-lt"/>
              </a:rPr>
              <a:t>.</a:t>
            </a:r>
          </a:p>
          <a:p>
            <a:pPr algn="just"/>
            <a:endParaRPr lang="en-US" sz="1600" dirty="0">
              <a:latin typeface="+mj-lt"/>
            </a:endParaRPr>
          </a:p>
          <a:p>
            <a:endParaRPr lang="el-G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7138" y="4460805"/>
            <a:ext cx="1107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/>
              <a:t>Maximum permitted No. of umbrellas &amp; sunbeds was greatly exceeded :</a:t>
            </a:r>
          </a:p>
          <a:p>
            <a:pPr algn="just"/>
            <a:r>
              <a:rPr lang="en-US" dirty="0"/>
              <a:t>Laganas east and </a:t>
            </a:r>
            <a:r>
              <a:rPr lang="en-US" dirty="0" err="1"/>
              <a:t>Kalamaki</a:t>
            </a:r>
            <a:r>
              <a:rPr lang="en-US" dirty="0"/>
              <a:t> nesting beaches: </a:t>
            </a:r>
            <a:r>
              <a:rPr lang="en-US" b="1" dirty="0">
                <a:solidFill>
                  <a:srgbClr val="FF0000"/>
                </a:solidFill>
              </a:rPr>
              <a:t>570 </a:t>
            </a:r>
            <a:r>
              <a:rPr lang="en-US" dirty="0"/>
              <a:t>on 14</a:t>
            </a:r>
            <a:r>
              <a:rPr lang="en-US" baseline="30000" dirty="0"/>
              <a:t>th</a:t>
            </a:r>
            <a:r>
              <a:rPr lang="en-US" dirty="0"/>
              <a:t> July and </a:t>
            </a:r>
            <a:r>
              <a:rPr lang="en-US" b="1" dirty="0">
                <a:solidFill>
                  <a:srgbClr val="FF0000"/>
                </a:solidFill>
              </a:rPr>
              <a:t>610 </a:t>
            </a:r>
            <a:r>
              <a:rPr lang="en-US" dirty="0"/>
              <a:t>in July-August</a:t>
            </a:r>
          </a:p>
          <a:p>
            <a:pPr algn="just"/>
            <a:r>
              <a:rPr lang="en-US" dirty="0"/>
              <a:t>(data by </a:t>
            </a:r>
            <a:r>
              <a:rPr lang="en-US" dirty="0" err="1"/>
              <a:t>Archelon</a:t>
            </a:r>
            <a:r>
              <a:rPr lang="en-US" dirty="0"/>
              <a:t>) </a:t>
            </a:r>
            <a:r>
              <a:rPr lang="en-US" b="1" dirty="0">
                <a:solidFill>
                  <a:srgbClr val="FF0000"/>
                </a:solidFill>
              </a:rPr>
              <a:t>instead of </a:t>
            </a:r>
            <a:r>
              <a:rPr lang="el-GR" b="1" dirty="0"/>
              <a:t>300</a:t>
            </a:r>
            <a:r>
              <a:rPr lang="en-US" b="1" dirty="0"/>
              <a:t> permitted</a:t>
            </a:r>
            <a:endParaRPr lang="en-US" dirty="0"/>
          </a:p>
          <a:p>
            <a:pPr algn="just"/>
            <a:r>
              <a:rPr lang="en-US" dirty="0" err="1"/>
              <a:t>Gerakas</a:t>
            </a:r>
            <a:r>
              <a:rPr lang="en-US" dirty="0"/>
              <a:t>: </a:t>
            </a:r>
            <a:r>
              <a:rPr lang="en-US" b="1" dirty="0">
                <a:solidFill>
                  <a:srgbClr val="FF0000"/>
                </a:solidFill>
              </a:rPr>
              <a:t>177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sunbeds </a:t>
            </a:r>
            <a:r>
              <a:rPr lang="en-US" dirty="0"/>
              <a:t>in July-August (</a:t>
            </a:r>
            <a:r>
              <a:rPr lang="en-US" dirty="0" err="1"/>
              <a:t>Archelon</a:t>
            </a:r>
            <a:r>
              <a:rPr lang="en-US" dirty="0"/>
              <a:t>) </a:t>
            </a:r>
            <a:r>
              <a:rPr lang="en-US" b="1" dirty="0">
                <a:solidFill>
                  <a:srgbClr val="FF0000"/>
                </a:solidFill>
              </a:rPr>
              <a:t>instead of </a:t>
            </a:r>
            <a:r>
              <a:rPr lang="en-US" b="1" dirty="0"/>
              <a:t>120</a:t>
            </a:r>
            <a:r>
              <a:rPr lang="en-US" dirty="0"/>
              <a:t> </a:t>
            </a:r>
            <a:r>
              <a:rPr lang="en-US" b="1" dirty="0"/>
              <a:t>permitted</a:t>
            </a:r>
            <a:endParaRPr lang="el-GR" dirty="0"/>
          </a:p>
        </p:txBody>
      </p:sp>
      <p:sp>
        <p:nvSpPr>
          <p:cNvPr id="27" name="TextBox 26"/>
          <p:cNvSpPr txBox="1"/>
          <p:nvPr/>
        </p:nvSpPr>
        <p:spPr>
          <a:xfrm>
            <a:off x="796443" y="5880370"/>
            <a:ext cx="1028000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+mj-lt"/>
              </a:rPr>
              <a:t>Increases in beach furniture and water sport equipment and failure to remove from the front of the nesting beaches, </a:t>
            </a:r>
            <a:r>
              <a:rPr lang="en-US" b="1" u="sng" dirty="0">
                <a:latin typeface="+mj-lt"/>
              </a:rPr>
              <a:t>increases obstacles for both emerging females to reach the suitable beach nesting areas and emerging hatchlings reaching the sea.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55286" y="1302423"/>
            <a:ext cx="323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©ARCHELON 2021: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1328" y="1678037"/>
            <a:ext cx="6402872" cy="1864720"/>
            <a:chOff x="196942" y="1354804"/>
            <a:chExt cx="6402872" cy="186472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6942" y="1354804"/>
              <a:ext cx="6346708" cy="18647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361110" y="2893070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©MEDASSET 2022: </a:t>
              </a:r>
              <a:r>
                <a:rPr lang="en-US" sz="1200" dirty="0" err="1">
                  <a:solidFill>
                    <a:schemeClr val="bg1"/>
                  </a:solidFill>
                </a:rPr>
                <a:t>Laganas</a:t>
              </a:r>
              <a:r>
                <a:rPr lang="en-US" sz="1200" dirty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85272" y="1673220"/>
            <a:ext cx="5499491" cy="1923409"/>
            <a:chOff x="6599814" y="1322215"/>
            <a:chExt cx="5499491" cy="192340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9814" y="1322215"/>
              <a:ext cx="5477409" cy="192340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9860601" y="2962514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©MEDASSET 2022: </a:t>
              </a:r>
              <a:r>
                <a:rPr lang="en-US" sz="1200" dirty="0" err="1">
                  <a:solidFill>
                    <a:schemeClr val="bg1"/>
                  </a:solidFill>
                </a:rPr>
                <a:t>Laganas</a:t>
              </a:r>
              <a:r>
                <a:rPr lang="en-US" sz="1200" dirty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027196" y="3625001"/>
            <a:ext cx="3057567" cy="2138105"/>
            <a:chOff x="2773936" y="2820040"/>
            <a:chExt cx="2914318" cy="20823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/>
            <a:srcRect l="31835" t="44080" r="52662" b="35678"/>
            <a:stretch/>
          </p:blipFill>
          <p:spPr>
            <a:xfrm>
              <a:off x="2773936" y="2820040"/>
              <a:ext cx="2835409" cy="208237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449550" y="4599304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©ARCHELON 2022: </a:t>
              </a:r>
              <a:r>
                <a:rPr lang="en-US" sz="1200" dirty="0" err="1">
                  <a:solidFill>
                    <a:schemeClr val="bg1"/>
                  </a:solidFill>
                </a:rPr>
                <a:t>Laganas</a:t>
              </a:r>
              <a:r>
                <a:rPr lang="en-US" sz="1200" dirty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0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"/>
    </mc:Choice>
    <mc:Fallback xmlns="">
      <p:transition spd="slow" advTm="16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786" y="462401"/>
            <a:ext cx="9566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+mj-lt"/>
              </a:rPr>
              <a:t>(Measure No 5) Remove trees and ban and penalize the use of deck chairs, sunshades and </a:t>
            </a:r>
            <a:r>
              <a:rPr lang="en-US" sz="2400" b="1" u="sng" dirty="0" err="1">
                <a:latin typeface="+mj-lt"/>
              </a:rPr>
              <a:t>pedalos</a:t>
            </a:r>
            <a:r>
              <a:rPr lang="en-US" sz="2400" b="1" u="sng" dirty="0">
                <a:latin typeface="+mj-lt"/>
              </a:rPr>
              <a:t> on the nesting beaches of </a:t>
            </a:r>
            <a:r>
              <a:rPr lang="en-US" sz="2400" b="1" u="sng" dirty="0" err="1">
                <a:latin typeface="+mj-lt"/>
              </a:rPr>
              <a:t>Gerakas</a:t>
            </a:r>
            <a:r>
              <a:rPr lang="en-US" sz="2400" b="1" u="sng" dirty="0">
                <a:latin typeface="+mj-lt"/>
              </a:rPr>
              <a:t>, </a:t>
            </a:r>
            <a:r>
              <a:rPr lang="en-US" sz="2400" b="1" u="sng" dirty="0" err="1">
                <a:latin typeface="+mj-lt"/>
              </a:rPr>
              <a:t>Kalamaki</a:t>
            </a:r>
            <a:r>
              <a:rPr lang="en-US" sz="2400" b="1" u="sng" dirty="0">
                <a:latin typeface="+mj-lt"/>
              </a:rPr>
              <a:t>, eastern </a:t>
            </a:r>
            <a:r>
              <a:rPr lang="en-US" sz="2400" b="1" u="sng" dirty="0" err="1">
                <a:latin typeface="+mj-lt"/>
              </a:rPr>
              <a:t>Laganas</a:t>
            </a:r>
            <a:r>
              <a:rPr lang="en-US" sz="2400" b="1" u="sng" dirty="0">
                <a:latin typeface="+mj-lt"/>
              </a:rPr>
              <a:t> and </a:t>
            </a:r>
            <a:r>
              <a:rPr lang="en-US" sz="2400" b="1" u="sng" dirty="0" err="1">
                <a:latin typeface="+mj-lt"/>
              </a:rPr>
              <a:t>Marathonisi</a:t>
            </a:r>
            <a:endParaRPr lang="en-US" sz="2400" b="1" u="sng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10064" y="1317812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43530" y="3454567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87051" y="3449235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60423" y="160902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138" y="43691"/>
            <a:ext cx="456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VIOLATIONS OF Recommendation. No 9 (1987)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8111" y="4005459"/>
            <a:ext cx="352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68814" y="3992211"/>
            <a:ext cx="362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38" y="809454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21257" y="715489"/>
            <a:ext cx="166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1136" y="1960203"/>
            <a:ext cx="4722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+mj-lt"/>
              </a:rPr>
              <a:t>P</a:t>
            </a:r>
            <a:r>
              <a:rPr lang="en-GB" dirty="0" err="1">
                <a:latin typeface="+mj-lt"/>
              </a:rPr>
              <a:t>rivate</a:t>
            </a:r>
            <a:r>
              <a:rPr lang="en-GB" dirty="0">
                <a:latin typeface="+mj-lt"/>
              </a:rPr>
              <a:t> hire and professional boats (14 boats counted at 15:10 on 14th July 2022), as well as </a:t>
            </a:r>
            <a:r>
              <a:rPr lang="en-GB" b="1" dirty="0">
                <a:latin typeface="+mj-lt"/>
              </a:rPr>
              <a:t>4</a:t>
            </a:r>
            <a:r>
              <a:rPr lang="en-GB" dirty="0">
                <a:latin typeface="+mj-lt"/>
              </a:rPr>
              <a:t> </a:t>
            </a:r>
            <a:r>
              <a:rPr lang="en-GB" b="1" dirty="0">
                <a:latin typeface="+mj-lt"/>
              </a:rPr>
              <a:t>floating canteens </a:t>
            </a:r>
            <a:r>
              <a:rPr lang="en-GB" dirty="0">
                <a:latin typeface="+mj-lt"/>
              </a:rPr>
              <a:t>were observed anchored to the nesting beach of </a:t>
            </a:r>
            <a:r>
              <a:rPr lang="en-GB" dirty="0" err="1">
                <a:latin typeface="+mj-lt"/>
              </a:rPr>
              <a:t>Marathonisi</a:t>
            </a:r>
            <a:r>
              <a:rPr lang="en-GB" dirty="0">
                <a:latin typeface="+mj-lt"/>
              </a:rPr>
              <a:t> causing disturbance.</a:t>
            </a:r>
          </a:p>
          <a:p>
            <a:pPr algn="just"/>
            <a:endParaRPr lang="el-GR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Number of boats anchored along the nesting beach of  </a:t>
            </a:r>
            <a:r>
              <a:rPr lang="en-US" dirty="0" err="1">
                <a:latin typeface="+mj-lt"/>
              </a:rPr>
              <a:t>Marathonisi</a:t>
            </a:r>
            <a:r>
              <a:rPr lang="en-US" dirty="0">
                <a:latin typeface="+mj-lt"/>
              </a:rPr>
              <a:t> greatly </a:t>
            </a:r>
            <a:r>
              <a:rPr lang="en-US" b="1" dirty="0">
                <a:latin typeface="+mj-lt"/>
              </a:rPr>
              <a:t>exceeded the maximum limit of 10 boats </a:t>
            </a:r>
            <a:r>
              <a:rPr lang="en-US" dirty="0">
                <a:latin typeface="+mj-lt"/>
              </a:rPr>
              <a:t>at any one time. 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GB" dirty="0">
                <a:latin typeface="+mj-lt"/>
              </a:rPr>
              <a:t>Other private hire boats were observed anchored within </a:t>
            </a:r>
            <a:r>
              <a:rPr lang="en-GB" b="1" dirty="0">
                <a:latin typeface="+mj-lt"/>
              </a:rPr>
              <a:t>Zone B </a:t>
            </a:r>
            <a:r>
              <a:rPr lang="en-GB" dirty="0">
                <a:latin typeface="+mj-lt"/>
              </a:rPr>
              <a:t>of the maritime area where it is </a:t>
            </a:r>
            <a:r>
              <a:rPr lang="en-GB" b="1" dirty="0">
                <a:latin typeface="+mj-lt"/>
              </a:rPr>
              <a:t>prohibited </a:t>
            </a:r>
            <a:r>
              <a:rPr lang="en-GB" dirty="0">
                <a:latin typeface="+mj-lt"/>
              </a:rPr>
              <a:t>for any boat to anchor.</a:t>
            </a:r>
            <a:endParaRPr lang="el-GR" dirty="0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98856" y="1915484"/>
            <a:ext cx="5894671" cy="2267286"/>
            <a:chOff x="168515" y="1744454"/>
            <a:chExt cx="5755027" cy="2057400"/>
          </a:xfrm>
        </p:grpSpPr>
        <p:pic>
          <p:nvPicPr>
            <p:cNvPr id="29" name="Picture 28" descr="\\medfs\Medasset-Documents\CAMPAIGNS\Zakynthos documents\July 2018 and -\2022\Assessment July 2022\Photos\Amerssa\293853550_3612648678961576_6954223006255170501_n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29" r="31025" b="19357"/>
            <a:stretch/>
          </p:blipFill>
          <p:spPr bwMode="auto">
            <a:xfrm>
              <a:off x="168515" y="1744454"/>
              <a:ext cx="5730240" cy="2057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684838" y="3510738"/>
              <a:ext cx="2238704" cy="25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©MEDASSET 2022: </a:t>
              </a:r>
              <a:r>
                <a:rPr lang="en-US" sz="1200" dirty="0" err="1"/>
                <a:t>Marathonisi</a:t>
              </a:r>
              <a:r>
                <a:rPr lang="en-US" sz="1200" dirty="0"/>
                <a:t> </a:t>
              </a:r>
              <a:endParaRPr lang="el-GR" sz="1200" dirty="0"/>
            </a:p>
          </p:txBody>
        </p:sp>
      </p:grpSp>
      <p:grpSp>
        <p:nvGrpSpPr>
          <p:cNvPr id="8" name="Ομάδα 7">
            <a:extLst>
              <a:ext uri="{FF2B5EF4-FFF2-40B4-BE49-F238E27FC236}">
                <a16:creationId xmlns:a16="http://schemas.microsoft.com/office/drawing/2014/main" id="{55D45234-E001-4258-1050-30E28C48F502}"/>
              </a:ext>
            </a:extLst>
          </p:cNvPr>
          <p:cNvGrpSpPr/>
          <p:nvPr/>
        </p:nvGrpSpPr>
        <p:grpSpPr>
          <a:xfrm>
            <a:off x="298856" y="4253821"/>
            <a:ext cx="5935013" cy="1880627"/>
            <a:chOff x="426790" y="2011093"/>
            <a:chExt cx="5935013" cy="1880627"/>
          </a:xfrm>
        </p:grpSpPr>
        <p:grpSp>
          <p:nvGrpSpPr>
            <p:cNvPr id="7" name="Ομάδα 6">
              <a:extLst>
                <a:ext uri="{FF2B5EF4-FFF2-40B4-BE49-F238E27FC236}">
                  <a16:creationId xmlns:a16="http://schemas.microsoft.com/office/drawing/2014/main" id="{8C3C1A77-F31C-EF6F-6C70-67757423458A}"/>
                </a:ext>
              </a:extLst>
            </p:cNvPr>
            <p:cNvGrpSpPr/>
            <p:nvPr/>
          </p:nvGrpSpPr>
          <p:grpSpPr>
            <a:xfrm>
              <a:off x="426790" y="2011093"/>
              <a:ext cx="5872786" cy="1880627"/>
              <a:chOff x="567423" y="4238071"/>
              <a:chExt cx="5872786" cy="1880627"/>
            </a:xfrm>
          </p:grpSpPr>
          <p:pic>
            <p:nvPicPr>
              <p:cNvPr id="33" name="Picture 32" descr="\\medfs\Medasset-Documents\CAMPAIGNS\Zakynthos documents\July 2018 and -\2022\Assessment July 2022\Photos\Vicky\14.07_Zone B  Anchor (1).jpg"/>
              <p:cNvPicPr/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79" t="36786" r="40339" b="54024"/>
              <a:stretch/>
            </p:blipFill>
            <p:spPr bwMode="auto">
              <a:xfrm>
                <a:off x="567423" y="4238071"/>
                <a:ext cx="5872786" cy="1880627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1679240" y="4989841"/>
                <a:ext cx="1790700" cy="260350"/>
                <a:chOff x="0" y="0"/>
                <a:chExt cx="1790700" cy="260350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>
                  <a:off x="914400" y="146304"/>
                  <a:ext cx="876300" cy="3175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0" y="0"/>
                  <a:ext cx="869950" cy="26035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en-US" sz="1100" dirty="0">
                      <a:effectLst/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Anchor line</a:t>
                  </a:r>
                  <a:endParaRPr lang="el-GR" sz="11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37" name="TextBox 36"/>
            <p:cNvSpPr txBox="1"/>
            <p:nvPr/>
          </p:nvSpPr>
          <p:spPr>
            <a:xfrm>
              <a:off x="3305413" y="3529863"/>
              <a:ext cx="3056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©MEDASSET 2022: ZNMP maritime Zone B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0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181" y="109353"/>
            <a:ext cx="12192000" cy="6748647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5693" y="500045"/>
            <a:ext cx="6925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latin typeface="Candara" panose="020E0502030303020204" pitchFamily="34" charset="0"/>
              </a:rPr>
              <a:t>Gerakas</a:t>
            </a:r>
            <a:r>
              <a:rPr lang="en-US" sz="2400" b="1" u="sng" dirty="0">
                <a:latin typeface="Candara" panose="020E0502030303020204" pitchFamily="34" charset="0"/>
              </a:rPr>
              <a:t> - </a:t>
            </a:r>
            <a:r>
              <a:rPr lang="el-GR" sz="2400" b="1" u="sng" dirty="0">
                <a:latin typeface="Candara" panose="020E0502030303020204" pitchFamily="34" charset="0"/>
              </a:rPr>
              <a:t>Ι</a:t>
            </a:r>
            <a:r>
              <a:rPr lang="en-US" sz="2400" b="1" u="sng" dirty="0" err="1">
                <a:latin typeface="+mj-lt"/>
              </a:rPr>
              <a:t>llegal</a:t>
            </a:r>
            <a:r>
              <a:rPr lang="en-US" sz="2400" b="1" u="sng" dirty="0">
                <a:latin typeface="Candara" panose="020E0502030303020204" pitchFamily="34" charset="0"/>
              </a:rPr>
              <a:t> constructions &amp; lack of compliance</a:t>
            </a:r>
            <a:endParaRPr lang="en-US" sz="2400" b="1" u="sng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1847" y="1405266"/>
            <a:ext cx="42790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latin typeface="Candara" panose="020E0502030303020204" pitchFamily="34" charset="0"/>
              </a:rPr>
              <a:t>Illegal building at </a:t>
            </a:r>
            <a:r>
              <a:rPr lang="en-GB" sz="2000" dirty="0" err="1">
                <a:latin typeface="Candara" panose="020E0502030303020204" pitchFamily="34" charset="0"/>
              </a:rPr>
              <a:t>Gerakas</a:t>
            </a:r>
            <a:r>
              <a:rPr lang="en-GB" sz="2000" dirty="0">
                <a:latin typeface="Candara" panose="020E0502030303020204" pitchFamily="34" charset="0"/>
              </a:rPr>
              <a:t>  built in 2017 </a:t>
            </a:r>
            <a:r>
              <a:rPr lang="en-GB" sz="2000" dirty="0">
                <a:latin typeface="+mj-lt"/>
              </a:rPr>
              <a:t>within</a:t>
            </a:r>
            <a:r>
              <a:rPr lang="en-GB" sz="2000" dirty="0">
                <a:latin typeface="Candara" panose="020E0502030303020204" pitchFamily="34" charset="0"/>
              </a:rPr>
              <a:t> the boundary of the Natura 2000 site has yet to be demolished. </a:t>
            </a:r>
          </a:p>
          <a:p>
            <a:pPr algn="just"/>
            <a:endParaRPr lang="en-GB" sz="2000" dirty="0">
              <a:latin typeface="Candara" panose="020E0502030303020204" pitchFamily="34" charset="0"/>
            </a:endParaRPr>
          </a:p>
          <a:p>
            <a:pPr algn="just"/>
            <a:endParaRPr lang="en-GB" sz="2000" dirty="0">
              <a:latin typeface="Candara" panose="020E0502030303020204" pitchFamily="34" charset="0"/>
            </a:endParaRPr>
          </a:p>
          <a:p>
            <a:pPr algn="just"/>
            <a:r>
              <a:rPr lang="en-GB" sz="2000" dirty="0">
                <a:latin typeface="Candara" panose="020E0502030303020204" pitchFamily="34" charset="0"/>
              </a:rPr>
              <a:t>Natura 2000 site GR2210002 is defined in Google Earth maps (top) by the yellow line. Boundary taken from </a:t>
            </a:r>
            <a:r>
              <a:rPr lang="en-GB" sz="2000" dirty="0">
                <a:latin typeface="Candara" panose="020E0502030303020204" pitchFamily="34" charset="0"/>
                <a:hlinkClick r:id="rId4"/>
              </a:rPr>
              <a:t>https://natura2000.eea.europa.eu/</a:t>
            </a:r>
            <a:r>
              <a:rPr lang="en-GB" sz="2000" dirty="0">
                <a:latin typeface="Candara" panose="020E0502030303020204" pitchFamily="34" charset="0"/>
              </a:rPr>
              <a:t> . White star on map insert shows location of illegal building.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	</a:t>
            </a:r>
            <a:endParaRPr lang="en-US" sz="2000" i="1" dirty="0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665" y="536884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9354"/>
            <a:ext cx="678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VIOLATIONS OF </a:t>
            </a:r>
            <a:r>
              <a:rPr lang="en-US" dirty="0">
                <a:latin typeface="+mj-lt"/>
              </a:rPr>
              <a:t>NATIONAL</a:t>
            </a:r>
            <a:r>
              <a:rPr lang="en-US" dirty="0">
                <a:latin typeface="Candara" panose="020E0502030303020204" pitchFamily="34" charset="0"/>
              </a:rPr>
              <a:t> LEGISLATION – ILLEGAL DEVELOPMENTS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50286" y="715490"/>
            <a:ext cx="158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138077" y="961710"/>
            <a:ext cx="7141846" cy="2597067"/>
          </a:xfrm>
          <a:prstGeom prst="rect">
            <a:avLst/>
          </a:prstGeom>
        </p:spPr>
      </p:pic>
      <p:pic>
        <p:nvPicPr>
          <p:cNvPr id="15" name="Θέση περιεχομένου 3">
            <a:extLst>
              <a:ext uri="{FF2B5EF4-FFF2-40B4-BE49-F238E27FC236}">
                <a16:creationId xmlns:a16="http://schemas.microsoft.com/office/drawing/2014/main" id="{0C64A700-65E5-4DF5-8BB7-CCC0E016CA73}"/>
              </a:ext>
            </a:extLst>
          </p:cNvPr>
          <p:cNvPicPr/>
          <p:nvPr/>
        </p:nvPicPr>
        <p:blipFill rotWithShape="1">
          <a:blip r:embed="rId6" cstate="print"/>
          <a:srcRect/>
          <a:stretch/>
        </p:blipFill>
        <p:spPr>
          <a:xfrm>
            <a:off x="161926" y="3609918"/>
            <a:ext cx="7117998" cy="2971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/>
          <a:srcRect/>
          <a:stretch/>
        </p:blipFill>
        <p:spPr>
          <a:xfrm>
            <a:off x="138077" y="950099"/>
            <a:ext cx="3982580" cy="22503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4438650" y="2466975"/>
            <a:ext cx="1019175" cy="819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5-Point Star 16"/>
          <p:cNvSpPr/>
          <p:nvPr/>
        </p:nvSpPr>
        <p:spPr>
          <a:xfrm>
            <a:off x="3924300" y="2027738"/>
            <a:ext cx="139207" cy="15348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5446441" y="972340"/>
            <a:ext cx="183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Google</a:t>
            </a:r>
            <a:r>
              <a:rPr lang="en-US" dirty="0">
                <a:solidFill>
                  <a:schemeClr val="bg1"/>
                </a:solidFill>
              </a:rPr>
              <a:t> Earth Image 05/2020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8372" y="6273998"/>
            <a:ext cx="228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© WWF GREECE 2020</a:t>
            </a:r>
            <a:endParaRPr lang="el-G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"/>
    </mc:Choice>
    <mc:Fallback xmlns="">
      <p:transition spd="slow" advTm="1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220269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059" y="580880"/>
            <a:ext cx="3765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Candara" panose="020E0502030303020204" pitchFamily="34" charset="0"/>
              </a:rPr>
              <a:t>Illegal </a:t>
            </a:r>
            <a:r>
              <a:rPr lang="en-US" sz="2400" b="1" u="sng" dirty="0">
                <a:latin typeface="+mj-lt"/>
              </a:rPr>
              <a:t>landfill</a:t>
            </a:r>
            <a:r>
              <a:rPr lang="en-US" sz="2400" b="1" u="sng" dirty="0">
                <a:latin typeface="Candara" panose="020E0502030303020204" pitchFamily="34" charset="0"/>
              </a:rPr>
              <a:t> not restored 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6805" y="2447008"/>
            <a:ext cx="4414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saturated illegal landfill that operated within the ZNMP boundaries and the Natura 2000 site has still to be restored despite its closure since December 2017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3328" y="5754817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09354"/>
            <a:ext cx="677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VIOLATIONS OF </a:t>
            </a:r>
            <a:r>
              <a:rPr lang="en-US" dirty="0">
                <a:latin typeface="+mj-lt"/>
              </a:rPr>
              <a:t>NATIONAL</a:t>
            </a:r>
            <a:r>
              <a:rPr lang="en-US" dirty="0">
                <a:latin typeface="Candara" panose="020E0502030303020204" pitchFamily="34" charset="0"/>
              </a:rPr>
              <a:t> LEGISLATION- ILLEGAL DEVELOPMENTS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61600" y="715489"/>
            <a:ext cx="1777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4" name="Picture 13" descr="A high angle view of a dam&#10;&#10;Description automatically generated with low confidenc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7" y="1479834"/>
            <a:ext cx="6609074" cy="47755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06860" y="5917848"/>
            <a:ext cx="1468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©ARCHELON 2021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33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"/>
    </mc:Choice>
    <mc:Fallback xmlns="">
      <p:transition spd="slow" advTm="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406" y="495424"/>
            <a:ext cx="1017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latin typeface="+mj-lt"/>
              </a:rPr>
              <a:t>Ι</a:t>
            </a:r>
            <a:r>
              <a:rPr lang="en-US" sz="2400" b="1" u="sng" dirty="0" err="1">
                <a:latin typeface="+mj-lt"/>
              </a:rPr>
              <a:t>llegal</a:t>
            </a:r>
            <a:r>
              <a:rPr lang="en-US" sz="2400" b="1" u="sng" dirty="0">
                <a:latin typeface="+mj-lt"/>
              </a:rPr>
              <a:t> constructions &amp; lack of compliance</a:t>
            </a:r>
            <a:endParaRPr lang="en-US" sz="2400" b="1" u="sng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13526" y="2814158"/>
            <a:ext cx="45084" cy="266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68341" y="2814158"/>
            <a:ext cx="889634" cy="266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134074" y="2606713"/>
            <a:ext cx="1501994" cy="2074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536342" y="2146864"/>
            <a:ext cx="1100101" cy="29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solidFill>
                  <a:srgbClr val="FFFFFF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Illegal Road</a:t>
            </a:r>
            <a:endParaRPr lang="en-US" sz="1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894433" y="2554941"/>
            <a:ext cx="52578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7534732" y="2900265"/>
            <a:ext cx="52578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n-US" sz="11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8006760" y="992437"/>
            <a:ext cx="52578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US" sz="11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292" y="4237784"/>
            <a:ext cx="83191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May 2022, the large fine of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200.000 euros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was reduced to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10.000 euros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the Regional Authority.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July 2022,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MEDASSET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WWF Greece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lodged an administrative appeal against the validity of this decision, which was rejected by the Decentralised Authority due to lack of competence.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October 2022,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MEDASSET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WWF Greece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lodged a legal action in the Administrative Court against the decision amending the fine, requesting its annulment. </a:t>
            </a:r>
          </a:p>
          <a:p>
            <a:pPr algn="just"/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08323" y="1365802"/>
            <a:ext cx="3270323" cy="5397552"/>
            <a:chOff x="7406672" y="1149010"/>
            <a:chExt cx="3270323" cy="539755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/>
          </p:blipFill>
          <p:spPr>
            <a:xfrm>
              <a:off x="7427618" y="3119413"/>
              <a:ext cx="3227063" cy="16917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/>
          </p:blipFill>
          <p:spPr>
            <a:xfrm>
              <a:off x="7427618" y="4885658"/>
              <a:ext cx="3249377" cy="166090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7618" y="3074370"/>
              <a:ext cx="3199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Post illegal Construction: Google Earth Image captured: 28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1400" b="1" dirty="0">
                  <a:solidFill>
                    <a:schemeClr val="bg1"/>
                  </a:solidFill>
                </a:rPr>
                <a:t> June 2017</a:t>
              </a:r>
              <a:endParaRPr lang="el-G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27950" y="4824038"/>
              <a:ext cx="3180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Post illegal Construction: Google Earth Image captured: 24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1400" b="1" dirty="0">
                  <a:solidFill>
                    <a:schemeClr val="bg1"/>
                  </a:solidFill>
                </a:rPr>
                <a:t> March 2019</a:t>
              </a:r>
              <a:endParaRPr lang="el-G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392250" y="3488156"/>
              <a:ext cx="1267327" cy="87239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7" name="Oval 36"/>
            <p:cNvSpPr/>
            <p:nvPr/>
          </p:nvSpPr>
          <p:spPr>
            <a:xfrm>
              <a:off x="8418642" y="5156892"/>
              <a:ext cx="1267327" cy="88802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/>
          </p:blipFill>
          <p:spPr>
            <a:xfrm>
              <a:off x="7406672" y="1149010"/>
              <a:ext cx="3257534" cy="191588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7447000" y="1191469"/>
              <a:ext cx="309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Pre illegal Construction: Google Earth Image captured: 13</a:t>
              </a:r>
              <a:r>
                <a:rPr lang="en-US" sz="1400" b="1" baseline="30000" dirty="0">
                  <a:solidFill>
                    <a:schemeClr val="bg1"/>
                  </a:solidFill>
                </a:rPr>
                <a:t>th</a:t>
              </a:r>
              <a:r>
                <a:rPr lang="en-US" sz="1400" b="1" dirty="0">
                  <a:solidFill>
                    <a:schemeClr val="bg1"/>
                  </a:solidFill>
                </a:rPr>
                <a:t> April 2013</a:t>
              </a:r>
              <a:endParaRPr lang="el-G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8321465" y="1652495"/>
              <a:ext cx="1267327" cy="84792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565" y="109354"/>
            <a:ext cx="642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VIOLATIONS OF NATIONAL LEGISLATION – ILLEGAL DEVELOPMENTS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19656" y="715489"/>
            <a:ext cx="171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</a:t>
            </a:r>
            <a:r>
              <a:rPr lang="el-GR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18" name="Ομάδα 17">
            <a:extLst>
              <a:ext uri="{FF2B5EF4-FFF2-40B4-BE49-F238E27FC236}">
                <a16:creationId xmlns:a16="http://schemas.microsoft.com/office/drawing/2014/main" id="{AF60CCF7-0051-5C9B-99A9-3660A6CA7A2A}"/>
              </a:ext>
            </a:extLst>
          </p:cNvPr>
          <p:cNvGrpSpPr/>
          <p:nvPr/>
        </p:nvGrpSpPr>
        <p:grpSpPr>
          <a:xfrm>
            <a:off x="1849113" y="1878764"/>
            <a:ext cx="5601607" cy="2257165"/>
            <a:chOff x="-99114" y="486377"/>
            <a:chExt cx="7481207" cy="4208179"/>
          </a:xfrm>
        </p:grpSpPr>
        <p:pic>
          <p:nvPicPr>
            <p:cNvPr id="15" name="Εικόνα 14" descr="Εικόνα που περιέχει υπαίθριος, ουρανός, χλόη, βουνό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FC0B98D2-5F44-CC7D-815D-5A28FBF15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114" y="486377"/>
              <a:ext cx="7481207" cy="420817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AF945F-6828-2C8D-54E9-F5392FAFB48B}"/>
                </a:ext>
              </a:extLst>
            </p:cNvPr>
            <p:cNvSpPr txBox="1"/>
            <p:nvPr/>
          </p:nvSpPr>
          <p:spPr>
            <a:xfrm>
              <a:off x="-47191" y="575285"/>
              <a:ext cx="3006417" cy="573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© WWF GREECE 2022</a:t>
              </a:r>
              <a:endParaRPr lang="el-G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16CE3A6-3394-134E-865F-7688D832DBA8}"/>
              </a:ext>
            </a:extLst>
          </p:cNvPr>
          <p:cNvSpPr txBox="1"/>
          <p:nvPr/>
        </p:nvSpPr>
        <p:spPr>
          <a:xfrm>
            <a:off x="215102" y="1153859"/>
            <a:ext cx="83842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The restoration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of the illegally constructed road (arrowed in the photo below) between Daphne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Gerakas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 (Dec. 2015) has still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not been carried out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Ευθύγραμμο βέλος σύνδεσης 10">
            <a:extLst>
              <a:ext uri="{FF2B5EF4-FFF2-40B4-BE49-F238E27FC236}">
                <a16:creationId xmlns:a16="http://schemas.microsoft.com/office/drawing/2014/main" id="{CF54823D-7399-F295-EF5C-E2075797CEEB}"/>
              </a:ext>
            </a:extLst>
          </p:cNvPr>
          <p:cNvCxnSpPr/>
          <p:nvPr/>
        </p:nvCxnSpPr>
        <p:spPr>
          <a:xfrm>
            <a:off x="5141259" y="2169522"/>
            <a:ext cx="53788" cy="2675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338A8241-64A7-DD9C-355B-1AC2C9D2F727}"/>
              </a:ext>
            </a:extLst>
          </p:cNvPr>
          <p:cNvCxnSpPr>
            <a:cxnSpLocks/>
          </p:cNvCxnSpPr>
          <p:nvPr/>
        </p:nvCxnSpPr>
        <p:spPr>
          <a:xfrm>
            <a:off x="4898915" y="2888076"/>
            <a:ext cx="282388" cy="345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Ευθύγραμμο βέλος σύνδεσης 21">
            <a:extLst>
              <a:ext uri="{FF2B5EF4-FFF2-40B4-BE49-F238E27FC236}">
                <a16:creationId xmlns:a16="http://schemas.microsoft.com/office/drawing/2014/main" id="{96A9D142-76C4-1287-891C-A217421D9275}"/>
              </a:ext>
            </a:extLst>
          </p:cNvPr>
          <p:cNvCxnSpPr>
            <a:cxnSpLocks/>
          </p:cNvCxnSpPr>
          <p:nvPr/>
        </p:nvCxnSpPr>
        <p:spPr>
          <a:xfrm flipH="1">
            <a:off x="5888598" y="3080858"/>
            <a:ext cx="158344" cy="21206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0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"/>
    </mc:Choice>
    <mc:Fallback xmlns="">
      <p:transition spd="slow" advTm="29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216" y="97407"/>
            <a:ext cx="110042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Insufficient presence of wardens resulting in a l</a:t>
            </a:r>
            <a:r>
              <a:rPr lang="en-GB" sz="2400" b="1" dirty="0" err="1">
                <a:latin typeface="+mj-lt"/>
              </a:rPr>
              <a:t>ack</a:t>
            </a:r>
            <a:r>
              <a:rPr lang="en-GB" sz="2400" b="1" dirty="0">
                <a:latin typeface="+mj-lt"/>
              </a:rPr>
              <a:t> of enforcement </a:t>
            </a:r>
          </a:p>
          <a:p>
            <a:r>
              <a:rPr lang="en-GB" sz="2400" b="1" dirty="0">
                <a:latin typeface="+mj-lt"/>
              </a:rPr>
              <a:t>of protective management measures on nesting beaches:</a:t>
            </a:r>
          </a:p>
          <a:p>
            <a:endParaRPr lang="en-GB" sz="2000" b="1" dirty="0">
              <a:latin typeface="+mj-lt"/>
            </a:endParaRPr>
          </a:p>
          <a:p>
            <a:r>
              <a:rPr lang="en-GB" sz="2400" b="1" u="sng" dirty="0">
                <a:latin typeface="+mj-lt"/>
              </a:rPr>
              <a:t>Non compliance </a:t>
            </a:r>
            <a:r>
              <a:rPr lang="en-GB" sz="2400" dirty="0">
                <a:latin typeface="+mj-lt"/>
              </a:rPr>
              <a:t>by beach users </a:t>
            </a:r>
            <a:r>
              <a:rPr lang="en-GB" sz="2400" b="1" u="sng" dirty="0">
                <a:latin typeface="+mj-lt"/>
              </a:rPr>
              <a:t>in restricted nesting areas </a:t>
            </a:r>
            <a:r>
              <a:rPr lang="en-GB" sz="2400" dirty="0">
                <a:latin typeface="+mj-lt"/>
              </a:rPr>
              <a:t>at night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39931" y="19809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Gerakas</a:t>
            </a:r>
            <a:r>
              <a:rPr lang="en-US" b="1" dirty="0"/>
              <a:t>, 14th July 2022 21:39</a:t>
            </a:r>
          </a:p>
          <a:p>
            <a:r>
              <a:rPr lang="en-US" dirty="0"/>
              <a:t>No warden was present to stop visitors entering the nesting beach after sunset. Visitors used a bright light to see their way. </a:t>
            </a:r>
            <a:endParaRPr lang="el-GR" dirty="0"/>
          </a:p>
        </p:txBody>
      </p:sp>
      <p:grpSp>
        <p:nvGrpSpPr>
          <p:cNvPr id="30" name="Group 29"/>
          <p:cNvGrpSpPr/>
          <p:nvPr/>
        </p:nvGrpSpPr>
        <p:grpSpPr>
          <a:xfrm>
            <a:off x="6334299" y="1655390"/>
            <a:ext cx="5695692" cy="5118398"/>
            <a:chOff x="6355596" y="1230671"/>
            <a:chExt cx="5755123" cy="540713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5596" y="1230671"/>
              <a:ext cx="5730737" cy="204233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55596" y="3358429"/>
              <a:ext cx="5730737" cy="15363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5596" y="4967352"/>
              <a:ext cx="5755123" cy="1670449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10010623" y="5403565"/>
              <a:ext cx="635924" cy="39901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5" name="Oval 124"/>
            <p:cNvSpPr/>
            <p:nvPr/>
          </p:nvSpPr>
          <p:spPr>
            <a:xfrm rot="5400000">
              <a:off x="8649489" y="3832744"/>
              <a:ext cx="635924" cy="39901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26" name="Oval 125"/>
            <p:cNvSpPr/>
            <p:nvPr/>
          </p:nvSpPr>
          <p:spPr>
            <a:xfrm rot="16020315">
              <a:off x="8687891" y="1605578"/>
              <a:ext cx="1537171" cy="129853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139931" y="35783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/>
              <a:t>Kalamaki</a:t>
            </a:r>
            <a:r>
              <a:rPr lang="en-US" b="1" dirty="0"/>
              <a:t> 13th July</a:t>
            </a:r>
          </a:p>
          <a:p>
            <a:pPr algn="just"/>
            <a:r>
              <a:rPr lang="en-US" dirty="0"/>
              <a:t>No warden presence at </a:t>
            </a:r>
            <a:r>
              <a:rPr lang="en-US" dirty="0" err="1"/>
              <a:t>Kalamaki</a:t>
            </a:r>
            <a:r>
              <a:rPr lang="en-US" dirty="0"/>
              <a:t> nesting beach resulted in people accessing the nesting beach after sunset (21:39) and using bright torches along the water’s edge (21:53).</a:t>
            </a:r>
            <a:endParaRPr lang="el-GR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505673" y="2948576"/>
            <a:ext cx="730258" cy="1317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5485015" y="4608352"/>
            <a:ext cx="7834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5303520" y="4854633"/>
            <a:ext cx="911630" cy="6668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39931" y="56262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The presence of humans on the nesting beaches at night presents a significant threat and risk of disturbing nesting females during this sensitive period.</a:t>
            </a:r>
          </a:p>
        </p:txBody>
      </p:sp>
    </p:spTree>
    <p:extLst>
      <p:ext uri="{BB962C8B-B14F-4D97-AF65-F5344CB8AC3E}">
        <p14:creationId xmlns:p14="http://schemas.microsoft.com/office/powerpoint/2010/main" val="17120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"/>
    </mc:Choice>
    <mc:Fallback xmlns="">
      <p:transition spd="slow" advTm="59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9574</TotalTime>
  <Words>1946</Words>
  <Application>Microsoft Office PowerPoint</Application>
  <PresentationFormat>Widescreen</PresentationFormat>
  <Paragraphs>253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</vt:lpstr>
      <vt:lpstr>Calibri (Body)</vt:lpstr>
      <vt:lpstr>Calibri Light</vt:lpstr>
      <vt:lpstr>Candara</vt:lpstr>
      <vt:lpstr>Times New Roman</vt:lpstr>
      <vt:lpstr>Vani</vt:lpstr>
      <vt:lpstr>Wingdings</vt:lpstr>
      <vt:lpstr>Office Theme</vt:lpstr>
      <vt:lpstr>Packager Shell Object</vt:lpstr>
      <vt:lpstr>Agenda Item 7.1: Files Opened  Greece: Recommendation No. 9 (1987) on the protection of Caretta caretta in Laganas bay, Zakynthos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Medasset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Item 6.3. Follow-up of previous complaints &amp; Recommendations  Recommendation No. 9 (1987) on the protection of Caretta caretta in Laganas bay, Zakynthos (Greece)</dc:title>
  <dc:creator>Vicky Rae</dc:creator>
  <cp:lastModifiedBy>k.andreanidou</cp:lastModifiedBy>
  <cp:revision>421</cp:revision>
  <dcterms:created xsi:type="dcterms:W3CDTF">2019-10-29T09:33:25Z</dcterms:created>
  <dcterms:modified xsi:type="dcterms:W3CDTF">2022-11-15T12:09:59Z</dcterms:modified>
</cp:coreProperties>
</file>