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721" r:id="rId1"/>
    <p:sldMasterId id="2147483740" r:id="rId2"/>
    <p:sldMasterId id="2147483752" r:id="rId3"/>
  </p:sldMasterIdLst>
  <p:notesMasterIdLst>
    <p:notesMasterId r:id="rId34"/>
  </p:notesMasterIdLst>
  <p:handoutMasterIdLst>
    <p:handoutMasterId r:id="rId35"/>
  </p:handoutMasterIdLst>
  <p:sldIdLst>
    <p:sldId id="257" r:id="rId4"/>
    <p:sldId id="284" r:id="rId5"/>
    <p:sldId id="330" r:id="rId6"/>
    <p:sldId id="341" r:id="rId7"/>
    <p:sldId id="347" r:id="rId8"/>
    <p:sldId id="346" r:id="rId9"/>
    <p:sldId id="345" r:id="rId10"/>
    <p:sldId id="348" r:id="rId11"/>
    <p:sldId id="349" r:id="rId12"/>
    <p:sldId id="350" r:id="rId13"/>
    <p:sldId id="351" r:id="rId14"/>
    <p:sldId id="353" r:id="rId15"/>
    <p:sldId id="352" r:id="rId16"/>
    <p:sldId id="279" r:id="rId17"/>
    <p:sldId id="356" r:id="rId18"/>
    <p:sldId id="358" r:id="rId19"/>
    <p:sldId id="357" r:id="rId20"/>
    <p:sldId id="359" r:id="rId21"/>
    <p:sldId id="360" r:id="rId22"/>
    <p:sldId id="362" r:id="rId23"/>
    <p:sldId id="361" r:id="rId24"/>
    <p:sldId id="363" r:id="rId25"/>
    <p:sldId id="364" r:id="rId26"/>
    <p:sldId id="365" r:id="rId27"/>
    <p:sldId id="366" r:id="rId28"/>
    <p:sldId id="367" r:id="rId29"/>
    <p:sldId id="368" r:id="rId30"/>
    <p:sldId id="355" r:id="rId31"/>
    <p:sldId id="371" r:id="rId32"/>
    <p:sldId id="282" r:id="rId33"/>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25E"/>
    <a:srgbClr val="7F7F7F"/>
    <a:srgbClr val="00FF00"/>
    <a:srgbClr val="FF00FF"/>
    <a:srgbClr val="00CC99"/>
    <a:srgbClr val="FFFFFF"/>
    <a:srgbClr val="FF33CC"/>
    <a:srgbClr val="FF3399"/>
    <a:srgbClr val="CC00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50" autoAdjust="0"/>
    <p:restoredTop sz="99565" autoAdjust="0"/>
  </p:normalViewPr>
  <p:slideViewPr>
    <p:cSldViewPr>
      <p:cViewPr varScale="1">
        <p:scale>
          <a:sx n="152" d="100"/>
          <a:sy n="152" d="100"/>
        </p:scale>
        <p:origin x="258" y="180"/>
      </p:cViewPr>
      <p:guideLst>
        <p:guide orient="horz" pos="2160"/>
        <p:guide pos="2880"/>
        <p:guide orient="horz" pos="1620"/>
      </p:guideLst>
    </p:cSldViewPr>
  </p:slideViewPr>
  <p:outlineViewPr>
    <p:cViewPr>
      <p:scale>
        <a:sx n="33" d="100"/>
        <a:sy n="33" d="100"/>
      </p:scale>
      <p:origin x="0" y="126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34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341"/>
          </a:xfrm>
          <a:prstGeom prst="rect">
            <a:avLst/>
          </a:prstGeom>
        </p:spPr>
        <p:txBody>
          <a:bodyPr vert="horz" lIns="91440" tIns="45720" rIns="91440" bIns="45720" rtlCol="0"/>
          <a:lstStyle>
            <a:lvl1pPr algn="r">
              <a:defRPr sz="1200"/>
            </a:lvl1pPr>
          </a:lstStyle>
          <a:p>
            <a:fld id="{DE5709CF-833E-46F6-939D-D6CFFE5C7B9E}" type="datetimeFigureOut">
              <a:rPr lang="en-US" smtClean="0"/>
              <a:pPr/>
              <a:t>11/14/2022</a:t>
            </a:fld>
            <a:endParaRPr lang="en-US"/>
          </a:p>
        </p:txBody>
      </p:sp>
      <p:sp>
        <p:nvSpPr>
          <p:cNvPr id="4" name="Footer Placeholder 3"/>
          <p:cNvSpPr>
            <a:spLocks noGrp="1"/>
          </p:cNvSpPr>
          <p:nvPr>
            <p:ph type="ftr" sz="quarter" idx="2"/>
          </p:nvPr>
        </p:nvSpPr>
        <p:spPr>
          <a:xfrm>
            <a:off x="0" y="8831059"/>
            <a:ext cx="3037840" cy="46534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1059"/>
            <a:ext cx="3037840" cy="465341"/>
          </a:xfrm>
          <a:prstGeom prst="rect">
            <a:avLst/>
          </a:prstGeom>
        </p:spPr>
        <p:txBody>
          <a:bodyPr vert="horz" lIns="91440" tIns="45720" rIns="91440" bIns="45720" rtlCol="0" anchor="b"/>
          <a:lstStyle>
            <a:lvl1pPr algn="r">
              <a:defRPr sz="1200"/>
            </a:lvl1pPr>
          </a:lstStyle>
          <a:p>
            <a:fld id="{6670CCA2-D279-44BE-919B-0CCEDB7A84D5}" type="slidenum">
              <a:rPr lang="en-US" smtClean="0"/>
              <a:pPr/>
              <a:t>‹#›</a:t>
            </a:fld>
            <a:endParaRPr lang="en-US"/>
          </a:p>
        </p:txBody>
      </p:sp>
    </p:spTree>
    <p:extLst>
      <p:ext uri="{BB962C8B-B14F-4D97-AF65-F5344CB8AC3E}">
        <p14:creationId xmlns:p14="http://schemas.microsoft.com/office/powerpoint/2010/main" val="1353357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cs typeface="+mn-cs"/>
              </a:defRPr>
            </a:lvl1pPr>
          </a:lstStyle>
          <a:p>
            <a:pPr>
              <a:defRPr/>
            </a:pPr>
            <a:endParaRPr lang="el-G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05BF296F-2F8D-4C3B-AEAA-8BDEE21F06EB}" type="datetimeFigureOut">
              <a:rPr lang="el-GR"/>
              <a:pPr>
                <a:defRPr/>
              </a:pPr>
              <a:t>14/11/2022</a:t>
            </a:fld>
            <a:endParaRPr lang="el-G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l-GR"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D23B34D3-2DDB-4B43-96F4-293C100DE10E}" type="slidenum">
              <a:rPr lang="el-GR"/>
              <a:pPr>
                <a:defRPr/>
              </a:pPr>
              <a:t>‹#›</a:t>
            </a:fld>
            <a:endParaRPr lang="el-GR"/>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959082-F0E3-404B-9FA4-D1508513316B}" type="slidenum">
              <a:rPr lang="en-GB" altLang="en-US" sz="1100" smtClean="0">
                <a:latin typeface="Arial" panose="020B0604020202020204" pitchFamily="34" charset="0"/>
              </a:rPr>
              <a:pPr>
                <a:spcBef>
                  <a:spcPct val="0"/>
                </a:spcBef>
              </a:pPr>
              <a:t>1</a:t>
            </a:fld>
            <a:endParaRPr lang="en-GB" altLang="en-US" sz="1100" smtClean="0">
              <a:latin typeface="Arial" panose="020B0604020202020204" pitchFamily="34" charset="0"/>
            </a:endParaRPr>
          </a:p>
        </p:txBody>
      </p:sp>
    </p:spTree>
    <p:extLst>
      <p:ext uri="{BB962C8B-B14F-4D97-AF65-F5344CB8AC3E}">
        <p14:creationId xmlns:p14="http://schemas.microsoft.com/office/powerpoint/2010/main" val="2151847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11</a:t>
            </a:fld>
            <a:endParaRPr lang="el-GR"/>
          </a:p>
        </p:txBody>
      </p:sp>
    </p:spTree>
    <p:extLst>
      <p:ext uri="{BB962C8B-B14F-4D97-AF65-F5344CB8AC3E}">
        <p14:creationId xmlns:p14="http://schemas.microsoft.com/office/powerpoint/2010/main" val="404465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12</a:t>
            </a:fld>
            <a:endParaRPr lang="el-GR"/>
          </a:p>
        </p:txBody>
      </p:sp>
    </p:spTree>
    <p:extLst>
      <p:ext uri="{BB962C8B-B14F-4D97-AF65-F5344CB8AC3E}">
        <p14:creationId xmlns:p14="http://schemas.microsoft.com/office/powerpoint/2010/main" val="341213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13</a:t>
            </a:fld>
            <a:endParaRPr lang="el-GR"/>
          </a:p>
        </p:txBody>
      </p:sp>
    </p:spTree>
    <p:extLst>
      <p:ext uri="{BB962C8B-B14F-4D97-AF65-F5344CB8AC3E}">
        <p14:creationId xmlns:p14="http://schemas.microsoft.com/office/powerpoint/2010/main" val="3490015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15</a:t>
            </a:fld>
            <a:endParaRPr lang="el-GR"/>
          </a:p>
        </p:txBody>
      </p:sp>
    </p:spTree>
    <p:extLst>
      <p:ext uri="{BB962C8B-B14F-4D97-AF65-F5344CB8AC3E}">
        <p14:creationId xmlns:p14="http://schemas.microsoft.com/office/powerpoint/2010/main" val="102175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16</a:t>
            </a:fld>
            <a:endParaRPr lang="el-GR"/>
          </a:p>
        </p:txBody>
      </p:sp>
    </p:spTree>
    <p:extLst>
      <p:ext uri="{BB962C8B-B14F-4D97-AF65-F5344CB8AC3E}">
        <p14:creationId xmlns:p14="http://schemas.microsoft.com/office/powerpoint/2010/main" val="37324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17</a:t>
            </a:fld>
            <a:endParaRPr lang="el-GR"/>
          </a:p>
        </p:txBody>
      </p:sp>
    </p:spTree>
    <p:extLst>
      <p:ext uri="{BB962C8B-B14F-4D97-AF65-F5344CB8AC3E}">
        <p14:creationId xmlns:p14="http://schemas.microsoft.com/office/powerpoint/2010/main" val="3727019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18</a:t>
            </a:fld>
            <a:endParaRPr lang="el-GR"/>
          </a:p>
        </p:txBody>
      </p:sp>
    </p:spTree>
    <p:extLst>
      <p:ext uri="{BB962C8B-B14F-4D97-AF65-F5344CB8AC3E}">
        <p14:creationId xmlns:p14="http://schemas.microsoft.com/office/powerpoint/2010/main" val="417105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19</a:t>
            </a:fld>
            <a:endParaRPr lang="el-GR"/>
          </a:p>
        </p:txBody>
      </p:sp>
    </p:spTree>
    <p:extLst>
      <p:ext uri="{BB962C8B-B14F-4D97-AF65-F5344CB8AC3E}">
        <p14:creationId xmlns:p14="http://schemas.microsoft.com/office/powerpoint/2010/main" val="291293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20</a:t>
            </a:fld>
            <a:endParaRPr lang="el-GR"/>
          </a:p>
        </p:txBody>
      </p:sp>
    </p:spTree>
    <p:extLst>
      <p:ext uri="{BB962C8B-B14F-4D97-AF65-F5344CB8AC3E}">
        <p14:creationId xmlns:p14="http://schemas.microsoft.com/office/powerpoint/2010/main" val="356442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56202B-F250-4C23-8348-683111AA89CC}" type="slidenum">
              <a:rPr lang="en-GB" smtClean="0">
                <a:latin typeface="Arial" charset="0"/>
                <a:cs typeface="Arial" charset="0"/>
              </a:rPr>
              <a:pPr/>
              <a:t>3</a:t>
            </a:fld>
            <a:endParaRPr lang="en-GB"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21</a:t>
            </a:fld>
            <a:endParaRPr lang="el-GR"/>
          </a:p>
        </p:txBody>
      </p:sp>
    </p:spTree>
    <p:extLst>
      <p:ext uri="{BB962C8B-B14F-4D97-AF65-F5344CB8AC3E}">
        <p14:creationId xmlns:p14="http://schemas.microsoft.com/office/powerpoint/2010/main" val="2429390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22</a:t>
            </a:fld>
            <a:endParaRPr lang="el-GR"/>
          </a:p>
        </p:txBody>
      </p:sp>
    </p:spTree>
    <p:extLst>
      <p:ext uri="{BB962C8B-B14F-4D97-AF65-F5344CB8AC3E}">
        <p14:creationId xmlns:p14="http://schemas.microsoft.com/office/powerpoint/2010/main" val="102133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23</a:t>
            </a:fld>
            <a:endParaRPr lang="el-GR"/>
          </a:p>
        </p:txBody>
      </p:sp>
    </p:spTree>
    <p:extLst>
      <p:ext uri="{BB962C8B-B14F-4D97-AF65-F5344CB8AC3E}">
        <p14:creationId xmlns:p14="http://schemas.microsoft.com/office/powerpoint/2010/main" val="1015999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24</a:t>
            </a:fld>
            <a:endParaRPr lang="el-GR"/>
          </a:p>
        </p:txBody>
      </p:sp>
    </p:spTree>
    <p:extLst>
      <p:ext uri="{BB962C8B-B14F-4D97-AF65-F5344CB8AC3E}">
        <p14:creationId xmlns:p14="http://schemas.microsoft.com/office/powerpoint/2010/main" val="152020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25</a:t>
            </a:fld>
            <a:endParaRPr lang="el-GR"/>
          </a:p>
        </p:txBody>
      </p:sp>
    </p:spTree>
    <p:extLst>
      <p:ext uri="{BB962C8B-B14F-4D97-AF65-F5344CB8AC3E}">
        <p14:creationId xmlns:p14="http://schemas.microsoft.com/office/powerpoint/2010/main" val="217298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26</a:t>
            </a:fld>
            <a:endParaRPr lang="el-GR"/>
          </a:p>
        </p:txBody>
      </p:sp>
    </p:spTree>
    <p:extLst>
      <p:ext uri="{BB962C8B-B14F-4D97-AF65-F5344CB8AC3E}">
        <p14:creationId xmlns:p14="http://schemas.microsoft.com/office/powerpoint/2010/main" val="3267419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27</a:t>
            </a:fld>
            <a:endParaRPr lang="el-GR"/>
          </a:p>
        </p:txBody>
      </p:sp>
    </p:spTree>
    <p:extLst>
      <p:ext uri="{BB962C8B-B14F-4D97-AF65-F5344CB8AC3E}">
        <p14:creationId xmlns:p14="http://schemas.microsoft.com/office/powerpoint/2010/main" val="751964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28</a:t>
            </a:fld>
            <a:endParaRPr lang="el-GR"/>
          </a:p>
        </p:txBody>
      </p:sp>
    </p:spTree>
    <p:extLst>
      <p:ext uri="{BB962C8B-B14F-4D97-AF65-F5344CB8AC3E}">
        <p14:creationId xmlns:p14="http://schemas.microsoft.com/office/powerpoint/2010/main" val="162265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29</a:t>
            </a:fld>
            <a:endParaRPr lang="el-GR"/>
          </a:p>
        </p:txBody>
      </p:sp>
    </p:spTree>
    <p:extLst>
      <p:ext uri="{BB962C8B-B14F-4D97-AF65-F5344CB8AC3E}">
        <p14:creationId xmlns:p14="http://schemas.microsoft.com/office/powerpoint/2010/main" val="2423976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BF6FB6-01E9-43F8-A7AB-802F59B75D0D}" type="slidenum">
              <a:rPr lang="en-GB" altLang="en-US" sz="1100" smtClean="0">
                <a:latin typeface="Arial" panose="020B0604020202020204" pitchFamily="34" charset="0"/>
              </a:rPr>
              <a:pPr>
                <a:spcBef>
                  <a:spcPct val="0"/>
                </a:spcBef>
              </a:pPr>
              <a:t>30</a:t>
            </a:fld>
            <a:endParaRPr lang="en-GB" altLang="en-US" sz="1100" smtClean="0">
              <a:latin typeface="Arial" panose="020B0604020202020204" pitchFamily="34" charset="0"/>
            </a:endParaRPr>
          </a:p>
        </p:txBody>
      </p:sp>
    </p:spTree>
    <p:extLst>
      <p:ext uri="{BB962C8B-B14F-4D97-AF65-F5344CB8AC3E}">
        <p14:creationId xmlns:p14="http://schemas.microsoft.com/office/powerpoint/2010/main" val="64901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56202B-F250-4C23-8348-683111AA89CC}" type="slidenum">
              <a:rPr lang="en-GB" smtClean="0">
                <a:latin typeface="Arial" charset="0"/>
                <a:cs typeface="Arial" charset="0"/>
              </a:rPr>
              <a:pPr/>
              <a:t>4</a:t>
            </a:fld>
            <a:endParaRPr lang="en-GB"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5</a:t>
            </a:fld>
            <a:endParaRPr lang="el-GR"/>
          </a:p>
        </p:txBody>
      </p:sp>
    </p:spTree>
    <p:extLst>
      <p:ext uri="{BB962C8B-B14F-4D97-AF65-F5344CB8AC3E}">
        <p14:creationId xmlns:p14="http://schemas.microsoft.com/office/powerpoint/2010/main" val="62505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6</a:t>
            </a:fld>
            <a:endParaRPr lang="el-GR"/>
          </a:p>
        </p:txBody>
      </p:sp>
    </p:spTree>
    <p:extLst>
      <p:ext uri="{BB962C8B-B14F-4D97-AF65-F5344CB8AC3E}">
        <p14:creationId xmlns:p14="http://schemas.microsoft.com/office/powerpoint/2010/main" val="364676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7</a:t>
            </a:fld>
            <a:endParaRPr lang="el-GR"/>
          </a:p>
        </p:txBody>
      </p:sp>
    </p:spTree>
    <p:extLst>
      <p:ext uri="{BB962C8B-B14F-4D97-AF65-F5344CB8AC3E}">
        <p14:creationId xmlns:p14="http://schemas.microsoft.com/office/powerpoint/2010/main" val="336953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8</a:t>
            </a:fld>
            <a:endParaRPr lang="el-GR"/>
          </a:p>
        </p:txBody>
      </p:sp>
    </p:spTree>
    <p:extLst>
      <p:ext uri="{BB962C8B-B14F-4D97-AF65-F5344CB8AC3E}">
        <p14:creationId xmlns:p14="http://schemas.microsoft.com/office/powerpoint/2010/main" val="325678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9</a:t>
            </a:fld>
            <a:endParaRPr lang="el-GR"/>
          </a:p>
        </p:txBody>
      </p:sp>
    </p:spTree>
    <p:extLst>
      <p:ext uri="{BB962C8B-B14F-4D97-AF65-F5344CB8AC3E}">
        <p14:creationId xmlns:p14="http://schemas.microsoft.com/office/powerpoint/2010/main" val="262580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406400" y="696913"/>
            <a:ext cx="6197600" cy="348615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23B34D3-2DDB-4B43-96F4-293C100DE10E}" type="slidenum">
              <a:rPr lang="el-GR" smtClean="0"/>
              <a:pPr>
                <a:defRPr/>
              </a:pPr>
              <a:t>10</a:t>
            </a:fld>
            <a:endParaRPr lang="el-GR"/>
          </a:p>
        </p:txBody>
      </p:sp>
    </p:spTree>
    <p:extLst>
      <p:ext uri="{BB962C8B-B14F-4D97-AF65-F5344CB8AC3E}">
        <p14:creationId xmlns:p14="http://schemas.microsoft.com/office/powerpoint/2010/main" val="181611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975590"/>
            <a:ext cx="6517482" cy="188191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101A0337-22D7-42FC-AD3A-9B077F73D23B}"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3A43454-1A15-48B2-BEE4-4F1DFD727FCC}" type="slidenum">
              <a:rPr lang="el-GR" smtClean="0"/>
              <a:pPr>
                <a:defRPr/>
              </a:pPr>
              <a:t>‹#›</a:t>
            </a:fld>
            <a:endParaRPr lang="el-GR"/>
          </a:p>
        </p:txBody>
      </p:sp>
    </p:spTree>
    <p:extLst>
      <p:ext uri="{BB962C8B-B14F-4D97-AF65-F5344CB8AC3E}">
        <p14:creationId xmlns:p14="http://schemas.microsoft.com/office/powerpoint/2010/main" val="135282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9"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2" y="3831546"/>
            <a:ext cx="7773339" cy="51185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05A03122-1611-40D8-8C34-128C3370FC5E}"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289340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2" y="457200"/>
            <a:ext cx="7773339" cy="2570434"/>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2" y="3153616"/>
            <a:ext cx="7773339" cy="1189785"/>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2B928CCB-17C5-4B98-9745-778C00CE39BF}"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194915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654442"/>
            <a:ext cx="6977064" cy="2047436"/>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2" y="3279598"/>
            <a:ext cx="7773339" cy="106579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192626A1-DA57-417F-ADB3-F20C8E1A30B3}"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
        <p:nvSpPr>
          <p:cNvPr id="11" name="TextBox 10"/>
          <p:cNvSpPr txBox="1"/>
          <p:nvPr/>
        </p:nvSpPr>
        <p:spPr>
          <a:xfrm>
            <a:off x="737626" y="665894"/>
            <a:ext cx="546888" cy="438582"/>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1" y="2340011"/>
            <a:ext cx="553641" cy="438582"/>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1456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2" y="1604042"/>
            <a:ext cx="7773339" cy="1883876"/>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2" y="3496751"/>
            <a:ext cx="7773339" cy="8554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F47A0D65-188F-49B9-825E-96CF66455DD5}"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3808226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32" y="457200"/>
            <a:ext cx="7773339" cy="1203821"/>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3" y="1775320"/>
            <a:ext cx="2468641" cy="432197"/>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3" y="2207517"/>
            <a:ext cx="2477513" cy="213588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a:defRPr/>
            </a:pPr>
            <a:fld id="{33998DB4-B5C0-412B-8144-DD031CB88BFE}" type="datetime1">
              <a:rPr lang="el-GR" smtClean="0"/>
              <a:t>14/11/2022</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13" name="Picture 12"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3316"/>
          <a:stretch>
            <a:fillRect/>
          </a:stretch>
        </p:blipFill>
        <p:spPr bwMode="auto">
          <a:xfrm>
            <a:off x="12700" y="76200"/>
            <a:ext cx="9144000" cy="50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94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2" y="458079"/>
            <a:ext cx="7773339" cy="120294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2" y="3153615"/>
            <a:ext cx="2472307" cy="432197"/>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2"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2" y="3585811"/>
            <a:ext cx="2472307" cy="7575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70" y="3153615"/>
            <a:ext cx="2476371" cy="432197"/>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5" y="3153615"/>
            <a:ext cx="2475511" cy="432197"/>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3585810"/>
            <a:ext cx="2478790" cy="75759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a:defRPr/>
            </a:pPr>
            <a:fld id="{268F4DF5-1191-45C6-B6D4-4CAA7E590392}" type="datetime1">
              <a:rPr lang="el-GR" smtClean="0"/>
              <a:t>14/11/2022</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16" name="Picture 15" descr="C:\Users\KonstantinaKostoula\Desktop\ppt-0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942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2" y="1775321"/>
            <a:ext cx="7773339" cy="25680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53AE8AF-BA96-4F74-B0B8-C98706E24D9E}"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8" name="Picture 7" descr="C:\Users\KonstantinaKostoula\Desktop\ppt-0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711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6" y="457202"/>
            <a:ext cx="1914995" cy="38861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2" y="457202"/>
            <a:ext cx="5744043" cy="38861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9687073-D47F-403E-818A-1A6BEDF8CF31}"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9" name="Picture 8" descr="C:\Users\KonstantinaKostoula\Desktop\ppt-0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3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CB39E064-8041-4201-96F9-0674A6C9B38A}"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577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fld id="{34B9EE64-4857-45FA-B473-0AB6E51FA16A}"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3A43454-1A15-48B2-BEE4-4F1DFD727FCC}" type="slidenum">
              <a:rPr lang="el-GR" smtClean="0"/>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670E697-9CF1-4FB3-A244-1B282541BA46}"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3471192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CD138B08-EB15-43E8-AF22-783834EBCC9D}"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3AEFCF8-4AAC-48EE-B8FC-B389E409F37F}"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DCACB65-122C-4F4E-9E5B-165192BEB308}" type="slidenum">
              <a:rPr lang="el-GR" smtClean="0"/>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a:defRPr/>
            </a:pPr>
            <a:fld id="{3D2DF5FA-B379-4C35-B8EF-39A3DC60C000}"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fld id="{3920FC13-D0A1-4BBC-B658-942A200E9172}" type="datetime1">
              <a:rPr lang="el-GR" smtClean="0"/>
              <a:t>14/11/2022</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a:defRPr/>
            </a:pPr>
            <a:fld id="{8E79192D-69A7-4161-85DF-D908B23410B1}" type="datetime1">
              <a:rPr lang="el-GR" smtClean="0"/>
              <a:t>14/11/2022</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C2566017-1F1B-4FC3-A0D1-CBA9517FDD6C}" type="slidenum">
              <a:rPr lang="el-GR" smtClean="0"/>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8FFD3E0-B9FD-43A4-B969-F9E9970A81A6}" type="datetime1">
              <a:rPr lang="el-GR" smtClean="0"/>
              <a:t>14/11/2022</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53E031A8-22D7-4636-9960-A8D5AA597C02}" type="slidenum">
              <a:rPr lang="el-GR" smtClean="0"/>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8929799-7ABD-4EE4-B405-177548A310D9}"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FDAE93C-E8D0-4CA8-8055-8BE8CD66BB5F}"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F9FA85BE-9FAD-46AA-B9BC-D4FBC1D3310C}" type="slidenum">
              <a:rPr lang="el-GR" smtClean="0"/>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6626DC1B-1D1C-46C0-80DA-608DD64E67F1}"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3CFC9F95-4045-42FF-861D-2EF213387E13}"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331" y="621424"/>
            <a:ext cx="7763814" cy="2052614"/>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2743094"/>
            <a:ext cx="7763814" cy="1026137"/>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4CB4CF4-B4C2-4FB9-88DC-A35BC8F4FA7B}"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DCACB65-122C-4F4E-9E5B-165192BEB308}" type="slidenum">
              <a:rPr lang="el-GR" smtClean="0"/>
              <a:pPr>
                <a:defRPr/>
              </a:pPr>
              <a:t>‹#›</a:t>
            </a:fld>
            <a:endParaRPr lang="el-GR"/>
          </a:p>
        </p:txBody>
      </p:sp>
    </p:spTree>
    <p:extLst>
      <p:ext uri="{BB962C8B-B14F-4D97-AF65-F5344CB8AC3E}">
        <p14:creationId xmlns:p14="http://schemas.microsoft.com/office/powerpoint/2010/main" val="415665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fld id="{9F120FC8-E175-48D7-AB4D-3C4435834334}"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3A43454-1A15-48B2-BEE4-4F1DFD727FCC}" type="slidenum">
              <a:rPr lang="el-GR" smtClean="0"/>
              <a:pPr>
                <a:defRPr/>
              </a:pPr>
              <a:t>‹#›</a:t>
            </a:fld>
            <a:endParaRPr 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B78401F6-1C03-4114-815F-ABD5A73D2A11}"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942B999-FFF4-4687-8E6B-52062D954EF6}"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DCACB65-122C-4F4E-9E5B-165192BEB308}" type="slidenum">
              <a:rPr lang="el-GR" smtClean="0"/>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a:defRPr/>
            </a:pPr>
            <a:fld id="{8541C2AE-2EAE-4516-8332-787FBCA0691F}"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fld id="{0040624E-C9AA-4B50-BA5B-825AB43764EA}" type="datetime1">
              <a:rPr lang="el-GR" smtClean="0"/>
              <a:t>14/11/2022</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a:defRPr/>
            </a:pPr>
            <a:fld id="{F967ED3E-D192-46C8-8967-12F14FC38D0F}" type="datetime1">
              <a:rPr lang="el-GR" smtClean="0"/>
              <a:t>14/11/2022</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C2566017-1F1B-4FC3-A0D1-CBA9517FDD6C}" type="slidenum">
              <a:rPr lang="el-GR" smtClean="0"/>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69F657-1F73-457F-9553-54D21C7FD133}" type="datetime1">
              <a:rPr lang="el-GR" smtClean="0"/>
              <a:t>14/11/2022</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53E031A8-22D7-4636-9960-A8D5AA597C02}" type="slidenum">
              <a:rPr lang="el-GR" smtClean="0"/>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BE8B9C6-6150-4482-AD8D-2CAAA9C46A7B}"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E5C314F-E378-4B6E-A067-0E6E7AE63494}"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F9FA85BE-9FAD-46AA-B9BC-D4FBC1D3310C}" type="slidenum">
              <a:rPr lang="el-GR" smtClean="0"/>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9092DA46-32F9-4395-B318-B9392965C9B3}"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332" y="463889"/>
            <a:ext cx="7773338" cy="1197133"/>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DCB8C7D-DFA8-4021-B5BA-200B3F0B82B8}"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357236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FDE73906-7273-48EB-AFF5-FA76A147E6C1}" type="datetime1">
              <a:rPr lang="el-GR" smtClean="0"/>
              <a:t>14/11/2022</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332" y="463889"/>
            <a:ext cx="7773338" cy="119713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8" y="1778263"/>
            <a:ext cx="3661353" cy="509996"/>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1" y="2288260"/>
            <a:ext cx="3829051" cy="205514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78F47AF5-398B-44AF-A252-A3C0A5DAFB75}" type="datetime1">
              <a:rPr lang="el-GR" smtClean="0"/>
              <a:t>14/11/2022</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317681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EC8251C8-6CEB-4C50-A827-20F6F2ADE3EB}" type="datetime1">
              <a:rPr lang="el-GR" smtClean="0"/>
              <a:t>14/11/2022</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C2566017-1F1B-4FC3-A0D1-CBA9517FDD6C}" type="slidenum">
              <a:rPr lang="el-GR" smtClean="0"/>
              <a:pPr>
                <a:defRPr/>
              </a:pPr>
              <a:t>‹#›</a:t>
            </a:fld>
            <a:endParaRPr lang="el-GR"/>
          </a:p>
        </p:txBody>
      </p:sp>
    </p:spTree>
    <p:extLst>
      <p:ext uri="{BB962C8B-B14F-4D97-AF65-F5344CB8AC3E}">
        <p14:creationId xmlns:p14="http://schemas.microsoft.com/office/powerpoint/2010/main" val="83390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6859785-06FA-4188-AE98-648E6751A691}" type="datetime1">
              <a:rPr lang="el-GR" smtClean="0"/>
              <a:t>14/11/2022</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53E031A8-22D7-4636-9960-A8D5AA597C02}" type="slidenum">
              <a:rPr lang="el-GR" smtClean="0"/>
              <a:pPr>
                <a:defRPr/>
              </a:pPr>
              <a:t>‹#›</a:t>
            </a:fld>
            <a:endParaRPr lang="el-GR"/>
          </a:p>
        </p:txBody>
      </p:sp>
    </p:spTree>
    <p:extLst>
      <p:ext uri="{BB962C8B-B14F-4D97-AF65-F5344CB8AC3E}">
        <p14:creationId xmlns:p14="http://schemas.microsoft.com/office/powerpoint/2010/main" val="275076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2" y="1974639"/>
            <a:ext cx="2951767" cy="2368761"/>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6B167B5-0B75-4587-961F-E0A5D21D3E23}"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FB1BCEC-7C83-45D0-9528-B874E0ED060B}" type="slidenum">
              <a:rPr lang="el-GR" smtClean="0"/>
              <a:pPr>
                <a:defRPr/>
              </a:pPr>
              <a:t>‹#›</a:t>
            </a:fld>
            <a:endParaRPr lang="el-GR"/>
          </a:p>
        </p:txBody>
      </p:sp>
    </p:spTree>
    <p:extLst>
      <p:ext uri="{BB962C8B-B14F-4D97-AF65-F5344CB8AC3E}">
        <p14:creationId xmlns:p14="http://schemas.microsoft.com/office/powerpoint/2010/main" val="415870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2" y="457200"/>
            <a:ext cx="4129618" cy="1517441"/>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1" y="457201"/>
            <a:ext cx="3005851"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1974640"/>
            <a:ext cx="4129604" cy="2368760"/>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1D569FB3-311E-4AFC-9E48-8A785E10F43C}" type="datetime1">
              <a:rPr lang="el-GR" smtClean="0"/>
              <a:t>14/11/2022</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F9FA85BE-9FAD-46AA-B9BC-D4FBC1D3310C}" type="slidenum">
              <a:rPr lang="el-GR" smtClean="0"/>
              <a:pPr>
                <a:defRPr/>
              </a:pPr>
              <a:t>‹#›</a:t>
            </a:fld>
            <a:endParaRPr lang="el-GR"/>
          </a:p>
        </p:txBody>
      </p:sp>
    </p:spTree>
    <p:extLst>
      <p:ext uri="{BB962C8B-B14F-4D97-AF65-F5344CB8AC3E}">
        <p14:creationId xmlns:p14="http://schemas.microsoft.com/office/powerpoint/2010/main" val="342080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print">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9"/>
            <a:ext cx="7773338" cy="119713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2" y="1775321"/>
            <a:ext cx="7773339" cy="25680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1000">
                <a:solidFill>
                  <a:schemeClr val="tx1"/>
                </a:solidFill>
              </a:defRPr>
            </a:lvl1pPr>
          </a:lstStyle>
          <a:p>
            <a:pPr>
              <a:defRPr/>
            </a:pPr>
            <a:fld id="{8C3B2D30-86B6-4D6B-95AB-6FF15B738548}" type="datetime1">
              <a:rPr lang="el-GR" smtClean="0"/>
              <a:t>14/11/2022</a:t>
            </a:fld>
            <a:endParaRPr lang="el-GR"/>
          </a:p>
        </p:txBody>
      </p:sp>
      <p:sp>
        <p:nvSpPr>
          <p:cNvPr id="5" name="Footer Placeholder 4"/>
          <p:cNvSpPr>
            <a:spLocks noGrp="1"/>
          </p:cNvSpPr>
          <p:nvPr>
            <p:ph type="ftr" sz="quarter" idx="3"/>
          </p:nvPr>
        </p:nvSpPr>
        <p:spPr>
          <a:xfrm>
            <a:off x="685332" y="4412457"/>
            <a:ext cx="5004665" cy="273844"/>
          </a:xfrm>
          <a:prstGeom prst="rect">
            <a:avLst/>
          </a:prstGeom>
        </p:spPr>
        <p:txBody>
          <a:bodyPr vert="horz" lIns="91440" tIns="45720" rIns="91440" bIns="45720" rtlCol="0" anchor="ctr"/>
          <a:lstStyle>
            <a:lvl1pPr algn="l">
              <a:defRPr sz="1000">
                <a:solidFill>
                  <a:schemeClr val="tx1"/>
                </a:solidFill>
              </a:defRPr>
            </a:lvl1pPr>
          </a:lstStyle>
          <a:p>
            <a:pPr>
              <a:defRPr/>
            </a:pPr>
            <a:endParaRPr lang="el-GR"/>
          </a:p>
        </p:txBody>
      </p:sp>
      <p:sp>
        <p:nvSpPr>
          <p:cNvPr id="6" name="Slide Number Placeholder 5"/>
          <p:cNvSpPr>
            <a:spLocks noGrp="1"/>
          </p:cNvSpPr>
          <p:nvPr>
            <p:ph type="sldNum" sz="quarter" idx="4"/>
          </p:nvPr>
        </p:nvSpPr>
        <p:spPr>
          <a:xfrm>
            <a:off x="7885510" y="4412457"/>
            <a:ext cx="573161" cy="273844"/>
          </a:xfrm>
          <a:prstGeom prst="rect">
            <a:avLst/>
          </a:prstGeom>
        </p:spPr>
        <p:txBody>
          <a:bodyPr vert="horz" lIns="91440" tIns="45720" rIns="91440" bIns="45720" rtlCol="0" anchor="ctr"/>
          <a:lstStyle>
            <a:lvl1pPr algn="r">
              <a:defRPr sz="1000">
                <a:solidFill>
                  <a:schemeClr val="tx1"/>
                </a:solidFill>
              </a:defRPr>
            </a:lvl1pPr>
          </a:lstStyle>
          <a:p>
            <a:pPr>
              <a:defRPr/>
            </a:pPr>
            <a:fld id="{EFB1BCEC-7C83-45D0-9528-B874E0ED060B}" type="slidenum">
              <a:rPr lang="el-GR" smtClean="0"/>
              <a:pPr>
                <a:defRPr/>
              </a:pPr>
              <a:t>‹#›</a:t>
            </a:fld>
            <a:endParaRPr lang="el-GR"/>
          </a:p>
        </p:txBody>
      </p:sp>
      <p:pic>
        <p:nvPicPr>
          <p:cNvPr id="8" name="Picture 7" descr="C:\Users\KonstantinaKostoula\Desktop\ppt-02.jp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1471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B6A86F-25A6-43BA-88B8-41EE9E454603}" type="datetime1">
              <a:rPr lang="el-GR" smtClean="0"/>
              <a:t>14/11/2022</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E266C76-C6A3-4A71-95A0-B8A76B33C26F}" type="datetime1">
              <a:rPr lang="el-GR" smtClean="0"/>
              <a:t>14/11/2022</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FB1BCEC-7C83-45D0-9528-B874E0ED060B}" type="slidenum">
              <a:rPr lang="el-GR" smtClean="0"/>
              <a:pPr>
                <a:defRPr/>
              </a:pPr>
              <a:t>‹#›</a:t>
            </a:fld>
            <a:endParaRPr lang="el-GR"/>
          </a:p>
        </p:txBody>
      </p:sp>
      <p:pic>
        <p:nvPicPr>
          <p:cNvPr id="7" name="Picture 6" descr="C:\Users\KonstantinaKostoula\Desktop\ppt-02.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t="1128"/>
          <a:stretch>
            <a:fillRect/>
          </a:stretch>
        </p:blipFill>
        <p:spPr bwMode="auto">
          <a:xfrm>
            <a:off x="12700" y="0"/>
            <a:ext cx="9144000"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1059582"/>
            <a:ext cx="9144000" cy="523220"/>
          </a:xfrm>
          <a:prstGeom prst="rect">
            <a:avLst/>
          </a:prstGeom>
          <a:effectLst/>
        </p:spPr>
        <p:txBody>
          <a:bodyPr>
            <a:spAutoFit/>
          </a:bodyPr>
          <a:lstStyle/>
          <a:p>
            <a:pPr algn="ctr" eaLnBrk="1" fontAlgn="auto" hangingPunct="1">
              <a:spcBef>
                <a:spcPts val="0"/>
              </a:spcBef>
              <a:spcAft>
                <a:spcPts val="0"/>
              </a:spcAft>
              <a:defRPr/>
            </a:pPr>
            <a:r>
              <a:rPr lang="en-US" sz="2800" b="1" spc="300" dirty="0">
                <a:ln>
                  <a:solidFill>
                    <a:schemeClr val="tx2"/>
                  </a:solidFill>
                </a:ln>
                <a:solidFill>
                  <a:schemeClr val="tx2">
                    <a:lumMod val="60000"/>
                    <a:lumOff val="40000"/>
                  </a:schemeClr>
                </a:solidFill>
                <a:effectLst>
                  <a:outerShdw blurRad="38100" dist="38100" dir="2700000" algn="tl">
                    <a:srgbClr val="000000">
                      <a:alpha val="43137"/>
                    </a:srgbClr>
                  </a:outerShdw>
                </a:effectLst>
                <a:latin typeface="+mn-lt"/>
                <a:cs typeface="+mn-cs"/>
              </a:rPr>
              <a:t>Agenda Item </a:t>
            </a:r>
            <a:r>
              <a:rPr lang="en-US" sz="2800" b="1" spc="300" dirty="0" smtClean="0">
                <a:ln>
                  <a:solidFill>
                    <a:schemeClr val="tx2"/>
                  </a:solidFill>
                </a:ln>
                <a:solidFill>
                  <a:schemeClr val="tx2">
                    <a:lumMod val="60000"/>
                    <a:lumOff val="40000"/>
                  </a:schemeClr>
                </a:solidFill>
                <a:effectLst>
                  <a:outerShdw blurRad="38100" dist="38100" dir="2700000" algn="tl">
                    <a:srgbClr val="000000">
                      <a:alpha val="43137"/>
                    </a:srgbClr>
                  </a:outerShdw>
                </a:effectLst>
                <a:latin typeface="+mn-lt"/>
                <a:cs typeface="+mn-cs"/>
              </a:rPr>
              <a:t>7.1: </a:t>
            </a:r>
            <a:r>
              <a:rPr lang="en-US" sz="2800" b="1" spc="300" dirty="0">
                <a:ln>
                  <a:solidFill>
                    <a:schemeClr val="tx2"/>
                  </a:solidFill>
                </a:ln>
                <a:solidFill>
                  <a:schemeClr val="tx2">
                    <a:lumMod val="60000"/>
                    <a:lumOff val="40000"/>
                  </a:schemeClr>
                </a:solidFill>
                <a:effectLst>
                  <a:outerShdw blurRad="38100" dist="38100" dir="2700000" algn="tl">
                    <a:srgbClr val="000000">
                      <a:alpha val="43137"/>
                    </a:srgbClr>
                  </a:outerShdw>
                </a:effectLst>
              </a:rPr>
              <a:t>Files opened</a:t>
            </a:r>
            <a:r>
              <a:rPr lang="en-US" sz="2800" b="1" spc="300" dirty="0">
                <a:ln>
                  <a:solidFill>
                    <a:schemeClr val="tx2"/>
                  </a:solidFill>
                </a:ln>
                <a:solidFill>
                  <a:schemeClr val="tx2">
                    <a:lumMod val="60000"/>
                    <a:lumOff val="40000"/>
                  </a:schemeClr>
                </a:solidFill>
                <a:effectLst>
                  <a:outerShdw blurRad="38100" dist="38100" dir="2700000" algn="tl">
                    <a:srgbClr val="000000">
                      <a:alpha val="43137"/>
                    </a:srgbClr>
                  </a:outerShdw>
                </a:effectLst>
                <a:latin typeface="+mn-lt"/>
                <a:cs typeface="+mn-cs"/>
              </a:rPr>
              <a:t> </a:t>
            </a:r>
          </a:p>
        </p:txBody>
      </p:sp>
      <p:sp>
        <p:nvSpPr>
          <p:cNvPr id="7" name="4 - Ορθογώνιο"/>
          <p:cNvSpPr/>
          <p:nvPr/>
        </p:nvSpPr>
        <p:spPr>
          <a:xfrm>
            <a:off x="0" y="1875511"/>
            <a:ext cx="9144000" cy="1200329"/>
          </a:xfrm>
          <a:prstGeom prst="rect">
            <a:avLst/>
          </a:prstGeom>
          <a:solidFill>
            <a:srgbClr val="FFFFFF">
              <a:alpha val="50196"/>
            </a:srgbClr>
          </a:solidFill>
          <a:effectLst/>
        </p:spPr>
        <p:txBody>
          <a:bodyPr wrap="square">
            <a:spAutoFit/>
          </a:bodyPr>
          <a:lstStyle/>
          <a:p>
            <a:pPr algn="ctr" eaLnBrk="1" fontAlgn="auto" hangingPunct="1">
              <a:spcBef>
                <a:spcPts val="0"/>
              </a:spcBef>
              <a:spcAft>
                <a:spcPts val="0"/>
              </a:spcAft>
              <a:defRPr/>
            </a:pPr>
            <a:r>
              <a:rPr lang="en-US" sz="3600" b="1" dirty="0" smtClean="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Turkey</a:t>
            </a:r>
            <a:r>
              <a:rPr lang="en-US" sz="3600" b="1" dirty="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 </a:t>
            </a:r>
            <a:r>
              <a:rPr lang="en-US" sz="3600" b="1" dirty="0" smtClean="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Degradation </a:t>
            </a:r>
            <a:r>
              <a:rPr lang="en-US" sz="3600" b="1" dirty="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of </a:t>
            </a:r>
            <a:r>
              <a:rPr lang="en-US" sz="3600" b="1" dirty="0" smtClean="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nesting </a:t>
            </a:r>
            <a:r>
              <a:rPr lang="en-US" sz="3600" b="1" dirty="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beaches in Fethiye </a:t>
            </a:r>
            <a:r>
              <a:rPr lang="en-US" sz="3600" b="1" dirty="0" smtClean="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rPr>
              <a:t>&amp; Patara Specially Protected Areas</a:t>
            </a:r>
            <a:endParaRPr lang="en-US" sz="3600" b="1" dirty="0">
              <a:solidFill>
                <a:schemeClr val="tx1">
                  <a:lumMod val="75000"/>
                  <a:lumOff val="25000"/>
                </a:schemeClr>
              </a:solidFill>
              <a:effectLst>
                <a:outerShdw blurRad="31750" dist="25400" dir="5400000" algn="tl" rotWithShape="0">
                  <a:srgbClr val="000000">
                    <a:alpha val="25000"/>
                  </a:srgbClr>
                </a:outerShdw>
              </a:effectLst>
              <a:latin typeface="+mj-lt"/>
              <a:ea typeface="+mj-ea"/>
              <a:cs typeface="+mj-cs"/>
            </a:endParaRPr>
          </a:p>
        </p:txBody>
      </p:sp>
      <p:pic>
        <p:nvPicPr>
          <p:cNvPr id="4100" name="Picture 6"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33173"/>
          <a:stretch>
            <a:fillRect/>
          </a:stretch>
        </p:blipFill>
        <p:spPr bwMode="auto">
          <a:xfrm>
            <a:off x="3491880" y="195486"/>
            <a:ext cx="1980218" cy="7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Ορθογώνιο"/>
          <p:cNvSpPr/>
          <p:nvPr/>
        </p:nvSpPr>
        <p:spPr>
          <a:xfrm>
            <a:off x="0" y="3435846"/>
            <a:ext cx="9234264" cy="815608"/>
          </a:xfrm>
          <a:prstGeom prst="rect">
            <a:avLst/>
          </a:prstGeom>
          <a:effectLst/>
        </p:spPr>
        <p:txBody>
          <a:bodyPr wrap="square">
            <a:spAutoFit/>
          </a:bodyPr>
          <a:lstStyle/>
          <a:p>
            <a:pPr algn="ctr" eaLnBrk="1" fontAlgn="auto" hangingPunct="1">
              <a:spcBef>
                <a:spcPts val="0"/>
              </a:spcBef>
              <a:spcAft>
                <a:spcPts val="0"/>
              </a:spcAft>
              <a:defRPr/>
            </a:pPr>
            <a:r>
              <a:rPr lang="en-US" sz="2300" b="1" dirty="0" smtClean="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42</a:t>
            </a:r>
            <a:r>
              <a:rPr lang="en-US" sz="2300" b="1" baseline="30000" dirty="0" smtClean="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sz="2300" b="1" dirty="0" smtClean="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Meeting </a:t>
            </a:r>
            <a:r>
              <a:rPr lang="en-US" sz="2300" b="1" dirty="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Standing </a:t>
            </a:r>
            <a:r>
              <a:rPr lang="en-US" sz="2300" b="1" dirty="0" smtClean="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Committee of </a:t>
            </a:r>
            <a:r>
              <a:rPr lang="en-US" sz="2300" b="1" dirty="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Bern Convention</a:t>
            </a:r>
          </a:p>
          <a:p>
            <a:pPr algn="ctr">
              <a:defRPr/>
            </a:pPr>
            <a:r>
              <a:rPr lang="da-DK" sz="2400" dirty="0" smtClean="0"/>
              <a:t> </a:t>
            </a:r>
            <a:r>
              <a:rPr lang="da-DK" sz="2400" cap="all" dirty="0" smtClean="0"/>
              <a:t>28 NOVEMBER – 2 DECEMBER 2022</a:t>
            </a:r>
            <a:endParaRPr lang="en-US" sz="2400" b="1" dirty="0">
              <a:ln w="19050">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43A43454-1A15-48B2-BEE4-4F1DFD727FCC}" type="slidenum">
              <a:rPr lang="el-GR" smtClean="0"/>
              <a:pPr>
                <a:defRPr/>
              </a:pPr>
              <a:t>1</a:t>
            </a:fld>
            <a:endParaRPr lang="el-GR"/>
          </a:p>
        </p:txBody>
      </p:sp>
    </p:spTree>
    <p:extLst>
      <p:ext uri="{BB962C8B-B14F-4D97-AF65-F5344CB8AC3E}">
        <p14:creationId xmlns:p14="http://schemas.microsoft.com/office/powerpoint/2010/main" val="4115854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1661993"/>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4</a:t>
            </a:r>
            <a:r>
              <a:rPr lang="en-US" sz="1600" b="1" dirty="0">
                <a:solidFill>
                  <a:schemeClr val="accent1">
                    <a:lumMod val="50000"/>
                  </a:schemeClr>
                </a:solidFill>
                <a:effectLst>
                  <a:outerShdw blurRad="38100" dist="38100" dir="2700000" algn="tl">
                    <a:srgbClr val="000000">
                      <a:alpha val="43137"/>
                    </a:srgbClr>
                  </a:outerShdw>
                </a:effectLst>
              </a:rPr>
              <a:t>: Continue to prevent uncontrolled human settlement behind the beach, particularly where these may result in making the beaches unsuitable for turtle nesting;</a:t>
            </a: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Construction works in </a:t>
            </a:r>
            <a:r>
              <a:rPr lang="en-US" altLang="en-US" sz="1400" i="1" dirty="0" err="1">
                <a:solidFill>
                  <a:prstClr val="black"/>
                </a:solidFill>
                <a:cs typeface="Arial" panose="020B0604020202020204" pitchFamily="34" charset="0"/>
              </a:rPr>
              <a:t>Gelemiş</a:t>
            </a:r>
            <a:r>
              <a:rPr lang="en-US" altLang="en-US" sz="1400" i="1" dirty="0">
                <a:solidFill>
                  <a:prstClr val="black"/>
                </a:solidFill>
                <a:cs typeface="Arial" panose="020B0604020202020204" pitchFamily="34" charset="0"/>
              </a:rPr>
              <a:t> village are </a:t>
            </a:r>
            <a:r>
              <a:rPr lang="en-US" altLang="en-US" sz="1400" i="1" dirty="0">
                <a:solidFill>
                  <a:srgbClr val="FF0000"/>
                </a:solidFill>
                <a:cs typeface="Arial" panose="020B0604020202020204" pitchFamily="34" charset="0"/>
              </a:rPr>
              <a:t>largely finished</a:t>
            </a:r>
            <a:r>
              <a:rPr lang="en-US" altLang="en-US" sz="1400" i="1" dirty="0">
                <a:solidFill>
                  <a:prstClr val="black"/>
                </a:solidFill>
                <a:cs typeface="Arial" panose="020B0604020202020204" pitchFamily="34" charset="0"/>
              </a:rPr>
              <a:t>, including all villas and the large building with water slides </a:t>
            </a:r>
            <a:r>
              <a:rPr lang="en-US" altLang="en-US" sz="1400" i="1" dirty="0" err="1" smtClean="0">
                <a:solidFill>
                  <a:prstClr val="black"/>
                </a:solidFill>
                <a:cs typeface="Arial" panose="020B0604020202020204" pitchFamily="34" charset="0"/>
              </a:rPr>
              <a:t>refered</a:t>
            </a:r>
            <a:r>
              <a:rPr lang="en-US" altLang="en-US" sz="1400" i="1" dirty="0" smtClean="0">
                <a:solidFill>
                  <a:prstClr val="black"/>
                </a:solidFill>
                <a:cs typeface="Arial" panose="020B0604020202020204" pitchFamily="34" charset="0"/>
              </a:rPr>
              <a:t> to </a:t>
            </a:r>
            <a:r>
              <a:rPr lang="en-US" altLang="en-US" sz="1400" i="1" dirty="0">
                <a:solidFill>
                  <a:prstClr val="black"/>
                </a:solidFill>
                <a:cs typeface="Arial" panose="020B0604020202020204" pitchFamily="34" charset="0"/>
              </a:rPr>
              <a:t>last </a:t>
            </a:r>
            <a:r>
              <a:rPr lang="en-US" altLang="en-US" sz="1400" i="1" dirty="0" smtClean="0">
                <a:solidFill>
                  <a:prstClr val="black"/>
                </a:solidFill>
                <a:cs typeface="Arial" panose="020B0604020202020204" pitchFamily="34" charset="0"/>
              </a:rPr>
              <a:t>year’s report. </a:t>
            </a:r>
            <a:endParaRPr lang="en-US" altLang="en-US" sz="1400" b="1" i="1" dirty="0" smtClean="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Roads are </a:t>
            </a:r>
            <a:r>
              <a:rPr lang="en-US" altLang="en-US" sz="1400" i="1" dirty="0">
                <a:solidFill>
                  <a:prstClr val="black"/>
                </a:solidFill>
                <a:latin typeface="+mn-lt"/>
                <a:cs typeface="Arial" panose="020B0604020202020204" pitchFamily="34" charset="0"/>
              </a:rPr>
              <a:t>being </a:t>
            </a:r>
            <a:r>
              <a:rPr lang="en-US" altLang="en-US" sz="1400" i="1" dirty="0">
                <a:solidFill>
                  <a:srgbClr val="FF0000"/>
                </a:solidFill>
                <a:latin typeface="+mn-lt"/>
                <a:cs typeface="Arial" panose="020B0604020202020204" pitchFamily="34" charset="0"/>
              </a:rPr>
              <a:t>enlarged and </a:t>
            </a:r>
            <a:r>
              <a:rPr lang="en-US" altLang="en-US" sz="1400" i="1" dirty="0" smtClean="0">
                <a:solidFill>
                  <a:srgbClr val="FF0000"/>
                </a:solidFill>
                <a:latin typeface="+mn-lt"/>
                <a:cs typeface="Arial" panose="020B0604020202020204" pitchFamily="34" charset="0"/>
              </a:rPr>
              <a:t>paved</a:t>
            </a:r>
            <a:r>
              <a:rPr lang="en-US" altLang="en-US" sz="1400" i="1" dirty="0" smtClean="0">
                <a:solidFill>
                  <a:prstClr val="black"/>
                </a:solidFill>
                <a:latin typeface="+mn-lt"/>
                <a:cs typeface="Arial" panose="020B0604020202020204" pitchFamily="34" charset="0"/>
              </a:rPr>
              <a:t>.</a:t>
            </a:r>
          </a:p>
        </p:txBody>
      </p:sp>
      <p:sp>
        <p:nvSpPr>
          <p:cNvPr id="3" name="TextBox 2"/>
          <p:cNvSpPr txBox="1"/>
          <p:nvPr/>
        </p:nvSpPr>
        <p:spPr>
          <a:xfrm>
            <a:off x="1691680" y="4011910"/>
            <a:ext cx="2491388" cy="246221"/>
          </a:xfrm>
          <a:prstGeom prst="rect">
            <a:avLst/>
          </a:prstGeom>
          <a:noFill/>
        </p:spPr>
        <p:txBody>
          <a:bodyPr wrap="none" rtlCol="0">
            <a:spAutoFit/>
          </a:bodyPr>
          <a:lstStyle/>
          <a:p>
            <a:r>
              <a:rPr lang="en-US" sz="1000" dirty="0" err="1" smtClean="0"/>
              <a:t>Gelemis</a:t>
            </a:r>
            <a:r>
              <a:rPr lang="en-US" sz="1000" dirty="0" smtClean="0"/>
              <a:t> Village </a:t>
            </a:r>
            <a:r>
              <a:rPr lang="en-US" sz="1000" b="1" dirty="0" smtClean="0"/>
              <a:t>construction inside the SPA </a:t>
            </a:r>
            <a:endParaRPr lang="el-GR" sz="1000" b="1" dirty="0"/>
          </a:p>
        </p:txBody>
      </p:sp>
      <p:pic>
        <p:nvPicPr>
          <p:cNvPr id="10" name="Picture 9" descr="\\Med-sbs\Medasset-Documents\Campaigns\Patara 2008-\Photos-Maps\2016\construction area of Hitit coop..jpg"/>
          <p:cNvPicPr/>
          <p:nvPr/>
        </p:nvPicPr>
        <p:blipFill rotWithShape="1">
          <a:blip r:embed="rId3" cstate="print">
            <a:extLst>
              <a:ext uri="{BEBA8EAE-BF5A-486C-A8C5-ECC9F3942E4B}">
                <a14:imgProps xmlns:a14="http://schemas.microsoft.com/office/drawing/2010/main">
                  <a14:imgLayer r:embed="rId4">
                    <a14:imgEffect>
                      <a14:sharpenSoften amount="3000"/>
                    </a14:imgEffect>
                  </a14:imgLayer>
                </a14:imgProps>
              </a:ext>
              <a:ext uri="{28A0092B-C50C-407E-A947-70E740481C1C}">
                <a14:useLocalDpi xmlns:a14="http://schemas.microsoft.com/office/drawing/2010/main"/>
              </a:ext>
            </a:extLst>
          </a:blip>
          <a:srcRect r="3655" b="14355"/>
          <a:stretch/>
        </p:blipFill>
        <p:spPr bwMode="auto">
          <a:xfrm>
            <a:off x="1691680" y="1859820"/>
            <a:ext cx="5004048" cy="2031690"/>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10</a:t>
            </a:fld>
            <a:endParaRPr lang="el-GR"/>
          </a:p>
        </p:txBody>
      </p:sp>
    </p:spTree>
    <p:extLst>
      <p:ext uri="{BB962C8B-B14F-4D97-AF65-F5344CB8AC3E}">
        <p14:creationId xmlns:p14="http://schemas.microsoft.com/office/powerpoint/2010/main" val="3618775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308324"/>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5: </a:t>
            </a:r>
            <a:r>
              <a:rPr lang="en-US" sz="1600" b="1" dirty="0">
                <a:solidFill>
                  <a:schemeClr val="accent1">
                    <a:lumMod val="50000"/>
                  </a:schemeClr>
                </a:solidFill>
                <a:effectLst>
                  <a:outerShdw blurRad="38100" dist="38100" dir="2700000" algn="tl">
                    <a:srgbClr val="000000">
                      <a:alpha val="43137"/>
                    </a:srgbClr>
                  </a:outerShdw>
                </a:effectLst>
              </a:rPr>
              <a:t>Ensure that litter is periodically removed from the beach and dunes</a:t>
            </a:r>
            <a:r>
              <a:rPr lang="en-US" sz="1600" b="1" dirty="0" smtClean="0">
                <a:solidFill>
                  <a:schemeClr val="accent1">
                    <a:lumMod val="50000"/>
                  </a:schemeClr>
                </a:solidFill>
                <a:effectLst>
                  <a:outerShdw blurRad="38100" dist="38100" dir="2700000" algn="tl">
                    <a:srgbClr val="000000">
                      <a:alpha val="43137"/>
                    </a:srgbClr>
                  </a:outerShdw>
                </a:effectLst>
              </a:rPr>
              <a:t>;</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South beach was considerably </a:t>
            </a:r>
            <a:r>
              <a:rPr lang="en-US" altLang="en-US" sz="1400" i="1" dirty="0">
                <a:solidFill>
                  <a:srgbClr val="FF0000"/>
                </a:solidFill>
                <a:cs typeface="Arial" panose="020B0604020202020204" pitchFamily="34" charset="0"/>
              </a:rPr>
              <a:t>more littered </a:t>
            </a:r>
            <a:r>
              <a:rPr lang="en-US" altLang="en-US" sz="1400" i="1" dirty="0" smtClean="0">
                <a:solidFill>
                  <a:prstClr val="black"/>
                </a:solidFill>
                <a:cs typeface="Arial" panose="020B0604020202020204" pitchFamily="34" charset="0"/>
              </a:rPr>
              <a:t>than in </a:t>
            </a:r>
            <a:r>
              <a:rPr lang="en-US" altLang="en-US" sz="1400" i="1" dirty="0">
                <a:solidFill>
                  <a:prstClr val="black"/>
                </a:solidFill>
                <a:cs typeface="Arial" panose="020B0604020202020204" pitchFamily="34" charset="0"/>
              </a:rPr>
              <a:t>2021. </a:t>
            </a: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north beach was cleaner, although there </a:t>
            </a:r>
            <a:r>
              <a:rPr lang="en-US" altLang="en-US" sz="1400" i="1" dirty="0" smtClean="0">
                <a:solidFill>
                  <a:prstClr val="black"/>
                </a:solidFill>
                <a:cs typeface="Arial" panose="020B0604020202020204" pitchFamily="34" charset="0"/>
              </a:rPr>
              <a:t>was </a:t>
            </a:r>
            <a:r>
              <a:rPr lang="en-US" altLang="en-US" sz="1400" i="1" dirty="0">
                <a:solidFill>
                  <a:prstClr val="black"/>
                </a:solidFill>
                <a:cs typeface="Arial" panose="020B0604020202020204" pitchFamily="34" charset="0"/>
              </a:rPr>
              <a:t>still occasional litter at the back of the beach</a:t>
            </a:r>
            <a:endParaRPr lang="en-US" altLang="en-US" sz="1400" i="1" dirty="0" smtClean="0">
              <a:solidFill>
                <a:prstClr val="black"/>
              </a:solidFill>
              <a:cs typeface="Arial" panose="020B0604020202020204" pitchFamily="34" charset="0"/>
            </a:endParaRP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Recent </a:t>
            </a:r>
            <a:r>
              <a:rPr lang="en-US" altLang="en-US" sz="1400" i="1" dirty="0" smtClean="0">
                <a:solidFill>
                  <a:prstClr val="black"/>
                </a:solidFill>
                <a:latin typeface="+mn-lt"/>
                <a:cs typeface="Arial" panose="020B0604020202020204" pitchFamily="34" charset="0"/>
              </a:rPr>
              <a:t>media news </a:t>
            </a:r>
            <a:r>
              <a:rPr lang="en-US" altLang="en-US" sz="1400" i="1" dirty="0">
                <a:solidFill>
                  <a:prstClr val="black"/>
                </a:solidFill>
                <a:latin typeface="+mn-lt"/>
                <a:cs typeface="Arial" panose="020B0604020202020204" pitchFamily="34" charset="0"/>
              </a:rPr>
              <a:t>about a </a:t>
            </a:r>
            <a:r>
              <a:rPr lang="en-US" altLang="en-US" sz="1400" i="1" dirty="0">
                <a:solidFill>
                  <a:srgbClr val="FF0000"/>
                </a:solidFill>
                <a:latin typeface="+mn-lt"/>
                <a:cs typeface="Arial" panose="020B0604020202020204" pitchFamily="34" charset="0"/>
              </a:rPr>
              <a:t>stranded female C. </a:t>
            </a:r>
            <a:r>
              <a:rPr lang="en-US" altLang="en-US" sz="1400" i="1" dirty="0" err="1">
                <a:solidFill>
                  <a:srgbClr val="FF0000"/>
                </a:solidFill>
                <a:latin typeface="+mn-lt"/>
                <a:cs typeface="Arial" panose="020B0604020202020204" pitchFamily="34" charset="0"/>
              </a:rPr>
              <a:t>caretta</a:t>
            </a:r>
            <a:r>
              <a:rPr lang="en-US" altLang="en-US" sz="1400" i="1" dirty="0">
                <a:solidFill>
                  <a:srgbClr val="FF0000"/>
                </a:solidFill>
                <a:latin typeface="+mn-lt"/>
                <a:cs typeface="Arial" panose="020B0604020202020204" pitchFamily="34" charset="0"/>
              </a:rPr>
              <a:t> </a:t>
            </a:r>
            <a:r>
              <a:rPr lang="en-US" altLang="en-US" sz="1400" i="1" dirty="0">
                <a:solidFill>
                  <a:prstClr val="black"/>
                </a:solidFill>
                <a:latin typeface="+mn-lt"/>
                <a:cs typeface="Arial" panose="020B0604020202020204" pitchFamily="34" charset="0"/>
              </a:rPr>
              <a:t>also </a:t>
            </a:r>
            <a:r>
              <a:rPr lang="en-US" altLang="en-US" sz="1400" i="1" dirty="0" smtClean="0">
                <a:solidFill>
                  <a:prstClr val="black"/>
                </a:solidFill>
                <a:latin typeface="+mn-lt"/>
                <a:cs typeface="Arial" panose="020B0604020202020204" pitchFamily="34" charset="0"/>
              </a:rPr>
              <a:t>mention </a:t>
            </a:r>
            <a:r>
              <a:rPr lang="en-US" altLang="en-US" sz="1400" i="1" dirty="0">
                <a:solidFill>
                  <a:prstClr val="black"/>
                </a:solidFill>
                <a:latin typeface="+mn-lt"/>
                <a:cs typeface="Arial" panose="020B0604020202020204" pitchFamily="34" charset="0"/>
              </a:rPr>
              <a:t>the litter problem on the South </a:t>
            </a:r>
            <a:r>
              <a:rPr lang="en-US" altLang="en-US" sz="1400" i="1" dirty="0" smtClean="0">
                <a:solidFill>
                  <a:prstClr val="black"/>
                </a:solidFill>
                <a:latin typeface="+mn-lt"/>
                <a:cs typeface="Arial" panose="020B0604020202020204" pitchFamily="34" charset="0"/>
              </a:rPr>
              <a:t>Beach. Responsible SPA </a:t>
            </a:r>
            <a:r>
              <a:rPr lang="en-US" altLang="en-US" sz="1400" i="1" dirty="0">
                <a:solidFill>
                  <a:prstClr val="black"/>
                </a:solidFill>
                <a:latin typeface="+mn-lt"/>
                <a:cs typeface="Arial" panose="020B0604020202020204" pitchFamily="34" charset="0"/>
              </a:rPr>
              <a:t>researchers </a:t>
            </a:r>
            <a:r>
              <a:rPr lang="en-US" altLang="en-US" sz="1400" i="1" dirty="0" smtClean="0">
                <a:solidFill>
                  <a:prstClr val="black"/>
                </a:solidFill>
                <a:latin typeface="+mn-lt"/>
                <a:cs typeface="Arial" panose="020B0604020202020204" pitchFamily="34" charset="0"/>
              </a:rPr>
              <a:t>claimed that </a:t>
            </a:r>
            <a:r>
              <a:rPr lang="en-US" altLang="en-US" sz="1400" i="1" dirty="0">
                <a:solidFill>
                  <a:prstClr val="black"/>
                </a:solidFill>
                <a:latin typeface="+mn-lt"/>
                <a:cs typeface="Arial" panose="020B0604020202020204" pitchFamily="34" charset="0"/>
              </a:rPr>
              <a:t>the cause of death was plastic waste </a:t>
            </a:r>
            <a:endParaRPr lang="en-US" altLang="en-US" sz="1400" i="1" dirty="0" smtClean="0">
              <a:solidFill>
                <a:prstClr val="black"/>
              </a:solidFill>
              <a:latin typeface="+mn-lt"/>
              <a:cs typeface="Arial" panose="020B0604020202020204" pitchFamily="34" charset="0"/>
            </a:endParaRPr>
          </a:p>
          <a:p>
            <a:pPr marL="300037" lvl="1" indent="0">
              <a:spcBef>
                <a:spcPct val="0"/>
              </a:spcBef>
              <a:buNone/>
            </a:pPr>
            <a:r>
              <a:rPr lang="en-US" altLang="en-US" sz="1600" b="1" dirty="0">
                <a:solidFill>
                  <a:schemeClr val="accent1">
                    <a:lumMod val="50000"/>
                  </a:schemeClr>
                </a:solidFill>
                <a:effectLst>
                  <a:outerShdw blurRad="38100" dist="38100" dir="2700000" algn="tl">
                    <a:srgbClr val="000000">
                      <a:alpha val="43137"/>
                    </a:srgbClr>
                  </a:outerShdw>
                </a:effectLst>
              </a:rPr>
              <a:t>Rec. pt.6: Address the problem of predation, including through population control’s </a:t>
            </a:r>
            <a:r>
              <a:rPr lang="en-US" altLang="en-US" sz="1600" b="1" dirty="0" smtClean="0">
                <a:solidFill>
                  <a:schemeClr val="accent1">
                    <a:lumMod val="50000"/>
                  </a:schemeClr>
                </a:solidFill>
                <a:effectLst>
                  <a:outerShdw blurRad="38100" dist="38100" dir="2700000" algn="tl">
                    <a:srgbClr val="000000">
                      <a:alpha val="43137"/>
                    </a:srgbClr>
                  </a:outerShdw>
                </a:effectLst>
              </a:rPr>
              <a:t>programs;</a:t>
            </a: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The number of </a:t>
            </a:r>
            <a:r>
              <a:rPr lang="en-US" altLang="en-US" sz="1400" i="1" dirty="0">
                <a:solidFill>
                  <a:srgbClr val="FF0000"/>
                </a:solidFill>
                <a:latin typeface="+mn-lt"/>
                <a:cs typeface="Arial" panose="020B0604020202020204" pitchFamily="34" charset="0"/>
              </a:rPr>
              <a:t>predated nests</a:t>
            </a:r>
            <a:r>
              <a:rPr lang="en-US" altLang="en-US" sz="1400" i="1" dirty="0">
                <a:solidFill>
                  <a:prstClr val="black"/>
                </a:solidFill>
                <a:latin typeface="+mn-lt"/>
                <a:cs typeface="Arial" panose="020B0604020202020204" pitchFamily="34" charset="0"/>
              </a:rPr>
              <a:t> </a:t>
            </a:r>
            <a:r>
              <a:rPr lang="en-US" altLang="en-US" sz="1400" i="1" dirty="0" smtClean="0">
                <a:solidFill>
                  <a:prstClr val="black"/>
                </a:solidFill>
                <a:latin typeface="+mn-lt"/>
                <a:cs typeface="Arial" panose="020B0604020202020204" pitchFamily="34" charset="0"/>
              </a:rPr>
              <a:t>was higher </a:t>
            </a:r>
            <a:r>
              <a:rPr lang="en-US" altLang="en-US" sz="1400" i="1" dirty="0">
                <a:solidFill>
                  <a:prstClr val="black"/>
                </a:solidFill>
                <a:latin typeface="+mn-lt"/>
                <a:cs typeface="Arial" panose="020B0604020202020204" pitchFamily="34" charset="0"/>
              </a:rPr>
              <a:t>than 2021. </a:t>
            </a:r>
            <a:r>
              <a:rPr lang="en-US" altLang="en-US" sz="1400" i="1" dirty="0">
                <a:solidFill>
                  <a:srgbClr val="FF0000"/>
                </a:solidFill>
                <a:latin typeface="+mn-lt"/>
                <a:cs typeface="Arial" panose="020B0604020202020204" pitchFamily="34" charset="0"/>
              </a:rPr>
              <a:t>No protective grill cages </a:t>
            </a:r>
            <a:r>
              <a:rPr lang="en-US" altLang="en-US" sz="1400" i="1" dirty="0" smtClean="0">
                <a:solidFill>
                  <a:prstClr val="black"/>
                </a:solidFill>
                <a:latin typeface="+mn-lt"/>
                <a:cs typeface="Arial" panose="020B0604020202020204" pitchFamily="34" charset="0"/>
              </a:rPr>
              <a:t>were seen along all sections</a:t>
            </a:r>
            <a:r>
              <a:rPr lang="en-US" altLang="en-US" sz="1400" i="1" dirty="0">
                <a:solidFill>
                  <a:prstClr val="black"/>
                </a:solidFill>
                <a:latin typeface="+mn-lt"/>
                <a:cs typeface="Arial" panose="020B0604020202020204" pitchFamily="34" charset="0"/>
              </a:rPr>
              <a:t>. At the southern part of the SPA, tracks of dogs and wild boars were </a:t>
            </a:r>
            <a:r>
              <a:rPr lang="en-US" altLang="en-US" sz="1400" i="1" dirty="0" smtClean="0">
                <a:solidFill>
                  <a:prstClr val="black"/>
                </a:solidFill>
                <a:latin typeface="+mn-lt"/>
                <a:cs typeface="Arial" panose="020B0604020202020204" pitchFamily="34" charset="0"/>
              </a:rPr>
              <a:t>seen.</a:t>
            </a:r>
            <a:endParaRPr lang="en-US" altLang="en-US" sz="1400" i="1" dirty="0">
              <a:solidFill>
                <a:prstClr val="black"/>
              </a:solidFill>
              <a:latin typeface="+mn-lt"/>
              <a:cs typeface="Arial" panose="020B0604020202020204" pitchFamily="34" charset="0"/>
            </a:endParaRPr>
          </a:p>
        </p:txBody>
      </p:sp>
      <p:sp>
        <p:nvSpPr>
          <p:cNvPr id="3" name="TextBox 2"/>
          <p:cNvSpPr txBox="1"/>
          <p:nvPr/>
        </p:nvSpPr>
        <p:spPr>
          <a:xfrm>
            <a:off x="1259632" y="4299332"/>
            <a:ext cx="1306768" cy="246221"/>
          </a:xfrm>
          <a:prstGeom prst="rect">
            <a:avLst/>
          </a:prstGeom>
          <a:noFill/>
        </p:spPr>
        <p:txBody>
          <a:bodyPr wrap="none" rtlCol="0">
            <a:spAutoFit/>
          </a:bodyPr>
          <a:lstStyle/>
          <a:p>
            <a:r>
              <a:rPr lang="en-US" sz="1000" b="1" dirty="0" smtClean="0"/>
              <a:t>Litter</a:t>
            </a:r>
            <a:r>
              <a:rPr lang="en-US" sz="1000" dirty="0" smtClean="0"/>
              <a:t> on South Beach</a:t>
            </a:r>
            <a:endParaRPr lang="el-GR" sz="1000" dirty="0"/>
          </a:p>
        </p:txBody>
      </p:sp>
      <p:pic>
        <p:nvPicPr>
          <p:cNvPr id="6" name="image92.jpg"/>
          <p:cNvPicPr/>
          <p:nvPr/>
        </p:nvPicPr>
        <p:blipFill>
          <a:blip r:embed="rId3" cstate="print">
            <a:extLst>
              <a:ext uri="{28A0092B-C50C-407E-A947-70E740481C1C}">
                <a14:useLocalDpi xmlns:a14="http://schemas.microsoft.com/office/drawing/2010/main" val="0"/>
              </a:ext>
            </a:extLst>
          </a:blip>
          <a:stretch>
            <a:fillRect/>
          </a:stretch>
        </p:blipFill>
        <p:spPr>
          <a:xfrm>
            <a:off x="4932040" y="2499742"/>
            <a:ext cx="2699385" cy="1799590"/>
          </a:xfrm>
          <a:prstGeom prst="rect">
            <a:avLst/>
          </a:prstGeom>
          <a:ln/>
        </p:spPr>
      </p:pic>
      <p:pic>
        <p:nvPicPr>
          <p:cNvPr id="8" name="image92.jpg"/>
          <p:cNvPicPr/>
          <p:nvPr/>
        </p:nvPicPr>
        <p:blipFill>
          <a:blip r:embed="rId4" cstate="print">
            <a:extLst>
              <a:ext uri="{28A0092B-C50C-407E-A947-70E740481C1C}">
                <a14:useLocalDpi xmlns:a14="http://schemas.microsoft.com/office/drawing/2010/main" val="0"/>
              </a:ext>
            </a:extLst>
          </a:blip>
          <a:stretch>
            <a:fillRect/>
          </a:stretch>
        </p:blipFill>
        <p:spPr>
          <a:xfrm>
            <a:off x="1331640" y="2499742"/>
            <a:ext cx="2699385" cy="1799590"/>
          </a:xfrm>
          <a:prstGeom prst="rect">
            <a:avLst/>
          </a:prstGeom>
          <a:ln/>
        </p:spPr>
      </p:pic>
      <p:sp>
        <p:nvSpPr>
          <p:cNvPr id="9" name="TextBox 8"/>
          <p:cNvSpPr txBox="1"/>
          <p:nvPr/>
        </p:nvSpPr>
        <p:spPr>
          <a:xfrm>
            <a:off x="4860032" y="4299332"/>
            <a:ext cx="2250937" cy="246221"/>
          </a:xfrm>
          <a:prstGeom prst="rect">
            <a:avLst/>
          </a:prstGeom>
          <a:noFill/>
        </p:spPr>
        <p:txBody>
          <a:bodyPr wrap="none" rtlCol="0">
            <a:spAutoFit/>
          </a:bodyPr>
          <a:lstStyle/>
          <a:p>
            <a:r>
              <a:rPr lang="en-US" sz="1000" b="1" dirty="0" smtClean="0"/>
              <a:t>Predated nest </a:t>
            </a:r>
            <a:r>
              <a:rPr lang="en-US" sz="1000" dirty="0" err="1" smtClean="0"/>
              <a:t>inbetween</a:t>
            </a:r>
            <a:r>
              <a:rPr lang="en-US" sz="1000" dirty="0" smtClean="0"/>
              <a:t> vehicle tracks</a:t>
            </a:r>
            <a:endParaRPr lang="el-GR" sz="1000" dirty="0"/>
          </a:p>
        </p:txBody>
      </p:sp>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11</a:t>
            </a:fld>
            <a:endParaRPr lang="el-GR"/>
          </a:p>
        </p:txBody>
      </p:sp>
    </p:spTree>
    <p:extLst>
      <p:ext uri="{BB962C8B-B14F-4D97-AF65-F5344CB8AC3E}">
        <p14:creationId xmlns:p14="http://schemas.microsoft.com/office/powerpoint/2010/main" val="3452464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3016210"/>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a:t>
            </a:r>
            <a:r>
              <a:rPr lang="en-US" sz="1600" b="1" dirty="0" smtClean="0">
                <a:solidFill>
                  <a:schemeClr val="accent1">
                    <a:lumMod val="50000"/>
                  </a:schemeClr>
                </a:solidFill>
                <a:effectLst>
                  <a:outerShdw blurRad="38100" dist="38100" dir="2700000" algn="tl">
                    <a:srgbClr val="000000">
                      <a:alpha val="43137"/>
                    </a:srgbClr>
                  </a:outerShdw>
                </a:effectLst>
              </a:rPr>
              <a:t>pt.7</a:t>
            </a:r>
            <a:r>
              <a:rPr lang="en-US" sz="1600" b="1" dirty="0">
                <a:solidFill>
                  <a:schemeClr val="accent1">
                    <a:lumMod val="50000"/>
                  </a:schemeClr>
                </a:solidFill>
                <a:effectLst>
                  <a:outerShdw blurRad="38100" dist="38100" dir="2700000" algn="tl">
                    <a:srgbClr val="000000">
                      <a:alpha val="43137"/>
                    </a:srgbClr>
                  </a:outerShdw>
                </a:effectLst>
              </a:rPr>
              <a:t>: </a:t>
            </a:r>
            <a:r>
              <a:rPr lang="en-US" sz="1600" b="1" dirty="0" smtClean="0">
                <a:solidFill>
                  <a:schemeClr val="accent1">
                    <a:lumMod val="50000"/>
                  </a:schemeClr>
                </a:solidFill>
                <a:effectLst>
                  <a:outerShdw blurRad="38100" dist="38100" dir="2700000" algn="tl">
                    <a:srgbClr val="000000">
                      <a:alpha val="43137"/>
                    </a:srgbClr>
                  </a:outerShdw>
                </a:effectLst>
              </a:rPr>
              <a:t>Ensure </a:t>
            </a:r>
            <a:r>
              <a:rPr lang="en-US" sz="1600" b="1" dirty="0">
                <a:solidFill>
                  <a:schemeClr val="accent1">
                    <a:lumMod val="50000"/>
                  </a:schemeClr>
                </a:solidFill>
                <a:effectLst>
                  <a:outerShdw blurRad="38100" dist="38100" dir="2700000" algn="tl">
                    <a:srgbClr val="000000">
                      <a:alpha val="43137"/>
                    </a:srgbClr>
                  </a:outerShdw>
                </a:effectLst>
              </a:rPr>
              <a:t>the proper fencing of all nests in areas with high human presence during the day, so as to protect them from trampling and from beach furniture;</a:t>
            </a:r>
            <a:endParaRPr lang="en-US" sz="1600" b="1" dirty="0" smtClean="0">
              <a:solidFill>
                <a:schemeClr val="accent1">
                  <a:lumMod val="50000"/>
                </a:schemeClr>
              </a:solidFill>
              <a:effectLst>
                <a:outerShdw blurRad="38100" dist="38100" dir="2700000" algn="tl">
                  <a:srgbClr val="000000">
                    <a:alpha val="43137"/>
                  </a:srgbClr>
                </a:outerShdw>
              </a:effectLst>
            </a:endParaRP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Caging </a:t>
            </a:r>
            <a:r>
              <a:rPr lang="en-US" altLang="en-US" sz="1400" i="1" dirty="0" smtClean="0">
                <a:solidFill>
                  <a:prstClr val="black"/>
                </a:solidFill>
                <a:cs typeface="Arial" panose="020B0604020202020204" pitchFamily="34" charset="0"/>
              </a:rPr>
              <a:t>of nests was </a:t>
            </a:r>
            <a:r>
              <a:rPr lang="en-US" altLang="en-US" sz="1400" i="1" dirty="0">
                <a:solidFill>
                  <a:srgbClr val="FF0000"/>
                </a:solidFill>
                <a:cs typeface="Arial" panose="020B0604020202020204" pitchFamily="34" charset="0"/>
              </a:rPr>
              <a:t>not seen </a:t>
            </a:r>
            <a:r>
              <a:rPr lang="en-US" altLang="en-US" sz="1400" i="1" dirty="0" smtClean="0">
                <a:solidFill>
                  <a:prstClr val="black"/>
                </a:solidFill>
                <a:cs typeface="Arial" panose="020B0604020202020204" pitchFamily="34" charset="0"/>
              </a:rPr>
              <a:t>along the </a:t>
            </a:r>
            <a:r>
              <a:rPr lang="en-US" altLang="en-US" sz="1400" i="1" dirty="0">
                <a:solidFill>
                  <a:prstClr val="black"/>
                </a:solidFill>
                <a:cs typeface="Arial" panose="020B0604020202020204" pitchFamily="34" charset="0"/>
              </a:rPr>
              <a:t>entire </a:t>
            </a:r>
            <a:r>
              <a:rPr lang="en-US" altLang="en-US" sz="1400" i="1" dirty="0" smtClean="0">
                <a:solidFill>
                  <a:prstClr val="black"/>
                </a:solidFill>
                <a:cs typeface="Arial" panose="020B0604020202020204" pitchFamily="34" charset="0"/>
              </a:rPr>
              <a:t>SPA, and no </a:t>
            </a:r>
            <a:r>
              <a:rPr lang="en-US" altLang="en-US" sz="1400" i="1" dirty="0">
                <a:solidFill>
                  <a:prstClr val="black"/>
                </a:solidFill>
                <a:cs typeface="Arial" panose="020B0604020202020204" pitchFamily="34" charset="0"/>
              </a:rPr>
              <a:t>flat grills against </a:t>
            </a:r>
            <a:r>
              <a:rPr lang="en-US" altLang="en-US" sz="1400" i="1" dirty="0" smtClean="0">
                <a:solidFill>
                  <a:prstClr val="black"/>
                </a:solidFill>
                <a:cs typeface="Arial" panose="020B0604020202020204" pitchFamily="34" charset="0"/>
              </a:rPr>
              <a:t>predation. Only </a:t>
            </a:r>
            <a:r>
              <a:rPr lang="en-US" altLang="en-US" sz="1400" i="1" dirty="0">
                <a:solidFill>
                  <a:prstClr val="black"/>
                </a:solidFill>
                <a:cs typeface="Arial" panose="020B0604020202020204" pitchFamily="34" charset="0"/>
              </a:rPr>
              <a:t>20 nests near the facility on Patara Main </a:t>
            </a:r>
            <a:r>
              <a:rPr lang="en-US" altLang="en-US" sz="1400" i="1" dirty="0" smtClean="0">
                <a:solidFill>
                  <a:prstClr val="black"/>
                </a:solidFill>
                <a:cs typeface="Arial" panose="020B0604020202020204" pitchFamily="34" charset="0"/>
              </a:rPr>
              <a:t>Beach were seen caged. </a:t>
            </a:r>
            <a:endParaRPr lang="en-US" altLang="en-US" sz="1400" i="1" dirty="0" smtClean="0">
              <a:solidFill>
                <a:prstClr val="black"/>
              </a:solidFill>
              <a:latin typeface="+mn-lt"/>
              <a:cs typeface="Arial" panose="020B0604020202020204" pitchFamily="34" charset="0"/>
            </a:endParaRPr>
          </a:p>
          <a:p>
            <a:pPr marL="300037" lvl="1" indent="0">
              <a:spcBef>
                <a:spcPct val="0"/>
              </a:spcBef>
              <a:buNone/>
            </a:pPr>
            <a:r>
              <a:rPr lang="en-US" altLang="en-US" sz="1600" b="1" dirty="0">
                <a:solidFill>
                  <a:schemeClr val="accent1">
                    <a:lumMod val="50000"/>
                  </a:schemeClr>
                </a:solidFill>
                <a:effectLst>
                  <a:outerShdw blurRad="38100" dist="38100" dir="2700000" algn="tl">
                    <a:srgbClr val="000000">
                      <a:alpha val="43137"/>
                    </a:srgbClr>
                  </a:outerShdw>
                </a:effectLst>
              </a:rPr>
              <a:t>Rec. </a:t>
            </a:r>
            <a:r>
              <a:rPr lang="en-US" altLang="en-US" sz="1600" b="1" dirty="0" smtClean="0">
                <a:solidFill>
                  <a:schemeClr val="accent1">
                    <a:lumMod val="50000"/>
                  </a:schemeClr>
                </a:solidFill>
                <a:effectLst>
                  <a:outerShdw blurRad="38100" dist="38100" dir="2700000" algn="tl">
                    <a:srgbClr val="000000">
                      <a:alpha val="43137"/>
                    </a:srgbClr>
                  </a:outerShdw>
                </a:effectLst>
              </a:rPr>
              <a:t>pt.8</a:t>
            </a:r>
            <a:r>
              <a:rPr lang="en-US" altLang="en-US" sz="1600" b="1" dirty="0">
                <a:solidFill>
                  <a:schemeClr val="accent1">
                    <a:lumMod val="50000"/>
                  </a:schemeClr>
                </a:solidFill>
                <a:effectLst>
                  <a:outerShdw blurRad="38100" dist="38100" dir="2700000" algn="tl">
                    <a:srgbClr val="000000">
                      <a:alpha val="43137"/>
                    </a:srgbClr>
                  </a:outerShdw>
                </a:effectLst>
              </a:rPr>
              <a:t>: Urgently set up long-term conservation and research </a:t>
            </a:r>
            <a:r>
              <a:rPr lang="en-US" altLang="en-US" sz="1600" b="1" dirty="0" smtClean="0">
                <a:solidFill>
                  <a:schemeClr val="accent1">
                    <a:lumMod val="50000"/>
                  </a:schemeClr>
                </a:solidFill>
                <a:effectLst>
                  <a:outerShdw blurRad="38100" dist="38100" dir="2700000" algn="tl">
                    <a:srgbClr val="000000">
                      <a:alpha val="43137"/>
                    </a:srgbClr>
                  </a:outerShdw>
                </a:effectLst>
              </a:rPr>
              <a:t>programs </a:t>
            </a:r>
            <a:r>
              <a:rPr lang="en-US" altLang="en-US" sz="1600" b="1" dirty="0">
                <a:solidFill>
                  <a:schemeClr val="accent1">
                    <a:lumMod val="50000"/>
                  </a:schemeClr>
                </a:solidFill>
                <a:effectLst>
                  <a:outerShdw blurRad="38100" dist="38100" dir="2700000" algn="tl">
                    <a:srgbClr val="000000">
                      <a:alpha val="43137"/>
                    </a:srgbClr>
                  </a:outerShdw>
                </a:effectLst>
              </a:rPr>
              <a:t>entrusted to a permanent team;</a:t>
            </a:r>
            <a:endParaRPr lang="en-US" altLang="en-US" sz="1600" b="1" dirty="0" smtClean="0">
              <a:solidFill>
                <a:schemeClr val="accent1">
                  <a:lumMod val="50000"/>
                </a:schemeClr>
              </a:solidFill>
              <a:effectLst>
                <a:outerShdw blurRad="38100" dist="38100" dir="2700000" algn="tl">
                  <a:srgbClr val="000000">
                    <a:alpha val="43137"/>
                  </a:srgbClr>
                </a:outerShdw>
              </a:effectLst>
            </a:endParaRP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The volunteer group monitoring Patara SPA in 2022 was different </a:t>
            </a:r>
            <a:r>
              <a:rPr lang="en-US" altLang="en-US" sz="1400" i="1" dirty="0" smtClean="0">
                <a:solidFill>
                  <a:prstClr val="black"/>
                </a:solidFill>
                <a:latin typeface="+mn-lt"/>
                <a:cs typeface="Arial" panose="020B0604020202020204" pitchFamily="34" charset="0"/>
              </a:rPr>
              <a:t>from the one monitoring in 2021. The </a:t>
            </a:r>
            <a:r>
              <a:rPr lang="en-US" altLang="en-US" sz="1400" i="1" dirty="0">
                <a:solidFill>
                  <a:prstClr val="black"/>
                </a:solidFill>
                <a:latin typeface="+mn-lt"/>
                <a:cs typeface="Arial" panose="020B0604020202020204" pitchFamily="34" charset="0"/>
              </a:rPr>
              <a:t>2022 group was again contracted for </a:t>
            </a:r>
            <a:r>
              <a:rPr lang="en-US" altLang="en-US" sz="1400" i="1" dirty="0">
                <a:solidFill>
                  <a:srgbClr val="FF0000"/>
                </a:solidFill>
                <a:latin typeface="+mn-lt"/>
                <a:cs typeface="Arial" panose="020B0604020202020204" pitchFamily="34" charset="0"/>
              </a:rPr>
              <a:t>a single </a:t>
            </a:r>
            <a:r>
              <a:rPr lang="en-US" altLang="en-US" sz="1400" i="1" dirty="0" smtClean="0">
                <a:solidFill>
                  <a:srgbClr val="FF0000"/>
                </a:solidFill>
                <a:latin typeface="+mn-lt"/>
                <a:cs typeface="Arial" panose="020B0604020202020204" pitchFamily="34" charset="0"/>
              </a:rPr>
              <a:t>nesting season</a:t>
            </a:r>
            <a:r>
              <a:rPr lang="en-US" altLang="en-US" sz="1400" i="1" dirty="0" smtClean="0">
                <a:solidFill>
                  <a:prstClr val="black"/>
                </a:solidFill>
                <a:latin typeface="+mn-lt"/>
                <a:cs typeface="Arial" panose="020B0604020202020204" pitchFamily="34" charset="0"/>
              </a:rPr>
              <a:t>.</a:t>
            </a: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The work </a:t>
            </a:r>
            <a:r>
              <a:rPr lang="en-US" altLang="en-US" sz="1400" i="1" dirty="0">
                <a:solidFill>
                  <a:prstClr val="black"/>
                </a:solidFill>
                <a:latin typeface="+mn-lt"/>
                <a:cs typeface="Arial" panose="020B0604020202020204" pitchFamily="34" charset="0"/>
              </a:rPr>
              <a:t>quality </a:t>
            </a:r>
            <a:r>
              <a:rPr lang="en-US" altLang="en-US" sz="1400" i="1" dirty="0" smtClean="0">
                <a:solidFill>
                  <a:prstClr val="black"/>
                </a:solidFill>
                <a:latin typeface="+mn-lt"/>
                <a:cs typeface="Arial" panose="020B0604020202020204" pitchFamily="34" charset="0"/>
              </a:rPr>
              <a:t>results of the volunteers is </a:t>
            </a:r>
            <a:r>
              <a:rPr lang="en-US" altLang="en-US" sz="1400" i="1" dirty="0">
                <a:solidFill>
                  <a:srgbClr val="FF0000"/>
                </a:solidFill>
                <a:latin typeface="+mn-lt"/>
                <a:cs typeface="Arial" panose="020B0604020202020204" pitchFamily="34" charset="0"/>
              </a:rPr>
              <a:t>questionable</a:t>
            </a:r>
            <a:r>
              <a:rPr lang="en-US" altLang="en-US" sz="1400" i="1" dirty="0">
                <a:solidFill>
                  <a:prstClr val="black"/>
                </a:solidFill>
                <a:latin typeface="+mn-lt"/>
                <a:cs typeface="Arial" panose="020B0604020202020204" pitchFamily="34" charset="0"/>
              </a:rPr>
              <a:t> </a:t>
            </a:r>
            <a:r>
              <a:rPr lang="en-US" altLang="en-US" sz="1400" i="1" dirty="0" smtClean="0">
                <a:solidFill>
                  <a:prstClr val="black"/>
                </a:solidFill>
                <a:latin typeface="+mn-lt"/>
                <a:cs typeface="Arial" panose="020B0604020202020204" pitchFamily="34" charset="0"/>
              </a:rPr>
              <a:t>this year due </a:t>
            </a:r>
            <a:r>
              <a:rPr lang="en-US" altLang="en-US" sz="1400" i="1" dirty="0">
                <a:solidFill>
                  <a:prstClr val="black"/>
                </a:solidFill>
                <a:latin typeface="+mn-lt"/>
                <a:cs typeface="Arial" panose="020B0604020202020204" pitchFamily="34" charset="0"/>
              </a:rPr>
              <a:t>to </a:t>
            </a:r>
            <a:r>
              <a:rPr lang="en-US" altLang="en-US" sz="1400" i="1" dirty="0" smtClean="0">
                <a:solidFill>
                  <a:prstClr val="black"/>
                </a:solidFill>
                <a:latin typeface="+mn-lt"/>
                <a:cs typeface="Arial" panose="020B0604020202020204" pitchFamily="34" charset="0"/>
              </a:rPr>
              <a:t>nests destruction by </a:t>
            </a:r>
            <a:r>
              <a:rPr lang="en-US" altLang="en-US" sz="1400" i="1" dirty="0">
                <a:solidFill>
                  <a:prstClr val="black"/>
                </a:solidFill>
                <a:latin typeface="+mn-lt"/>
                <a:cs typeface="Arial" panose="020B0604020202020204" pitchFamily="34" charset="0"/>
              </a:rPr>
              <a:t>the </a:t>
            </a:r>
            <a:r>
              <a:rPr lang="en-US" altLang="en-US" sz="1400" i="1" dirty="0" smtClean="0">
                <a:solidFill>
                  <a:prstClr val="black"/>
                </a:solidFill>
                <a:latin typeface="+mn-lt"/>
                <a:cs typeface="Arial" panose="020B0604020202020204" pitchFamily="34" charset="0"/>
              </a:rPr>
              <a:t>washing </a:t>
            </a:r>
            <a:r>
              <a:rPr lang="en-US" altLang="en-US" sz="1400" i="1" dirty="0" err="1" smtClean="0">
                <a:solidFill>
                  <a:prstClr val="black"/>
                </a:solidFill>
                <a:latin typeface="+mn-lt"/>
                <a:cs typeface="Arial" panose="020B0604020202020204" pitchFamily="34" charset="0"/>
              </a:rPr>
              <a:t>awaw</a:t>
            </a:r>
            <a:r>
              <a:rPr lang="en-US" altLang="en-US" sz="1400" i="1" dirty="0" smtClean="0">
                <a:solidFill>
                  <a:prstClr val="black"/>
                </a:solidFill>
                <a:latin typeface="+mn-lt"/>
                <a:cs typeface="Arial" panose="020B0604020202020204" pitchFamily="34" charset="0"/>
              </a:rPr>
              <a:t> </a:t>
            </a:r>
            <a:r>
              <a:rPr lang="en-US" altLang="en-US" sz="1400" i="1" dirty="0">
                <a:solidFill>
                  <a:prstClr val="black"/>
                </a:solidFill>
                <a:latin typeface="+mn-lt"/>
                <a:cs typeface="Arial" panose="020B0604020202020204" pitchFamily="34" charset="0"/>
              </a:rPr>
              <a:t>effect, </a:t>
            </a:r>
            <a:r>
              <a:rPr lang="en-US" altLang="en-US" sz="1400" i="1" dirty="0" smtClean="0">
                <a:solidFill>
                  <a:prstClr val="black"/>
                </a:solidFill>
                <a:latin typeface="+mn-lt"/>
                <a:cs typeface="Arial" panose="020B0604020202020204" pitchFamily="34" charset="0"/>
              </a:rPr>
              <a:t>the predated </a:t>
            </a:r>
            <a:r>
              <a:rPr lang="en-US" altLang="en-US" sz="1400" i="1" dirty="0">
                <a:solidFill>
                  <a:prstClr val="black"/>
                </a:solidFill>
                <a:latin typeface="+mn-lt"/>
                <a:cs typeface="Arial" panose="020B0604020202020204" pitchFamily="34" charset="0"/>
              </a:rPr>
              <a:t>nests, </a:t>
            </a:r>
            <a:r>
              <a:rPr lang="en-US" altLang="en-US" sz="1400" i="1" dirty="0" smtClean="0">
                <a:solidFill>
                  <a:prstClr val="black"/>
                </a:solidFill>
                <a:latin typeface="+mn-lt"/>
                <a:cs typeface="Arial" panose="020B0604020202020204" pitchFamily="34" charset="0"/>
              </a:rPr>
              <a:t>the absence of  </a:t>
            </a:r>
            <a:r>
              <a:rPr lang="en-US" altLang="en-US" sz="1400" i="1" dirty="0">
                <a:solidFill>
                  <a:prstClr val="black"/>
                </a:solidFill>
                <a:latin typeface="+mn-lt"/>
                <a:cs typeface="Arial" panose="020B0604020202020204" pitchFamily="34" charset="0"/>
              </a:rPr>
              <a:t>caging in areas with high predation, as well as some unmarked tracks and nests.</a:t>
            </a:r>
          </a:p>
        </p:txBody>
      </p:sp>
      <p:sp>
        <p:nvSpPr>
          <p:cNvPr id="3" name="TextBox 2"/>
          <p:cNvSpPr txBox="1"/>
          <p:nvPr/>
        </p:nvSpPr>
        <p:spPr>
          <a:xfrm>
            <a:off x="899593" y="4484907"/>
            <a:ext cx="2800767" cy="246221"/>
          </a:xfrm>
          <a:prstGeom prst="rect">
            <a:avLst/>
          </a:prstGeom>
          <a:noFill/>
        </p:spPr>
        <p:txBody>
          <a:bodyPr wrap="none" rtlCol="0">
            <a:spAutoFit/>
          </a:bodyPr>
          <a:lstStyle/>
          <a:p>
            <a:r>
              <a:rPr lang="en-US" sz="1000" dirty="0"/>
              <a:t>Visitors </a:t>
            </a:r>
            <a:r>
              <a:rPr lang="en-US" sz="1000" dirty="0" smtClean="0"/>
              <a:t>on the nesting beach. </a:t>
            </a:r>
            <a:r>
              <a:rPr lang="en-US" sz="1000" b="1" dirty="0" smtClean="0"/>
              <a:t>No protective cages</a:t>
            </a:r>
            <a:endParaRPr lang="el-GR" sz="1000" b="1" dirty="0"/>
          </a:p>
        </p:txBody>
      </p:sp>
      <p:sp>
        <p:nvSpPr>
          <p:cNvPr id="9" name="TextBox 8"/>
          <p:cNvSpPr txBox="1"/>
          <p:nvPr/>
        </p:nvSpPr>
        <p:spPr>
          <a:xfrm>
            <a:off x="4741289" y="4478004"/>
            <a:ext cx="3648756" cy="400110"/>
          </a:xfrm>
          <a:prstGeom prst="rect">
            <a:avLst/>
          </a:prstGeom>
          <a:noFill/>
        </p:spPr>
        <p:txBody>
          <a:bodyPr wrap="none" rtlCol="0">
            <a:spAutoFit/>
          </a:bodyPr>
          <a:lstStyle/>
          <a:p>
            <a:r>
              <a:rPr lang="en-US" sz="1000" dirty="0" err="1" smtClean="0"/>
              <a:t>Çayağzı</a:t>
            </a:r>
            <a:r>
              <a:rPr lang="en-US" sz="1000" dirty="0" smtClean="0"/>
              <a:t> </a:t>
            </a:r>
            <a:r>
              <a:rPr lang="en-US" sz="1000" dirty="0"/>
              <a:t>Beach. The </a:t>
            </a:r>
            <a:r>
              <a:rPr lang="en-US" sz="1000" b="1" dirty="0" smtClean="0"/>
              <a:t>one and only </a:t>
            </a:r>
            <a:r>
              <a:rPr lang="en-US" sz="1000" b="1" dirty="0"/>
              <a:t>member </a:t>
            </a:r>
            <a:r>
              <a:rPr lang="en-US" sz="1000" dirty="0"/>
              <a:t>of the monitoring team </a:t>
            </a:r>
            <a:endParaRPr lang="en-US" sz="1000" dirty="0" smtClean="0"/>
          </a:p>
          <a:p>
            <a:r>
              <a:rPr lang="en-US" sz="1000" dirty="0" smtClean="0"/>
              <a:t>we </a:t>
            </a:r>
            <a:r>
              <a:rPr lang="en-US" sz="1000" dirty="0"/>
              <a:t>encountered, at 07:00.</a:t>
            </a:r>
            <a:endParaRPr lang="el-GR" sz="1000" dirty="0"/>
          </a:p>
        </p:txBody>
      </p:sp>
      <p:pic>
        <p:nvPicPr>
          <p:cNvPr id="10" name="image92.jpg"/>
          <p:cNvPicPr/>
          <p:nvPr/>
        </p:nvPicPr>
        <p:blipFill rotWithShape="1">
          <a:blip r:embed="rId3" cstate="print">
            <a:extLst>
              <a:ext uri="{28A0092B-C50C-407E-A947-70E740481C1C}">
                <a14:useLocalDpi xmlns:a14="http://schemas.microsoft.com/office/drawing/2010/main" val="0"/>
              </a:ext>
            </a:extLst>
          </a:blip>
          <a:srcRect l="32866" t="14892" r="1" b="25536"/>
          <a:stretch/>
        </p:blipFill>
        <p:spPr bwMode="auto">
          <a:xfrm>
            <a:off x="4756687" y="2926783"/>
            <a:ext cx="2657475" cy="1533525"/>
          </a:xfrm>
          <a:prstGeom prst="rect">
            <a:avLst/>
          </a:prstGeom>
          <a:ln>
            <a:noFill/>
          </a:ln>
          <a:extLst>
            <a:ext uri="{53640926-AAD7-44D8-BBD7-CCE9431645EC}">
              <a14:shadowObscured xmlns:a14="http://schemas.microsoft.com/office/drawing/2010/main"/>
            </a:ext>
          </a:extLst>
        </p:spPr>
      </p:pic>
      <p:pic>
        <p:nvPicPr>
          <p:cNvPr id="12" name="image92.jpg"/>
          <p:cNvPicPr/>
          <p:nvPr/>
        </p:nvPicPr>
        <p:blipFill rotWithShape="1">
          <a:blip r:embed="rId4" cstate="print">
            <a:extLst>
              <a:ext uri="{28A0092B-C50C-407E-A947-70E740481C1C}">
                <a14:useLocalDpi xmlns:a14="http://schemas.microsoft.com/office/drawing/2010/main" val="0"/>
              </a:ext>
            </a:extLst>
          </a:blip>
          <a:srcRect t="29743"/>
          <a:stretch/>
        </p:blipFill>
        <p:spPr bwMode="auto">
          <a:xfrm>
            <a:off x="899593" y="2926783"/>
            <a:ext cx="3528392" cy="1533525"/>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12</a:t>
            </a:fld>
            <a:endParaRPr lang="el-GR"/>
          </a:p>
        </p:txBody>
      </p:sp>
    </p:spTree>
    <p:extLst>
      <p:ext uri="{BB962C8B-B14F-4D97-AF65-F5344CB8AC3E}">
        <p14:creationId xmlns:p14="http://schemas.microsoft.com/office/powerpoint/2010/main" val="2637688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769989"/>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a:t>
            </a:r>
            <a:r>
              <a:rPr lang="en-US" sz="1600" b="1" dirty="0" smtClean="0">
                <a:solidFill>
                  <a:schemeClr val="accent1">
                    <a:lumMod val="50000"/>
                  </a:schemeClr>
                </a:solidFill>
                <a:effectLst>
                  <a:outerShdw blurRad="38100" dist="38100" dir="2700000" algn="tl">
                    <a:srgbClr val="000000">
                      <a:alpha val="43137"/>
                    </a:srgbClr>
                  </a:outerShdw>
                </a:effectLst>
              </a:rPr>
              <a:t>pt.9</a:t>
            </a:r>
            <a:r>
              <a:rPr lang="en-US" sz="1600" b="1" dirty="0">
                <a:solidFill>
                  <a:schemeClr val="accent1">
                    <a:lumMod val="50000"/>
                  </a:schemeClr>
                </a:solidFill>
                <a:effectLst>
                  <a:outerShdw blurRad="38100" dist="38100" dir="2700000" algn="tl">
                    <a:srgbClr val="000000">
                      <a:alpha val="43137"/>
                    </a:srgbClr>
                  </a:outerShdw>
                </a:effectLst>
              </a:rPr>
              <a:t>: Improve information to and awareness of tourists about sea turtle nesting and on correct </a:t>
            </a:r>
            <a:r>
              <a:rPr lang="en-US" sz="1600" b="1" dirty="0" err="1">
                <a:solidFill>
                  <a:schemeClr val="accent1">
                    <a:lumMod val="50000"/>
                  </a:schemeClr>
                </a:solidFill>
                <a:effectLst>
                  <a:outerShdw blurRad="38100" dist="38100" dir="2700000" algn="tl">
                    <a:srgbClr val="000000">
                      <a:alpha val="43137"/>
                    </a:srgbClr>
                  </a:outerShdw>
                </a:effectLst>
              </a:rPr>
              <a:t>behaviour</a:t>
            </a:r>
            <a:r>
              <a:rPr lang="en-US" sz="1600" b="1" dirty="0">
                <a:solidFill>
                  <a:schemeClr val="accent1">
                    <a:lumMod val="50000"/>
                  </a:schemeClr>
                </a:solidFill>
                <a:effectLst>
                  <a:outerShdw blurRad="38100" dist="38100" dir="2700000" algn="tl">
                    <a:srgbClr val="000000">
                      <a:alpha val="43137"/>
                    </a:srgbClr>
                  </a:outerShdw>
                </a:effectLst>
              </a:rPr>
              <a:t> for the sustainable use of the beach and install clearer signage to indicate the nesting zone;</a:t>
            </a:r>
            <a:endParaRPr lang="en-US" sz="1600" b="1" dirty="0" smtClean="0">
              <a:solidFill>
                <a:schemeClr val="accent1">
                  <a:lumMod val="50000"/>
                </a:schemeClr>
              </a:solidFill>
              <a:effectLst>
                <a:outerShdw blurRad="38100" dist="38100" dir="2700000" algn="tl">
                  <a:srgbClr val="000000">
                    <a:alpha val="43137"/>
                  </a:srgbClr>
                </a:outerShdw>
              </a:effectLst>
            </a:endParaRP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New wooden posts were installed </a:t>
            </a:r>
            <a:r>
              <a:rPr lang="en-US" altLang="en-US" sz="1400" i="1" dirty="0" smtClean="0">
                <a:solidFill>
                  <a:prstClr val="black"/>
                </a:solidFill>
                <a:cs typeface="Arial" panose="020B0604020202020204" pitchFamily="34" charset="0"/>
              </a:rPr>
              <a:t>on </a:t>
            </a:r>
            <a:r>
              <a:rPr lang="en-US" altLang="en-US" sz="1400" i="1" dirty="0">
                <a:solidFill>
                  <a:prstClr val="black"/>
                </a:solidFill>
                <a:cs typeface="Arial" panose="020B0604020202020204" pitchFamily="34" charset="0"/>
              </a:rPr>
              <a:t>the </a:t>
            </a:r>
            <a:r>
              <a:rPr lang="en-US" altLang="en-US" sz="1400" i="1" dirty="0" smtClean="0">
                <a:solidFill>
                  <a:prstClr val="black"/>
                </a:solidFill>
                <a:cs typeface="Arial" panose="020B0604020202020204" pitchFamily="34" charset="0"/>
              </a:rPr>
              <a:t>South </a:t>
            </a:r>
            <a:r>
              <a:rPr lang="en-US" altLang="en-US" sz="1400" i="1" dirty="0">
                <a:solidFill>
                  <a:prstClr val="black"/>
                </a:solidFill>
                <a:cs typeface="Arial" panose="020B0604020202020204" pitchFamily="34" charset="0"/>
              </a:rPr>
              <a:t>beach. However </a:t>
            </a: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topography and characteristics of the nesting beach </a:t>
            </a:r>
            <a:r>
              <a:rPr lang="en-US" altLang="en-US" sz="1400" i="1" dirty="0" smtClean="0">
                <a:solidFill>
                  <a:srgbClr val="FF0000"/>
                </a:solidFill>
                <a:cs typeface="Arial" panose="020B0604020202020204" pitchFamily="34" charset="0"/>
              </a:rPr>
              <a:t>was</a:t>
            </a:r>
            <a:r>
              <a:rPr lang="en-US" altLang="en-US" sz="1400" i="1" dirty="0" smtClean="0">
                <a:solidFill>
                  <a:prstClr val="black"/>
                </a:solidFill>
                <a:cs typeface="Arial" panose="020B0604020202020204" pitchFamily="34" charset="0"/>
              </a:rPr>
              <a:t> </a:t>
            </a:r>
            <a:r>
              <a:rPr lang="en-US" altLang="en-US" sz="1400" i="1" dirty="0" smtClean="0">
                <a:solidFill>
                  <a:srgbClr val="FF0000"/>
                </a:solidFill>
                <a:cs typeface="Arial" panose="020B0604020202020204" pitchFamily="34" charset="0"/>
              </a:rPr>
              <a:t>not taken under account. </a:t>
            </a:r>
            <a:r>
              <a:rPr lang="en-US" altLang="en-US" sz="1400" i="1" dirty="0" smtClean="0">
                <a:cs typeface="Arial" panose="020B0604020202020204" pitchFamily="34" charset="0"/>
              </a:rPr>
              <a:t>On</a:t>
            </a:r>
            <a:r>
              <a:rPr lang="en-US" altLang="en-US" sz="1400" i="1" dirty="0" smtClean="0">
                <a:solidFill>
                  <a:srgbClr val="FF0000"/>
                </a:solidFill>
                <a:cs typeface="Arial" panose="020B0604020202020204" pitchFamily="34" charset="0"/>
              </a:rPr>
              <a:t> </a:t>
            </a:r>
            <a:r>
              <a:rPr lang="en-US" altLang="en-US" sz="1400" i="1" dirty="0" smtClean="0">
                <a:solidFill>
                  <a:prstClr val="black"/>
                </a:solidFill>
                <a:cs typeface="Arial" panose="020B0604020202020204" pitchFamily="34" charset="0"/>
              </a:rPr>
              <a:t>some </a:t>
            </a:r>
            <a:r>
              <a:rPr lang="en-US" altLang="en-US" sz="1400" i="1" dirty="0">
                <a:solidFill>
                  <a:prstClr val="black"/>
                </a:solidFill>
                <a:cs typeface="Arial" panose="020B0604020202020204" pitchFamily="34" charset="0"/>
              </a:rPr>
              <a:t>sections </a:t>
            </a:r>
            <a:r>
              <a:rPr lang="en-US" altLang="en-US" sz="1400" i="1" dirty="0" smtClean="0">
                <a:solidFill>
                  <a:prstClr val="black"/>
                </a:solidFill>
                <a:cs typeface="Arial" panose="020B0604020202020204" pitchFamily="34" charset="0"/>
              </a:rPr>
              <a:t>of  the beach the </a:t>
            </a:r>
            <a:r>
              <a:rPr lang="en-US" altLang="en-US" sz="1400" i="1" dirty="0">
                <a:solidFill>
                  <a:prstClr val="black"/>
                </a:solidFill>
                <a:cs typeface="Arial" panose="020B0604020202020204" pitchFamily="34" charset="0"/>
              </a:rPr>
              <a:t>entire nesting zone </a:t>
            </a:r>
            <a:r>
              <a:rPr lang="en-US" altLang="en-US" sz="1400" i="1" dirty="0" smtClean="0">
                <a:solidFill>
                  <a:prstClr val="black"/>
                </a:solidFill>
                <a:cs typeface="Arial" panose="020B0604020202020204" pitchFamily="34" charset="0"/>
              </a:rPr>
              <a:t>is stretching </a:t>
            </a:r>
            <a:r>
              <a:rPr lang="en-US" altLang="en-US" sz="1400" i="1" dirty="0">
                <a:solidFill>
                  <a:prstClr val="black"/>
                </a:solidFill>
                <a:cs typeface="Arial" panose="020B0604020202020204" pitchFamily="34" charset="0"/>
              </a:rPr>
              <a:t>well beyond the </a:t>
            </a:r>
            <a:r>
              <a:rPr lang="en-US" altLang="en-US" sz="1400" i="1" dirty="0" smtClean="0">
                <a:solidFill>
                  <a:prstClr val="black"/>
                </a:solidFill>
                <a:cs typeface="Arial" panose="020B0604020202020204" pitchFamily="34" charset="0"/>
              </a:rPr>
              <a:t>posts</a:t>
            </a:r>
            <a:r>
              <a:rPr lang="en-US" altLang="en-US" sz="1400" i="1" dirty="0">
                <a:solidFill>
                  <a:prstClr val="black"/>
                </a:solidFill>
                <a:cs typeface="Arial" panose="020B0604020202020204" pitchFamily="34" charset="0"/>
              </a:rPr>
              <a:t>. No wooden posts were erected on the North </a:t>
            </a:r>
            <a:r>
              <a:rPr lang="en-US" altLang="en-US" sz="1400" i="1" dirty="0" smtClean="0">
                <a:solidFill>
                  <a:prstClr val="black"/>
                </a:solidFill>
                <a:cs typeface="Arial" panose="020B0604020202020204" pitchFamily="34" charset="0"/>
              </a:rPr>
              <a:t>beach.</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Information </a:t>
            </a:r>
            <a:r>
              <a:rPr lang="en-US" altLang="en-US" sz="1400" i="1" dirty="0">
                <a:solidFill>
                  <a:prstClr val="black"/>
                </a:solidFill>
                <a:cs typeface="Arial" panose="020B0604020202020204" pitchFamily="34" charset="0"/>
              </a:rPr>
              <a:t>signs, including beach rules, were present </a:t>
            </a:r>
            <a:r>
              <a:rPr lang="en-US" altLang="en-US" sz="1400" i="1" dirty="0" smtClean="0">
                <a:solidFill>
                  <a:prstClr val="black"/>
                </a:solidFill>
                <a:cs typeface="Arial" panose="020B0604020202020204" pitchFamily="34" charset="0"/>
              </a:rPr>
              <a:t>at </a:t>
            </a:r>
            <a:r>
              <a:rPr lang="en-US" altLang="en-US" sz="1400" i="1" dirty="0">
                <a:solidFill>
                  <a:prstClr val="black"/>
                </a:solidFill>
                <a:cs typeface="Arial" panose="020B0604020202020204" pitchFamily="34" charset="0"/>
              </a:rPr>
              <a:t>the facility entrance </a:t>
            </a:r>
            <a:r>
              <a:rPr lang="en-US" altLang="en-US" sz="1400" i="1" dirty="0" smtClean="0">
                <a:solidFill>
                  <a:prstClr val="black"/>
                </a:solidFill>
                <a:cs typeface="Arial" panose="020B0604020202020204" pitchFamily="34" charset="0"/>
              </a:rPr>
              <a:t>of </a:t>
            </a:r>
            <a:r>
              <a:rPr lang="en-US" altLang="en-US" sz="1400" i="1" dirty="0">
                <a:solidFill>
                  <a:prstClr val="black"/>
                </a:solidFill>
                <a:cs typeface="Arial" panose="020B0604020202020204" pitchFamily="34" charset="0"/>
              </a:rPr>
              <a:t>Patara Main </a:t>
            </a:r>
            <a:r>
              <a:rPr lang="en-US" altLang="en-US" sz="1400" i="1" dirty="0" smtClean="0">
                <a:solidFill>
                  <a:prstClr val="black"/>
                </a:solidFill>
                <a:cs typeface="Arial" panose="020B0604020202020204" pitchFamily="34" charset="0"/>
              </a:rPr>
              <a:t>Beach, </a:t>
            </a:r>
            <a:r>
              <a:rPr lang="en-US" altLang="en-US" sz="1400" i="1" dirty="0">
                <a:solidFill>
                  <a:prstClr val="black"/>
                </a:solidFill>
                <a:cs typeface="Arial" panose="020B0604020202020204" pitchFamily="34" charset="0"/>
              </a:rPr>
              <a:t>at the entrance point </a:t>
            </a:r>
            <a:r>
              <a:rPr lang="en-US" altLang="en-US" sz="1400" i="1" dirty="0" smtClean="0">
                <a:solidFill>
                  <a:prstClr val="black"/>
                </a:solidFill>
                <a:cs typeface="Arial" panose="020B0604020202020204" pitchFamily="34" charset="0"/>
              </a:rPr>
              <a:t>at </a:t>
            </a:r>
            <a:r>
              <a:rPr lang="en-US" altLang="en-US" sz="1400" i="1" dirty="0" err="1">
                <a:solidFill>
                  <a:prstClr val="black"/>
                </a:solidFill>
                <a:cs typeface="Arial" panose="020B0604020202020204" pitchFamily="34" charset="0"/>
              </a:rPr>
              <a:t>Çayağzı</a:t>
            </a:r>
            <a:r>
              <a:rPr lang="en-US" altLang="en-US" sz="1400" i="1" dirty="0">
                <a:solidFill>
                  <a:prstClr val="black"/>
                </a:solidFill>
                <a:cs typeface="Arial" panose="020B0604020202020204" pitchFamily="34" charset="0"/>
              </a:rPr>
              <a:t> Beach </a:t>
            </a:r>
            <a:r>
              <a:rPr lang="en-US" altLang="en-US" sz="1400" i="1" dirty="0" smtClean="0">
                <a:solidFill>
                  <a:prstClr val="black"/>
                </a:solidFill>
                <a:cs typeface="Arial" panose="020B0604020202020204" pitchFamily="34" charset="0"/>
              </a:rPr>
              <a:t>and next </a:t>
            </a:r>
            <a:r>
              <a:rPr lang="en-US" altLang="en-US" sz="1400" i="1" dirty="0">
                <a:solidFill>
                  <a:prstClr val="black"/>
                </a:solidFill>
                <a:cs typeface="Arial" panose="020B0604020202020204" pitchFamily="34" charset="0"/>
              </a:rPr>
              <a:t>to </a:t>
            </a:r>
            <a:r>
              <a:rPr lang="en-US" altLang="en-US" sz="1400" i="1" dirty="0" smtClean="0">
                <a:solidFill>
                  <a:prstClr val="black"/>
                </a:solidFill>
                <a:cs typeface="Arial" panose="020B0604020202020204" pitchFamily="34" charset="0"/>
              </a:rPr>
              <a:t>the Green Park facility. </a:t>
            </a:r>
            <a:r>
              <a:rPr lang="en-US" altLang="en-US" sz="1400" i="1" dirty="0">
                <a:solidFill>
                  <a:prstClr val="black"/>
                </a:solidFill>
                <a:cs typeface="Arial" panose="020B0604020202020204" pitchFamily="34" charset="0"/>
              </a:rPr>
              <a:t>No other signs were observed on the SPA.</a:t>
            </a:r>
            <a:endParaRPr lang="en-US" altLang="en-US" sz="1400" i="1" dirty="0" smtClean="0">
              <a:solidFill>
                <a:prstClr val="black"/>
              </a:solidFill>
              <a:cs typeface="Arial" panose="020B0604020202020204" pitchFamily="34" charset="0"/>
            </a:endParaRPr>
          </a:p>
          <a:p>
            <a:pPr marL="300037" lvl="1" indent="0">
              <a:spcBef>
                <a:spcPct val="0"/>
              </a:spcBef>
              <a:buNone/>
            </a:pPr>
            <a:r>
              <a:rPr lang="en-US" altLang="en-US" sz="1600" b="1" dirty="0" smtClean="0">
                <a:solidFill>
                  <a:schemeClr val="accent1">
                    <a:lumMod val="50000"/>
                  </a:schemeClr>
                </a:solidFill>
                <a:effectLst>
                  <a:outerShdw blurRad="38100" dist="38100" dir="2700000" algn="tl">
                    <a:srgbClr val="000000">
                      <a:alpha val="43137"/>
                    </a:srgbClr>
                  </a:outerShdw>
                </a:effectLst>
              </a:rPr>
              <a:t>Rec</a:t>
            </a:r>
            <a:r>
              <a:rPr lang="en-US" altLang="en-US" sz="1600" b="1" dirty="0">
                <a:solidFill>
                  <a:schemeClr val="accent1">
                    <a:lumMod val="50000"/>
                  </a:schemeClr>
                </a:solidFill>
                <a:effectLst>
                  <a:outerShdw blurRad="38100" dist="38100" dir="2700000" algn="tl">
                    <a:srgbClr val="000000">
                      <a:alpha val="43137"/>
                    </a:srgbClr>
                  </a:outerShdw>
                </a:effectLst>
              </a:rPr>
              <a:t>. </a:t>
            </a:r>
            <a:r>
              <a:rPr lang="en-US" altLang="en-US" sz="1600" b="1" dirty="0" smtClean="0">
                <a:solidFill>
                  <a:schemeClr val="accent1">
                    <a:lumMod val="50000"/>
                  </a:schemeClr>
                </a:solidFill>
                <a:effectLst>
                  <a:outerShdw blurRad="38100" dist="38100" dir="2700000" algn="tl">
                    <a:srgbClr val="000000">
                      <a:alpha val="43137"/>
                    </a:srgbClr>
                  </a:outerShdw>
                </a:effectLst>
              </a:rPr>
              <a:t>pt.10</a:t>
            </a:r>
            <a:r>
              <a:rPr lang="en-US" altLang="en-US" sz="1600" b="1" dirty="0">
                <a:solidFill>
                  <a:schemeClr val="accent1">
                    <a:lumMod val="50000"/>
                  </a:schemeClr>
                </a:solidFill>
                <a:effectLst>
                  <a:outerShdw blurRad="38100" dist="38100" dir="2700000" algn="tl">
                    <a:srgbClr val="000000">
                      <a:alpha val="43137"/>
                    </a:srgbClr>
                  </a:outerShdw>
                </a:effectLst>
              </a:rPr>
              <a:t>: Improve information and education of the local </a:t>
            </a:r>
            <a:r>
              <a:rPr lang="en-US" altLang="en-US" sz="1600" b="1" dirty="0" smtClean="0">
                <a:solidFill>
                  <a:schemeClr val="accent1">
                    <a:lumMod val="50000"/>
                  </a:schemeClr>
                </a:solidFill>
                <a:effectLst>
                  <a:outerShdw blurRad="38100" dist="38100" dir="2700000" algn="tl">
                    <a:srgbClr val="000000">
                      <a:alpha val="43137"/>
                    </a:srgbClr>
                  </a:outerShdw>
                </a:effectLst>
              </a:rPr>
              <a:t>community;</a:t>
            </a: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Based on our assessment, the </a:t>
            </a:r>
            <a:r>
              <a:rPr lang="en-US" altLang="en-US" sz="1400" i="1" dirty="0">
                <a:solidFill>
                  <a:prstClr val="black"/>
                </a:solidFill>
                <a:latin typeface="+mn-lt"/>
                <a:cs typeface="Arial" panose="020B0604020202020204" pitchFamily="34" charset="0"/>
              </a:rPr>
              <a:t>local community </a:t>
            </a:r>
            <a:r>
              <a:rPr lang="en-US" altLang="en-US" sz="1400" i="1" dirty="0" smtClean="0">
                <a:solidFill>
                  <a:prstClr val="black"/>
                </a:solidFill>
                <a:latin typeface="+mn-lt"/>
                <a:cs typeface="Arial" panose="020B0604020202020204" pitchFamily="34" charset="0"/>
              </a:rPr>
              <a:t>is </a:t>
            </a:r>
            <a:r>
              <a:rPr lang="en-US" altLang="en-US" sz="1400" i="1" dirty="0" smtClean="0">
                <a:solidFill>
                  <a:srgbClr val="FF0000"/>
                </a:solidFill>
                <a:latin typeface="+mn-lt"/>
                <a:cs typeface="Arial" panose="020B0604020202020204" pitchFamily="34" charset="0"/>
              </a:rPr>
              <a:t>not involved </a:t>
            </a:r>
            <a:r>
              <a:rPr lang="en-US" altLang="en-US" sz="1400" i="1" dirty="0">
                <a:solidFill>
                  <a:prstClr val="black"/>
                </a:solidFill>
                <a:latin typeface="+mn-lt"/>
                <a:cs typeface="Arial" panose="020B0604020202020204" pitchFamily="34" charset="0"/>
              </a:rPr>
              <a:t>in the conservation and management </a:t>
            </a:r>
            <a:r>
              <a:rPr lang="en-US" altLang="en-US" sz="1400" i="1" dirty="0" smtClean="0">
                <a:solidFill>
                  <a:prstClr val="black"/>
                </a:solidFill>
                <a:latin typeface="+mn-lt"/>
                <a:cs typeface="Arial" panose="020B0604020202020204" pitchFamily="34" charset="0"/>
              </a:rPr>
              <a:t>studies of the protected nesting area </a:t>
            </a:r>
            <a:r>
              <a:rPr lang="en-US" altLang="en-US" sz="1400" i="1" dirty="0">
                <a:solidFill>
                  <a:prstClr val="black"/>
                </a:solidFill>
                <a:latin typeface="+mn-lt"/>
                <a:cs typeface="Arial" panose="020B0604020202020204" pitchFamily="34" charset="0"/>
              </a:rPr>
              <a:t>in any way</a:t>
            </a:r>
            <a:r>
              <a:rPr lang="en-US" altLang="en-US" sz="1400" i="1" dirty="0" smtClean="0">
                <a:solidFill>
                  <a:prstClr val="black"/>
                </a:solidFill>
                <a:latin typeface="+mn-lt"/>
                <a:cs typeface="Arial" panose="020B0604020202020204" pitchFamily="34" charset="0"/>
              </a:rPr>
              <a:t>.</a:t>
            </a:r>
          </a:p>
        </p:txBody>
      </p:sp>
      <p:sp>
        <p:nvSpPr>
          <p:cNvPr id="3" name="TextBox 2"/>
          <p:cNvSpPr txBox="1"/>
          <p:nvPr/>
        </p:nvSpPr>
        <p:spPr>
          <a:xfrm>
            <a:off x="1187624" y="4392260"/>
            <a:ext cx="3049233" cy="246221"/>
          </a:xfrm>
          <a:prstGeom prst="rect">
            <a:avLst/>
          </a:prstGeom>
          <a:noFill/>
        </p:spPr>
        <p:txBody>
          <a:bodyPr wrap="none" rtlCol="0">
            <a:spAutoFit/>
          </a:bodyPr>
          <a:lstStyle/>
          <a:p>
            <a:r>
              <a:rPr lang="en-US" sz="1000" dirty="0" smtClean="0"/>
              <a:t>Encircled nest </a:t>
            </a:r>
            <a:r>
              <a:rPr lang="en-US" sz="1000" dirty="0"/>
              <a:t>laid </a:t>
            </a:r>
            <a:r>
              <a:rPr lang="en-US" sz="1000" b="1" dirty="0"/>
              <a:t>outside</a:t>
            </a:r>
            <a:r>
              <a:rPr lang="en-US" sz="1000" dirty="0"/>
              <a:t> </a:t>
            </a:r>
            <a:r>
              <a:rPr lang="en-US" sz="1000" dirty="0" smtClean="0"/>
              <a:t>the </a:t>
            </a:r>
            <a:r>
              <a:rPr lang="en-US" sz="1000" dirty="0"/>
              <a:t>designated nesting zone</a:t>
            </a:r>
            <a:endParaRPr lang="el-GR" sz="1000" dirty="0"/>
          </a:p>
        </p:txBody>
      </p:sp>
      <p:sp>
        <p:nvSpPr>
          <p:cNvPr id="9" name="TextBox 8"/>
          <p:cNvSpPr txBox="1"/>
          <p:nvPr/>
        </p:nvSpPr>
        <p:spPr>
          <a:xfrm>
            <a:off x="4499992" y="4392260"/>
            <a:ext cx="3204723" cy="400110"/>
          </a:xfrm>
          <a:prstGeom prst="rect">
            <a:avLst/>
          </a:prstGeom>
          <a:noFill/>
        </p:spPr>
        <p:txBody>
          <a:bodyPr wrap="none" rtlCol="0">
            <a:spAutoFit/>
          </a:bodyPr>
          <a:lstStyle/>
          <a:p>
            <a:r>
              <a:rPr lang="en-US" sz="1000" dirty="0" smtClean="0"/>
              <a:t>North </a:t>
            </a:r>
            <a:r>
              <a:rPr lang="en-US" sz="1000" dirty="0"/>
              <a:t>beach. </a:t>
            </a:r>
            <a:r>
              <a:rPr lang="en-US" sz="1000" b="1" dirty="0"/>
              <a:t>No wooden posts </a:t>
            </a:r>
            <a:r>
              <a:rPr lang="en-US" sz="1000" dirty="0" smtClean="0"/>
              <a:t>along the nesting zone or </a:t>
            </a:r>
          </a:p>
          <a:p>
            <a:r>
              <a:rPr lang="en-US" sz="1000" dirty="0" smtClean="0"/>
              <a:t>designation </a:t>
            </a:r>
            <a:r>
              <a:rPr lang="en-US" sz="1000" dirty="0"/>
              <a:t>of </a:t>
            </a:r>
            <a:r>
              <a:rPr lang="en-US" sz="1000" dirty="0" smtClean="0"/>
              <a:t>the nesting area.</a:t>
            </a:r>
            <a:endParaRPr lang="el-GR" sz="1000" dirty="0"/>
          </a:p>
        </p:txBody>
      </p:sp>
      <p:pic>
        <p:nvPicPr>
          <p:cNvPr id="2" name="Picture 1"/>
          <p:cNvPicPr>
            <a:picLocks noChangeAspect="1"/>
          </p:cNvPicPr>
          <p:nvPr/>
        </p:nvPicPr>
        <p:blipFill>
          <a:blip r:embed="rId3"/>
          <a:stretch>
            <a:fillRect/>
          </a:stretch>
        </p:blipFill>
        <p:spPr>
          <a:xfrm>
            <a:off x="1249408" y="2811980"/>
            <a:ext cx="2808379" cy="1538289"/>
          </a:xfrm>
          <a:prstGeom prst="rect">
            <a:avLst/>
          </a:prstGeom>
        </p:spPr>
      </p:pic>
      <p:pic>
        <p:nvPicPr>
          <p:cNvPr id="4" name="Picture 3"/>
          <p:cNvPicPr>
            <a:picLocks noChangeAspect="1"/>
          </p:cNvPicPr>
          <p:nvPr/>
        </p:nvPicPr>
        <p:blipFill>
          <a:blip r:embed="rId4"/>
          <a:stretch>
            <a:fillRect/>
          </a:stretch>
        </p:blipFill>
        <p:spPr>
          <a:xfrm>
            <a:off x="3785046" y="3184963"/>
            <a:ext cx="277875" cy="277118"/>
          </a:xfrm>
          <a:prstGeom prst="rect">
            <a:avLst/>
          </a:prstGeom>
        </p:spPr>
      </p:pic>
      <p:pic>
        <p:nvPicPr>
          <p:cNvPr id="5" name="Picture 4"/>
          <p:cNvPicPr>
            <a:picLocks noChangeAspect="1"/>
          </p:cNvPicPr>
          <p:nvPr/>
        </p:nvPicPr>
        <p:blipFill>
          <a:blip r:embed="rId5"/>
          <a:stretch>
            <a:fillRect/>
          </a:stretch>
        </p:blipFill>
        <p:spPr>
          <a:xfrm>
            <a:off x="4644008" y="2811980"/>
            <a:ext cx="2968152" cy="1538289"/>
          </a:xfrm>
          <a:prstGeom prst="rect">
            <a:avLst/>
          </a:prstGeom>
        </p:spPr>
      </p:pic>
      <p:sp>
        <p:nvSpPr>
          <p:cNvPr id="8" name="Slide Number Placeholder 7"/>
          <p:cNvSpPr>
            <a:spLocks noGrp="1"/>
          </p:cNvSpPr>
          <p:nvPr>
            <p:ph type="sldNum" sz="quarter" idx="12"/>
          </p:nvPr>
        </p:nvSpPr>
        <p:spPr/>
        <p:txBody>
          <a:bodyPr/>
          <a:lstStyle/>
          <a:p>
            <a:pPr>
              <a:defRPr/>
            </a:pPr>
            <a:fld id="{EFB1BCEC-7C83-45D0-9528-B874E0ED060B}" type="slidenum">
              <a:rPr lang="el-GR" smtClean="0"/>
              <a:pPr>
                <a:defRPr/>
              </a:pPr>
              <a:t>13</a:t>
            </a:fld>
            <a:endParaRPr lang="el-GR"/>
          </a:p>
        </p:txBody>
      </p:sp>
    </p:spTree>
    <p:extLst>
      <p:ext uri="{BB962C8B-B14F-4D97-AF65-F5344CB8AC3E}">
        <p14:creationId xmlns:p14="http://schemas.microsoft.com/office/powerpoint/2010/main" val="426409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9782"/>
            <a:ext cx="9144000" cy="2283718"/>
          </a:xfrm>
          <a:prstGeom prst="rect">
            <a:avLst/>
          </a:prstGeom>
        </p:spPr>
      </p:pic>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539157"/>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smtClean="0">
                <a:solidFill>
                  <a:srgbClr val="FF0000"/>
                </a:solidFill>
                <a:effectLst>
                  <a:outerShdw blurRad="38100" dist="38100" dir="2700000" algn="tl">
                    <a:srgbClr val="000000">
                      <a:alpha val="43137"/>
                    </a:srgbClr>
                  </a:outerShdw>
                </a:effectLst>
              </a:rPr>
              <a:t>Summary findings: Partial implementation-the </a:t>
            </a:r>
            <a:r>
              <a:rPr lang="en-US" sz="1600" b="1" dirty="0">
                <a:solidFill>
                  <a:srgbClr val="FF0000"/>
                </a:solidFill>
                <a:effectLst>
                  <a:outerShdw blurRad="38100" dist="38100" dir="2700000" algn="tl">
                    <a:srgbClr val="000000">
                      <a:alpha val="43137"/>
                    </a:srgbClr>
                  </a:outerShdw>
                </a:effectLst>
              </a:rPr>
              <a:t>main unresolved conservation </a:t>
            </a:r>
            <a:r>
              <a:rPr lang="en-US" sz="1600" b="1" u="sng" dirty="0">
                <a:solidFill>
                  <a:srgbClr val="FF0000"/>
                </a:solidFill>
                <a:effectLst>
                  <a:outerShdw blurRad="38100" dist="38100" dir="2700000" algn="tl">
                    <a:srgbClr val="000000">
                      <a:alpha val="43137"/>
                    </a:srgbClr>
                  </a:outerShdw>
                </a:effectLst>
              </a:rPr>
              <a:t>problems </a:t>
            </a:r>
            <a:r>
              <a:rPr lang="en-US" sz="1600" b="1" u="sng" dirty="0" smtClean="0">
                <a:solidFill>
                  <a:srgbClr val="FF0000"/>
                </a:solidFill>
                <a:effectLst>
                  <a:outerShdw blurRad="38100" dist="38100" dir="2700000" algn="tl">
                    <a:srgbClr val="000000">
                      <a:alpha val="43137"/>
                    </a:srgbClr>
                  </a:outerShdw>
                </a:effectLst>
              </a:rPr>
              <a:t>remain</a:t>
            </a:r>
            <a:r>
              <a:rPr lang="en-US" sz="1600" b="1" dirty="0" smtClean="0">
                <a:solidFill>
                  <a:srgbClr val="FF0000"/>
                </a:solidFill>
                <a:effectLst>
                  <a:outerShdw blurRad="38100" dist="38100" dir="2700000" algn="tl">
                    <a:srgbClr val="000000">
                      <a:alpha val="43137"/>
                    </a:srgbClr>
                  </a:outerShdw>
                </a:effectLst>
              </a:rPr>
              <a:t>!</a:t>
            </a:r>
            <a:endParaRPr lang="en-US" altLang="en-US" sz="1600"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endParaRPr>
          </a:p>
          <a:p>
            <a:pPr marL="0" lvl="0" indent="0" algn="ctr">
              <a:spcBef>
                <a:spcPct val="0"/>
              </a:spcBef>
              <a:buNone/>
            </a:pP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a:spcBef>
                <a:spcPct val="0"/>
              </a:spcBef>
              <a:spcAft>
                <a:spcPts val="600"/>
              </a:spcAft>
              <a:buFont typeface="Wingdings" panose="05000000000000000000" pitchFamily="2" charset="2"/>
              <a:buChar char="Ø"/>
            </a:pPr>
            <a:r>
              <a:rPr lang="en-US" altLang="en-US" sz="1600" dirty="0" smtClean="0">
                <a:solidFill>
                  <a:prstClr val="black"/>
                </a:solidFill>
                <a:latin typeface="+mn-lt"/>
                <a:cs typeface="Arial" panose="020B0604020202020204" pitchFamily="34" charset="0"/>
              </a:rPr>
              <a:t>Based </a:t>
            </a:r>
            <a:r>
              <a:rPr lang="en-US" altLang="en-US" sz="1600" dirty="0">
                <a:solidFill>
                  <a:prstClr val="black"/>
                </a:solidFill>
                <a:latin typeface="+mn-lt"/>
                <a:cs typeface="Arial" panose="020B0604020202020204" pitchFamily="34" charset="0"/>
              </a:rPr>
              <a:t>on what we </a:t>
            </a:r>
            <a:r>
              <a:rPr lang="en-US" altLang="en-US" sz="1600" dirty="0" smtClean="0">
                <a:solidFill>
                  <a:prstClr val="black"/>
                </a:solidFill>
                <a:latin typeface="+mn-lt"/>
                <a:cs typeface="Arial" panose="020B0604020202020204" pitchFamily="34" charset="0"/>
              </a:rPr>
              <a:t>observed, the Patara </a:t>
            </a:r>
            <a:r>
              <a:rPr lang="en-US" altLang="en-US" sz="1600" dirty="0">
                <a:solidFill>
                  <a:prstClr val="black"/>
                </a:solidFill>
                <a:latin typeface="+mn-lt"/>
                <a:cs typeface="Arial" panose="020B0604020202020204" pitchFamily="34" charset="0"/>
              </a:rPr>
              <a:t>nesting beach </a:t>
            </a:r>
            <a:r>
              <a:rPr lang="en-US" altLang="en-US" sz="1600" dirty="0">
                <a:solidFill>
                  <a:srgbClr val="FF0000"/>
                </a:solidFill>
                <a:latin typeface="+mn-lt"/>
                <a:cs typeface="Arial" panose="020B0604020202020204" pitchFamily="34" charset="0"/>
              </a:rPr>
              <a:t>does not receive </a:t>
            </a:r>
            <a:r>
              <a:rPr lang="en-US" altLang="en-US" sz="1600" dirty="0" smtClean="0">
                <a:solidFill>
                  <a:srgbClr val="FF0000"/>
                </a:solidFill>
                <a:latin typeface="+mn-lt"/>
                <a:cs typeface="Arial" panose="020B0604020202020204" pitchFamily="34" charset="0"/>
              </a:rPr>
              <a:t>appropriate </a:t>
            </a:r>
            <a:r>
              <a:rPr lang="en-US" altLang="en-US" sz="1600" dirty="0">
                <a:solidFill>
                  <a:srgbClr val="FF0000"/>
                </a:solidFill>
                <a:latin typeface="+mn-lt"/>
                <a:cs typeface="Arial" panose="020B0604020202020204" pitchFamily="34" charset="0"/>
              </a:rPr>
              <a:t>protection and </a:t>
            </a:r>
            <a:r>
              <a:rPr lang="en-US" altLang="en-US" sz="1600" dirty="0" smtClean="0">
                <a:solidFill>
                  <a:srgbClr val="FF0000"/>
                </a:solidFill>
                <a:latin typeface="+mn-lt"/>
                <a:cs typeface="Arial" panose="020B0604020202020204" pitchFamily="34" charset="0"/>
              </a:rPr>
              <a:t>management.</a:t>
            </a:r>
            <a:r>
              <a:rPr lang="en-US" altLang="en-US" sz="1600" dirty="0" smtClean="0">
                <a:solidFill>
                  <a:prstClr val="black"/>
                </a:solidFill>
                <a:latin typeface="+mn-lt"/>
                <a:cs typeface="Arial" panose="020B0604020202020204" pitchFamily="34" charset="0"/>
              </a:rPr>
              <a:t> </a:t>
            </a:r>
          </a:p>
          <a:p>
            <a:pPr>
              <a:spcBef>
                <a:spcPct val="0"/>
              </a:spcBef>
              <a:spcAft>
                <a:spcPts val="600"/>
              </a:spcAft>
              <a:buFont typeface="Wingdings" panose="05000000000000000000" pitchFamily="2" charset="2"/>
              <a:buChar char="Ø"/>
            </a:pPr>
            <a:r>
              <a:rPr lang="en-US" altLang="en-US" sz="1600" dirty="0">
                <a:solidFill>
                  <a:prstClr val="black"/>
                </a:solidFill>
                <a:latin typeface="+mn-lt"/>
                <a:cs typeface="Arial" panose="020B0604020202020204" pitchFamily="34" charset="0"/>
              </a:rPr>
              <a:t>To date, Recommendation No. 182 (2015) </a:t>
            </a:r>
            <a:r>
              <a:rPr lang="en-US" altLang="en-US" sz="1600" dirty="0">
                <a:solidFill>
                  <a:srgbClr val="FF0000"/>
                </a:solidFill>
                <a:latin typeface="+mn-lt"/>
                <a:cs typeface="Arial" panose="020B0604020202020204" pitchFamily="34" charset="0"/>
              </a:rPr>
              <a:t>has not been fully implemented</a:t>
            </a:r>
            <a:r>
              <a:rPr lang="en-US" altLang="en-US" sz="1600" dirty="0">
                <a:solidFill>
                  <a:prstClr val="black"/>
                </a:solidFill>
                <a:latin typeface="+mn-lt"/>
                <a:cs typeface="Arial" panose="020B0604020202020204" pitchFamily="34" charset="0"/>
              </a:rPr>
              <a:t>. </a:t>
            </a:r>
            <a:r>
              <a:rPr lang="en-US" altLang="en-US" sz="1600" dirty="0" err="1">
                <a:solidFill>
                  <a:prstClr val="black"/>
                </a:solidFill>
                <a:latin typeface="+mn-lt"/>
                <a:cs typeface="Arial" panose="020B0604020202020204" pitchFamily="34" charset="0"/>
              </a:rPr>
              <a:t>Patara’s</a:t>
            </a:r>
            <a:r>
              <a:rPr lang="en-US" altLang="en-US" sz="1600" dirty="0">
                <a:solidFill>
                  <a:prstClr val="black"/>
                </a:solidFill>
                <a:latin typeface="+mn-lt"/>
                <a:cs typeface="Arial" panose="020B0604020202020204" pitchFamily="34" charset="0"/>
              </a:rPr>
              <a:t> nesting beaches </a:t>
            </a:r>
            <a:r>
              <a:rPr lang="en-US" altLang="en-US" sz="1600" dirty="0" smtClean="0">
                <a:solidFill>
                  <a:prstClr val="black"/>
                </a:solidFill>
                <a:latin typeface="+mn-lt"/>
                <a:cs typeface="Arial" panose="020B0604020202020204" pitchFamily="34" charset="0"/>
              </a:rPr>
              <a:t>are </a:t>
            </a:r>
            <a:r>
              <a:rPr lang="en-US" altLang="en-US" sz="1600" dirty="0">
                <a:solidFill>
                  <a:srgbClr val="FF0000"/>
                </a:solidFill>
                <a:latin typeface="+mn-lt"/>
                <a:cs typeface="Arial" panose="020B0604020202020204" pitchFamily="34" charset="0"/>
              </a:rPr>
              <a:t>not </a:t>
            </a:r>
            <a:r>
              <a:rPr lang="en-US" altLang="en-US" sz="1600" dirty="0" smtClean="0">
                <a:solidFill>
                  <a:srgbClr val="FF0000"/>
                </a:solidFill>
                <a:latin typeface="+mn-lt"/>
                <a:cs typeface="Arial" panose="020B0604020202020204" pitchFamily="34" charset="0"/>
              </a:rPr>
              <a:t>adequately safeguarded </a:t>
            </a:r>
            <a:r>
              <a:rPr lang="en-US" altLang="en-US" sz="1600" dirty="0">
                <a:solidFill>
                  <a:prstClr val="black"/>
                </a:solidFill>
                <a:latin typeface="+mn-lt"/>
                <a:cs typeface="Arial" panose="020B0604020202020204" pitchFamily="34" charset="0"/>
              </a:rPr>
              <a:t>against </a:t>
            </a:r>
            <a:r>
              <a:rPr lang="en-US" altLang="en-US" sz="1600" dirty="0" smtClean="0">
                <a:solidFill>
                  <a:prstClr val="black"/>
                </a:solidFill>
                <a:latin typeface="+mn-lt"/>
                <a:cs typeface="Arial" panose="020B0604020202020204" pitchFamily="34" charset="0"/>
              </a:rPr>
              <a:t>development. Improvements </a:t>
            </a:r>
            <a:r>
              <a:rPr lang="en-US" altLang="en-US" sz="1600" dirty="0">
                <a:solidFill>
                  <a:prstClr val="black"/>
                </a:solidFill>
                <a:latin typeface="+mn-lt"/>
                <a:cs typeface="Arial" panose="020B0604020202020204" pitchFamily="34" charset="0"/>
              </a:rPr>
              <a:t>in the management and control for effective implementation of the Recommendation, </a:t>
            </a:r>
            <a:r>
              <a:rPr lang="en-US" altLang="en-US" sz="1600" dirty="0" smtClean="0">
                <a:solidFill>
                  <a:prstClr val="black"/>
                </a:solidFill>
                <a:latin typeface="+mn-lt"/>
                <a:cs typeface="Arial" panose="020B0604020202020204" pitchFamily="34" charset="0"/>
              </a:rPr>
              <a:t>would </a:t>
            </a:r>
            <a:r>
              <a:rPr lang="en-US" altLang="en-US" sz="1600" dirty="0">
                <a:solidFill>
                  <a:prstClr val="black"/>
                </a:solidFill>
                <a:latin typeface="+mn-lt"/>
                <a:cs typeface="Arial" panose="020B0604020202020204" pitchFamily="34" charset="0"/>
              </a:rPr>
              <a:t>allow this unique natural and heritage site to become a showcase example, similar to the much renowned nearby </a:t>
            </a:r>
            <a:r>
              <a:rPr lang="en-US" altLang="en-US" sz="1600" dirty="0" err="1">
                <a:solidFill>
                  <a:prstClr val="black"/>
                </a:solidFill>
                <a:latin typeface="+mn-lt"/>
                <a:cs typeface="Arial" panose="020B0604020202020204" pitchFamily="34" charset="0"/>
              </a:rPr>
              <a:t>Dalyan</a:t>
            </a:r>
            <a:r>
              <a:rPr lang="en-US" altLang="en-US" sz="1600" dirty="0">
                <a:solidFill>
                  <a:prstClr val="black"/>
                </a:solidFill>
                <a:latin typeface="+mn-lt"/>
                <a:cs typeface="Arial" panose="020B0604020202020204" pitchFamily="34" charset="0"/>
              </a:rPr>
              <a:t> SPA (</a:t>
            </a:r>
            <a:r>
              <a:rPr lang="en-US" altLang="en-US" sz="1600" dirty="0" err="1">
                <a:solidFill>
                  <a:prstClr val="black"/>
                </a:solidFill>
                <a:latin typeface="+mn-lt"/>
                <a:cs typeface="Arial" panose="020B0604020202020204" pitchFamily="34" charset="0"/>
              </a:rPr>
              <a:t>İztuzu</a:t>
            </a:r>
            <a:r>
              <a:rPr lang="en-US" altLang="en-US" sz="1600" dirty="0">
                <a:solidFill>
                  <a:prstClr val="black"/>
                </a:solidFill>
                <a:latin typeface="+mn-lt"/>
                <a:cs typeface="Arial" panose="020B0604020202020204" pitchFamily="34" charset="0"/>
              </a:rPr>
              <a:t> beach). </a:t>
            </a:r>
          </a:p>
        </p:txBody>
      </p:sp>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14</a:t>
            </a:fld>
            <a:endParaRPr lang="el-GR"/>
          </a:p>
        </p:txBody>
      </p:sp>
    </p:spTree>
    <p:extLst>
      <p:ext uri="{BB962C8B-B14F-4D97-AF65-F5344CB8AC3E}">
        <p14:creationId xmlns:p14="http://schemas.microsoft.com/office/powerpoint/2010/main" val="703243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6" name="TextBox 5"/>
          <p:cNvSpPr txBox="1"/>
          <p:nvPr/>
        </p:nvSpPr>
        <p:spPr>
          <a:xfrm>
            <a:off x="363717" y="165215"/>
            <a:ext cx="8245078" cy="461665"/>
          </a:xfrm>
          <a:prstGeom prst="rect">
            <a:avLst/>
          </a:prstGeom>
          <a:noFill/>
        </p:spPr>
        <p:txBody>
          <a:bodyPr wrap="none" rtlCol="0">
            <a:spAutoFit/>
          </a:bodyPr>
          <a:lstStyle/>
          <a:p>
            <a:r>
              <a:rPr lang="en-US" sz="2400" dirty="0" smtClean="0"/>
              <a:t>Fethiye –  2003 vs 2022 - A complete </a:t>
            </a:r>
            <a:r>
              <a:rPr lang="en-US" sz="2400" dirty="0" smtClean="0">
                <a:solidFill>
                  <a:srgbClr val="FF0000"/>
                </a:solidFill>
              </a:rPr>
              <a:t>failure of efforts to protect!</a:t>
            </a:r>
            <a:endParaRPr lang="el-GR" sz="2400" dirty="0">
              <a:solidFill>
                <a:srgbClr val="FF0000"/>
              </a:solidFill>
            </a:endParaRPr>
          </a:p>
        </p:txBody>
      </p:sp>
      <p:pic>
        <p:nvPicPr>
          <p:cNvPr id="9" name="Picture 8"/>
          <p:cNvPicPr>
            <a:picLocks noChangeAspect="1"/>
          </p:cNvPicPr>
          <p:nvPr/>
        </p:nvPicPr>
        <p:blipFill>
          <a:blip r:embed="rId3"/>
          <a:stretch>
            <a:fillRect/>
          </a:stretch>
        </p:blipFill>
        <p:spPr>
          <a:xfrm>
            <a:off x="34662" y="843558"/>
            <a:ext cx="9036636" cy="1923380"/>
          </a:xfrm>
          <a:prstGeom prst="rect">
            <a:avLst/>
          </a:prstGeom>
        </p:spPr>
      </p:pic>
      <p:pic>
        <p:nvPicPr>
          <p:cNvPr id="12" name="Picture 11"/>
          <p:cNvPicPr>
            <a:picLocks noChangeAspect="1"/>
          </p:cNvPicPr>
          <p:nvPr/>
        </p:nvPicPr>
        <p:blipFill>
          <a:blip r:embed="rId4"/>
          <a:stretch>
            <a:fillRect/>
          </a:stretch>
        </p:blipFill>
        <p:spPr>
          <a:xfrm>
            <a:off x="34666" y="2766938"/>
            <a:ext cx="9036632" cy="1587516"/>
          </a:xfrm>
          <a:prstGeom prst="rect">
            <a:avLst/>
          </a:prstGeom>
        </p:spPr>
      </p:pic>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15</a:t>
            </a:fld>
            <a:endParaRPr lang="el-GR"/>
          </a:p>
        </p:txBody>
      </p:sp>
    </p:spTree>
    <p:extLst>
      <p:ext uri="{BB962C8B-B14F-4D97-AF65-F5344CB8AC3E}">
        <p14:creationId xmlns:p14="http://schemas.microsoft.com/office/powerpoint/2010/main" val="2617938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1877437"/>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1: Stop any further development of permanent structures </a:t>
            </a:r>
            <a:r>
              <a:rPr lang="en-US" sz="1600" b="1" dirty="0" smtClean="0">
                <a:solidFill>
                  <a:schemeClr val="accent1">
                    <a:lumMod val="50000"/>
                  </a:schemeClr>
                </a:solidFill>
                <a:effectLst>
                  <a:outerShdw blurRad="38100" dist="38100" dir="2700000" algn="tl">
                    <a:srgbClr val="000000">
                      <a:alpha val="43137"/>
                    </a:srgbClr>
                  </a:outerShdw>
                </a:effectLst>
              </a:rPr>
              <a:t>along </a:t>
            </a:r>
            <a:r>
              <a:rPr lang="en-US" sz="1600" b="1" dirty="0">
                <a:solidFill>
                  <a:schemeClr val="accent1">
                    <a:lumMod val="50000"/>
                  </a:schemeClr>
                </a:solidFill>
                <a:effectLst>
                  <a:outerShdw blurRad="38100" dist="38100" dir="2700000" algn="tl">
                    <a:srgbClr val="000000">
                      <a:alpha val="43137"/>
                    </a:srgbClr>
                  </a:outerShdw>
                </a:effectLst>
              </a:rPr>
              <a:t>the entire coast of the nesting site complex, in order not to reduce further the nesting habitat.</a:t>
            </a:r>
          </a:p>
          <a:p>
            <a:pPr algn="just">
              <a:spcBef>
                <a:spcPct val="0"/>
              </a:spcBef>
            </a:pPr>
            <a:endParaRPr lang="en-US" altLang="en-US" sz="1400" i="1" dirty="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site </a:t>
            </a:r>
            <a:r>
              <a:rPr lang="en-US" altLang="en-US" sz="1400" i="1" dirty="0">
                <a:solidFill>
                  <a:prstClr val="black"/>
                </a:solidFill>
                <a:cs typeface="Arial" panose="020B0604020202020204" pitchFamily="34" charset="0"/>
              </a:rPr>
              <a:t>for </a:t>
            </a:r>
            <a:r>
              <a:rPr lang="en-US" altLang="en-US" sz="1400" i="1" dirty="0" smtClean="0">
                <a:solidFill>
                  <a:prstClr val="black"/>
                </a:solidFill>
                <a:cs typeface="Arial" panose="020B0604020202020204" pitchFamily="34" charset="0"/>
              </a:rPr>
              <a:t>the building of two </a:t>
            </a:r>
            <a:r>
              <a:rPr lang="en-US" altLang="en-US" sz="1400" i="1" dirty="0">
                <a:solidFill>
                  <a:prstClr val="black"/>
                </a:solidFill>
                <a:cs typeface="Arial" panose="020B0604020202020204" pitchFamily="34" charset="0"/>
              </a:rPr>
              <a:t>new </a:t>
            </a:r>
            <a:r>
              <a:rPr lang="en-US" altLang="en-US" sz="1400" i="1" dirty="0" smtClean="0">
                <a:solidFill>
                  <a:prstClr val="black"/>
                </a:solidFill>
                <a:cs typeface="Arial" panose="020B0604020202020204" pitchFamily="34" charset="0"/>
              </a:rPr>
              <a:t>Hotels next to the existing </a:t>
            </a:r>
            <a:r>
              <a:rPr lang="en-US" altLang="en-US" sz="1400" i="1" dirty="0" err="1" smtClean="0">
                <a:solidFill>
                  <a:prstClr val="black"/>
                </a:solidFill>
                <a:cs typeface="Arial" panose="020B0604020202020204" pitchFamily="34" charset="0"/>
              </a:rPr>
              <a:t>Deniz</a:t>
            </a:r>
            <a:r>
              <a:rPr lang="en-US" altLang="en-US" sz="1400" i="1" dirty="0" smtClean="0">
                <a:solidFill>
                  <a:prstClr val="black"/>
                </a:solidFill>
                <a:cs typeface="Arial" panose="020B0604020202020204" pitchFamily="34" charset="0"/>
              </a:rPr>
              <a:t> </a:t>
            </a:r>
            <a:r>
              <a:rPr lang="en-US" altLang="en-US" sz="1400" i="1" dirty="0" err="1">
                <a:solidFill>
                  <a:prstClr val="black"/>
                </a:solidFill>
                <a:cs typeface="Arial" panose="020B0604020202020204" pitchFamily="34" charset="0"/>
              </a:rPr>
              <a:t>İncisi</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hotel, </a:t>
            </a:r>
            <a:r>
              <a:rPr lang="en-US" altLang="en-US" sz="1400" i="1" dirty="0" smtClean="0">
                <a:solidFill>
                  <a:srgbClr val="FF0000"/>
                </a:solidFill>
                <a:cs typeface="Arial" panose="020B0604020202020204" pitchFamily="34" charset="0"/>
              </a:rPr>
              <a:t>before construction</a:t>
            </a:r>
            <a:r>
              <a:rPr lang="en-US" altLang="en-US" sz="1400" i="1" dirty="0" smtClean="0">
                <a:solidFill>
                  <a:prstClr val="black"/>
                </a:solidFill>
                <a:latin typeface="+mn-lt"/>
                <a:cs typeface="Arial" panose="020B0604020202020204" pitchFamily="34" charset="0"/>
              </a:rPr>
              <a:t>. The </a:t>
            </a:r>
            <a:r>
              <a:rPr lang="en-US" altLang="en-US" sz="1400" b="1" i="1" dirty="0">
                <a:solidFill>
                  <a:srgbClr val="FF0000"/>
                </a:solidFill>
                <a:latin typeface="+mn-lt"/>
                <a:cs typeface="Arial" panose="020B0604020202020204" pitchFamily="34" charset="0"/>
              </a:rPr>
              <a:t>de</a:t>
            </a:r>
            <a:r>
              <a:rPr lang="en-US" altLang="en-US" sz="1400" b="1" i="1" dirty="0" smtClean="0">
                <a:solidFill>
                  <a:srgbClr val="FF0000"/>
                </a:solidFill>
                <a:latin typeface="+mn-lt"/>
                <a:cs typeface="Arial" panose="020B0604020202020204" pitchFamily="34" charset="0"/>
              </a:rPr>
              <a:t>struction</a:t>
            </a:r>
            <a:r>
              <a:rPr lang="en-US" altLang="en-US" sz="1400" i="1" dirty="0" smtClean="0">
                <a:solidFill>
                  <a:prstClr val="black"/>
                </a:solidFill>
                <a:latin typeface="+mn-lt"/>
                <a:cs typeface="Arial" panose="020B0604020202020204" pitchFamily="34" charset="0"/>
              </a:rPr>
              <a:t> of wetlands and beach continues.</a:t>
            </a:r>
            <a:endParaRPr lang="en-US" altLang="en-US" sz="1400" i="1" dirty="0">
              <a:solidFill>
                <a:prstClr val="black"/>
              </a:solidFill>
              <a:latin typeface="+mn-lt"/>
              <a:cs typeface="Arial" panose="020B0604020202020204" pitchFamily="34" charset="0"/>
            </a:endParaRPr>
          </a:p>
          <a:p>
            <a:pPr marL="585787" lvl="1">
              <a:spcBef>
                <a:spcPct val="0"/>
              </a:spcBef>
            </a:pPr>
            <a:endParaRPr lang="en-US" altLang="en-US" sz="1400" i="1" dirty="0" smtClean="0">
              <a:solidFill>
                <a:prstClr val="black"/>
              </a:solidFill>
              <a:latin typeface="+mn-lt"/>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93" y="1840200"/>
            <a:ext cx="9144793" cy="3127519"/>
          </a:xfrm>
          <a:prstGeom prst="rect">
            <a:avLst/>
          </a:prstGeom>
        </p:spPr>
      </p:pic>
      <p:pic>
        <p:nvPicPr>
          <p:cNvPr id="8" name="Picture 7"/>
          <p:cNvPicPr>
            <a:picLocks noChangeAspect="1"/>
          </p:cNvPicPr>
          <p:nvPr/>
        </p:nvPicPr>
        <p:blipFill>
          <a:blip r:embed="rId4"/>
          <a:stretch>
            <a:fillRect/>
          </a:stretch>
        </p:blipFill>
        <p:spPr>
          <a:xfrm>
            <a:off x="5436096" y="2284480"/>
            <a:ext cx="2419886" cy="1370555"/>
          </a:xfrm>
          <a:prstGeom prst="rect">
            <a:avLst/>
          </a:prstGeom>
        </p:spPr>
      </p:pic>
      <p:pic>
        <p:nvPicPr>
          <p:cNvPr id="14" name="Picture 13"/>
          <p:cNvPicPr>
            <a:picLocks noChangeAspect="1"/>
          </p:cNvPicPr>
          <p:nvPr/>
        </p:nvPicPr>
        <p:blipFill>
          <a:blip r:embed="rId5"/>
          <a:stretch>
            <a:fillRect/>
          </a:stretch>
        </p:blipFill>
        <p:spPr>
          <a:xfrm>
            <a:off x="8087615" y="1840200"/>
            <a:ext cx="798645" cy="493819"/>
          </a:xfrm>
          <a:prstGeom prst="rect">
            <a:avLst/>
          </a:prstGeom>
        </p:spPr>
      </p:pic>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16</a:t>
            </a:fld>
            <a:endParaRPr lang="el-GR"/>
          </a:p>
        </p:txBody>
      </p:sp>
    </p:spTree>
    <p:extLst>
      <p:ext uri="{BB962C8B-B14F-4D97-AF65-F5344CB8AC3E}">
        <p14:creationId xmlns:p14="http://schemas.microsoft.com/office/powerpoint/2010/main" val="657399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3170099"/>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1: Stop any further development of permanent structures </a:t>
            </a:r>
            <a:r>
              <a:rPr lang="en-US" sz="1600" b="1" dirty="0" smtClean="0">
                <a:solidFill>
                  <a:schemeClr val="accent1">
                    <a:lumMod val="50000"/>
                  </a:schemeClr>
                </a:solidFill>
                <a:effectLst>
                  <a:outerShdw blurRad="38100" dist="38100" dir="2700000" algn="tl">
                    <a:srgbClr val="000000">
                      <a:alpha val="43137"/>
                    </a:srgbClr>
                  </a:outerShdw>
                </a:effectLst>
              </a:rPr>
              <a:t>along </a:t>
            </a:r>
            <a:r>
              <a:rPr lang="en-US" sz="1600" b="1" dirty="0">
                <a:solidFill>
                  <a:schemeClr val="accent1">
                    <a:lumMod val="50000"/>
                  </a:schemeClr>
                </a:solidFill>
                <a:effectLst>
                  <a:outerShdw blurRad="38100" dist="38100" dir="2700000" algn="tl">
                    <a:srgbClr val="000000">
                      <a:alpha val="43137"/>
                    </a:srgbClr>
                  </a:outerShdw>
                </a:effectLst>
              </a:rPr>
              <a:t>the entire coast of the nesting site complex, in order not to reduce further the nesting habitat.</a:t>
            </a:r>
          </a:p>
          <a:p>
            <a:pPr marL="0" lvl="0" indent="0" algn="ctr">
              <a:spcBef>
                <a:spcPct val="0"/>
              </a:spcBef>
              <a:buNone/>
            </a:pP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300037" lvl="1" indent="0">
              <a:spcBef>
                <a:spcPct val="0"/>
              </a:spcBef>
              <a:buNone/>
            </a:pPr>
            <a:r>
              <a:rPr lang="en-US" altLang="en-US" sz="1400" i="1" dirty="0" smtClean="0">
                <a:solidFill>
                  <a:srgbClr val="FF0000"/>
                </a:solidFill>
                <a:latin typeface="+mn-lt"/>
                <a:cs typeface="Arial" panose="020B0604020202020204" pitchFamily="34" charset="0"/>
              </a:rPr>
              <a:t>Construction continues and new permanent structures are built</a:t>
            </a:r>
            <a:endParaRPr lang="en-US" altLang="en-US" sz="1400" i="1" dirty="0" smtClean="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In </a:t>
            </a:r>
            <a:r>
              <a:rPr lang="en-US" altLang="en-US" sz="1400" i="1" dirty="0" err="1" smtClean="0">
                <a:solidFill>
                  <a:prstClr val="black"/>
                </a:solidFill>
                <a:latin typeface="+mn-lt"/>
                <a:cs typeface="Arial" panose="020B0604020202020204" pitchFamily="34" charset="0"/>
              </a:rPr>
              <a:t>Yaniklar</a:t>
            </a:r>
            <a:r>
              <a:rPr lang="en-US" altLang="en-US" sz="1400" i="1" dirty="0">
                <a:solidFill>
                  <a:prstClr val="black"/>
                </a:solidFill>
                <a:latin typeface="+mn-lt"/>
                <a:cs typeface="Arial" panose="020B0604020202020204" pitchFamily="34" charset="0"/>
              </a:rPr>
              <a:t>, a new large enclosed </a:t>
            </a:r>
            <a:r>
              <a:rPr lang="en-US" altLang="en-US" sz="1400" i="1" dirty="0" smtClean="0">
                <a:solidFill>
                  <a:prstClr val="black"/>
                </a:solidFill>
                <a:latin typeface="+mn-lt"/>
                <a:cs typeface="Arial" panose="020B0604020202020204" pitchFamily="34" charset="0"/>
              </a:rPr>
              <a:t>area </a:t>
            </a:r>
            <a:r>
              <a:rPr lang="en-US" altLang="en-US" sz="1400" i="1" dirty="0">
                <a:solidFill>
                  <a:prstClr val="black"/>
                </a:solidFill>
                <a:latin typeface="+mn-lt"/>
                <a:cs typeface="Arial" panose="020B0604020202020204" pitchFamily="34" charset="0"/>
              </a:rPr>
              <a:t>was observed next </a:t>
            </a:r>
            <a:r>
              <a:rPr lang="en-US" altLang="en-US" sz="1400" i="1" dirty="0" smtClean="0">
                <a:solidFill>
                  <a:prstClr val="black"/>
                </a:solidFill>
                <a:latin typeface="+mn-lt"/>
                <a:cs typeface="Arial" panose="020B0604020202020204" pitchFamily="34" charset="0"/>
              </a:rPr>
              <a:t>to the </a:t>
            </a:r>
            <a:r>
              <a:rPr lang="en-US" altLang="en-US" sz="1400" i="1" dirty="0" err="1">
                <a:solidFill>
                  <a:prstClr val="black"/>
                </a:solidFill>
                <a:latin typeface="+mn-lt"/>
                <a:cs typeface="Arial" panose="020B0604020202020204" pitchFamily="34" charset="0"/>
              </a:rPr>
              <a:t>Deniz</a:t>
            </a:r>
            <a:r>
              <a:rPr lang="en-US" altLang="en-US" sz="1400" i="1" dirty="0">
                <a:solidFill>
                  <a:prstClr val="black"/>
                </a:solidFill>
                <a:latin typeface="+mn-lt"/>
                <a:cs typeface="Arial" panose="020B0604020202020204" pitchFamily="34" charset="0"/>
              </a:rPr>
              <a:t> </a:t>
            </a:r>
            <a:r>
              <a:rPr lang="en-US" altLang="en-US" sz="1400" i="1" dirty="0" err="1">
                <a:solidFill>
                  <a:prstClr val="black"/>
                </a:solidFill>
                <a:latin typeface="+mn-lt"/>
                <a:cs typeface="Arial" panose="020B0604020202020204" pitchFamily="34" charset="0"/>
              </a:rPr>
              <a:t>İncisi</a:t>
            </a:r>
            <a:r>
              <a:rPr lang="en-US" altLang="en-US" sz="1400" i="1" dirty="0">
                <a:solidFill>
                  <a:prstClr val="black"/>
                </a:solidFill>
                <a:latin typeface="+mn-lt"/>
                <a:cs typeface="Arial" panose="020B0604020202020204" pitchFamily="34" charset="0"/>
              </a:rPr>
              <a:t> </a:t>
            </a:r>
            <a:r>
              <a:rPr lang="en-US" altLang="en-US" sz="1400" i="1" dirty="0" smtClean="0">
                <a:solidFill>
                  <a:prstClr val="black"/>
                </a:solidFill>
                <a:latin typeface="+mn-lt"/>
                <a:cs typeface="Arial" panose="020B0604020202020204" pitchFamily="34" charset="0"/>
              </a:rPr>
              <a:t>hotel. Inside this area </a:t>
            </a:r>
            <a:r>
              <a:rPr lang="en-US" altLang="en-US" sz="1400" i="1" dirty="0">
                <a:solidFill>
                  <a:srgbClr val="FF0000"/>
                </a:solidFill>
                <a:latin typeface="+mn-lt"/>
                <a:cs typeface="Arial" panose="020B0604020202020204" pitchFamily="34" charset="0"/>
              </a:rPr>
              <a:t>construction work  for two new hotels </a:t>
            </a:r>
            <a:r>
              <a:rPr lang="en-US" altLang="en-US" sz="1400" i="1" dirty="0" smtClean="0">
                <a:solidFill>
                  <a:srgbClr val="FF0000"/>
                </a:solidFill>
                <a:latin typeface="+mn-lt"/>
                <a:cs typeface="Arial" panose="020B0604020202020204" pitchFamily="34" charset="0"/>
              </a:rPr>
              <a:t>has started</a:t>
            </a:r>
            <a:r>
              <a:rPr lang="en-US" altLang="en-US" sz="1400" i="1" dirty="0" smtClean="0">
                <a:solidFill>
                  <a:prstClr val="black"/>
                </a:solidFill>
                <a:latin typeface="+mn-lt"/>
                <a:cs typeface="Arial" panose="020B0604020202020204" pitchFamily="34" charset="0"/>
              </a:rPr>
              <a:t>. The destruction of the wetland and of the beach has now started!</a:t>
            </a:r>
            <a:endParaRPr lang="en-US" altLang="en-US" sz="1400" i="1" dirty="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In </a:t>
            </a:r>
            <a:r>
              <a:rPr lang="en-US" altLang="en-US" sz="1400" i="1" dirty="0">
                <a:solidFill>
                  <a:prstClr val="black"/>
                </a:solidFill>
                <a:latin typeface="+mn-lt"/>
                <a:cs typeface="Arial" panose="020B0604020202020204" pitchFamily="34" charset="0"/>
              </a:rPr>
              <a:t>Çalış A and </a:t>
            </a:r>
            <a:r>
              <a:rPr lang="en-US" altLang="en-US" sz="1400" i="1" dirty="0" smtClean="0">
                <a:solidFill>
                  <a:prstClr val="black"/>
                </a:solidFill>
                <a:latin typeface="+mn-lt"/>
                <a:cs typeface="Arial" panose="020B0604020202020204" pitchFamily="34" charset="0"/>
              </a:rPr>
              <a:t>B improvements of the </a:t>
            </a:r>
            <a:r>
              <a:rPr lang="en-US" altLang="en-US" sz="1400" i="1" dirty="0">
                <a:solidFill>
                  <a:prstClr val="black"/>
                </a:solidFill>
                <a:latin typeface="+mn-lt"/>
                <a:cs typeface="Arial" panose="020B0604020202020204" pitchFamily="34" charset="0"/>
              </a:rPr>
              <a:t>promenade </a:t>
            </a:r>
            <a:r>
              <a:rPr lang="en-US" altLang="en-US" sz="1400" i="1" dirty="0" smtClean="0">
                <a:solidFill>
                  <a:prstClr val="black"/>
                </a:solidFill>
                <a:latin typeface="+mn-lt"/>
                <a:cs typeface="Arial" panose="020B0604020202020204" pitchFamily="34" charset="0"/>
              </a:rPr>
              <a:t>includes a </a:t>
            </a:r>
            <a:r>
              <a:rPr lang="en-US" altLang="en-US" sz="1400" i="1" dirty="0">
                <a:solidFill>
                  <a:prstClr val="black"/>
                </a:solidFill>
                <a:latin typeface="+mn-lt"/>
                <a:cs typeface="Arial" panose="020B0604020202020204" pitchFamily="34" charset="0"/>
              </a:rPr>
              <a:t>broad walking </a:t>
            </a:r>
            <a:r>
              <a:rPr lang="en-US" altLang="en-US" sz="1400" i="1" dirty="0" smtClean="0">
                <a:solidFill>
                  <a:prstClr val="black"/>
                </a:solidFill>
                <a:latin typeface="+mn-lt"/>
                <a:cs typeface="Arial" panose="020B0604020202020204" pitchFamily="34" charset="0"/>
              </a:rPr>
              <a:t>area and a new </a:t>
            </a:r>
            <a:r>
              <a:rPr lang="en-US" altLang="en-US" sz="1400" i="1" dirty="0" smtClean="0">
                <a:solidFill>
                  <a:srgbClr val="FF0000"/>
                </a:solidFill>
                <a:latin typeface="+mn-lt"/>
                <a:cs typeface="Arial" panose="020B0604020202020204" pitchFamily="34" charset="0"/>
              </a:rPr>
              <a:t>wall </a:t>
            </a:r>
            <a:r>
              <a:rPr lang="en-US" altLang="en-US" sz="1400" i="1" dirty="0">
                <a:solidFill>
                  <a:srgbClr val="FF0000"/>
                </a:solidFill>
                <a:latin typeface="+mn-lt"/>
                <a:cs typeface="Arial" panose="020B0604020202020204" pitchFamily="34" charset="0"/>
              </a:rPr>
              <a:t>slightly higher</a:t>
            </a:r>
            <a:r>
              <a:rPr lang="en-US" altLang="en-US" sz="1400" b="1" i="1" dirty="0">
                <a:solidFill>
                  <a:prstClr val="black"/>
                </a:solidFill>
                <a:latin typeface="+mn-lt"/>
                <a:cs typeface="Arial" panose="020B0604020202020204" pitchFamily="34" charset="0"/>
              </a:rPr>
              <a:t> </a:t>
            </a:r>
            <a:r>
              <a:rPr lang="en-US" altLang="en-US" sz="1400" i="1" dirty="0" smtClean="0">
                <a:solidFill>
                  <a:prstClr val="black"/>
                </a:solidFill>
                <a:latin typeface="+mn-lt"/>
                <a:cs typeface="Arial" panose="020B0604020202020204" pitchFamily="34" charset="0"/>
              </a:rPr>
              <a:t>from the previous one along the </a:t>
            </a:r>
            <a:r>
              <a:rPr lang="en-US" altLang="en-US" sz="1400" i="1" dirty="0">
                <a:solidFill>
                  <a:prstClr val="black"/>
                </a:solidFill>
                <a:latin typeface="+mn-lt"/>
                <a:cs typeface="Arial" panose="020B0604020202020204" pitchFamily="34" charset="0"/>
              </a:rPr>
              <a:t>seaside. </a:t>
            </a:r>
            <a:r>
              <a:rPr lang="en-US" altLang="en-US" sz="1400" i="1" dirty="0" smtClean="0">
                <a:solidFill>
                  <a:prstClr val="black"/>
                </a:solidFill>
                <a:latin typeface="+mn-lt"/>
                <a:cs typeface="Arial" panose="020B0604020202020204" pitchFamily="34" charset="0"/>
              </a:rPr>
              <a:t>Tall </a:t>
            </a:r>
            <a:r>
              <a:rPr lang="en-US" altLang="en-US" sz="1400" i="1" dirty="0">
                <a:solidFill>
                  <a:prstClr val="black"/>
                </a:solidFill>
                <a:latin typeface="+mn-lt"/>
                <a:cs typeface="Arial" panose="020B0604020202020204" pitchFamily="34" charset="0"/>
              </a:rPr>
              <a:t>lamp posts </a:t>
            </a:r>
            <a:r>
              <a:rPr lang="en-US" altLang="en-US" sz="1400" i="1" dirty="0" smtClean="0">
                <a:solidFill>
                  <a:prstClr val="black"/>
                </a:solidFill>
                <a:latin typeface="+mn-lt"/>
                <a:cs typeface="Arial" panose="020B0604020202020204" pitchFamily="34" charset="0"/>
              </a:rPr>
              <a:t>were </a:t>
            </a:r>
            <a:r>
              <a:rPr lang="en-US" altLang="en-US" sz="1400" i="1" dirty="0">
                <a:solidFill>
                  <a:prstClr val="black"/>
                </a:solidFill>
                <a:latin typeface="+mn-lt"/>
                <a:cs typeface="Arial" panose="020B0604020202020204" pitchFamily="34" charset="0"/>
              </a:rPr>
              <a:t>placed along the wall </a:t>
            </a:r>
            <a:r>
              <a:rPr lang="en-US" altLang="en-US" sz="1400" i="1" dirty="0" smtClean="0">
                <a:solidFill>
                  <a:prstClr val="black"/>
                </a:solidFill>
                <a:latin typeface="+mn-lt"/>
                <a:cs typeface="Arial" panose="020B0604020202020204" pitchFamily="34" charset="0"/>
              </a:rPr>
              <a:t>and their light is </a:t>
            </a:r>
            <a:r>
              <a:rPr lang="en-US" altLang="en-US" sz="1400" i="1" dirty="0">
                <a:solidFill>
                  <a:prstClr val="black"/>
                </a:solidFill>
                <a:latin typeface="+mn-lt"/>
                <a:cs typeface="Arial" panose="020B0604020202020204" pitchFamily="34" charset="0"/>
              </a:rPr>
              <a:t>bright </a:t>
            </a:r>
            <a:r>
              <a:rPr lang="en-US" altLang="en-US" sz="1400" i="1" dirty="0" smtClean="0">
                <a:solidFill>
                  <a:prstClr val="black"/>
                </a:solidFill>
                <a:latin typeface="+mn-lt"/>
                <a:cs typeface="Arial" panose="020B0604020202020204" pitchFamily="34" charset="0"/>
              </a:rPr>
              <a:t>white. </a:t>
            </a:r>
            <a:endParaRPr lang="en-US" altLang="en-US" sz="1400" i="1" dirty="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A </a:t>
            </a:r>
            <a:r>
              <a:rPr lang="en-US" altLang="en-US" sz="1400" i="1" dirty="0" smtClean="0">
                <a:solidFill>
                  <a:srgbClr val="FF0000"/>
                </a:solidFill>
                <a:latin typeface="+mn-lt"/>
                <a:cs typeface="Arial" panose="020B0604020202020204" pitchFamily="34" charset="0"/>
              </a:rPr>
              <a:t>new recreation area </a:t>
            </a:r>
            <a:r>
              <a:rPr lang="en-US" altLang="en-US" sz="1400" i="1" dirty="0" smtClean="0">
                <a:latin typeface="+mn-lt"/>
                <a:cs typeface="Arial" panose="020B0604020202020204" pitchFamily="34" charset="0"/>
              </a:rPr>
              <a:t>named</a:t>
            </a:r>
            <a:r>
              <a:rPr lang="en-US" altLang="en-US" sz="1400" i="1" dirty="0" smtClean="0">
                <a:solidFill>
                  <a:prstClr val="black"/>
                </a:solidFill>
                <a:latin typeface="+mn-lt"/>
                <a:cs typeface="Arial" panose="020B0604020202020204" pitchFamily="34" charset="0"/>
              </a:rPr>
              <a:t> </a:t>
            </a:r>
            <a:r>
              <a:rPr lang="en-US" altLang="en-US" sz="1400" i="1" dirty="0">
                <a:solidFill>
                  <a:prstClr val="black"/>
                </a:solidFill>
                <a:latin typeface="+mn-lt"/>
                <a:cs typeface="Arial" panose="020B0604020202020204" pitchFamily="34" charset="0"/>
              </a:rPr>
              <a:t>“Akmaz </a:t>
            </a:r>
            <a:r>
              <a:rPr lang="en-US" altLang="en-US" sz="1400" i="1" dirty="0" err="1">
                <a:solidFill>
                  <a:prstClr val="black"/>
                </a:solidFill>
                <a:latin typeface="+mn-lt"/>
                <a:cs typeface="Arial" panose="020B0604020202020204" pitchFamily="34" charset="0"/>
              </a:rPr>
              <a:t>Doğa</a:t>
            </a:r>
            <a:r>
              <a:rPr lang="en-US" altLang="en-US" sz="1400" i="1" dirty="0">
                <a:solidFill>
                  <a:prstClr val="black"/>
                </a:solidFill>
                <a:latin typeface="+mn-lt"/>
                <a:cs typeface="Arial" panose="020B0604020202020204" pitchFamily="34" charset="0"/>
              </a:rPr>
              <a:t> </a:t>
            </a:r>
            <a:r>
              <a:rPr lang="en-US" altLang="en-US" sz="1400" i="1" dirty="0" err="1">
                <a:solidFill>
                  <a:prstClr val="black"/>
                </a:solidFill>
                <a:latin typeface="+mn-lt"/>
                <a:cs typeface="Arial" panose="020B0604020202020204" pitchFamily="34" charset="0"/>
              </a:rPr>
              <a:t>Mesire</a:t>
            </a:r>
            <a:r>
              <a:rPr lang="en-US" altLang="en-US" sz="1400" i="1" dirty="0">
                <a:solidFill>
                  <a:prstClr val="black"/>
                </a:solidFill>
                <a:latin typeface="+mn-lt"/>
                <a:cs typeface="Arial" panose="020B0604020202020204" pitchFamily="34" charset="0"/>
              </a:rPr>
              <a:t> </a:t>
            </a:r>
            <a:r>
              <a:rPr lang="en-US" altLang="en-US" sz="1400" i="1" dirty="0" err="1">
                <a:solidFill>
                  <a:prstClr val="black"/>
                </a:solidFill>
                <a:latin typeface="+mn-lt"/>
                <a:cs typeface="Arial" panose="020B0604020202020204" pitchFamily="34" charset="0"/>
              </a:rPr>
              <a:t>Yeri</a:t>
            </a:r>
            <a:r>
              <a:rPr lang="en-US" altLang="en-US" sz="1400" i="1" dirty="0">
                <a:solidFill>
                  <a:prstClr val="black"/>
                </a:solidFill>
                <a:latin typeface="+mn-lt"/>
                <a:cs typeface="Arial" panose="020B0604020202020204" pitchFamily="34" charset="0"/>
              </a:rPr>
              <a:t> (Akmaz Natural Recreation Area)” </a:t>
            </a:r>
            <a:r>
              <a:rPr lang="en-US" altLang="en-US" sz="1400" i="1" dirty="0" smtClean="0">
                <a:solidFill>
                  <a:prstClr val="black"/>
                </a:solidFill>
                <a:latin typeface="+mn-lt"/>
                <a:cs typeface="Arial" panose="020B0604020202020204" pitchFamily="34" charset="0"/>
              </a:rPr>
              <a:t>has been established in </a:t>
            </a:r>
            <a:r>
              <a:rPr lang="en-US" altLang="en-US" sz="1400" i="1" dirty="0" err="1" smtClean="0">
                <a:solidFill>
                  <a:prstClr val="black"/>
                </a:solidFill>
                <a:latin typeface="+mn-lt"/>
                <a:cs typeface="Arial" panose="020B0604020202020204" pitchFamily="34" charset="0"/>
              </a:rPr>
              <a:t>Yaniklar</a:t>
            </a:r>
            <a:r>
              <a:rPr lang="en-US" altLang="en-US" sz="1400" i="1" dirty="0" smtClean="0">
                <a:solidFill>
                  <a:prstClr val="black"/>
                </a:solidFill>
                <a:latin typeface="+mn-lt"/>
                <a:cs typeface="Arial" panose="020B0604020202020204" pitchFamily="34" charset="0"/>
              </a:rPr>
              <a:t>.</a:t>
            </a:r>
          </a:p>
          <a:p>
            <a:pPr marL="300037" lvl="1" indent="0">
              <a:spcBef>
                <a:spcPct val="0"/>
              </a:spcBef>
              <a:buNone/>
            </a:pPr>
            <a:r>
              <a:rPr lang="en-US" altLang="en-US" sz="1400" i="1" dirty="0">
                <a:solidFill>
                  <a:prstClr val="black"/>
                </a:solidFill>
                <a:latin typeface="+mn-lt"/>
                <a:cs typeface="Arial" panose="020B0604020202020204" pitchFamily="34" charset="0"/>
              </a:rPr>
              <a:t>Only the pebbly zone near waterline is free but is </a:t>
            </a:r>
            <a:r>
              <a:rPr lang="en-US" altLang="en-US" sz="1400" i="1" dirty="0">
                <a:solidFill>
                  <a:srgbClr val="FF0000"/>
                </a:solidFill>
                <a:latin typeface="+mn-lt"/>
                <a:cs typeface="Arial" panose="020B0604020202020204" pitchFamily="34" charset="0"/>
              </a:rPr>
              <a:t>unsuitable for </a:t>
            </a:r>
            <a:r>
              <a:rPr lang="en-US" altLang="en-US" sz="1400" i="1" dirty="0" smtClean="0">
                <a:solidFill>
                  <a:srgbClr val="FF0000"/>
                </a:solidFill>
                <a:latin typeface="+mn-lt"/>
                <a:cs typeface="Arial" panose="020B0604020202020204" pitchFamily="34" charset="0"/>
              </a:rPr>
              <a:t>nesting!</a:t>
            </a:r>
            <a:endParaRPr lang="en-US" altLang="en-US" sz="1400" i="1" dirty="0">
              <a:solidFill>
                <a:srgbClr val="FF0000"/>
              </a:solidFill>
              <a:latin typeface="+mn-lt"/>
              <a:cs typeface="Arial" panose="020B0604020202020204" pitchFamily="34" charset="0"/>
            </a:endParaRPr>
          </a:p>
          <a:p>
            <a:pPr marL="585787" lvl="1">
              <a:spcBef>
                <a:spcPct val="0"/>
              </a:spcBef>
            </a:pPr>
            <a:endParaRPr lang="en-US" altLang="en-US" sz="1400" i="1" dirty="0" smtClean="0">
              <a:solidFill>
                <a:prstClr val="black"/>
              </a:solidFill>
              <a:latin typeface="+mn-lt"/>
              <a:cs typeface="Arial" panose="020B0604020202020204" pitchFamily="34" charset="0"/>
            </a:endParaRPr>
          </a:p>
        </p:txBody>
      </p:sp>
      <p:sp>
        <p:nvSpPr>
          <p:cNvPr id="6" name="Rectangle 5"/>
          <p:cNvSpPr/>
          <p:nvPr/>
        </p:nvSpPr>
        <p:spPr>
          <a:xfrm>
            <a:off x="395536" y="4756670"/>
            <a:ext cx="4572001" cy="246221"/>
          </a:xfrm>
          <a:prstGeom prst="rect">
            <a:avLst/>
          </a:prstGeom>
        </p:spPr>
        <p:txBody>
          <a:bodyPr>
            <a:spAutoFit/>
          </a:bodyPr>
          <a:lstStyle/>
          <a:p>
            <a:pPr algn="just"/>
            <a:r>
              <a:rPr lang="en-US" sz="1000" dirty="0" smtClean="0"/>
              <a:t>Çalış </a:t>
            </a:r>
            <a:r>
              <a:rPr lang="en-US" sz="1000" dirty="0"/>
              <a:t>- a caged </a:t>
            </a:r>
            <a:r>
              <a:rPr lang="en-US" sz="1000" b="1" dirty="0"/>
              <a:t>nest close to the wall </a:t>
            </a:r>
            <a:r>
              <a:rPr lang="en-US" sz="1000" dirty="0"/>
              <a:t>(red circle) </a:t>
            </a:r>
            <a:endParaRPr lang="el-GR" sz="1000" dirty="0"/>
          </a:p>
        </p:txBody>
      </p:sp>
      <p:sp>
        <p:nvSpPr>
          <p:cNvPr id="9" name="Rectangle 8"/>
          <p:cNvSpPr/>
          <p:nvPr/>
        </p:nvSpPr>
        <p:spPr>
          <a:xfrm>
            <a:off x="3203848" y="4756670"/>
            <a:ext cx="4572000" cy="400110"/>
          </a:xfrm>
          <a:prstGeom prst="rect">
            <a:avLst/>
          </a:prstGeom>
        </p:spPr>
        <p:txBody>
          <a:bodyPr>
            <a:spAutoFit/>
          </a:bodyPr>
          <a:lstStyle/>
          <a:p>
            <a:r>
              <a:rPr lang="en-US" sz="1000" b="1" dirty="0"/>
              <a:t>Large </a:t>
            </a:r>
            <a:r>
              <a:rPr lang="en-US" sz="1000" b="1" dirty="0" smtClean="0"/>
              <a:t>area for the construction of 2 new hotels</a:t>
            </a:r>
            <a:r>
              <a:rPr lang="en-US" sz="1000" dirty="0" smtClean="0"/>
              <a:t>,</a:t>
            </a:r>
            <a:r>
              <a:rPr lang="en-US" sz="1000" b="1" dirty="0" smtClean="0"/>
              <a:t> </a:t>
            </a:r>
          </a:p>
          <a:p>
            <a:r>
              <a:rPr lang="en-US" sz="1000" dirty="0" smtClean="0"/>
              <a:t>next to the </a:t>
            </a:r>
            <a:r>
              <a:rPr lang="en-US" sz="1000" dirty="0" err="1" smtClean="0"/>
              <a:t>Deniz</a:t>
            </a:r>
            <a:r>
              <a:rPr lang="en-US" sz="1000" dirty="0" smtClean="0"/>
              <a:t> </a:t>
            </a:r>
            <a:r>
              <a:rPr lang="en-US" sz="1000" dirty="0" err="1" smtClean="0"/>
              <a:t>İncisi</a:t>
            </a:r>
            <a:r>
              <a:rPr lang="en-US" sz="1000" dirty="0" smtClean="0"/>
              <a:t> hotel.</a:t>
            </a:r>
            <a:endParaRPr lang="el-GR" sz="1000" dirty="0"/>
          </a:p>
        </p:txBody>
      </p:sp>
      <p:pic>
        <p:nvPicPr>
          <p:cNvPr id="2" name="Picture 1"/>
          <p:cNvPicPr>
            <a:picLocks noChangeAspect="1"/>
          </p:cNvPicPr>
          <p:nvPr/>
        </p:nvPicPr>
        <p:blipFill>
          <a:blip r:embed="rId3"/>
          <a:stretch>
            <a:fillRect/>
          </a:stretch>
        </p:blipFill>
        <p:spPr>
          <a:xfrm>
            <a:off x="472469" y="3002568"/>
            <a:ext cx="2515355" cy="1675011"/>
          </a:xfrm>
          <a:prstGeom prst="rect">
            <a:avLst/>
          </a:prstGeom>
        </p:spPr>
      </p:pic>
      <p:pic>
        <p:nvPicPr>
          <p:cNvPr id="3" name="Picture 2"/>
          <p:cNvPicPr>
            <a:picLocks noChangeAspect="1"/>
          </p:cNvPicPr>
          <p:nvPr/>
        </p:nvPicPr>
        <p:blipFill>
          <a:blip r:embed="rId4"/>
          <a:stretch>
            <a:fillRect/>
          </a:stretch>
        </p:blipFill>
        <p:spPr>
          <a:xfrm>
            <a:off x="1403648" y="3817329"/>
            <a:ext cx="377985" cy="213378"/>
          </a:xfrm>
          <a:prstGeom prst="rect">
            <a:avLst/>
          </a:prstGeom>
        </p:spPr>
      </p:pic>
      <p:pic>
        <p:nvPicPr>
          <p:cNvPr id="5" name="Picture 4"/>
          <p:cNvPicPr>
            <a:picLocks noChangeAspect="1"/>
          </p:cNvPicPr>
          <p:nvPr/>
        </p:nvPicPr>
        <p:blipFill>
          <a:blip r:embed="rId5"/>
          <a:stretch>
            <a:fillRect/>
          </a:stretch>
        </p:blipFill>
        <p:spPr>
          <a:xfrm>
            <a:off x="3307899" y="2997423"/>
            <a:ext cx="2528201" cy="1687882"/>
          </a:xfrm>
          <a:prstGeom prst="rect">
            <a:avLst/>
          </a:prstGeom>
        </p:spPr>
      </p:pic>
      <p:pic>
        <p:nvPicPr>
          <p:cNvPr id="10" name="Picture 9"/>
          <p:cNvPicPr>
            <a:picLocks noChangeAspect="1"/>
          </p:cNvPicPr>
          <p:nvPr/>
        </p:nvPicPr>
        <p:blipFill>
          <a:blip r:embed="rId6"/>
          <a:stretch>
            <a:fillRect/>
          </a:stretch>
        </p:blipFill>
        <p:spPr>
          <a:xfrm>
            <a:off x="3995936" y="3791597"/>
            <a:ext cx="1237591" cy="698637"/>
          </a:xfrm>
          <a:prstGeom prst="rect">
            <a:avLst/>
          </a:prstGeom>
        </p:spPr>
      </p:pic>
      <p:pic>
        <p:nvPicPr>
          <p:cNvPr id="12" name="Picture 11"/>
          <p:cNvPicPr>
            <a:picLocks noChangeAspect="1"/>
          </p:cNvPicPr>
          <p:nvPr/>
        </p:nvPicPr>
        <p:blipFill>
          <a:blip r:embed="rId7"/>
          <a:stretch>
            <a:fillRect/>
          </a:stretch>
        </p:blipFill>
        <p:spPr>
          <a:xfrm>
            <a:off x="6156175" y="3005149"/>
            <a:ext cx="2523081" cy="1680156"/>
          </a:xfrm>
          <a:prstGeom prst="rect">
            <a:avLst/>
          </a:prstGeom>
        </p:spPr>
      </p:pic>
      <p:sp>
        <p:nvSpPr>
          <p:cNvPr id="13" name="Rectangle 12"/>
          <p:cNvSpPr/>
          <p:nvPr/>
        </p:nvSpPr>
        <p:spPr>
          <a:xfrm>
            <a:off x="6146474" y="4738335"/>
            <a:ext cx="4572000" cy="400110"/>
          </a:xfrm>
          <a:prstGeom prst="rect">
            <a:avLst/>
          </a:prstGeom>
        </p:spPr>
        <p:txBody>
          <a:bodyPr>
            <a:spAutoFit/>
          </a:bodyPr>
          <a:lstStyle/>
          <a:p>
            <a:r>
              <a:rPr lang="en-US" sz="1000" b="1" dirty="0" smtClean="0"/>
              <a:t>New</a:t>
            </a:r>
            <a:r>
              <a:rPr lang="en-US" sz="1000" dirty="0" smtClean="0"/>
              <a:t> Akmaz </a:t>
            </a:r>
            <a:r>
              <a:rPr lang="en-US" sz="1000" dirty="0"/>
              <a:t>Natural Recreation </a:t>
            </a:r>
            <a:r>
              <a:rPr lang="en-US" sz="1000" dirty="0" smtClean="0"/>
              <a:t>Area </a:t>
            </a:r>
          </a:p>
          <a:p>
            <a:r>
              <a:rPr lang="en-US" sz="1000" dirty="0" smtClean="0"/>
              <a:t>in </a:t>
            </a:r>
            <a:r>
              <a:rPr lang="en-US" sz="1000" dirty="0" err="1" smtClean="0"/>
              <a:t>Yaniklar</a:t>
            </a:r>
            <a:endParaRPr lang="el-GR" sz="1000" dirty="0"/>
          </a:p>
        </p:txBody>
      </p:sp>
      <p:sp>
        <p:nvSpPr>
          <p:cNvPr id="8" name="Slide Number Placeholder 7"/>
          <p:cNvSpPr>
            <a:spLocks noGrp="1"/>
          </p:cNvSpPr>
          <p:nvPr>
            <p:ph type="sldNum" sz="quarter" idx="12"/>
          </p:nvPr>
        </p:nvSpPr>
        <p:spPr/>
        <p:txBody>
          <a:bodyPr/>
          <a:lstStyle/>
          <a:p>
            <a:pPr>
              <a:defRPr/>
            </a:pPr>
            <a:fld id="{EFB1BCEC-7C83-45D0-9528-B874E0ED060B}" type="slidenum">
              <a:rPr lang="el-GR" smtClean="0"/>
              <a:pPr>
                <a:defRPr/>
              </a:pPr>
              <a:t>17</a:t>
            </a:fld>
            <a:endParaRPr lang="el-GR" dirty="0"/>
          </a:p>
        </p:txBody>
      </p:sp>
    </p:spTree>
    <p:extLst>
      <p:ext uri="{BB962C8B-B14F-4D97-AF65-F5344CB8AC3E}">
        <p14:creationId xmlns:p14="http://schemas.microsoft.com/office/powerpoint/2010/main" val="2366814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800767"/>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2: </a:t>
            </a:r>
            <a:r>
              <a:rPr lang="en-US" sz="1600" b="1" dirty="0">
                <a:solidFill>
                  <a:schemeClr val="accent1">
                    <a:lumMod val="50000"/>
                  </a:schemeClr>
                </a:solidFill>
                <a:effectLst>
                  <a:outerShdw blurRad="38100" dist="38100" dir="2700000" algn="tl">
                    <a:srgbClr val="000000">
                      <a:alpha val="43137"/>
                    </a:srgbClr>
                  </a:outerShdw>
                </a:effectLst>
              </a:rPr>
              <a:t>Remove any structure </a:t>
            </a:r>
            <a:r>
              <a:rPr lang="en-US" sz="1600" b="1" dirty="0" smtClean="0">
                <a:solidFill>
                  <a:schemeClr val="accent1">
                    <a:lumMod val="50000"/>
                  </a:schemeClr>
                </a:solidFill>
                <a:effectLst>
                  <a:outerShdw blurRad="38100" dist="38100" dir="2700000" algn="tl">
                    <a:srgbClr val="000000">
                      <a:alpha val="43137"/>
                    </a:srgbClr>
                  </a:outerShdw>
                </a:effectLst>
              </a:rPr>
              <a:t>from </a:t>
            </a:r>
            <a:r>
              <a:rPr lang="en-US" sz="1600" b="1" dirty="0">
                <a:solidFill>
                  <a:schemeClr val="accent1">
                    <a:lumMod val="50000"/>
                  </a:schemeClr>
                </a:solidFill>
                <a:effectLst>
                  <a:outerShdw blurRad="38100" dist="38100" dir="2700000" algn="tl">
                    <a:srgbClr val="000000">
                      <a:alpha val="43137"/>
                    </a:srgbClr>
                  </a:outerShdw>
                </a:effectLst>
              </a:rPr>
              <a:t>sand </a:t>
            </a:r>
            <a:r>
              <a:rPr lang="en-US" sz="1600" b="1" dirty="0" smtClean="0">
                <a:solidFill>
                  <a:schemeClr val="accent1">
                    <a:lumMod val="50000"/>
                  </a:schemeClr>
                </a:solidFill>
                <a:effectLst>
                  <a:outerShdw blurRad="38100" dist="38100" dir="2700000" algn="tl">
                    <a:srgbClr val="000000">
                      <a:alpha val="43137"/>
                    </a:srgbClr>
                  </a:outerShdw>
                </a:effectLst>
              </a:rPr>
              <a:t>zones.</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New </a:t>
            </a:r>
            <a:r>
              <a:rPr lang="en-US" altLang="en-US" sz="1400" i="1" dirty="0">
                <a:solidFill>
                  <a:prstClr val="black"/>
                </a:solidFill>
                <a:cs typeface="Arial" panose="020B0604020202020204" pitchFamily="34" charset="0"/>
              </a:rPr>
              <a:t>wooden </a:t>
            </a:r>
            <a:r>
              <a:rPr lang="en-US" altLang="en-US" sz="1400" i="1" dirty="0" smtClean="0">
                <a:solidFill>
                  <a:prstClr val="black"/>
                </a:solidFill>
                <a:cs typeface="Arial" panose="020B0604020202020204" pitchFamily="34" charset="0"/>
              </a:rPr>
              <a:t>posts were</a:t>
            </a:r>
            <a:r>
              <a:rPr lang="en-US" altLang="en-US" sz="1400" b="1" i="1" dirty="0" smtClean="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installed in the SPA, </a:t>
            </a:r>
            <a:r>
              <a:rPr lang="en-US" altLang="en-US" sz="1400" i="1" dirty="0">
                <a:solidFill>
                  <a:prstClr val="black"/>
                </a:solidFill>
                <a:cs typeface="Arial" panose="020B0604020202020204" pitchFamily="34" charset="0"/>
              </a:rPr>
              <a:t>but in many areas the zoning </a:t>
            </a:r>
            <a:r>
              <a:rPr lang="en-US" altLang="en-US" sz="1400" i="1" dirty="0" smtClean="0">
                <a:solidFill>
                  <a:prstClr val="black"/>
                </a:solidFill>
                <a:cs typeface="Arial" panose="020B0604020202020204" pitchFamily="34" charset="0"/>
              </a:rPr>
              <a:t>is </a:t>
            </a:r>
            <a:r>
              <a:rPr lang="en-US" altLang="en-US" sz="1400" i="1" dirty="0">
                <a:solidFill>
                  <a:srgbClr val="FF0000"/>
                </a:solidFill>
                <a:cs typeface="Arial" panose="020B0604020202020204" pitchFamily="34" charset="0"/>
              </a:rPr>
              <a:t>incorrect</a:t>
            </a:r>
            <a:r>
              <a:rPr lang="en-US" altLang="en-US" sz="1400" i="1" dirty="0">
                <a:solidFill>
                  <a:prstClr val="black"/>
                </a:solidFill>
                <a:cs typeface="Arial" panose="020B0604020202020204" pitchFamily="34" charset="0"/>
              </a:rPr>
              <a:t> and </a:t>
            </a:r>
            <a:r>
              <a:rPr lang="en-US" altLang="en-US" sz="1400" i="1" dirty="0" smtClean="0">
                <a:solidFill>
                  <a:prstClr val="black"/>
                </a:solidFill>
                <a:cs typeface="Arial" panose="020B0604020202020204" pitchFamily="34" charset="0"/>
              </a:rPr>
              <a:t>nesting takes place  </a:t>
            </a:r>
            <a:r>
              <a:rPr lang="en-US" altLang="en-US" sz="1400" i="1" dirty="0">
                <a:solidFill>
                  <a:prstClr val="black"/>
                </a:solidFill>
                <a:cs typeface="Arial" panose="020B0604020202020204" pitchFamily="34" charset="0"/>
              </a:rPr>
              <a:t>behind the posts. </a:t>
            </a:r>
            <a:r>
              <a:rPr lang="en-US" altLang="en-US" sz="1400" i="1" dirty="0" smtClean="0">
                <a:solidFill>
                  <a:prstClr val="black"/>
                </a:solidFill>
                <a:cs typeface="Arial" panose="020B0604020202020204" pitchFamily="34" charset="0"/>
              </a:rPr>
              <a:t>Sensitive </a:t>
            </a:r>
            <a:r>
              <a:rPr lang="en-US" altLang="en-US" sz="1400" i="1" dirty="0">
                <a:solidFill>
                  <a:prstClr val="black"/>
                </a:solidFill>
                <a:cs typeface="Arial" panose="020B0604020202020204" pitchFamily="34" charset="0"/>
              </a:rPr>
              <a:t>nesting </a:t>
            </a:r>
            <a:r>
              <a:rPr lang="en-US" altLang="en-US" sz="1400" i="1" dirty="0" smtClean="0">
                <a:solidFill>
                  <a:prstClr val="black"/>
                </a:solidFill>
                <a:cs typeface="Arial" panose="020B0604020202020204" pitchFamily="34" charset="0"/>
              </a:rPr>
              <a:t>ground is </a:t>
            </a:r>
            <a:r>
              <a:rPr lang="en-US" altLang="en-US" sz="1400" i="1" dirty="0">
                <a:solidFill>
                  <a:srgbClr val="FF0000"/>
                </a:solidFill>
                <a:cs typeface="Arial" panose="020B0604020202020204" pitchFamily="34" charset="0"/>
              </a:rPr>
              <a:t>excluded</a:t>
            </a:r>
            <a:r>
              <a:rPr lang="en-US" altLang="en-US" sz="1400" i="1" dirty="0">
                <a:solidFill>
                  <a:prstClr val="black"/>
                </a:solidFill>
                <a:cs typeface="Arial" panose="020B0604020202020204" pitchFamily="34" charset="0"/>
              </a:rPr>
              <a:t> from </a:t>
            </a:r>
            <a:r>
              <a:rPr lang="en-US" altLang="en-US" sz="1400" i="1" dirty="0" smtClean="0">
                <a:solidFill>
                  <a:prstClr val="black"/>
                </a:solidFill>
                <a:cs typeface="Arial" panose="020B0604020202020204" pitchFamily="34" charset="0"/>
              </a:rPr>
              <a:t>the zoning</a:t>
            </a:r>
            <a:r>
              <a:rPr lang="en-US" altLang="en-US" sz="1400" i="1" dirty="0">
                <a:solidFill>
                  <a:prstClr val="black"/>
                </a:solidFill>
                <a:cs typeface="Arial" panose="020B0604020202020204" pitchFamily="34" charset="0"/>
              </a:rPr>
              <a:t>. </a:t>
            </a: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Wooden </a:t>
            </a:r>
            <a:r>
              <a:rPr lang="en-US" altLang="en-US" sz="1400" i="1" dirty="0" smtClean="0">
                <a:solidFill>
                  <a:prstClr val="black"/>
                </a:solidFill>
                <a:cs typeface="Arial" panose="020B0604020202020204" pitchFamily="34" charset="0"/>
              </a:rPr>
              <a:t>posts, especially in </a:t>
            </a:r>
            <a:r>
              <a:rPr lang="en-US" altLang="en-US" sz="1400" i="1" dirty="0">
                <a:solidFill>
                  <a:prstClr val="black"/>
                </a:solidFill>
                <a:cs typeface="Arial" panose="020B0604020202020204" pitchFamily="34" charset="0"/>
              </a:rPr>
              <a:t>some parts of Çalış B</a:t>
            </a:r>
            <a:r>
              <a:rPr lang="en-US" altLang="en-US" sz="1400" i="1" dirty="0" smtClean="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are </a:t>
            </a:r>
            <a:r>
              <a:rPr lang="en-US" altLang="en-US" sz="1400" i="1" dirty="0">
                <a:solidFill>
                  <a:srgbClr val="FF0000"/>
                </a:solidFill>
                <a:cs typeface="Arial" panose="020B0604020202020204" pitchFamily="34" charset="0"/>
              </a:rPr>
              <a:t>only a few </a:t>
            </a:r>
            <a:r>
              <a:rPr lang="en-US" altLang="en-US" sz="1400" i="1" dirty="0" smtClean="0">
                <a:solidFill>
                  <a:srgbClr val="FF0000"/>
                </a:solidFill>
                <a:cs typeface="Arial" panose="020B0604020202020204" pitchFamily="34" charset="0"/>
              </a:rPr>
              <a:t>meters </a:t>
            </a:r>
            <a:r>
              <a:rPr lang="en-US" altLang="en-US" sz="1400" i="1" dirty="0">
                <a:solidFill>
                  <a:srgbClr val="FF0000"/>
                </a:solidFill>
                <a:cs typeface="Arial" panose="020B0604020202020204" pitchFamily="34" charset="0"/>
              </a:rPr>
              <a:t>away from the sea</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thus leaving on purpose sandy nesting areas to </a:t>
            </a:r>
            <a:r>
              <a:rPr lang="en-US" altLang="en-US" sz="1400" i="1" dirty="0">
                <a:solidFill>
                  <a:prstClr val="black"/>
                </a:solidFill>
                <a:cs typeface="Arial" panose="020B0604020202020204" pitchFamily="34" charset="0"/>
              </a:rPr>
              <a:t>be used for placing beach equipment.</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a:t>
            </a:r>
            <a:r>
              <a:rPr lang="en-US" sz="1600" b="1" dirty="0" smtClean="0">
                <a:solidFill>
                  <a:schemeClr val="accent1">
                    <a:lumMod val="50000"/>
                  </a:schemeClr>
                </a:solidFill>
                <a:effectLst>
                  <a:outerShdw blurRad="38100" dist="38100" dir="2700000" algn="tl">
                    <a:srgbClr val="000000">
                      <a:alpha val="43137"/>
                    </a:srgbClr>
                  </a:outerShdw>
                </a:effectLst>
              </a:rPr>
              <a:t>5: Map </a:t>
            </a:r>
            <a:r>
              <a:rPr lang="en-US" sz="1600" b="1" dirty="0">
                <a:solidFill>
                  <a:schemeClr val="accent1">
                    <a:lumMod val="50000"/>
                  </a:schemeClr>
                </a:solidFill>
                <a:effectLst>
                  <a:outerShdw blurRad="38100" dist="38100" dir="2700000" algn="tl">
                    <a:srgbClr val="000000">
                      <a:alpha val="43137"/>
                    </a:srgbClr>
                  </a:outerShdw>
                </a:effectLst>
              </a:rPr>
              <a:t>the whole Fethiye coast using long-term data, maps and imagery to identify the past, current and potential most suitable zones for sea turtle nesting, and set a maximum percentage limit of sandy tracts where touristic structures are allowed on the nesting beach </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Most businesses have moved </a:t>
            </a:r>
            <a:r>
              <a:rPr lang="en-US" altLang="en-US" sz="1400" i="1" dirty="0">
                <a:solidFill>
                  <a:prstClr val="black"/>
                </a:solidFill>
                <a:cs typeface="Arial" panose="020B0604020202020204" pitchFamily="34" charset="0"/>
              </a:rPr>
              <a:t>their bars, platforms, wooden paths, showers, pavilions, sunbeds and umbrellas behind </a:t>
            </a: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zoning posts. </a:t>
            </a:r>
            <a:r>
              <a:rPr lang="en-US" altLang="en-US" sz="1400" i="1" dirty="0" smtClean="0">
                <a:solidFill>
                  <a:prstClr val="black"/>
                </a:solidFill>
                <a:cs typeface="Arial" panose="020B0604020202020204" pitchFamily="34" charset="0"/>
              </a:rPr>
              <a:t>Cushions </a:t>
            </a:r>
            <a:r>
              <a:rPr lang="en-US" altLang="en-US" sz="1400" i="1" dirty="0">
                <a:solidFill>
                  <a:prstClr val="black"/>
                </a:solidFill>
                <a:cs typeface="Arial" panose="020B0604020202020204" pitchFamily="34" charset="0"/>
              </a:rPr>
              <a:t>and </a:t>
            </a:r>
            <a:r>
              <a:rPr lang="en-US" altLang="en-US" sz="1400" i="1" dirty="0">
                <a:solidFill>
                  <a:srgbClr val="FF0000"/>
                </a:solidFill>
                <a:cs typeface="Arial" panose="020B0604020202020204" pitchFamily="34" charset="0"/>
              </a:rPr>
              <a:t>AstroTurf carpets</a:t>
            </a:r>
            <a:r>
              <a:rPr lang="en-US" altLang="en-US" sz="1400" b="1"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remain on </a:t>
            </a:r>
            <a:r>
              <a:rPr lang="en-US" altLang="en-US" sz="1400" i="1" dirty="0">
                <a:solidFill>
                  <a:prstClr val="black"/>
                </a:solidFill>
                <a:cs typeface="Arial" panose="020B0604020202020204" pitchFamily="34" charset="0"/>
              </a:rPr>
              <a:t>the designated nesting </a:t>
            </a:r>
            <a:r>
              <a:rPr lang="en-US" altLang="en-US" sz="1400" i="1" dirty="0" smtClean="0">
                <a:solidFill>
                  <a:prstClr val="black"/>
                </a:solidFill>
                <a:cs typeface="Arial" panose="020B0604020202020204" pitchFamily="34" charset="0"/>
              </a:rPr>
              <a:t>zones.</a:t>
            </a:r>
          </a:p>
        </p:txBody>
      </p:sp>
      <p:pic>
        <p:nvPicPr>
          <p:cNvPr id="2" name="Picture 1"/>
          <p:cNvPicPr>
            <a:picLocks noChangeAspect="1"/>
          </p:cNvPicPr>
          <p:nvPr/>
        </p:nvPicPr>
        <p:blipFill>
          <a:blip r:embed="rId3"/>
          <a:stretch>
            <a:fillRect/>
          </a:stretch>
        </p:blipFill>
        <p:spPr>
          <a:xfrm>
            <a:off x="413944" y="2812551"/>
            <a:ext cx="2700762" cy="1798476"/>
          </a:xfrm>
          <a:prstGeom prst="rect">
            <a:avLst/>
          </a:prstGeom>
        </p:spPr>
      </p:pic>
      <p:sp>
        <p:nvSpPr>
          <p:cNvPr id="5" name="TextBox 4"/>
          <p:cNvSpPr txBox="1"/>
          <p:nvPr/>
        </p:nvSpPr>
        <p:spPr>
          <a:xfrm>
            <a:off x="450410" y="4587352"/>
            <a:ext cx="5400600" cy="400110"/>
          </a:xfrm>
          <a:prstGeom prst="rect">
            <a:avLst/>
          </a:prstGeom>
          <a:noFill/>
        </p:spPr>
        <p:txBody>
          <a:bodyPr wrap="square" rtlCol="0">
            <a:spAutoFit/>
          </a:bodyPr>
          <a:lstStyle/>
          <a:p>
            <a:r>
              <a:rPr lang="en-US" sz="1000" b="1" dirty="0" smtClean="0"/>
              <a:t>Incorrect Zoning: </a:t>
            </a:r>
            <a:r>
              <a:rPr lang="en-US" sz="1000" dirty="0" smtClean="0"/>
              <a:t>Posts only </a:t>
            </a:r>
            <a:r>
              <a:rPr lang="en-US" sz="1000" dirty="0"/>
              <a:t>a few </a:t>
            </a:r>
            <a:r>
              <a:rPr lang="en-US" sz="1000" dirty="0" smtClean="0"/>
              <a:t>meters </a:t>
            </a:r>
            <a:r>
              <a:rPr lang="en-US" sz="1000" dirty="0"/>
              <a:t>away </a:t>
            </a:r>
            <a:endParaRPr lang="en-US" sz="1000" dirty="0" smtClean="0"/>
          </a:p>
          <a:p>
            <a:r>
              <a:rPr lang="en-US" sz="1000" dirty="0" smtClean="0"/>
              <a:t>from </a:t>
            </a:r>
            <a:r>
              <a:rPr lang="en-US" sz="1000" dirty="0"/>
              <a:t>the </a:t>
            </a:r>
            <a:r>
              <a:rPr lang="en-US" sz="1000" dirty="0" smtClean="0"/>
              <a:t>sea. </a:t>
            </a:r>
            <a:endParaRPr lang="el-GR" dirty="0"/>
          </a:p>
        </p:txBody>
      </p:sp>
      <p:pic>
        <p:nvPicPr>
          <p:cNvPr id="6" name="Picture 5"/>
          <p:cNvPicPr>
            <a:picLocks noChangeAspect="1"/>
          </p:cNvPicPr>
          <p:nvPr/>
        </p:nvPicPr>
        <p:blipFill>
          <a:blip r:embed="rId4"/>
          <a:stretch>
            <a:fillRect/>
          </a:stretch>
        </p:blipFill>
        <p:spPr>
          <a:xfrm>
            <a:off x="3186714" y="2809315"/>
            <a:ext cx="2700762" cy="1798476"/>
          </a:xfrm>
          <a:prstGeom prst="rect">
            <a:avLst/>
          </a:prstGeom>
        </p:spPr>
      </p:pic>
      <p:sp>
        <p:nvSpPr>
          <p:cNvPr id="12" name="TextBox 11"/>
          <p:cNvSpPr txBox="1"/>
          <p:nvPr/>
        </p:nvSpPr>
        <p:spPr>
          <a:xfrm>
            <a:off x="3330707" y="4591276"/>
            <a:ext cx="5400600" cy="400110"/>
          </a:xfrm>
          <a:prstGeom prst="rect">
            <a:avLst/>
          </a:prstGeom>
          <a:noFill/>
        </p:spPr>
        <p:txBody>
          <a:bodyPr wrap="square" rtlCol="0">
            <a:spAutoFit/>
          </a:bodyPr>
          <a:lstStyle/>
          <a:p>
            <a:r>
              <a:rPr lang="en-US" sz="1000" b="1" dirty="0"/>
              <a:t>Incorrect Zoning</a:t>
            </a:r>
            <a:r>
              <a:rPr lang="en-US" sz="1000" b="1" dirty="0" smtClean="0"/>
              <a:t>: </a:t>
            </a:r>
            <a:r>
              <a:rPr lang="en-US" sz="1000" dirty="0" smtClean="0"/>
              <a:t>Nest </a:t>
            </a:r>
            <a:r>
              <a:rPr lang="en-US" sz="1000" dirty="0"/>
              <a:t>outside nesting </a:t>
            </a:r>
            <a:r>
              <a:rPr lang="en-US" sz="1000" dirty="0" smtClean="0"/>
              <a:t>zone</a:t>
            </a:r>
          </a:p>
          <a:p>
            <a:r>
              <a:rPr lang="en-US" sz="1000" dirty="0" smtClean="0"/>
              <a:t>(encircled).</a:t>
            </a:r>
            <a:endParaRPr lang="el-GR" sz="1000" dirty="0"/>
          </a:p>
        </p:txBody>
      </p:sp>
      <p:pic>
        <p:nvPicPr>
          <p:cNvPr id="9" name="Picture 8"/>
          <p:cNvPicPr>
            <a:picLocks noChangeAspect="1"/>
          </p:cNvPicPr>
          <p:nvPr/>
        </p:nvPicPr>
        <p:blipFill>
          <a:blip r:embed="rId5"/>
          <a:stretch>
            <a:fillRect/>
          </a:stretch>
        </p:blipFill>
        <p:spPr>
          <a:xfrm>
            <a:off x="4076807" y="3074644"/>
            <a:ext cx="920576" cy="518205"/>
          </a:xfrm>
          <a:prstGeom prst="rect">
            <a:avLst/>
          </a:prstGeom>
        </p:spPr>
      </p:pic>
      <p:pic>
        <p:nvPicPr>
          <p:cNvPr id="10" name="Picture 9"/>
          <p:cNvPicPr>
            <a:picLocks noChangeAspect="1"/>
          </p:cNvPicPr>
          <p:nvPr/>
        </p:nvPicPr>
        <p:blipFill>
          <a:blip r:embed="rId6"/>
          <a:stretch>
            <a:fillRect/>
          </a:stretch>
        </p:blipFill>
        <p:spPr>
          <a:xfrm>
            <a:off x="6030545" y="2809315"/>
            <a:ext cx="2700762" cy="1798476"/>
          </a:xfrm>
          <a:prstGeom prst="rect">
            <a:avLst/>
          </a:prstGeom>
        </p:spPr>
      </p:pic>
      <p:sp>
        <p:nvSpPr>
          <p:cNvPr id="15" name="TextBox 14"/>
          <p:cNvSpPr txBox="1"/>
          <p:nvPr/>
        </p:nvSpPr>
        <p:spPr>
          <a:xfrm>
            <a:off x="5940517" y="4596007"/>
            <a:ext cx="5400600" cy="246221"/>
          </a:xfrm>
          <a:prstGeom prst="rect">
            <a:avLst/>
          </a:prstGeom>
          <a:noFill/>
        </p:spPr>
        <p:txBody>
          <a:bodyPr wrap="square" rtlCol="0">
            <a:spAutoFit/>
          </a:bodyPr>
          <a:lstStyle/>
          <a:p>
            <a:r>
              <a:rPr lang="en-US" sz="1000" dirty="0" smtClean="0"/>
              <a:t>Four rows of sunbeds and </a:t>
            </a:r>
            <a:r>
              <a:rPr lang="en-US" sz="1000" b="1" smtClean="0"/>
              <a:t>AstroTurf </a:t>
            </a:r>
            <a:r>
              <a:rPr lang="en-US" sz="1000" smtClean="0"/>
              <a:t>remain</a:t>
            </a:r>
            <a:endParaRPr lang="el-GR" sz="1000" dirty="0"/>
          </a:p>
        </p:txBody>
      </p:sp>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18</a:t>
            </a:fld>
            <a:endParaRPr lang="el-GR"/>
          </a:p>
        </p:txBody>
      </p:sp>
    </p:spTree>
    <p:extLst>
      <p:ext uri="{BB962C8B-B14F-4D97-AF65-F5344CB8AC3E}">
        <p14:creationId xmlns:p14="http://schemas.microsoft.com/office/powerpoint/2010/main" val="762024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1508105"/>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2: </a:t>
            </a:r>
            <a:r>
              <a:rPr lang="en-US" sz="1600" b="1" dirty="0">
                <a:solidFill>
                  <a:schemeClr val="accent1">
                    <a:lumMod val="50000"/>
                  </a:schemeClr>
                </a:solidFill>
                <a:effectLst>
                  <a:outerShdw blurRad="38100" dist="38100" dir="2700000" algn="tl">
                    <a:srgbClr val="000000">
                      <a:alpha val="43137"/>
                    </a:srgbClr>
                  </a:outerShdw>
                </a:effectLst>
              </a:rPr>
              <a:t>Remove any structure </a:t>
            </a:r>
            <a:r>
              <a:rPr lang="en-US" sz="1600" b="1" dirty="0" smtClean="0">
                <a:solidFill>
                  <a:schemeClr val="accent1">
                    <a:lumMod val="50000"/>
                  </a:schemeClr>
                </a:solidFill>
                <a:effectLst>
                  <a:outerShdw blurRad="38100" dist="38100" dir="2700000" algn="tl">
                    <a:srgbClr val="000000">
                      <a:alpha val="43137"/>
                    </a:srgbClr>
                  </a:outerShdw>
                </a:effectLst>
              </a:rPr>
              <a:t>from </a:t>
            </a:r>
            <a:r>
              <a:rPr lang="en-US" sz="1600" b="1" dirty="0">
                <a:solidFill>
                  <a:schemeClr val="accent1">
                    <a:lumMod val="50000"/>
                  </a:schemeClr>
                </a:solidFill>
                <a:effectLst>
                  <a:outerShdw blurRad="38100" dist="38100" dir="2700000" algn="tl">
                    <a:srgbClr val="000000">
                      <a:alpha val="43137"/>
                    </a:srgbClr>
                  </a:outerShdw>
                </a:effectLst>
              </a:rPr>
              <a:t>sand </a:t>
            </a:r>
            <a:r>
              <a:rPr lang="en-US" sz="1600" b="1" dirty="0" smtClean="0">
                <a:solidFill>
                  <a:schemeClr val="accent1">
                    <a:lumMod val="50000"/>
                  </a:schemeClr>
                </a:solidFill>
                <a:effectLst>
                  <a:outerShdw blurRad="38100" dist="38100" dir="2700000" algn="tl">
                    <a:srgbClr val="000000">
                      <a:alpha val="43137"/>
                    </a:srgbClr>
                  </a:outerShdw>
                </a:effectLst>
              </a:rPr>
              <a:t>zones.</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5: Map </a:t>
            </a:r>
            <a:r>
              <a:rPr lang="en-US" sz="1600" b="1" dirty="0">
                <a:solidFill>
                  <a:schemeClr val="accent1">
                    <a:lumMod val="50000"/>
                  </a:schemeClr>
                </a:solidFill>
                <a:effectLst>
                  <a:outerShdw blurRad="38100" dist="38100" dir="2700000" algn="tl">
                    <a:srgbClr val="000000">
                      <a:alpha val="43137"/>
                    </a:srgbClr>
                  </a:outerShdw>
                </a:effectLst>
              </a:rPr>
              <a:t>the whole Fethiye coast using long-term data, maps and imagery to identify the past, current and potential most suitable zones for sea turtle nesting, and set a maximum percentage limit of sandy tracts where touristic structures are allowed on the nesting beach </a:t>
            </a:r>
          </a:p>
        </p:txBody>
      </p:sp>
      <p:sp>
        <p:nvSpPr>
          <p:cNvPr id="15" name="TextBox 14"/>
          <p:cNvSpPr txBox="1"/>
          <p:nvPr/>
        </p:nvSpPr>
        <p:spPr>
          <a:xfrm>
            <a:off x="251520" y="3902641"/>
            <a:ext cx="8651467" cy="400110"/>
          </a:xfrm>
          <a:prstGeom prst="rect">
            <a:avLst/>
          </a:prstGeom>
          <a:noFill/>
        </p:spPr>
        <p:txBody>
          <a:bodyPr wrap="square" rtlCol="0">
            <a:spAutoFit/>
          </a:bodyPr>
          <a:lstStyle/>
          <a:p>
            <a:r>
              <a:rPr lang="en-US" sz="1000" dirty="0"/>
              <a:t>V</a:t>
            </a:r>
            <a:r>
              <a:rPr lang="en-US" sz="1000" dirty="0" smtClean="0"/>
              <a:t>ertical </a:t>
            </a:r>
            <a:r>
              <a:rPr lang="en-US" sz="1000" dirty="0"/>
              <a:t>and horizontal walkways, carpets on walkways, cushions randomly thrown </a:t>
            </a:r>
            <a:r>
              <a:rPr lang="en-US" sz="1000" dirty="0" smtClean="0"/>
              <a:t>around, water sports equipment, </a:t>
            </a:r>
            <a:r>
              <a:rPr lang="en-US" sz="1000" dirty="0"/>
              <a:t>and pavilions</a:t>
            </a:r>
            <a:r>
              <a:rPr lang="en-US" sz="1000" dirty="0" smtClean="0"/>
              <a:t>. Note how close to the waterline </a:t>
            </a:r>
            <a:r>
              <a:rPr lang="en-US" sz="1000" dirty="0" smtClean="0"/>
              <a:t>the </a:t>
            </a:r>
            <a:r>
              <a:rPr lang="en-US" sz="1000" dirty="0" smtClean="0"/>
              <a:t>wooden </a:t>
            </a:r>
            <a:r>
              <a:rPr lang="en-US" sz="1000" dirty="0" smtClean="0"/>
              <a:t>posts are.</a:t>
            </a:r>
            <a:endParaRPr lang="el-GR" sz="1000" dirty="0"/>
          </a:p>
        </p:txBody>
      </p:sp>
      <p:pic>
        <p:nvPicPr>
          <p:cNvPr id="3" name="Picture 2"/>
          <p:cNvPicPr>
            <a:picLocks noChangeAspect="1"/>
          </p:cNvPicPr>
          <p:nvPr/>
        </p:nvPicPr>
        <p:blipFill>
          <a:blip r:embed="rId3"/>
          <a:stretch>
            <a:fillRect/>
          </a:stretch>
        </p:blipFill>
        <p:spPr>
          <a:xfrm>
            <a:off x="251520" y="1923678"/>
            <a:ext cx="2700762" cy="1798476"/>
          </a:xfrm>
          <a:prstGeom prst="rect">
            <a:avLst/>
          </a:prstGeom>
        </p:spPr>
      </p:pic>
      <p:pic>
        <p:nvPicPr>
          <p:cNvPr id="4" name="Picture 3"/>
          <p:cNvPicPr>
            <a:picLocks noChangeAspect="1"/>
          </p:cNvPicPr>
          <p:nvPr/>
        </p:nvPicPr>
        <p:blipFill>
          <a:blip r:embed="rId4"/>
          <a:stretch>
            <a:fillRect/>
          </a:stretch>
        </p:blipFill>
        <p:spPr>
          <a:xfrm>
            <a:off x="3275856" y="1919050"/>
            <a:ext cx="2700762" cy="1798476"/>
          </a:xfrm>
          <a:prstGeom prst="rect">
            <a:avLst/>
          </a:prstGeom>
        </p:spPr>
      </p:pic>
      <p:pic>
        <p:nvPicPr>
          <p:cNvPr id="8" name="Picture 7"/>
          <p:cNvPicPr>
            <a:picLocks noChangeAspect="1"/>
          </p:cNvPicPr>
          <p:nvPr/>
        </p:nvPicPr>
        <p:blipFill>
          <a:blip r:embed="rId5"/>
          <a:stretch>
            <a:fillRect/>
          </a:stretch>
        </p:blipFill>
        <p:spPr>
          <a:xfrm>
            <a:off x="6228184" y="1919050"/>
            <a:ext cx="2700762" cy="1798476"/>
          </a:xfrm>
          <a:prstGeom prst="rect">
            <a:avLst/>
          </a:prstGeom>
        </p:spPr>
      </p:pic>
      <p:sp>
        <p:nvSpPr>
          <p:cNvPr id="5" name="Slide Number Placeholder 4"/>
          <p:cNvSpPr>
            <a:spLocks noGrp="1"/>
          </p:cNvSpPr>
          <p:nvPr>
            <p:ph type="sldNum" sz="quarter" idx="12"/>
          </p:nvPr>
        </p:nvSpPr>
        <p:spPr/>
        <p:txBody>
          <a:bodyPr/>
          <a:lstStyle/>
          <a:p>
            <a:pPr>
              <a:defRPr/>
            </a:pPr>
            <a:fld id="{EFB1BCEC-7C83-45D0-9528-B874E0ED060B}" type="slidenum">
              <a:rPr lang="el-GR" smtClean="0"/>
              <a:pPr>
                <a:defRPr/>
              </a:pPr>
              <a:t>19</a:t>
            </a:fld>
            <a:endParaRPr lang="el-GR"/>
          </a:p>
        </p:txBody>
      </p:sp>
    </p:spTree>
    <p:extLst>
      <p:ext uri="{BB962C8B-B14F-4D97-AF65-F5344CB8AC3E}">
        <p14:creationId xmlns:p14="http://schemas.microsoft.com/office/powerpoint/2010/main" val="1732102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32450" y="1347615"/>
            <a:ext cx="9017000" cy="3816424"/>
          </a:xfrm>
          <a:prstGeom prst="rect">
            <a:avLst/>
          </a:prstGeom>
        </p:spPr>
      </p:pic>
      <p:sp>
        <p:nvSpPr>
          <p:cNvPr id="6" name="Oval 2"/>
          <p:cNvSpPr>
            <a:spLocks noChangeArrowheads="1"/>
          </p:cNvSpPr>
          <p:nvPr/>
        </p:nvSpPr>
        <p:spPr bwMode="auto">
          <a:xfrm>
            <a:off x="2195736" y="2499742"/>
            <a:ext cx="504056" cy="648072"/>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p:cNvSpPr/>
          <p:nvPr/>
        </p:nvSpPr>
        <p:spPr>
          <a:xfrm>
            <a:off x="2267744" y="2571750"/>
            <a:ext cx="288032" cy="16201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4</a:t>
            </a:r>
            <a:endParaRPr lang="en-US" dirty="0"/>
          </a:p>
        </p:txBody>
      </p:sp>
      <p:sp>
        <p:nvSpPr>
          <p:cNvPr id="10" name="Rectangle 9"/>
          <p:cNvSpPr/>
          <p:nvPr/>
        </p:nvSpPr>
        <p:spPr>
          <a:xfrm>
            <a:off x="179512" y="195486"/>
            <a:ext cx="8765480" cy="1015663"/>
          </a:xfrm>
          <a:prstGeom prst="rect">
            <a:avLst/>
          </a:prstGeom>
          <a:solidFill>
            <a:schemeClr val="bg1"/>
          </a:solidFill>
        </p:spPr>
        <p:txBody>
          <a:bodyPr wrap="square">
            <a:spAutoFit/>
          </a:bodyPr>
          <a:lstStyle/>
          <a:p>
            <a:pPr algn="ctr" eaLnBrk="1" fontAlgn="auto" hangingPunct="1">
              <a:spcBef>
                <a:spcPts val="0"/>
              </a:spcBef>
              <a:spcAft>
                <a:spcPts val="0"/>
              </a:spcAft>
              <a:defRPr/>
            </a:pPr>
            <a:r>
              <a:rPr lang="en-US" sz="3000" b="1" dirty="0" smtClean="0">
                <a:solidFill>
                  <a:schemeClr val="tx1">
                    <a:lumMod val="75000"/>
                    <a:lumOff val="25000"/>
                  </a:schemeClr>
                </a:solidFill>
                <a:effectLst>
                  <a:outerShdw blurRad="31750" dist="25400" dir="5400000" algn="tl" rotWithShape="0">
                    <a:srgbClr val="000000">
                      <a:alpha val="25000"/>
                    </a:srgbClr>
                  </a:outerShdw>
                </a:effectLst>
              </a:rPr>
              <a:t>Fethiye &amp; </a:t>
            </a:r>
            <a:r>
              <a:rPr lang="en-US" sz="3000" b="1" dirty="0">
                <a:solidFill>
                  <a:schemeClr val="tx1">
                    <a:lumMod val="75000"/>
                    <a:lumOff val="25000"/>
                  </a:schemeClr>
                </a:solidFill>
                <a:effectLst>
                  <a:outerShdw blurRad="31750" dist="25400" dir="5400000" algn="tl" rotWithShape="0">
                    <a:srgbClr val="000000">
                      <a:alpha val="25000"/>
                    </a:srgbClr>
                  </a:outerShdw>
                </a:effectLst>
              </a:rPr>
              <a:t>Patara </a:t>
            </a:r>
            <a:r>
              <a:rPr lang="en-US" sz="3000" b="1" dirty="0" smtClean="0">
                <a:solidFill>
                  <a:schemeClr val="tx1">
                    <a:lumMod val="75000"/>
                    <a:lumOff val="25000"/>
                  </a:schemeClr>
                </a:solidFill>
                <a:effectLst>
                  <a:outerShdw blurRad="31750" dist="25400" dir="5400000" algn="tl" rotWithShape="0">
                    <a:srgbClr val="000000">
                      <a:alpha val="25000"/>
                    </a:srgbClr>
                  </a:outerShdw>
                </a:effectLst>
              </a:rPr>
              <a:t>are among the most important </a:t>
            </a:r>
            <a:br>
              <a:rPr lang="en-US" sz="3000" b="1" dirty="0" smtClean="0">
                <a:solidFill>
                  <a:schemeClr val="tx1">
                    <a:lumMod val="75000"/>
                    <a:lumOff val="25000"/>
                  </a:schemeClr>
                </a:solidFill>
                <a:effectLst>
                  <a:outerShdw blurRad="31750" dist="25400" dir="5400000" algn="tl" rotWithShape="0">
                    <a:srgbClr val="000000">
                      <a:alpha val="25000"/>
                    </a:srgbClr>
                  </a:outerShdw>
                </a:effectLst>
              </a:rPr>
            </a:br>
            <a:r>
              <a:rPr lang="en-US" sz="3000" b="1" dirty="0" smtClean="0">
                <a:solidFill>
                  <a:schemeClr val="tx1">
                    <a:lumMod val="75000"/>
                    <a:lumOff val="25000"/>
                  </a:schemeClr>
                </a:solidFill>
                <a:effectLst>
                  <a:outerShdw blurRad="31750" dist="25400" dir="5400000" algn="tl" rotWithShape="0">
                    <a:srgbClr val="000000">
                      <a:alpha val="25000"/>
                    </a:srgbClr>
                  </a:outerShdw>
                </a:effectLst>
              </a:rPr>
              <a:t>sea turtle nesting </a:t>
            </a:r>
            <a:r>
              <a:rPr lang="en-US" sz="3000" b="1" dirty="0">
                <a:solidFill>
                  <a:schemeClr val="tx1">
                    <a:lumMod val="75000"/>
                    <a:lumOff val="25000"/>
                  </a:schemeClr>
                </a:solidFill>
                <a:effectLst>
                  <a:outerShdw blurRad="31750" dist="25400" dir="5400000" algn="tl" rotWithShape="0">
                    <a:srgbClr val="000000">
                      <a:alpha val="25000"/>
                    </a:srgbClr>
                  </a:outerShdw>
                </a:effectLst>
              </a:rPr>
              <a:t>beaches </a:t>
            </a:r>
            <a:r>
              <a:rPr lang="en-US" sz="3000" b="1" dirty="0" smtClean="0">
                <a:solidFill>
                  <a:schemeClr val="tx1">
                    <a:lumMod val="75000"/>
                    <a:lumOff val="25000"/>
                  </a:schemeClr>
                </a:solidFill>
                <a:effectLst>
                  <a:outerShdw blurRad="31750" dist="25400" dir="5400000" algn="tl" rotWithShape="0">
                    <a:srgbClr val="000000">
                      <a:alpha val="25000"/>
                    </a:srgbClr>
                  </a:outerShdw>
                </a:effectLst>
              </a:rPr>
              <a:t>in Turkey  </a:t>
            </a:r>
            <a:endParaRPr lang="en-US" sz="3000" b="1" dirty="0">
              <a:solidFill>
                <a:schemeClr val="tx1">
                  <a:lumMod val="75000"/>
                  <a:lumOff val="25000"/>
                </a:schemeClr>
              </a:solidFill>
              <a:effectLst>
                <a:outerShdw blurRad="31750" dist="25400" dir="5400000" algn="tl" rotWithShape="0">
                  <a:srgbClr val="000000">
                    <a:alpha val="25000"/>
                  </a:srgbClr>
                </a:outerShdw>
              </a:effectLst>
            </a:endParaRPr>
          </a:p>
        </p:txBody>
      </p:sp>
      <p:sp>
        <p:nvSpPr>
          <p:cNvPr id="12" name="Oval 2"/>
          <p:cNvSpPr>
            <a:spLocks noChangeArrowheads="1"/>
          </p:cNvSpPr>
          <p:nvPr/>
        </p:nvSpPr>
        <p:spPr bwMode="auto">
          <a:xfrm>
            <a:off x="251520" y="4155927"/>
            <a:ext cx="1368152" cy="43204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a:t>
            </a:fld>
            <a:endParaRPr lang="el-GR"/>
          </a:p>
        </p:txBody>
      </p:sp>
    </p:spTree>
    <p:extLst>
      <p:ext uri="{BB962C8B-B14F-4D97-AF65-F5344CB8AC3E}">
        <p14:creationId xmlns:p14="http://schemas.microsoft.com/office/powerpoint/2010/main" val="4211641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616101"/>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3: Stop sand </a:t>
            </a:r>
            <a:r>
              <a:rPr lang="en-US" sz="1600" b="1" dirty="0" smtClean="0">
                <a:solidFill>
                  <a:schemeClr val="accent1">
                    <a:lumMod val="50000"/>
                  </a:schemeClr>
                </a:solidFill>
                <a:effectLst>
                  <a:outerShdw blurRad="38100" dist="38100" dir="2700000" algn="tl">
                    <a:srgbClr val="000000">
                      <a:alpha val="43137"/>
                    </a:srgbClr>
                  </a:outerShdw>
                </a:effectLst>
              </a:rPr>
              <a:t>extraction.</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No </a:t>
            </a:r>
            <a:r>
              <a:rPr lang="en-US" altLang="en-US" sz="1400" i="1" dirty="0">
                <a:solidFill>
                  <a:prstClr val="black"/>
                </a:solidFill>
                <a:cs typeface="Arial" panose="020B0604020202020204" pitchFamily="34" charset="0"/>
              </a:rPr>
              <a:t>sign of sand extraction was observed during our survey.</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4: Remove planted vegetation, acacia in particular.</a:t>
            </a:r>
          </a:p>
          <a:p>
            <a:pPr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	Planted </a:t>
            </a:r>
            <a:r>
              <a:rPr lang="en-US" altLang="en-US" sz="1400" i="1" dirty="0">
                <a:solidFill>
                  <a:prstClr val="black"/>
                </a:solidFill>
                <a:cs typeface="Arial" panose="020B0604020202020204" pitchFamily="34" charset="0"/>
              </a:rPr>
              <a:t>vegetation in the SPA was </a:t>
            </a:r>
            <a:r>
              <a:rPr lang="en-US" altLang="en-US" sz="1400" i="1" dirty="0">
                <a:solidFill>
                  <a:srgbClr val="FF0000"/>
                </a:solidFill>
                <a:cs typeface="Arial" panose="020B0604020202020204" pitchFamily="34" charset="0"/>
              </a:rPr>
              <a:t>not removed</a:t>
            </a:r>
            <a:r>
              <a:rPr lang="en-US" altLang="en-US" sz="1400" i="1" dirty="0">
                <a:solidFill>
                  <a:prstClr val="black"/>
                </a:solidFill>
                <a:cs typeface="Arial" panose="020B0604020202020204" pitchFamily="34" charset="0"/>
              </a:rPr>
              <a:t>. Acacia, agave, and palm trees remain.</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6: Prohibit the use of beach furniture and other structures or facilities on the sandy zones of Akgöl beach, regulate use of the core nesting area in the sandy northern end of the beach, and carry-out the necessary controls to check </a:t>
            </a:r>
            <a:r>
              <a:rPr lang="en-US" sz="1600" b="1" dirty="0" smtClean="0">
                <a:solidFill>
                  <a:schemeClr val="accent1">
                    <a:lumMod val="50000"/>
                  </a:schemeClr>
                </a:solidFill>
                <a:effectLst>
                  <a:outerShdw blurRad="38100" dist="38100" dir="2700000" algn="tl">
                    <a:srgbClr val="000000">
                      <a:alpha val="43137"/>
                    </a:srgbClr>
                  </a:outerShdw>
                </a:effectLst>
              </a:rPr>
              <a:t>enforcement</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Usage </a:t>
            </a:r>
            <a:r>
              <a:rPr lang="en-US" altLang="en-US" sz="1400" i="1" dirty="0">
                <a:solidFill>
                  <a:prstClr val="black"/>
                </a:solidFill>
                <a:cs typeface="Arial" panose="020B0604020202020204" pitchFamily="34" charset="0"/>
              </a:rPr>
              <a:t>of beach furniture at Akgöl </a:t>
            </a:r>
            <a:r>
              <a:rPr lang="en-US" altLang="en-US" sz="1400" i="1" dirty="0" smtClean="0">
                <a:solidFill>
                  <a:prstClr val="black"/>
                </a:solidFill>
                <a:cs typeface="Arial" panose="020B0604020202020204" pitchFamily="34" charset="0"/>
              </a:rPr>
              <a:t>beach was limited </a:t>
            </a:r>
            <a:r>
              <a:rPr lang="en-US" altLang="en-US" sz="1400" i="1" dirty="0">
                <a:solidFill>
                  <a:prstClr val="black"/>
                </a:solidFill>
                <a:cs typeface="Arial" panose="020B0604020202020204" pitchFamily="34" charset="0"/>
              </a:rPr>
              <a:t>at the time of our survey. </a:t>
            </a:r>
            <a:r>
              <a:rPr lang="en-US" altLang="en-US" sz="1400" i="1" dirty="0" smtClean="0">
                <a:solidFill>
                  <a:srgbClr val="FF0000"/>
                </a:solidFill>
                <a:cs typeface="Arial" panose="020B0604020202020204" pitchFamily="34" charset="0"/>
              </a:rPr>
              <a:t>No </a:t>
            </a:r>
            <a:r>
              <a:rPr lang="en-US" altLang="en-US" sz="1400" i="1" dirty="0">
                <a:solidFill>
                  <a:srgbClr val="FF0000"/>
                </a:solidFill>
                <a:cs typeface="Arial" panose="020B0604020202020204" pitchFamily="34" charset="0"/>
              </a:rPr>
              <a:t>enforcement personnel </a:t>
            </a:r>
            <a:r>
              <a:rPr lang="en-US" altLang="en-US" sz="1400" i="1" dirty="0" smtClean="0">
                <a:solidFill>
                  <a:prstClr val="black"/>
                </a:solidFill>
                <a:cs typeface="Arial" panose="020B0604020202020204" pitchFamily="34" charset="0"/>
              </a:rPr>
              <a:t>in the core nesting area, resulting in intense human presence near nests.</a:t>
            </a:r>
          </a:p>
        </p:txBody>
      </p:sp>
      <p:sp>
        <p:nvSpPr>
          <p:cNvPr id="5" name="TextBox 4"/>
          <p:cNvSpPr txBox="1"/>
          <p:nvPr/>
        </p:nvSpPr>
        <p:spPr>
          <a:xfrm>
            <a:off x="736959" y="4580272"/>
            <a:ext cx="5400600" cy="400110"/>
          </a:xfrm>
          <a:prstGeom prst="rect">
            <a:avLst/>
          </a:prstGeom>
          <a:noFill/>
        </p:spPr>
        <p:txBody>
          <a:bodyPr wrap="square" rtlCol="0">
            <a:spAutoFit/>
          </a:bodyPr>
          <a:lstStyle/>
          <a:p>
            <a:r>
              <a:rPr lang="en-US" sz="1000" dirty="0" smtClean="0"/>
              <a:t>A pristine beach </a:t>
            </a:r>
            <a:r>
              <a:rPr lang="en-US" sz="1000" dirty="0"/>
              <a:t>in 2020, </a:t>
            </a:r>
            <a:r>
              <a:rPr lang="en-US" sz="1000" b="1" dirty="0" err="1"/>
              <a:t>Karataş</a:t>
            </a:r>
            <a:r>
              <a:rPr lang="en-US" sz="1000" b="1" dirty="0"/>
              <a:t> Beach </a:t>
            </a:r>
            <a:r>
              <a:rPr lang="en-US" sz="1000" b="1" dirty="0" smtClean="0"/>
              <a:t>now </a:t>
            </a:r>
            <a:r>
              <a:rPr lang="en-US" sz="1000" b="1" dirty="0" smtClean="0"/>
              <a:t>destroyed</a:t>
            </a:r>
            <a:r>
              <a:rPr lang="en-US" sz="1000" dirty="0"/>
              <a:t>:</a:t>
            </a:r>
            <a:r>
              <a:rPr lang="en-US" sz="1000" dirty="0" smtClean="0"/>
              <a:t> </a:t>
            </a:r>
            <a:endParaRPr lang="en-US" sz="1000" dirty="0" smtClean="0"/>
          </a:p>
          <a:p>
            <a:r>
              <a:rPr lang="en-US" sz="1000" dirty="0" smtClean="0"/>
              <a:t>No space for </a:t>
            </a:r>
            <a:r>
              <a:rPr lang="en-US" sz="1000" dirty="0" smtClean="0"/>
              <a:t>nesting and </a:t>
            </a:r>
            <a:r>
              <a:rPr lang="en-US" sz="1000" b="1" dirty="0" smtClean="0"/>
              <a:t>acacia</a:t>
            </a:r>
            <a:r>
              <a:rPr lang="en-US" sz="1000" dirty="0" smtClean="0"/>
              <a:t> </a:t>
            </a:r>
            <a:r>
              <a:rPr lang="en-US" sz="1000" dirty="0" smtClean="0"/>
              <a:t>trees.</a:t>
            </a:r>
            <a:endParaRPr lang="el-GR" dirty="0"/>
          </a:p>
        </p:txBody>
      </p:sp>
      <p:sp>
        <p:nvSpPr>
          <p:cNvPr id="15" name="TextBox 14"/>
          <p:cNvSpPr txBox="1"/>
          <p:nvPr/>
        </p:nvSpPr>
        <p:spPr>
          <a:xfrm>
            <a:off x="4644008" y="4570673"/>
            <a:ext cx="5616624" cy="400110"/>
          </a:xfrm>
          <a:prstGeom prst="rect">
            <a:avLst/>
          </a:prstGeom>
          <a:noFill/>
        </p:spPr>
        <p:txBody>
          <a:bodyPr wrap="square" rtlCol="0">
            <a:spAutoFit/>
          </a:bodyPr>
          <a:lstStyle/>
          <a:p>
            <a:r>
              <a:rPr lang="en-US" sz="1000" dirty="0"/>
              <a:t>Visitors </a:t>
            </a:r>
            <a:r>
              <a:rPr lang="en-US" sz="1000" b="1" dirty="0"/>
              <a:t>randomly inserting umbrellas </a:t>
            </a:r>
            <a:r>
              <a:rPr lang="en-US" sz="1000" dirty="0"/>
              <a:t>(red circles) within nesting zone. </a:t>
            </a:r>
            <a:endParaRPr lang="en-US" sz="1000" dirty="0" smtClean="0"/>
          </a:p>
          <a:p>
            <a:r>
              <a:rPr lang="en-US" sz="1000" dirty="0" smtClean="0"/>
              <a:t>Note </a:t>
            </a:r>
            <a:r>
              <a:rPr lang="en-US" sz="1000" dirty="0"/>
              <a:t>the newly planted </a:t>
            </a:r>
            <a:r>
              <a:rPr lang="en-US" sz="1000" b="1" dirty="0"/>
              <a:t>oleander</a:t>
            </a:r>
            <a:endParaRPr lang="el-GR" sz="1000" b="1" dirty="0"/>
          </a:p>
        </p:txBody>
      </p:sp>
      <p:pic>
        <p:nvPicPr>
          <p:cNvPr id="3" name="Picture 2"/>
          <p:cNvPicPr>
            <a:picLocks noChangeAspect="1"/>
          </p:cNvPicPr>
          <p:nvPr/>
        </p:nvPicPr>
        <p:blipFill>
          <a:blip r:embed="rId3"/>
          <a:stretch>
            <a:fillRect/>
          </a:stretch>
        </p:blipFill>
        <p:spPr>
          <a:xfrm>
            <a:off x="765413" y="2627931"/>
            <a:ext cx="2912477" cy="1939460"/>
          </a:xfrm>
          <a:prstGeom prst="rect">
            <a:avLst/>
          </a:prstGeom>
        </p:spPr>
      </p:pic>
      <p:pic>
        <p:nvPicPr>
          <p:cNvPr id="4" name="Picture 3"/>
          <p:cNvPicPr>
            <a:picLocks noChangeAspect="1"/>
          </p:cNvPicPr>
          <p:nvPr/>
        </p:nvPicPr>
        <p:blipFill>
          <a:blip r:embed="rId4"/>
          <a:stretch>
            <a:fillRect/>
          </a:stretch>
        </p:blipFill>
        <p:spPr>
          <a:xfrm>
            <a:off x="4699801" y="2616101"/>
            <a:ext cx="3572801" cy="1943668"/>
          </a:xfrm>
          <a:prstGeom prst="rect">
            <a:avLst/>
          </a:prstGeom>
        </p:spPr>
      </p:pic>
      <p:pic>
        <p:nvPicPr>
          <p:cNvPr id="8" name="Picture 7"/>
          <p:cNvPicPr>
            <a:picLocks noChangeAspect="1"/>
          </p:cNvPicPr>
          <p:nvPr/>
        </p:nvPicPr>
        <p:blipFill>
          <a:blip r:embed="rId5"/>
          <a:stretch>
            <a:fillRect/>
          </a:stretch>
        </p:blipFill>
        <p:spPr>
          <a:xfrm>
            <a:off x="6516216" y="3003798"/>
            <a:ext cx="613449" cy="438177"/>
          </a:xfrm>
          <a:prstGeom prst="rect">
            <a:avLst/>
          </a:prstGeom>
        </p:spPr>
      </p:pic>
      <p:pic>
        <p:nvPicPr>
          <p:cNvPr id="13" name="Picture 12"/>
          <p:cNvPicPr>
            <a:picLocks noChangeAspect="1"/>
          </p:cNvPicPr>
          <p:nvPr/>
        </p:nvPicPr>
        <p:blipFill>
          <a:blip r:embed="rId5"/>
          <a:stretch>
            <a:fillRect/>
          </a:stretch>
        </p:blipFill>
        <p:spPr>
          <a:xfrm>
            <a:off x="5798409" y="2972876"/>
            <a:ext cx="469433" cy="335309"/>
          </a:xfrm>
          <a:prstGeom prst="rect">
            <a:avLst/>
          </a:prstGeom>
        </p:spPr>
      </p:pic>
      <p:pic>
        <p:nvPicPr>
          <p:cNvPr id="14" name="Picture 13"/>
          <p:cNvPicPr>
            <a:picLocks noChangeAspect="1"/>
          </p:cNvPicPr>
          <p:nvPr/>
        </p:nvPicPr>
        <p:blipFill>
          <a:blip r:embed="rId5"/>
          <a:stretch>
            <a:fillRect/>
          </a:stretch>
        </p:blipFill>
        <p:spPr>
          <a:xfrm>
            <a:off x="5053838" y="2915548"/>
            <a:ext cx="440467" cy="314619"/>
          </a:xfrm>
          <a:prstGeom prst="rect">
            <a:avLst/>
          </a:prstGeom>
        </p:spPr>
      </p:pic>
      <p:pic>
        <p:nvPicPr>
          <p:cNvPr id="17" name="Picture 16"/>
          <p:cNvPicPr>
            <a:picLocks noChangeAspect="1"/>
          </p:cNvPicPr>
          <p:nvPr/>
        </p:nvPicPr>
        <p:blipFill>
          <a:blip r:embed="rId6"/>
          <a:stretch>
            <a:fillRect/>
          </a:stretch>
        </p:blipFill>
        <p:spPr>
          <a:xfrm>
            <a:off x="6732240" y="3467430"/>
            <a:ext cx="664522" cy="877900"/>
          </a:xfrm>
          <a:prstGeom prst="rect">
            <a:avLst/>
          </a:prstGeom>
        </p:spPr>
      </p:pic>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20</a:t>
            </a:fld>
            <a:endParaRPr lang="el-GR"/>
          </a:p>
        </p:txBody>
      </p:sp>
    </p:spTree>
    <p:extLst>
      <p:ext uri="{BB962C8B-B14F-4D97-AF65-F5344CB8AC3E}">
        <p14:creationId xmlns:p14="http://schemas.microsoft.com/office/powerpoint/2010/main" val="1936487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492990"/>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7</a:t>
            </a:r>
            <a:r>
              <a:rPr lang="en-US" sz="1600" b="1" dirty="0" smtClean="0">
                <a:solidFill>
                  <a:schemeClr val="accent1">
                    <a:lumMod val="50000"/>
                  </a:schemeClr>
                </a:solidFill>
                <a:effectLst>
                  <a:outerShdw blurRad="38100" dist="38100" dir="2700000" algn="tl">
                    <a:srgbClr val="000000">
                      <a:alpha val="43137"/>
                    </a:srgbClr>
                  </a:outerShdw>
                </a:effectLst>
              </a:rPr>
              <a:t>: Reduce </a:t>
            </a:r>
            <a:r>
              <a:rPr lang="en-US" sz="1600" b="1" dirty="0">
                <a:solidFill>
                  <a:schemeClr val="accent1">
                    <a:lumMod val="50000"/>
                  </a:schemeClr>
                </a:solidFill>
                <a:effectLst>
                  <a:outerShdw blurRad="38100" dist="38100" dir="2700000" algn="tl">
                    <a:srgbClr val="000000">
                      <a:alpha val="43137"/>
                    </a:srgbClr>
                  </a:outerShdw>
                </a:effectLst>
              </a:rPr>
              <a:t>light pollution to a minimum along the whole coast during the nesting/hatching season</a:t>
            </a:r>
            <a:endParaRPr lang="en-US" sz="1600" b="1" dirty="0" smtClean="0">
              <a:solidFill>
                <a:schemeClr val="accent1">
                  <a:lumMod val="50000"/>
                </a:schemeClr>
              </a:solidFill>
              <a:effectLst>
                <a:outerShdw blurRad="38100" dist="38100" dir="2700000" algn="tl">
                  <a:srgbClr val="000000">
                    <a:alpha val="43137"/>
                  </a:srgbClr>
                </a:outerShdw>
              </a:effectLst>
            </a:endParaRPr>
          </a:p>
          <a:p>
            <a:pPr marL="300037" lvl="1" indent="0">
              <a:spcBef>
                <a:spcPct val="0"/>
              </a:spcBef>
              <a:buNone/>
            </a:pPr>
            <a:r>
              <a:rPr lang="en-US" altLang="en-US" sz="1400" i="1" dirty="0" smtClean="0">
                <a:solidFill>
                  <a:prstClr val="black"/>
                </a:solidFill>
                <a:cs typeface="Arial" panose="020B0604020202020204" pitchFamily="34" charset="0"/>
              </a:rPr>
              <a:t>Improvements in certain areas were observed however more needs to be done:</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northernmost part of Çalış B, from the old platform remains </a:t>
            </a:r>
            <a:r>
              <a:rPr lang="en-US" altLang="en-US" sz="1400" i="1" dirty="0" smtClean="0">
                <a:solidFill>
                  <a:prstClr val="black"/>
                </a:solidFill>
                <a:cs typeface="Arial" panose="020B0604020202020204" pitchFamily="34" charset="0"/>
              </a:rPr>
              <a:t>to </a:t>
            </a:r>
            <a:r>
              <a:rPr lang="en-US" altLang="en-US" sz="1400" i="1" dirty="0">
                <a:solidFill>
                  <a:prstClr val="black"/>
                </a:solidFill>
                <a:cs typeface="Arial" panose="020B0604020202020204" pitchFamily="34" charset="0"/>
              </a:rPr>
              <a:t>Çalış Hill is used as a caravan parking and picnic </a:t>
            </a:r>
            <a:r>
              <a:rPr lang="en-US" altLang="en-US" sz="1400" i="1" dirty="0" smtClean="0">
                <a:solidFill>
                  <a:prstClr val="black"/>
                </a:solidFill>
                <a:cs typeface="Arial" panose="020B0604020202020204" pitchFamily="34" charset="0"/>
              </a:rPr>
              <a:t>area. As a result there </a:t>
            </a:r>
            <a:r>
              <a:rPr lang="en-US" altLang="en-US" sz="1400" b="1" i="1" dirty="0">
                <a:solidFill>
                  <a:srgbClr val="FF0000"/>
                </a:solidFill>
                <a:cs typeface="Arial" panose="020B0604020202020204" pitchFamily="34" charset="0"/>
              </a:rPr>
              <a:t>heavy light </a:t>
            </a:r>
            <a:r>
              <a:rPr lang="en-US" altLang="en-US" sz="1400" b="1" i="1" dirty="0" smtClean="0">
                <a:solidFill>
                  <a:srgbClr val="FF0000"/>
                </a:solidFill>
                <a:cs typeface="Arial" panose="020B0604020202020204" pitchFamily="34" charset="0"/>
              </a:rPr>
              <a:t>pollution</a:t>
            </a:r>
            <a:r>
              <a:rPr lang="en-US" altLang="en-US" sz="1400" b="1" i="1" dirty="0" smtClean="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at night and no sandy beach left</a:t>
            </a:r>
            <a:r>
              <a:rPr lang="en-US" altLang="en-US" sz="1400" i="1" dirty="0" smtClean="0">
                <a:solidFill>
                  <a:prstClr val="black"/>
                </a:solidFill>
                <a:cs typeface="Arial" panose="020B0604020202020204" pitchFamily="34" charset="0"/>
              </a:rPr>
              <a:t>. </a:t>
            </a:r>
          </a:p>
          <a:p>
            <a:pPr marL="585787" lvl="1">
              <a:spcBef>
                <a:spcPct val="0"/>
              </a:spcBef>
              <a:buFont typeface="Wingdings" panose="05000000000000000000" pitchFamily="2" charset="2"/>
              <a:buChar char="Ø"/>
            </a:pPr>
            <a:r>
              <a:rPr lang="en-US" altLang="en-US" sz="1400" b="1" i="1" dirty="0" smtClean="0">
                <a:solidFill>
                  <a:srgbClr val="FF0000"/>
                </a:solidFill>
                <a:cs typeface="Arial" panose="020B0604020202020204" pitchFamily="34" charset="0"/>
              </a:rPr>
              <a:t>Green </a:t>
            </a:r>
            <a:r>
              <a:rPr lang="en-US" altLang="en-US" sz="1400" b="1" i="1" dirty="0">
                <a:solidFill>
                  <a:srgbClr val="FF0000"/>
                </a:solidFill>
                <a:cs typeface="Arial" panose="020B0604020202020204" pitchFamily="34" charset="0"/>
              </a:rPr>
              <a:t>and blue lights</a:t>
            </a:r>
            <a:r>
              <a:rPr lang="en-US" altLang="en-US" sz="1400" b="1"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pollute </a:t>
            </a:r>
            <a:r>
              <a:rPr lang="en-US" altLang="en-US" sz="1400" i="1" dirty="0" err="1" smtClean="0">
                <a:solidFill>
                  <a:prstClr val="black"/>
                </a:solidFill>
                <a:cs typeface="Arial" panose="020B0604020202020204" pitchFamily="34" charset="0"/>
              </a:rPr>
              <a:t>Karataş</a:t>
            </a:r>
            <a:r>
              <a:rPr lang="en-US" altLang="en-US" sz="1400" i="1" dirty="0" smtClean="0">
                <a:solidFill>
                  <a:prstClr val="black"/>
                </a:solidFill>
                <a:cs typeface="Arial" panose="020B0604020202020204" pitchFamily="34" charset="0"/>
              </a:rPr>
              <a:t> Beach. </a:t>
            </a: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Liberty </a:t>
            </a:r>
            <a:r>
              <a:rPr lang="en-US" altLang="en-US" sz="1400" i="1" dirty="0" err="1" smtClean="0">
                <a:solidFill>
                  <a:prstClr val="black"/>
                </a:solidFill>
                <a:cs typeface="Arial" panose="020B0604020202020204" pitchFamily="34" charset="0"/>
              </a:rPr>
              <a:t>Fabay</a:t>
            </a:r>
            <a:r>
              <a:rPr lang="en-US" altLang="en-US" sz="1400" i="1" dirty="0" smtClean="0">
                <a:solidFill>
                  <a:prstClr val="black"/>
                </a:solidFill>
                <a:cs typeface="Arial" panose="020B0604020202020204" pitchFamily="34" charset="0"/>
              </a:rPr>
              <a:t> hotel, </a:t>
            </a:r>
            <a:r>
              <a:rPr lang="en-US" altLang="en-US" sz="1400" i="1" dirty="0" smtClean="0">
                <a:solidFill>
                  <a:prstClr val="black"/>
                </a:solidFill>
                <a:cs typeface="Arial" panose="020B0604020202020204" pitchFamily="34" charset="0"/>
              </a:rPr>
              <a:t>created </a:t>
            </a:r>
            <a:r>
              <a:rPr lang="en-US" altLang="en-US" sz="1400" i="1" dirty="0">
                <a:solidFill>
                  <a:srgbClr val="FF0000"/>
                </a:solidFill>
                <a:cs typeface="Arial" panose="020B0604020202020204" pitchFamily="34" charset="0"/>
              </a:rPr>
              <a:t>extreme noise</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with </a:t>
            </a:r>
            <a:r>
              <a:rPr lang="en-US" altLang="en-US" sz="1400" i="1" dirty="0">
                <a:solidFill>
                  <a:prstClr val="black"/>
                </a:solidFill>
                <a:cs typeface="Arial" panose="020B0604020202020204" pitchFamily="34" charset="0"/>
              </a:rPr>
              <a:t>its beach bar and </a:t>
            </a:r>
            <a:r>
              <a:rPr lang="en-US" altLang="en-US" sz="1400" i="1" dirty="0" smtClean="0">
                <a:solidFill>
                  <a:prstClr val="black"/>
                </a:solidFill>
                <a:cs typeface="Arial" panose="020B0604020202020204" pitchFamily="34" charset="0"/>
              </a:rPr>
              <a:t>disco and its </a:t>
            </a:r>
            <a:r>
              <a:rPr lang="en-US" altLang="en-US" sz="1400" i="1" dirty="0" smtClean="0">
                <a:solidFill>
                  <a:srgbClr val="FF0000"/>
                </a:solidFill>
                <a:cs typeface="Arial" panose="020B0604020202020204" pitchFamily="34" charset="0"/>
              </a:rPr>
              <a:t>light shows</a:t>
            </a:r>
            <a:r>
              <a:rPr lang="en-US" altLang="en-US" sz="1400" i="1" dirty="0" smtClean="0">
                <a:solidFill>
                  <a:prstClr val="black"/>
                </a:solidFill>
                <a:cs typeface="Arial" panose="020B0604020202020204" pitchFamily="34" charset="0"/>
              </a:rPr>
              <a:t> impact </a:t>
            </a:r>
            <a:r>
              <a:rPr lang="en-US" altLang="en-US" sz="1400" i="1" dirty="0">
                <a:solidFill>
                  <a:prstClr val="black"/>
                </a:solidFill>
                <a:cs typeface="Arial" panose="020B0604020202020204" pitchFamily="34" charset="0"/>
              </a:rPr>
              <a:t>the nesting </a:t>
            </a:r>
            <a:r>
              <a:rPr lang="en-US" altLang="en-US" sz="1400" i="1" dirty="0" smtClean="0">
                <a:solidFill>
                  <a:prstClr val="black"/>
                </a:solidFill>
                <a:cs typeface="Arial" panose="020B0604020202020204" pitchFamily="34" charset="0"/>
              </a:rPr>
              <a:t>beach</a:t>
            </a:r>
            <a:r>
              <a:rPr lang="en-US" altLang="en-US" sz="1400" i="1" dirty="0" smtClean="0">
                <a:cs typeface="Arial" panose="020B0604020202020204" pitchFamily="34" charset="0"/>
              </a:rPr>
              <a:t>.</a:t>
            </a:r>
            <a:endParaRPr lang="en-US" altLang="en-US" sz="1400" b="1" i="1" dirty="0" smtClean="0">
              <a:solidFill>
                <a:srgbClr val="FF0000"/>
              </a:solidFill>
              <a:cs typeface="Arial" panose="020B0604020202020204" pitchFamily="34" charset="0"/>
            </a:endParaRP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A security light between </a:t>
            </a:r>
            <a:r>
              <a:rPr lang="en-US" altLang="en-US" sz="1400" i="1" dirty="0" err="1">
                <a:solidFill>
                  <a:prstClr val="black"/>
                </a:solidFill>
                <a:cs typeface="Arial" panose="020B0604020202020204" pitchFamily="34" charset="0"/>
              </a:rPr>
              <a:t>Okaliptüs</a:t>
            </a:r>
            <a:r>
              <a:rPr lang="en-US" altLang="en-US" sz="1400" i="1" dirty="0">
                <a:solidFill>
                  <a:prstClr val="black"/>
                </a:solidFill>
                <a:cs typeface="Arial" panose="020B0604020202020204" pitchFamily="34" charset="0"/>
              </a:rPr>
              <a:t> and </a:t>
            </a:r>
            <a:r>
              <a:rPr lang="en-US" altLang="en-US" sz="1400" i="1" dirty="0" err="1" smtClean="0">
                <a:solidFill>
                  <a:prstClr val="black"/>
                </a:solidFill>
                <a:cs typeface="Arial" panose="020B0604020202020204" pitchFamily="34" charset="0"/>
              </a:rPr>
              <a:t>Tuana</a:t>
            </a:r>
            <a:r>
              <a:rPr lang="en-US" altLang="en-US" sz="1400" i="1" dirty="0" smtClean="0">
                <a:solidFill>
                  <a:prstClr val="black"/>
                </a:solidFill>
                <a:cs typeface="Arial" panose="020B0604020202020204" pitchFamily="34" charset="0"/>
              </a:rPr>
              <a:t> beach, </a:t>
            </a:r>
            <a:r>
              <a:rPr lang="en-US" altLang="en-US" sz="1400" i="1" dirty="0">
                <a:solidFill>
                  <a:prstClr val="black"/>
                </a:solidFill>
                <a:cs typeface="Arial" panose="020B0604020202020204" pitchFamily="34" charset="0"/>
              </a:rPr>
              <a:t>next to the water sports </a:t>
            </a:r>
            <a:r>
              <a:rPr lang="en-US" altLang="en-US" sz="1400" i="1" dirty="0" smtClean="0">
                <a:solidFill>
                  <a:prstClr val="black"/>
                </a:solidFill>
                <a:cs typeface="Arial" panose="020B0604020202020204" pitchFamily="34" charset="0"/>
              </a:rPr>
              <a:t>area, </a:t>
            </a:r>
            <a:r>
              <a:rPr lang="en-US" altLang="en-US" sz="1400" i="1" dirty="0">
                <a:solidFill>
                  <a:prstClr val="black"/>
                </a:solidFill>
                <a:cs typeface="Arial" panose="020B0604020202020204" pitchFamily="34" charset="0"/>
              </a:rPr>
              <a:t>created </a:t>
            </a:r>
            <a:r>
              <a:rPr lang="en-US" altLang="en-US" sz="1400" b="1" i="1" dirty="0" smtClean="0">
                <a:solidFill>
                  <a:srgbClr val="FF0000"/>
                </a:solidFill>
                <a:cs typeface="Arial" panose="020B0604020202020204" pitchFamily="34" charset="0"/>
              </a:rPr>
              <a:t>strong direct light pollution</a:t>
            </a:r>
            <a:r>
              <a:rPr lang="en-US" altLang="en-US" sz="1400" i="1" dirty="0" smtClean="0">
                <a:solidFill>
                  <a:prstClr val="black"/>
                </a:solidFill>
                <a:cs typeface="Arial" panose="020B0604020202020204" pitchFamily="34" charset="0"/>
              </a:rPr>
              <a:t>.</a:t>
            </a:r>
            <a:endParaRPr lang="en-US" altLang="en-US" sz="1400" i="1" dirty="0" smtClean="0">
              <a:solidFill>
                <a:prstClr val="black"/>
              </a:solidFill>
              <a:cs typeface="Arial" panose="020B0604020202020204" pitchFamily="34" charset="0"/>
            </a:endParaRPr>
          </a:p>
        </p:txBody>
      </p:sp>
      <p:sp>
        <p:nvSpPr>
          <p:cNvPr id="5" name="TextBox 4"/>
          <p:cNvSpPr txBox="1"/>
          <p:nvPr/>
        </p:nvSpPr>
        <p:spPr>
          <a:xfrm>
            <a:off x="958744" y="4567391"/>
            <a:ext cx="5400600" cy="246221"/>
          </a:xfrm>
          <a:prstGeom prst="rect">
            <a:avLst/>
          </a:prstGeom>
          <a:noFill/>
        </p:spPr>
        <p:txBody>
          <a:bodyPr wrap="square" rtlCol="0">
            <a:spAutoFit/>
          </a:bodyPr>
          <a:lstStyle/>
          <a:p>
            <a:r>
              <a:rPr lang="en-US" sz="1000" dirty="0"/>
              <a:t>Hotel Liberty </a:t>
            </a:r>
            <a:r>
              <a:rPr lang="en-US" sz="1000" dirty="0" err="1" smtClean="0"/>
              <a:t>Fabay</a:t>
            </a:r>
            <a:r>
              <a:rPr lang="en-US" sz="1000" dirty="0" smtClean="0"/>
              <a:t> - </a:t>
            </a:r>
            <a:r>
              <a:rPr lang="en-US" sz="1000" b="1" dirty="0" smtClean="0"/>
              <a:t>heavy light pollution</a:t>
            </a:r>
            <a:endParaRPr lang="el-GR" b="1" dirty="0"/>
          </a:p>
        </p:txBody>
      </p:sp>
      <p:sp>
        <p:nvSpPr>
          <p:cNvPr id="15" name="TextBox 14"/>
          <p:cNvSpPr txBox="1"/>
          <p:nvPr/>
        </p:nvSpPr>
        <p:spPr>
          <a:xfrm>
            <a:off x="5076056" y="4567391"/>
            <a:ext cx="5616624" cy="400110"/>
          </a:xfrm>
          <a:prstGeom prst="rect">
            <a:avLst/>
          </a:prstGeom>
          <a:noFill/>
        </p:spPr>
        <p:txBody>
          <a:bodyPr wrap="square" rtlCol="0">
            <a:spAutoFit/>
          </a:bodyPr>
          <a:lstStyle/>
          <a:p>
            <a:r>
              <a:rPr lang="en-US" sz="1000" dirty="0" err="1" smtClean="0"/>
              <a:t>Okaliptus</a:t>
            </a:r>
            <a:r>
              <a:rPr lang="en-US" sz="1000" dirty="0" smtClean="0"/>
              <a:t> Beach - Sports equipment left on the beach and </a:t>
            </a:r>
          </a:p>
          <a:p>
            <a:r>
              <a:rPr lang="en-US" sz="1000" b="1" dirty="0" smtClean="0"/>
              <a:t>heavy light pollution</a:t>
            </a:r>
            <a:r>
              <a:rPr lang="en-US" sz="1000" dirty="0" smtClean="0"/>
              <a:t>.</a:t>
            </a:r>
            <a:endParaRPr lang="el-GR" sz="1000" b="1" dirty="0"/>
          </a:p>
        </p:txBody>
      </p:sp>
      <p:pic>
        <p:nvPicPr>
          <p:cNvPr id="18" name="Picture 17"/>
          <p:cNvPicPr>
            <a:picLocks noChangeAspect="1"/>
          </p:cNvPicPr>
          <p:nvPr/>
        </p:nvPicPr>
        <p:blipFill>
          <a:blip r:embed="rId3"/>
          <a:stretch>
            <a:fillRect/>
          </a:stretch>
        </p:blipFill>
        <p:spPr>
          <a:xfrm>
            <a:off x="5148064" y="2595238"/>
            <a:ext cx="2886452" cy="1922130"/>
          </a:xfrm>
          <a:prstGeom prst="rect">
            <a:avLst/>
          </a:prstGeom>
        </p:spPr>
      </p:pic>
      <p:pic>
        <p:nvPicPr>
          <p:cNvPr id="19" name="Picture 18"/>
          <p:cNvPicPr>
            <a:picLocks noChangeAspect="1"/>
          </p:cNvPicPr>
          <p:nvPr/>
        </p:nvPicPr>
        <p:blipFill>
          <a:blip r:embed="rId4"/>
          <a:stretch>
            <a:fillRect/>
          </a:stretch>
        </p:blipFill>
        <p:spPr>
          <a:xfrm>
            <a:off x="6114110" y="3099063"/>
            <a:ext cx="1920406" cy="457240"/>
          </a:xfrm>
          <a:prstGeom prst="rect">
            <a:avLst/>
          </a:prstGeom>
        </p:spPr>
      </p:pic>
      <p:pic>
        <p:nvPicPr>
          <p:cNvPr id="20" name="Picture 19"/>
          <p:cNvPicPr>
            <a:picLocks noChangeAspect="1"/>
          </p:cNvPicPr>
          <p:nvPr/>
        </p:nvPicPr>
        <p:blipFill>
          <a:blip r:embed="rId5"/>
          <a:stretch>
            <a:fillRect/>
          </a:stretch>
        </p:blipFill>
        <p:spPr>
          <a:xfrm>
            <a:off x="971599" y="2595238"/>
            <a:ext cx="2886453" cy="1922130"/>
          </a:xfrm>
          <a:prstGeom prst="rect">
            <a:avLst/>
          </a:prstGeom>
        </p:spPr>
      </p:pic>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21</a:t>
            </a:fld>
            <a:endParaRPr lang="el-GR"/>
          </a:p>
        </p:txBody>
      </p:sp>
    </p:spTree>
    <p:extLst>
      <p:ext uri="{BB962C8B-B14F-4D97-AF65-F5344CB8AC3E}">
        <p14:creationId xmlns:p14="http://schemas.microsoft.com/office/powerpoint/2010/main" val="2890173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092881"/>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8</a:t>
            </a:r>
            <a:r>
              <a:rPr lang="en-US" sz="1600" b="1" dirty="0">
                <a:solidFill>
                  <a:schemeClr val="accent1">
                    <a:lumMod val="50000"/>
                  </a:schemeClr>
                </a:solidFill>
                <a:effectLst>
                  <a:outerShdw blurRad="38100" dist="38100" dir="2700000" algn="tl">
                    <a:srgbClr val="000000">
                      <a:alpha val="43137"/>
                    </a:srgbClr>
                  </a:outerShdw>
                </a:effectLst>
              </a:rPr>
              <a:t>: Build permanent barriers (not ditches) on the roads to prevent vehicles from accessing the beach, designate parking spaces and official picnic areas away from the </a:t>
            </a:r>
            <a:r>
              <a:rPr lang="en-US" sz="1600" b="1" dirty="0" smtClean="0">
                <a:solidFill>
                  <a:schemeClr val="accent1">
                    <a:lumMod val="50000"/>
                  </a:schemeClr>
                </a:solidFill>
                <a:effectLst>
                  <a:outerShdw blurRad="38100" dist="38100" dir="2700000" algn="tl">
                    <a:srgbClr val="000000">
                      <a:alpha val="43137"/>
                    </a:srgbClr>
                  </a:outerShdw>
                </a:effectLst>
              </a:rPr>
              <a:t>beach</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Only a </a:t>
            </a:r>
            <a:r>
              <a:rPr lang="en-US" altLang="en-US" sz="1400" b="1" i="1" dirty="0" smtClean="0">
                <a:solidFill>
                  <a:srgbClr val="FF0000"/>
                </a:solidFill>
                <a:cs typeface="Arial" panose="020B0604020202020204" pitchFamily="34" charset="0"/>
              </a:rPr>
              <a:t>few </a:t>
            </a:r>
            <a:r>
              <a:rPr lang="en-US" altLang="en-US" sz="1400" b="1" i="1" dirty="0">
                <a:solidFill>
                  <a:srgbClr val="FF0000"/>
                </a:solidFill>
                <a:cs typeface="Arial" panose="020B0604020202020204" pitchFamily="34" charset="0"/>
              </a:rPr>
              <a:t>sections</a:t>
            </a:r>
            <a:r>
              <a:rPr lang="en-US" altLang="en-US" sz="1400" b="1"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within</a:t>
            </a:r>
            <a:r>
              <a:rPr lang="en-US" altLang="en-US" sz="1400" i="1" dirty="0" smtClean="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the SPA have permanent barriers to prevent vehicle access to the </a:t>
            </a:r>
            <a:r>
              <a:rPr lang="en-US" altLang="en-US" sz="1400" i="1" dirty="0" smtClean="0">
                <a:solidFill>
                  <a:prstClr val="black"/>
                </a:solidFill>
                <a:cs typeface="Arial" panose="020B0604020202020204" pitchFamily="34" charset="0"/>
              </a:rPr>
              <a:t>beach.</a:t>
            </a:r>
          </a:p>
          <a:p>
            <a:pPr marL="585787" lvl="1">
              <a:spcBef>
                <a:spcPct val="0"/>
              </a:spcBef>
              <a:buFont typeface="Wingdings" panose="05000000000000000000" pitchFamily="2" charset="2"/>
              <a:buChar char="Ø"/>
            </a:pPr>
            <a:r>
              <a:rPr lang="en-US" altLang="en-US" sz="1400" b="1" i="1" dirty="0" smtClean="0">
                <a:solidFill>
                  <a:srgbClr val="FF0000"/>
                </a:solidFill>
                <a:cs typeface="Arial" panose="020B0604020202020204" pitchFamily="34" charset="0"/>
              </a:rPr>
              <a:t>Vehicle </a:t>
            </a:r>
            <a:r>
              <a:rPr lang="en-US" altLang="en-US" sz="1400" b="1" i="1" dirty="0">
                <a:solidFill>
                  <a:srgbClr val="FF0000"/>
                </a:solidFill>
                <a:cs typeface="Arial" panose="020B0604020202020204" pitchFamily="34" charset="0"/>
              </a:rPr>
              <a:t>tracks were observed </a:t>
            </a:r>
            <a:r>
              <a:rPr lang="en-US" altLang="en-US" sz="1400" i="1" dirty="0" smtClean="0">
                <a:solidFill>
                  <a:prstClr val="black"/>
                </a:solidFill>
                <a:cs typeface="Arial" panose="020B0604020202020204" pitchFamily="34" charset="0"/>
              </a:rPr>
              <a:t>on v</a:t>
            </a:r>
            <a:r>
              <a:rPr lang="en-US" altLang="en-US" sz="1400" i="1" dirty="0" smtClean="0">
                <a:solidFill>
                  <a:prstClr val="black"/>
                </a:solidFill>
                <a:cs typeface="Arial" panose="020B0604020202020204" pitchFamily="34" charset="0"/>
              </a:rPr>
              <a:t>ehicle </a:t>
            </a:r>
            <a:r>
              <a:rPr lang="en-US" altLang="en-US" sz="1400" i="1" dirty="0">
                <a:solidFill>
                  <a:prstClr val="black"/>
                </a:solidFill>
                <a:cs typeface="Arial" panose="020B0604020202020204" pitchFamily="34" charset="0"/>
              </a:rPr>
              <a:t>entrance points and </a:t>
            </a:r>
            <a:r>
              <a:rPr lang="en-US" altLang="en-US" sz="1400" i="1" dirty="0" smtClean="0">
                <a:solidFill>
                  <a:prstClr val="black"/>
                </a:solidFill>
                <a:cs typeface="Arial" panose="020B0604020202020204" pitchFamily="34" charset="0"/>
              </a:rPr>
              <a:t>in </a:t>
            </a:r>
            <a:r>
              <a:rPr lang="en-US" altLang="en-US" sz="1400" i="1" dirty="0">
                <a:solidFill>
                  <a:prstClr val="black"/>
                </a:solidFill>
                <a:cs typeface="Arial" panose="020B0604020202020204" pitchFamily="34" charset="0"/>
              </a:rPr>
              <a:t>the pristine section of </a:t>
            </a:r>
            <a:r>
              <a:rPr lang="en-US" altLang="en-US" sz="1400" i="1" dirty="0" err="1" smtClean="0">
                <a:solidFill>
                  <a:prstClr val="black"/>
                </a:solidFill>
                <a:cs typeface="Arial" panose="020B0604020202020204" pitchFamily="34" charset="0"/>
              </a:rPr>
              <a:t>Yaniklar</a:t>
            </a:r>
            <a:r>
              <a:rPr lang="en-US" altLang="en-US" sz="1400" i="1" dirty="0" smtClean="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and on </a:t>
            </a:r>
            <a:r>
              <a:rPr lang="en-US" altLang="en-US" sz="1400" i="1" dirty="0">
                <a:solidFill>
                  <a:prstClr val="black"/>
                </a:solidFill>
                <a:cs typeface="Arial" panose="020B0604020202020204" pitchFamily="34" charset="0"/>
              </a:rPr>
              <a:t>the beach in front of </a:t>
            </a:r>
            <a:r>
              <a:rPr lang="en-US" altLang="en-US" sz="1400" i="1" dirty="0" err="1">
                <a:solidFill>
                  <a:prstClr val="black"/>
                </a:solidFill>
                <a:cs typeface="Arial" panose="020B0604020202020204" pitchFamily="34" charset="0"/>
              </a:rPr>
              <a:t>Deniz</a:t>
            </a:r>
            <a:r>
              <a:rPr lang="en-US" altLang="en-US" sz="1400" i="1" dirty="0">
                <a:solidFill>
                  <a:prstClr val="black"/>
                </a:solidFill>
                <a:cs typeface="Arial" panose="020B0604020202020204" pitchFamily="34" charset="0"/>
              </a:rPr>
              <a:t> </a:t>
            </a:r>
            <a:r>
              <a:rPr lang="en-US" altLang="en-US" sz="1400" i="1" dirty="0" err="1" smtClean="0">
                <a:solidFill>
                  <a:prstClr val="black"/>
                </a:solidFill>
                <a:cs typeface="Arial" panose="020B0604020202020204" pitchFamily="34" charset="0"/>
              </a:rPr>
              <a:t>İncisi</a:t>
            </a:r>
            <a:r>
              <a:rPr lang="en-US" altLang="en-US" sz="1400" i="1" dirty="0" smtClean="0">
                <a:solidFill>
                  <a:prstClr val="black"/>
                </a:solidFill>
                <a:cs typeface="Arial" panose="020B0604020202020204" pitchFamily="34" charset="0"/>
              </a:rPr>
              <a:t> hotel. </a:t>
            </a:r>
            <a:endParaRPr lang="en-US" altLang="en-US" sz="1400" i="1" dirty="0">
              <a:solidFill>
                <a:prstClr val="black"/>
              </a:solidFill>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Designated </a:t>
            </a:r>
            <a:r>
              <a:rPr lang="en-US" altLang="en-US" sz="1400" i="1" dirty="0">
                <a:solidFill>
                  <a:prstClr val="black"/>
                </a:solidFill>
                <a:cs typeface="Arial" panose="020B0604020202020204" pitchFamily="34" charset="0"/>
              </a:rPr>
              <a:t>parking spaces </a:t>
            </a:r>
            <a:r>
              <a:rPr lang="en-US" altLang="en-US" sz="1400" i="1" dirty="0" smtClean="0">
                <a:solidFill>
                  <a:prstClr val="black"/>
                </a:solidFill>
                <a:cs typeface="Arial" panose="020B0604020202020204" pitchFamily="34" charset="0"/>
              </a:rPr>
              <a:t>were </a:t>
            </a:r>
            <a:r>
              <a:rPr lang="en-US" altLang="en-US" sz="1400" i="1" dirty="0">
                <a:solidFill>
                  <a:prstClr val="black"/>
                </a:solidFill>
                <a:cs typeface="Arial" panose="020B0604020202020204" pitchFamily="34" charset="0"/>
              </a:rPr>
              <a:t>away from the </a:t>
            </a:r>
            <a:r>
              <a:rPr lang="en-US" altLang="en-US" sz="1400" i="1" dirty="0" smtClean="0">
                <a:solidFill>
                  <a:prstClr val="black"/>
                </a:solidFill>
                <a:cs typeface="Arial" panose="020B0604020202020204" pitchFamily="34" charset="0"/>
              </a:rPr>
              <a:t>beach. Free </a:t>
            </a:r>
            <a:r>
              <a:rPr lang="en-US" altLang="en-US" sz="1400" i="1" dirty="0">
                <a:solidFill>
                  <a:prstClr val="black"/>
                </a:solidFill>
                <a:cs typeface="Arial" panose="020B0604020202020204" pitchFamily="34" charset="0"/>
              </a:rPr>
              <a:t>picnic areas </a:t>
            </a:r>
            <a:r>
              <a:rPr lang="en-US" altLang="en-US" sz="1400" i="1" dirty="0" smtClean="0">
                <a:solidFill>
                  <a:prstClr val="black"/>
                </a:solidFill>
                <a:cs typeface="Arial" panose="020B0604020202020204" pitchFamily="34" charset="0"/>
              </a:rPr>
              <a:t>remain </a:t>
            </a:r>
            <a:r>
              <a:rPr lang="en-US" altLang="en-US" sz="1400" i="1" dirty="0">
                <a:solidFill>
                  <a:prstClr val="black"/>
                </a:solidFill>
                <a:cs typeface="Arial" panose="020B0604020202020204" pitchFamily="34" charset="0"/>
              </a:rPr>
              <a:t>in the northern end of Çalış B and </a:t>
            </a:r>
            <a:r>
              <a:rPr lang="en-US" altLang="en-US" sz="1400" i="1" dirty="0" smtClean="0">
                <a:solidFill>
                  <a:prstClr val="black"/>
                </a:solidFill>
                <a:cs typeface="Arial" panose="020B0604020202020204" pitchFamily="34" charset="0"/>
              </a:rPr>
              <a:t>in the </a:t>
            </a:r>
            <a:r>
              <a:rPr lang="en-US" altLang="en-US" sz="1400" i="1" dirty="0">
                <a:solidFill>
                  <a:prstClr val="black"/>
                </a:solidFill>
                <a:cs typeface="Arial" panose="020B0604020202020204" pitchFamily="34" charset="0"/>
              </a:rPr>
              <a:t>pristine area </a:t>
            </a:r>
            <a:r>
              <a:rPr lang="en-US" altLang="en-US" sz="1400" i="1" dirty="0" smtClean="0">
                <a:solidFill>
                  <a:prstClr val="black"/>
                </a:solidFill>
                <a:cs typeface="Arial" panose="020B0604020202020204" pitchFamily="34" charset="0"/>
              </a:rPr>
              <a:t>of </a:t>
            </a:r>
            <a:r>
              <a:rPr lang="en-US" altLang="en-US" sz="1400" i="1" dirty="0" err="1">
                <a:solidFill>
                  <a:prstClr val="black"/>
                </a:solidFill>
                <a:cs typeface="Arial" panose="020B0604020202020204" pitchFamily="34" charset="0"/>
              </a:rPr>
              <a:t>Yanıklar</a:t>
            </a:r>
            <a:r>
              <a:rPr lang="en-US" altLang="en-US" sz="1400" i="1" dirty="0">
                <a:solidFill>
                  <a:prstClr val="black"/>
                </a:solidFill>
                <a:cs typeface="Arial" panose="020B0604020202020204" pitchFamily="34" charset="0"/>
              </a:rPr>
              <a:t>. </a:t>
            </a:r>
            <a:endParaRPr lang="en-US" altLang="en-US" sz="1400" i="1" dirty="0" smtClean="0">
              <a:solidFill>
                <a:prstClr val="black"/>
              </a:solidFill>
              <a:cs typeface="Arial" panose="020B0604020202020204" pitchFamily="34" charset="0"/>
            </a:endParaRPr>
          </a:p>
        </p:txBody>
      </p:sp>
      <p:sp>
        <p:nvSpPr>
          <p:cNvPr id="5" name="TextBox 4"/>
          <p:cNvSpPr txBox="1"/>
          <p:nvPr/>
        </p:nvSpPr>
        <p:spPr>
          <a:xfrm>
            <a:off x="611560" y="4705711"/>
            <a:ext cx="5400600" cy="246221"/>
          </a:xfrm>
          <a:prstGeom prst="rect">
            <a:avLst/>
          </a:prstGeom>
          <a:noFill/>
        </p:spPr>
        <p:txBody>
          <a:bodyPr wrap="square" rtlCol="0">
            <a:spAutoFit/>
          </a:bodyPr>
          <a:lstStyle/>
          <a:p>
            <a:r>
              <a:rPr lang="en-US" sz="1000" dirty="0" err="1" smtClean="0"/>
              <a:t>Yaniklar</a:t>
            </a:r>
            <a:r>
              <a:rPr lang="en-US" sz="1000" dirty="0" smtClean="0"/>
              <a:t> Beach – </a:t>
            </a:r>
            <a:r>
              <a:rPr lang="en-US" sz="1000" b="1" dirty="0" smtClean="0"/>
              <a:t>Vehicle tracks</a:t>
            </a:r>
            <a:endParaRPr lang="el-GR" b="1" dirty="0"/>
          </a:p>
        </p:txBody>
      </p:sp>
      <p:pic>
        <p:nvPicPr>
          <p:cNvPr id="2" name="Picture 1"/>
          <p:cNvPicPr>
            <a:picLocks noChangeAspect="1"/>
          </p:cNvPicPr>
          <p:nvPr/>
        </p:nvPicPr>
        <p:blipFill>
          <a:blip r:embed="rId3"/>
          <a:stretch>
            <a:fillRect/>
          </a:stretch>
        </p:blipFill>
        <p:spPr>
          <a:xfrm>
            <a:off x="360721" y="2985577"/>
            <a:ext cx="2700762" cy="1798476"/>
          </a:xfrm>
          <a:prstGeom prst="rect">
            <a:avLst/>
          </a:prstGeom>
        </p:spPr>
      </p:pic>
      <p:pic>
        <p:nvPicPr>
          <p:cNvPr id="3" name="Picture 2"/>
          <p:cNvPicPr>
            <a:picLocks noChangeAspect="1"/>
          </p:cNvPicPr>
          <p:nvPr/>
        </p:nvPicPr>
        <p:blipFill>
          <a:blip r:embed="rId4"/>
          <a:stretch>
            <a:fillRect/>
          </a:stretch>
        </p:blipFill>
        <p:spPr>
          <a:xfrm>
            <a:off x="3240556" y="2985577"/>
            <a:ext cx="2700762" cy="1798476"/>
          </a:xfrm>
          <a:prstGeom prst="rect">
            <a:avLst/>
          </a:prstGeom>
        </p:spPr>
      </p:pic>
      <p:sp>
        <p:nvSpPr>
          <p:cNvPr id="12" name="TextBox 11"/>
          <p:cNvSpPr txBox="1"/>
          <p:nvPr/>
        </p:nvSpPr>
        <p:spPr>
          <a:xfrm>
            <a:off x="3241018" y="4744882"/>
            <a:ext cx="5400600" cy="246221"/>
          </a:xfrm>
          <a:prstGeom prst="rect">
            <a:avLst/>
          </a:prstGeom>
          <a:noFill/>
        </p:spPr>
        <p:txBody>
          <a:bodyPr wrap="square" rtlCol="0">
            <a:spAutoFit/>
          </a:bodyPr>
          <a:lstStyle/>
          <a:p>
            <a:r>
              <a:rPr lang="en-US" sz="1000" dirty="0" err="1" smtClean="0"/>
              <a:t>Calis</a:t>
            </a:r>
            <a:r>
              <a:rPr lang="en-US" sz="1000" dirty="0" smtClean="0"/>
              <a:t> B Beach – </a:t>
            </a:r>
            <a:r>
              <a:rPr lang="en-US" sz="1000" b="1" dirty="0" smtClean="0"/>
              <a:t>Vehicle entrance spot and tracks</a:t>
            </a:r>
            <a:endParaRPr lang="el-GR" b="1" dirty="0"/>
          </a:p>
        </p:txBody>
      </p:sp>
      <p:pic>
        <p:nvPicPr>
          <p:cNvPr id="6" name="Picture 5"/>
          <p:cNvPicPr>
            <a:picLocks noChangeAspect="1"/>
          </p:cNvPicPr>
          <p:nvPr/>
        </p:nvPicPr>
        <p:blipFill>
          <a:blip r:embed="rId5"/>
          <a:stretch>
            <a:fillRect/>
          </a:stretch>
        </p:blipFill>
        <p:spPr>
          <a:xfrm>
            <a:off x="5092352" y="3547097"/>
            <a:ext cx="848966" cy="673922"/>
          </a:xfrm>
          <a:prstGeom prst="rect">
            <a:avLst/>
          </a:prstGeom>
        </p:spPr>
      </p:pic>
      <p:pic>
        <p:nvPicPr>
          <p:cNvPr id="8" name="Picture 7"/>
          <p:cNvPicPr>
            <a:picLocks noChangeAspect="1"/>
          </p:cNvPicPr>
          <p:nvPr/>
        </p:nvPicPr>
        <p:blipFill>
          <a:blip r:embed="rId6"/>
          <a:stretch>
            <a:fillRect/>
          </a:stretch>
        </p:blipFill>
        <p:spPr>
          <a:xfrm>
            <a:off x="6084168" y="3005127"/>
            <a:ext cx="2700762" cy="1798476"/>
          </a:xfrm>
          <a:prstGeom prst="rect">
            <a:avLst/>
          </a:prstGeom>
        </p:spPr>
      </p:pic>
      <p:sp>
        <p:nvSpPr>
          <p:cNvPr id="16" name="TextBox 15"/>
          <p:cNvSpPr txBox="1"/>
          <p:nvPr/>
        </p:nvSpPr>
        <p:spPr>
          <a:xfrm>
            <a:off x="6031007" y="4800662"/>
            <a:ext cx="5400600" cy="246221"/>
          </a:xfrm>
          <a:prstGeom prst="rect">
            <a:avLst/>
          </a:prstGeom>
          <a:noFill/>
        </p:spPr>
        <p:txBody>
          <a:bodyPr wrap="square" rtlCol="0">
            <a:spAutoFit/>
          </a:bodyPr>
          <a:lstStyle/>
          <a:p>
            <a:r>
              <a:rPr lang="en-US" sz="1000" dirty="0" err="1" smtClean="0"/>
              <a:t>Calis</a:t>
            </a:r>
            <a:r>
              <a:rPr lang="en-US" sz="1000" dirty="0" smtClean="0"/>
              <a:t> B Beach – </a:t>
            </a:r>
            <a:r>
              <a:rPr lang="en-US" sz="1000" dirty="0" smtClean="0"/>
              <a:t>Vehicl</a:t>
            </a:r>
            <a:r>
              <a:rPr lang="en-US" sz="1000" dirty="0" smtClean="0"/>
              <a:t>e </a:t>
            </a:r>
            <a:r>
              <a:rPr lang="en-US" sz="1000" b="1" dirty="0" smtClean="0"/>
              <a:t>Tracks </a:t>
            </a:r>
            <a:r>
              <a:rPr lang="en-US" sz="1000" b="1" dirty="0" smtClean="0"/>
              <a:t>next to nest</a:t>
            </a:r>
            <a:endParaRPr lang="el-GR" b="1" dirty="0"/>
          </a:p>
        </p:txBody>
      </p:sp>
      <p:pic>
        <p:nvPicPr>
          <p:cNvPr id="17" name="Picture 16"/>
          <p:cNvPicPr>
            <a:picLocks noChangeAspect="1"/>
          </p:cNvPicPr>
          <p:nvPr/>
        </p:nvPicPr>
        <p:blipFill>
          <a:blip r:embed="rId5"/>
          <a:stretch>
            <a:fillRect/>
          </a:stretch>
        </p:blipFill>
        <p:spPr>
          <a:xfrm>
            <a:off x="7452320" y="3435846"/>
            <a:ext cx="848966" cy="673922"/>
          </a:xfrm>
          <a:prstGeom prst="rect">
            <a:avLst/>
          </a:prstGeom>
        </p:spPr>
      </p:pic>
      <p:sp>
        <p:nvSpPr>
          <p:cNvPr id="9" name="Slide Number Placeholder 8"/>
          <p:cNvSpPr>
            <a:spLocks noGrp="1"/>
          </p:cNvSpPr>
          <p:nvPr>
            <p:ph type="sldNum" sz="quarter" idx="12"/>
          </p:nvPr>
        </p:nvSpPr>
        <p:spPr/>
        <p:txBody>
          <a:bodyPr/>
          <a:lstStyle/>
          <a:p>
            <a:pPr>
              <a:defRPr/>
            </a:pPr>
            <a:fld id="{EFB1BCEC-7C83-45D0-9528-B874E0ED060B}" type="slidenum">
              <a:rPr lang="el-GR" smtClean="0"/>
              <a:pPr>
                <a:defRPr/>
              </a:pPr>
              <a:t>22</a:t>
            </a:fld>
            <a:endParaRPr lang="el-GR" dirty="0"/>
          </a:p>
        </p:txBody>
      </p:sp>
    </p:spTree>
    <p:extLst>
      <p:ext uri="{BB962C8B-B14F-4D97-AF65-F5344CB8AC3E}">
        <p14:creationId xmlns:p14="http://schemas.microsoft.com/office/powerpoint/2010/main" val="2310332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1200329"/>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a:t>
            </a:r>
            <a:r>
              <a:rPr lang="en-US" sz="1600" b="1" dirty="0" smtClean="0">
                <a:solidFill>
                  <a:schemeClr val="accent1">
                    <a:lumMod val="50000"/>
                  </a:schemeClr>
                </a:solidFill>
                <a:effectLst>
                  <a:outerShdw blurRad="38100" dist="38100" dir="2700000" algn="tl">
                    <a:srgbClr val="000000">
                      <a:alpha val="43137"/>
                    </a:srgbClr>
                  </a:outerShdw>
                </a:effectLst>
              </a:rPr>
              <a:t>9: </a:t>
            </a:r>
            <a:r>
              <a:rPr lang="en-US" sz="1600" b="1" dirty="0">
                <a:solidFill>
                  <a:schemeClr val="accent1">
                    <a:lumMod val="50000"/>
                  </a:schemeClr>
                </a:solidFill>
                <a:effectLst>
                  <a:outerShdw blurRad="38100" dist="38100" dir="2700000" algn="tl">
                    <a:srgbClr val="000000">
                      <a:alpha val="43137"/>
                    </a:srgbClr>
                  </a:outerShdw>
                </a:effectLst>
              </a:rPr>
              <a:t>Regulate maritime traffic during the nesting/hatching </a:t>
            </a:r>
            <a:r>
              <a:rPr lang="en-US" sz="1600" b="1" dirty="0" smtClean="0">
                <a:solidFill>
                  <a:schemeClr val="accent1">
                    <a:lumMod val="50000"/>
                  </a:schemeClr>
                </a:solidFill>
                <a:effectLst>
                  <a:outerShdw blurRad="38100" dist="38100" dir="2700000" algn="tl">
                    <a:srgbClr val="000000">
                      <a:alpha val="43137"/>
                    </a:srgbClr>
                  </a:outerShdw>
                </a:effectLst>
              </a:rPr>
              <a:t>season</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Fishing </a:t>
            </a:r>
            <a:r>
              <a:rPr lang="en-US" altLang="en-US" sz="1400" i="1" dirty="0">
                <a:solidFill>
                  <a:prstClr val="black"/>
                </a:solidFill>
                <a:cs typeface="Arial" panose="020B0604020202020204" pitchFamily="34" charset="0"/>
              </a:rPr>
              <a:t>boats, speed boats and </a:t>
            </a:r>
            <a:r>
              <a:rPr lang="en-US" altLang="en-US" sz="1400" i="1" dirty="0" smtClean="0">
                <a:solidFill>
                  <a:prstClr val="black"/>
                </a:solidFill>
                <a:cs typeface="Arial" panose="020B0604020202020204" pitchFamily="34" charset="0"/>
              </a:rPr>
              <a:t>yachts </a:t>
            </a:r>
            <a:r>
              <a:rPr lang="en-US" altLang="en-US" sz="1400" i="1" dirty="0">
                <a:solidFill>
                  <a:prstClr val="black"/>
                </a:solidFill>
                <a:cs typeface="Arial" panose="020B0604020202020204" pitchFamily="34" charset="0"/>
              </a:rPr>
              <a:t>were seen </a:t>
            </a:r>
            <a:r>
              <a:rPr lang="en-US" altLang="en-US" sz="1400" i="1" dirty="0" smtClean="0">
                <a:solidFill>
                  <a:prstClr val="black"/>
                </a:solidFill>
                <a:cs typeface="Arial" panose="020B0604020202020204" pitchFamily="34" charset="0"/>
              </a:rPr>
              <a:t>all over. </a:t>
            </a:r>
            <a:r>
              <a:rPr lang="en-US" altLang="en-US" sz="1400" i="1" dirty="0" smtClean="0">
                <a:solidFill>
                  <a:prstClr val="black"/>
                </a:solidFill>
                <a:cs typeface="Arial" panose="020B0604020202020204" pitchFamily="34" charset="0"/>
              </a:rPr>
              <a:t>A </a:t>
            </a:r>
            <a:r>
              <a:rPr lang="en-US" altLang="en-US" sz="1400" i="1" dirty="0">
                <a:solidFill>
                  <a:prstClr val="black"/>
                </a:solidFill>
                <a:cs typeface="Arial" panose="020B0604020202020204" pitchFamily="34" charset="0"/>
              </a:rPr>
              <a:t>number of laws </a:t>
            </a:r>
            <a:r>
              <a:rPr lang="en-US" altLang="en-US" sz="1400" i="1" dirty="0" smtClean="0">
                <a:solidFill>
                  <a:prstClr val="black"/>
                </a:solidFill>
                <a:cs typeface="Arial" panose="020B0604020202020204" pitchFamily="34" charset="0"/>
              </a:rPr>
              <a:t>regulate marine </a:t>
            </a:r>
            <a:r>
              <a:rPr lang="en-US" altLang="en-US" sz="1400" i="1" dirty="0">
                <a:solidFill>
                  <a:prstClr val="black"/>
                </a:solidFill>
                <a:cs typeface="Arial" panose="020B0604020202020204" pitchFamily="34" charset="0"/>
              </a:rPr>
              <a:t>traffic </a:t>
            </a: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entire </a:t>
            </a:r>
            <a:r>
              <a:rPr lang="en-US" altLang="en-US" sz="1400" i="1" dirty="0" smtClean="0">
                <a:solidFill>
                  <a:prstClr val="black"/>
                </a:solidFill>
                <a:cs typeface="Arial" panose="020B0604020202020204" pitchFamily="34" charset="0"/>
              </a:rPr>
              <a:t>nesting </a:t>
            </a:r>
            <a:r>
              <a:rPr lang="en-US" altLang="en-US" sz="1400" i="1" dirty="0">
                <a:solidFill>
                  <a:prstClr val="black"/>
                </a:solidFill>
                <a:cs typeface="Arial" panose="020B0604020202020204" pitchFamily="34" charset="0"/>
              </a:rPr>
              <a:t>season, but </a:t>
            </a:r>
            <a:r>
              <a:rPr lang="en-US" altLang="en-US" sz="1400" b="1" i="1" dirty="0">
                <a:solidFill>
                  <a:srgbClr val="FF0000"/>
                </a:solidFill>
                <a:cs typeface="Arial" panose="020B0604020202020204" pitchFamily="34" charset="0"/>
              </a:rPr>
              <a:t>enforcement is uncertain</a:t>
            </a:r>
            <a:r>
              <a:rPr lang="en-US" altLang="en-US" sz="1400" i="1" dirty="0">
                <a:solidFill>
                  <a:prstClr val="black"/>
                </a:solidFill>
                <a:cs typeface="Arial" panose="020B0604020202020204" pitchFamily="34" charset="0"/>
              </a:rPr>
              <a:t>. Open water borders were </a:t>
            </a:r>
            <a:r>
              <a:rPr lang="en-US" altLang="en-US" sz="1400" b="1" i="1" dirty="0">
                <a:solidFill>
                  <a:prstClr val="black"/>
                </a:solidFill>
                <a:cs typeface="Arial" panose="020B0604020202020204" pitchFamily="34" charset="0"/>
              </a:rPr>
              <a:t>marked </a:t>
            </a:r>
            <a:r>
              <a:rPr lang="en-US" altLang="en-US" sz="1400" i="1" dirty="0">
                <a:solidFill>
                  <a:prstClr val="black"/>
                </a:solidFill>
                <a:cs typeface="Arial" panose="020B0604020202020204" pitchFamily="34" charset="0"/>
              </a:rPr>
              <a:t>with floating ropes in all sections.</a:t>
            </a:r>
            <a:endParaRPr lang="en-US" altLang="en-US" sz="1400" i="1" dirty="0" smtClean="0">
              <a:solidFill>
                <a:prstClr val="black"/>
              </a:solidFill>
              <a:cs typeface="Arial" panose="020B0604020202020204" pitchFamily="34" charset="0"/>
            </a:endParaRPr>
          </a:p>
        </p:txBody>
      </p:sp>
      <p:sp>
        <p:nvSpPr>
          <p:cNvPr id="5" name="TextBox 4"/>
          <p:cNvSpPr txBox="1"/>
          <p:nvPr/>
        </p:nvSpPr>
        <p:spPr>
          <a:xfrm>
            <a:off x="592878" y="4327661"/>
            <a:ext cx="5400600" cy="246221"/>
          </a:xfrm>
          <a:prstGeom prst="rect">
            <a:avLst/>
          </a:prstGeom>
          <a:noFill/>
        </p:spPr>
        <p:txBody>
          <a:bodyPr wrap="square" rtlCol="0">
            <a:spAutoFit/>
          </a:bodyPr>
          <a:lstStyle/>
          <a:p>
            <a:r>
              <a:rPr lang="en-US" sz="1000" dirty="0" err="1" smtClean="0"/>
              <a:t>Yaniklar</a:t>
            </a:r>
            <a:r>
              <a:rPr lang="en-US" sz="1000" dirty="0"/>
              <a:t>. Fishing boats seen in the SPA</a:t>
            </a:r>
            <a:endParaRPr lang="el-GR" b="1" dirty="0"/>
          </a:p>
        </p:txBody>
      </p:sp>
      <p:pic>
        <p:nvPicPr>
          <p:cNvPr id="4" name="Picture 3"/>
          <p:cNvPicPr>
            <a:picLocks noChangeAspect="1"/>
          </p:cNvPicPr>
          <p:nvPr/>
        </p:nvPicPr>
        <p:blipFill>
          <a:blip r:embed="rId3"/>
          <a:stretch>
            <a:fillRect/>
          </a:stretch>
        </p:blipFill>
        <p:spPr>
          <a:xfrm>
            <a:off x="611560" y="1920204"/>
            <a:ext cx="3412390" cy="2272359"/>
          </a:xfrm>
          <a:prstGeom prst="rect">
            <a:avLst/>
          </a:prstGeom>
        </p:spPr>
      </p:pic>
      <p:pic>
        <p:nvPicPr>
          <p:cNvPr id="9" name="Picture 8"/>
          <p:cNvPicPr>
            <a:picLocks noChangeAspect="1"/>
          </p:cNvPicPr>
          <p:nvPr/>
        </p:nvPicPr>
        <p:blipFill>
          <a:blip r:embed="rId4"/>
          <a:stretch>
            <a:fillRect/>
          </a:stretch>
        </p:blipFill>
        <p:spPr>
          <a:xfrm>
            <a:off x="4932040" y="1920697"/>
            <a:ext cx="3410906" cy="2271371"/>
          </a:xfrm>
          <a:prstGeom prst="rect">
            <a:avLst/>
          </a:prstGeom>
        </p:spPr>
      </p:pic>
      <p:sp>
        <p:nvSpPr>
          <p:cNvPr id="14" name="TextBox 13"/>
          <p:cNvSpPr txBox="1"/>
          <p:nvPr/>
        </p:nvSpPr>
        <p:spPr>
          <a:xfrm>
            <a:off x="4860032" y="4327661"/>
            <a:ext cx="3482914" cy="246221"/>
          </a:xfrm>
          <a:prstGeom prst="rect">
            <a:avLst/>
          </a:prstGeom>
          <a:noFill/>
        </p:spPr>
        <p:txBody>
          <a:bodyPr wrap="square" rtlCol="0">
            <a:spAutoFit/>
          </a:bodyPr>
          <a:lstStyle/>
          <a:p>
            <a:r>
              <a:rPr lang="en-US" sz="1000" dirty="0" smtClean="0"/>
              <a:t>Fishing </a:t>
            </a:r>
            <a:r>
              <a:rPr lang="en-US" sz="1000" dirty="0"/>
              <a:t>boats in front of TUI BLUE </a:t>
            </a:r>
            <a:r>
              <a:rPr lang="en-US" sz="1000" dirty="0" err="1"/>
              <a:t>Sensatori</a:t>
            </a:r>
            <a:r>
              <a:rPr lang="en-US" sz="1000" dirty="0"/>
              <a:t> </a:t>
            </a:r>
            <a:r>
              <a:rPr lang="en-US" sz="1000" dirty="0" smtClean="0"/>
              <a:t>Barut hotel.</a:t>
            </a:r>
            <a:endParaRPr lang="el-GR" b="1" dirty="0"/>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23</a:t>
            </a:fld>
            <a:endParaRPr lang="el-GR"/>
          </a:p>
        </p:txBody>
      </p:sp>
    </p:spTree>
    <p:extLst>
      <p:ext uri="{BB962C8B-B14F-4D97-AF65-F5344CB8AC3E}">
        <p14:creationId xmlns:p14="http://schemas.microsoft.com/office/powerpoint/2010/main" val="2528468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3016210"/>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a:t>
            </a:r>
            <a:r>
              <a:rPr lang="en-US" sz="1600" b="1" dirty="0" smtClean="0">
                <a:solidFill>
                  <a:schemeClr val="accent1">
                    <a:lumMod val="50000"/>
                  </a:schemeClr>
                </a:solidFill>
                <a:effectLst>
                  <a:outerShdw blurRad="38100" dist="38100" dir="2700000" algn="tl">
                    <a:srgbClr val="000000">
                      <a:alpha val="43137"/>
                    </a:srgbClr>
                  </a:outerShdw>
                </a:effectLst>
              </a:rPr>
              <a:t>10</a:t>
            </a:r>
            <a:r>
              <a:rPr lang="en-US" sz="1600" b="1" dirty="0">
                <a:solidFill>
                  <a:schemeClr val="accent1">
                    <a:lumMod val="50000"/>
                  </a:schemeClr>
                </a:solidFill>
                <a:effectLst>
                  <a:outerShdw blurRad="38100" dist="38100" dir="2700000" algn="tl">
                    <a:srgbClr val="000000">
                      <a:alpha val="43137"/>
                    </a:srgbClr>
                  </a:outerShdw>
                </a:effectLst>
              </a:rPr>
              <a:t>: Set up long-term research and conservation programs conducted by a permanent team recruited on a long-term </a:t>
            </a:r>
            <a:r>
              <a:rPr lang="en-US" sz="1600" b="1" dirty="0" smtClean="0">
                <a:solidFill>
                  <a:schemeClr val="accent1">
                    <a:lumMod val="50000"/>
                  </a:schemeClr>
                </a:solidFill>
                <a:effectLst>
                  <a:outerShdw blurRad="38100" dist="38100" dir="2700000" algn="tl">
                    <a:srgbClr val="000000">
                      <a:alpha val="43137"/>
                    </a:srgbClr>
                  </a:outerShdw>
                </a:effectLst>
              </a:rPr>
              <a:t>perspective.</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SPA </a:t>
            </a:r>
            <a:r>
              <a:rPr lang="en-US" altLang="en-US" sz="1400" i="1" dirty="0" smtClean="0">
                <a:solidFill>
                  <a:prstClr val="black"/>
                </a:solidFill>
                <a:cs typeface="Arial" panose="020B0604020202020204" pitchFamily="34" charset="0"/>
              </a:rPr>
              <a:t>remains </a:t>
            </a:r>
            <a:r>
              <a:rPr lang="en-US" altLang="en-US" sz="1400" b="1" i="1" dirty="0" smtClean="0">
                <a:solidFill>
                  <a:srgbClr val="FF0000"/>
                </a:solidFill>
                <a:cs typeface="Arial" panose="020B0604020202020204" pitchFamily="34" charset="0"/>
              </a:rPr>
              <a:t>protected </a:t>
            </a:r>
            <a:r>
              <a:rPr lang="en-US" altLang="en-US" sz="1400" b="1" i="1" dirty="0">
                <a:solidFill>
                  <a:srgbClr val="FF0000"/>
                </a:solidFill>
                <a:cs typeface="Arial" panose="020B0604020202020204" pitchFamily="34" charset="0"/>
              </a:rPr>
              <a:t>on a seasonal basis</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and is not assigned </a:t>
            </a:r>
            <a:r>
              <a:rPr lang="en-US" altLang="en-US" sz="1400" i="1" dirty="0">
                <a:solidFill>
                  <a:prstClr val="black"/>
                </a:solidFill>
                <a:cs typeface="Arial" panose="020B0604020202020204" pitchFamily="34" charset="0"/>
              </a:rPr>
              <a:t>to the same monitoring and research </a:t>
            </a:r>
            <a:r>
              <a:rPr lang="en-US" altLang="en-US" sz="1400" i="1" dirty="0" smtClean="0">
                <a:solidFill>
                  <a:prstClr val="black"/>
                </a:solidFill>
                <a:cs typeface="Arial" panose="020B0604020202020204" pitchFamily="34" charset="0"/>
              </a:rPr>
              <a:t>group </a:t>
            </a:r>
            <a:r>
              <a:rPr lang="en-US" altLang="en-US" sz="1400" i="1" dirty="0" smtClean="0">
                <a:solidFill>
                  <a:prstClr val="black"/>
                </a:solidFill>
                <a:cs typeface="Arial" panose="020B0604020202020204" pitchFamily="34" charset="0"/>
              </a:rPr>
              <a:t>	every </a:t>
            </a:r>
            <a:r>
              <a:rPr lang="en-US" altLang="en-US" sz="1400" i="1" dirty="0">
                <a:solidFill>
                  <a:prstClr val="black"/>
                </a:solidFill>
                <a:cs typeface="Arial" panose="020B0604020202020204" pitchFamily="34" charset="0"/>
              </a:rPr>
              <a:t>summer. No </a:t>
            </a:r>
            <a:r>
              <a:rPr lang="en-US" altLang="en-US" sz="1400" i="1" dirty="0" smtClean="0">
                <a:solidFill>
                  <a:prstClr val="black"/>
                </a:solidFill>
                <a:cs typeface="Arial" panose="020B0604020202020204" pitchFamily="34" charset="0"/>
              </a:rPr>
              <a:t>group member was </a:t>
            </a:r>
            <a:r>
              <a:rPr lang="en-US" altLang="en-US" sz="1400" i="1" dirty="0">
                <a:solidFill>
                  <a:prstClr val="black"/>
                </a:solidFill>
                <a:cs typeface="Arial" panose="020B0604020202020204" pitchFamily="34" charset="0"/>
              </a:rPr>
              <a:t>encountered during our survey. The </a:t>
            </a:r>
            <a:r>
              <a:rPr lang="en-US" altLang="en-US" sz="1400" i="1" dirty="0" smtClean="0">
                <a:solidFill>
                  <a:prstClr val="black"/>
                </a:solidFill>
                <a:cs typeface="Arial" panose="020B0604020202020204" pitchFamily="34" charset="0"/>
              </a:rPr>
              <a:t>area though </a:t>
            </a:r>
            <a:r>
              <a:rPr lang="en-US" altLang="en-US" sz="1400" i="1" dirty="0">
                <a:solidFill>
                  <a:prstClr val="black"/>
                </a:solidFill>
                <a:cs typeface="Arial" panose="020B0604020202020204" pitchFamily="34" charset="0"/>
              </a:rPr>
              <a:t>seemed to be monitored, </a:t>
            </a:r>
            <a:r>
              <a:rPr lang="en-US" altLang="en-US" sz="1400" i="1" dirty="0" smtClean="0">
                <a:solidFill>
                  <a:prstClr val="black"/>
                </a:solidFill>
                <a:cs typeface="Arial" panose="020B0604020202020204" pitchFamily="34" charset="0"/>
              </a:rPr>
              <a:t>nests </a:t>
            </a:r>
            <a:r>
              <a:rPr lang="en-US" altLang="en-US" sz="1400" i="1" dirty="0" smtClean="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were marked and </a:t>
            </a:r>
            <a:r>
              <a:rPr lang="en-US" altLang="en-US" sz="1400" i="1" dirty="0">
                <a:solidFill>
                  <a:prstClr val="black"/>
                </a:solidFill>
                <a:cs typeface="Arial" panose="020B0604020202020204" pitchFamily="34" charset="0"/>
              </a:rPr>
              <a:t>predated nests </a:t>
            </a:r>
            <a:r>
              <a:rPr lang="en-US" altLang="en-US" sz="1400" i="1" dirty="0" smtClean="0">
                <a:solidFill>
                  <a:prstClr val="black"/>
                </a:solidFill>
                <a:cs typeface="Arial" panose="020B0604020202020204" pitchFamily="34" charset="0"/>
              </a:rPr>
              <a:t>were marked with </a:t>
            </a:r>
            <a:r>
              <a:rPr lang="en-US" altLang="en-US" sz="1400" i="1" dirty="0">
                <a:solidFill>
                  <a:prstClr val="black"/>
                </a:solidFill>
                <a:cs typeface="Arial" panose="020B0604020202020204" pitchFamily="34" charset="0"/>
              </a:rPr>
              <a:t>large pebbles. We observed predation of </a:t>
            </a:r>
            <a:r>
              <a:rPr lang="en-US" altLang="en-US" sz="1400" i="1" dirty="0" smtClean="0">
                <a:solidFill>
                  <a:prstClr val="black"/>
                </a:solidFill>
                <a:cs typeface="Arial" panose="020B0604020202020204" pitchFamily="34" charset="0"/>
              </a:rPr>
              <a:t>several nests.</a:t>
            </a:r>
            <a:endParaRPr lang="en-US" altLang="en-US" sz="1400" i="1" dirty="0">
              <a:solidFill>
                <a:prstClr val="black"/>
              </a:solidFill>
              <a:cs typeface="Arial" panose="020B0604020202020204" pitchFamily="34" charset="0"/>
            </a:endParaRP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11: Prohibit camping </a:t>
            </a:r>
            <a:r>
              <a:rPr lang="en-US" sz="1600" b="1" dirty="0" smtClean="0">
                <a:solidFill>
                  <a:schemeClr val="accent1">
                    <a:lumMod val="50000"/>
                  </a:schemeClr>
                </a:solidFill>
                <a:effectLst>
                  <a:outerShdw blurRad="38100" dist="38100" dir="2700000" algn="tl">
                    <a:srgbClr val="000000">
                      <a:alpha val="43137"/>
                    </a:srgbClr>
                  </a:outerShdw>
                </a:effectLst>
              </a:rPr>
              <a:t>and bonfires and set appropriate time limits for the operation of beach bars at night during the nesting and hatching season</a:t>
            </a:r>
          </a:p>
          <a:p>
            <a:pPr lvl="0">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Akmaz </a:t>
            </a:r>
            <a:r>
              <a:rPr lang="en-US" altLang="en-US" sz="1400" i="1" dirty="0">
                <a:solidFill>
                  <a:prstClr val="black"/>
                </a:solidFill>
                <a:cs typeface="Arial" panose="020B0604020202020204" pitchFamily="34" charset="0"/>
              </a:rPr>
              <a:t>beach is still used as a picnic area, although controlled by the newly established </a:t>
            </a:r>
            <a:r>
              <a:rPr lang="en-US" altLang="en-US" sz="1400" i="1" dirty="0" smtClean="0">
                <a:solidFill>
                  <a:prstClr val="black"/>
                </a:solidFill>
                <a:cs typeface="Arial" panose="020B0604020202020204" pitchFamily="34" charset="0"/>
              </a:rPr>
              <a:t>business facility </a:t>
            </a:r>
            <a:r>
              <a:rPr lang="en-US" altLang="en-US" sz="1400" i="1" dirty="0">
                <a:solidFill>
                  <a:prstClr val="black"/>
                </a:solidFill>
                <a:cs typeface="Arial" panose="020B0604020202020204" pitchFamily="34" charset="0"/>
              </a:rPr>
              <a:t>there. No campers </a:t>
            </a:r>
            <a:r>
              <a:rPr lang="en-US" altLang="en-US" sz="1400" i="1" dirty="0" smtClean="0">
                <a:solidFill>
                  <a:prstClr val="black"/>
                </a:solidFill>
                <a:cs typeface="Arial" panose="020B0604020202020204" pitchFamily="34" charset="0"/>
              </a:rPr>
              <a:t>were </a:t>
            </a:r>
            <a:r>
              <a:rPr lang="en-US" altLang="en-US" sz="1400" i="1" dirty="0">
                <a:solidFill>
                  <a:prstClr val="black"/>
                </a:solidFill>
                <a:cs typeface="Arial" panose="020B0604020202020204" pitchFamily="34" charset="0"/>
              </a:rPr>
              <a:t>seen outside </a:t>
            </a:r>
            <a:r>
              <a:rPr lang="en-US" altLang="en-US" sz="1400" i="1" dirty="0" smtClean="0">
                <a:solidFill>
                  <a:prstClr val="black"/>
                </a:solidFill>
                <a:cs typeface="Arial" panose="020B0604020202020204" pitchFamily="34" charset="0"/>
              </a:rPr>
              <a:t>the facilities </a:t>
            </a:r>
            <a:r>
              <a:rPr lang="en-US" altLang="en-US" sz="1400" i="1" dirty="0">
                <a:solidFill>
                  <a:prstClr val="black"/>
                </a:solidFill>
                <a:cs typeface="Arial" panose="020B0604020202020204" pitchFamily="34" charset="0"/>
              </a:rPr>
              <a:t>or designated areas, except for one </a:t>
            </a:r>
            <a:r>
              <a:rPr lang="en-US" altLang="en-US" sz="1400" i="1" dirty="0" smtClean="0">
                <a:solidFill>
                  <a:prstClr val="black"/>
                </a:solidFill>
                <a:cs typeface="Arial" panose="020B0604020202020204" pitchFamily="34" charset="0"/>
              </a:rPr>
              <a:t>tent.</a:t>
            </a:r>
          </a:p>
          <a:p>
            <a:pPr lvl="0">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operation of beach bars and other facilities </a:t>
            </a:r>
            <a:r>
              <a:rPr lang="en-US" altLang="en-US" sz="1400" b="1" i="1" dirty="0" smtClean="0">
                <a:solidFill>
                  <a:srgbClr val="FF0000"/>
                </a:solidFill>
                <a:cs typeface="Arial" panose="020B0604020202020204" pitchFamily="34" charset="0"/>
              </a:rPr>
              <a:t>continues past midnight</a:t>
            </a:r>
            <a:r>
              <a:rPr lang="en-US" altLang="en-US" sz="1400" i="1" dirty="0" smtClean="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Wood fire </a:t>
            </a:r>
            <a:r>
              <a:rPr lang="en-US" altLang="en-US" sz="1400" i="1" dirty="0">
                <a:solidFill>
                  <a:prstClr val="black"/>
                </a:solidFill>
                <a:cs typeface="Arial" panose="020B0604020202020204" pitchFamily="34" charset="0"/>
              </a:rPr>
              <a:t>remains were seen in </a:t>
            </a:r>
            <a:r>
              <a:rPr lang="en-US" altLang="en-US" sz="1400" i="1" dirty="0" smtClean="0">
                <a:solidFill>
                  <a:prstClr val="black"/>
                </a:solidFill>
                <a:cs typeface="Arial" panose="020B0604020202020204" pitchFamily="34" charset="0"/>
              </a:rPr>
              <a:t>the</a:t>
            </a:r>
          </a:p>
          <a:p>
            <a:pPr lvl="0">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pristine </a:t>
            </a:r>
            <a:r>
              <a:rPr lang="en-US" altLang="en-US" sz="1400" i="1" dirty="0" smtClean="0">
                <a:solidFill>
                  <a:prstClr val="black"/>
                </a:solidFill>
                <a:cs typeface="Arial" panose="020B0604020202020204" pitchFamily="34" charset="0"/>
              </a:rPr>
              <a:t>part </a:t>
            </a:r>
            <a:r>
              <a:rPr lang="en-US" altLang="en-US" sz="1400" i="1" dirty="0">
                <a:solidFill>
                  <a:prstClr val="black"/>
                </a:solidFill>
                <a:cs typeface="Arial" panose="020B0604020202020204" pitchFamily="34" charset="0"/>
              </a:rPr>
              <a:t>of </a:t>
            </a:r>
            <a:r>
              <a:rPr lang="en-US" altLang="en-US" sz="1400" i="1" dirty="0" err="1" smtClean="0">
                <a:solidFill>
                  <a:prstClr val="black"/>
                </a:solidFill>
                <a:cs typeface="Arial" panose="020B0604020202020204" pitchFamily="34" charset="0"/>
              </a:rPr>
              <a:t>Yaniklar</a:t>
            </a:r>
            <a:r>
              <a:rPr lang="en-US" altLang="en-US" sz="1400" i="1" dirty="0" smtClean="0">
                <a:solidFill>
                  <a:prstClr val="black"/>
                </a:solidFill>
                <a:cs typeface="Arial" panose="020B0604020202020204" pitchFamily="34" charset="0"/>
              </a:rPr>
              <a:t>. </a:t>
            </a:r>
          </a:p>
        </p:txBody>
      </p:sp>
      <p:sp>
        <p:nvSpPr>
          <p:cNvPr id="5" name="TextBox 4"/>
          <p:cNvSpPr txBox="1"/>
          <p:nvPr/>
        </p:nvSpPr>
        <p:spPr>
          <a:xfrm>
            <a:off x="467544" y="4696992"/>
            <a:ext cx="5400600" cy="246221"/>
          </a:xfrm>
          <a:prstGeom prst="rect">
            <a:avLst/>
          </a:prstGeom>
          <a:noFill/>
        </p:spPr>
        <p:txBody>
          <a:bodyPr wrap="square" rtlCol="0">
            <a:spAutoFit/>
          </a:bodyPr>
          <a:lstStyle/>
          <a:p>
            <a:r>
              <a:rPr lang="en-US" sz="1000" dirty="0" err="1" smtClean="0"/>
              <a:t>Yaniklar</a:t>
            </a:r>
            <a:r>
              <a:rPr lang="en-US" sz="1000" dirty="0"/>
              <a:t>. </a:t>
            </a:r>
            <a:r>
              <a:rPr lang="en-US" sz="1000" b="1" dirty="0" smtClean="0"/>
              <a:t>Predated nest</a:t>
            </a:r>
            <a:r>
              <a:rPr lang="en-US" sz="1000" dirty="0" smtClean="0"/>
              <a:t>.</a:t>
            </a:r>
            <a:endParaRPr lang="el-GR" b="1" dirty="0"/>
          </a:p>
        </p:txBody>
      </p:sp>
      <p:sp>
        <p:nvSpPr>
          <p:cNvPr id="14" name="TextBox 13"/>
          <p:cNvSpPr txBox="1"/>
          <p:nvPr/>
        </p:nvSpPr>
        <p:spPr>
          <a:xfrm>
            <a:off x="3167844" y="4714687"/>
            <a:ext cx="3482914" cy="246221"/>
          </a:xfrm>
          <a:prstGeom prst="rect">
            <a:avLst/>
          </a:prstGeom>
          <a:noFill/>
        </p:spPr>
        <p:txBody>
          <a:bodyPr wrap="square" rtlCol="0">
            <a:spAutoFit/>
          </a:bodyPr>
          <a:lstStyle/>
          <a:p>
            <a:r>
              <a:rPr lang="en-US" sz="1000" dirty="0" smtClean="0"/>
              <a:t> Fethiye </a:t>
            </a:r>
            <a:r>
              <a:rPr lang="en-US" sz="1000" dirty="0" smtClean="0"/>
              <a:t>– beach use</a:t>
            </a:r>
            <a:endParaRPr lang="el-GR" b="1" dirty="0"/>
          </a:p>
        </p:txBody>
      </p:sp>
      <p:pic>
        <p:nvPicPr>
          <p:cNvPr id="2" name="Picture 1"/>
          <p:cNvPicPr>
            <a:picLocks noChangeAspect="1"/>
          </p:cNvPicPr>
          <p:nvPr/>
        </p:nvPicPr>
        <p:blipFill>
          <a:blip r:embed="rId3"/>
          <a:stretch>
            <a:fillRect/>
          </a:stretch>
        </p:blipFill>
        <p:spPr>
          <a:xfrm>
            <a:off x="539552" y="3157908"/>
            <a:ext cx="2280044" cy="1521389"/>
          </a:xfrm>
          <a:prstGeom prst="rect">
            <a:avLst/>
          </a:prstGeom>
        </p:spPr>
      </p:pic>
      <p:pic>
        <p:nvPicPr>
          <p:cNvPr id="3" name="Picture 2"/>
          <p:cNvPicPr>
            <a:picLocks noChangeAspect="1"/>
          </p:cNvPicPr>
          <p:nvPr/>
        </p:nvPicPr>
        <p:blipFill>
          <a:blip r:embed="rId4"/>
          <a:stretch>
            <a:fillRect/>
          </a:stretch>
        </p:blipFill>
        <p:spPr>
          <a:xfrm>
            <a:off x="3275856" y="3154855"/>
            <a:ext cx="2289246" cy="1524442"/>
          </a:xfrm>
          <a:prstGeom prst="rect">
            <a:avLst/>
          </a:prstGeom>
        </p:spPr>
      </p:pic>
      <p:pic>
        <p:nvPicPr>
          <p:cNvPr id="6" name="Picture 5"/>
          <p:cNvPicPr>
            <a:picLocks noChangeAspect="1"/>
          </p:cNvPicPr>
          <p:nvPr/>
        </p:nvPicPr>
        <p:blipFill>
          <a:blip r:embed="rId5"/>
          <a:stretch>
            <a:fillRect/>
          </a:stretch>
        </p:blipFill>
        <p:spPr>
          <a:xfrm>
            <a:off x="5868144" y="3153195"/>
            <a:ext cx="2304256" cy="1534437"/>
          </a:xfrm>
          <a:prstGeom prst="rect">
            <a:avLst/>
          </a:prstGeom>
        </p:spPr>
      </p:pic>
      <p:sp>
        <p:nvSpPr>
          <p:cNvPr id="12" name="TextBox 11"/>
          <p:cNvSpPr txBox="1"/>
          <p:nvPr/>
        </p:nvSpPr>
        <p:spPr>
          <a:xfrm>
            <a:off x="5796136" y="4732382"/>
            <a:ext cx="3482914" cy="246221"/>
          </a:xfrm>
          <a:prstGeom prst="rect">
            <a:avLst/>
          </a:prstGeom>
          <a:noFill/>
        </p:spPr>
        <p:txBody>
          <a:bodyPr wrap="square" rtlCol="0">
            <a:spAutoFit/>
          </a:bodyPr>
          <a:lstStyle/>
          <a:p>
            <a:r>
              <a:rPr lang="en-US" sz="1000" dirty="0" smtClean="0"/>
              <a:t> </a:t>
            </a:r>
            <a:r>
              <a:rPr lang="en-US" sz="1000" dirty="0" err="1" smtClean="0"/>
              <a:t>Yaniklar</a:t>
            </a:r>
            <a:r>
              <a:rPr lang="en-US" sz="1000" dirty="0" smtClean="0"/>
              <a:t> </a:t>
            </a:r>
            <a:r>
              <a:rPr lang="en-US" sz="1000" dirty="0" smtClean="0"/>
              <a:t>– </a:t>
            </a:r>
            <a:r>
              <a:rPr lang="en-US" sz="1000" b="1" dirty="0" smtClean="0"/>
              <a:t>Remains of wood fire</a:t>
            </a:r>
            <a:endParaRPr lang="el-GR" b="1" dirty="0"/>
          </a:p>
        </p:txBody>
      </p:sp>
      <p:sp>
        <p:nvSpPr>
          <p:cNvPr id="13" name="Freeform 12"/>
          <p:cNvSpPr/>
          <p:nvPr/>
        </p:nvSpPr>
        <p:spPr>
          <a:xfrm>
            <a:off x="7251843" y="3845462"/>
            <a:ext cx="571500" cy="447675"/>
          </a:xfrm>
          <a:custGeom>
            <a:avLst/>
            <a:gdLst/>
            <a:ahLst/>
            <a:cxnLst/>
            <a:rect l="l" t="t" r="r" b="b"/>
            <a:pathLst>
              <a:path w="1828800" h="561975" extrusionOk="0">
                <a:moveTo>
                  <a:pt x="913411" y="0"/>
                </a:moveTo>
                <a:lnTo>
                  <a:pt x="765130" y="3736"/>
                </a:lnTo>
                <a:lnTo>
                  <a:pt x="624757" y="14198"/>
                </a:lnTo>
                <a:lnTo>
                  <a:pt x="494270" y="31386"/>
                </a:lnTo>
                <a:lnTo>
                  <a:pt x="373668" y="53806"/>
                </a:lnTo>
                <a:lnTo>
                  <a:pt x="266905" y="82203"/>
                </a:lnTo>
                <a:lnTo>
                  <a:pt x="175960" y="115085"/>
                </a:lnTo>
                <a:lnTo>
                  <a:pt x="100831" y="151703"/>
                </a:lnTo>
                <a:lnTo>
                  <a:pt x="45472" y="192057"/>
                </a:lnTo>
                <a:lnTo>
                  <a:pt x="11862" y="235401"/>
                </a:lnTo>
                <a:lnTo>
                  <a:pt x="0" y="280987"/>
                </a:lnTo>
                <a:lnTo>
                  <a:pt x="1977" y="304154"/>
                </a:lnTo>
                <a:lnTo>
                  <a:pt x="25702" y="348245"/>
                </a:lnTo>
                <a:lnTo>
                  <a:pt x="71174" y="390094"/>
                </a:lnTo>
                <a:lnTo>
                  <a:pt x="136418" y="428954"/>
                </a:lnTo>
                <a:lnTo>
                  <a:pt x="219456" y="464077"/>
                </a:lnTo>
                <a:lnTo>
                  <a:pt x="318310" y="493970"/>
                </a:lnTo>
                <a:lnTo>
                  <a:pt x="432980" y="519378"/>
                </a:lnTo>
                <a:lnTo>
                  <a:pt x="557536" y="539555"/>
                </a:lnTo>
                <a:lnTo>
                  <a:pt x="693955" y="553754"/>
                </a:lnTo>
                <a:lnTo>
                  <a:pt x="838282" y="561227"/>
                </a:lnTo>
                <a:lnTo>
                  <a:pt x="913411" y="561975"/>
                </a:lnTo>
                <a:lnTo>
                  <a:pt x="988540" y="561227"/>
                </a:lnTo>
                <a:lnTo>
                  <a:pt x="1132867" y="553754"/>
                </a:lnTo>
                <a:lnTo>
                  <a:pt x="1269286" y="539555"/>
                </a:lnTo>
                <a:lnTo>
                  <a:pt x="1395819" y="519378"/>
                </a:lnTo>
                <a:lnTo>
                  <a:pt x="1508512" y="493970"/>
                </a:lnTo>
                <a:lnTo>
                  <a:pt x="1607366" y="464077"/>
                </a:lnTo>
                <a:lnTo>
                  <a:pt x="1690404" y="428954"/>
                </a:lnTo>
                <a:lnTo>
                  <a:pt x="1755648" y="390094"/>
                </a:lnTo>
                <a:lnTo>
                  <a:pt x="1801120" y="348245"/>
                </a:lnTo>
                <a:lnTo>
                  <a:pt x="1824845" y="304154"/>
                </a:lnTo>
                <a:lnTo>
                  <a:pt x="1828800" y="280987"/>
                </a:lnTo>
                <a:lnTo>
                  <a:pt x="1824845" y="257820"/>
                </a:lnTo>
                <a:lnTo>
                  <a:pt x="1801120" y="212982"/>
                </a:lnTo>
                <a:lnTo>
                  <a:pt x="1755648" y="171133"/>
                </a:lnTo>
                <a:lnTo>
                  <a:pt x="1690404" y="133020"/>
                </a:lnTo>
                <a:lnTo>
                  <a:pt x="1607366" y="97897"/>
                </a:lnTo>
                <a:lnTo>
                  <a:pt x="1508512" y="67257"/>
                </a:lnTo>
                <a:lnTo>
                  <a:pt x="1395819" y="41849"/>
                </a:lnTo>
                <a:lnTo>
                  <a:pt x="1269286" y="21671"/>
                </a:lnTo>
                <a:lnTo>
                  <a:pt x="1132867" y="8220"/>
                </a:lnTo>
                <a:lnTo>
                  <a:pt x="988540" y="747"/>
                </a:lnTo>
                <a:lnTo>
                  <a:pt x="913411" y="0"/>
                </a:lnTo>
                <a:close/>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lang="el-GR"/>
          </a:p>
        </p:txBody>
      </p:sp>
      <p:sp>
        <p:nvSpPr>
          <p:cNvPr id="15" name="Freeform 14"/>
          <p:cNvSpPr/>
          <p:nvPr/>
        </p:nvSpPr>
        <p:spPr>
          <a:xfrm>
            <a:off x="1504697" y="3723878"/>
            <a:ext cx="828600" cy="720080"/>
          </a:xfrm>
          <a:custGeom>
            <a:avLst/>
            <a:gdLst/>
            <a:ahLst/>
            <a:cxnLst/>
            <a:rect l="l" t="t" r="r" b="b"/>
            <a:pathLst>
              <a:path w="1828800" h="561975" extrusionOk="0">
                <a:moveTo>
                  <a:pt x="913411" y="0"/>
                </a:moveTo>
                <a:lnTo>
                  <a:pt x="765130" y="3736"/>
                </a:lnTo>
                <a:lnTo>
                  <a:pt x="624757" y="14198"/>
                </a:lnTo>
                <a:lnTo>
                  <a:pt x="494270" y="31386"/>
                </a:lnTo>
                <a:lnTo>
                  <a:pt x="373668" y="53806"/>
                </a:lnTo>
                <a:lnTo>
                  <a:pt x="266905" y="82203"/>
                </a:lnTo>
                <a:lnTo>
                  <a:pt x="175960" y="115085"/>
                </a:lnTo>
                <a:lnTo>
                  <a:pt x="100831" y="151703"/>
                </a:lnTo>
                <a:lnTo>
                  <a:pt x="45472" y="192057"/>
                </a:lnTo>
                <a:lnTo>
                  <a:pt x="11862" y="235401"/>
                </a:lnTo>
                <a:lnTo>
                  <a:pt x="0" y="280987"/>
                </a:lnTo>
                <a:lnTo>
                  <a:pt x="1977" y="304154"/>
                </a:lnTo>
                <a:lnTo>
                  <a:pt x="25702" y="348245"/>
                </a:lnTo>
                <a:lnTo>
                  <a:pt x="71174" y="390094"/>
                </a:lnTo>
                <a:lnTo>
                  <a:pt x="136418" y="428954"/>
                </a:lnTo>
                <a:lnTo>
                  <a:pt x="219456" y="464077"/>
                </a:lnTo>
                <a:lnTo>
                  <a:pt x="318310" y="493970"/>
                </a:lnTo>
                <a:lnTo>
                  <a:pt x="432980" y="519378"/>
                </a:lnTo>
                <a:lnTo>
                  <a:pt x="557536" y="539555"/>
                </a:lnTo>
                <a:lnTo>
                  <a:pt x="693955" y="553754"/>
                </a:lnTo>
                <a:lnTo>
                  <a:pt x="838282" y="561227"/>
                </a:lnTo>
                <a:lnTo>
                  <a:pt x="913411" y="561975"/>
                </a:lnTo>
                <a:lnTo>
                  <a:pt x="988540" y="561227"/>
                </a:lnTo>
                <a:lnTo>
                  <a:pt x="1132867" y="553754"/>
                </a:lnTo>
                <a:lnTo>
                  <a:pt x="1269286" y="539555"/>
                </a:lnTo>
                <a:lnTo>
                  <a:pt x="1395819" y="519378"/>
                </a:lnTo>
                <a:lnTo>
                  <a:pt x="1508512" y="493970"/>
                </a:lnTo>
                <a:lnTo>
                  <a:pt x="1607366" y="464077"/>
                </a:lnTo>
                <a:lnTo>
                  <a:pt x="1690404" y="428954"/>
                </a:lnTo>
                <a:lnTo>
                  <a:pt x="1755648" y="390094"/>
                </a:lnTo>
                <a:lnTo>
                  <a:pt x="1801120" y="348245"/>
                </a:lnTo>
                <a:lnTo>
                  <a:pt x="1824845" y="304154"/>
                </a:lnTo>
                <a:lnTo>
                  <a:pt x="1828800" y="280987"/>
                </a:lnTo>
                <a:lnTo>
                  <a:pt x="1824845" y="257820"/>
                </a:lnTo>
                <a:lnTo>
                  <a:pt x="1801120" y="212982"/>
                </a:lnTo>
                <a:lnTo>
                  <a:pt x="1755648" y="171133"/>
                </a:lnTo>
                <a:lnTo>
                  <a:pt x="1690404" y="133020"/>
                </a:lnTo>
                <a:lnTo>
                  <a:pt x="1607366" y="97897"/>
                </a:lnTo>
                <a:lnTo>
                  <a:pt x="1508512" y="67257"/>
                </a:lnTo>
                <a:lnTo>
                  <a:pt x="1395819" y="41849"/>
                </a:lnTo>
                <a:lnTo>
                  <a:pt x="1269286" y="21671"/>
                </a:lnTo>
                <a:lnTo>
                  <a:pt x="1132867" y="8220"/>
                </a:lnTo>
                <a:lnTo>
                  <a:pt x="988540" y="747"/>
                </a:lnTo>
                <a:lnTo>
                  <a:pt x="913411" y="0"/>
                </a:lnTo>
                <a:close/>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lang="el-GR"/>
          </a:p>
        </p:txBody>
      </p:sp>
      <p:sp>
        <p:nvSpPr>
          <p:cNvPr id="8" name="Slide Number Placeholder 7"/>
          <p:cNvSpPr>
            <a:spLocks noGrp="1"/>
          </p:cNvSpPr>
          <p:nvPr>
            <p:ph type="sldNum" sz="quarter" idx="12"/>
          </p:nvPr>
        </p:nvSpPr>
        <p:spPr/>
        <p:txBody>
          <a:bodyPr/>
          <a:lstStyle/>
          <a:p>
            <a:pPr>
              <a:defRPr/>
            </a:pPr>
            <a:fld id="{EFB1BCEC-7C83-45D0-9528-B874E0ED060B}" type="slidenum">
              <a:rPr lang="el-GR" smtClean="0"/>
              <a:pPr>
                <a:defRPr/>
              </a:pPr>
              <a:t>24</a:t>
            </a:fld>
            <a:endParaRPr lang="el-GR" dirty="0"/>
          </a:p>
        </p:txBody>
      </p:sp>
    </p:spTree>
    <p:extLst>
      <p:ext uri="{BB962C8B-B14F-4D97-AF65-F5344CB8AC3E}">
        <p14:creationId xmlns:p14="http://schemas.microsoft.com/office/powerpoint/2010/main" val="510170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831544"/>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12: Take measures to clean the beach and empty appropriately located bins on a daily basis, and ensure sewage is not discharged into the </a:t>
            </a:r>
            <a:r>
              <a:rPr lang="en-US" sz="1600" b="1" dirty="0" smtClean="0">
                <a:solidFill>
                  <a:schemeClr val="accent1">
                    <a:lumMod val="50000"/>
                  </a:schemeClr>
                </a:solidFill>
                <a:effectLst>
                  <a:outerShdw blurRad="38100" dist="38100" dir="2700000" algn="tl">
                    <a:srgbClr val="000000">
                      <a:alpha val="43137"/>
                    </a:srgbClr>
                  </a:outerShdw>
                </a:effectLst>
              </a:rPr>
              <a:t>sea.</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Beach </a:t>
            </a:r>
            <a:r>
              <a:rPr lang="en-US" altLang="en-US" sz="1400" i="1" dirty="0">
                <a:solidFill>
                  <a:prstClr val="black"/>
                </a:solidFill>
                <a:cs typeface="Arial" panose="020B0604020202020204" pitchFamily="34" charset="0"/>
              </a:rPr>
              <a:t>cleaning was observed for two consecutive </a:t>
            </a:r>
            <a:r>
              <a:rPr lang="en-US" altLang="en-US" sz="1400" i="1" dirty="0" smtClean="0">
                <a:solidFill>
                  <a:prstClr val="black"/>
                </a:solidFill>
                <a:cs typeface="Arial" panose="020B0604020202020204" pitchFamily="34" charset="0"/>
              </a:rPr>
              <a:t>mornings. The beach seemed </a:t>
            </a:r>
            <a:r>
              <a:rPr lang="en-US" altLang="en-US" sz="1400" i="1" dirty="0" smtClean="0">
                <a:solidFill>
                  <a:prstClr val="black"/>
                </a:solidFill>
                <a:cs typeface="Arial" panose="020B0604020202020204" pitchFamily="34" charset="0"/>
              </a:rPr>
              <a:t>to be cleaner</a:t>
            </a:r>
            <a:r>
              <a:rPr lang="en-US" altLang="en-US" sz="1400" i="1" dirty="0" smtClean="0">
                <a:solidFill>
                  <a:prstClr val="black"/>
                </a:solidFill>
                <a:cs typeface="Arial" panose="020B0604020202020204" pitchFamily="34" charset="0"/>
              </a:rPr>
              <a:t>.</a:t>
            </a:r>
            <a:endParaRPr lang="en-US" altLang="en-US" sz="1400" i="1" dirty="0">
              <a:solidFill>
                <a:prstClr val="black"/>
              </a:solidFill>
              <a:cs typeface="Arial" panose="020B0604020202020204" pitchFamily="34" charset="0"/>
            </a:endParaRP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In </a:t>
            </a:r>
            <a:r>
              <a:rPr lang="en-US" altLang="en-US" sz="1400" i="1" dirty="0">
                <a:solidFill>
                  <a:prstClr val="black"/>
                </a:solidFill>
                <a:cs typeface="Arial" panose="020B0604020202020204" pitchFamily="34" charset="0"/>
              </a:rPr>
              <a:t>Akmaz beach we observed plastic bags and </a:t>
            </a:r>
            <a:r>
              <a:rPr lang="en-US" altLang="en-US" sz="1400" i="1" dirty="0" smtClean="0">
                <a:solidFill>
                  <a:prstClr val="black"/>
                </a:solidFill>
                <a:cs typeface="Arial" panose="020B0604020202020204" pitchFamily="34" charset="0"/>
              </a:rPr>
              <a:t>litter.</a:t>
            </a:r>
            <a:endParaRPr lang="en-US" altLang="en-US" sz="1400" i="1" dirty="0" smtClean="0">
              <a:solidFill>
                <a:prstClr val="black"/>
              </a:solidFill>
              <a:cs typeface="Arial" panose="020B0604020202020204" pitchFamily="34" charset="0"/>
            </a:endParaRP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Drainage </a:t>
            </a:r>
            <a:r>
              <a:rPr lang="en-US" altLang="en-US" sz="1400" i="1" dirty="0">
                <a:solidFill>
                  <a:prstClr val="black"/>
                </a:solidFill>
                <a:cs typeface="Arial" panose="020B0604020202020204" pitchFamily="34" charset="0"/>
              </a:rPr>
              <a:t>channels reaching the sea continue to be a </a:t>
            </a:r>
            <a:r>
              <a:rPr lang="en-US" altLang="en-US" sz="1400" i="1" dirty="0">
                <a:solidFill>
                  <a:srgbClr val="FF0000"/>
                </a:solidFill>
                <a:cs typeface="Arial" panose="020B0604020202020204" pitchFamily="34" charset="0"/>
              </a:rPr>
              <a:t>serious </a:t>
            </a:r>
            <a:r>
              <a:rPr lang="en-US" altLang="en-US" sz="1400" i="1" dirty="0" smtClean="0">
                <a:solidFill>
                  <a:srgbClr val="FF0000"/>
                </a:solidFill>
                <a:cs typeface="Arial" panose="020B0604020202020204" pitchFamily="34" charset="0"/>
              </a:rPr>
              <a:t>concern</a:t>
            </a:r>
            <a:r>
              <a:rPr lang="en-US" altLang="en-US" sz="1400" i="1" dirty="0" smtClean="0">
                <a:solidFill>
                  <a:prstClr val="black"/>
                </a:solidFill>
                <a:cs typeface="Arial" panose="020B0604020202020204" pitchFamily="34" charset="0"/>
              </a:rPr>
              <a:t>.</a:t>
            </a:r>
            <a:endParaRPr lang="en-US" altLang="en-US" sz="1400" i="1" dirty="0">
              <a:solidFill>
                <a:prstClr val="black"/>
              </a:solidFill>
              <a:cs typeface="Arial" panose="020B0604020202020204" pitchFamily="34" charset="0"/>
            </a:endParaRP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13: Set up adequate regulations and enforcement for the measures above, including regular day and night controls along the entire coast. </a:t>
            </a:r>
          </a:p>
          <a:p>
            <a:pPr lvl="0">
              <a:spcBef>
                <a:spcPct val="0"/>
              </a:spcBef>
              <a:buFont typeface="Wingdings" panose="05000000000000000000" pitchFamily="2" charset="2"/>
              <a:buChar char="Ø"/>
            </a:pPr>
            <a:r>
              <a:rPr lang="en-US" sz="1400" i="1" dirty="0" smtClean="0">
                <a:solidFill>
                  <a:prstClr val="black"/>
                </a:solidFill>
                <a:cs typeface="Arial" panose="020B0604020202020204" pitchFamily="34" charset="0"/>
              </a:rPr>
              <a:t>No </a:t>
            </a:r>
            <a:r>
              <a:rPr lang="en-US" sz="1400" i="1" dirty="0">
                <a:solidFill>
                  <a:srgbClr val="FF0000"/>
                </a:solidFill>
                <a:cs typeface="Arial" panose="020B0604020202020204" pitchFamily="34" charset="0"/>
              </a:rPr>
              <a:t>compliance personnel </a:t>
            </a:r>
            <a:r>
              <a:rPr lang="en-US" sz="1400" i="1" dirty="0">
                <a:solidFill>
                  <a:prstClr val="black"/>
                </a:solidFill>
                <a:cs typeface="Arial" panose="020B0604020202020204" pitchFamily="34" charset="0"/>
              </a:rPr>
              <a:t>(SPA guards, police, coast guard, etc.) </a:t>
            </a:r>
            <a:r>
              <a:rPr lang="en-US" sz="1400" i="1" dirty="0" smtClean="0">
                <a:solidFill>
                  <a:prstClr val="black"/>
                </a:solidFill>
                <a:cs typeface="Arial" panose="020B0604020202020204" pitchFamily="34" charset="0"/>
              </a:rPr>
              <a:t>were seen. No information </a:t>
            </a:r>
            <a:r>
              <a:rPr lang="en-US" sz="1400" i="1" dirty="0">
                <a:solidFill>
                  <a:prstClr val="black"/>
                </a:solidFill>
                <a:cs typeface="Arial" panose="020B0604020202020204" pitchFamily="34" charset="0"/>
              </a:rPr>
              <a:t>regarding fines against noncompliance with all above </a:t>
            </a:r>
            <a:r>
              <a:rPr lang="en-US" sz="1400" i="1" dirty="0" smtClean="0">
                <a:solidFill>
                  <a:prstClr val="black"/>
                </a:solidFill>
                <a:cs typeface="Arial" panose="020B0604020202020204" pitchFamily="34" charset="0"/>
              </a:rPr>
              <a:t>regulations.</a:t>
            </a:r>
            <a:endParaRPr lang="en-US" sz="1400" i="1" dirty="0">
              <a:solidFill>
                <a:prstClr val="black"/>
              </a:solidFill>
              <a:cs typeface="Arial" panose="020B0604020202020204" pitchFamily="34" charset="0"/>
            </a:endParaRPr>
          </a:p>
          <a:p>
            <a:pPr marL="0" lvl="0" indent="0" algn="just">
              <a:spcBef>
                <a:spcPct val="0"/>
              </a:spcBef>
              <a:buNone/>
            </a:pPr>
            <a:endParaRPr lang="en-US" sz="1600" b="1" dirty="0">
              <a:solidFill>
                <a:schemeClr val="accent1">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467544" y="4696992"/>
            <a:ext cx="5400600" cy="246221"/>
          </a:xfrm>
          <a:prstGeom prst="rect">
            <a:avLst/>
          </a:prstGeom>
          <a:noFill/>
        </p:spPr>
        <p:txBody>
          <a:bodyPr wrap="square" rtlCol="0">
            <a:spAutoFit/>
          </a:bodyPr>
          <a:lstStyle/>
          <a:p>
            <a:r>
              <a:rPr lang="en-US" sz="1000" dirty="0" err="1" smtClean="0"/>
              <a:t>Yaniklar</a:t>
            </a:r>
            <a:r>
              <a:rPr lang="en-US" sz="1000" dirty="0" smtClean="0"/>
              <a:t> - </a:t>
            </a:r>
            <a:r>
              <a:rPr lang="en-US" sz="1000" b="1" dirty="0" smtClean="0"/>
              <a:t>Litter by vegetation</a:t>
            </a:r>
            <a:r>
              <a:rPr lang="en-US" sz="1000" dirty="0" smtClean="0"/>
              <a:t>.</a:t>
            </a:r>
            <a:endParaRPr lang="el-GR" b="1" dirty="0"/>
          </a:p>
        </p:txBody>
      </p:sp>
      <p:sp>
        <p:nvSpPr>
          <p:cNvPr id="14" name="TextBox 13"/>
          <p:cNvSpPr txBox="1"/>
          <p:nvPr/>
        </p:nvSpPr>
        <p:spPr>
          <a:xfrm>
            <a:off x="3167844" y="4714687"/>
            <a:ext cx="3482914" cy="246221"/>
          </a:xfrm>
          <a:prstGeom prst="rect">
            <a:avLst/>
          </a:prstGeom>
          <a:noFill/>
        </p:spPr>
        <p:txBody>
          <a:bodyPr wrap="square" rtlCol="0">
            <a:spAutoFit/>
          </a:bodyPr>
          <a:lstStyle/>
          <a:p>
            <a:r>
              <a:rPr lang="en-US" sz="1000" dirty="0" smtClean="0"/>
              <a:t> </a:t>
            </a:r>
            <a:r>
              <a:rPr lang="en-US" sz="1000" dirty="0" err="1" smtClean="0"/>
              <a:t>Yaniklar</a:t>
            </a:r>
            <a:r>
              <a:rPr lang="en-US" sz="1000" dirty="0" smtClean="0"/>
              <a:t> - </a:t>
            </a:r>
            <a:r>
              <a:rPr lang="en-US" sz="1000" b="1" dirty="0" smtClean="0"/>
              <a:t>Litter</a:t>
            </a:r>
            <a:r>
              <a:rPr lang="en-US" sz="1000" dirty="0" smtClean="0"/>
              <a:t> in the pristine nesting section.</a:t>
            </a:r>
            <a:endParaRPr lang="el-GR" b="1" dirty="0"/>
          </a:p>
        </p:txBody>
      </p:sp>
      <p:sp>
        <p:nvSpPr>
          <p:cNvPr id="12" name="TextBox 11"/>
          <p:cNvSpPr txBox="1"/>
          <p:nvPr/>
        </p:nvSpPr>
        <p:spPr>
          <a:xfrm>
            <a:off x="6160478" y="4706133"/>
            <a:ext cx="3482914" cy="246221"/>
          </a:xfrm>
          <a:prstGeom prst="rect">
            <a:avLst/>
          </a:prstGeom>
          <a:noFill/>
        </p:spPr>
        <p:txBody>
          <a:bodyPr wrap="square" rtlCol="0">
            <a:spAutoFit/>
          </a:bodyPr>
          <a:lstStyle/>
          <a:p>
            <a:r>
              <a:rPr lang="en-US" sz="1000" dirty="0" smtClean="0"/>
              <a:t> </a:t>
            </a:r>
            <a:r>
              <a:rPr lang="en-US" sz="1000" dirty="0" err="1" smtClean="0"/>
              <a:t>Yaniklar</a:t>
            </a:r>
            <a:r>
              <a:rPr lang="en-US" sz="1000" dirty="0" smtClean="0"/>
              <a:t> – </a:t>
            </a:r>
            <a:r>
              <a:rPr lang="en-US" sz="1000" b="1" dirty="0" smtClean="0"/>
              <a:t>Drainage channel</a:t>
            </a:r>
            <a:endParaRPr lang="el-GR" b="1" dirty="0"/>
          </a:p>
        </p:txBody>
      </p:sp>
      <p:pic>
        <p:nvPicPr>
          <p:cNvPr id="4" name="Picture 3"/>
          <p:cNvPicPr>
            <a:picLocks noChangeAspect="1"/>
          </p:cNvPicPr>
          <p:nvPr/>
        </p:nvPicPr>
        <p:blipFill>
          <a:blip r:embed="rId3"/>
          <a:stretch>
            <a:fillRect/>
          </a:stretch>
        </p:blipFill>
        <p:spPr>
          <a:xfrm>
            <a:off x="593327" y="2843695"/>
            <a:ext cx="2700762" cy="1798476"/>
          </a:xfrm>
          <a:prstGeom prst="rect">
            <a:avLst/>
          </a:prstGeom>
        </p:spPr>
      </p:pic>
      <p:pic>
        <p:nvPicPr>
          <p:cNvPr id="8" name="Picture 7"/>
          <p:cNvPicPr>
            <a:picLocks noChangeAspect="1"/>
          </p:cNvPicPr>
          <p:nvPr/>
        </p:nvPicPr>
        <p:blipFill>
          <a:blip r:embed="rId4"/>
          <a:stretch>
            <a:fillRect/>
          </a:stretch>
        </p:blipFill>
        <p:spPr>
          <a:xfrm>
            <a:off x="3347864" y="2821594"/>
            <a:ext cx="2736304" cy="1825759"/>
          </a:xfrm>
          <a:prstGeom prst="rect">
            <a:avLst/>
          </a:prstGeom>
        </p:spPr>
      </p:pic>
      <p:pic>
        <p:nvPicPr>
          <p:cNvPr id="9" name="Picture 8"/>
          <p:cNvPicPr>
            <a:picLocks noChangeAspect="1"/>
          </p:cNvPicPr>
          <p:nvPr/>
        </p:nvPicPr>
        <p:blipFill>
          <a:blip r:embed="rId5"/>
          <a:stretch>
            <a:fillRect/>
          </a:stretch>
        </p:blipFill>
        <p:spPr>
          <a:xfrm>
            <a:off x="6191718" y="2818462"/>
            <a:ext cx="2700762" cy="1798476"/>
          </a:xfrm>
          <a:prstGeom prst="rect">
            <a:avLst/>
          </a:prstGeom>
        </p:spPr>
      </p:pic>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25</a:t>
            </a:fld>
            <a:endParaRPr lang="el-GR"/>
          </a:p>
        </p:txBody>
      </p:sp>
    </p:spTree>
    <p:extLst>
      <p:ext uri="{BB962C8B-B14F-4D97-AF65-F5344CB8AC3E}">
        <p14:creationId xmlns:p14="http://schemas.microsoft.com/office/powerpoint/2010/main" val="401104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369880"/>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a:t>
            </a:r>
            <a:r>
              <a:rPr lang="en-US" sz="1600" b="1" dirty="0" smtClean="0">
                <a:solidFill>
                  <a:schemeClr val="accent1">
                    <a:lumMod val="50000"/>
                  </a:schemeClr>
                </a:solidFill>
                <a:effectLst>
                  <a:outerShdw blurRad="38100" dist="38100" dir="2700000" algn="tl">
                    <a:srgbClr val="000000">
                      <a:alpha val="43137"/>
                    </a:srgbClr>
                  </a:outerShdw>
                </a:effectLst>
              </a:rPr>
              <a:t>14</a:t>
            </a:r>
            <a:r>
              <a:rPr lang="en-US" sz="1600" b="1" dirty="0">
                <a:solidFill>
                  <a:schemeClr val="accent1">
                    <a:lumMod val="50000"/>
                  </a:schemeClr>
                </a:solidFill>
                <a:effectLst>
                  <a:outerShdw blurRad="38100" dist="38100" dir="2700000" algn="tl">
                    <a:srgbClr val="000000">
                      <a:alpha val="43137"/>
                    </a:srgbClr>
                  </a:outerShdw>
                </a:effectLst>
              </a:rPr>
              <a:t>: Ensure that adequate financial and human resources are allocated to the control and management of the </a:t>
            </a:r>
            <a:r>
              <a:rPr lang="en-US" sz="1600" b="1" dirty="0" smtClean="0">
                <a:solidFill>
                  <a:schemeClr val="accent1">
                    <a:lumMod val="50000"/>
                  </a:schemeClr>
                </a:solidFill>
                <a:effectLst>
                  <a:outerShdw blurRad="38100" dist="38100" dir="2700000" algn="tl">
                    <a:srgbClr val="000000">
                      <a:alpha val="43137"/>
                    </a:srgbClr>
                  </a:outerShdw>
                </a:effectLst>
              </a:rPr>
              <a:t>beaches.</a:t>
            </a:r>
            <a:endParaRPr lang="en-US" sz="1800" i="1" dirty="0">
              <a:solidFill>
                <a:prstClr val="black"/>
              </a:solidFill>
              <a:cs typeface="Arial" panose="020B0604020202020204" pitchFamily="34" charset="0"/>
            </a:endParaRP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No information exists on </a:t>
            </a:r>
            <a:r>
              <a:rPr lang="en-US" altLang="en-US" sz="1400" i="1" dirty="0" smtClean="0">
                <a:solidFill>
                  <a:prstClr val="black"/>
                </a:solidFill>
                <a:cs typeface="Arial" panose="020B0604020202020204" pitchFamily="34" charset="0"/>
              </a:rPr>
              <a:t>financial </a:t>
            </a:r>
            <a:r>
              <a:rPr lang="en-US" altLang="en-US" sz="1400" i="1" dirty="0" smtClean="0">
                <a:solidFill>
                  <a:prstClr val="black"/>
                </a:solidFill>
                <a:cs typeface="Arial" panose="020B0604020202020204" pitchFamily="34" charset="0"/>
              </a:rPr>
              <a:t>and/or </a:t>
            </a:r>
            <a:r>
              <a:rPr lang="en-US" altLang="en-US" sz="1400" i="1" dirty="0" smtClean="0">
                <a:solidFill>
                  <a:prstClr val="black"/>
                </a:solidFill>
                <a:cs typeface="Arial" panose="020B0604020202020204" pitchFamily="34" charset="0"/>
              </a:rPr>
              <a:t>human </a:t>
            </a:r>
            <a:r>
              <a:rPr lang="en-US" altLang="en-US" sz="1400" i="1" dirty="0" smtClean="0">
                <a:solidFill>
                  <a:prstClr val="black"/>
                </a:solidFill>
                <a:cs typeface="Arial" panose="020B0604020202020204" pitchFamily="34" charset="0"/>
              </a:rPr>
              <a:t>resources. However </a:t>
            </a:r>
            <a:r>
              <a:rPr lang="en-US" altLang="en-US" sz="1400" i="1" dirty="0" smtClean="0">
                <a:solidFill>
                  <a:prstClr val="black"/>
                </a:solidFill>
                <a:cs typeface="Arial" panose="020B0604020202020204" pitchFamily="34" charset="0"/>
              </a:rPr>
              <a:t>the lack of </a:t>
            </a:r>
            <a:r>
              <a:rPr lang="en-US" altLang="en-US" sz="1400" i="1" dirty="0" smtClean="0">
                <a:solidFill>
                  <a:prstClr val="black"/>
                </a:solidFill>
                <a:cs typeface="Arial" panose="020B0604020202020204" pitchFamily="34" charset="0"/>
              </a:rPr>
              <a:t>controls lead to </a:t>
            </a:r>
            <a:r>
              <a:rPr lang="en-US" altLang="en-US" sz="1400" i="1" dirty="0" smtClean="0">
                <a:solidFill>
                  <a:prstClr val="black"/>
                </a:solidFill>
                <a:cs typeface="Arial" panose="020B0604020202020204" pitchFamily="34" charset="0"/>
              </a:rPr>
              <a:t>believe </a:t>
            </a:r>
            <a:r>
              <a:rPr lang="en-US" altLang="en-US" sz="1400" i="1" dirty="0" smtClean="0">
                <a:solidFill>
                  <a:prstClr val="black"/>
                </a:solidFill>
                <a:cs typeface="Arial" panose="020B0604020202020204" pitchFamily="34" charset="0"/>
              </a:rPr>
              <a:t>that </a:t>
            </a:r>
            <a:r>
              <a:rPr lang="en-US" altLang="en-US" sz="1400" i="1" dirty="0" smtClean="0">
                <a:solidFill>
                  <a:prstClr val="black"/>
                </a:solidFill>
                <a:cs typeface="Arial" panose="020B0604020202020204" pitchFamily="34" charset="0"/>
              </a:rPr>
              <a:t>resources are </a:t>
            </a:r>
            <a:r>
              <a:rPr lang="en-US" altLang="en-US" sz="1400" i="1" dirty="0" smtClean="0">
                <a:solidFill>
                  <a:srgbClr val="FF0000"/>
                </a:solidFill>
                <a:cs typeface="Arial" panose="020B0604020202020204" pitchFamily="34" charset="0"/>
              </a:rPr>
              <a:t>not adequate</a:t>
            </a:r>
            <a:r>
              <a:rPr lang="en-US" altLang="en-US" sz="1400" i="1" dirty="0" smtClean="0">
                <a:solidFill>
                  <a:prstClr val="black"/>
                </a:solidFill>
                <a:cs typeface="Arial" panose="020B0604020202020204" pitchFamily="34" charset="0"/>
              </a:rPr>
              <a:t>.</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a:t>
            </a:r>
            <a:r>
              <a:rPr lang="en-US" sz="1600" b="1" dirty="0" smtClean="0">
                <a:solidFill>
                  <a:schemeClr val="accent1">
                    <a:lumMod val="50000"/>
                  </a:schemeClr>
                </a:solidFill>
                <a:effectLst>
                  <a:outerShdw blurRad="38100" dist="38100" dir="2700000" algn="tl">
                    <a:srgbClr val="000000">
                      <a:alpha val="43137"/>
                    </a:srgbClr>
                  </a:outerShdw>
                </a:effectLst>
              </a:rPr>
              <a:t>15</a:t>
            </a:r>
            <a:r>
              <a:rPr lang="en-US" sz="1600" b="1" dirty="0">
                <a:solidFill>
                  <a:schemeClr val="accent1">
                    <a:lumMod val="50000"/>
                  </a:schemeClr>
                </a:solidFill>
                <a:effectLst>
                  <a:outerShdw blurRad="38100" dist="38100" dir="2700000" algn="tl">
                    <a:srgbClr val="000000">
                      <a:alpha val="43137"/>
                    </a:srgbClr>
                  </a:outerShdw>
                </a:effectLst>
              </a:rPr>
              <a:t>: Improve information to local community and tourists about sea turtle nesting and sustainable use of the </a:t>
            </a:r>
            <a:r>
              <a:rPr lang="en-US" sz="1600" b="1" dirty="0" smtClean="0">
                <a:solidFill>
                  <a:schemeClr val="accent1">
                    <a:lumMod val="50000"/>
                  </a:schemeClr>
                </a:solidFill>
                <a:effectLst>
                  <a:outerShdw blurRad="38100" dist="38100" dir="2700000" algn="tl">
                    <a:srgbClr val="000000">
                      <a:alpha val="43137"/>
                    </a:srgbClr>
                  </a:outerShdw>
                </a:effectLst>
              </a:rPr>
              <a:t>beach.</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A few </a:t>
            </a:r>
            <a:r>
              <a:rPr lang="en-US" altLang="en-US" sz="1400" i="1" dirty="0">
                <a:solidFill>
                  <a:prstClr val="black"/>
                </a:solidFill>
                <a:cs typeface="Arial" panose="020B0604020202020204" pitchFamily="34" charset="0"/>
              </a:rPr>
              <a:t>signs installed by Ministry </a:t>
            </a:r>
            <a:r>
              <a:rPr lang="en-US" altLang="en-US" sz="1400" i="1" dirty="0" smtClean="0">
                <a:solidFill>
                  <a:prstClr val="black"/>
                </a:solidFill>
                <a:cs typeface="Arial" panose="020B0604020202020204" pitchFamily="34" charset="0"/>
              </a:rPr>
              <a:t>are </a:t>
            </a:r>
            <a:r>
              <a:rPr lang="en-US" altLang="en-US" sz="1400" i="1" dirty="0" smtClean="0">
                <a:solidFill>
                  <a:srgbClr val="FF0000"/>
                </a:solidFill>
                <a:cs typeface="Arial" panose="020B0604020202020204" pitchFamily="34" charset="0"/>
              </a:rPr>
              <a:t>not </a:t>
            </a:r>
            <a:r>
              <a:rPr lang="en-US" altLang="en-US" sz="1400" i="1" dirty="0">
                <a:solidFill>
                  <a:srgbClr val="FF0000"/>
                </a:solidFill>
                <a:cs typeface="Arial" panose="020B0604020202020204" pitchFamily="34" charset="0"/>
              </a:rPr>
              <a:t>enough</a:t>
            </a:r>
            <a:r>
              <a:rPr lang="en-US" altLang="en-US" sz="1400" i="1" dirty="0">
                <a:solidFill>
                  <a:prstClr val="black"/>
                </a:solidFill>
                <a:cs typeface="Arial" panose="020B0604020202020204" pitchFamily="34" charset="0"/>
              </a:rPr>
              <a:t> to cover 8km of </a:t>
            </a:r>
            <a:r>
              <a:rPr lang="en-US" altLang="en-US" sz="1400" i="1" dirty="0" smtClean="0">
                <a:solidFill>
                  <a:prstClr val="black"/>
                </a:solidFill>
                <a:cs typeface="Arial" panose="020B0604020202020204" pitchFamily="34" charset="0"/>
              </a:rPr>
              <a:t>Beach.</a:t>
            </a:r>
          </a:p>
          <a:p>
            <a:pPr lvl="0" algn="just">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The </a:t>
            </a:r>
            <a:r>
              <a:rPr lang="en-US" altLang="en-US" sz="1400" i="1" dirty="0">
                <a:solidFill>
                  <a:prstClr val="black"/>
                </a:solidFill>
                <a:cs typeface="Arial" panose="020B0604020202020204" pitchFamily="34" charset="0"/>
              </a:rPr>
              <a:t>sea turtle observatory next to the Municipality’s facility in </a:t>
            </a:r>
            <a:r>
              <a:rPr lang="en-US" altLang="en-US" sz="1400" i="1" dirty="0" err="1">
                <a:solidFill>
                  <a:prstClr val="black"/>
                </a:solidFill>
                <a:cs typeface="Arial" panose="020B0604020202020204" pitchFamily="34" charset="0"/>
              </a:rPr>
              <a:t>Akgöl</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was </a:t>
            </a:r>
            <a:r>
              <a:rPr lang="en-US" altLang="en-US" sz="1400" i="1" dirty="0">
                <a:solidFill>
                  <a:srgbClr val="FF0000"/>
                </a:solidFill>
                <a:cs typeface="Arial" panose="020B0604020202020204" pitchFamily="34" charset="0"/>
              </a:rPr>
              <a:t>idle and closed</a:t>
            </a:r>
            <a:r>
              <a:rPr lang="en-US" altLang="en-US" sz="1400" i="1" dirty="0">
                <a:solidFill>
                  <a:prstClr val="black"/>
                </a:solidFill>
                <a:cs typeface="Arial" panose="020B0604020202020204" pitchFamily="34" charset="0"/>
              </a:rPr>
              <a:t>.</a:t>
            </a:r>
            <a:endParaRPr lang="en-US" altLang="en-US" sz="1400" i="1" dirty="0" smtClean="0">
              <a:solidFill>
                <a:prstClr val="black"/>
              </a:solidFill>
              <a:cs typeface="Arial" panose="020B0604020202020204" pitchFamily="34" charset="0"/>
            </a:endParaRPr>
          </a:p>
        </p:txBody>
      </p:sp>
      <p:sp>
        <p:nvSpPr>
          <p:cNvPr id="5" name="TextBox 4"/>
          <p:cNvSpPr txBox="1"/>
          <p:nvPr/>
        </p:nvSpPr>
        <p:spPr>
          <a:xfrm>
            <a:off x="3491880" y="4515966"/>
            <a:ext cx="5400600" cy="246221"/>
          </a:xfrm>
          <a:prstGeom prst="rect">
            <a:avLst/>
          </a:prstGeom>
          <a:noFill/>
        </p:spPr>
        <p:txBody>
          <a:bodyPr wrap="square" rtlCol="0">
            <a:spAutoFit/>
          </a:bodyPr>
          <a:lstStyle/>
          <a:p>
            <a:r>
              <a:rPr lang="en-US" sz="1000" dirty="0" err="1" smtClean="0"/>
              <a:t>Yaniklar</a:t>
            </a:r>
            <a:r>
              <a:rPr lang="en-US" sz="1000" dirty="0" smtClean="0"/>
              <a:t> – </a:t>
            </a:r>
            <a:r>
              <a:rPr lang="en-US" sz="1000" b="1" dirty="0" smtClean="0"/>
              <a:t>New Ministry signs</a:t>
            </a:r>
            <a:r>
              <a:rPr lang="en-US" sz="1000" dirty="0" smtClean="0"/>
              <a:t>.</a:t>
            </a:r>
            <a:endParaRPr lang="el-GR" b="1" dirty="0"/>
          </a:p>
        </p:txBody>
      </p:sp>
      <p:pic>
        <p:nvPicPr>
          <p:cNvPr id="2" name="Picture 1"/>
          <p:cNvPicPr>
            <a:picLocks noChangeAspect="1"/>
          </p:cNvPicPr>
          <p:nvPr/>
        </p:nvPicPr>
        <p:blipFill>
          <a:blip r:embed="rId3"/>
          <a:stretch>
            <a:fillRect/>
          </a:stretch>
        </p:blipFill>
        <p:spPr>
          <a:xfrm>
            <a:off x="1043608" y="2603018"/>
            <a:ext cx="2700762" cy="1798476"/>
          </a:xfrm>
          <a:prstGeom prst="rect">
            <a:avLst/>
          </a:prstGeom>
        </p:spPr>
      </p:pic>
      <p:pic>
        <p:nvPicPr>
          <p:cNvPr id="3" name="Picture 2"/>
          <p:cNvPicPr>
            <a:picLocks noChangeAspect="1"/>
          </p:cNvPicPr>
          <p:nvPr/>
        </p:nvPicPr>
        <p:blipFill>
          <a:blip r:embed="rId4"/>
          <a:stretch>
            <a:fillRect/>
          </a:stretch>
        </p:blipFill>
        <p:spPr>
          <a:xfrm>
            <a:off x="5004048" y="2580779"/>
            <a:ext cx="2700762" cy="1798476"/>
          </a:xfrm>
          <a:prstGeom prst="rect">
            <a:avLst/>
          </a:prstGeom>
        </p:spPr>
      </p:pic>
      <p:sp>
        <p:nvSpPr>
          <p:cNvPr id="6" name="Slide Number Placeholder 5"/>
          <p:cNvSpPr>
            <a:spLocks noGrp="1"/>
          </p:cNvSpPr>
          <p:nvPr>
            <p:ph type="sldNum" sz="quarter" idx="12"/>
          </p:nvPr>
        </p:nvSpPr>
        <p:spPr/>
        <p:txBody>
          <a:bodyPr/>
          <a:lstStyle/>
          <a:p>
            <a:pPr>
              <a:defRPr/>
            </a:pPr>
            <a:fld id="{EFB1BCEC-7C83-45D0-9528-B874E0ED060B}" type="slidenum">
              <a:rPr lang="el-GR" smtClean="0"/>
              <a:pPr>
                <a:defRPr/>
              </a:pPr>
              <a:t>26</a:t>
            </a:fld>
            <a:endParaRPr lang="el-GR"/>
          </a:p>
        </p:txBody>
      </p:sp>
    </p:spTree>
    <p:extLst>
      <p:ext uri="{BB962C8B-B14F-4D97-AF65-F5344CB8AC3E}">
        <p14:creationId xmlns:p14="http://schemas.microsoft.com/office/powerpoint/2010/main" val="164717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123658"/>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Fethiye Recommendation 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just">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Rec</a:t>
            </a:r>
            <a:r>
              <a:rPr lang="en-US" sz="1600" b="1" dirty="0">
                <a:solidFill>
                  <a:schemeClr val="accent1">
                    <a:lumMod val="50000"/>
                  </a:schemeClr>
                </a:solidFill>
                <a:effectLst>
                  <a:outerShdw blurRad="38100" dist="38100" dir="2700000" algn="tl">
                    <a:srgbClr val="000000">
                      <a:alpha val="43137"/>
                    </a:srgbClr>
                  </a:outerShdw>
                </a:effectLst>
              </a:rPr>
              <a:t>. pt. 16: Continue to protect all nests with cages, until the different conditions obtained through the other measures above will allow again a more natural process</a:t>
            </a:r>
            <a:r>
              <a:rPr lang="en-US" sz="1600" b="1" dirty="0" smtClean="0">
                <a:solidFill>
                  <a:schemeClr val="accent1">
                    <a:lumMod val="50000"/>
                  </a:schemeClr>
                </a:solidFill>
                <a:effectLst>
                  <a:outerShdw blurRad="38100" dist="38100" dir="2700000" algn="tl">
                    <a:srgbClr val="000000">
                      <a:alpha val="43137"/>
                    </a:srgbClr>
                  </a:outerShdw>
                </a:effectLst>
              </a:rPr>
              <a:t>.</a:t>
            </a:r>
          </a:p>
          <a:p>
            <a:pPr marL="0" lvl="0" indent="0" algn="just">
              <a:spcBef>
                <a:spcPct val="0"/>
              </a:spcBef>
              <a:buNone/>
            </a:pPr>
            <a:endParaRPr lang="en-US" sz="1600" b="1" dirty="0">
              <a:solidFill>
                <a:schemeClr val="accent1">
                  <a:lumMod val="50000"/>
                </a:schemeClr>
              </a:solidFill>
              <a:effectLst>
                <a:outerShdw blurRad="38100" dist="38100" dir="2700000" algn="tl">
                  <a:srgbClr val="000000">
                    <a:alpha val="43137"/>
                  </a:srgbClr>
                </a:outerShdw>
              </a:effectLst>
            </a:endParaRPr>
          </a:p>
          <a:p>
            <a:pPr marL="585787" lvl="1">
              <a:spcBef>
                <a:spcPct val="0"/>
              </a:spcBef>
              <a:buFont typeface="Wingdings" panose="05000000000000000000" pitchFamily="2" charset="2"/>
              <a:buChar char="Ø"/>
            </a:pPr>
            <a:r>
              <a:rPr lang="en-US" altLang="en-US" sz="1400" i="1" dirty="0">
                <a:solidFill>
                  <a:prstClr val="black"/>
                </a:solidFill>
                <a:cs typeface="Arial" panose="020B0604020202020204" pitchFamily="34" charset="0"/>
              </a:rPr>
              <a:t>Nest monitoring and awareness activities by research institutions </a:t>
            </a:r>
            <a:r>
              <a:rPr lang="en-US" altLang="en-US" sz="1400" i="1" dirty="0" smtClean="0">
                <a:solidFill>
                  <a:prstClr val="black"/>
                </a:solidFill>
                <a:cs typeface="Arial" panose="020B0604020202020204" pitchFamily="34" charset="0"/>
              </a:rPr>
              <a:t>continue </a:t>
            </a:r>
            <a:r>
              <a:rPr lang="en-US" altLang="en-US" sz="1400" i="1" dirty="0">
                <a:solidFill>
                  <a:prstClr val="black"/>
                </a:solidFill>
                <a:cs typeface="Arial" panose="020B0604020202020204" pitchFamily="34" charset="0"/>
              </a:rPr>
              <a:t>and the </a:t>
            </a:r>
            <a:r>
              <a:rPr lang="en-US" altLang="en-US" sz="1400" i="1" dirty="0" smtClean="0">
                <a:solidFill>
                  <a:prstClr val="black"/>
                </a:solidFill>
                <a:cs typeface="Arial" panose="020B0604020202020204" pitchFamily="34" charset="0"/>
              </a:rPr>
              <a:t>area </a:t>
            </a:r>
            <a:r>
              <a:rPr lang="en-US" altLang="en-US" sz="1400" i="1" dirty="0">
                <a:solidFill>
                  <a:prstClr val="black"/>
                </a:solidFill>
                <a:cs typeface="Arial" panose="020B0604020202020204" pitchFamily="34" charset="0"/>
              </a:rPr>
              <a:t>seemed to be monitored more efficiently </a:t>
            </a: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In </a:t>
            </a:r>
            <a:r>
              <a:rPr lang="en-US" altLang="en-US" sz="1400" i="1" dirty="0">
                <a:solidFill>
                  <a:prstClr val="black"/>
                </a:solidFill>
                <a:cs typeface="Arial" panose="020B0604020202020204" pitchFamily="34" charset="0"/>
              </a:rPr>
              <a:t>the pristine </a:t>
            </a:r>
            <a:r>
              <a:rPr lang="en-US" altLang="en-US" sz="1400" i="1" dirty="0" smtClean="0">
                <a:solidFill>
                  <a:prstClr val="black"/>
                </a:solidFill>
                <a:cs typeface="Arial" panose="020B0604020202020204" pitchFamily="34" charset="0"/>
              </a:rPr>
              <a:t>part </a:t>
            </a:r>
            <a:r>
              <a:rPr lang="en-US" altLang="en-US" sz="1400" i="1" dirty="0">
                <a:solidFill>
                  <a:prstClr val="black"/>
                </a:solidFill>
                <a:cs typeface="Arial" panose="020B0604020202020204" pitchFamily="34" charset="0"/>
              </a:rPr>
              <a:t>of </a:t>
            </a:r>
            <a:r>
              <a:rPr lang="en-US" altLang="en-US" sz="1400" i="1" dirty="0" err="1">
                <a:solidFill>
                  <a:prstClr val="black"/>
                </a:solidFill>
                <a:cs typeface="Arial" panose="020B0604020202020204" pitchFamily="34" charset="0"/>
              </a:rPr>
              <a:t>Yanıklar</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about </a:t>
            </a:r>
            <a:r>
              <a:rPr lang="en-US" altLang="en-US" sz="1400" b="1" i="1" dirty="0" smtClean="0">
                <a:solidFill>
                  <a:srgbClr val="FF0000"/>
                </a:solidFill>
                <a:cs typeface="Arial" panose="020B0604020202020204" pitchFamily="34" charset="0"/>
              </a:rPr>
              <a:t>half </a:t>
            </a:r>
            <a:r>
              <a:rPr lang="en-US" altLang="en-US" sz="1400" b="1" i="1" dirty="0" smtClean="0">
                <a:solidFill>
                  <a:srgbClr val="FF0000"/>
                </a:solidFill>
                <a:cs typeface="Arial" panose="020B0604020202020204" pitchFamily="34" charset="0"/>
              </a:rPr>
              <a:t> the </a:t>
            </a:r>
            <a:r>
              <a:rPr lang="en-US" altLang="en-US" sz="1400" b="1" i="1" dirty="0">
                <a:solidFill>
                  <a:srgbClr val="FF0000"/>
                </a:solidFill>
                <a:cs typeface="Arial" panose="020B0604020202020204" pitchFamily="34" charset="0"/>
              </a:rPr>
              <a:t>nests</a:t>
            </a:r>
            <a:r>
              <a:rPr lang="en-US" altLang="en-US" sz="1400" b="1" i="1" dirty="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we c</a:t>
            </a:r>
            <a:r>
              <a:rPr lang="en-US" altLang="en-US" sz="1400" i="1" dirty="0" smtClean="0">
                <a:solidFill>
                  <a:prstClr val="black"/>
                </a:solidFill>
                <a:cs typeface="Arial" panose="020B0604020202020204" pitchFamily="34" charset="0"/>
              </a:rPr>
              <a:t>hecked </a:t>
            </a:r>
            <a:r>
              <a:rPr lang="en-US" altLang="en-US" sz="1400" i="1" dirty="0">
                <a:solidFill>
                  <a:prstClr val="black"/>
                </a:solidFill>
                <a:cs typeface="Arial" panose="020B0604020202020204" pitchFamily="34" charset="0"/>
              </a:rPr>
              <a:t>by hand were </a:t>
            </a:r>
            <a:r>
              <a:rPr lang="en-US" altLang="en-US" sz="1400" i="1" dirty="0" smtClean="0">
                <a:solidFill>
                  <a:prstClr val="black"/>
                </a:solidFill>
                <a:cs typeface="Arial" panose="020B0604020202020204" pitchFamily="34" charset="0"/>
              </a:rPr>
              <a:t>covered by flat </a:t>
            </a:r>
            <a:r>
              <a:rPr lang="en-US" altLang="en-US" sz="1400" i="1" dirty="0">
                <a:solidFill>
                  <a:prstClr val="black"/>
                </a:solidFill>
                <a:cs typeface="Arial" panose="020B0604020202020204" pitchFamily="34" charset="0"/>
              </a:rPr>
              <a:t>grills buried in the </a:t>
            </a:r>
            <a:r>
              <a:rPr lang="en-US" altLang="en-US" sz="1400" i="1" dirty="0" smtClean="0">
                <a:solidFill>
                  <a:prstClr val="black"/>
                </a:solidFill>
                <a:cs typeface="Arial" panose="020B0604020202020204" pitchFamily="34" charset="0"/>
              </a:rPr>
              <a:t>sand. </a:t>
            </a:r>
            <a:r>
              <a:rPr lang="en-US" altLang="en-US" sz="1400" i="1" dirty="0" smtClean="0">
                <a:solidFill>
                  <a:prstClr val="black"/>
                </a:solidFill>
                <a:cs typeface="Arial" panose="020B0604020202020204" pitchFamily="34" charset="0"/>
              </a:rPr>
              <a:t>In </a:t>
            </a:r>
            <a:r>
              <a:rPr lang="en-US" altLang="en-US" sz="1400" i="1" dirty="0" smtClean="0">
                <a:solidFill>
                  <a:prstClr val="black"/>
                </a:solidFill>
                <a:cs typeface="Arial" panose="020B0604020202020204" pitchFamily="34" charset="0"/>
              </a:rPr>
              <a:t>other </a:t>
            </a:r>
            <a:r>
              <a:rPr lang="en-US" altLang="en-US" sz="1400" i="1" dirty="0">
                <a:solidFill>
                  <a:prstClr val="black"/>
                </a:solidFill>
                <a:cs typeface="Arial" panose="020B0604020202020204" pitchFamily="34" charset="0"/>
              </a:rPr>
              <a:t>sections </a:t>
            </a:r>
            <a:r>
              <a:rPr lang="en-US" altLang="en-US" sz="1400" i="1" dirty="0" smtClean="0">
                <a:solidFill>
                  <a:prstClr val="black"/>
                </a:solidFill>
                <a:cs typeface="Arial" panose="020B0604020202020204" pitchFamily="34" charset="0"/>
              </a:rPr>
              <a:t>nests were </a:t>
            </a:r>
            <a:r>
              <a:rPr lang="en-US" altLang="en-US" sz="1400" i="1" dirty="0">
                <a:solidFill>
                  <a:prstClr val="black"/>
                </a:solidFill>
                <a:cs typeface="Arial" panose="020B0604020202020204" pitchFamily="34" charset="0"/>
              </a:rPr>
              <a:t>protected </a:t>
            </a:r>
            <a:r>
              <a:rPr lang="en-US" altLang="en-US" sz="1400" i="1" dirty="0" smtClean="0">
                <a:solidFill>
                  <a:prstClr val="black"/>
                </a:solidFill>
                <a:cs typeface="Arial" panose="020B0604020202020204" pitchFamily="34" charset="0"/>
              </a:rPr>
              <a:t>by </a:t>
            </a:r>
            <a:r>
              <a:rPr lang="en-US" altLang="en-US" sz="1400" i="1" dirty="0">
                <a:solidFill>
                  <a:prstClr val="black"/>
                </a:solidFill>
                <a:cs typeface="Arial" panose="020B0604020202020204" pitchFamily="34" charset="0"/>
              </a:rPr>
              <a:t>prism </a:t>
            </a:r>
            <a:r>
              <a:rPr lang="en-US" altLang="en-US" sz="1400" i="1" dirty="0" smtClean="0">
                <a:solidFill>
                  <a:prstClr val="black"/>
                </a:solidFill>
                <a:cs typeface="Arial" panose="020B0604020202020204" pitchFamily="34" charset="0"/>
              </a:rPr>
              <a:t>cages.</a:t>
            </a:r>
            <a:endParaRPr lang="en-US" altLang="en-US" sz="1400" i="1" dirty="0" smtClean="0">
              <a:solidFill>
                <a:prstClr val="black"/>
              </a:solidFill>
              <a:cs typeface="Arial" panose="020B0604020202020204" pitchFamily="34" charset="0"/>
            </a:endParaRPr>
          </a:p>
        </p:txBody>
      </p:sp>
      <p:sp>
        <p:nvSpPr>
          <p:cNvPr id="5" name="TextBox 4"/>
          <p:cNvSpPr txBox="1"/>
          <p:nvPr/>
        </p:nvSpPr>
        <p:spPr>
          <a:xfrm>
            <a:off x="683568" y="4434225"/>
            <a:ext cx="5400600" cy="246221"/>
          </a:xfrm>
          <a:prstGeom prst="rect">
            <a:avLst/>
          </a:prstGeom>
          <a:noFill/>
        </p:spPr>
        <p:txBody>
          <a:bodyPr wrap="square" rtlCol="0">
            <a:spAutoFit/>
          </a:bodyPr>
          <a:lstStyle/>
          <a:p>
            <a:r>
              <a:rPr lang="en-US" sz="1000" dirty="0" err="1" smtClean="0"/>
              <a:t>Yaniklar</a:t>
            </a:r>
            <a:r>
              <a:rPr lang="en-US" sz="1000" dirty="0" smtClean="0"/>
              <a:t> – </a:t>
            </a:r>
            <a:r>
              <a:rPr lang="en-US" sz="1000" b="1" dirty="0"/>
              <a:t>Protective grills against predation</a:t>
            </a:r>
            <a:r>
              <a:rPr lang="en-US" sz="1000" dirty="0" smtClean="0"/>
              <a:t>.</a:t>
            </a:r>
            <a:endParaRPr lang="el-GR" b="1" dirty="0"/>
          </a:p>
        </p:txBody>
      </p:sp>
      <p:pic>
        <p:nvPicPr>
          <p:cNvPr id="4" name="Picture 3"/>
          <p:cNvPicPr>
            <a:picLocks noChangeAspect="1"/>
          </p:cNvPicPr>
          <p:nvPr/>
        </p:nvPicPr>
        <p:blipFill>
          <a:blip r:embed="rId3"/>
          <a:stretch>
            <a:fillRect/>
          </a:stretch>
        </p:blipFill>
        <p:spPr>
          <a:xfrm>
            <a:off x="751271" y="2436045"/>
            <a:ext cx="2982308" cy="1987065"/>
          </a:xfrm>
          <a:prstGeom prst="rect">
            <a:avLst/>
          </a:prstGeom>
        </p:spPr>
      </p:pic>
      <p:pic>
        <p:nvPicPr>
          <p:cNvPr id="6" name="Picture 5"/>
          <p:cNvPicPr>
            <a:picLocks noChangeAspect="1"/>
          </p:cNvPicPr>
          <p:nvPr/>
        </p:nvPicPr>
        <p:blipFill>
          <a:blip r:embed="rId4"/>
          <a:stretch>
            <a:fillRect/>
          </a:stretch>
        </p:blipFill>
        <p:spPr>
          <a:xfrm>
            <a:off x="4599423" y="2436044"/>
            <a:ext cx="2983965" cy="1987065"/>
          </a:xfrm>
          <a:prstGeom prst="rect">
            <a:avLst/>
          </a:prstGeom>
        </p:spPr>
      </p:pic>
      <p:sp>
        <p:nvSpPr>
          <p:cNvPr id="10" name="TextBox 9"/>
          <p:cNvSpPr txBox="1"/>
          <p:nvPr/>
        </p:nvSpPr>
        <p:spPr>
          <a:xfrm>
            <a:off x="4572000" y="4432777"/>
            <a:ext cx="5400600" cy="246221"/>
          </a:xfrm>
          <a:prstGeom prst="rect">
            <a:avLst/>
          </a:prstGeom>
          <a:noFill/>
        </p:spPr>
        <p:txBody>
          <a:bodyPr wrap="square" rtlCol="0">
            <a:spAutoFit/>
          </a:bodyPr>
          <a:lstStyle/>
          <a:p>
            <a:r>
              <a:rPr lang="en-US" sz="1000" dirty="0" smtClean="0"/>
              <a:t>Fethiye – </a:t>
            </a:r>
            <a:r>
              <a:rPr lang="en-US" sz="1000" b="1" dirty="0" smtClean="0"/>
              <a:t>Prism cage</a:t>
            </a:r>
            <a:r>
              <a:rPr lang="en-US" sz="1000" dirty="0" smtClean="0"/>
              <a:t>.</a:t>
            </a:r>
            <a:endParaRPr lang="el-GR" b="1" dirty="0"/>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27</a:t>
            </a:fld>
            <a:endParaRPr lang="el-GR"/>
          </a:p>
        </p:txBody>
      </p:sp>
    </p:spTree>
    <p:extLst>
      <p:ext uri="{BB962C8B-B14F-4D97-AF65-F5344CB8AC3E}">
        <p14:creationId xmlns:p14="http://schemas.microsoft.com/office/powerpoint/2010/main" val="1568450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3708708"/>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Fethiye</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183 </a:t>
            </a:r>
          </a:p>
          <a:p>
            <a:pPr marL="0" lvl="0" indent="0" algn="ctr">
              <a:spcBef>
                <a:spcPct val="0"/>
              </a:spcBef>
              <a:buNone/>
            </a:pPr>
            <a:r>
              <a:rPr lang="en-US" sz="1600" b="1" dirty="0" smtClean="0">
                <a:solidFill>
                  <a:srgbClr val="FF0000"/>
                </a:solidFill>
                <a:effectLst>
                  <a:outerShdw blurRad="38100" dist="38100" dir="2700000" algn="tl">
                    <a:srgbClr val="000000">
                      <a:alpha val="43137"/>
                    </a:srgbClr>
                  </a:outerShdw>
                </a:effectLst>
              </a:rPr>
              <a:t>Summary findings: Partial </a:t>
            </a:r>
            <a:r>
              <a:rPr lang="en-US" sz="1600" b="1" dirty="0" smtClean="0">
                <a:solidFill>
                  <a:srgbClr val="FF0000"/>
                </a:solidFill>
                <a:effectLst>
                  <a:outerShdw blurRad="38100" dist="38100" dir="2700000" algn="tl">
                    <a:srgbClr val="000000">
                      <a:alpha val="43137"/>
                    </a:srgbClr>
                  </a:outerShdw>
                </a:effectLst>
              </a:rPr>
              <a:t>implementation fails </a:t>
            </a:r>
            <a:r>
              <a:rPr lang="en-US" sz="1600" b="1" dirty="0" smtClean="0">
                <a:solidFill>
                  <a:srgbClr val="FF0000"/>
                </a:solidFill>
                <a:effectLst>
                  <a:outerShdw blurRad="38100" dist="38100" dir="2700000" algn="tl">
                    <a:srgbClr val="000000">
                      <a:alpha val="43137"/>
                    </a:srgbClr>
                  </a:outerShdw>
                </a:effectLst>
              </a:rPr>
              <a:t>the </a:t>
            </a:r>
            <a:r>
              <a:rPr lang="en-US" sz="1600" b="1" dirty="0" smtClean="0">
                <a:solidFill>
                  <a:srgbClr val="FF0000"/>
                </a:solidFill>
                <a:effectLst>
                  <a:outerShdw blurRad="38100" dist="38100" dir="2700000" algn="tl">
                    <a:srgbClr val="000000">
                      <a:alpha val="43137"/>
                    </a:srgbClr>
                  </a:outerShdw>
                </a:effectLst>
              </a:rPr>
              <a:t>purpose!</a:t>
            </a:r>
            <a:endParaRPr lang="en-US" sz="1600" b="1" dirty="0" smtClean="0">
              <a:solidFill>
                <a:srgbClr val="FF0000"/>
              </a:solidFill>
              <a:effectLst>
                <a:outerShdw blurRad="38100" dist="38100" dir="2700000" algn="tl">
                  <a:srgbClr val="000000">
                    <a:alpha val="43137"/>
                  </a:srgbClr>
                </a:outerShdw>
              </a:effectLst>
            </a:endParaRPr>
          </a:p>
          <a:p>
            <a:pPr marL="0" lvl="0" indent="0" algn="ctr">
              <a:spcBef>
                <a:spcPct val="0"/>
              </a:spcBef>
              <a:buNone/>
            </a:pPr>
            <a:endParaRPr lang="en-US" sz="1600" b="1" dirty="0" smtClean="0">
              <a:solidFill>
                <a:schemeClr val="accent1">
                  <a:lumMod val="50000"/>
                </a:schemeClr>
              </a:solidFill>
              <a:effectLst>
                <a:outerShdw blurRad="38100" dist="38100" dir="2700000" algn="tl">
                  <a:srgbClr val="000000">
                    <a:alpha val="43137"/>
                  </a:srgbClr>
                </a:outerShdw>
              </a:effectLst>
            </a:endParaRPr>
          </a:p>
          <a:p>
            <a:pPr>
              <a:spcBef>
                <a:spcPct val="0"/>
              </a:spcBef>
              <a:spcAft>
                <a:spcPts val="600"/>
              </a:spcAft>
              <a:buFont typeface="Wingdings" panose="05000000000000000000" pitchFamily="2" charset="2"/>
              <a:buChar char="Ø"/>
            </a:pPr>
            <a:r>
              <a:rPr lang="en-US" altLang="en-US" sz="1600" dirty="0">
                <a:solidFill>
                  <a:prstClr val="black"/>
                </a:solidFill>
                <a:latin typeface="+mn-lt"/>
                <a:cs typeface="Arial" panose="020B0604020202020204" pitchFamily="34" charset="0"/>
              </a:rPr>
              <a:t>H</a:t>
            </a:r>
            <a:r>
              <a:rPr lang="en-US" altLang="en-US" sz="1600" dirty="0" smtClean="0">
                <a:solidFill>
                  <a:prstClr val="black"/>
                </a:solidFill>
                <a:latin typeface="+mn-lt"/>
                <a:cs typeface="Arial" panose="020B0604020202020204" pitchFamily="34" charset="0"/>
              </a:rPr>
              <a:t>abitat </a:t>
            </a:r>
            <a:r>
              <a:rPr lang="en-US" altLang="en-US" sz="1600" b="1" dirty="0">
                <a:solidFill>
                  <a:prstClr val="black"/>
                </a:solidFill>
                <a:latin typeface="+mn-lt"/>
                <a:cs typeface="Arial" panose="020B0604020202020204" pitchFamily="34" charset="0"/>
              </a:rPr>
              <a:t>destruction due to </a:t>
            </a:r>
            <a:r>
              <a:rPr lang="en-US" altLang="en-US" sz="1600" b="1" dirty="0" smtClean="0">
                <a:solidFill>
                  <a:prstClr val="black"/>
                </a:solidFill>
                <a:latin typeface="+mn-lt"/>
                <a:cs typeface="Arial" panose="020B0604020202020204" pitchFamily="34" charset="0"/>
              </a:rPr>
              <a:t>development construction </a:t>
            </a:r>
            <a:r>
              <a:rPr lang="en-US" altLang="en-US" sz="1600" dirty="0">
                <a:solidFill>
                  <a:prstClr val="black"/>
                </a:solidFill>
                <a:latin typeface="+mn-lt"/>
                <a:cs typeface="Arial" panose="020B0604020202020204" pitchFamily="34" charset="0"/>
              </a:rPr>
              <a:t>on and behind the nesting beaches, continues. New developments were observed in 2022. </a:t>
            </a:r>
          </a:p>
          <a:p>
            <a:pPr>
              <a:spcBef>
                <a:spcPct val="0"/>
              </a:spcBef>
              <a:spcAft>
                <a:spcPts val="600"/>
              </a:spcAft>
              <a:buFont typeface="Wingdings" panose="05000000000000000000" pitchFamily="2" charset="2"/>
              <a:buChar char="Ø"/>
            </a:pPr>
            <a:r>
              <a:rPr lang="en-US" altLang="en-US" sz="1600" b="1" dirty="0" smtClean="0">
                <a:solidFill>
                  <a:prstClr val="black"/>
                </a:solidFill>
                <a:latin typeface="+mn-lt"/>
                <a:cs typeface="Arial" panose="020B0604020202020204" pitchFamily="34" charset="0"/>
              </a:rPr>
              <a:t>Serious </a:t>
            </a:r>
            <a:r>
              <a:rPr lang="en-US" altLang="en-US" sz="1600" b="1" dirty="0">
                <a:solidFill>
                  <a:prstClr val="black"/>
                </a:solidFill>
                <a:latin typeface="+mn-lt"/>
                <a:cs typeface="Arial" panose="020B0604020202020204" pitchFamily="34" charset="0"/>
              </a:rPr>
              <a:t>problems remain</a:t>
            </a:r>
            <a:r>
              <a:rPr lang="en-US" altLang="en-US" sz="1600" dirty="0">
                <a:solidFill>
                  <a:prstClr val="black"/>
                </a:solidFill>
                <a:latin typeface="+mn-lt"/>
                <a:cs typeface="Arial" panose="020B0604020202020204" pitchFamily="34" charset="0"/>
              </a:rPr>
              <a:t>, imposing serious threats to the </a:t>
            </a:r>
            <a:r>
              <a:rPr lang="en-US" altLang="en-US" sz="1600" dirty="0" smtClean="0">
                <a:solidFill>
                  <a:prstClr val="black"/>
                </a:solidFill>
                <a:latin typeface="+mn-lt"/>
                <a:cs typeface="Arial" panose="020B0604020202020204" pitchFamily="34" charset="0"/>
              </a:rPr>
              <a:t>turtles and their habitat, </a:t>
            </a:r>
            <a:r>
              <a:rPr lang="en-US" altLang="en-US" sz="1600" dirty="0">
                <a:solidFill>
                  <a:prstClr val="black"/>
                </a:solidFill>
                <a:latin typeface="+mn-lt"/>
                <a:cs typeface="Arial" panose="020B0604020202020204" pitchFamily="34" charset="0"/>
              </a:rPr>
              <a:t>necessitating immediate </a:t>
            </a:r>
            <a:r>
              <a:rPr lang="en-US" altLang="en-US" sz="1600" dirty="0" smtClean="0">
                <a:solidFill>
                  <a:prstClr val="black"/>
                </a:solidFill>
                <a:latin typeface="+mn-lt"/>
                <a:cs typeface="Arial" panose="020B0604020202020204" pitchFamily="34" charset="0"/>
              </a:rPr>
              <a:t>actions.</a:t>
            </a:r>
            <a:endParaRPr lang="en-US" altLang="en-US" sz="1600" dirty="0">
              <a:solidFill>
                <a:prstClr val="black"/>
              </a:solidFill>
              <a:latin typeface="+mn-lt"/>
              <a:cs typeface="Arial" panose="020B0604020202020204" pitchFamily="34" charset="0"/>
            </a:endParaRPr>
          </a:p>
          <a:p>
            <a:pPr>
              <a:spcBef>
                <a:spcPct val="0"/>
              </a:spcBef>
              <a:spcAft>
                <a:spcPts val="600"/>
              </a:spcAft>
              <a:buFont typeface="Wingdings" panose="05000000000000000000" pitchFamily="2" charset="2"/>
              <a:buChar char="Ø"/>
            </a:pPr>
            <a:r>
              <a:rPr lang="en-US" altLang="en-US" sz="1600" b="1" dirty="0" smtClean="0">
                <a:solidFill>
                  <a:prstClr val="black"/>
                </a:solidFill>
                <a:latin typeface="+mn-lt"/>
                <a:cs typeface="Arial" panose="020B0604020202020204" pitchFamily="34" charset="0"/>
              </a:rPr>
              <a:t>Seven </a:t>
            </a:r>
            <a:r>
              <a:rPr lang="en-US" altLang="en-US" sz="1600" b="1" dirty="0">
                <a:solidFill>
                  <a:prstClr val="black"/>
                </a:solidFill>
                <a:latin typeface="+mn-lt"/>
                <a:cs typeface="Arial" panose="020B0604020202020204" pitchFamily="34" charset="0"/>
              </a:rPr>
              <a:t>years </a:t>
            </a:r>
            <a:r>
              <a:rPr lang="en-US" altLang="en-US" sz="1600" dirty="0">
                <a:solidFill>
                  <a:prstClr val="black"/>
                </a:solidFill>
                <a:latin typeface="+mn-lt"/>
                <a:cs typeface="Arial" panose="020B0604020202020204" pitchFamily="34" charset="0"/>
              </a:rPr>
              <a:t>since the adoption of Recommendation No. 183 (2015), </a:t>
            </a:r>
            <a:r>
              <a:rPr lang="en-US" altLang="en-US" sz="1600" dirty="0" smtClean="0">
                <a:solidFill>
                  <a:prstClr val="black"/>
                </a:solidFill>
                <a:latin typeface="+mn-lt"/>
                <a:cs typeface="Arial" panose="020B0604020202020204" pitchFamily="34" charset="0"/>
              </a:rPr>
              <a:t>and Fethiye </a:t>
            </a:r>
            <a:r>
              <a:rPr lang="en-US" altLang="en-US" sz="1600" dirty="0">
                <a:solidFill>
                  <a:prstClr val="black"/>
                </a:solidFill>
                <a:latin typeface="+mn-lt"/>
                <a:cs typeface="Arial" panose="020B0604020202020204" pitchFamily="34" charset="0"/>
              </a:rPr>
              <a:t>nesting </a:t>
            </a:r>
            <a:r>
              <a:rPr lang="en-US" altLang="en-US" sz="1600" dirty="0" smtClean="0">
                <a:solidFill>
                  <a:prstClr val="black"/>
                </a:solidFill>
                <a:latin typeface="+mn-lt"/>
                <a:cs typeface="Arial" panose="020B0604020202020204" pitchFamily="34" charset="0"/>
              </a:rPr>
              <a:t>beaches still </a:t>
            </a:r>
            <a:r>
              <a:rPr lang="en-US" altLang="en-US" sz="1600" b="1" dirty="0">
                <a:solidFill>
                  <a:prstClr val="black"/>
                </a:solidFill>
                <a:latin typeface="+mn-lt"/>
                <a:cs typeface="Arial" panose="020B0604020202020204" pitchFamily="34" charset="0"/>
              </a:rPr>
              <a:t>require further protection efforts </a:t>
            </a:r>
            <a:r>
              <a:rPr lang="en-US" altLang="en-US" sz="1600" dirty="0">
                <a:solidFill>
                  <a:prstClr val="black"/>
                </a:solidFill>
                <a:latin typeface="+mn-lt"/>
                <a:cs typeface="Arial" panose="020B0604020202020204" pitchFamily="34" charset="0"/>
              </a:rPr>
              <a:t>and </a:t>
            </a:r>
            <a:r>
              <a:rPr lang="en-US" altLang="en-US" sz="1600" dirty="0" smtClean="0">
                <a:solidFill>
                  <a:prstClr val="black"/>
                </a:solidFill>
                <a:latin typeface="+mn-lt"/>
                <a:cs typeface="Arial" panose="020B0604020202020204" pitchFamily="34" charset="0"/>
              </a:rPr>
              <a:t>the implementation </a:t>
            </a:r>
            <a:r>
              <a:rPr lang="en-US" altLang="en-US" sz="1600" dirty="0">
                <a:solidFill>
                  <a:prstClr val="black"/>
                </a:solidFill>
                <a:latin typeface="+mn-lt"/>
                <a:cs typeface="Arial" panose="020B0604020202020204" pitchFamily="34" charset="0"/>
              </a:rPr>
              <a:t>of the measures under Recommendation No. 183. </a:t>
            </a:r>
            <a:r>
              <a:rPr lang="en-US" altLang="en-US" sz="1600" dirty="0" smtClean="0">
                <a:solidFill>
                  <a:prstClr val="black"/>
                </a:solidFill>
                <a:latin typeface="+mn-lt"/>
                <a:cs typeface="Arial" panose="020B0604020202020204" pitchFamily="34" charset="0"/>
              </a:rPr>
              <a:t>Partial </a:t>
            </a:r>
            <a:r>
              <a:rPr lang="en-US" altLang="en-US" sz="1600" dirty="0">
                <a:solidFill>
                  <a:prstClr val="black"/>
                </a:solidFill>
                <a:latin typeface="+mn-lt"/>
                <a:cs typeface="Arial" panose="020B0604020202020204" pitchFamily="34" charset="0"/>
              </a:rPr>
              <a:t>implementation of the measures and the </a:t>
            </a:r>
            <a:r>
              <a:rPr lang="en-US" altLang="en-US" sz="1600" b="1" dirty="0">
                <a:solidFill>
                  <a:prstClr val="black"/>
                </a:solidFill>
                <a:latin typeface="+mn-lt"/>
                <a:cs typeface="Arial" panose="020B0604020202020204" pitchFamily="34" charset="0"/>
              </a:rPr>
              <a:t>destructive development </a:t>
            </a:r>
            <a:r>
              <a:rPr lang="en-US" altLang="en-US" sz="1600" dirty="0">
                <a:solidFill>
                  <a:prstClr val="black"/>
                </a:solidFill>
                <a:latin typeface="+mn-lt"/>
                <a:cs typeface="Arial" panose="020B0604020202020204" pitchFamily="34" charset="0"/>
              </a:rPr>
              <a:t>that </a:t>
            </a:r>
            <a:r>
              <a:rPr lang="en-US" altLang="en-US" sz="1600" dirty="0" smtClean="0">
                <a:solidFill>
                  <a:prstClr val="black"/>
                </a:solidFill>
                <a:latin typeface="+mn-lt"/>
                <a:cs typeface="Arial" panose="020B0604020202020204" pitchFamily="34" charset="0"/>
              </a:rPr>
              <a:t>was allowed during  </a:t>
            </a:r>
            <a:r>
              <a:rPr lang="en-US" altLang="en-US" sz="1600" dirty="0">
                <a:solidFill>
                  <a:prstClr val="black"/>
                </a:solidFill>
                <a:latin typeface="+mn-lt"/>
                <a:cs typeface="Arial" panose="020B0604020202020204" pitchFamily="34" charset="0"/>
              </a:rPr>
              <a:t>past years in </a:t>
            </a:r>
            <a:r>
              <a:rPr lang="en-US" altLang="en-US" sz="1600" b="1" dirty="0">
                <a:solidFill>
                  <a:srgbClr val="FF0000"/>
                </a:solidFill>
                <a:latin typeface="+mn-lt"/>
                <a:cs typeface="Arial" panose="020B0604020202020204" pitchFamily="34" charset="0"/>
              </a:rPr>
              <a:t>complete disregard of the Bern Convention’s </a:t>
            </a:r>
            <a:r>
              <a:rPr lang="en-US" altLang="en-US" sz="1600" b="1" dirty="0" smtClean="0">
                <a:solidFill>
                  <a:srgbClr val="FF0000"/>
                </a:solidFill>
                <a:latin typeface="+mn-lt"/>
                <a:cs typeface="Arial" panose="020B0604020202020204" pitchFamily="34" charset="0"/>
              </a:rPr>
              <a:t>Recommendation is of great concern</a:t>
            </a:r>
            <a:r>
              <a:rPr lang="en-US" altLang="en-US" sz="1600" dirty="0" smtClean="0">
                <a:solidFill>
                  <a:prstClr val="black"/>
                </a:solidFill>
                <a:latin typeface="+mn-lt"/>
                <a:cs typeface="Arial" panose="020B0604020202020204" pitchFamily="34" charset="0"/>
              </a:rPr>
              <a:t>. </a:t>
            </a:r>
            <a:endParaRPr lang="en-US" altLang="en-US" sz="1600" dirty="0">
              <a:solidFill>
                <a:prstClr val="black"/>
              </a:solidFill>
              <a:latin typeface="+mn-lt"/>
              <a:cs typeface="Arial" panose="020B0604020202020204" pitchFamily="34" charset="0"/>
            </a:endParaRPr>
          </a:p>
          <a:p>
            <a:pPr>
              <a:spcBef>
                <a:spcPct val="0"/>
              </a:spcBef>
              <a:spcAft>
                <a:spcPts val="600"/>
              </a:spcAft>
            </a:pPr>
            <a:endParaRPr lang="en-US" altLang="en-US" sz="1600" dirty="0">
              <a:solidFill>
                <a:prstClr val="black"/>
              </a:solidFill>
              <a:latin typeface="+mn-lt"/>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0436" y="3405407"/>
            <a:ext cx="3395540" cy="1631291"/>
          </a:xfrm>
          <a:prstGeom prst="rect">
            <a:avLst/>
          </a:prstGeom>
        </p:spPr>
      </p:pic>
      <p:pic>
        <p:nvPicPr>
          <p:cNvPr id="8" name="Picture 7"/>
          <p:cNvPicPr>
            <a:picLocks noChangeAspect="1"/>
          </p:cNvPicPr>
          <p:nvPr/>
        </p:nvPicPr>
        <p:blipFill>
          <a:blip r:embed="rId4"/>
          <a:stretch>
            <a:fillRect/>
          </a:stretch>
        </p:blipFill>
        <p:spPr>
          <a:xfrm>
            <a:off x="5724128" y="3445713"/>
            <a:ext cx="2420209" cy="1611652"/>
          </a:xfrm>
          <a:prstGeom prst="rect">
            <a:avLst/>
          </a:prstGeom>
        </p:spPr>
      </p:pic>
      <p:sp>
        <p:nvSpPr>
          <p:cNvPr id="9" name="TextBox 8"/>
          <p:cNvSpPr txBox="1"/>
          <p:nvPr/>
        </p:nvSpPr>
        <p:spPr>
          <a:xfrm>
            <a:off x="4355976" y="4003371"/>
            <a:ext cx="1419556" cy="369332"/>
          </a:xfrm>
          <a:prstGeom prst="rect">
            <a:avLst/>
          </a:prstGeom>
          <a:noFill/>
        </p:spPr>
        <p:txBody>
          <a:bodyPr wrap="none" rtlCol="0">
            <a:spAutoFit/>
          </a:bodyPr>
          <a:lstStyle/>
          <a:p>
            <a:r>
              <a:rPr lang="en-US" dirty="0" smtClean="0">
                <a:solidFill>
                  <a:srgbClr val="FF0000"/>
                </a:solidFill>
              </a:rPr>
              <a:t>2020 vs 2022</a:t>
            </a:r>
            <a:endParaRPr lang="el-GR" dirty="0">
              <a:solidFill>
                <a:srgbClr val="FF0000"/>
              </a:solidFill>
            </a:endParaRPr>
          </a:p>
        </p:txBody>
      </p:sp>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28</a:t>
            </a:fld>
            <a:endParaRPr lang="el-GR"/>
          </a:p>
        </p:txBody>
      </p:sp>
    </p:spTree>
    <p:extLst>
      <p:ext uri="{BB962C8B-B14F-4D97-AF65-F5344CB8AC3E}">
        <p14:creationId xmlns:p14="http://schemas.microsoft.com/office/powerpoint/2010/main" val="4155700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5447645"/>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Majority of measures under </a:t>
            </a:r>
          </a:p>
          <a:p>
            <a:pPr marL="0" lvl="0" indent="0" algn="ctr">
              <a:spcBef>
                <a:spcPct val="0"/>
              </a:spcBef>
              <a:buNone/>
            </a:pP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Recommendations 182 &amp; 183 (2015) </a:t>
            </a:r>
            <a:r>
              <a:rPr lang="en-US" altLang="en-US" sz="2800" b="1" dirty="0">
                <a:solidFill>
                  <a:srgbClr val="FF0000"/>
                </a:solidFill>
                <a:effectLst>
                  <a:outerShdw blurRad="38100" dist="38100" dir="2700000" algn="tl">
                    <a:srgbClr val="000000">
                      <a:alpha val="43137"/>
                    </a:srgbClr>
                  </a:outerShdw>
                </a:effectLst>
                <a:latin typeface="+mj-lt"/>
                <a:cs typeface="Arial" panose="020B0604020202020204" pitchFamily="34" charset="0"/>
              </a:rPr>
              <a:t>NOT</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 implemented</a:t>
            </a:r>
          </a:p>
          <a:p>
            <a:pPr marL="0" lvl="0" indent="0" algn="ctr">
              <a:spcBef>
                <a:spcPct val="0"/>
              </a:spcBef>
              <a:buNone/>
            </a:pPr>
            <a:endParaRPr lang="en-US" sz="1600" b="1" dirty="0" smtClean="0">
              <a:solidFill>
                <a:schemeClr val="accent1">
                  <a:lumMod val="50000"/>
                </a:schemeClr>
              </a:solidFill>
              <a:effectLst>
                <a:outerShdw blurRad="38100" dist="38100" dir="2700000" algn="tl">
                  <a:srgbClr val="000000">
                    <a:alpha val="43137"/>
                  </a:srgbClr>
                </a:outerShdw>
              </a:effectLst>
            </a:endParaRPr>
          </a:p>
          <a:p>
            <a:pPr marL="0" lvl="0" indent="0" algn="ctr">
              <a:spcBef>
                <a:spcPct val="0"/>
              </a:spcBef>
              <a:buNone/>
            </a:pPr>
            <a:r>
              <a:rPr lang="en-US" sz="2400" b="1" dirty="0" smtClean="0">
                <a:solidFill>
                  <a:schemeClr val="accent1">
                    <a:lumMod val="50000"/>
                  </a:schemeClr>
                </a:solidFill>
                <a:effectLst>
                  <a:outerShdw blurRad="38100" dist="38100" dir="2700000" algn="tl">
                    <a:srgbClr val="000000">
                      <a:alpha val="43137"/>
                    </a:srgbClr>
                  </a:outerShdw>
                </a:effectLst>
              </a:rPr>
              <a:t>We call upon the Standing Committee to:</a:t>
            </a:r>
          </a:p>
          <a:p>
            <a:pPr>
              <a:spcBef>
                <a:spcPct val="0"/>
              </a:spcBef>
              <a:spcAft>
                <a:spcPts val="600"/>
              </a:spcAft>
              <a:buFont typeface="Wingdings" panose="05000000000000000000" pitchFamily="2" charset="2"/>
              <a:buChar char="Ø"/>
            </a:pPr>
            <a:r>
              <a:rPr lang="en-US" altLang="en-US" sz="1600" dirty="0" smtClean="0">
                <a:solidFill>
                  <a:prstClr val="black"/>
                </a:solidFill>
                <a:latin typeface="+mn-lt"/>
                <a:cs typeface="Arial" panose="020B0604020202020204" pitchFamily="34" charset="0"/>
              </a:rPr>
              <a:t>Keep </a:t>
            </a:r>
            <a:r>
              <a:rPr lang="en-US" altLang="en-US" sz="1600" dirty="0">
                <a:solidFill>
                  <a:prstClr val="black"/>
                </a:solidFill>
                <a:latin typeface="+mn-lt"/>
                <a:cs typeface="Arial" panose="020B0604020202020204" pitchFamily="34" charset="0"/>
              </a:rPr>
              <a:t>the case file </a:t>
            </a:r>
            <a:r>
              <a:rPr lang="en-US" altLang="en-US" sz="1600" dirty="0">
                <a:solidFill>
                  <a:srgbClr val="FF0000"/>
                </a:solidFill>
                <a:latin typeface="+mn-lt"/>
                <a:cs typeface="Arial" panose="020B0604020202020204" pitchFamily="34" charset="0"/>
              </a:rPr>
              <a:t>open</a:t>
            </a:r>
            <a:r>
              <a:rPr lang="en-US" altLang="en-US" sz="1600" dirty="0">
                <a:solidFill>
                  <a:prstClr val="black"/>
                </a:solidFill>
                <a:latin typeface="+mn-lt"/>
                <a:cs typeface="Arial" panose="020B0604020202020204" pitchFamily="34" charset="0"/>
              </a:rPr>
              <a:t> for further monitoring.</a:t>
            </a:r>
          </a:p>
          <a:p>
            <a:pPr>
              <a:spcBef>
                <a:spcPct val="0"/>
              </a:spcBef>
              <a:spcAft>
                <a:spcPts val="600"/>
              </a:spcAft>
              <a:buFont typeface="Wingdings" panose="05000000000000000000" pitchFamily="2" charset="2"/>
              <a:buChar char="Ø"/>
            </a:pPr>
            <a:r>
              <a:rPr lang="en-US" altLang="en-US" sz="1600" dirty="0" smtClean="0">
                <a:solidFill>
                  <a:prstClr val="black"/>
                </a:solidFill>
                <a:latin typeface="+mn-lt"/>
                <a:cs typeface="Arial" panose="020B0604020202020204" pitchFamily="34" charset="0"/>
              </a:rPr>
              <a:t>Request </a:t>
            </a:r>
            <a:r>
              <a:rPr lang="en-US" altLang="en-US" sz="1600" dirty="0">
                <a:solidFill>
                  <a:prstClr val="black"/>
                </a:solidFill>
                <a:latin typeface="+mn-lt"/>
                <a:cs typeface="Arial" panose="020B0604020202020204" pitchFamily="34" charset="0"/>
              </a:rPr>
              <a:t>Turkish authorities </a:t>
            </a:r>
            <a:r>
              <a:rPr lang="en-US" altLang="en-US" sz="1600" dirty="0" smtClean="0">
                <a:solidFill>
                  <a:prstClr val="black"/>
                </a:solidFill>
                <a:latin typeface="+mn-lt"/>
                <a:cs typeface="Arial" panose="020B0604020202020204" pitchFamily="34" charset="0"/>
              </a:rPr>
              <a:t>to:</a:t>
            </a:r>
          </a:p>
          <a:p>
            <a:pPr lvl="1">
              <a:spcBef>
                <a:spcPct val="0"/>
              </a:spcBef>
              <a:spcAft>
                <a:spcPts val="600"/>
              </a:spcAft>
              <a:buFont typeface="Wingdings" panose="05000000000000000000" pitchFamily="2" charset="2"/>
              <a:buChar char="Ø"/>
            </a:pPr>
            <a:r>
              <a:rPr lang="en-US" altLang="en-US" sz="1200" dirty="0" smtClean="0">
                <a:solidFill>
                  <a:srgbClr val="FF0000"/>
                </a:solidFill>
                <a:latin typeface="+mn-lt"/>
                <a:cs typeface="Arial" panose="020B0604020202020204" pitchFamily="34" charset="0"/>
              </a:rPr>
              <a:t>Urgently </a:t>
            </a:r>
            <a:r>
              <a:rPr lang="en-US" altLang="en-US" sz="1200" dirty="0">
                <a:solidFill>
                  <a:srgbClr val="FF0000"/>
                </a:solidFill>
                <a:latin typeface="+mn-lt"/>
                <a:cs typeface="Arial" panose="020B0604020202020204" pitchFamily="34" charset="0"/>
              </a:rPr>
              <a:t>implement Recommendations No. 182 &amp; 183 </a:t>
            </a:r>
            <a:r>
              <a:rPr lang="en-US" altLang="en-US" sz="1200" dirty="0">
                <a:solidFill>
                  <a:prstClr val="black"/>
                </a:solidFill>
                <a:latin typeface="+mn-lt"/>
                <a:cs typeface="Arial" panose="020B0604020202020204" pitchFamily="34" charset="0"/>
              </a:rPr>
              <a:t>(2015) </a:t>
            </a:r>
            <a:r>
              <a:rPr lang="en-US" altLang="en-US" sz="1200" dirty="0">
                <a:solidFill>
                  <a:prstClr val="black"/>
                </a:solidFill>
                <a:latin typeface="+mn-lt"/>
                <a:cs typeface="Arial" panose="020B0604020202020204" pitchFamily="34" charset="0"/>
              </a:rPr>
              <a:t>to implement all </a:t>
            </a:r>
            <a:r>
              <a:rPr lang="en-US" altLang="en-US" sz="1200" dirty="0" smtClean="0">
                <a:solidFill>
                  <a:prstClr val="black"/>
                </a:solidFill>
                <a:latin typeface="+mn-lt"/>
                <a:cs typeface="Arial" panose="020B0604020202020204" pitchFamily="34" charset="0"/>
              </a:rPr>
              <a:t>measures through </a:t>
            </a:r>
            <a:r>
              <a:rPr lang="en-US" altLang="en-US" sz="1200" dirty="0">
                <a:solidFill>
                  <a:prstClr val="black"/>
                </a:solidFill>
                <a:latin typeface="+mn-lt"/>
                <a:cs typeface="Arial" panose="020B0604020202020204" pitchFamily="34" charset="0"/>
              </a:rPr>
              <a:t>a comprehensive and updated action plan as soon as </a:t>
            </a:r>
            <a:r>
              <a:rPr lang="en-US" altLang="en-US" sz="1200" dirty="0" smtClean="0">
                <a:solidFill>
                  <a:prstClr val="black"/>
                </a:solidFill>
                <a:latin typeface="+mn-lt"/>
                <a:cs typeface="Arial" panose="020B0604020202020204" pitchFamily="34" charset="0"/>
              </a:rPr>
              <a:t>possible. </a:t>
            </a:r>
            <a:endParaRPr lang="en-US" altLang="en-US" sz="1200" dirty="0">
              <a:solidFill>
                <a:prstClr val="black"/>
              </a:solidFill>
              <a:latin typeface="+mn-lt"/>
              <a:cs typeface="Arial" panose="020B0604020202020204" pitchFamily="34" charset="0"/>
            </a:endParaRPr>
          </a:p>
          <a:p>
            <a:pPr lvl="1">
              <a:spcBef>
                <a:spcPct val="0"/>
              </a:spcBef>
              <a:spcAft>
                <a:spcPts val="600"/>
              </a:spcAft>
              <a:buFont typeface="Wingdings" panose="05000000000000000000" pitchFamily="2" charset="2"/>
              <a:buChar char="Ø"/>
            </a:pPr>
            <a:r>
              <a:rPr lang="en-US" altLang="en-US" sz="1200" dirty="0" smtClean="0">
                <a:solidFill>
                  <a:srgbClr val="FF0000"/>
                </a:solidFill>
                <a:latin typeface="+mn-lt"/>
                <a:cs typeface="Arial" panose="020B0604020202020204" pitchFamily="34" charset="0"/>
              </a:rPr>
              <a:t>Produce </a:t>
            </a:r>
            <a:r>
              <a:rPr lang="en-US" altLang="en-US" sz="1200" dirty="0">
                <a:solidFill>
                  <a:srgbClr val="FF0000"/>
                </a:solidFill>
                <a:latin typeface="+mn-lt"/>
                <a:cs typeface="Arial" panose="020B0604020202020204" pitchFamily="34" charset="0"/>
              </a:rPr>
              <a:t>SPA management plans for both sites</a:t>
            </a:r>
            <a:r>
              <a:rPr lang="en-US" altLang="en-US" sz="1200" dirty="0">
                <a:solidFill>
                  <a:prstClr val="black"/>
                </a:solidFill>
                <a:latin typeface="+mn-lt"/>
                <a:cs typeface="Arial" panose="020B0604020202020204" pitchFamily="34" charset="0"/>
              </a:rPr>
              <a:t> that include zoning and that cover both the land and marine areas, including clear descriptions of permitted land uses and activities. </a:t>
            </a:r>
          </a:p>
          <a:p>
            <a:pPr lvl="1">
              <a:spcBef>
                <a:spcPct val="0"/>
              </a:spcBef>
              <a:spcAft>
                <a:spcPts val="600"/>
              </a:spcAft>
              <a:buFont typeface="Wingdings" panose="05000000000000000000" pitchFamily="2" charset="2"/>
              <a:buChar char="Ø"/>
            </a:pPr>
            <a:r>
              <a:rPr lang="en-US" altLang="en-US" sz="1200" dirty="0" smtClean="0">
                <a:solidFill>
                  <a:prstClr val="black"/>
                </a:solidFill>
                <a:latin typeface="+mn-lt"/>
                <a:cs typeface="Arial" panose="020B0604020202020204" pitchFamily="34" charset="0"/>
              </a:rPr>
              <a:t>In </a:t>
            </a:r>
            <a:r>
              <a:rPr lang="en-US" altLang="en-US" sz="1200" dirty="0">
                <a:solidFill>
                  <a:prstClr val="black"/>
                </a:solidFill>
                <a:latin typeface="+mn-lt"/>
                <a:cs typeface="Arial" panose="020B0604020202020204" pitchFamily="34" charset="0"/>
              </a:rPr>
              <a:t>relation to </a:t>
            </a:r>
            <a:r>
              <a:rPr lang="en-US" altLang="en-US" sz="1200" b="1" dirty="0">
                <a:solidFill>
                  <a:prstClr val="black"/>
                </a:solidFill>
                <a:latin typeface="+mn-lt"/>
                <a:cs typeface="Arial" panose="020B0604020202020204" pitchFamily="34" charset="0"/>
              </a:rPr>
              <a:t>Fethiye</a:t>
            </a:r>
            <a:r>
              <a:rPr lang="en-US" altLang="en-US" sz="1200" dirty="0">
                <a:solidFill>
                  <a:prstClr val="black"/>
                </a:solidFill>
                <a:latin typeface="+mn-lt"/>
                <a:cs typeface="Arial" panose="020B0604020202020204" pitchFamily="34" charset="0"/>
              </a:rPr>
              <a:t>, </a:t>
            </a:r>
            <a:r>
              <a:rPr lang="en-US" altLang="en-US" sz="1200" dirty="0">
                <a:solidFill>
                  <a:srgbClr val="FF0000"/>
                </a:solidFill>
                <a:latin typeface="+mn-lt"/>
                <a:cs typeface="Arial" panose="020B0604020202020204" pitchFamily="34" charset="0"/>
              </a:rPr>
              <a:t>provide an official map </a:t>
            </a:r>
            <a:r>
              <a:rPr lang="en-US" altLang="en-US" sz="1200" dirty="0">
                <a:solidFill>
                  <a:prstClr val="black"/>
                </a:solidFill>
                <a:latin typeface="+mn-lt"/>
                <a:cs typeface="Arial" panose="020B0604020202020204" pitchFamily="34" charset="0"/>
              </a:rPr>
              <a:t>of the beach and adjacent land area that are under dispute, and of the areas that have been permitted for development. As per Measure 1 of the Recommendation, </a:t>
            </a:r>
            <a:r>
              <a:rPr lang="en-US" altLang="en-US" sz="1200" dirty="0">
                <a:solidFill>
                  <a:srgbClr val="FF0000"/>
                </a:solidFill>
                <a:latin typeface="+mn-lt"/>
                <a:cs typeface="Arial" panose="020B0604020202020204" pitchFamily="34" charset="0"/>
              </a:rPr>
              <a:t>declare a building moratorium </a:t>
            </a:r>
            <a:r>
              <a:rPr lang="en-US" altLang="en-US" sz="1200" dirty="0">
                <a:solidFill>
                  <a:prstClr val="black"/>
                </a:solidFill>
                <a:latin typeface="+mn-lt"/>
                <a:cs typeface="Arial" panose="020B0604020202020204" pitchFamily="34" charset="0"/>
              </a:rPr>
              <a:t>to prevent any further development (hotels, jetties, etc.) on or directly behind the nesting beaches and </a:t>
            </a:r>
            <a:r>
              <a:rPr lang="en-US" altLang="en-US" sz="1200">
                <a:solidFill>
                  <a:prstClr val="black"/>
                </a:solidFill>
                <a:latin typeface="+mn-lt"/>
                <a:cs typeface="Arial" panose="020B0604020202020204" pitchFamily="34" charset="0"/>
              </a:rPr>
              <a:t>correct </a:t>
            </a:r>
            <a:r>
              <a:rPr lang="en-US" altLang="en-US" sz="1200" smtClean="0">
                <a:solidFill>
                  <a:prstClr val="black"/>
                </a:solidFill>
                <a:latin typeface="+mn-lt"/>
                <a:cs typeface="Arial" panose="020B0604020202020204" pitchFamily="34" charset="0"/>
              </a:rPr>
              <a:t>existing </a:t>
            </a:r>
            <a:r>
              <a:rPr lang="en-US" altLang="en-US" sz="1200" dirty="0">
                <a:solidFill>
                  <a:prstClr val="black"/>
                </a:solidFill>
                <a:latin typeface="+mn-lt"/>
                <a:cs typeface="Arial" panose="020B0604020202020204" pitchFamily="34" charset="0"/>
              </a:rPr>
              <a:t>zoning errors. </a:t>
            </a:r>
          </a:p>
          <a:p>
            <a:pPr lvl="1">
              <a:spcBef>
                <a:spcPct val="0"/>
              </a:spcBef>
              <a:spcAft>
                <a:spcPts val="600"/>
              </a:spcAft>
              <a:buFont typeface="Wingdings" panose="05000000000000000000" pitchFamily="2" charset="2"/>
              <a:buChar char="Ø"/>
            </a:pPr>
            <a:r>
              <a:rPr lang="en-US" altLang="en-US" sz="1200" dirty="0" smtClean="0">
                <a:solidFill>
                  <a:prstClr val="black"/>
                </a:solidFill>
                <a:latin typeface="+mn-lt"/>
                <a:cs typeface="Arial" panose="020B0604020202020204" pitchFamily="34" charset="0"/>
              </a:rPr>
              <a:t>Provide </a:t>
            </a:r>
            <a:r>
              <a:rPr lang="en-US" altLang="en-US" sz="1200" dirty="0">
                <a:solidFill>
                  <a:prstClr val="black"/>
                </a:solidFill>
                <a:latin typeface="+mn-lt"/>
                <a:cs typeface="Arial" panose="020B0604020202020204" pitchFamily="34" charset="0"/>
              </a:rPr>
              <a:t>the necessary </a:t>
            </a:r>
            <a:r>
              <a:rPr lang="en-US" altLang="en-US" sz="1200" dirty="0">
                <a:solidFill>
                  <a:srgbClr val="FF0000"/>
                </a:solidFill>
                <a:latin typeface="+mn-lt"/>
                <a:cs typeface="Arial" panose="020B0604020202020204" pitchFamily="34" charset="0"/>
              </a:rPr>
              <a:t>resources</a:t>
            </a:r>
            <a:r>
              <a:rPr lang="en-US" altLang="en-US" sz="1200" dirty="0">
                <a:solidFill>
                  <a:prstClr val="black"/>
                </a:solidFill>
                <a:latin typeface="+mn-lt"/>
                <a:cs typeface="Arial" panose="020B0604020202020204" pitchFamily="34" charset="0"/>
              </a:rPr>
              <a:t> </a:t>
            </a:r>
            <a:r>
              <a:rPr lang="en-US" altLang="en-US" sz="1200" dirty="0">
                <a:solidFill>
                  <a:srgbClr val="FF0000"/>
                </a:solidFill>
                <a:latin typeface="+mn-lt"/>
                <a:cs typeface="Arial" panose="020B0604020202020204" pitchFamily="34" charset="0"/>
              </a:rPr>
              <a:t>for the effective protection </a:t>
            </a:r>
            <a:r>
              <a:rPr lang="en-US" altLang="en-US" sz="1200" dirty="0">
                <a:solidFill>
                  <a:prstClr val="black"/>
                </a:solidFill>
                <a:latin typeface="+mn-lt"/>
                <a:cs typeface="Arial" panose="020B0604020202020204" pitchFamily="34" charset="0"/>
              </a:rPr>
              <a:t>of the beach (guards, vehicle barriers etc.)</a:t>
            </a:r>
          </a:p>
          <a:p>
            <a:pPr lvl="1">
              <a:spcBef>
                <a:spcPct val="0"/>
              </a:spcBef>
              <a:spcAft>
                <a:spcPts val="600"/>
              </a:spcAft>
              <a:buFont typeface="Wingdings" panose="05000000000000000000" pitchFamily="2" charset="2"/>
              <a:buChar char="Ø"/>
            </a:pPr>
            <a:r>
              <a:rPr lang="en-US" altLang="en-US" sz="1200" dirty="0" smtClean="0">
                <a:solidFill>
                  <a:prstClr val="black"/>
                </a:solidFill>
                <a:latin typeface="+mn-lt"/>
                <a:cs typeface="Arial" panose="020B0604020202020204" pitchFamily="34" charset="0"/>
              </a:rPr>
              <a:t>In </a:t>
            </a:r>
            <a:r>
              <a:rPr lang="en-US" altLang="en-US" sz="1200" dirty="0">
                <a:solidFill>
                  <a:prstClr val="black"/>
                </a:solidFill>
                <a:latin typeface="+mn-lt"/>
                <a:cs typeface="Arial" panose="020B0604020202020204" pitchFamily="34" charset="0"/>
              </a:rPr>
              <a:t>relation to </a:t>
            </a:r>
            <a:r>
              <a:rPr lang="en-US" altLang="en-US" sz="1200" b="1" dirty="0">
                <a:solidFill>
                  <a:prstClr val="black"/>
                </a:solidFill>
                <a:latin typeface="+mn-lt"/>
                <a:cs typeface="Arial" panose="020B0604020202020204" pitchFamily="34" charset="0"/>
              </a:rPr>
              <a:t>Patara</a:t>
            </a:r>
            <a:r>
              <a:rPr lang="en-US" altLang="en-US" sz="1200" dirty="0">
                <a:solidFill>
                  <a:prstClr val="black"/>
                </a:solidFill>
                <a:latin typeface="+mn-lt"/>
                <a:cs typeface="Arial" panose="020B0604020202020204" pitchFamily="34" charset="0"/>
              </a:rPr>
              <a:t>, provide an update on the ongoing redetermination of </a:t>
            </a:r>
            <a:r>
              <a:rPr lang="en-US" altLang="en-US" sz="1200" dirty="0">
                <a:solidFill>
                  <a:srgbClr val="FF0000"/>
                </a:solidFill>
                <a:latin typeface="+mn-lt"/>
                <a:cs typeface="Arial" panose="020B0604020202020204" pitchFamily="34" charset="0"/>
              </a:rPr>
              <a:t>Patara SPA’s zoning </a:t>
            </a:r>
            <a:r>
              <a:rPr lang="en-US" altLang="en-US" sz="1200" dirty="0">
                <a:solidFill>
                  <a:prstClr val="black"/>
                </a:solidFill>
                <a:latin typeface="+mn-lt"/>
                <a:cs typeface="Arial" panose="020B0604020202020204" pitchFamily="34" charset="0"/>
              </a:rPr>
              <a:t>and ensure that the entire nesting beach (north and south sections), the nearshore areas and the entire sand dune areas are appropriately zoned and protected against any further development.</a:t>
            </a:r>
          </a:p>
          <a:p>
            <a:pPr lvl="1">
              <a:spcBef>
                <a:spcPct val="0"/>
              </a:spcBef>
              <a:spcAft>
                <a:spcPts val="600"/>
              </a:spcAft>
              <a:buFont typeface="Wingdings" panose="05000000000000000000" pitchFamily="2" charset="2"/>
              <a:buChar char="Ø"/>
            </a:pPr>
            <a:r>
              <a:rPr lang="en-US" altLang="en-US" sz="1200" dirty="0" smtClean="0">
                <a:solidFill>
                  <a:srgbClr val="FF0000"/>
                </a:solidFill>
                <a:latin typeface="+mn-lt"/>
                <a:cs typeface="Arial" panose="020B0604020202020204" pitchFamily="34" charset="0"/>
              </a:rPr>
              <a:t>Address </a:t>
            </a:r>
            <a:r>
              <a:rPr lang="en-US" altLang="en-US" sz="1200" dirty="0">
                <a:solidFill>
                  <a:srgbClr val="FF0000"/>
                </a:solidFill>
                <a:latin typeface="+mn-lt"/>
                <a:cs typeface="Arial" panose="020B0604020202020204" pitchFamily="34" charset="0"/>
              </a:rPr>
              <a:t>the concerns raised in MEDASSET’s complaint </a:t>
            </a:r>
            <a:r>
              <a:rPr lang="en-US" altLang="en-US" sz="1200" dirty="0">
                <a:solidFill>
                  <a:prstClr val="black"/>
                </a:solidFill>
                <a:latin typeface="+mn-lt"/>
                <a:cs typeface="Arial" panose="020B0604020202020204" pitchFamily="34" charset="0"/>
              </a:rPr>
              <a:t>regarding the Patara now largely completed summer house construction project, its scale, the associated impacts, the </a:t>
            </a:r>
            <a:r>
              <a:rPr lang="en-US" altLang="en-US" sz="1200" dirty="0">
                <a:solidFill>
                  <a:srgbClr val="FF0000"/>
                </a:solidFill>
                <a:latin typeface="+mn-lt"/>
                <a:cs typeface="Arial" panose="020B0604020202020204" pitchFamily="34" charset="0"/>
              </a:rPr>
              <a:t>lack of an EIA and of a carrying capacity study</a:t>
            </a:r>
            <a:r>
              <a:rPr lang="en-US" altLang="en-US" sz="1200" dirty="0">
                <a:solidFill>
                  <a:prstClr val="black"/>
                </a:solidFill>
                <a:latin typeface="+mn-lt"/>
                <a:cs typeface="Arial" panose="020B0604020202020204" pitchFamily="34" charset="0"/>
              </a:rPr>
              <a:t>. Provide detailed information on the additional houses constructed outside the summer house construction project.</a:t>
            </a:r>
          </a:p>
          <a:p>
            <a:pPr lvl="1">
              <a:spcBef>
                <a:spcPct val="0"/>
              </a:spcBef>
              <a:spcAft>
                <a:spcPts val="600"/>
              </a:spcAft>
              <a:buFont typeface="Wingdings" panose="05000000000000000000" pitchFamily="2" charset="2"/>
              <a:buChar char="Ø"/>
            </a:pPr>
            <a:endParaRPr lang="en-US" altLang="en-US" sz="1200" dirty="0">
              <a:solidFill>
                <a:prstClr val="black"/>
              </a:solidFill>
              <a:latin typeface="+mn-lt"/>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29</a:t>
            </a:fld>
            <a:endParaRPr lang="el-GR"/>
          </a:p>
        </p:txBody>
      </p:sp>
    </p:spTree>
    <p:extLst>
      <p:ext uri="{BB962C8B-B14F-4D97-AF65-F5344CB8AC3E}">
        <p14:creationId xmlns:p14="http://schemas.microsoft.com/office/powerpoint/2010/main" val="211294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83406"/>
          </a:xfrm>
        </p:spPr>
        <p:txBody>
          <a:bodyPr>
            <a:normAutofit/>
          </a:bodyPr>
          <a:lstStyle/>
          <a:p>
            <a:pPr>
              <a:defRPr/>
            </a:pPr>
            <a:r>
              <a:rPr lang="en-US" sz="2800" b="1" dirty="0" smtClean="0">
                <a:solidFill>
                  <a:schemeClr val="tx2">
                    <a:lumMod val="75000"/>
                  </a:schemeClr>
                </a:solidFill>
                <a:effectLst>
                  <a:outerShdw blurRad="38100" dist="38100" dir="2700000" algn="tl">
                    <a:srgbClr val="000000">
                      <a:alpha val="43137"/>
                    </a:srgbClr>
                  </a:outerShdw>
                </a:effectLst>
                <a:latin typeface="Arial" charset="0"/>
                <a:ea typeface="+mn-ea"/>
                <a:cs typeface="Arial" charset="0"/>
              </a:rPr>
              <a:t>Patara Specially Protected Area</a:t>
            </a:r>
            <a:endParaRPr lang="en-GB" sz="2800" b="1" dirty="0" smtClean="0">
              <a:solidFill>
                <a:schemeClr val="tx2">
                  <a:lumMod val="75000"/>
                </a:schemeClr>
              </a:solidFill>
              <a:effectLst>
                <a:outerShdw blurRad="38100" dist="38100" dir="2700000" algn="tl">
                  <a:srgbClr val="000000">
                    <a:alpha val="43137"/>
                  </a:srgbClr>
                </a:outerShdw>
              </a:effectLst>
              <a:latin typeface="Arial" charset="0"/>
              <a:ea typeface="+mn-ea"/>
              <a:cs typeface="Arial" charset="0"/>
            </a:endParaRPr>
          </a:p>
        </p:txBody>
      </p:sp>
      <p:cxnSp>
        <p:nvCxnSpPr>
          <p:cNvPr id="10" name="Straight Connector 9"/>
          <p:cNvCxnSpPr/>
          <p:nvPr/>
        </p:nvCxnSpPr>
        <p:spPr>
          <a:xfrm>
            <a:off x="4292601" y="2540794"/>
            <a:ext cx="2016125" cy="15120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92601" y="2432447"/>
            <a:ext cx="144463" cy="1083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308725" y="3995738"/>
            <a:ext cx="71438" cy="5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106" name="Picture 2"/>
          <p:cNvPicPr>
            <a:picLocks noChangeAspect="1" noChangeArrowheads="1"/>
          </p:cNvPicPr>
          <p:nvPr/>
        </p:nvPicPr>
        <p:blipFill>
          <a:blip r:embed="rId3" cstate="print"/>
          <a:srcRect l="23251" t="11908" r="15581" b="14951"/>
          <a:stretch>
            <a:fillRect/>
          </a:stretch>
        </p:blipFill>
        <p:spPr bwMode="auto">
          <a:xfrm>
            <a:off x="1403648" y="627534"/>
            <a:ext cx="6300192" cy="4518281"/>
          </a:xfrm>
          <a:prstGeom prst="rect">
            <a:avLst/>
          </a:prstGeom>
          <a:noFill/>
          <a:ln w="9525">
            <a:noFill/>
            <a:miter lim="800000"/>
            <a:headEnd/>
            <a:tailEnd/>
          </a:ln>
        </p:spPr>
      </p:pic>
      <p:sp>
        <p:nvSpPr>
          <p:cNvPr id="7" name="Rectangle 5"/>
          <p:cNvSpPr>
            <a:spLocks noChangeArrowheads="1"/>
          </p:cNvSpPr>
          <p:nvPr/>
        </p:nvSpPr>
        <p:spPr bwMode="auto">
          <a:xfrm>
            <a:off x="1403648" y="574980"/>
            <a:ext cx="4104456" cy="615553"/>
          </a:xfrm>
          <a:prstGeom prst="rect">
            <a:avLst/>
          </a:prstGeom>
          <a:solidFill>
            <a:srgbClr val="FFFFFF">
              <a:alpha val="78824"/>
            </a:srgbClr>
          </a:solidFill>
          <a:ln w="9525">
            <a:noFill/>
            <a:miter lim="800000"/>
            <a:headEnd/>
            <a:tailEnd/>
          </a:ln>
          <a:effectLst>
            <a:softEdge rad="63500"/>
          </a:effectLst>
        </p:spPr>
        <p:txBody>
          <a:bodyPr anchor="ctr">
            <a:spAutoFit/>
          </a:bodyPr>
          <a:lstStyle/>
          <a:p>
            <a:pPr>
              <a:spcAft>
                <a:spcPts val="1200"/>
              </a:spcAft>
              <a:defRPr/>
            </a:pPr>
            <a:r>
              <a:rPr lang="en-US" sz="1700" b="1" dirty="0">
                <a:solidFill>
                  <a:srgbClr val="FF0000"/>
                </a:solidFill>
                <a:latin typeface="Calibri"/>
                <a:cs typeface="+mn-cs"/>
              </a:rPr>
              <a:t>Red</a:t>
            </a:r>
            <a:r>
              <a:rPr lang="en-US" sz="1700" b="1" dirty="0">
                <a:solidFill>
                  <a:prstClr val="black"/>
                </a:solidFill>
                <a:effectLst>
                  <a:outerShdw blurRad="38100" dist="38100" dir="2700000" algn="tl">
                    <a:srgbClr val="000000">
                      <a:alpha val="43137"/>
                    </a:srgbClr>
                  </a:outerShdw>
                </a:effectLst>
                <a:latin typeface="Calibri"/>
                <a:cs typeface="+mn-cs"/>
              </a:rPr>
              <a:t> </a:t>
            </a:r>
            <a:r>
              <a:rPr lang="en-US" sz="1700" b="1" dirty="0">
                <a:solidFill>
                  <a:prstClr val="black"/>
                </a:solidFill>
                <a:latin typeface="Calibri"/>
                <a:cs typeface="+mn-cs"/>
              </a:rPr>
              <a:t>line: </a:t>
            </a:r>
            <a:r>
              <a:rPr lang="en-US" sz="1700" b="1" dirty="0">
                <a:solidFill>
                  <a:srgbClr val="FF0000"/>
                </a:solidFill>
                <a:latin typeface="Calibri"/>
                <a:cs typeface="+mn-cs"/>
              </a:rPr>
              <a:t>SPA borders</a:t>
            </a:r>
            <a:r>
              <a:rPr lang="en-US" sz="1700" b="1" dirty="0">
                <a:solidFill>
                  <a:prstClr val="black"/>
                </a:solidFill>
                <a:latin typeface="Calibri"/>
                <a:cs typeface="+mn-cs"/>
              </a:rPr>
              <a:t/>
            </a:r>
            <a:br>
              <a:rPr lang="en-US" sz="1700" b="1" dirty="0">
                <a:solidFill>
                  <a:prstClr val="black"/>
                </a:solidFill>
                <a:latin typeface="Calibri"/>
                <a:cs typeface="+mn-cs"/>
              </a:rPr>
            </a:br>
            <a:r>
              <a:rPr lang="en-US" sz="1700" b="1" dirty="0">
                <a:solidFill>
                  <a:srgbClr val="0070C0"/>
                </a:solidFill>
                <a:latin typeface="Calibri"/>
                <a:cs typeface="+mn-cs"/>
              </a:rPr>
              <a:t>Blue</a:t>
            </a:r>
            <a:r>
              <a:rPr lang="en-US" sz="1700" b="1" dirty="0">
                <a:solidFill>
                  <a:prstClr val="black"/>
                </a:solidFill>
                <a:latin typeface="Calibri"/>
                <a:cs typeface="+mn-cs"/>
              </a:rPr>
              <a:t> &amp;</a:t>
            </a:r>
            <a:r>
              <a:rPr lang="en-US" sz="1700" b="1" dirty="0">
                <a:ln>
                  <a:solidFill>
                    <a:schemeClr val="tx1">
                      <a:lumMod val="50000"/>
                      <a:lumOff val="50000"/>
                    </a:schemeClr>
                  </a:solidFill>
                </a:ln>
                <a:solidFill>
                  <a:srgbClr val="FFFF00"/>
                </a:solidFill>
                <a:effectLst>
                  <a:outerShdw blurRad="38100" dist="38100" dir="2700000" algn="tl">
                    <a:srgbClr val="000000">
                      <a:alpha val="43137"/>
                    </a:srgbClr>
                  </a:outerShdw>
                </a:effectLst>
                <a:latin typeface="Calibri"/>
                <a:cs typeface="+mn-cs"/>
              </a:rPr>
              <a:t>Yellow</a:t>
            </a:r>
            <a:r>
              <a:rPr lang="en-US" sz="1700" b="1" dirty="0">
                <a:ln>
                  <a:solidFill>
                    <a:schemeClr val="tx1">
                      <a:lumMod val="50000"/>
                      <a:lumOff val="50000"/>
                    </a:schemeClr>
                  </a:solidFill>
                </a:ln>
                <a:solidFill>
                  <a:prstClr val="black"/>
                </a:solidFill>
                <a:effectLst>
                  <a:outerShdw blurRad="38100" dist="38100" dir="2700000" algn="tl">
                    <a:srgbClr val="000000">
                      <a:alpha val="43137"/>
                    </a:srgbClr>
                  </a:outerShdw>
                </a:effectLst>
                <a:latin typeface="Calibri"/>
                <a:cs typeface="+mn-cs"/>
              </a:rPr>
              <a:t> </a:t>
            </a:r>
            <a:r>
              <a:rPr lang="en-US" sz="1700" b="1" dirty="0">
                <a:solidFill>
                  <a:prstClr val="black"/>
                </a:solidFill>
                <a:latin typeface="Calibri"/>
                <a:cs typeface="+mn-cs"/>
              </a:rPr>
              <a:t>line: Archaeological Site </a:t>
            </a:r>
            <a:endParaRPr lang="en-GB" sz="1700" b="1" dirty="0">
              <a:ln>
                <a:solidFill>
                  <a:schemeClr val="tx1">
                    <a:lumMod val="50000"/>
                    <a:lumOff val="50000"/>
                  </a:schemeClr>
                </a:solidFill>
              </a:ln>
              <a:effectLst>
                <a:outerShdw blurRad="50800" dist="38100" dir="13500000" algn="br" rotWithShape="0">
                  <a:prstClr val="black">
                    <a:alpha val="40000"/>
                  </a:prstClr>
                </a:outerShdw>
              </a:effectLst>
              <a:latin typeface="+mj-lt"/>
              <a:ea typeface="Calibri" pitchFamily="34" charset="0"/>
              <a:cs typeface="Times New Roman" pitchFamily="18" charset="0"/>
            </a:endParaRPr>
          </a:p>
        </p:txBody>
      </p:sp>
      <p:cxnSp>
        <p:nvCxnSpPr>
          <p:cNvPr id="17" name="Straight Arrow Connector 16"/>
          <p:cNvCxnSpPr/>
          <p:nvPr/>
        </p:nvCxnSpPr>
        <p:spPr bwMode="auto">
          <a:xfrm flipV="1">
            <a:off x="2123728" y="2625757"/>
            <a:ext cx="648072" cy="140415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V="1">
            <a:off x="2771800" y="3327835"/>
            <a:ext cx="936104" cy="7560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08" name="TextBox 7"/>
          <p:cNvSpPr txBox="1">
            <a:spLocks noChangeArrowheads="1"/>
          </p:cNvSpPr>
          <p:nvPr/>
        </p:nvSpPr>
        <p:spPr bwMode="auto">
          <a:xfrm>
            <a:off x="1403648" y="4083918"/>
            <a:ext cx="2376488" cy="369332"/>
          </a:xfrm>
          <a:prstGeom prst="rect">
            <a:avLst/>
          </a:prstGeom>
          <a:noFill/>
          <a:ln w="9525">
            <a:noFill/>
            <a:miter lim="800000"/>
            <a:headEnd/>
            <a:tailEnd/>
          </a:ln>
        </p:spPr>
        <p:txBody>
          <a:bodyPr>
            <a:spAutoFit/>
          </a:bodyPr>
          <a:lstStyle/>
          <a:p>
            <a:r>
              <a:rPr lang="en-GB" b="1" dirty="0">
                <a:solidFill>
                  <a:schemeClr val="bg1"/>
                </a:solidFill>
              </a:rPr>
              <a:t>Nesting Beaches</a:t>
            </a:r>
          </a:p>
        </p:txBody>
      </p:sp>
      <p:sp>
        <p:nvSpPr>
          <p:cNvPr id="4" name="Slide Number Placeholder 3"/>
          <p:cNvSpPr>
            <a:spLocks noGrp="1"/>
          </p:cNvSpPr>
          <p:nvPr>
            <p:ph type="sldNum" sz="quarter" idx="12"/>
          </p:nvPr>
        </p:nvSpPr>
        <p:spPr/>
        <p:txBody>
          <a:bodyPr/>
          <a:lstStyle/>
          <a:p>
            <a:pPr>
              <a:defRPr/>
            </a:pPr>
            <a:fld id="{C2566017-1F1B-4FC3-A0D1-CBA9517FDD6C}" type="slidenum">
              <a:rPr lang="el-GR" smtClean="0"/>
              <a:pPr>
                <a:defRPr/>
              </a:pPr>
              <a:t>3</a:t>
            </a:fld>
            <a:endParaRPr lang="el-G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Med-sbs\Medasset-Documents\Campaigns\Patara 2008-\Photos-Maps\Patara2012TTKD_Photos\Patara_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5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auto">
          <a:xfrm>
            <a:off x="4644008" y="195486"/>
            <a:ext cx="3600400" cy="1134126"/>
          </a:xfrm>
          <a:prstGeom prst="wedgeEllipseCallout">
            <a:avLst>
              <a:gd name="adj1" fmla="val -53616"/>
              <a:gd name="adj2" fmla="val 152864"/>
            </a:avLst>
          </a:prstGeom>
          <a:noFill/>
          <a:ln w="25400" cap="flat" cmpd="sng" algn="ctr">
            <a:solidFill>
              <a:schemeClr val="bg1"/>
            </a:solidFill>
            <a:prstDash val="sysDash"/>
            <a:headEnd/>
            <a:tailEnd/>
          </a:ln>
          <a:effectLst/>
        </p:spPr>
        <p:txBody>
          <a:bodyPr anchor="ctr"/>
          <a:lstStyle/>
          <a:p>
            <a:pPr algn="ctr" eaLnBrk="1" fontAlgn="auto" hangingPunct="1">
              <a:spcBef>
                <a:spcPts val="0"/>
              </a:spcBef>
              <a:spcAft>
                <a:spcPts val="0"/>
              </a:spcAft>
              <a:defRPr/>
            </a:pPr>
            <a:r>
              <a:rPr lang="en-US" sz="2400" b="1" kern="0" dirty="0">
                <a:ln w="10541" cmpd="sng">
                  <a:solidFill>
                    <a:srgbClr val="AEBAD5">
                      <a:lumMod val="50000"/>
                    </a:srgbClr>
                  </a:solidFill>
                  <a:prstDash val="solid"/>
                </a:ln>
                <a:solidFill>
                  <a:srgbClr val="AEBAD5">
                    <a:lumMod val="50000"/>
                  </a:srgbClr>
                </a:solidFill>
              </a:rPr>
              <a:t>Thank You </a:t>
            </a:r>
          </a:p>
          <a:p>
            <a:pPr algn="ctr" eaLnBrk="1" fontAlgn="auto" hangingPunct="1">
              <a:spcBef>
                <a:spcPts val="0"/>
              </a:spcBef>
              <a:spcAft>
                <a:spcPts val="0"/>
              </a:spcAft>
              <a:defRPr/>
            </a:pPr>
            <a:r>
              <a:rPr lang="en-GB" sz="2400" b="1" kern="0" dirty="0">
                <a:ln w="10541" cmpd="sng">
                  <a:solidFill>
                    <a:srgbClr val="AEBAD5">
                      <a:lumMod val="50000"/>
                    </a:srgbClr>
                  </a:solidFill>
                  <a:prstDash val="solid"/>
                </a:ln>
                <a:solidFill>
                  <a:srgbClr val="AEBAD5">
                    <a:lumMod val="50000"/>
                  </a:srgbClr>
                </a:solidFill>
              </a:rPr>
              <a:t>for your attention</a:t>
            </a:r>
          </a:p>
        </p:txBody>
      </p:sp>
      <p:sp>
        <p:nvSpPr>
          <p:cNvPr id="39940" name="Rectangle 6"/>
          <p:cNvSpPr>
            <a:spLocks noChangeArrowheads="1"/>
          </p:cNvSpPr>
          <p:nvPr/>
        </p:nvSpPr>
        <p:spPr bwMode="auto">
          <a:xfrm>
            <a:off x="6145214" y="4743837"/>
            <a:ext cx="29986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chemeClr val="bg1"/>
                </a:solidFill>
                <a:latin typeface="+mn-lt"/>
              </a:rPr>
              <a:t>Photo ©2012 K. </a:t>
            </a:r>
            <a:r>
              <a:rPr lang="en-US" altLang="en-US" sz="1600" dirty="0" err="1">
                <a:solidFill>
                  <a:schemeClr val="bg1"/>
                </a:solidFill>
                <a:latin typeface="+mn-lt"/>
              </a:rPr>
              <a:t>Olgun</a:t>
            </a:r>
            <a:r>
              <a:rPr lang="en-US" altLang="en-US" sz="1600" dirty="0">
                <a:solidFill>
                  <a:schemeClr val="bg1"/>
                </a:solidFill>
                <a:latin typeface="+mn-lt"/>
              </a:rPr>
              <a:t>, E. Bozkurt</a:t>
            </a:r>
          </a:p>
        </p:txBody>
      </p:sp>
      <p:sp>
        <p:nvSpPr>
          <p:cNvPr id="8" name="TextBox 3"/>
          <p:cNvSpPr txBox="1"/>
          <p:nvPr/>
        </p:nvSpPr>
        <p:spPr>
          <a:xfrm>
            <a:off x="0" y="3147814"/>
            <a:ext cx="5760640" cy="1077218"/>
          </a:xfrm>
          <a:prstGeom prst="rect">
            <a:avLst/>
          </a:prstGeom>
          <a:noFill/>
          <a:effectLst/>
        </p:spPr>
        <p:txBody>
          <a:bodyPr>
            <a:spAutoFit/>
          </a:bodyPr>
          <a:lstStyle/>
          <a:p>
            <a:pPr eaLnBrk="1" fontAlgn="auto" hangingPunct="1">
              <a:spcBef>
                <a:spcPts val="0"/>
              </a:spcBef>
              <a:spcAft>
                <a:spcPts val="0"/>
              </a:spcAft>
              <a:defRPr/>
            </a:pPr>
            <a:r>
              <a:rPr lang="en-US" sz="1600" kern="0" dirty="0">
                <a:ln w="10541" cmpd="sng">
                  <a:solidFill>
                    <a:schemeClr val="bg1"/>
                  </a:solidFill>
                  <a:prstDash val="solid"/>
                </a:ln>
                <a:solidFill>
                  <a:schemeClr val="bg1"/>
                </a:solidFill>
                <a:cs typeface="+mn-cs"/>
              </a:rPr>
              <a:t>MEDASSET</a:t>
            </a:r>
          </a:p>
          <a:p>
            <a:pPr eaLnBrk="1" fontAlgn="auto" hangingPunct="1">
              <a:spcBef>
                <a:spcPts val="0"/>
              </a:spcBef>
              <a:spcAft>
                <a:spcPts val="0"/>
              </a:spcAft>
              <a:defRPr/>
            </a:pPr>
            <a:r>
              <a:rPr lang="en-US" sz="1600" kern="0" dirty="0">
                <a:ln w="10541" cmpd="sng">
                  <a:solidFill>
                    <a:schemeClr val="bg1"/>
                  </a:solidFill>
                  <a:prstDash val="solid"/>
                </a:ln>
                <a:solidFill>
                  <a:schemeClr val="bg1"/>
                </a:solidFill>
                <a:cs typeface="+mn-cs"/>
              </a:rPr>
              <a:t>Mediterranean Association to Save the Sea Turtles</a:t>
            </a:r>
          </a:p>
          <a:p>
            <a:pPr eaLnBrk="1" fontAlgn="auto" hangingPunct="1">
              <a:spcBef>
                <a:spcPts val="0"/>
              </a:spcBef>
              <a:spcAft>
                <a:spcPts val="0"/>
              </a:spcAft>
              <a:defRPr/>
            </a:pPr>
            <a:r>
              <a:rPr lang="en-US" sz="1600" kern="0" dirty="0" smtClean="0">
                <a:ln w="10541" cmpd="sng">
                  <a:solidFill>
                    <a:schemeClr val="bg1"/>
                  </a:solidFill>
                  <a:prstDash val="solid"/>
                </a:ln>
                <a:solidFill>
                  <a:schemeClr val="bg1"/>
                </a:solidFill>
                <a:cs typeface="+mn-cs"/>
              </a:rPr>
              <a:t>medasset@medasset.org</a:t>
            </a:r>
            <a:endParaRPr lang="en-US" sz="1600" kern="0" dirty="0">
              <a:ln w="10541" cmpd="sng">
                <a:solidFill>
                  <a:schemeClr val="bg1"/>
                </a:solidFill>
                <a:prstDash val="solid"/>
              </a:ln>
              <a:solidFill>
                <a:schemeClr val="bg1"/>
              </a:solidFill>
              <a:cs typeface="+mn-cs"/>
            </a:endParaRPr>
          </a:p>
          <a:p>
            <a:pPr eaLnBrk="1" fontAlgn="auto" hangingPunct="1">
              <a:spcBef>
                <a:spcPts val="0"/>
              </a:spcBef>
              <a:spcAft>
                <a:spcPts val="0"/>
              </a:spcAft>
              <a:defRPr/>
            </a:pPr>
            <a:r>
              <a:rPr lang="en-US" sz="1600" kern="0" dirty="0" smtClean="0">
                <a:ln w="10541" cmpd="sng">
                  <a:solidFill>
                    <a:schemeClr val="bg1"/>
                  </a:solidFill>
                  <a:prstDash val="solid"/>
                </a:ln>
                <a:solidFill>
                  <a:schemeClr val="bg1"/>
                </a:solidFill>
                <a:cs typeface="+mn-cs"/>
              </a:rPr>
              <a:t>www.medasset.org</a:t>
            </a:r>
            <a:r>
              <a:rPr lang="en-US" sz="1600" kern="0" dirty="0">
                <a:ln w="10541" cmpd="sng">
                  <a:solidFill>
                    <a:schemeClr val="bg1"/>
                  </a:solidFill>
                  <a:prstDash val="solid"/>
                </a:ln>
                <a:solidFill>
                  <a:schemeClr val="bg1"/>
                </a:solidFill>
                <a:cs typeface="+mn-cs"/>
              </a:rPr>
              <a:t> </a:t>
            </a:r>
          </a:p>
        </p:txBody>
      </p:sp>
      <p:pic>
        <p:nvPicPr>
          <p:cNvPr id="39942" name="Picture 6" descr="\\Med-sbs\medasset-documents\Office Essentials\MEDASSET VISUAL IDENTITY\25 YEAR LOGO\LOGO HORIZONAL ENG rgb-0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3173"/>
          <a:stretch>
            <a:fillRect/>
          </a:stretch>
        </p:blipFill>
        <p:spPr bwMode="auto">
          <a:xfrm>
            <a:off x="179389" y="250031"/>
            <a:ext cx="208835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30</a:t>
            </a:fld>
            <a:endParaRPr lang="el-GR"/>
          </a:p>
        </p:txBody>
      </p:sp>
    </p:spTree>
    <p:extLst>
      <p:ext uri="{BB962C8B-B14F-4D97-AF65-F5344CB8AC3E}">
        <p14:creationId xmlns:p14="http://schemas.microsoft.com/office/powerpoint/2010/main" val="411964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83406"/>
          </a:xfrm>
        </p:spPr>
        <p:txBody>
          <a:bodyPr>
            <a:normAutofit/>
          </a:bodyPr>
          <a:lstStyle/>
          <a:p>
            <a:pPr>
              <a:defRPr/>
            </a:pPr>
            <a:r>
              <a:rPr lang="en-US" sz="2800" b="1" dirty="0" smtClean="0">
                <a:solidFill>
                  <a:schemeClr val="tx2">
                    <a:lumMod val="75000"/>
                  </a:schemeClr>
                </a:solidFill>
                <a:effectLst>
                  <a:outerShdw blurRad="38100" dist="38100" dir="2700000" algn="tl">
                    <a:srgbClr val="000000">
                      <a:alpha val="43137"/>
                    </a:srgbClr>
                  </a:outerShdw>
                </a:effectLst>
                <a:latin typeface="Arial" charset="0"/>
                <a:ea typeface="+mn-ea"/>
                <a:cs typeface="Arial" charset="0"/>
              </a:rPr>
              <a:t>Patara Specially Protected Area</a:t>
            </a:r>
            <a:endParaRPr lang="en-GB" sz="2800" b="1" dirty="0" smtClean="0">
              <a:solidFill>
                <a:schemeClr val="tx2">
                  <a:lumMod val="75000"/>
                </a:schemeClr>
              </a:solidFill>
              <a:effectLst>
                <a:outerShdw blurRad="38100" dist="38100" dir="2700000" algn="tl">
                  <a:srgbClr val="000000">
                    <a:alpha val="43137"/>
                  </a:srgbClr>
                </a:outerShdw>
              </a:effectLst>
              <a:latin typeface="Arial" charset="0"/>
              <a:ea typeface="+mn-ea"/>
              <a:cs typeface="Arial" charset="0"/>
            </a:endParaRPr>
          </a:p>
        </p:txBody>
      </p:sp>
      <p:cxnSp>
        <p:nvCxnSpPr>
          <p:cNvPr id="10" name="Straight Connector 9"/>
          <p:cNvCxnSpPr/>
          <p:nvPr/>
        </p:nvCxnSpPr>
        <p:spPr>
          <a:xfrm>
            <a:off x="4292601" y="2540794"/>
            <a:ext cx="2016125" cy="15120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92601" y="2432447"/>
            <a:ext cx="144463" cy="1083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308725" y="3995738"/>
            <a:ext cx="71438" cy="5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106" name="Picture 2"/>
          <p:cNvPicPr>
            <a:picLocks noChangeAspect="1" noChangeArrowheads="1"/>
          </p:cNvPicPr>
          <p:nvPr/>
        </p:nvPicPr>
        <p:blipFill>
          <a:blip r:embed="rId3" cstate="print"/>
          <a:srcRect l="23251" t="11908" r="15581" b="14951"/>
          <a:stretch>
            <a:fillRect/>
          </a:stretch>
        </p:blipFill>
        <p:spPr bwMode="auto">
          <a:xfrm>
            <a:off x="1403648" y="627534"/>
            <a:ext cx="6300192" cy="4518281"/>
          </a:xfrm>
          <a:prstGeom prst="rect">
            <a:avLst/>
          </a:prstGeom>
          <a:noFill/>
          <a:ln w="9525">
            <a:noFill/>
            <a:miter lim="800000"/>
            <a:headEnd/>
            <a:tailEnd/>
          </a:ln>
        </p:spPr>
      </p:pic>
      <p:sp>
        <p:nvSpPr>
          <p:cNvPr id="7" name="Rectangle 5"/>
          <p:cNvSpPr>
            <a:spLocks noChangeArrowheads="1"/>
          </p:cNvSpPr>
          <p:nvPr/>
        </p:nvSpPr>
        <p:spPr bwMode="auto">
          <a:xfrm>
            <a:off x="1403648" y="574980"/>
            <a:ext cx="4104456" cy="615553"/>
          </a:xfrm>
          <a:prstGeom prst="rect">
            <a:avLst/>
          </a:prstGeom>
          <a:solidFill>
            <a:srgbClr val="FFFFFF">
              <a:alpha val="78824"/>
            </a:srgbClr>
          </a:solidFill>
          <a:ln w="9525">
            <a:noFill/>
            <a:miter lim="800000"/>
            <a:headEnd/>
            <a:tailEnd/>
          </a:ln>
          <a:effectLst>
            <a:softEdge rad="63500"/>
          </a:effectLst>
        </p:spPr>
        <p:txBody>
          <a:bodyPr anchor="ctr">
            <a:spAutoFit/>
          </a:bodyPr>
          <a:lstStyle/>
          <a:p>
            <a:pPr>
              <a:spcAft>
                <a:spcPts val="1200"/>
              </a:spcAft>
              <a:defRPr/>
            </a:pPr>
            <a:r>
              <a:rPr lang="en-US" sz="1700" b="1" dirty="0">
                <a:solidFill>
                  <a:srgbClr val="FF0000"/>
                </a:solidFill>
                <a:latin typeface="Calibri"/>
                <a:cs typeface="+mn-cs"/>
              </a:rPr>
              <a:t>Red</a:t>
            </a:r>
            <a:r>
              <a:rPr lang="en-US" sz="1700" b="1" dirty="0">
                <a:solidFill>
                  <a:prstClr val="black"/>
                </a:solidFill>
                <a:effectLst>
                  <a:outerShdw blurRad="38100" dist="38100" dir="2700000" algn="tl">
                    <a:srgbClr val="000000">
                      <a:alpha val="43137"/>
                    </a:srgbClr>
                  </a:outerShdw>
                </a:effectLst>
                <a:latin typeface="Calibri"/>
                <a:cs typeface="+mn-cs"/>
              </a:rPr>
              <a:t> </a:t>
            </a:r>
            <a:r>
              <a:rPr lang="en-US" sz="1700" b="1" dirty="0">
                <a:solidFill>
                  <a:prstClr val="black"/>
                </a:solidFill>
                <a:latin typeface="Calibri"/>
                <a:cs typeface="+mn-cs"/>
              </a:rPr>
              <a:t>line: </a:t>
            </a:r>
            <a:r>
              <a:rPr lang="en-US" sz="1700" b="1" dirty="0">
                <a:solidFill>
                  <a:srgbClr val="FF0000"/>
                </a:solidFill>
                <a:latin typeface="Calibri"/>
                <a:cs typeface="+mn-cs"/>
              </a:rPr>
              <a:t>SPA borders</a:t>
            </a:r>
            <a:r>
              <a:rPr lang="en-US" sz="1700" b="1" dirty="0">
                <a:solidFill>
                  <a:prstClr val="black"/>
                </a:solidFill>
                <a:latin typeface="Calibri"/>
                <a:cs typeface="+mn-cs"/>
              </a:rPr>
              <a:t/>
            </a:r>
            <a:br>
              <a:rPr lang="en-US" sz="1700" b="1" dirty="0">
                <a:solidFill>
                  <a:prstClr val="black"/>
                </a:solidFill>
                <a:latin typeface="Calibri"/>
                <a:cs typeface="+mn-cs"/>
              </a:rPr>
            </a:br>
            <a:r>
              <a:rPr lang="en-US" sz="1700" b="1" dirty="0">
                <a:solidFill>
                  <a:srgbClr val="0070C0"/>
                </a:solidFill>
                <a:latin typeface="Calibri"/>
                <a:cs typeface="+mn-cs"/>
              </a:rPr>
              <a:t>Blue</a:t>
            </a:r>
            <a:r>
              <a:rPr lang="en-US" sz="1700" b="1" dirty="0">
                <a:solidFill>
                  <a:prstClr val="black"/>
                </a:solidFill>
                <a:latin typeface="Calibri"/>
                <a:cs typeface="+mn-cs"/>
              </a:rPr>
              <a:t> &amp;</a:t>
            </a:r>
            <a:r>
              <a:rPr lang="en-US" sz="1700" b="1" dirty="0">
                <a:ln>
                  <a:solidFill>
                    <a:schemeClr val="tx1">
                      <a:lumMod val="50000"/>
                      <a:lumOff val="50000"/>
                    </a:schemeClr>
                  </a:solidFill>
                </a:ln>
                <a:solidFill>
                  <a:srgbClr val="FFFF00"/>
                </a:solidFill>
                <a:effectLst>
                  <a:outerShdw blurRad="38100" dist="38100" dir="2700000" algn="tl">
                    <a:srgbClr val="000000">
                      <a:alpha val="43137"/>
                    </a:srgbClr>
                  </a:outerShdw>
                </a:effectLst>
                <a:latin typeface="Calibri"/>
                <a:cs typeface="+mn-cs"/>
              </a:rPr>
              <a:t>Yellow</a:t>
            </a:r>
            <a:r>
              <a:rPr lang="en-US" sz="1700" b="1" dirty="0">
                <a:ln>
                  <a:solidFill>
                    <a:schemeClr val="tx1">
                      <a:lumMod val="50000"/>
                      <a:lumOff val="50000"/>
                    </a:schemeClr>
                  </a:solidFill>
                </a:ln>
                <a:solidFill>
                  <a:prstClr val="black"/>
                </a:solidFill>
                <a:effectLst>
                  <a:outerShdw blurRad="38100" dist="38100" dir="2700000" algn="tl">
                    <a:srgbClr val="000000">
                      <a:alpha val="43137"/>
                    </a:srgbClr>
                  </a:outerShdw>
                </a:effectLst>
                <a:latin typeface="Calibri"/>
                <a:cs typeface="+mn-cs"/>
              </a:rPr>
              <a:t> </a:t>
            </a:r>
            <a:r>
              <a:rPr lang="en-US" sz="1700" b="1" dirty="0">
                <a:solidFill>
                  <a:prstClr val="black"/>
                </a:solidFill>
                <a:latin typeface="Calibri"/>
                <a:cs typeface="+mn-cs"/>
              </a:rPr>
              <a:t>line: Archaeological Site </a:t>
            </a:r>
            <a:endParaRPr lang="en-GB" sz="1700" b="1" dirty="0">
              <a:ln>
                <a:solidFill>
                  <a:schemeClr val="tx1">
                    <a:lumMod val="50000"/>
                    <a:lumOff val="50000"/>
                  </a:schemeClr>
                </a:solidFill>
              </a:ln>
              <a:effectLst>
                <a:outerShdw blurRad="50800" dist="38100" dir="13500000" algn="br" rotWithShape="0">
                  <a:prstClr val="black">
                    <a:alpha val="40000"/>
                  </a:prstClr>
                </a:outerShdw>
              </a:effectLst>
              <a:latin typeface="+mj-lt"/>
              <a:ea typeface="Calibri" pitchFamily="34" charset="0"/>
              <a:cs typeface="Times New Roman" pitchFamily="18" charset="0"/>
            </a:endParaRPr>
          </a:p>
        </p:txBody>
      </p:sp>
      <p:cxnSp>
        <p:nvCxnSpPr>
          <p:cNvPr id="17" name="Straight Arrow Connector 16"/>
          <p:cNvCxnSpPr/>
          <p:nvPr/>
        </p:nvCxnSpPr>
        <p:spPr bwMode="auto">
          <a:xfrm flipV="1">
            <a:off x="2123728" y="2625757"/>
            <a:ext cx="648072" cy="140415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V="1">
            <a:off x="2771800" y="3327835"/>
            <a:ext cx="936104" cy="7560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08" name="TextBox 7"/>
          <p:cNvSpPr txBox="1">
            <a:spLocks noChangeArrowheads="1"/>
          </p:cNvSpPr>
          <p:nvPr/>
        </p:nvSpPr>
        <p:spPr bwMode="auto">
          <a:xfrm>
            <a:off x="1403648" y="4083918"/>
            <a:ext cx="2376488" cy="369332"/>
          </a:xfrm>
          <a:prstGeom prst="rect">
            <a:avLst/>
          </a:prstGeom>
          <a:noFill/>
          <a:ln w="9525">
            <a:noFill/>
            <a:miter lim="800000"/>
            <a:headEnd/>
            <a:tailEnd/>
          </a:ln>
        </p:spPr>
        <p:txBody>
          <a:bodyPr>
            <a:spAutoFit/>
          </a:bodyPr>
          <a:lstStyle/>
          <a:p>
            <a:r>
              <a:rPr lang="en-GB" b="1" dirty="0">
                <a:solidFill>
                  <a:schemeClr val="bg1"/>
                </a:solidFill>
              </a:rPr>
              <a:t>Nesting Beaches</a:t>
            </a:r>
          </a:p>
        </p:txBody>
      </p:sp>
      <p:pic>
        <p:nvPicPr>
          <p:cNvPr id="15" name="Picture 4" descr="\\Med-sbs\Medasset-Documents\Campaigns\Patara 2008-\Photos-Maps\MiscFromWeb\holyandphotos.org\overview.jpg"/>
          <p:cNvPicPr>
            <a:picLocks noChangeAspect="1" noChangeArrowheads="1"/>
          </p:cNvPicPr>
          <p:nvPr/>
        </p:nvPicPr>
        <p:blipFill>
          <a:blip r:embed="rId4" cstate="print"/>
          <a:srcRect l="19869" t="19278" r="4642" b="21579"/>
          <a:stretch>
            <a:fillRect/>
          </a:stretch>
        </p:blipFill>
        <p:spPr bwMode="auto">
          <a:xfrm>
            <a:off x="1321072" y="0"/>
            <a:ext cx="7822929" cy="3057804"/>
          </a:xfrm>
          <a:prstGeom prst="rect">
            <a:avLst/>
          </a:prstGeom>
          <a:noFill/>
          <a:ln w="9525">
            <a:noFill/>
            <a:miter lim="800000"/>
            <a:headEnd/>
            <a:tailEnd/>
          </a:ln>
        </p:spPr>
      </p:pic>
      <p:pic>
        <p:nvPicPr>
          <p:cNvPr id="16" name="Picture 2" descr="\\Med-sbs\Medasset-Documents\Campaigns\Patara 2008-\Photos-Maps\YusufYavuz\patara-kumsalc4b1-carettalarc4b1n-yuvalama-alanc4b1-olarak-biliniyor.jpg"/>
          <p:cNvPicPr>
            <a:picLocks noChangeAspect="1" noChangeArrowheads="1"/>
          </p:cNvPicPr>
          <p:nvPr/>
        </p:nvPicPr>
        <p:blipFill>
          <a:blip r:embed="rId5" cstate="print"/>
          <a:srcRect t="19419" b="28339"/>
          <a:stretch>
            <a:fillRect/>
          </a:stretch>
        </p:blipFill>
        <p:spPr bwMode="auto">
          <a:xfrm>
            <a:off x="0" y="2829226"/>
            <a:ext cx="9144000" cy="2314274"/>
          </a:xfrm>
          <a:prstGeom prst="rect">
            <a:avLst/>
          </a:prstGeom>
          <a:noFill/>
          <a:ln w="9525">
            <a:noFill/>
            <a:miter lim="800000"/>
            <a:headEnd/>
            <a:tailEnd/>
          </a:ln>
        </p:spPr>
      </p:pic>
      <p:pic>
        <p:nvPicPr>
          <p:cNvPr id="4105" name="Resim 1"/>
          <p:cNvPicPr>
            <a:picLocks noChangeAspect="1"/>
          </p:cNvPicPr>
          <p:nvPr/>
        </p:nvPicPr>
        <p:blipFill>
          <a:blip r:embed="rId6" cstate="print">
            <a:lum bright="10000"/>
          </a:blip>
          <a:srcRect l="12245" t="2484"/>
          <a:stretch>
            <a:fillRect/>
          </a:stretch>
        </p:blipFill>
        <p:spPr bwMode="auto">
          <a:xfrm>
            <a:off x="0" y="0"/>
            <a:ext cx="5112568" cy="284178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C2566017-1F1B-4FC3-A0D1-CBA9517FDD6C}" type="slidenum">
              <a:rPr lang="el-GR" smtClean="0"/>
              <a:pPr>
                <a:defRPr/>
              </a:pPr>
              <a:t>4</a:t>
            </a:fld>
            <a:endParaRPr lang="el-GR"/>
          </a:p>
        </p:txBody>
      </p:sp>
      <p:sp>
        <p:nvSpPr>
          <p:cNvPr id="5" name="TextBox 4"/>
          <p:cNvSpPr txBox="1"/>
          <p:nvPr/>
        </p:nvSpPr>
        <p:spPr>
          <a:xfrm>
            <a:off x="323528" y="123478"/>
            <a:ext cx="1832746" cy="369332"/>
          </a:xfrm>
          <a:prstGeom prst="rect">
            <a:avLst/>
          </a:prstGeom>
          <a:noFill/>
        </p:spPr>
        <p:txBody>
          <a:bodyPr wrap="none" rtlCol="0">
            <a:spAutoFit/>
          </a:bodyPr>
          <a:lstStyle/>
          <a:p>
            <a:r>
              <a:rPr lang="en-US" dirty="0" smtClean="0">
                <a:solidFill>
                  <a:srgbClr val="FF0000"/>
                </a:solidFill>
              </a:rPr>
              <a:t>Archeological site</a:t>
            </a:r>
            <a:endParaRPr lang="el-GR" dirty="0">
              <a:solidFill>
                <a:srgbClr val="FF0000"/>
              </a:solidFill>
            </a:endParaRPr>
          </a:p>
        </p:txBody>
      </p:sp>
      <p:sp>
        <p:nvSpPr>
          <p:cNvPr id="6" name="TextBox 5"/>
          <p:cNvSpPr txBox="1"/>
          <p:nvPr/>
        </p:nvSpPr>
        <p:spPr>
          <a:xfrm>
            <a:off x="5570495" y="123478"/>
            <a:ext cx="1965410" cy="369332"/>
          </a:xfrm>
          <a:prstGeom prst="rect">
            <a:avLst/>
          </a:prstGeom>
          <a:noFill/>
        </p:spPr>
        <p:txBody>
          <a:bodyPr wrap="none" rtlCol="0">
            <a:spAutoFit/>
          </a:bodyPr>
          <a:lstStyle/>
          <a:p>
            <a:r>
              <a:rPr lang="en-US" dirty="0" smtClean="0">
                <a:solidFill>
                  <a:srgbClr val="FF0000"/>
                </a:solidFill>
              </a:rPr>
              <a:t>St. Nicholas church</a:t>
            </a:r>
            <a:endParaRPr lang="el-GR" dirty="0">
              <a:solidFill>
                <a:srgbClr val="FF0000"/>
              </a:solidFill>
            </a:endParaRPr>
          </a:p>
        </p:txBody>
      </p:sp>
      <p:sp>
        <p:nvSpPr>
          <p:cNvPr id="8" name="TextBox 7"/>
          <p:cNvSpPr txBox="1"/>
          <p:nvPr/>
        </p:nvSpPr>
        <p:spPr>
          <a:xfrm>
            <a:off x="307684" y="4671647"/>
            <a:ext cx="2836674" cy="369332"/>
          </a:xfrm>
          <a:prstGeom prst="rect">
            <a:avLst/>
          </a:prstGeom>
          <a:noFill/>
        </p:spPr>
        <p:txBody>
          <a:bodyPr wrap="none" rtlCol="0">
            <a:spAutoFit/>
          </a:bodyPr>
          <a:lstStyle/>
          <a:p>
            <a:r>
              <a:rPr lang="en-US" dirty="0" smtClean="0">
                <a:solidFill>
                  <a:srgbClr val="FF0000"/>
                </a:solidFill>
              </a:rPr>
              <a:t>Sand dunes &amp; nesting beach</a:t>
            </a:r>
            <a:endParaRPr lang="el-GR"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05"/>
                                        </p:tgtEl>
                                        <p:attrNameLst>
                                          <p:attrName>style.visibility</p:attrName>
                                        </p:attrNameLst>
                                      </p:cBhvr>
                                      <p:to>
                                        <p:strVal val="visible"/>
                                      </p:to>
                                    </p:set>
                                    <p:anim calcmode="lin" valueType="num">
                                      <p:cBhvr additive="base">
                                        <p:cTn id="19" dur="500" fill="hold"/>
                                        <p:tgtEl>
                                          <p:spTgt spid="4105"/>
                                        </p:tgtEl>
                                        <p:attrNameLst>
                                          <p:attrName>ppt_x</p:attrName>
                                        </p:attrNameLst>
                                      </p:cBhvr>
                                      <p:tavLst>
                                        <p:tav tm="0">
                                          <p:val>
                                            <p:strVal val="0-#ppt_w/2"/>
                                          </p:val>
                                        </p:tav>
                                        <p:tav tm="100000">
                                          <p:val>
                                            <p:strVal val="#ppt_x"/>
                                          </p:val>
                                        </p:tav>
                                      </p:tavLst>
                                    </p:anim>
                                    <p:anim calcmode="lin" valueType="num">
                                      <p:cBhvr additive="base">
                                        <p:cTn id="20" dur="500" fill="hold"/>
                                        <p:tgtEl>
                                          <p:spTgt spid="4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523768"/>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1: Urgently ensure that Patara nesting beach receives appropriate legal protection and management, in line with its exceptional, natural and ecological value.</a:t>
            </a:r>
          </a:p>
          <a:p>
            <a:pPr marL="0" lvl="0" indent="0" algn="ctr">
              <a:spcBef>
                <a:spcPct val="0"/>
              </a:spcBef>
              <a:buNone/>
            </a:pP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srgbClr val="FF0000"/>
                </a:solidFill>
                <a:latin typeface="+mn-lt"/>
                <a:cs typeface="Arial" panose="020B0604020202020204" pitchFamily="34" charset="0"/>
              </a:rPr>
              <a:t>No</a:t>
            </a:r>
            <a:r>
              <a:rPr lang="en-US" altLang="en-US" sz="1400" i="1" dirty="0" smtClean="0">
                <a:latin typeface="+mn-lt"/>
                <a:cs typeface="Arial" panose="020B0604020202020204" pitchFamily="34" charset="0"/>
              </a:rPr>
              <a:t> </a:t>
            </a:r>
            <a:r>
              <a:rPr lang="en-US" altLang="en-US" sz="1400" i="1" dirty="0">
                <a:latin typeface="+mn-lt"/>
                <a:cs typeface="Arial" panose="020B0604020202020204" pitchFamily="34" charset="0"/>
              </a:rPr>
              <a:t>confirmation of the </a:t>
            </a:r>
            <a:r>
              <a:rPr lang="en-US" altLang="en-US" sz="1400" i="1" dirty="0" smtClean="0">
                <a:latin typeface="+mn-lt"/>
                <a:cs typeface="Arial" panose="020B0604020202020204" pitchFamily="34" charset="0"/>
              </a:rPr>
              <a:t>revised SPA borders. </a:t>
            </a: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Legislation </a:t>
            </a:r>
            <a:r>
              <a:rPr lang="en-US" altLang="en-US" sz="1400" i="1" dirty="0">
                <a:solidFill>
                  <a:prstClr val="black"/>
                </a:solidFill>
                <a:latin typeface="+mn-lt"/>
                <a:cs typeface="Arial" panose="020B0604020202020204" pitchFamily="34" charset="0"/>
              </a:rPr>
              <a:t>prohibiting entrance </a:t>
            </a:r>
            <a:r>
              <a:rPr lang="en-US" altLang="en-US" sz="1400" i="1" dirty="0" smtClean="0">
                <a:solidFill>
                  <a:prstClr val="black"/>
                </a:solidFill>
                <a:latin typeface="+mn-lt"/>
                <a:cs typeface="Arial" panose="020B0604020202020204" pitchFamily="34" charset="0"/>
              </a:rPr>
              <a:t>after 20:00 is </a:t>
            </a:r>
            <a:r>
              <a:rPr lang="en-US" altLang="en-US" sz="1400" i="1" dirty="0" smtClean="0">
                <a:solidFill>
                  <a:srgbClr val="FF0000"/>
                </a:solidFill>
                <a:latin typeface="+mn-lt"/>
                <a:cs typeface="Arial" panose="020B0604020202020204" pitchFamily="34" charset="0"/>
              </a:rPr>
              <a:t>not </a:t>
            </a:r>
            <a:r>
              <a:rPr lang="en-US" altLang="en-US" sz="1400" i="1" dirty="0">
                <a:solidFill>
                  <a:srgbClr val="FF0000"/>
                </a:solidFill>
                <a:latin typeface="+mn-lt"/>
                <a:cs typeface="Arial" panose="020B0604020202020204" pitchFamily="34" charset="0"/>
              </a:rPr>
              <a:t>enforced</a:t>
            </a:r>
            <a:r>
              <a:rPr lang="en-US" altLang="en-US" sz="1400" b="1" i="1" dirty="0">
                <a:latin typeface="+mn-lt"/>
                <a:cs typeface="Arial" panose="020B0604020202020204" pitchFamily="34" charset="0"/>
              </a:rPr>
              <a:t>. </a:t>
            </a:r>
            <a:endParaRPr lang="en-US" altLang="en-US" sz="1400" b="1" i="1" dirty="0" smtClean="0">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srgbClr val="FF0000"/>
                </a:solidFill>
                <a:latin typeface="+mn-lt"/>
                <a:cs typeface="Arial" panose="020B0604020202020204" pitchFamily="34" charset="0"/>
              </a:rPr>
              <a:t>Poor</a:t>
            </a:r>
            <a:r>
              <a:rPr lang="en-US" altLang="en-US" sz="1400" i="1" dirty="0" smtClean="0">
                <a:solidFill>
                  <a:prstClr val="black"/>
                </a:solidFill>
                <a:latin typeface="+mn-lt"/>
                <a:cs typeface="Arial" panose="020B0604020202020204" pitchFamily="34" charset="0"/>
              </a:rPr>
              <a:t> </a:t>
            </a:r>
            <a:r>
              <a:rPr lang="en-US" altLang="en-US" sz="1400" i="1" dirty="0">
                <a:solidFill>
                  <a:prstClr val="black"/>
                </a:solidFill>
                <a:latin typeface="+mn-lt"/>
                <a:cs typeface="Arial" panose="020B0604020202020204" pitchFamily="34" charset="0"/>
              </a:rPr>
              <a:t>management of vehicle entrance </a:t>
            </a:r>
            <a:r>
              <a:rPr lang="en-US" altLang="en-US" sz="1400" i="1" dirty="0" smtClean="0">
                <a:solidFill>
                  <a:prstClr val="black"/>
                </a:solidFill>
                <a:latin typeface="+mn-lt"/>
                <a:cs typeface="Arial" panose="020B0604020202020204" pitchFamily="34" charset="0"/>
              </a:rPr>
              <a:t>along </a:t>
            </a:r>
            <a:r>
              <a:rPr lang="en-US" altLang="en-US" sz="1400" i="1" dirty="0">
                <a:solidFill>
                  <a:prstClr val="black"/>
                </a:solidFill>
                <a:latin typeface="+mn-lt"/>
                <a:cs typeface="Arial" panose="020B0604020202020204" pitchFamily="34" charset="0"/>
              </a:rPr>
              <a:t>the entire SPA</a:t>
            </a:r>
            <a:r>
              <a:rPr lang="en-US" altLang="en-US" sz="1400" i="1" dirty="0" smtClean="0">
                <a:solidFill>
                  <a:prstClr val="black"/>
                </a:solidFill>
                <a:latin typeface="+mn-lt"/>
                <a:cs typeface="Arial" panose="020B0604020202020204" pitchFamily="34" charset="0"/>
              </a:rPr>
              <a:t>. Personnel only at the entrance of the Main Beach.</a:t>
            </a:r>
          </a:p>
          <a:p>
            <a:pPr marL="585787" lvl="1">
              <a:spcBef>
                <a:spcPct val="0"/>
              </a:spcBef>
              <a:buFont typeface="Wingdings" panose="05000000000000000000" pitchFamily="2" charset="2"/>
              <a:buChar char="Ø"/>
            </a:pPr>
            <a:r>
              <a:rPr lang="en-US" altLang="en-US" sz="1400" i="1" dirty="0" smtClean="0">
                <a:solidFill>
                  <a:srgbClr val="FF0000"/>
                </a:solidFill>
                <a:latin typeface="+mn-lt"/>
                <a:cs typeface="Arial" panose="020B0604020202020204" pitchFamily="34" charset="0"/>
              </a:rPr>
              <a:t>No </a:t>
            </a:r>
            <a:r>
              <a:rPr lang="en-US" altLang="en-US" sz="1400" i="1" dirty="0">
                <a:solidFill>
                  <a:srgbClr val="FF0000"/>
                </a:solidFill>
                <a:latin typeface="+mn-lt"/>
                <a:cs typeface="Arial" panose="020B0604020202020204" pitchFamily="34" charset="0"/>
              </a:rPr>
              <a:t>personnel </a:t>
            </a:r>
            <a:r>
              <a:rPr lang="en-US" altLang="en-US" sz="1400" i="1" dirty="0" smtClean="0">
                <a:solidFill>
                  <a:srgbClr val="FF0000"/>
                </a:solidFill>
                <a:latin typeface="+mn-lt"/>
                <a:cs typeface="Arial" panose="020B0604020202020204" pitchFamily="34" charset="0"/>
              </a:rPr>
              <a:t>observed </a:t>
            </a:r>
            <a:r>
              <a:rPr lang="en-US" altLang="en-US" sz="1400" i="1" dirty="0" smtClean="0">
                <a:solidFill>
                  <a:prstClr val="black"/>
                </a:solidFill>
                <a:latin typeface="+mn-lt"/>
                <a:cs typeface="Arial" panose="020B0604020202020204" pitchFamily="34" charset="0"/>
              </a:rPr>
              <a:t>during our </a:t>
            </a:r>
            <a:r>
              <a:rPr lang="en-US" altLang="en-US" sz="1400" i="1" dirty="0">
                <a:solidFill>
                  <a:prstClr val="black"/>
                </a:solidFill>
                <a:latin typeface="+mn-lt"/>
                <a:cs typeface="Arial" panose="020B0604020202020204" pitchFamily="34" charset="0"/>
              </a:rPr>
              <a:t>survey at any of the </a:t>
            </a:r>
            <a:r>
              <a:rPr lang="en-US" altLang="en-US" sz="1400" i="1" dirty="0" smtClean="0">
                <a:solidFill>
                  <a:prstClr val="black"/>
                </a:solidFill>
                <a:latin typeface="+mn-lt"/>
                <a:cs typeface="Arial" panose="020B0604020202020204" pitchFamily="34" charset="0"/>
              </a:rPr>
              <a:t>checkpoints. No rangers </a:t>
            </a:r>
            <a:r>
              <a:rPr lang="en-US" altLang="en-US" sz="1400" i="1" dirty="0">
                <a:solidFill>
                  <a:prstClr val="black"/>
                </a:solidFill>
                <a:latin typeface="+mn-lt"/>
                <a:cs typeface="Arial" panose="020B0604020202020204" pitchFamily="34" charset="0"/>
              </a:rPr>
              <a:t>or gendarmerie on foot or in a </a:t>
            </a:r>
            <a:r>
              <a:rPr lang="en-US" altLang="en-US" sz="1400" i="1" dirty="0" smtClean="0">
                <a:solidFill>
                  <a:prstClr val="black"/>
                </a:solidFill>
                <a:latin typeface="+mn-lt"/>
                <a:cs typeface="Arial" panose="020B0604020202020204" pitchFamily="34" charset="0"/>
              </a:rPr>
              <a:t>vehicle.</a:t>
            </a:r>
          </a:p>
          <a:p>
            <a:pPr marL="585787" lvl="1">
              <a:spcBef>
                <a:spcPct val="0"/>
              </a:spcBef>
            </a:pPr>
            <a:endParaRPr lang="en-US" altLang="en-US" sz="1400" i="1" dirty="0" smtClean="0">
              <a:solidFill>
                <a:prstClr val="black"/>
              </a:solidFill>
              <a:latin typeface="+mn-lt"/>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331640" y="2567749"/>
            <a:ext cx="3007548" cy="1798476"/>
          </a:xfrm>
          <a:prstGeom prst="rect">
            <a:avLst/>
          </a:prstGeom>
        </p:spPr>
      </p:pic>
      <p:sp>
        <p:nvSpPr>
          <p:cNvPr id="6" name="Rectangle 5"/>
          <p:cNvSpPr/>
          <p:nvPr/>
        </p:nvSpPr>
        <p:spPr>
          <a:xfrm>
            <a:off x="1259632" y="4442234"/>
            <a:ext cx="4572001" cy="400110"/>
          </a:xfrm>
          <a:prstGeom prst="rect">
            <a:avLst/>
          </a:prstGeom>
        </p:spPr>
        <p:txBody>
          <a:bodyPr>
            <a:spAutoFit/>
          </a:bodyPr>
          <a:lstStyle/>
          <a:p>
            <a:pPr algn="just"/>
            <a:r>
              <a:rPr lang="en-US" sz="1000" b="1" dirty="0"/>
              <a:t>Tracks of heavy vehicles </a:t>
            </a:r>
            <a:r>
              <a:rPr lang="en-US" sz="1000" dirty="0"/>
              <a:t>on the northern section of the </a:t>
            </a:r>
            <a:endParaRPr lang="en-US" sz="1000" dirty="0" smtClean="0"/>
          </a:p>
          <a:p>
            <a:pPr algn="just"/>
            <a:r>
              <a:rPr lang="en-US" sz="1000" dirty="0" smtClean="0"/>
              <a:t>South </a:t>
            </a:r>
            <a:r>
              <a:rPr lang="en-US" sz="1000" dirty="0"/>
              <a:t>beach.</a:t>
            </a:r>
            <a:endParaRPr lang="el-GR" sz="1000" dirty="0"/>
          </a:p>
        </p:txBody>
      </p:sp>
      <p:pic>
        <p:nvPicPr>
          <p:cNvPr id="8" name="Picture 7"/>
          <p:cNvPicPr>
            <a:picLocks noChangeAspect="1"/>
          </p:cNvPicPr>
          <p:nvPr/>
        </p:nvPicPr>
        <p:blipFill>
          <a:blip r:embed="rId4"/>
          <a:stretch>
            <a:fillRect/>
          </a:stretch>
        </p:blipFill>
        <p:spPr>
          <a:xfrm>
            <a:off x="4741289" y="2563986"/>
            <a:ext cx="3024336" cy="1806002"/>
          </a:xfrm>
          <a:prstGeom prst="rect">
            <a:avLst/>
          </a:prstGeom>
        </p:spPr>
      </p:pic>
      <p:sp>
        <p:nvSpPr>
          <p:cNvPr id="9" name="Rectangle 8"/>
          <p:cNvSpPr/>
          <p:nvPr/>
        </p:nvSpPr>
        <p:spPr>
          <a:xfrm>
            <a:off x="4572000" y="4442234"/>
            <a:ext cx="4572000" cy="400110"/>
          </a:xfrm>
          <a:prstGeom prst="rect">
            <a:avLst/>
          </a:prstGeom>
        </p:spPr>
        <p:txBody>
          <a:bodyPr>
            <a:spAutoFit/>
          </a:bodyPr>
          <a:lstStyle/>
          <a:p>
            <a:r>
              <a:rPr lang="en-US" sz="1000" dirty="0"/>
              <a:t>Patara Main Beach. Low dunes to the right of the wooden walkway, </a:t>
            </a:r>
            <a:r>
              <a:rPr lang="en-US" sz="1000" dirty="0" smtClean="0"/>
              <a:t>from where </a:t>
            </a:r>
            <a:r>
              <a:rPr lang="en-US" sz="1000" dirty="0"/>
              <a:t>it is </a:t>
            </a:r>
            <a:r>
              <a:rPr lang="en-US" sz="1000" b="1" dirty="0"/>
              <a:t>possible to enter the beach after 20:00</a:t>
            </a:r>
            <a:r>
              <a:rPr lang="en-US" sz="1000" dirty="0"/>
              <a:t>. Note the acacia trees on the beach.</a:t>
            </a:r>
            <a:endParaRPr lang="el-GR" sz="1000" dirty="0"/>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5</a:t>
            </a:fld>
            <a:endParaRPr lang="el-GR"/>
          </a:p>
        </p:txBody>
      </p:sp>
      <p:sp>
        <p:nvSpPr>
          <p:cNvPr id="5" name="TextBox 4"/>
          <p:cNvSpPr txBox="1"/>
          <p:nvPr/>
        </p:nvSpPr>
        <p:spPr>
          <a:xfrm>
            <a:off x="4860032" y="3651870"/>
            <a:ext cx="631904" cy="400110"/>
          </a:xfrm>
          <a:prstGeom prst="rect">
            <a:avLst/>
          </a:prstGeom>
          <a:noFill/>
        </p:spPr>
        <p:txBody>
          <a:bodyPr wrap="none" rtlCol="0">
            <a:spAutoFit/>
          </a:bodyPr>
          <a:lstStyle/>
          <a:p>
            <a:r>
              <a:rPr lang="en-US" sz="1000" dirty="0" smtClean="0">
                <a:solidFill>
                  <a:srgbClr val="FF0000"/>
                </a:solidFill>
              </a:rPr>
              <a:t>Wooden</a:t>
            </a:r>
          </a:p>
          <a:p>
            <a:r>
              <a:rPr lang="en-US" sz="1000" dirty="0" smtClean="0">
                <a:solidFill>
                  <a:srgbClr val="FF0000"/>
                </a:solidFill>
              </a:rPr>
              <a:t>walkway</a:t>
            </a:r>
            <a:endParaRPr lang="el-GR" sz="1000" dirty="0">
              <a:solidFill>
                <a:srgbClr val="FF0000"/>
              </a:solidFill>
            </a:endParaRPr>
          </a:p>
        </p:txBody>
      </p:sp>
    </p:spTree>
    <p:extLst>
      <p:ext uri="{BB962C8B-B14F-4D97-AF65-F5344CB8AC3E}">
        <p14:creationId xmlns:p14="http://schemas.microsoft.com/office/powerpoint/2010/main" val="506957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769989"/>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2: Urgently set up, enforce and monitor the implementation of strict regulations. </a:t>
            </a:r>
          </a:p>
          <a:p>
            <a:pPr marL="985837" lvl="2" indent="-285750">
              <a:spcBef>
                <a:spcPct val="0"/>
              </a:spcBef>
              <a:buAutoNum type="romanLcParenBoth"/>
            </a:pPr>
            <a:r>
              <a:rPr lang="en-US" altLang="en-US" sz="1200" b="1" dirty="0" smtClean="0">
                <a:solidFill>
                  <a:schemeClr val="accent1">
                    <a:lumMod val="50000"/>
                  </a:schemeClr>
                </a:solidFill>
                <a:effectLst>
                  <a:outerShdw blurRad="38100" dist="38100" dir="2700000" algn="tl">
                    <a:srgbClr val="000000">
                      <a:alpha val="43137"/>
                    </a:srgbClr>
                  </a:outerShdw>
                </a:effectLst>
              </a:rPr>
              <a:t>prohibit </a:t>
            </a:r>
            <a:r>
              <a:rPr lang="en-US" altLang="en-US" sz="1200" b="1" dirty="0">
                <a:solidFill>
                  <a:schemeClr val="accent1">
                    <a:lumMod val="50000"/>
                  </a:schemeClr>
                </a:solidFill>
                <a:effectLst>
                  <a:outerShdw blurRad="38100" dist="38100" dir="2700000" algn="tl">
                    <a:srgbClr val="000000">
                      <a:alpha val="43137"/>
                    </a:srgbClr>
                  </a:outerShdw>
                </a:effectLst>
              </a:rPr>
              <a:t>further development on the beach (including buildings, structures, roads) and enable the removal of abandoned illegal facilities and restoration of the dunes; </a:t>
            </a:r>
            <a:endParaRPr lang="en-US" altLang="en-US" sz="1200" b="1" dirty="0" smtClean="0">
              <a:solidFill>
                <a:schemeClr val="accent1">
                  <a:lumMod val="50000"/>
                </a:schemeClr>
              </a:solidFill>
              <a:effectLst>
                <a:outerShdw blurRad="38100" dist="38100" dir="2700000" algn="tl">
                  <a:srgbClr val="000000">
                    <a:alpha val="43137"/>
                  </a:srgbClr>
                </a:outerShdw>
              </a:effectLst>
            </a:endParaRPr>
          </a:p>
          <a:p>
            <a:pPr marL="985837" lvl="2" indent="-285750">
              <a:spcBef>
                <a:spcPct val="0"/>
              </a:spcBef>
              <a:buAutoNum type="romanLcParenBoth"/>
            </a:pPr>
            <a:r>
              <a:rPr lang="en-US" altLang="en-US" sz="1200" b="1" dirty="0" smtClean="0">
                <a:solidFill>
                  <a:schemeClr val="accent1">
                    <a:lumMod val="50000"/>
                  </a:schemeClr>
                </a:solidFill>
                <a:effectLst>
                  <a:outerShdw blurRad="38100" dist="38100" dir="2700000" algn="tl">
                    <a:srgbClr val="000000">
                      <a:alpha val="43137"/>
                    </a:srgbClr>
                  </a:outerShdw>
                </a:effectLst>
              </a:rPr>
              <a:t>regulate </a:t>
            </a:r>
            <a:r>
              <a:rPr lang="en-US" altLang="en-US" sz="1200" b="1" dirty="0">
                <a:solidFill>
                  <a:schemeClr val="accent1">
                    <a:lumMod val="50000"/>
                  </a:schemeClr>
                </a:solidFill>
                <a:effectLst>
                  <a:outerShdw blurRad="38100" dist="38100" dir="2700000" algn="tl">
                    <a:srgbClr val="000000">
                      <a:alpha val="43137"/>
                    </a:srgbClr>
                  </a:outerShdw>
                </a:effectLst>
              </a:rPr>
              <a:t>the extent and use of furniture on the beach and ensure </a:t>
            </a:r>
            <a:r>
              <a:rPr lang="en-US" altLang="en-US" sz="1200" b="1" dirty="0" smtClean="0">
                <a:solidFill>
                  <a:schemeClr val="accent1">
                    <a:lumMod val="50000"/>
                  </a:schemeClr>
                </a:solidFill>
                <a:effectLst>
                  <a:outerShdw blurRad="38100" dist="38100" dir="2700000" algn="tl">
                    <a:srgbClr val="000000">
                      <a:alpha val="43137"/>
                    </a:srgbClr>
                  </a:outerShdw>
                </a:effectLst>
              </a:rPr>
              <a:t>beach furniture </a:t>
            </a:r>
            <a:r>
              <a:rPr lang="en-US" altLang="en-US" sz="1200" b="1" dirty="0">
                <a:solidFill>
                  <a:schemeClr val="accent1">
                    <a:lumMod val="50000"/>
                  </a:schemeClr>
                </a:solidFill>
                <a:effectLst>
                  <a:outerShdw blurRad="38100" dist="38100" dir="2700000" algn="tl">
                    <a:srgbClr val="000000">
                      <a:alpha val="43137"/>
                    </a:srgbClr>
                  </a:outerShdw>
                </a:effectLst>
              </a:rPr>
              <a:t>is removed from the nesting zone at night;</a:t>
            </a:r>
            <a:endParaRPr lang="en-US" altLang="en-US" sz="1200" b="1" dirty="0" smtClean="0">
              <a:solidFill>
                <a:schemeClr val="accent1">
                  <a:lumMod val="50000"/>
                </a:schemeClr>
              </a:solidFill>
              <a:effectLst>
                <a:outerShdw blurRad="38100" dist="38100" dir="2700000" algn="tl">
                  <a:srgbClr val="000000">
                    <a:alpha val="43137"/>
                  </a:srgbClr>
                </a:outerShdw>
              </a:effectLst>
            </a:endParaRPr>
          </a:p>
          <a:p>
            <a:pPr marL="700087" lvl="2" indent="0">
              <a:spcBef>
                <a:spcPct val="0"/>
              </a:spcBef>
              <a:buNone/>
            </a:pPr>
            <a:endParaRPr lang="en-US" altLang="en-US" sz="1000" b="1" dirty="0">
              <a:solidFill>
                <a:schemeClr val="accent1">
                  <a:lumMod val="50000"/>
                </a:schemeClr>
              </a:solidFill>
              <a:effectLst>
                <a:outerShdw blurRad="38100" dist="38100" dir="2700000" algn="tl">
                  <a:srgbClr val="000000">
                    <a:alpha val="43137"/>
                  </a:srgbClr>
                </a:outerShdw>
              </a:effectLst>
            </a:endParaRP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The </a:t>
            </a:r>
            <a:r>
              <a:rPr lang="en-US" altLang="en-US" sz="1400" i="1" dirty="0">
                <a:solidFill>
                  <a:prstClr val="black"/>
                </a:solidFill>
                <a:latin typeface="+mn-lt"/>
                <a:cs typeface="Arial" panose="020B0604020202020204" pitchFamily="34" charset="0"/>
              </a:rPr>
              <a:t>permanent </a:t>
            </a:r>
            <a:r>
              <a:rPr lang="en-US" altLang="en-US" sz="1400" i="1" dirty="0" smtClean="0">
                <a:solidFill>
                  <a:prstClr val="black"/>
                </a:solidFill>
                <a:latin typeface="+mn-lt"/>
                <a:cs typeface="Arial" panose="020B0604020202020204" pitchFamily="34" charset="0"/>
              </a:rPr>
              <a:t>structures </a:t>
            </a:r>
            <a:r>
              <a:rPr lang="en-US" altLang="en-US" sz="1400" i="1" dirty="0">
                <a:solidFill>
                  <a:prstClr val="black"/>
                </a:solidFill>
                <a:latin typeface="+mn-lt"/>
                <a:cs typeface="Arial" panose="020B0604020202020204" pitchFamily="34" charset="0"/>
              </a:rPr>
              <a:t>on the southern end of Patara Main </a:t>
            </a:r>
            <a:r>
              <a:rPr lang="en-US" altLang="en-US" sz="1400" i="1" dirty="0" smtClean="0">
                <a:solidFill>
                  <a:prstClr val="black"/>
                </a:solidFill>
                <a:latin typeface="+mn-lt"/>
                <a:cs typeface="Arial" panose="020B0604020202020204" pitchFamily="34" charset="0"/>
              </a:rPr>
              <a:t>Beach </a:t>
            </a:r>
            <a:r>
              <a:rPr lang="en-US" altLang="en-US" sz="1400" i="1" dirty="0">
                <a:solidFill>
                  <a:prstClr val="black"/>
                </a:solidFill>
                <a:latin typeface="+mn-lt"/>
                <a:cs typeface="Arial" panose="020B0604020202020204" pitchFamily="34" charset="0"/>
              </a:rPr>
              <a:t>and </a:t>
            </a:r>
            <a:r>
              <a:rPr lang="en-US" altLang="en-US" sz="1400" i="1" dirty="0" smtClean="0">
                <a:solidFill>
                  <a:prstClr val="black"/>
                </a:solidFill>
                <a:latin typeface="+mn-lt"/>
                <a:cs typeface="Arial" panose="020B0604020202020204" pitchFamily="34" charset="0"/>
              </a:rPr>
              <a:t>the Green </a:t>
            </a:r>
            <a:r>
              <a:rPr lang="en-US" altLang="en-US" sz="1400" i="1" dirty="0">
                <a:solidFill>
                  <a:prstClr val="black"/>
                </a:solidFill>
                <a:latin typeface="+mn-lt"/>
                <a:cs typeface="Arial" panose="020B0604020202020204" pitchFamily="34" charset="0"/>
              </a:rPr>
              <a:t>Park directly behind the northern end of </a:t>
            </a:r>
            <a:r>
              <a:rPr lang="en-US" altLang="en-US" sz="1400" i="1" dirty="0" err="1">
                <a:solidFill>
                  <a:prstClr val="black"/>
                </a:solidFill>
                <a:latin typeface="+mn-lt"/>
                <a:cs typeface="Arial" panose="020B0604020202020204" pitchFamily="34" charset="0"/>
              </a:rPr>
              <a:t>Özden</a:t>
            </a:r>
            <a:r>
              <a:rPr lang="en-US" altLang="en-US" sz="1400" i="1" dirty="0">
                <a:solidFill>
                  <a:prstClr val="black"/>
                </a:solidFill>
                <a:latin typeface="+mn-lt"/>
                <a:cs typeface="Arial" panose="020B0604020202020204" pitchFamily="34" charset="0"/>
              </a:rPr>
              <a:t> Beach </a:t>
            </a:r>
            <a:r>
              <a:rPr lang="en-US" altLang="en-US" sz="1400" i="1" dirty="0" smtClean="0">
                <a:solidFill>
                  <a:srgbClr val="FF0000"/>
                </a:solidFill>
                <a:latin typeface="+mn-lt"/>
                <a:cs typeface="Arial" panose="020B0604020202020204" pitchFamily="34" charset="0"/>
              </a:rPr>
              <a:t>have not been removed </a:t>
            </a:r>
            <a:r>
              <a:rPr lang="en-US" altLang="en-US" sz="1400" i="1" dirty="0" smtClean="0">
                <a:latin typeface="+mn-lt"/>
                <a:cs typeface="Arial" panose="020B0604020202020204" pitchFamily="34" charset="0"/>
              </a:rPr>
              <a:t>was envisaged</a:t>
            </a:r>
            <a:r>
              <a:rPr lang="en-US" altLang="en-US" sz="1400" i="1" dirty="0" smtClean="0">
                <a:solidFill>
                  <a:prstClr val="black"/>
                </a:solidFill>
                <a:latin typeface="+mn-lt"/>
                <a:cs typeface="Arial" panose="020B0604020202020204" pitchFamily="34" charset="0"/>
              </a:rPr>
              <a:t>.</a:t>
            </a:r>
          </a:p>
          <a:p>
            <a:pPr marL="585787" lvl="1">
              <a:spcBef>
                <a:spcPct val="0"/>
              </a:spcBef>
              <a:buFont typeface="Wingdings" panose="05000000000000000000" pitchFamily="2" charset="2"/>
              <a:buChar char="Ø"/>
            </a:pPr>
            <a:r>
              <a:rPr lang="en-US" altLang="en-US" sz="1400" i="1" dirty="0">
                <a:solidFill>
                  <a:srgbClr val="FF0000"/>
                </a:solidFill>
                <a:cs typeface="Arial" panose="020B0604020202020204" pitchFamily="34" charset="0"/>
              </a:rPr>
              <a:t>No dune restoration </a:t>
            </a:r>
            <a:r>
              <a:rPr lang="en-US" altLang="en-US" sz="1400" i="1" dirty="0">
                <a:solidFill>
                  <a:prstClr val="black"/>
                </a:solidFill>
                <a:cs typeface="Arial" panose="020B0604020202020204" pitchFamily="34" charset="0"/>
              </a:rPr>
              <a:t>efforts as recommended. </a:t>
            </a:r>
          </a:p>
          <a:p>
            <a:pPr marL="585787" lvl="1">
              <a:spcBef>
                <a:spcPct val="0"/>
              </a:spcBef>
              <a:buFont typeface="Wingdings" panose="05000000000000000000" pitchFamily="2" charset="2"/>
              <a:buChar char="Ø"/>
            </a:pPr>
            <a:r>
              <a:rPr lang="en-US" altLang="en-US" sz="1400" i="1" dirty="0" smtClean="0">
                <a:solidFill>
                  <a:srgbClr val="FF0000"/>
                </a:solidFill>
                <a:latin typeface="+mn-lt"/>
                <a:cs typeface="Arial" panose="020B0604020202020204" pitchFamily="34" charset="0"/>
              </a:rPr>
              <a:t>Poor</a:t>
            </a:r>
            <a:r>
              <a:rPr lang="en-US" altLang="en-US" sz="1400" i="1" dirty="0" smtClean="0">
                <a:solidFill>
                  <a:prstClr val="black"/>
                </a:solidFill>
                <a:latin typeface="+mn-lt"/>
                <a:cs typeface="Arial" panose="020B0604020202020204" pitchFamily="34" charset="0"/>
              </a:rPr>
              <a:t> management </a:t>
            </a:r>
            <a:r>
              <a:rPr lang="en-US" altLang="en-US" sz="1400" i="1" dirty="0">
                <a:solidFill>
                  <a:prstClr val="black"/>
                </a:solidFill>
                <a:latin typeface="+mn-lt"/>
                <a:cs typeface="Arial" panose="020B0604020202020204" pitchFamily="34" charset="0"/>
              </a:rPr>
              <a:t>of </a:t>
            </a:r>
            <a:r>
              <a:rPr lang="en-US" altLang="en-US" sz="1400" i="1" dirty="0" smtClean="0">
                <a:solidFill>
                  <a:prstClr val="black"/>
                </a:solidFill>
                <a:latin typeface="+mn-lt"/>
                <a:cs typeface="Arial" panose="020B0604020202020204" pitchFamily="34" charset="0"/>
              </a:rPr>
              <a:t>beach furniture </a:t>
            </a:r>
            <a:r>
              <a:rPr lang="en-US" altLang="en-US" sz="1400" i="1" dirty="0">
                <a:solidFill>
                  <a:prstClr val="black"/>
                </a:solidFill>
                <a:latin typeface="+mn-lt"/>
                <a:cs typeface="Arial" panose="020B0604020202020204" pitchFamily="34" charset="0"/>
              </a:rPr>
              <a:t>on the </a:t>
            </a:r>
            <a:r>
              <a:rPr lang="en-US" altLang="en-US" sz="1400" i="1" dirty="0" smtClean="0">
                <a:solidFill>
                  <a:prstClr val="black"/>
                </a:solidFill>
                <a:latin typeface="+mn-lt"/>
                <a:cs typeface="Arial" panose="020B0604020202020204" pitchFamily="34" charset="0"/>
              </a:rPr>
              <a:t>Main Beach. Furniture was </a:t>
            </a:r>
            <a:r>
              <a:rPr lang="en-US" altLang="en-US" sz="1400" i="1" dirty="0" smtClean="0">
                <a:solidFill>
                  <a:srgbClr val="FF0000"/>
                </a:solidFill>
                <a:latin typeface="+mn-lt"/>
                <a:cs typeface="Arial" panose="020B0604020202020204" pitchFamily="34" charset="0"/>
              </a:rPr>
              <a:t>not </a:t>
            </a:r>
            <a:r>
              <a:rPr lang="en-US" altLang="en-US" sz="1400" i="1" dirty="0">
                <a:solidFill>
                  <a:srgbClr val="FF0000"/>
                </a:solidFill>
                <a:latin typeface="+mn-lt"/>
                <a:cs typeface="Arial" panose="020B0604020202020204" pitchFamily="34" charset="0"/>
              </a:rPr>
              <a:t>removed </a:t>
            </a:r>
            <a:r>
              <a:rPr lang="en-US" altLang="en-US" sz="1400" i="1" dirty="0">
                <a:solidFill>
                  <a:prstClr val="black"/>
                </a:solidFill>
                <a:latin typeface="+mn-lt"/>
                <a:cs typeface="Arial" panose="020B0604020202020204" pitchFamily="34" charset="0"/>
              </a:rPr>
              <a:t>from the nesting zone at </a:t>
            </a:r>
            <a:r>
              <a:rPr lang="en-US" altLang="en-US" sz="1400" i="1" dirty="0" smtClean="0">
                <a:solidFill>
                  <a:prstClr val="black"/>
                </a:solidFill>
                <a:latin typeface="+mn-lt"/>
                <a:cs typeface="Arial" panose="020B0604020202020204" pitchFamily="34" charset="0"/>
              </a:rPr>
              <a:t>night. Sunbeds were stacked </a:t>
            </a:r>
            <a:r>
              <a:rPr lang="en-US" altLang="en-US" sz="1400" i="1" dirty="0" smtClean="0">
                <a:solidFill>
                  <a:srgbClr val="FF0000"/>
                </a:solidFill>
                <a:latin typeface="+mn-lt"/>
                <a:cs typeface="Arial" panose="020B0604020202020204" pitchFamily="34" charset="0"/>
              </a:rPr>
              <a:t>close </a:t>
            </a:r>
            <a:r>
              <a:rPr lang="en-US" altLang="en-US" sz="1400" i="1" dirty="0">
                <a:solidFill>
                  <a:srgbClr val="FF0000"/>
                </a:solidFill>
                <a:latin typeface="+mn-lt"/>
                <a:cs typeface="Arial" panose="020B0604020202020204" pitchFamily="34" charset="0"/>
              </a:rPr>
              <a:t>to </a:t>
            </a:r>
            <a:r>
              <a:rPr lang="en-US" altLang="en-US" sz="1400" i="1" dirty="0" smtClean="0">
                <a:solidFill>
                  <a:srgbClr val="FF0000"/>
                </a:solidFill>
                <a:latin typeface="+mn-lt"/>
                <a:cs typeface="Arial" panose="020B0604020202020204" pitchFamily="34" charset="0"/>
              </a:rPr>
              <a:t>the waterline</a:t>
            </a:r>
            <a:r>
              <a:rPr lang="en-US" altLang="en-US" sz="1400" i="1" dirty="0">
                <a:solidFill>
                  <a:prstClr val="black"/>
                </a:solidFill>
                <a:latin typeface="+mn-lt"/>
                <a:cs typeface="Arial" panose="020B0604020202020204" pitchFamily="34" charset="0"/>
              </a:rPr>
              <a:t>. </a:t>
            </a:r>
            <a:endParaRPr lang="en-US" altLang="en-US" sz="1400" i="1" dirty="0" smtClean="0">
              <a:solidFill>
                <a:prstClr val="black"/>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Visitors </a:t>
            </a:r>
            <a:r>
              <a:rPr lang="en-US" altLang="en-US" sz="1400" i="1" dirty="0">
                <a:solidFill>
                  <a:prstClr val="black"/>
                </a:solidFill>
                <a:latin typeface="+mn-lt"/>
                <a:cs typeface="Arial" panose="020B0604020202020204" pitchFamily="34" charset="0"/>
              </a:rPr>
              <a:t>are </a:t>
            </a:r>
            <a:r>
              <a:rPr lang="en-US" altLang="en-US" sz="1400" i="1" dirty="0" smtClean="0">
                <a:solidFill>
                  <a:prstClr val="black"/>
                </a:solidFill>
                <a:latin typeface="+mn-lt"/>
                <a:cs typeface="Arial" panose="020B0604020202020204" pitchFamily="34" charset="0"/>
              </a:rPr>
              <a:t>free </a:t>
            </a:r>
            <a:r>
              <a:rPr lang="en-US" altLang="en-US" sz="1400" i="1" dirty="0">
                <a:solidFill>
                  <a:prstClr val="black"/>
                </a:solidFill>
                <a:latin typeface="+mn-lt"/>
                <a:cs typeface="Arial" panose="020B0604020202020204" pitchFamily="34" charset="0"/>
              </a:rPr>
              <a:t>to bring their own umbrellas </a:t>
            </a:r>
            <a:r>
              <a:rPr lang="en-US" altLang="en-US" sz="1400" i="1" dirty="0" smtClean="0">
                <a:solidFill>
                  <a:prstClr val="black"/>
                </a:solidFill>
                <a:latin typeface="+mn-lt"/>
                <a:cs typeface="Arial" panose="020B0604020202020204" pitchFamily="34" charset="0"/>
              </a:rPr>
              <a:t>and </a:t>
            </a:r>
            <a:r>
              <a:rPr lang="en-US" altLang="en-US" sz="1400" i="1" dirty="0" smtClean="0">
                <a:solidFill>
                  <a:srgbClr val="FF0000"/>
                </a:solidFill>
                <a:latin typeface="+mn-lt"/>
                <a:cs typeface="Arial" panose="020B0604020202020204" pitchFamily="34" charset="0"/>
              </a:rPr>
              <a:t>insert</a:t>
            </a:r>
            <a:r>
              <a:rPr lang="en-US" altLang="en-US" sz="1400" i="1" dirty="0" smtClean="0">
                <a:solidFill>
                  <a:prstClr val="black"/>
                </a:solidFill>
                <a:latin typeface="+mn-lt"/>
                <a:cs typeface="Arial" panose="020B0604020202020204" pitchFamily="34" charset="0"/>
              </a:rPr>
              <a:t> them in </a:t>
            </a:r>
            <a:r>
              <a:rPr lang="en-US" altLang="en-US" sz="1400" i="1" dirty="0">
                <a:solidFill>
                  <a:prstClr val="black"/>
                </a:solidFill>
                <a:latin typeface="+mn-lt"/>
                <a:cs typeface="Arial" panose="020B0604020202020204" pitchFamily="34" charset="0"/>
              </a:rPr>
              <a:t>the sand </a:t>
            </a:r>
            <a:r>
              <a:rPr lang="en-US" altLang="en-US" sz="1400" i="1" dirty="0">
                <a:solidFill>
                  <a:srgbClr val="FF0000"/>
                </a:solidFill>
                <a:latin typeface="+mn-lt"/>
                <a:cs typeface="Arial" panose="020B0604020202020204" pitchFamily="34" charset="0"/>
              </a:rPr>
              <a:t>anywhere they </a:t>
            </a:r>
            <a:r>
              <a:rPr lang="en-US" altLang="en-US" sz="1400" i="1" dirty="0" smtClean="0">
                <a:solidFill>
                  <a:srgbClr val="FF0000"/>
                </a:solidFill>
                <a:latin typeface="+mn-lt"/>
                <a:cs typeface="Arial" panose="020B0604020202020204" pitchFamily="34" charset="0"/>
              </a:rPr>
              <a:t>want</a:t>
            </a:r>
            <a:r>
              <a:rPr lang="en-US" altLang="en-US" sz="1400" i="1" dirty="0" smtClean="0">
                <a:solidFill>
                  <a:prstClr val="black"/>
                </a:solidFill>
                <a:latin typeface="+mn-lt"/>
                <a:cs typeface="Arial" panose="020B0604020202020204" pitchFamily="34" charset="0"/>
              </a:rPr>
              <a:t>.</a:t>
            </a:r>
            <a:endParaRPr lang="en-US" altLang="en-US" sz="1400" b="1" i="1" dirty="0" smtClean="0">
              <a:solidFill>
                <a:prstClr val="black"/>
              </a:solidFill>
              <a:latin typeface="+mn-lt"/>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188404" y="2769989"/>
            <a:ext cx="3163810" cy="1457944"/>
          </a:xfrm>
          <a:prstGeom prst="rect">
            <a:avLst/>
          </a:prstGeom>
        </p:spPr>
      </p:pic>
      <p:sp>
        <p:nvSpPr>
          <p:cNvPr id="15" name="Text Box 2"/>
          <p:cNvSpPr txBox="1">
            <a:spLocks noChangeArrowheads="1"/>
          </p:cNvSpPr>
          <p:nvPr/>
        </p:nvSpPr>
        <p:spPr bwMode="auto">
          <a:xfrm>
            <a:off x="1331640" y="3914741"/>
            <a:ext cx="936104" cy="2603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900" dirty="0" err="1" smtClean="0">
                <a:effectLst/>
                <a:latin typeface="Calibri" panose="020F0502020204030204" pitchFamily="34" charset="0"/>
                <a:ea typeface="Times New Roman" panose="02020603050405020304" pitchFamily="18" charset="0"/>
                <a:cs typeface="Times New Roman" panose="02020603050405020304" pitchFamily="18" charset="0"/>
              </a:rPr>
              <a:t>Multidude</a:t>
            </a:r>
            <a:r>
              <a:rPr lang="en-US" sz="900" dirty="0" smtClean="0">
                <a:effectLst/>
                <a:latin typeface="Calibri" panose="020F0502020204030204" pitchFamily="34" charset="0"/>
                <a:ea typeface="Times New Roman" panose="02020603050405020304" pitchFamily="18" charset="0"/>
                <a:cs typeface="Times New Roman" panose="02020603050405020304" pitchFamily="18" charset="0"/>
              </a:rPr>
              <a:t> Bins</a:t>
            </a:r>
            <a:endParaRPr lang="el-GR"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1698080" y="3452123"/>
            <a:ext cx="247146" cy="462618"/>
          </a:xfrm>
          <a:prstGeom prst="straightConnector1">
            <a:avLst/>
          </a:prstGeom>
          <a:noFill/>
          <a:ln w="9525" cap="flat" cmpd="sng" algn="ctr">
            <a:solidFill>
              <a:srgbClr val="FF0000"/>
            </a:solidFill>
            <a:prstDash val="solid"/>
            <a:tailEnd type="triangle"/>
          </a:ln>
          <a:effectLst/>
        </p:spPr>
      </p:cxnSp>
      <p:pic>
        <p:nvPicPr>
          <p:cNvPr id="17" name="Picture 16"/>
          <p:cNvPicPr>
            <a:picLocks noChangeAspect="1"/>
          </p:cNvPicPr>
          <p:nvPr/>
        </p:nvPicPr>
        <p:blipFill>
          <a:blip r:embed="rId4"/>
          <a:stretch>
            <a:fillRect/>
          </a:stretch>
        </p:blipFill>
        <p:spPr>
          <a:xfrm>
            <a:off x="4427984" y="2769989"/>
            <a:ext cx="3645303" cy="1457944"/>
          </a:xfrm>
          <a:prstGeom prst="rect">
            <a:avLst/>
          </a:prstGeom>
        </p:spPr>
      </p:pic>
      <p:pic>
        <p:nvPicPr>
          <p:cNvPr id="18" name="Picture 17"/>
          <p:cNvPicPr>
            <a:picLocks noChangeAspect="1"/>
          </p:cNvPicPr>
          <p:nvPr/>
        </p:nvPicPr>
        <p:blipFill>
          <a:blip r:embed="rId5"/>
          <a:stretch>
            <a:fillRect/>
          </a:stretch>
        </p:blipFill>
        <p:spPr>
          <a:xfrm>
            <a:off x="6250635" y="3520047"/>
            <a:ext cx="1148302" cy="410504"/>
          </a:xfrm>
          <a:prstGeom prst="rect">
            <a:avLst/>
          </a:prstGeom>
        </p:spPr>
      </p:pic>
      <p:sp>
        <p:nvSpPr>
          <p:cNvPr id="19" name="Rectangle 18"/>
          <p:cNvSpPr/>
          <p:nvPr/>
        </p:nvSpPr>
        <p:spPr>
          <a:xfrm>
            <a:off x="683568" y="4310856"/>
            <a:ext cx="8404173" cy="400110"/>
          </a:xfrm>
          <a:prstGeom prst="rect">
            <a:avLst/>
          </a:prstGeom>
        </p:spPr>
        <p:txBody>
          <a:bodyPr wrap="square">
            <a:spAutoFit/>
          </a:bodyPr>
          <a:lstStyle/>
          <a:p>
            <a:r>
              <a:rPr lang="en-US" sz="1000" dirty="0" smtClean="0"/>
              <a:t>Patara </a:t>
            </a:r>
            <a:r>
              <a:rPr lang="en-US" sz="1000" dirty="0"/>
              <a:t>SPA, Patara Main Beach. </a:t>
            </a:r>
            <a:r>
              <a:rPr lang="en-US" sz="1000" b="1" dirty="0">
                <a:solidFill>
                  <a:srgbClr val="FF0000"/>
                </a:solidFill>
              </a:rPr>
              <a:t>Sunbeds scattered</a:t>
            </a:r>
            <a:r>
              <a:rPr lang="en-US" sz="1000" b="1" dirty="0"/>
              <a:t> </a:t>
            </a:r>
            <a:r>
              <a:rPr lang="en-US" sz="1000" dirty="0"/>
              <a:t>all </a:t>
            </a:r>
            <a:r>
              <a:rPr lang="en-US" sz="1000" dirty="0" smtClean="0"/>
              <a:t>over </a:t>
            </a:r>
            <a:r>
              <a:rPr lang="en-US" sz="1000" dirty="0"/>
              <a:t>the nesting </a:t>
            </a:r>
            <a:r>
              <a:rPr lang="en-US" sz="1000" dirty="0" smtClean="0"/>
              <a:t>beach </a:t>
            </a:r>
            <a:r>
              <a:rPr lang="en-US" sz="1000" b="1" dirty="0" smtClean="0">
                <a:solidFill>
                  <a:srgbClr val="FF0000"/>
                </a:solidFill>
              </a:rPr>
              <a:t>at night</a:t>
            </a:r>
            <a:r>
              <a:rPr lang="en-US" sz="1000" dirty="0" smtClean="0"/>
              <a:t>, </a:t>
            </a:r>
            <a:r>
              <a:rPr lang="en-US" sz="1000" dirty="0"/>
              <a:t>extending </a:t>
            </a:r>
            <a:r>
              <a:rPr lang="en-US" sz="1000" dirty="0" smtClean="0"/>
              <a:t>to </a:t>
            </a:r>
            <a:r>
              <a:rPr lang="en-US" sz="1000" dirty="0"/>
              <a:t>the shoreline. </a:t>
            </a:r>
            <a:r>
              <a:rPr lang="en-US" sz="1000" dirty="0" smtClean="0"/>
              <a:t>A lifeguard tower, a multitude of </a:t>
            </a:r>
            <a:r>
              <a:rPr lang="en-US" sz="1000" b="1" dirty="0" smtClean="0"/>
              <a:t>bins</a:t>
            </a:r>
            <a:r>
              <a:rPr lang="en-US" sz="1000" dirty="0" smtClean="0"/>
              <a:t>, a </a:t>
            </a:r>
            <a:r>
              <a:rPr lang="en-US" sz="1000" b="1" dirty="0" smtClean="0">
                <a:solidFill>
                  <a:srgbClr val="FF0000"/>
                </a:solidFill>
              </a:rPr>
              <a:t>kayak </a:t>
            </a:r>
            <a:r>
              <a:rPr lang="en-US" sz="1000" b="1" dirty="0">
                <a:solidFill>
                  <a:srgbClr val="FF0000"/>
                </a:solidFill>
              </a:rPr>
              <a:t>and boat </a:t>
            </a:r>
            <a:r>
              <a:rPr lang="en-US" sz="1000" dirty="0"/>
              <a:t>(red circle) were </a:t>
            </a:r>
            <a:r>
              <a:rPr lang="en-US" sz="1000" dirty="0" smtClean="0"/>
              <a:t>also observed </a:t>
            </a:r>
            <a:r>
              <a:rPr lang="en-US" sz="1000" dirty="0"/>
              <a:t>right on the water’s edge.</a:t>
            </a:r>
            <a:endParaRPr lang="el-GR" sz="1000" dirty="0"/>
          </a:p>
        </p:txBody>
      </p:sp>
      <p:sp>
        <p:nvSpPr>
          <p:cNvPr id="3" name="Slide Number Placeholder 2"/>
          <p:cNvSpPr>
            <a:spLocks noGrp="1"/>
          </p:cNvSpPr>
          <p:nvPr>
            <p:ph type="sldNum" sz="quarter" idx="12"/>
          </p:nvPr>
        </p:nvSpPr>
        <p:spPr/>
        <p:txBody>
          <a:bodyPr/>
          <a:lstStyle/>
          <a:p>
            <a:pPr>
              <a:defRPr/>
            </a:pPr>
            <a:fld id="{EFB1BCEC-7C83-45D0-9528-B874E0ED060B}" type="slidenum">
              <a:rPr lang="el-GR" smtClean="0"/>
              <a:pPr>
                <a:defRPr/>
              </a:pPr>
              <a:t>6</a:t>
            </a:fld>
            <a:endParaRPr lang="el-GR"/>
          </a:p>
        </p:txBody>
      </p:sp>
    </p:spTree>
    <p:extLst>
      <p:ext uri="{BB962C8B-B14F-4D97-AF65-F5344CB8AC3E}">
        <p14:creationId xmlns:p14="http://schemas.microsoft.com/office/powerpoint/2010/main" val="1585556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831544"/>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2: Urgently set up, enforce and monitor the implementation of strict regulations. </a:t>
            </a:r>
          </a:p>
          <a:p>
            <a:pPr marL="985837" lvl="2" indent="-285750">
              <a:spcBef>
                <a:spcPct val="0"/>
              </a:spcBef>
              <a:buAutoNum type="romanLcParenBoth" startAt="3"/>
            </a:pPr>
            <a:r>
              <a:rPr lang="en-US" altLang="en-US" sz="1200" b="1" dirty="0" smtClean="0">
                <a:solidFill>
                  <a:schemeClr val="accent1">
                    <a:lumMod val="50000"/>
                  </a:schemeClr>
                </a:solidFill>
                <a:effectLst>
                  <a:outerShdw blurRad="38100" dist="38100" dir="2700000" algn="tl">
                    <a:srgbClr val="000000">
                      <a:alpha val="43137"/>
                    </a:srgbClr>
                  </a:outerShdw>
                </a:effectLst>
              </a:rPr>
              <a:t>prohibit </a:t>
            </a:r>
            <a:r>
              <a:rPr lang="en-US" altLang="en-US" sz="1200" b="1" dirty="0">
                <a:solidFill>
                  <a:schemeClr val="accent1">
                    <a:lumMod val="50000"/>
                  </a:schemeClr>
                </a:solidFill>
                <a:effectLst>
                  <a:outerShdw blurRad="38100" dist="38100" dir="2700000" algn="tl">
                    <a:srgbClr val="000000">
                      <a:alpha val="43137"/>
                    </a:srgbClr>
                  </a:outerShdw>
                </a:effectLst>
              </a:rPr>
              <a:t>illumination of the beach</a:t>
            </a:r>
            <a:r>
              <a:rPr lang="en-US" altLang="en-US" sz="1200" b="1" dirty="0" smtClean="0">
                <a:solidFill>
                  <a:schemeClr val="accent1">
                    <a:lumMod val="50000"/>
                  </a:schemeClr>
                </a:solidFill>
                <a:effectLst>
                  <a:outerShdw blurRad="38100" dist="38100" dir="2700000" algn="tl">
                    <a:srgbClr val="000000">
                      <a:alpha val="43137"/>
                    </a:srgbClr>
                  </a:outerShdw>
                </a:effectLst>
              </a:rPr>
              <a:t>; </a:t>
            </a:r>
          </a:p>
          <a:p>
            <a:pPr marL="985837" lvl="2" indent="-285750">
              <a:spcBef>
                <a:spcPct val="0"/>
              </a:spcBef>
              <a:buAutoNum type="romanLcParenBoth" startAt="3"/>
            </a:pPr>
            <a:r>
              <a:rPr lang="en-US" altLang="en-US" sz="1200" b="1" dirty="0" smtClean="0">
                <a:solidFill>
                  <a:schemeClr val="accent1">
                    <a:lumMod val="50000"/>
                  </a:schemeClr>
                </a:solidFill>
                <a:effectLst>
                  <a:outerShdw blurRad="38100" dist="38100" dir="2700000" algn="tl">
                    <a:srgbClr val="000000">
                      <a:alpha val="43137"/>
                    </a:srgbClr>
                  </a:outerShdw>
                </a:effectLst>
              </a:rPr>
              <a:t>prohibit </a:t>
            </a:r>
            <a:r>
              <a:rPr lang="en-US" altLang="en-US" sz="1200" b="1" dirty="0">
                <a:solidFill>
                  <a:schemeClr val="accent1">
                    <a:lumMod val="50000"/>
                  </a:schemeClr>
                </a:solidFill>
                <a:effectLst>
                  <a:outerShdw blurRad="38100" dist="38100" dir="2700000" algn="tl">
                    <a:srgbClr val="000000">
                      <a:alpha val="43137"/>
                    </a:srgbClr>
                  </a:outerShdw>
                </a:effectLst>
              </a:rPr>
              <a:t>fishing with nets in front of the beach</a:t>
            </a:r>
            <a:r>
              <a:rPr lang="en-US" altLang="en-US" sz="1200" b="1" dirty="0" smtClean="0">
                <a:solidFill>
                  <a:schemeClr val="accent1">
                    <a:lumMod val="50000"/>
                  </a:schemeClr>
                </a:solidFill>
                <a:effectLst>
                  <a:outerShdw blurRad="38100" dist="38100" dir="2700000" algn="tl">
                    <a:srgbClr val="000000">
                      <a:alpha val="43137"/>
                    </a:srgbClr>
                  </a:outerShdw>
                </a:effectLst>
              </a:rPr>
              <a:t>;</a:t>
            </a:r>
          </a:p>
          <a:p>
            <a:pPr marL="985837" lvl="2" indent="-285750">
              <a:spcBef>
                <a:spcPct val="0"/>
              </a:spcBef>
              <a:buAutoNum type="romanLcParenBoth" startAt="3"/>
            </a:pPr>
            <a:r>
              <a:rPr lang="en-US" altLang="en-US" sz="1200" b="1" dirty="0" smtClean="0">
                <a:solidFill>
                  <a:schemeClr val="accent1">
                    <a:lumMod val="50000"/>
                  </a:schemeClr>
                </a:solidFill>
                <a:effectLst>
                  <a:outerShdw blurRad="38100" dist="38100" dir="2700000" algn="tl">
                    <a:srgbClr val="000000">
                      <a:alpha val="43137"/>
                    </a:srgbClr>
                  </a:outerShdw>
                </a:effectLst>
              </a:rPr>
              <a:t>prohibit </a:t>
            </a:r>
            <a:r>
              <a:rPr lang="en-US" altLang="en-US" sz="1200" b="1" dirty="0">
                <a:solidFill>
                  <a:schemeClr val="accent1">
                    <a:lumMod val="50000"/>
                  </a:schemeClr>
                </a:solidFill>
                <a:effectLst>
                  <a:outerShdw blurRad="38100" dist="38100" dir="2700000" algn="tl">
                    <a:srgbClr val="000000">
                      <a:alpha val="43137"/>
                    </a:srgbClr>
                  </a:outerShdw>
                </a:effectLst>
              </a:rPr>
              <a:t>camping on the beach and on riversides in view of the beach;</a:t>
            </a:r>
          </a:p>
          <a:p>
            <a:pPr marL="0" lvl="0" indent="0" algn="ctr">
              <a:spcBef>
                <a:spcPct val="0"/>
              </a:spcBef>
              <a:buNone/>
            </a:pP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srgbClr val="FF0000"/>
                </a:solidFill>
                <a:cs typeface="Arial" panose="020B0604020202020204" pitchFamily="34" charset="0"/>
              </a:rPr>
              <a:t>Beach illuminated </a:t>
            </a:r>
            <a:r>
              <a:rPr lang="en-US" altLang="en-US" sz="1400" i="1" dirty="0" smtClean="0">
                <a:solidFill>
                  <a:prstClr val="black"/>
                </a:solidFill>
                <a:cs typeface="Arial" panose="020B0604020202020204" pitchFamily="34" charset="0"/>
              </a:rPr>
              <a:t>by the bright lights </a:t>
            </a:r>
            <a:r>
              <a:rPr lang="en-US" altLang="en-US" sz="1400" i="1" dirty="0">
                <a:solidFill>
                  <a:prstClr val="black"/>
                </a:solidFill>
                <a:cs typeface="Arial" panose="020B0604020202020204" pitchFamily="34" charset="0"/>
              </a:rPr>
              <a:t>of the </a:t>
            </a:r>
            <a:r>
              <a:rPr lang="en-US" altLang="en-US" sz="1400" i="1" dirty="0" smtClean="0">
                <a:solidFill>
                  <a:prstClr val="black"/>
                </a:solidFill>
                <a:cs typeface="Arial" panose="020B0604020202020204" pitchFamily="34" charset="0"/>
              </a:rPr>
              <a:t>camping site </a:t>
            </a:r>
            <a:r>
              <a:rPr lang="en-US" altLang="en-US" sz="1400" i="1" dirty="0">
                <a:solidFill>
                  <a:prstClr val="black"/>
                </a:solidFill>
                <a:cs typeface="Arial" panose="020B0604020202020204" pitchFamily="34" charset="0"/>
              </a:rPr>
              <a:t>right by </a:t>
            </a:r>
            <a:r>
              <a:rPr lang="en-US" altLang="en-US" sz="1400" i="1" dirty="0" err="1">
                <a:solidFill>
                  <a:prstClr val="black"/>
                </a:solidFill>
                <a:cs typeface="Arial" panose="020B0604020202020204" pitchFamily="34" charset="0"/>
              </a:rPr>
              <a:t>Eşen</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River, </a:t>
            </a:r>
            <a:r>
              <a:rPr lang="en-US" altLang="en-US" sz="1400" i="1" dirty="0">
                <a:solidFill>
                  <a:prstClr val="black"/>
                </a:solidFill>
                <a:cs typeface="Arial" panose="020B0604020202020204" pitchFamily="34" charset="0"/>
              </a:rPr>
              <a:t>on the </a:t>
            </a:r>
            <a:r>
              <a:rPr lang="en-US" altLang="en-US" sz="1400" i="1" dirty="0" err="1">
                <a:solidFill>
                  <a:prstClr val="black"/>
                </a:solidFill>
                <a:cs typeface="Arial" panose="020B0604020202020204" pitchFamily="34" charset="0"/>
              </a:rPr>
              <a:t>Letoon</a:t>
            </a:r>
            <a:r>
              <a:rPr lang="en-US" altLang="en-US" sz="1400" i="1" dirty="0">
                <a:solidFill>
                  <a:prstClr val="black"/>
                </a:solidFill>
                <a:cs typeface="Arial" panose="020B0604020202020204" pitchFamily="34" charset="0"/>
              </a:rPr>
              <a:t> Beach </a:t>
            </a:r>
            <a:r>
              <a:rPr lang="en-US" altLang="en-US" sz="1400" i="1" dirty="0" smtClean="0">
                <a:solidFill>
                  <a:prstClr val="black"/>
                </a:solidFill>
                <a:cs typeface="Arial" panose="020B0604020202020204" pitchFamily="34" charset="0"/>
              </a:rPr>
              <a:t>side, </a:t>
            </a:r>
            <a:r>
              <a:rPr lang="en-US" altLang="en-US" sz="1400" i="1" dirty="0">
                <a:solidFill>
                  <a:prstClr val="black"/>
                </a:solidFill>
                <a:cs typeface="Arial" panose="020B0604020202020204" pitchFamily="34" charset="0"/>
              </a:rPr>
              <a:t>directly affect the nesting </a:t>
            </a:r>
            <a:r>
              <a:rPr lang="en-US" altLang="en-US" sz="1400" i="1" dirty="0" smtClean="0">
                <a:solidFill>
                  <a:prstClr val="black"/>
                </a:solidFill>
                <a:cs typeface="Arial" panose="020B0604020202020204" pitchFamily="34" charset="0"/>
              </a:rPr>
              <a:t>zones. </a:t>
            </a:r>
          </a:p>
          <a:p>
            <a:pPr marL="585787" lvl="1">
              <a:spcBef>
                <a:spcPct val="0"/>
              </a:spcBef>
              <a:buFont typeface="Wingdings" panose="05000000000000000000" pitchFamily="2" charset="2"/>
              <a:buChar char="Ø"/>
            </a:pPr>
            <a:r>
              <a:rPr lang="en-US" altLang="en-US" sz="1400" i="1" dirty="0" smtClean="0">
                <a:solidFill>
                  <a:srgbClr val="FF0000"/>
                </a:solidFill>
                <a:cs typeface="Arial" panose="020B0604020202020204" pitchFamily="34" charset="0"/>
              </a:rPr>
              <a:t>Fishing </a:t>
            </a:r>
            <a:r>
              <a:rPr lang="en-US" altLang="en-US" sz="1400" i="1" dirty="0">
                <a:solidFill>
                  <a:srgbClr val="FF0000"/>
                </a:solidFill>
                <a:cs typeface="Arial" panose="020B0604020202020204" pitchFamily="34" charset="0"/>
              </a:rPr>
              <a:t>activities </a:t>
            </a:r>
            <a:r>
              <a:rPr lang="en-US" altLang="en-US" sz="1400" i="1" dirty="0">
                <a:solidFill>
                  <a:prstClr val="black"/>
                </a:solidFill>
                <a:cs typeface="Arial" panose="020B0604020202020204" pitchFamily="34" charset="0"/>
              </a:rPr>
              <a:t>were seen nearby </a:t>
            </a:r>
            <a:r>
              <a:rPr lang="en-US" altLang="en-US" sz="1400" i="1" dirty="0" err="1">
                <a:solidFill>
                  <a:prstClr val="black"/>
                </a:solidFill>
                <a:cs typeface="Arial" panose="020B0604020202020204" pitchFamily="34" charset="0"/>
              </a:rPr>
              <a:t>Eşen</a:t>
            </a:r>
            <a:r>
              <a:rPr lang="en-US" altLang="en-US" sz="1400" i="1" dirty="0">
                <a:solidFill>
                  <a:prstClr val="black"/>
                </a:solidFill>
                <a:cs typeface="Arial" panose="020B0604020202020204" pitchFamily="34" charset="0"/>
              </a:rPr>
              <a:t> River, with fishing rods and large nets. Remains of </a:t>
            </a:r>
            <a:r>
              <a:rPr lang="en-US" altLang="en-US" sz="1400" i="1" dirty="0">
                <a:solidFill>
                  <a:srgbClr val="FF0000"/>
                </a:solidFill>
                <a:cs typeface="Arial" panose="020B0604020202020204" pitchFamily="34" charset="0"/>
              </a:rPr>
              <a:t>ghost nets </a:t>
            </a:r>
            <a:r>
              <a:rPr lang="en-US" altLang="en-US" sz="1400" i="1" dirty="0">
                <a:solidFill>
                  <a:prstClr val="black"/>
                </a:solidFill>
                <a:cs typeface="Arial" panose="020B0604020202020204" pitchFamily="34" charset="0"/>
              </a:rPr>
              <a:t>and fishing ropes were encountered littering the nesting beach. </a:t>
            </a:r>
            <a:r>
              <a:rPr lang="en-US" altLang="en-US" sz="1400" i="1" dirty="0" smtClean="0">
                <a:solidFill>
                  <a:srgbClr val="FF0000"/>
                </a:solidFill>
                <a:cs typeface="Arial" panose="020B0604020202020204" pitchFamily="34" charset="0"/>
              </a:rPr>
              <a:t>Fishermen</a:t>
            </a:r>
            <a:r>
              <a:rPr lang="en-US" altLang="en-US" sz="1400" i="1" dirty="0" smtClean="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were seen </a:t>
            </a:r>
            <a:r>
              <a:rPr lang="en-US" altLang="en-US" sz="1400" i="1" dirty="0" smtClean="0">
                <a:solidFill>
                  <a:prstClr val="black"/>
                </a:solidFill>
                <a:cs typeface="Arial" panose="020B0604020202020204" pitchFamily="34" charset="0"/>
              </a:rPr>
              <a:t>with </a:t>
            </a:r>
            <a:r>
              <a:rPr lang="en-US" altLang="en-US" sz="1400" i="1" dirty="0">
                <a:solidFill>
                  <a:prstClr val="black"/>
                </a:solidFill>
                <a:cs typeface="Arial" panose="020B0604020202020204" pitchFamily="34" charset="0"/>
              </a:rPr>
              <a:t>high-speed boats right after </a:t>
            </a:r>
            <a:r>
              <a:rPr lang="en-US" altLang="en-US" sz="1400" i="1" dirty="0" smtClean="0">
                <a:solidFill>
                  <a:prstClr val="black"/>
                </a:solidFill>
                <a:cs typeface="Arial" panose="020B0604020202020204" pitchFamily="34" charset="0"/>
              </a:rPr>
              <a:t>sunset.</a:t>
            </a: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No camping on the beach was observed but </a:t>
            </a:r>
            <a:r>
              <a:rPr lang="en-US" altLang="en-US" sz="1400" i="1" dirty="0" smtClean="0">
                <a:solidFill>
                  <a:srgbClr val="FF0000"/>
                </a:solidFill>
                <a:latin typeface="+mn-lt"/>
                <a:cs typeface="Arial" panose="020B0604020202020204" pitchFamily="34" charset="0"/>
              </a:rPr>
              <a:t>the </a:t>
            </a:r>
            <a:r>
              <a:rPr lang="en-US" altLang="en-US" sz="1400" i="1" dirty="0">
                <a:solidFill>
                  <a:srgbClr val="FF0000"/>
                </a:solidFill>
                <a:latin typeface="+mn-lt"/>
                <a:cs typeface="Arial" panose="020B0604020202020204" pitchFamily="34" charset="0"/>
              </a:rPr>
              <a:t>camping site nearby </a:t>
            </a:r>
            <a:r>
              <a:rPr lang="en-US" altLang="en-US" sz="1400" i="1" dirty="0" err="1">
                <a:solidFill>
                  <a:srgbClr val="FF0000"/>
                </a:solidFill>
                <a:latin typeface="+mn-lt"/>
                <a:cs typeface="Arial" panose="020B0604020202020204" pitchFamily="34" charset="0"/>
              </a:rPr>
              <a:t>Eşen</a:t>
            </a:r>
            <a:r>
              <a:rPr lang="en-US" altLang="en-US" sz="1400" i="1" dirty="0">
                <a:solidFill>
                  <a:srgbClr val="FF0000"/>
                </a:solidFill>
                <a:latin typeface="+mn-lt"/>
                <a:cs typeface="Arial" panose="020B0604020202020204" pitchFamily="34" charset="0"/>
              </a:rPr>
              <a:t> River </a:t>
            </a:r>
            <a:r>
              <a:rPr lang="en-US" altLang="en-US" sz="1400" i="1" dirty="0">
                <a:solidFill>
                  <a:prstClr val="black"/>
                </a:solidFill>
                <a:latin typeface="+mn-lt"/>
                <a:cs typeface="Arial" panose="020B0604020202020204" pitchFamily="34" charset="0"/>
              </a:rPr>
              <a:t>on the </a:t>
            </a:r>
            <a:r>
              <a:rPr lang="en-US" altLang="en-US" sz="1400" i="1" dirty="0" err="1">
                <a:solidFill>
                  <a:prstClr val="black"/>
                </a:solidFill>
                <a:latin typeface="+mn-lt"/>
                <a:cs typeface="Arial" panose="020B0604020202020204" pitchFamily="34" charset="0"/>
              </a:rPr>
              <a:t>Letoon</a:t>
            </a:r>
            <a:r>
              <a:rPr lang="en-US" altLang="en-US" sz="1400" i="1" dirty="0">
                <a:solidFill>
                  <a:prstClr val="black"/>
                </a:solidFill>
                <a:latin typeface="+mn-lt"/>
                <a:cs typeface="Arial" panose="020B0604020202020204" pitchFamily="34" charset="0"/>
              </a:rPr>
              <a:t> Beach section continues to be a </a:t>
            </a:r>
            <a:r>
              <a:rPr lang="en-US" altLang="en-US" sz="1400" i="1" dirty="0" smtClean="0">
                <a:solidFill>
                  <a:prstClr val="black"/>
                </a:solidFill>
                <a:latin typeface="+mn-lt"/>
                <a:cs typeface="Arial" panose="020B0604020202020204" pitchFamily="34" charset="0"/>
              </a:rPr>
              <a:t>problem.</a:t>
            </a:r>
            <a:r>
              <a:rPr lang="en-US" altLang="en-US" sz="1400" b="1" i="1" dirty="0" smtClean="0">
                <a:solidFill>
                  <a:prstClr val="black"/>
                </a:solidFill>
                <a:latin typeface="+mn-lt"/>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751271" y="2857260"/>
            <a:ext cx="2631115" cy="1627654"/>
          </a:xfrm>
          <a:prstGeom prst="rect">
            <a:avLst/>
          </a:prstGeom>
        </p:spPr>
      </p:pic>
      <p:pic>
        <p:nvPicPr>
          <p:cNvPr id="5" name="Picture 4"/>
          <p:cNvPicPr>
            <a:picLocks noChangeAspect="1"/>
          </p:cNvPicPr>
          <p:nvPr/>
        </p:nvPicPr>
        <p:blipFill rotWithShape="1">
          <a:blip r:embed="rId4"/>
          <a:srcRect l="23610" t="-3171" r="26390" b="-1451"/>
          <a:stretch/>
        </p:blipFill>
        <p:spPr>
          <a:xfrm>
            <a:off x="3445145" y="2787774"/>
            <a:ext cx="2592288" cy="1688554"/>
          </a:xfrm>
          <a:prstGeom prst="rect">
            <a:avLst/>
          </a:prstGeom>
        </p:spPr>
      </p:pic>
      <p:pic>
        <p:nvPicPr>
          <p:cNvPr id="6" name="Picture 5"/>
          <p:cNvPicPr>
            <a:picLocks noChangeAspect="1"/>
          </p:cNvPicPr>
          <p:nvPr/>
        </p:nvPicPr>
        <p:blipFill>
          <a:blip r:embed="rId5"/>
          <a:stretch>
            <a:fillRect/>
          </a:stretch>
        </p:blipFill>
        <p:spPr>
          <a:xfrm>
            <a:off x="6084168" y="2848674"/>
            <a:ext cx="2326539" cy="1595284"/>
          </a:xfrm>
          <a:prstGeom prst="rect">
            <a:avLst/>
          </a:prstGeom>
        </p:spPr>
      </p:pic>
      <p:sp>
        <p:nvSpPr>
          <p:cNvPr id="2" name="TextBox 1"/>
          <p:cNvSpPr txBox="1"/>
          <p:nvPr/>
        </p:nvSpPr>
        <p:spPr>
          <a:xfrm>
            <a:off x="911131" y="4443958"/>
            <a:ext cx="989373" cy="246221"/>
          </a:xfrm>
          <a:prstGeom prst="rect">
            <a:avLst/>
          </a:prstGeom>
          <a:noFill/>
        </p:spPr>
        <p:txBody>
          <a:bodyPr wrap="none" rtlCol="0">
            <a:spAutoFit/>
          </a:bodyPr>
          <a:lstStyle/>
          <a:p>
            <a:r>
              <a:rPr lang="en-US" sz="1000" b="1" dirty="0" smtClean="0"/>
              <a:t>Light pollution </a:t>
            </a:r>
            <a:endParaRPr lang="el-GR" sz="1000" b="1" dirty="0"/>
          </a:p>
        </p:txBody>
      </p:sp>
      <p:sp>
        <p:nvSpPr>
          <p:cNvPr id="3" name="TextBox 2"/>
          <p:cNvSpPr txBox="1"/>
          <p:nvPr/>
        </p:nvSpPr>
        <p:spPr>
          <a:xfrm>
            <a:off x="3491880" y="4443958"/>
            <a:ext cx="1079142" cy="246221"/>
          </a:xfrm>
          <a:prstGeom prst="rect">
            <a:avLst/>
          </a:prstGeom>
          <a:noFill/>
        </p:spPr>
        <p:txBody>
          <a:bodyPr wrap="none" rtlCol="0">
            <a:spAutoFit/>
          </a:bodyPr>
          <a:lstStyle/>
          <a:p>
            <a:r>
              <a:rPr lang="en-US" sz="1000" b="1" dirty="0" smtClean="0"/>
              <a:t>Fishing Activities</a:t>
            </a:r>
            <a:endParaRPr lang="el-GR" sz="1000" b="1" dirty="0"/>
          </a:p>
        </p:txBody>
      </p:sp>
      <p:sp>
        <p:nvSpPr>
          <p:cNvPr id="8" name="TextBox 7"/>
          <p:cNvSpPr txBox="1"/>
          <p:nvPr/>
        </p:nvSpPr>
        <p:spPr>
          <a:xfrm>
            <a:off x="6307997" y="4443958"/>
            <a:ext cx="1279517" cy="246221"/>
          </a:xfrm>
          <a:prstGeom prst="rect">
            <a:avLst/>
          </a:prstGeom>
          <a:noFill/>
        </p:spPr>
        <p:txBody>
          <a:bodyPr wrap="none" rtlCol="0">
            <a:spAutoFit/>
          </a:bodyPr>
          <a:lstStyle/>
          <a:p>
            <a:r>
              <a:rPr lang="en-US" sz="1000" b="1" dirty="0" smtClean="0"/>
              <a:t>Ghost nets and litter</a:t>
            </a:r>
            <a:endParaRPr lang="el-GR" sz="1000" b="1" dirty="0"/>
          </a:p>
        </p:txBody>
      </p:sp>
      <p:sp>
        <p:nvSpPr>
          <p:cNvPr id="10" name="Slide Number Placeholder 9"/>
          <p:cNvSpPr>
            <a:spLocks noGrp="1"/>
          </p:cNvSpPr>
          <p:nvPr>
            <p:ph type="sldNum" sz="quarter" idx="12"/>
          </p:nvPr>
        </p:nvSpPr>
        <p:spPr/>
        <p:txBody>
          <a:bodyPr/>
          <a:lstStyle/>
          <a:p>
            <a:pPr>
              <a:defRPr/>
            </a:pPr>
            <a:fld id="{EFB1BCEC-7C83-45D0-9528-B874E0ED060B}" type="slidenum">
              <a:rPr lang="el-GR" smtClean="0"/>
              <a:pPr>
                <a:defRPr/>
              </a:pPr>
              <a:t>7</a:t>
            </a:fld>
            <a:endParaRPr lang="el-GR"/>
          </a:p>
        </p:txBody>
      </p:sp>
    </p:spTree>
    <p:extLst>
      <p:ext uri="{BB962C8B-B14F-4D97-AF65-F5344CB8AC3E}">
        <p14:creationId xmlns:p14="http://schemas.microsoft.com/office/powerpoint/2010/main" val="322821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000548"/>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2: Urgently set up, enforce and monitor the implementation of strict regulations. </a:t>
            </a:r>
          </a:p>
          <a:p>
            <a:pPr marL="985837" lvl="2" indent="-285750">
              <a:spcBef>
                <a:spcPct val="0"/>
              </a:spcBef>
              <a:buAutoNum type="romanLcParenBoth" startAt="6"/>
            </a:pPr>
            <a:r>
              <a:rPr lang="en-US" altLang="en-US" sz="1200" b="1" dirty="0" smtClean="0">
                <a:solidFill>
                  <a:schemeClr val="accent1">
                    <a:lumMod val="50000"/>
                  </a:schemeClr>
                </a:solidFill>
                <a:effectLst>
                  <a:outerShdw blurRad="38100" dist="38100" dir="2700000" algn="tl">
                    <a:srgbClr val="000000">
                      <a:alpha val="43137"/>
                    </a:srgbClr>
                  </a:outerShdw>
                </a:effectLst>
              </a:rPr>
              <a:t>prohibit </a:t>
            </a:r>
            <a:r>
              <a:rPr lang="en-US" altLang="en-US" sz="1200" b="1" dirty="0">
                <a:solidFill>
                  <a:schemeClr val="accent1">
                    <a:lumMod val="50000"/>
                  </a:schemeClr>
                </a:solidFill>
                <a:effectLst>
                  <a:outerShdw blurRad="38100" dist="38100" dir="2700000" algn="tl">
                    <a:srgbClr val="000000">
                      <a:alpha val="43137"/>
                    </a:srgbClr>
                  </a:outerShdw>
                </a:effectLst>
              </a:rPr>
              <a:t>horse riding and 4x4 or quad safaris on the </a:t>
            </a:r>
            <a:r>
              <a:rPr lang="en-US" altLang="en-US" sz="1200" b="1" dirty="0" smtClean="0">
                <a:solidFill>
                  <a:schemeClr val="accent1">
                    <a:lumMod val="50000"/>
                  </a:schemeClr>
                </a:solidFill>
                <a:effectLst>
                  <a:outerShdw blurRad="38100" dist="38100" dir="2700000" algn="tl">
                    <a:srgbClr val="000000">
                      <a:alpha val="43137"/>
                    </a:srgbClr>
                  </a:outerShdw>
                </a:effectLst>
              </a:rPr>
              <a:t>nesting beach</a:t>
            </a:r>
          </a:p>
          <a:p>
            <a:pPr marL="700087" lvl="2" indent="0">
              <a:spcBef>
                <a:spcPct val="0"/>
              </a:spcBef>
              <a:buNone/>
            </a:pPr>
            <a:r>
              <a:rPr lang="en-US" altLang="en-US" sz="1200" b="1" dirty="0">
                <a:solidFill>
                  <a:schemeClr val="accent1">
                    <a:lumMod val="50000"/>
                  </a:schemeClr>
                </a:solidFill>
                <a:effectLst>
                  <a:outerShdw blurRad="38100" dist="38100" dir="2700000" algn="tl">
                    <a:srgbClr val="000000">
                      <a:alpha val="43137"/>
                    </a:srgbClr>
                  </a:outerShdw>
                </a:effectLst>
              </a:rPr>
              <a:t>(</a:t>
            </a:r>
            <a:r>
              <a:rPr lang="en-US" altLang="en-US" sz="1200" b="1" dirty="0" smtClean="0">
                <a:solidFill>
                  <a:schemeClr val="accent1">
                    <a:lumMod val="50000"/>
                  </a:schemeClr>
                </a:solidFill>
                <a:effectLst>
                  <a:outerShdw blurRad="38100" dist="38100" dir="2700000" algn="tl">
                    <a:srgbClr val="000000">
                      <a:alpha val="43137"/>
                    </a:srgbClr>
                  </a:outerShdw>
                </a:effectLst>
              </a:rPr>
              <a:t>vii) define </a:t>
            </a:r>
            <a:r>
              <a:rPr lang="en-US" altLang="en-US" sz="1200" b="1" dirty="0">
                <a:solidFill>
                  <a:schemeClr val="accent1">
                    <a:lumMod val="50000"/>
                  </a:schemeClr>
                </a:solidFill>
                <a:effectLst>
                  <a:outerShdw blurRad="38100" dist="38100" dir="2700000" algn="tl">
                    <a:srgbClr val="000000">
                      <a:alpha val="43137"/>
                    </a:srgbClr>
                  </a:outerShdw>
                </a:effectLst>
              </a:rPr>
              <a:t>fines for non-compliance with above regulations</a:t>
            </a:r>
            <a:endParaRPr lang="en-US" altLang="en-US" sz="1200" b="1" dirty="0" smtClean="0">
              <a:solidFill>
                <a:schemeClr val="accent1">
                  <a:lumMod val="50000"/>
                </a:schemeClr>
              </a:solidFill>
              <a:effectLst>
                <a:outerShdw blurRad="38100" dist="38100" dir="2700000" algn="tl">
                  <a:srgbClr val="000000">
                    <a:alpha val="43137"/>
                  </a:srgbClr>
                </a:outerShdw>
              </a:effectLst>
            </a:endParaRPr>
          </a:p>
          <a:p>
            <a:pPr marL="0" lvl="0" indent="0" algn="ctr">
              <a:spcBef>
                <a:spcPct val="0"/>
              </a:spcBef>
              <a:buNone/>
            </a:pP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srgbClr val="FF0000"/>
                </a:solidFill>
                <a:cs typeface="Arial" panose="020B0604020202020204" pitchFamily="34" charset="0"/>
              </a:rPr>
              <a:t>Camel </a:t>
            </a:r>
            <a:r>
              <a:rPr lang="en-US" altLang="en-US" sz="1400" i="1" dirty="0">
                <a:solidFill>
                  <a:srgbClr val="FF0000"/>
                </a:solidFill>
                <a:cs typeface="Arial" panose="020B0604020202020204" pitchFamily="34" charset="0"/>
              </a:rPr>
              <a:t>tracks and manure </a:t>
            </a:r>
            <a:r>
              <a:rPr lang="en-US" altLang="en-US" sz="1400" i="1" dirty="0">
                <a:solidFill>
                  <a:prstClr val="black"/>
                </a:solidFill>
                <a:cs typeface="Arial" panose="020B0604020202020204" pitchFamily="34" charset="0"/>
              </a:rPr>
              <a:t>were observed on both </a:t>
            </a:r>
            <a:r>
              <a:rPr lang="en-US" altLang="en-US" sz="1400" i="1" dirty="0" err="1">
                <a:solidFill>
                  <a:prstClr val="black"/>
                </a:solidFill>
                <a:cs typeface="Arial" panose="020B0604020202020204" pitchFamily="34" charset="0"/>
              </a:rPr>
              <a:t>Letoon</a:t>
            </a:r>
            <a:r>
              <a:rPr lang="en-US" altLang="en-US" sz="1400" i="1" dirty="0">
                <a:solidFill>
                  <a:prstClr val="black"/>
                </a:solidFill>
                <a:cs typeface="Arial" panose="020B0604020202020204" pitchFamily="34" charset="0"/>
              </a:rPr>
              <a:t> Beach and </a:t>
            </a:r>
            <a:r>
              <a:rPr lang="en-US" altLang="en-US" sz="1400" i="1" dirty="0" err="1">
                <a:solidFill>
                  <a:prstClr val="black"/>
                </a:solidFill>
                <a:cs typeface="Arial" panose="020B0604020202020204" pitchFamily="34" charset="0"/>
              </a:rPr>
              <a:t>Özden</a:t>
            </a:r>
            <a:r>
              <a:rPr lang="en-US" altLang="en-US" sz="1400" i="1" dirty="0">
                <a:solidFill>
                  <a:prstClr val="black"/>
                </a:solidFill>
                <a:cs typeface="Arial" panose="020B0604020202020204" pitchFamily="34" charset="0"/>
              </a:rPr>
              <a:t> </a:t>
            </a:r>
            <a:r>
              <a:rPr lang="en-US" altLang="en-US" sz="1400" i="1" dirty="0" smtClean="0">
                <a:solidFill>
                  <a:prstClr val="black"/>
                </a:solidFill>
                <a:cs typeface="Arial" panose="020B0604020202020204" pitchFamily="34" charset="0"/>
              </a:rPr>
              <a:t>Beach.</a:t>
            </a:r>
          </a:p>
          <a:p>
            <a:pPr marL="585787" lvl="1">
              <a:spcBef>
                <a:spcPct val="0"/>
              </a:spcBef>
              <a:buFont typeface="Wingdings" panose="05000000000000000000" pitchFamily="2" charset="2"/>
              <a:buChar char="Ø"/>
            </a:pPr>
            <a:r>
              <a:rPr lang="en-US" altLang="en-US" sz="1400" i="1" dirty="0" smtClean="0">
                <a:solidFill>
                  <a:prstClr val="black"/>
                </a:solidFill>
                <a:latin typeface="+mn-lt"/>
                <a:cs typeface="Arial" panose="020B0604020202020204" pitchFamily="34" charset="0"/>
              </a:rPr>
              <a:t>4x4 </a:t>
            </a:r>
            <a:r>
              <a:rPr lang="en-US" altLang="en-US" sz="1400" i="1" dirty="0">
                <a:solidFill>
                  <a:prstClr val="black"/>
                </a:solidFill>
                <a:latin typeface="+mn-lt"/>
                <a:cs typeface="Arial" panose="020B0604020202020204" pitchFamily="34" charset="0"/>
              </a:rPr>
              <a:t>vehicles were seen </a:t>
            </a:r>
            <a:r>
              <a:rPr lang="en-US" altLang="en-US" sz="1400" i="1" dirty="0" smtClean="0">
                <a:solidFill>
                  <a:prstClr val="black"/>
                </a:solidFill>
                <a:latin typeface="+mn-lt"/>
                <a:cs typeface="Arial" panose="020B0604020202020204" pitchFamily="34" charset="0"/>
              </a:rPr>
              <a:t>driven inside </a:t>
            </a:r>
            <a:r>
              <a:rPr lang="en-US" altLang="en-US" sz="1400" i="1" dirty="0">
                <a:solidFill>
                  <a:prstClr val="black"/>
                </a:solidFill>
                <a:latin typeface="+mn-lt"/>
                <a:cs typeface="Arial" panose="020B0604020202020204" pitchFamily="34" charset="0"/>
              </a:rPr>
              <a:t>the Patara touristic </a:t>
            </a:r>
            <a:r>
              <a:rPr lang="en-US" altLang="en-US" sz="1400" i="1" dirty="0" smtClean="0">
                <a:solidFill>
                  <a:prstClr val="black"/>
                </a:solidFill>
                <a:latin typeface="+mn-lt"/>
                <a:cs typeface="Arial" panose="020B0604020202020204" pitchFamily="34" charset="0"/>
              </a:rPr>
              <a:t>center. Locals report that </a:t>
            </a:r>
            <a:r>
              <a:rPr lang="en-US" altLang="en-US" sz="1400" i="1" dirty="0">
                <a:solidFill>
                  <a:srgbClr val="FF0000"/>
                </a:solidFill>
                <a:latin typeface="+mn-lt"/>
                <a:cs typeface="Arial" panose="020B0604020202020204" pitchFamily="34" charset="0"/>
              </a:rPr>
              <a:t>tourists are allowed to </a:t>
            </a:r>
            <a:r>
              <a:rPr lang="en-US" altLang="en-US" sz="1400" i="1" dirty="0" smtClean="0">
                <a:solidFill>
                  <a:srgbClr val="FF0000"/>
                </a:solidFill>
                <a:latin typeface="+mn-lt"/>
                <a:cs typeface="Arial" panose="020B0604020202020204" pitchFamily="34" charset="0"/>
              </a:rPr>
              <a:t>rent and ride </a:t>
            </a:r>
            <a:r>
              <a:rPr lang="en-US" altLang="en-US" sz="1400" i="1" dirty="0">
                <a:solidFill>
                  <a:srgbClr val="FF0000"/>
                </a:solidFill>
                <a:latin typeface="+mn-lt"/>
                <a:cs typeface="Arial" panose="020B0604020202020204" pitchFamily="34" charset="0"/>
              </a:rPr>
              <a:t>these vehicles </a:t>
            </a:r>
            <a:r>
              <a:rPr lang="en-US" altLang="en-US" sz="1400" i="1" dirty="0" smtClean="0">
                <a:solidFill>
                  <a:srgbClr val="FF0000"/>
                </a:solidFill>
                <a:latin typeface="+mn-lt"/>
                <a:cs typeface="Arial" panose="020B0604020202020204" pitchFamily="34" charset="0"/>
              </a:rPr>
              <a:t>on </a:t>
            </a:r>
            <a:r>
              <a:rPr lang="en-US" altLang="en-US" sz="1400" i="1" dirty="0">
                <a:solidFill>
                  <a:srgbClr val="FF0000"/>
                </a:solidFill>
                <a:latin typeface="+mn-lt"/>
                <a:cs typeface="Arial" panose="020B0604020202020204" pitchFamily="34" charset="0"/>
              </a:rPr>
              <a:t>the nesting beach</a:t>
            </a:r>
            <a:r>
              <a:rPr lang="en-US" altLang="en-US" sz="1400" i="1" dirty="0">
                <a:solidFill>
                  <a:prstClr val="black"/>
                </a:solidFill>
                <a:latin typeface="+mn-lt"/>
                <a:cs typeface="Arial" panose="020B0604020202020204" pitchFamily="34" charset="0"/>
              </a:rPr>
              <a:t>, </a:t>
            </a:r>
            <a:r>
              <a:rPr lang="en-US" altLang="en-US" sz="1400" i="1" dirty="0" smtClean="0">
                <a:solidFill>
                  <a:prstClr val="black"/>
                </a:solidFill>
                <a:latin typeface="+mn-lt"/>
                <a:cs typeface="Arial" panose="020B0604020202020204" pitchFamily="34" charset="0"/>
              </a:rPr>
              <a:t>day </a:t>
            </a:r>
            <a:r>
              <a:rPr lang="en-US" altLang="en-US" sz="1400" i="1" dirty="0">
                <a:solidFill>
                  <a:prstClr val="black"/>
                </a:solidFill>
                <a:latin typeface="+mn-lt"/>
                <a:cs typeface="Arial" panose="020B0604020202020204" pitchFamily="34" charset="0"/>
              </a:rPr>
              <a:t>and </a:t>
            </a:r>
            <a:r>
              <a:rPr lang="en-US" altLang="en-US" sz="1400" i="1" dirty="0" smtClean="0">
                <a:solidFill>
                  <a:prstClr val="black"/>
                </a:solidFill>
                <a:latin typeface="+mn-lt"/>
                <a:cs typeface="Arial" panose="020B0604020202020204" pitchFamily="34" charset="0"/>
              </a:rPr>
              <a:t>night.</a:t>
            </a:r>
            <a:r>
              <a:rPr lang="en-US" altLang="en-US" sz="1400" b="1" i="1" dirty="0" smtClean="0">
                <a:solidFill>
                  <a:prstClr val="black"/>
                </a:solidFill>
                <a:latin typeface="+mn-lt"/>
                <a:cs typeface="Arial" panose="020B0604020202020204" pitchFamily="34" charset="0"/>
              </a:rPr>
              <a:t> </a:t>
            </a:r>
          </a:p>
        </p:txBody>
      </p:sp>
      <p:sp>
        <p:nvSpPr>
          <p:cNvPr id="3" name="TextBox 2"/>
          <p:cNvSpPr txBox="1"/>
          <p:nvPr/>
        </p:nvSpPr>
        <p:spPr>
          <a:xfrm>
            <a:off x="1475656" y="4135624"/>
            <a:ext cx="861133" cy="246221"/>
          </a:xfrm>
          <a:prstGeom prst="rect">
            <a:avLst/>
          </a:prstGeom>
          <a:noFill/>
        </p:spPr>
        <p:txBody>
          <a:bodyPr wrap="none" rtlCol="0">
            <a:spAutoFit/>
          </a:bodyPr>
          <a:lstStyle/>
          <a:p>
            <a:r>
              <a:rPr lang="en-US" sz="1000" b="1" dirty="0" smtClean="0"/>
              <a:t>Camel tracks</a:t>
            </a:r>
            <a:endParaRPr lang="el-GR" sz="1000" b="1" dirty="0"/>
          </a:p>
        </p:txBody>
      </p:sp>
      <p:sp>
        <p:nvSpPr>
          <p:cNvPr id="8" name="TextBox 7"/>
          <p:cNvSpPr txBox="1"/>
          <p:nvPr/>
        </p:nvSpPr>
        <p:spPr>
          <a:xfrm>
            <a:off x="5148064" y="4135624"/>
            <a:ext cx="1986441" cy="246221"/>
          </a:xfrm>
          <a:prstGeom prst="rect">
            <a:avLst/>
          </a:prstGeom>
          <a:noFill/>
        </p:spPr>
        <p:txBody>
          <a:bodyPr wrap="none" rtlCol="0">
            <a:spAutoFit/>
          </a:bodyPr>
          <a:lstStyle/>
          <a:p>
            <a:r>
              <a:rPr lang="en-US" sz="1000" b="1" dirty="0" smtClean="0"/>
              <a:t>Motorcycle and motorcycle tracks</a:t>
            </a:r>
            <a:endParaRPr lang="el-GR" sz="1000" b="1" dirty="0"/>
          </a:p>
        </p:txBody>
      </p:sp>
      <p:pic>
        <p:nvPicPr>
          <p:cNvPr id="10" name="image92.jpg"/>
          <p:cNvPicPr/>
          <p:nvPr/>
        </p:nvPicPr>
        <p:blipFill>
          <a:blip r:embed="rId3" cstate="print">
            <a:extLst>
              <a:ext uri="{28A0092B-C50C-407E-A947-70E740481C1C}">
                <a14:useLocalDpi xmlns:a14="http://schemas.microsoft.com/office/drawing/2010/main" val="0"/>
              </a:ext>
            </a:extLst>
          </a:blip>
          <a:stretch>
            <a:fillRect/>
          </a:stretch>
        </p:blipFill>
        <p:spPr>
          <a:xfrm>
            <a:off x="1349222" y="2355867"/>
            <a:ext cx="2667000" cy="1778000"/>
          </a:xfrm>
          <a:prstGeom prst="rect">
            <a:avLst/>
          </a:prstGeom>
          <a:ln/>
        </p:spPr>
      </p:pic>
      <p:pic>
        <p:nvPicPr>
          <p:cNvPr id="13" name="image92.jpg"/>
          <p:cNvPicPr/>
          <p:nvPr/>
        </p:nvPicPr>
        <p:blipFill>
          <a:blip r:embed="rId4" cstate="print">
            <a:extLst>
              <a:ext uri="{28A0092B-C50C-407E-A947-70E740481C1C}">
                <a14:useLocalDpi xmlns:a14="http://schemas.microsoft.com/office/drawing/2010/main" val="0"/>
              </a:ext>
            </a:extLst>
          </a:blip>
          <a:stretch>
            <a:fillRect/>
          </a:stretch>
        </p:blipFill>
        <p:spPr>
          <a:xfrm>
            <a:off x="4860032" y="2258760"/>
            <a:ext cx="2699385" cy="1799590"/>
          </a:xfrm>
          <a:prstGeom prst="rect">
            <a:avLst/>
          </a:prstGeom>
          <a:ln/>
        </p:spPr>
      </p:pic>
      <p:sp>
        <p:nvSpPr>
          <p:cNvPr id="14" name="Oval 13"/>
          <p:cNvSpPr/>
          <p:nvPr/>
        </p:nvSpPr>
        <p:spPr>
          <a:xfrm>
            <a:off x="6516216" y="3040079"/>
            <a:ext cx="762000" cy="409575"/>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spcAft>
                <a:spcPts val="100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endParaRPr lang="el-GR"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8</a:t>
            </a:fld>
            <a:endParaRPr lang="el-GR"/>
          </a:p>
        </p:txBody>
      </p:sp>
    </p:spTree>
    <p:extLst>
      <p:ext uri="{BB962C8B-B14F-4D97-AF65-F5344CB8AC3E}">
        <p14:creationId xmlns:p14="http://schemas.microsoft.com/office/powerpoint/2010/main" val="2429362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51271" y="258212"/>
            <a:ext cx="7980036" cy="850475"/>
          </a:xfrm>
          <a:prstGeom prst="rect">
            <a:avLst/>
          </a:prstGeom>
        </p:spPr>
        <p:txBody>
          <a:bodyPr vert="horz" rtlCol="0" anchor="ctr">
            <a:normAutofit/>
            <a:scene3d>
              <a:camera prst="orthographicFront"/>
              <a:lightRig rig="soft" dir="t"/>
            </a:scene3d>
            <a:sp3d prstMaterial="softEdge">
              <a:bevelT w="25400" h="25400"/>
            </a:sp3d>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0" y="0"/>
            <a:ext cx="9144000" cy="2092881"/>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442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0" indent="0" algn="ctr">
              <a:spcBef>
                <a:spcPct val="0"/>
              </a:spcBef>
              <a:buNone/>
            </a:pP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Patara</a:t>
            </a:r>
            <a:r>
              <a:rPr lang="en-US" altLang="en-US" sz="2800" dirty="0" smtClean="0">
                <a:solidFill>
                  <a:prstClr val="black"/>
                </a:solidFill>
                <a:cs typeface="Arial" panose="020B0604020202020204" pitchFamily="34" charset="0"/>
              </a:rPr>
              <a:t>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Recommendation </a:t>
            </a:r>
            <a:r>
              <a:rPr lang="en-US" altLang="en-US" sz="2800" b="1" dirty="0">
                <a:solidFill>
                  <a:prstClr val="black"/>
                </a:solidFill>
                <a:effectLst>
                  <a:outerShdw blurRad="38100" dist="38100" dir="2700000" algn="tl">
                    <a:srgbClr val="000000">
                      <a:alpha val="43137"/>
                    </a:srgbClr>
                  </a:outerShdw>
                </a:effectLst>
                <a:latin typeface="+mj-lt"/>
                <a:cs typeface="Arial" panose="020B0604020202020204" pitchFamily="34" charset="0"/>
              </a:rPr>
              <a:t>No. </a:t>
            </a:r>
            <a:r>
              <a:rPr lang="en-US" altLang="en-US" sz="28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rPr>
              <a:t>182 </a:t>
            </a:r>
          </a:p>
          <a:p>
            <a:pPr marL="0" lvl="0" indent="0" algn="ctr">
              <a:spcBef>
                <a:spcPct val="0"/>
              </a:spcBef>
              <a:buNone/>
            </a:pPr>
            <a:r>
              <a:rPr lang="en-US" sz="1600" b="1" dirty="0">
                <a:solidFill>
                  <a:schemeClr val="accent1">
                    <a:lumMod val="50000"/>
                  </a:schemeClr>
                </a:solidFill>
                <a:effectLst>
                  <a:outerShdw blurRad="38100" dist="38100" dir="2700000" algn="tl">
                    <a:srgbClr val="000000">
                      <a:alpha val="43137"/>
                    </a:srgbClr>
                  </a:outerShdw>
                </a:effectLst>
              </a:rPr>
              <a:t>Rec. pt. </a:t>
            </a:r>
            <a:r>
              <a:rPr lang="en-US" sz="1600" b="1" dirty="0" smtClean="0">
                <a:solidFill>
                  <a:schemeClr val="accent1">
                    <a:lumMod val="50000"/>
                  </a:schemeClr>
                </a:solidFill>
                <a:effectLst>
                  <a:outerShdw blurRad="38100" dist="38100" dir="2700000" algn="tl">
                    <a:srgbClr val="000000">
                      <a:alpha val="43137"/>
                    </a:srgbClr>
                  </a:outerShdw>
                </a:effectLst>
              </a:rPr>
              <a:t>3</a:t>
            </a:r>
            <a:r>
              <a:rPr lang="en-US" sz="1600" b="1" dirty="0">
                <a:solidFill>
                  <a:schemeClr val="accent1">
                    <a:lumMod val="50000"/>
                  </a:schemeClr>
                </a:solidFill>
                <a:effectLst>
                  <a:outerShdw blurRad="38100" dist="38100" dir="2700000" algn="tl">
                    <a:srgbClr val="000000">
                      <a:alpha val="43137"/>
                    </a:srgbClr>
                  </a:outerShdw>
                </a:effectLst>
              </a:rPr>
              <a:t>: Ensure that adequate financial and human resources are allocated for the control, </a:t>
            </a:r>
            <a:endParaRPr lang="en-US" sz="1600" b="1" dirty="0" smtClean="0">
              <a:solidFill>
                <a:schemeClr val="accent1">
                  <a:lumMod val="50000"/>
                </a:schemeClr>
              </a:solidFill>
              <a:effectLst>
                <a:outerShdw blurRad="38100" dist="38100" dir="2700000" algn="tl">
                  <a:srgbClr val="000000">
                    <a:alpha val="43137"/>
                  </a:srgbClr>
                </a:outerShdw>
              </a:effectLst>
            </a:endParaRPr>
          </a:p>
          <a:p>
            <a:pPr marL="0" lvl="0" indent="0" algn="ctr">
              <a:spcBef>
                <a:spcPct val="0"/>
              </a:spcBef>
              <a:buNone/>
            </a:pPr>
            <a:r>
              <a:rPr lang="en-US" sz="1600" b="1" dirty="0" smtClean="0">
                <a:solidFill>
                  <a:schemeClr val="accent1">
                    <a:lumMod val="50000"/>
                  </a:schemeClr>
                </a:solidFill>
                <a:effectLst>
                  <a:outerShdw blurRad="38100" dist="38100" dir="2700000" algn="tl">
                    <a:srgbClr val="000000">
                      <a:alpha val="43137"/>
                    </a:srgbClr>
                  </a:outerShdw>
                </a:effectLst>
              </a:rPr>
              <a:t>management </a:t>
            </a:r>
            <a:r>
              <a:rPr lang="en-US" sz="1600" b="1" dirty="0">
                <a:solidFill>
                  <a:schemeClr val="accent1">
                    <a:lumMod val="50000"/>
                  </a:schemeClr>
                </a:solidFill>
                <a:effectLst>
                  <a:outerShdw blurRad="38100" dist="38100" dir="2700000" algn="tl">
                    <a:srgbClr val="000000">
                      <a:alpha val="43137"/>
                    </a:srgbClr>
                  </a:outerShdw>
                </a:effectLst>
              </a:rPr>
              <a:t>and enforcement of regulations;</a:t>
            </a:r>
            <a:endParaRPr lang="en-US" altLang="en-US" sz="1400" b="1" dirty="0" smtClean="0">
              <a:solidFill>
                <a:prstClr val="black"/>
              </a:solidFill>
              <a:effectLst>
                <a:outerShdw blurRad="38100" dist="38100" dir="2700000" algn="tl">
                  <a:srgbClr val="000000">
                    <a:alpha val="43137"/>
                  </a:srgbClr>
                </a:outerShdw>
              </a:effectLst>
              <a:latin typeface="+mj-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smtClean="0">
                <a:solidFill>
                  <a:prstClr val="black"/>
                </a:solidFill>
                <a:cs typeface="Arial" panose="020B0604020202020204" pitchFamily="34" charset="0"/>
              </a:rPr>
              <a:t>Checkpoints </a:t>
            </a:r>
            <a:r>
              <a:rPr lang="en-US" altLang="en-US" sz="1400" i="1" dirty="0">
                <a:solidFill>
                  <a:prstClr val="black"/>
                </a:solidFill>
                <a:cs typeface="Arial" panose="020B0604020202020204" pitchFamily="34" charset="0"/>
              </a:rPr>
              <a:t>on the way to </a:t>
            </a:r>
            <a:r>
              <a:rPr lang="en-US" altLang="en-US" sz="1400" i="1" dirty="0" err="1" smtClean="0">
                <a:solidFill>
                  <a:prstClr val="black"/>
                </a:solidFill>
                <a:cs typeface="Arial" panose="020B0604020202020204" pitchFamily="34" charset="0"/>
              </a:rPr>
              <a:t>Patara’s</a:t>
            </a:r>
            <a:r>
              <a:rPr lang="en-US" altLang="en-US" sz="1400" i="1" dirty="0" smtClean="0">
                <a:solidFill>
                  <a:prstClr val="black"/>
                </a:solidFill>
                <a:cs typeface="Arial" panose="020B0604020202020204" pitchFamily="34" charset="0"/>
              </a:rPr>
              <a:t> </a:t>
            </a:r>
            <a:r>
              <a:rPr lang="en-US" altLang="en-US" sz="1400" i="1" dirty="0">
                <a:solidFill>
                  <a:prstClr val="black"/>
                </a:solidFill>
                <a:cs typeface="Arial" panose="020B0604020202020204" pitchFamily="34" charset="0"/>
              </a:rPr>
              <a:t>Main Beach were </a:t>
            </a:r>
            <a:r>
              <a:rPr lang="en-US" altLang="en-US" sz="1400" i="1" dirty="0" smtClean="0">
                <a:solidFill>
                  <a:srgbClr val="FF0000"/>
                </a:solidFill>
                <a:cs typeface="Arial" panose="020B0604020202020204" pitchFamily="34" charset="0"/>
              </a:rPr>
              <a:t>unmanned</a:t>
            </a: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Entrances at the top of the Dunes and by </a:t>
            </a:r>
            <a:r>
              <a:rPr lang="en-US" altLang="en-US" sz="1400" i="1" dirty="0" err="1">
                <a:solidFill>
                  <a:prstClr val="black"/>
                </a:solidFill>
                <a:latin typeface="+mn-lt"/>
                <a:cs typeface="Arial" panose="020B0604020202020204" pitchFamily="34" charset="0"/>
              </a:rPr>
              <a:t>Eşen</a:t>
            </a:r>
            <a:r>
              <a:rPr lang="en-US" altLang="en-US" sz="1400" i="1" dirty="0">
                <a:solidFill>
                  <a:prstClr val="black"/>
                </a:solidFill>
                <a:latin typeface="+mn-lt"/>
                <a:cs typeface="Arial" panose="020B0604020202020204" pitchFamily="34" charset="0"/>
              </a:rPr>
              <a:t> River at </a:t>
            </a:r>
            <a:r>
              <a:rPr lang="en-US" altLang="en-US" sz="1400" i="1" dirty="0" err="1">
                <a:solidFill>
                  <a:prstClr val="black"/>
                </a:solidFill>
                <a:latin typeface="+mn-lt"/>
                <a:cs typeface="Arial" panose="020B0604020202020204" pitchFamily="34" charset="0"/>
              </a:rPr>
              <a:t>Çayağzı</a:t>
            </a:r>
            <a:r>
              <a:rPr lang="en-US" altLang="en-US" sz="1400" i="1" dirty="0">
                <a:solidFill>
                  <a:prstClr val="black"/>
                </a:solidFill>
                <a:latin typeface="+mn-lt"/>
                <a:cs typeface="Arial" panose="020B0604020202020204" pitchFamily="34" charset="0"/>
              </a:rPr>
              <a:t> Beach were </a:t>
            </a:r>
            <a:r>
              <a:rPr lang="en-US" altLang="en-US" sz="1400" i="1" dirty="0">
                <a:solidFill>
                  <a:srgbClr val="FF0000"/>
                </a:solidFill>
                <a:latin typeface="+mn-lt"/>
                <a:cs typeface="Arial" panose="020B0604020202020204" pitchFamily="34" charset="0"/>
              </a:rPr>
              <a:t>unguarded </a:t>
            </a:r>
            <a:endParaRPr lang="en-US" altLang="en-US" sz="1400" i="1" dirty="0" smtClean="0">
              <a:solidFill>
                <a:srgbClr val="FF0000"/>
              </a:solidFill>
              <a:latin typeface="+mn-lt"/>
              <a:cs typeface="Arial" panose="020B0604020202020204" pitchFamily="34" charset="0"/>
            </a:endParaRPr>
          </a:p>
          <a:p>
            <a:pPr marL="585787" lvl="1">
              <a:spcBef>
                <a:spcPct val="0"/>
              </a:spcBef>
              <a:buFont typeface="Wingdings" panose="05000000000000000000" pitchFamily="2" charset="2"/>
              <a:buChar char="Ø"/>
            </a:pPr>
            <a:r>
              <a:rPr lang="en-US" altLang="en-US" sz="1400" i="1" dirty="0">
                <a:solidFill>
                  <a:srgbClr val="FF0000"/>
                </a:solidFill>
                <a:latin typeface="+mn-lt"/>
                <a:cs typeface="Arial" panose="020B0604020202020204" pitchFamily="34" charset="0"/>
              </a:rPr>
              <a:t>No rangers or gendarmerie </a:t>
            </a:r>
            <a:r>
              <a:rPr lang="en-US" altLang="en-US" sz="1400" i="1" dirty="0">
                <a:solidFill>
                  <a:prstClr val="black"/>
                </a:solidFill>
                <a:latin typeface="+mn-lt"/>
                <a:cs typeface="Arial" panose="020B0604020202020204" pitchFamily="34" charset="0"/>
              </a:rPr>
              <a:t>were seen patrolling the SPA at night, </a:t>
            </a:r>
            <a:r>
              <a:rPr lang="en-US" altLang="en-US" sz="1400" i="1" dirty="0" smtClean="0">
                <a:solidFill>
                  <a:prstClr val="black"/>
                </a:solidFill>
                <a:latin typeface="+mn-lt"/>
                <a:cs typeface="Arial" panose="020B0604020202020204" pitchFamily="34" charset="0"/>
              </a:rPr>
              <a:t>on </a:t>
            </a:r>
            <a:r>
              <a:rPr lang="en-US" altLang="en-US" sz="1400" i="1" dirty="0">
                <a:solidFill>
                  <a:prstClr val="black"/>
                </a:solidFill>
                <a:latin typeface="+mn-lt"/>
                <a:cs typeface="Arial" panose="020B0604020202020204" pitchFamily="34" charset="0"/>
              </a:rPr>
              <a:t>foot or </a:t>
            </a:r>
            <a:r>
              <a:rPr lang="en-US" altLang="en-US" sz="1400" i="1" dirty="0" smtClean="0">
                <a:solidFill>
                  <a:prstClr val="black"/>
                </a:solidFill>
                <a:latin typeface="+mn-lt"/>
                <a:cs typeface="Arial" panose="020B0604020202020204" pitchFamily="34" charset="0"/>
              </a:rPr>
              <a:t>by vehicle</a:t>
            </a:r>
          </a:p>
          <a:p>
            <a:pPr marL="585787" lvl="1">
              <a:spcBef>
                <a:spcPct val="0"/>
              </a:spcBef>
              <a:buFont typeface="Wingdings" panose="05000000000000000000" pitchFamily="2" charset="2"/>
              <a:buChar char="Ø"/>
            </a:pPr>
            <a:r>
              <a:rPr lang="en-US" altLang="en-US" sz="1400" i="1" dirty="0">
                <a:solidFill>
                  <a:prstClr val="black"/>
                </a:solidFill>
                <a:latin typeface="+mn-lt"/>
                <a:cs typeface="Arial" panose="020B0604020202020204" pitchFamily="34" charset="0"/>
              </a:rPr>
              <a:t>The entrance point </a:t>
            </a:r>
            <a:r>
              <a:rPr lang="en-US" altLang="en-US" sz="1400" i="1" dirty="0" smtClean="0">
                <a:solidFill>
                  <a:prstClr val="black"/>
                </a:solidFill>
                <a:latin typeface="+mn-lt"/>
                <a:cs typeface="Arial" panose="020B0604020202020204" pitchFamily="34" charset="0"/>
              </a:rPr>
              <a:t>at </a:t>
            </a:r>
            <a:r>
              <a:rPr lang="en-US" altLang="en-US" sz="1400" i="1" dirty="0">
                <a:solidFill>
                  <a:prstClr val="black"/>
                </a:solidFill>
                <a:latin typeface="+mn-lt"/>
                <a:cs typeface="Arial" panose="020B0604020202020204" pitchFamily="34" charset="0"/>
              </a:rPr>
              <a:t>the northern end of </a:t>
            </a:r>
            <a:r>
              <a:rPr lang="en-US" altLang="en-US" sz="1400" i="1" dirty="0" err="1">
                <a:solidFill>
                  <a:prstClr val="black"/>
                </a:solidFill>
                <a:latin typeface="+mn-lt"/>
                <a:cs typeface="Arial" panose="020B0604020202020204" pitchFamily="34" charset="0"/>
              </a:rPr>
              <a:t>Özden</a:t>
            </a:r>
            <a:r>
              <a:rPr lang="en-US" altLang="en-US" sz="1400" i="1" dirty="0">
                <a:solidFill>
                  <a:prstClr val="black"/>
                </a:solidFill>
                <a:latin typeface="+mn-lt"/>
                <a:cs typeface="Arial" panose="020B0604020202020204" pitchFamily="34" charset="0"/>
              </a:rPr>
              <a:t> River is now barred against </a:t>
            </a:r>
            <a:r>
              <a:rPr lang="en-US" altLang="en-US" sz="1400" i="1" dirty="0" smtClean="0">
                <a:solidFill>
                  <a:prstClr val="black"/>
                </a:solidFill>
                <a:latin typeface="+mn-lt"/>
                <a:cs typeface="Arial" panose="020B0604020202020204" pitchFamily="34" charset="0"/>
              </a:rPr>
              <a:t>vehicles, </a:t>
            </a:r>
            <a:r>
              <a:rPr lang="en-US" altLang="en-US" sz="1400" i="1" dirty="0">
                <a:solidFill>
                  <a:prstClr val="black"/>
                </a:solidFill>
                <a:latin typeface="+mn-lt"/>
                <a:cs typeface="Arial" panose="020B0604020202020204" pitchFamily="34" charset="0"/>
              </a:rPr>
              <a:t>although pedestrian entrance is still possible –and </a:t>
            </a:r>
            <a:r>
              <a:rPr lang="en-US" altLang="en-US" sz="1400" i="1" dirty="0">
                <a:solidFill>
                  <a:srgbClr val="FF0000"/>
                </a:solidFill>
                <a:latin typeface="+mn-lt"/>
                <a:cs typeface="Arial" panose="020B0604020202020204" pitchFamily="34" charset="0"/>
              </a:rPr>
              <a:t>no control personnel </a:t>
            </a:r>
            <a:r>
              <a:rPr lang="en-US" altLang="en-US" sz="1400" i="1" dirty="0" smtClean="0">
                <a:solidFill>
                  <a:prstClr val="black"/>
                </a:solidFill>
                <a:latin typeface="+mn-lt"/>
                <a:cs typeface="Arial" panose="020B0604020202020204" pitchFamily="34" charset="0"/>
              </a:rPr>
              <a:t>was </a:t>
            </a:r>
            <a:r>
              <a:rPr lang="en-US" altLang="en-US" sz="1400" i="1" dirty="0">
                <a:solidFill>
                  <a:prstClr val="black"/>
                </a:solidFill>
                <a:latin typeface="+mn-lt"/>
                <a:cs typeface="Arial" panose="020B0604020202020204" pitchFamily="34" charset="0"/>
              </a:rPr>
              <a:t>present.</a:t>
            </a:r>
            <a:endParaRPr lang="en-US" altLang="en-US" sz="1400" i="1" dirty="0" smtClean="0">
              <a:solidFill>
                <a:prstClr val="black"/>
              </a:solidFill>
              <a:latin typeface="+mn-lt"/>
              <a:cs typeface="Arial" panose="020B0604020202020204" pitchFamily="34" charset="0"/>
            </a:endParaRPr>
          </a:p>
        </p:txBody>
      </p:sp>
      <p:sp>
        <p:nvSpPr>
          <p:cNvPr id="3" name="TextBox 2"/>
          <p:cNvSpPr txBox="1"/>
          <p:nvPr/>
        </p:nvSpPr>
        <p:spPr>
          <a:xfrm>
            <a:off x="683568" y="4112066"/>
            <a:ext cx="3046027" cy="246221"/>
          </a:xfrm>
          <a:prstGeom prst="rect">
            <a:avLst/>
          </a:prstGeom>
          <a:noFill/>
        </p:spPr>
        <p:txBody>
          <a:bodyPr wrap="none" rtlCol="0">
            <a:spAutoFit/>
          </a:bodyPr>
          <a:lstStyle/>
          <a:p>
            <a:r>
              <a:rPr lang="en-US" sz="1000" dirty="0" smtClean="0"/>
              <a:t>Vehicles bared but </a:t>
            </a:r>
            <a:r>
              <a:rPr lang="en-US" sz="1000" b="1" dirty="0" smtClean="0"/>
              <a:t>no personnel </a:t>
            </a:r>
            <a:r>
              <a:rPr lang="en-US" sz="1000" dirty="0" smtClean="0"/>
              <a:t>to control pedestrians</a:t>
            </a:r>
            <a:endParaRPr lang="el-GR" sz="1000" dirty="0"/>
          </a:p>
        </p:txBody>
      </p:sp>
      <p:sp>
        <p:nvSpPr>
          <p:cNvPr id="8" name="TextBox 7"/>
          <p:cNvSpPr txBox="1"/>
          <p:nvPr/>
        </p:nvSpPr>
        <p:spPr>
          <a:xfrm>
            <a:off x="4860032" y="4100701"/>
            <a:ext cx="2702984" cy="246221"/>
          </a:xfrm>
          <a:prstGeom prst="rect">
            <a:avLst/>
          </a:prstGeom>
          <a:noFill/>
        </p:spPr>
        <p:txBody>
          <a:bodyPr wrap="none" rtlCol="0">
            <a:spAutoFit/>
          </a:bodyPr>
          <a:lstStyle/>
          <a:p>
            <a:r>
              <a:rPr lang="en-US" sz="1000" b="1" dirty="0" smtClean="0"/>
              <a:t>Deep motorcycle tracks </a:t>
            </a:r>
            <a:r>
              <a:rPr lang="en-US" sz="1000" dirty="0" smtClean="0"/>
              <a:t>along the nesting beach</a:t>
            </a:r>
            <a:endParaRPr lang="el-GR" sz="1000" b="1" dirty="0"/>
          </a:p>
        </p:txBody>
      </p:sp>
      <p:pic>
        <p:nvPicPr>
          <p:cNvPr id="9" name="image92.jpg"/>
          <p:cNvPicPr/>
          <p:nvPr/>
        </p:nvPicPr>
        <p:blipFill>
          <a:blip r:embed="rId3" cstate="print">
            <a:extLst>
              <a:ext uri="{28A0092B-C50C-407E-A947-70E740481C1C}">
                <a14:useLocalDpi xmlns:a14="http://schemas.microsoft.com/office/drawing/2010/main" val="0"/>
              </a:ext>
            </a:extLst>
          </a:blip>
          <a:stretch>
            <a:fillRect/>
          </a:stretch>
        </p:blipFill>
        <p:spPr>
          <a:xfrm>
            <a:off x="781775" y="2196996"/>
            <a:ext cx="2699385" cy="1799590"/>
          </a:xfrm>
          <a:prstGeom prst="rect">
            <a:avLst/>
          </a:prstGeom>
          <a:ln/>
        </p:spPr>
      </p:pic>
      <p:pic>
        <p:nvPicPr>
          <p:cNvPr id="13" name="image92.jpg"/>
          <p:cNvPicPr/>
          <p:nvPr/>
        </p:nvPicPr>
        <p:blipFill>
          <a:blip r:embed="rId4" cstate="print">
            <a:extLst>
              <a:ext uri="{28A0092B-C50C-407E-A947-70E740481C1C}">
                <a14:useLocalDpi xmlns:a14="http://schemas.microsoft.com/office/drawing/2010/main" val="0"/>
              </a:ext>
            </a:extLst>
          </a:blip>
          <a:stretch>
            <a:fillRect/>
          </a:stretch>
        </p:blipFill>
        <p:spPr>
          <a:xfrm>
            <a:off x="4716016" y="2196996"/>
            <a:ext cx="2699385" cy="1799590"/>
          </a:xfrm>
          <a:prstGeom prst="rect">
            <a:avLst/>
          </a:prstGeom>
          <a:ln/>
        </p:spPr>
      </p:pic>
      <p:sp>
        <p:nvSpPr>
          <p:cNvPr id="4" name="Slide Number Placeholder 3"/>
          <p:cNvSpPr>
            <a:spLocks noGrp="1"/>
          </p:cNvSpPr>
          <p:nvPr>
            <p:ph type="sldNum" sz="quarter" idx="12"/>
          </p:nvPr>
        </p:nvSpPr>
        <p:spPr/>
        <p:txBody>
          <a:bodyPr/>
          <a:lstStyle/>
          <a:p>
            <a:pPr>
              <a:defRPr/>
            </a:pPr>
            <a:fld id="{EFB1BCEC-7C83-45D0-9528-B874E0ED060B}" type="slidenum">
              <a:rPr lang="el-GR" smtClean="0"/>
              <a:pPr>
                <a:defRPr/>
              </a:pPr>
              <a:t>9</a:t>
            </a:fld>
            <a:endParaRPr lang="el-GR"/>
          </a:p>
        </p:txBody>
      </p:sp>
    </p:spTree>
    <p:extLst>
      <p:ext uri="{BB962C8B-B14F-4D97-AF65-F5344CB8AC3E}">
        <p14:creationId xmlns:p14="http://schemas.microsoft.com/office/powerpoint/2010/main" val="3610129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8585</TotalTime>
  <Words>3707</Words>
  <Application>Microsoft Office PowerPoint</Application>
  <PresentationFormat>On-screen Show (16:9)</PresentationFormat>
  <Paragraphs>291</Paragraphs>
  <Slides>30</Slides>
  <Notes>29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Times New Roman</vt:lpstr>
      <vt:lpstr>Tw Cen MT</vt:lpstr>
      <vt:lpstr>Wingdings</vt:lpstr>
      <vt:lpstr>Droplet</vt:lpstr>
      <vt:lpstr>Office Theme</vt:lpstr>
      <vt:lpstr>1_Office Theme</vt:lpstr>
      <vt:lpstr>PowerPoint Presentation</vt:lpstr>
      <vt:lpstr>PowerPoint Presentation</vt:lpstr>
      <vt:lpstr>Patara Specially Protected Area</vt:lpstr>
      <vt:lpstr>Patara Specially Protected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Medasset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Νέοι έλληνες σχεδιαστές δημιουργούν για μια κυκλική οικονομία</dc:title>
  <dc:creator>Jenny Ioannou</dc:creator>
  <cp:lastModifiedBy>Georgios Sampson</cp:lastModifiedBy>
  <cp:revision>746</cp:revision>
  <cp:lastPrinted>2016-11-03T09:25:36Z</cp:lastPrinted>
  <dcterms:created xsi:type="dcterms:W3CDTF">2015-11-18T11:36:05Z</dcterms:created>
  <dcterms:modified xsi:type="dcterms:W3CDTF">2022-11-14T13:31:24Z</dcterms:modified>
</cp:coreProperties>
</file>