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5" r:id="rId2"/>
    <p:sldId id="256" r:id="rId3"/>
    <p:sldId id="257" r:id="rId4"/>
    <p:sldId id="259" r:id="rId5"/>
    <p:sldId id="260" r:id="rId6"/>
    <p:sldId id="261" r:id="rId7"/>
    <p:sldId id="283" r:id="rId8"/>
    <p:sldId id="263" r:id="rId9"/>
    <p:sldId id="264" r:id="rId10"/>
    <p:sldId id="265" r:id="rId11"/>
    <p:sldId id="281" r:id="rId12"/>
    <p:sldId id="277" r:id="rId13"/>
    <p:sldId id="269" r:id="rId14"/>
    <p:sldId id="270" r:id="rId15"/>
    <p:sldId id="279" r:id="rId16"/>
    <p:sldId id="282"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a A" initials="NA" lastIdx="6" clrIdx="0">
    <p:extLst>
      <p:ext uri="{19B8F6BF-5375-455C-9EA6-DF929625EA0E}">
        <p15:presenceInfo xmlns:p15="http://schemas.microsoft.com/office/powerpoint/2012/main" userId="3f277d4864c9e1c5" providerId="Windows Live"/>
      </p:ext>
    </p:extLst>
  </p:cmAuthor>
  <p:cmAuthor id="2" name="k.andreanidou" initials="KA" lastIdx="4" clrIdx="1">
    <p:extLst>
      <p:ext uri="{19B8F6BF-5375-455C-9EA6-DF929625EA0E}">
        <p15:presenceInfo xmlns:p15="http://schemas.microsoft.com/office/powerpoint/2012/main" userId="k.andreanidou" providerId="None"/>
      </p:ext>
    </p:extLst>
  </p:cmAuthor>
  <p:cmAuthor id="3" name="Vicky" initials="V" lastIdx="24" clrIdx="2">
    <p:extLst>
      <p:ext uri="{19B8F6BF-5375-455C-9EA6-DF929625EA0E}">
        <p15:presenceInfo xmlns:p15="http://schemas.microsoft.com/office/powerpoint/2012/main" userId="Vicky" providerId="None"/>
      </p:ext>
    </p:extLst>
  </p:cmAuthor>
  <p:cmAuthor id="4" name="Vicky Rae" initials="VR" lastIdx="17" clrIdx="3">
    <p:extLst>
      <p:ext uri="{19B8F6BF-5375-455C-9EA6-DF929625EA0E}">
        <p15:presenceInfo xmlns:p15="http://schemas.microsoft.com/office/powerpoint/2012/main" userId="2f88d905c6d1c775" providerId="Windows Live"/>
      </p:ext>
    </p:extLst>
  </p:cmAuthor>
  <p:cmAuthor id="5" name="Amersa" initials="A" lastIdx="1" clrIdx="4">
    <p:extLst>
      <p:ext uri="{19B8F6BF-5375-455C-9EA6-DF929625EA0E}">
        <p15:presenceInfo xmlns:p15="http://schemas.microsoft.com/office/powerpoint/2012/main" userId="Amer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FFFF"/>
    <a:srgbClr val="00CC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657" autoAdjust="0"/>
    <p:restoredTop sz="94660"/>
  </p:normalViewPr>
  <p:slideViewPr>
    <p:cSldViewPr snapToGrid="0">
      <p:cViewPr varScale="1">
        <p:scale>
          <a:sx n="113" d="100"/>
          <a:sy n="113" d="100"/>
        </p:scale>
        <p:origin x="126" y="1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2534B4-8FB1-4F9F-8E08-BC17FCC99A3A}" type="doc">
      <dgm:prSet loTypeId="urn:microsoft.com/office/officeart/2005/8/layout/process1" loCatId="process" qsTypeId="urn:microsoft.com/office/officeart/2005/8/quickstyle/simple1" qsCatId="simple" csTypeId="urn:microsoft.com/office/officeart/2005/8/colors/accent0_1" csCatId="mainScheme" phldr="1"/>
      <dgm:spPr/>
    </dgm:pt>
    <dgm:pt modelId="{FE9A1522-C0C9-420D-B087-178E5D880622}">
      <dgm:prSet phldrT="[Text]" custT="1"/>
      <dgm:spPr/>
      <dgm:t>
        <a:bodyPr/>
        <a:lstStyle/>
        <a:p>
          <a:r>
            <a:rPr lang="en-US" sz="1200" b="1" dirty="0" smtClean="0">
              <a:latin typeface="Candara" panose="020E0502030303020204" pitchFamily="34" charset="0"/>
              <a:cs typeface="Vani" panose="020B0502040204020203" pitchFamily="34" charset="0"/>
            </a:rPr>
            <a:t>Oct 2012 </a:t>
          </a:r>
        </a:p>
        <a:p>
          <a:r>
            <a:rPr lang="en-GB" sz="1200" b="1" dirty="0" smtClean="0">
              <a:latin typeface="Candara" panose="020E0502030303020204" pitchFamily="34" charset="0"/>
              <a:cs typeface="Vani" panose="020B0502040204020203" pitchFamily="34" charset="0"/>
            </a:rPr>
            <a:t>EC R</a:t>
          </a:r>
          <a:r>
            <a:rPr lang="en-US" sz="1200" b="1" dirty="0" smtClean="0">
              <a:latin typeface="Candara" panose="020E0502030303020204" pitchFamily="34" charset="0"/>
              <a:cs typeface="Vani" panose="020B0502040204020203" pitchFamily="34" charset="0"/>
            </a:rPr>
            <a:t>easoned Opinion to Greece</a:t>
          </a:r>
          <a:endParaRPr lang="en-US" sz="1200" b="1" dirty="0">
            <a:latin typeface="Candara" panose="020E0502030303020204" pitchFamily="34" charset="0"/>
          </a:endParaRPr>
        </a:p>
      </dgm:t>
    </dgm:pt>
    <dgm:pt modelId="{8E31B8E1-C5F3-4F62-870C-EA531216267D}" type="parTrans" cxnId="{E29B9D07-F5D9-4075-B527-8429FAC88BD4}">
      <dgm:prSet/>
      <dgm:spPr/>
      <dgm:t>
        <a:bodyPr/>
        <a:lstStyle/>
        <a:p>
          <a:endParaRPr lang="en-US"/>
        </a:p>
      </dgm:t>
    </dgm:pt>
    <dgm:pt modelId="{B97EC954-A1A4-4D27-A67F-C0ACFFA3FCA6}" type="sibTrans" cxnId="{E29B9D07-F5D9-4075-B527-8429FAC88BD4}">
      <dgm:prSet/>
      <dgm:spPr/>
      <dgm:t>
        <a:bodyPr/>
        <a:lstStyle/>
        <a:p>
          <a:endParaRPr lang="en-US"/>
        </a:p>
      </dgm:t>
    </dgm:pt>
    <dgm:pt modelId="{3B53346D-D8AA-4532-8F5B-DF5CD65662B4}">
      <dgm:prSet phldrT="[Text]" custT="1"/>
      <dgm:spPr/>
      <dgm:t>
        <a:bodyPr/>
        <a:lstStyle/>
        <a:p>
          <a:r>
            <a:rPr lang="en-US" sz="1200" b="1" dirty="0" smtClean="0">
              <a:latin typeface="Candara" panose="020E0502030303020204" pitchFamily="34" charset="0"/>
              <a:cs typeface="Vani" panose="020B0502040204020203" pitchFamily="34" charset="0"/>
            </a:rPr>
            <a:t>Nov 2012</a:t>
          </a:r>
        </a:p>
        <a:p>
          <a:r>
            <a:rPr lang="en-US" sz="1200" b="1" dirty="0" smtClean="0">
              <a:latin typeface="Candara" panose="020E0502030303020204" pitchFamily="34" charset="0"/>
              <a:cs typeface="Vani" panose="020B0502040204020203" pitchFamily="34" charset="0"/>
            </a:rPr>
            <a:t>Greece commits to taking measures </a:t>
          </a:r>
          <a:endParaRPr lang="en-US" sz="1200" b="1" dirty="0">
            <a:latin typeface="Candara" panose="020E0502030303020204" pitchFamily="34" charset="0"/>
          </a:endParaRPr>
        </a:p>
      </dgm:t>
    </dgm:pt>
    <dgm:pt modelId="{30A635E9-1971-4117-A704-73D4F720278B}" type="parTrans" cxnId="{388AA4F5-F8BA-484E-9FEF-863CE3210E31}">
      <dgm:prSet/>
      <dgm:spPr/>
      <dgm:t>
        <a:bodyPr/>
        <a:lstStyle/>
        <a:p>
          <a:endParaRPr lang="en-US"/>
        </a:p>
      </dgm:t>
    </dgm:pt>
    <dgm:pt modelId="{872B7E91-8CD3-4654-89E2-A8DC586E60F9}" type="sibTrans" cxnId="{388AA4F5-F8BA-484E-9FEF-863CE3210E31}">
      <dgm:prSet/>
      <dgm:spPr/>
      <dgm:t>
        <a:bodyPr/>
        <a:lstStyle/>
        <a:p>
          <a:endParaRPr lang="en-US"/>
        </a:p>
      </dgm:t>
    </dgm:pt>
    <dgm:pt modelId="{A03F55AD-5385-4496-927E-B4D5C34A0216}">
      <dgm:prSet phldrT="[Text]" custT="1"/>
      <dgm:spPr/>
      <dgm:t>
        <a:bodyPr/>
        <a:lstStyle/>
        <a:p>
          <a:r>
            <a:rPr lang="en-GB" sz="1200" b="1" dirty="0" smtClean="0">
              <a:latin typeface="Candara" panose="020E0502030303020204" pitchFamily="34" charset="0"/>
              <a:cs typeface="Vani" panose="020B0502040204020203" pitchFamily="34" charset="0"/>
            </a:rPr>
            <a:t>Summer 2013 </a:t>
          </a:r>
        </a:p>
        <a:p>
          <a:r>
            <a:rPr lang="en-GB" sz="1200" b="1" dirty="0" smtClean="0">
              <a:latin typeface="Candara" panose="020E0502030303020204" pitchFamily="34" charset="0"/>
              <a:cs typeface="Vani" panose="020B0502040204020203" pitchFamily="34" charset="0"/>
            </a:rPr>
            <a:t>Degradation continues: protective legislation delayed</a:t>
          </a:r>
          <a:endParaRPr lang="en-US" sz="1200" b="1" dirty="0">
            <a:latin typeface="Candara" panose="020E0502030303020204" pitchFamily="34" charset="0"/>
          </a:endParaRPr>
        </a:p>
      </dgm:t>
    </dgm:pt>
    <dgm:pt modelId="{D6477069-7BF9-4F37-B24C-0A00705E1865}" type="parTrans" cxnId="{C383E2CA-4938-420B-94CE-A64851E36974}">
      <dgm:prSet/>
      <dgm:spPr/>
      <dgm:t>
        <a:bodyPr/>
        <a:lstStyle/>
        <a:p>
          <a:endParaRPr lang="en-US"/>
        </a:p>
      </dgm:t>
    </dgm:pt>
    <dgm:pt modelId="{E352A228-BB62-40BF-9C4D-34F8AB5D0506}" type="sibTrans" cxnId="{C383E2CA-4938-420B-94CE-A64851E36974}">
      <dgm:prSet/>
      <dgm:spPr/>
      <dgm:t>
        <a:bodyPr/>
        <a:lstStyle/>
        <a:p>
          <a:endParaRPr lang="en-US"/>
        </a:p>
      </dgm:t>
    </dgm:pt>
    <dgm:pt modelId="{BDD58189-C4EB-4FF3-8E80-269704BFAC13}">
      <dgm:prSet phldrT="[Text]" custT="1"/>
      <dgm:spPr/>
      <dgm:t>
        <a:bodyPr/>
        <a:lstStyle/>
        <a:p>
          <a:r>
            <a:rPr lang="en-US" sz="1200" b="1" dirty="0" smtClean="0">
              <a:latin typeface="Candara" panose="020E0502030303020204" pitchFamily="34" charset="0"/>
              <a:cs typeface="Vani" panose="020B0502040204020203" pitchFamily="34" charset="0"/>
            </a:rPr>
            <a:t>Dec 2013 </a:t>
          </a:r>
        </a:p>
        <a:p>
          <a:r>
            <a:rPr lang="en-GB" sz="1200" b="1" dirty="0" smtClean="0">
              <a:latin typeface="Candara" panose="020E0502030303020204" pitchFamily="34" charset="0"/>
              <a:cs typeface="Vani" panose="020B0502040204020203" pitchFamily="34" charset="0"/>
            </a:rPr>
            <a:t>Case </a:t>
          </a:r>
          <a:r>
            <a:rPr lang="en-US" sz="1200" b="1" dirty="0" smtClean="0">
              <a:latin typeface="Candara" panose="020E0502030303020204" pitchFamily="34" charset="0"/>
              <a:cs typeface="Vani" panose="020B0502040204020203" pitchFamily="34" charset="0"/>
            </a:rPr>
            <a:t>File opened </a:t>
          </a:r>
          <a:r>
            <a:rPr lang="en-GB" sz="1200" b="1" dirty="0" smtClean="0">
              <a:latin typeface="Candara" panose="020E0502030303020204" pitchFamily="34" charset="0"/>
              <a:cs typeface="Vani" panose="020B0502040204020203" pitchFamily="34" charset="0"/>
            </a:rPr>
            <a:t> at Standing Committee Meeting</a:t>
          </a:r>
          <a:endParaRPr lang="en-US" sz="1200" b="1" dirty="0">
            <a:latin typeface="Candara" panose="020E0502030303020204" pitchFamily="34" charset="0"/>
          </a:endParaRPr>
        </a:p>
      </dgm:t>
    </dgm:pt>
    <dgm:pt modelId="{C067E313-0BB4-4BC6-9A16-26517D0DD9E5}" type="parTrans" cxnId="{D04605C7-726A-436D-9F20-38DC2ADF04F0}">
      <dgm:prSet/>
      <dgm:spPr/>
      <dgm:t>
        <a:bodyPr/>
        <a:lstStyle/>
        <a:p>
          <a:endParaRPr lang="en-US"/>
        </a:p>
      </dgm:t>
    </dgm:pt>
    <dgm:pt modelId="{CA8A4E73-59ED-40DE-B219-7292E3DF4DBF}" type="sibTrans" cxnId="{D04605C7-726A-436D-9F20-38DC2ADF04F0}">
      <dgm:prSet/>
      <dgm:spPr/>
      <dgm:t>
        <a:bodyPr/>
        <a:lstStyle/>
        <a:p>
          <a:endParaRPr lang="en-US"/>
        </a:p>
      </dgm:t>
    </dgm:pt>
    <dgm:pt modelId="{B4D0F2D7-C711-41A2-8416-24A80EAFFB86}">
      <dgm:prSet phldrT="[Text]" custT="1"/>
      <dgm:spPr/>
      <dgm:t>
        <a:bodyPr/>
        <a:lstStyle/>
        <a:p>
          <a:r>
            <a:rPr lang="en-US" sz="1200" b="1" dirty="0" smtClean="0">
              <a:latin typeface="Candara" panose="020E0502030303020204" pitchFamily="34" charset="0"/>
              <a:cs typeface="Vani" panose="020B0502040204020203" pitchFamily="34" charset="0"/>
            </a:rPr>
            <a:t>Mar 2014 </a:t>
          </a:r>
        </a:p>
        <a:p>
          <a:r>
            <a:rPr lang="en-GB" sz="1200" b="1" dirty="0" smtClean="0">
              <a:latin typeface="Candara" panose="020E0502030303020204" pitchFamily="34" charset="0"/>
              <a:cs typeface="Vani" panose="020B0502040204020203" pitchFamily="34" charset="0"/>
            </a:rPr>
            <a:t>EC</a:t>
          </a:r>
          <a:r>
            <a:rPr lang="en-US" sz="1200" b="1" dirty="0" smtClean="0">
              <a:latin typeface="Candara" panose="020E0502030303020204" pitchFamily="34" charset="0"/>
              <a:cs typeface="Vani" panose="020B0502040204020203" pitchFamily="34" charset="0"/>
            </a:rPr>
            <a:t> takes</a:t>
          </a:r>
          <a:r>
            <a:rPr lang="en-GB" sz="1200" b="1" dirty="0" smtClean="0">
              <a:latin typeface="Candara" panose="020E0502030303020204" pitchFamily="34" charset="0"/>
              <a:cs typeface="Vani" panose="020B0502040204020203" pitchFamily="34" charset="0"/>
            </a:rPr>
            <a:t> Greece to European Court of Justice </a:t>
          </a:r>
          <a:endParaRPr lang="en-US" sz="1200" b="1" dirty="0">
            <a:latin typeface="Candara" panose="020E0502030303020204" pitchFamily="34" charset="0"/>
          </a:endParaRPr>
        </a:p>
      </dgm:t>
    </dgm:pt>
    <dgm:pt modelId="{D6B754D9-9D76-4788-B81E-90485488BE64}" type="parTrans" cxnId="{DBE756B4-7EF3-4B35-9AFD-06699228B91C}">
      <dgm:prSet/>
      <dgm:spPr/>
      <dgm:t>
        <a:bodyPr/>
        <a:lstStyle/>
        <a:p>
          <a:endParaRPr lang="en-US"/>
        </a:p>
      </dgm:t>
    </dgm:pt>
    <dgm:pt modelId="{2BE39F4C-9A2D-417B-9A26-C4420B976EA9}" type="sibTrans" cxnId="{DBE756B4-7EF3-4B35-9AFD-06699228B91C}">
      <dgm:prSet/>
      <dgm:spPr/>
      <dgm:t>
        <a:bodyPr/>
        <a:lstStyle/>
        <a:p>
          <a:endParaRPr lang="en-US"/>
        </a:p>
      </dgm:t>
    </dgm:pt>
    <dgm:pt modelId="{4EAAEA18-F72D-4D8E-8835-EC851621B1E5}">
      <dgm:prSet custT="1"/>
      <dgm:spPr/>
      <dgm:t>
        <a:bodyPr/>
        <a:lstStyle/>
        <a:p>
          <a:r>
            <a:rPr lang="en-US" sz="1200" b="1" dirty="0" smtClean="0">
              <a:latin typeface="Candara" panose="020E0502030303020204" pitchFamily="34" charset="0"/>
              <a:cs typeface="Vani" panose="020B0502040204020203" pitchFamily="34" charset="0"/>
            </a:rPr>
            <a:t>Aug 2010</a:t>
          </a:r>
        </a:p>
        <a:p>
          <a:r>
            <a:rPr lang="en-US" sz="1200" b="1" dirty="0" smtClean="0">
              <a:latin typeface="Candara" panose="020E0502030303020204" pitchFamily="34" charset="0"/>
              <a:cs typeface="Vani" panose="020B0502040204020203" pitchFamily="34" charset="0"/>
            </a:rPr>
            <a:t>MEDASSET Complaint to the Bern Convention</a:t>
          </a:r>
          <a:endParaRPr lang="en-US" sz="1200" b="1" dirty="0">
            <a:latin typeface="Candara" panose="020E0502030303020204" pitchFamily="34" charset="0"/>
            <a:cs typeface="Vani" panose="020B0502040204020203" pitchFamily="34" charset="0"/>
          </a:endParaRPr>
        </a:p>
      </dgm:t>
    </dgm:pt>
    <dgm:pt modelId="{D946D26B-D688-4F59-9279-87D09C8138BF}" type="parTrans" cxnId="{2133B5DE-D4E7-4AE2-825E-836AEAA3780D}">
      <dgm:prSet/>
      <dgm:spPr/>
      <dgm:t>
        <a:bodyPr/>
        <a:lstStyle/>
        <a:p>
          <a:endParaRPr lang="en-US"/>
        </a:p>
      </dgm:t>
    </dgm:pt>
    <dgm:pt modelId="{C4E4D0E3-01A5-45B2-9EC4-AA6AF51CE5A8}" type="sibTrans" cxnId="{2133B5DE-D4E7-4AE2-825E-836AEAA3780D}">
      <dgm:prSet/>
      <dgm:spPr/>
      <dgm:t>
        <a:bodyPr/>
        <a:lstStyle/>
        <a:p>
          <a:endParaRPr lang="en-US"/>
        </a:p>
      </dgm:t>
    </dgm:pt>
    <dgm:pt modelId="{42CEA5A2-8837-42D5-BE67-EF2C3A4B3BA6}" type="pres">
      <dgm:prSet presAssocID="{C32534B4-8FB1-4F9F-8E08-BC17FCC99A3A}" presName="Name0" presStyleCnt="0">
        <dgm:presLayoutVars>
          <dgm:dir/>
          <dgm:resizeHandles val="exact"/>
        </dgm:presLayoutVars>
      </dgm:prSet>
      <dgm:spPr/>
    </dgm:pt>
    <dgm:pt modelId="{DBA7EDD3-2FD4-4819-9BFA-22BC7E7C0498}" type="pres">
      <dgm:prSet presAssocID="{4EAAEA18-F72D-4D8E-8835-EC851621B1E5}" presName="node" presStyleLbl="node1" presStyleIdx="0" presStyleCnt="6">
        <dgm:presLayoutVars>
          <dgm:bulletEnabled val="1"/>
        </dgm:presLayoutVars>
      </dgm:prSet>
      <dgm:spPr/>
      <dgm:t>
        <a:bodyPr/>
        <a:lstStyle/>
        <a:p>
          <a:endParaRPr lang="en-US"/>
        </a:p>
      </dgm:t>
    </dgm:pt>
    <dgm:pt modelId="{3F6D785C-8C25-415A-9A27-9A26AB94D401}" type="pres">
      <dgm:prSet presAssocID="{C4E4D0E3-01A5-45B2-9EC4-AA6AF51CE5A8}" presName="sibTrans" presStyleLbl="sibTrans2D1" presStyleIdx="0" presStyleCnt="5"/>
      <dgm:spPr/>
      <dgm:t>
        <a:bodyPr/>
        <a:lstStyle/>
        <a:p>
          <a:endParaRPr lang="en-US"/>
        </a:p>
      </dgm:t>
    </dgm:pt>
    <dgm:pt modelId="{6775BF8C-572D-423B-9E05-499423F7034C}" type="pres">
      <dgm:prSet presAssocID="{C4E4D0E3-01A5-45B2-9EC4-AA6AF51CE5A8}" presName="connectorText" presStyleLbl="sibTrans2D1" presStyleIdx="0" presStyleCnt="5"/>
      <dgm:spPr/>
      <dgm:t>
        <a:bodyPr/>
        <a:lstStyle/>
        <a:p>
          <a:endParaRPr lang="en-US"/>
        </a:p>
      </dgm:t>
    </dgm:pt>
    <dgm:pt modelId="{BD48BC7C-2333-49B6-99BD-53F90707958B}" type="pres">
      <dgm:prSet presAssocID="{FE9A1522-C0C9-420D-B087-178E5D880622}" presName="node" presStyleLbl="node1" presStyleIdx="1" presStyleCnt="6">
        <dgm:presLayoutVars>
          <dgm:bulletEnabled val="1"/>
        </dgm:presLayoutVars>
      </dgm:prSet>
      <dgm:spPr/>
      <dgm:t>
        <a:bodyPr/>
        <a:lstStyle/>
        <a:p>
          <a:endParaRPr lang="en-US"/>
        </a:p>
      </dgm:t>
    </dgm:pt>
    <dgm:pt modelId="{936F57E1-44A6-4F26-A371-34E5F0E0E788}" type="pres">
      <dgm:prSet presAssocID="{B97EC954-A1A4-4D27-A67F-C0ACFFA3FCA6}" presName="sibTrans" presStyleLbl="sibTrans2D1" presStyleIdx="1" presStyleCnt="5"/>
      <dgm:spPr/>
      <dgm:t>
        <a:bodyPr/>
        <a:lstStyle/>
        <a:p>
          <a:endParaRPr lang="en-US"/>
        </a:p>
      </dgm:t>
    </dgm:pt>
    <dgm:pt modelId="{ED867441-5B3A-4AE5-930A-43AAD321461D}" type="pres">
      <dgm:prSet presAssocID="{B97EC954-A1A4-4D27-A67F-C0ACFFA3FCA6}" presName="connectorText" presStyleLbl="sibTrans2D1" presStyleIdx="1" presStyleCnt="5"/>
      <dgm:spPr/>
      <dgm:t>
        <a:bodyPr/>
        <a:lstStyle/>
        <a:p>
          <a:endParaRPr lang="en-US"/>
        </a:p>
      </dgm:t>
    </dgm:pt>
    <dgm:pt modelId="{2AFFD1F5-83BE-4C23-BDA4-EC31359255BE}" type="pres">
      <dgm:prSet presAssocID="{3B53346D-D8AA-4532-8F5B-DF5CD65662B4}" presName="node" presStyleLbl="node1" presStyleIdx="2" presStyleCnt="6" custLinFactNeighborX="-1887" custLinFactNeighborY="-1628">
        <dgm:presLayoutVars>
          <dgm:bulletEnabled val="1"/>
        </dgm:presLayoutVars>
      </dgm:prSet>
      <dgm:spPr/>
      <dgm:t>
        <a:bodyPr/>
        <a:lstStyle/>
        <a:p>
          <a:endParaRPr lang="en-US"/>
        </a:p>
      </dgm:t>
    </dgm:pt>
    <dgm:pt modelId="{EDDADA7F-9B99-40A5-A454-A0B9EC0E4045}" type="pres">
      <dgm:prSet presAssocID="{872B7E91-8CD3-4654-89E2-A8DC586E60F9}" presName="sibTrans" presStyleLbl="sibTrans2D1" presStyleIdx="2" presStyleCnt="5"/>
      <dgm:spPr/>
      <dgm:t>
        <a:bodyPr/>
        <a:lstStyle/>
        <a:p>
          <a:endParaRPr lang="en-US"/>
        </a:p>
      </dgm:t>
    </dgm:pt>
    <dgm:pt modelId="{4CB5680B-7F0D-4A07-894F-38A587DA80B7}" type="pres">
      <dgm:prSet presAssocID="{872B7E91-8CD3-4654-89E2-A8DC586E60F9}" presName="connectorText" presStyleLbl="sibTrans2D1" presStyleIdx="2" presStyleCnt="5"/>
      <dgm:spPr/>
      <dgm:t>
        <a:bodyPr/>
        <a:lstStyle/>
        <a:p>
          <a:endParaRPr lang="en-US"/>
        </a:p>
      </dgm:t>
    </dgm:pt>
    <dgm:pt modelId="{01910A2B-14AD-4AEE-B8E1-196ACC89EEF7}" type="pres">
      <dgm:prSet presAssocID="{A03F55AD-5385-4496-927E-B4D5C34A0216}" presName="node" presStyleLbl="node1" presStyleIdx="3" presStyleCnt="6" custScaleX="126831">
        <dgm:presLayoutVars>
          <dgm:bulletEnabled val="1"/>
        </dgm:presLayoutVars>
      </dgm:prSet>
      <dgm:spPr/>
      <dgm:t>
        <a:bodyPr/>
        <a:lstStyle/>
        <a:p>
          <a:endParaRPr lang="en-US"/>
        </a:p>
      </dgm:t>
    </dgm:pt>
    <dgm:pt modelId="{50764010-02AC-4AEF-B5B7-5CAF369B02D0}" type="pres">
      <dgm:prSet presAssocID="{E352A228-BB62-40BF-9C4D-34F8AB5D0506}" presName="sibTrans" presStyleLbl="sibTrans2D1" presStyleIdx="3" presStyleCnt="5"/>
      <dgm:spPr/>
      <dgm:t>
        <a:bodyPr/>
        <a:lstStyle/>
        <a:p>
          <a:endParaRPr lang="en-US"/>
        </a:p>
      </dgm:t>
    </dgm:pt>
    <dgm:pt modelId="{53C9CB05-5D3B-4298-9788-1A4FA1983C2B}" type="pres">
      <dgm:prSet presAssocID="{E352A228-BB62-40BF-9C4D-34F8AB5D0506}" presName="connectorText" presStyleLbl="sibTrans2D1" presStyleIdx="3" presStyleCnt="5"/>
      <dgm:spPr/>
      <dgm:t>
        <a:bodyPr/>
        <a:lstStyle/>
        <a:p>
          <a:endParaRPr lang="en-US"/>
        </a:p>
      </dgm:t>
    </dgm:pt>
    <dgm:pt modelId="{815C0ED7-E267-4A75-A1AC-6F3DD640AB99}" type="pres">
      <dgm:prSet presAssocID="{BDD58189-C4EB-4FF3-8E80-269704BFAC13}" presName="node" presStyleLbl="node1" presStyleIdx="4" presStyleCnt="6">
        <dgm:presLayoutVars>
          <dgm:bulletEnabled val="1"/>
        </dgm:presLayoutVars>
      </dgm:prSet>
      <dgm:spPr/>
      <dgm:t>
        <a:bodyPr/>
        <a:lstStyle/>
        <a:p>
          <a:endParaRPr lang="en-US"/>
        </a:p>
      </dgm:t>
    </dgm:pt>
    <dgm:pt modelId="{308B1EC0-47B0-43F6-80D9-D5FFF4F852AE}" type="pres">
      <dgm:prSet presAssocID="{CA8A4E73-59ED-40DE-B219-7292E3DF4DBF}" presName="sibTrans" presStyleLbl="sibTrans2D1" presStyleIdx="4" presStyleCnt="5"/>
      <dgm:spPr/>
      <dgm:t>
        <a:bodyPr/>
        <a:lstStyle/>
        <a:p>
          <a:endParaRPr lang="en-US"/>
        </a:p>
      </dgm:t>
    </dgm:pt>
    <dgm:pt modelId="{70A963A7-AF74-4A2A-BDAE-4E5C179471C3}" type="pres">
      <dgm:prSet presAssocID="{CA8A4E73-59ED-40DE-B219-7292E3DF4DBF}" presName="connectorText" presStyleLbl="sibTrans2D1" presStyleIdx="4" presStyleCnt="5"/>
      <dgm:spPr/>
      <dgm:t>
        <a:bodyPr/>
        <a:lstStyle/>
        <a:p>
          <a:endParaRPr lang="en-US"/>
        </a:p>
      </dgm:t>
    </dgm:pt>
    <dgm:pt modelId="{79222866-6606-4B1B-9802-6AE101D9FD28}" type="pres">
      <dgm:prSet presAssocID="{B4D0F2D7-C711-41A2-8416-24A80EAFFB86}" presName="node" presStyleLbl="node1" presStyleIdx="5" presStyleCnt="6" custLinFactNeighborX="-24879" custLinFactNeighborY="-1509">
        <dgm:presLayoutVars>
          <dgm:bulletEnabled val="1"/>
        </dgm:presLayoutVars>
      </dgm:prSet>
      <dgm:spPr/>
      <dgm:t>
        <a:bodyPr/>
        <a:lstStyle/>
        <a:p>
          <a:endParaRPr lang="en-US"/>
        </a:p>
      </dgm:t>
    </dgm:pt>
  </dgm:ptLst>
  <dgm:cxnLst>
    <dgm:cxn modelId="{B985F411-DA43-4B15-9474-49FB7798D1C9}" type="presOf" srcId="{CA8A4E73-59ED-40DE-B219-7292E3DF4DBF}" destId="{70A963A7-AF74-4A2A-BDAE-4E5C179471C3}" srcOrd="1" destOrd="0" presId="urn:microsoft.com/office/officeart/2005/8/layout/process1"/>
    <dgm:cxn modelId="{D2835729-1EBE-4D2D-BFBC-C5F1ABD2C526}" type="presOf" srcId="{A03F55AD-5385-4496-927E-B4D5C34A0216}" destId="{01910A2B-14AD-4AEE-B8E1-196ACC89EEF7}" srcOrd="0" destOrd="0" presId="urn:microsoft.com/office/officeart/2005/8/layout/process1"/>
    <dgm:cxn modelId="{871D4676-445C-4AD2-9377-7A51DE4134E2}" type="presOf" srcId="{B4D0F2D7-C711-41A2-8416-24A80EAFFB86}" destId="{79222866-6606-4B1B-9802-6AE101D9FD28}" srcOrd="0" destOrd="0" presId="urn:microsoft.com/office/officeart/2005/8/layout/process1"/>
    <dgm:cxn modelId="{C383E2CA-4938-420B-94CE-A64851E36974}" srcId="{C32534B4-8FB1-4F9F-8E08-BC17FCC99A3A}" destId="{A03F55AD-5385-4496-927E-B4D5C34A0216}" srcOrd="3" destOrd="0" parTransId="{D6477069-7BF9-4F37-B24C-0A00705E1865}" sibTransId="{E352A228-BB62-40BF-9C4D-34F8AB5D0506}"/>
    <dgm:cxn modelId="{9C1BEF4D-ED91-48F1-8BB9-03DD1C9B40B5}" type="presOf" srcId="{3B53346D-D8AA-4532-8F5B-DF5CD65662B4}" destId="{2AFFD1F5-83BE-4C23-BDA4-EC31359255BE}" srcOrd="0" destOrd="0" presId="urn:microsoft.com/office/officeart/2005/8/layout/process1"/>
    <dgm:cxn modelId="{D04605C7-726A-436D-9F20-38DC2ADF04F0}" srcId="{C32534B4-8FB1-4F9F-8E08-BC17FCC99A3A}" destId="{BDD58189-C4EB-4FF3-8E80-269704BFAC13}" srcOrd="4" destOrd="0" parTransId="{C067E313-0BB4-4BC6-9A16-26517D0DD9E5}" sibTransId="{CA8A4E73-59ED-40DE-B219-7292E3DF4DBF}"/>
    <dgm:cxn modelId="{E29B9D07-F5D9-4075-B527-8429FAC88BD4}" srcId="{C32534B4-8FB1-4F9F-8E08-BC17FCC99A3A}" destId="{FE9A1522-C0C9-420D-B087-178E5D880622}" srcOrd="1" destOrd="0" parTransId="{8E31B8E1-C5F3-4F62-870C-EA531216267D}" sibTransId="{B97EC954-A1A4-4D27-A67F-C0ACFFA3FCA6}"/>
    <dgm:cxn modelId="{3E1C0B73-6C79-4357-93D4-41DF5E06BBCA}" type="presOf" srcId="{B97EC954-A1A4-4D27-A67F-C0ACFFA3FCA6}" destId="{ED867441-5B3A-4AE5-930A-43AAD321461D}" srcOrd="1" destOrd="0" presId="urn:microsoft.com/office/officeart/2005/8/layout/process1"/>
    <dgm:cxn modelId="{36D0962A-1474-4FD5-8202-AB1897D5C936}" type="presOf" srcId="{C32534B4-8FB1-4F9F-8E08-BC17FCC99A3A}" destId="{42CEA5A2-8837-42D5-BE67-EF2C3A4B3BA6}" srcOrd="0" destOrd="0" presId="urn:microsoft.com/office/officeart/2005/8/layout/process1"/>
    <dgm:cxn modelId="{2133B5DE-D4E7-4AE2-825E-836AEAA3780D}" srcId="{C32534B4-8FB1-4F9F-8E08-BC17FCC99A3A}" destId="{4EAAEA18-F72D-4D8E-8835-EC851621B1E5}" srcOrd="0" destOrd="0" parTransId="{D946D26B-D688-4F59-9279-87D09C8138BF}" sibTransId="{C4E4D0E3-01A5-45B2-9EC4-AA6AF51CE5A8}"/>
    <dgm:cxn modelId="{6F5A5A24-5945-48A3-9398-921DCA564D8E}" type="presOf" srcId="{E352A228-BB62-40BF-9C4D-34F8AB5D0506}" destId="{53C9CB05-5D3B-4298-9788-1A4FA1983C2B}" srcOrd="1" destOrd="0" presId="urn:microsoft.com/office/officeart/2005/8/layout/process1"/>
    <dgm:cxn modelId="{A202E4D5-23EA-4FFB-AE4F-2C45D0008BB4}" type="presOf" srcId="{FE9A1522-C0C9-420D-B087-178E5D880622}" destId="{BD48BC7C-2333-49B6-99BD-53F90707958B}" srcOrd="0" destOrd="0" presId="urn:microsoft.com/office/officeart/2005/8/layout/process1"/>
    <dgm:cxn modelId="{2AFB9AAF-CA40-47A3-9201-476CC9A9592F}" type="presOf" srcId="{CA8A4E73-59ED-40DE-B219-7292E3DF4DBF}" destId="{308B1EC0-47B0-43F6-80D9-D5FFF4F852AE}" srcOrd="0" destOrd="0" presId="urn:microsoft.com/office/officeart/2005/8/layout/process1"/>
    <dgm:cxn modelId="{94518012-AEE3-4034-92EB-0FE584B6926F}" type="presOf" srcId="{872B7E91-8CD3-4654-89E2-A8DC586E60F9}" destId="{EDDADA7F-9B99-40A5-A454-A0B9EC0E4045}" srcOrd="0" destOrd="0" presId="urn:microsoft.com/office/officeart/2005/8/layout/process1"/>
    <dgm:cxn modelId="{388AA4F5-F8BA-484E-9FEF-863CE3210E31}" srcId="{C32534B4-8FB1-4F9F-8E08-BC17FCC99A3A}" destId="{3B53346D-D8AA-4532-8F5B-DF5CD65662B4}" srcOrd="2" destOrd="0" parTransId="{30A635E9-1971-4117-A704-73D4F720278B}" sibTransId="{872B7E91-8CD3-4654-89E2-A8DC586E60F9}"/>
    <dgm:cxn modelId="{4F14BDB3-2645-48C6-A0DA-486DFABEB83D}" type="presOf" srcId="{E352A228-BB62-40BF-9C4D-34F8AB5D0506}" destId="{50764010-02AC-4AEF-B5B7-5CAF369B02D0}" srcOrd="0" destOrd="0" presId="urn:microsoft.com/office/officeart/2005/8/layout/process1"/>
    <dgm:cxn modelId="{CF37DF8E-6FEA-430E-A852-C38C6B4F9B93}" type="presOf" srcId="{BDD58189-C4EB-4FF3-8E80-269704BFAC13}" destId="{815C0ED7-E267-4A75-A1AC-6F3DD640AB99}" srcOrd="0" destOrd="0" presId="urn:microsoft.com/office/officeart/2005/8/layout/process1"/>
    <dgm:cxn modelId="{74E3E422-23B8-4995-ABBA-33F88675EF5B}" type="presOf" srcId="{872B7E91-8CD3-4654-89E2-A8DC586E60F9}" destId="{4CB5680B-7F0D-4A07-894F-38A587DA80B7}" srcOrd="1" destOrd="0" presId="urn:microsoft.com/office/officeart/2005/8/layout/process1"/>
    <dgm:cxn modelId="{FD806269-2B74-4315-8867-2B5EC40441E2}" type="presOf" srcId="{4EAAEA18-F72D-4D8E-8835-EC851621B1E5}" destId="{DBA7EDD3-2FD4-4819-9BFA-22BC7E7C0498}" srcOrd="0" destOrd="0" presId="urn:microsoft.com/office/officeart/2005/8/layout/process1"/>
    <dgm:cxn modelId="{74067157-8CD8-43AA-A79C-E0D49BBD5E46}" type="presOf" srcId="{B97EC954-A1A4-4D27-A67F-C0ACFFA3FCA6}" destId="{936F57E1-44A6-4F26-A371-34E5F0E0E788}" srcOrd="0" destOrd="0" presId="urn:microsoft.com/office/officeart/2005/8/layout/process1"/>
    <dgm:cxn modelId="{24CE6F6A-5444-49D3-820F-825C99D1EEAB}" type="presOf" srcId="{C4E4D0E3-01A5-45B2-9EC4-AA6AF51CE5A8}" destId="{6775BF8C-572D-423B-9E05-499423F7034C}" srcOrd="1" destOrd="0" presId="urn:microsoft.com/office/officeart/2005/8/layout/process1"/>
    <dgm:cxn modelId="{D1FAAD6E-90AF-41DC-9019-48FE28D8E877}" type="presOf" srcId="{C4E4D0E3-01A5-45B2-9EC4-AA6AF51CE5A8}" destId="{3F6D785C-8C25-415A-9A27-9A26AB94D401}" srcOrd="0" destOrd="0" presId="urn:microsoft.com/office/officeart/2005/8/layout/process1"/>
    <dgm:cxn modelId="{DBE756B4-7EF3-4B35-9AFD-06699228B91C}" srcId="{C32534B4-8FB1-4F9F-8E08-BC17FCC99A3A}" destId="{B4D0F2D7-C711-41A2-8416-24A80EAFFB86}" srcOrd="5" destOrd="0" parTransId="{D6B754D9-9D76-4788-B81E-90485488BE64}" sibTransId="{2BE39F4C-9A2D-417B-9A26-C4420B976EA9}"/>
    <dgm:cxn modelId="{EA0CA629-4204-49B3-AE16-48B24D257D3E}" type="presParOf" srcId="{42CEA5A2-8837-42D5-BE67-EF2C3A4B3BA6}" destId="{DBA7EDD3-2FD4-4819-9BFA-22BC7E7C0498}" srcOrd="0" destOrd="0" presId="urn:microsoft.com/office/officeart/2005/8/layout/process1"/>
    <dgm:cxn modelId="{019EEC66-6686-44DA-8DAD-9E74A9D829AA}" type="presParOf" srcId="{42CEA5A2-8837-42D5-BE67-EF2C3A4B3BA6}" destId="{3F6D785C-8C25-415A-9A27-9A26AB94D401}" srcOrd="1" destOrd="0" presId="urn:microsoft.com/office/officeart/2005/8/layout/process1"/>
    <dgm:cxn modelId="{01E04C15-D150-4C7D-A248-20CFD3B6D186}" type="presParOf" srcId="{3F6D785C-8C25-415A-9A27-9A26AB94D401}" destId="{6775BF8C-572D-423B-9E05-499423F7034C}" srcOrd="0" destOrd="0" presId="urn:microsoft.com/office/officeart/2005/8/layout/process1"/>
    <dgm:cxn modelId="{CBC0F957-64C6-4105-9A4E-CEE591411801}" type="presParOf" srcId="{42CEA5A2-8837-42D5-BE67-EF2C3A4B3BA6}" destId="{BD48BC7C-2333-49B6-99BD-53F90707958B}" srcOrd="2" destOrd="0" presId="urn:microsoft.com/office/officeart/2005/8/layout/process1"/>
    <dgm:cxn modelId="{E3993D95-2C08-4678-8EF2-B8CECABBEB84}" type="presParOf" srcId="{42CEA5A2-8837-42D5-BE67-EF2C3A4B3BA6}" destId="{936F57E1-44A6-4F26-A371-34E5F0E0E788}" srcOrd="3" destOrd="0" presId="urn:microsoft.com/office/officeart/2005/8/layout/process1"/>
    <dgm:cxn modelId="{2740215C-3B52-46A0-B142-A764E53C93FB}" type="presParOf" srcId="{936F57E1-44A6-4F26-A371-34E5F0E0E788}" destId="{ED867441-5B3A-4AE5-930A-43AAD321461D}" srcOrd="0" destOrd="0" presId="urn:microsoft.com/office/officeart/2005/8/layout/process1"/>
    <dgm:cxn modelId="{88B0FFF4-33E0-41D6-B321-11399003945E}" type="presParOf" srcId="{42CEA5A2-8837-42D5-BE67-EF2C3A4B3BA6}" destId="{2AFFD1F5-83BE-4C23-BDA4-EC31359255BE}" srcOrd="4" destOrd="0" presId="urn:microsoft.com/office/officeart/2005/8/layout/process1"/>
    <dgm:cxn modelId="{19EA6114-E9EB-4189-B023-ECD4A9B8576C}" type="presParOf" srcId="{42CEA5A2-8837-42D5-BE67-EF2C3A4B3BA6}" destId="{EDDADA7F-9B99-40A5-A454-A0B9EC0E4045}" srcOrd="5" destOrd="0" presId="urn:microsoft.com/office/officeart/2005/8/layout/process1"/>
    <dgm:cxn modelId="{87A3565E-4456-4B3D-8074-F5D94D4ABDC5}" type="presParOf" srcId="{EDDADA7F-9B99-40A5-A454-A0B9EC0E4045}" destId="{4CB5680B-7F0D-4A07-894F-38A587DA80B7}" srcOrd="0" destOrd="0" presId="urn:microsoft.com/office/officeart/2005/8/layout/process1"/>
    <dgm:cxn modelId="{DA19E52C-2725-4A61-BD07-92E6789C2FF3}" type="presParOf" srcId="{42CEA5A2-8837-42D5-BE67-EF2C3A4B3BA6}" destId="{01910A2B-14AD-4AEE-B8E1-196ACC89EEF7}" srcOrd="6" destOrd="0" presId="urn:microsoft.com/office/officeart/2005/8/layout/process1"/>
    <dgm:cxn modelId="{9476FE14-03F9-47E6-834C-88FF3954C252}" type="presParOf" srcId="{42CEA5A2-8837-42D5-BE67-EF2C3A4B3BA6}" destId="{50764010-02AC-4AEF-B5B7-5CAF369B02D0}" srcOrd="7" destOrd="0" presId="urn:microsoft.com/office/officeart/2005/8/layout/process1"/>
    <dgm:cxn modelId="{AFEC2AAD-F627-4AEB-A18D-DCC592A61FB5}" type="presParOf" srcId="{50764010-02AC-4AEF-B5B7-5CAF369B02D0}" destId="{53C9CB05-5D3B-4298-9788-1A4FA1983C2B}" srcOrd="0" destOrd="0" presId="urn:microsoft.com/office/officeart/2005/8/layout/process1"/>
    <dgm:cxn modelId="{9C2BD17A-A54C-4B02-82D9-0FE367FF6A58}" type="presParOf" srcId="{42CEA5A2-8837-42D5-BE67-EF2C3A4B3BA6}" destId="{815C0ED7-E267-4A75-A1AC-6F3DD640AB99}" srcOrd="8" destOrd="0" presId="urn:microsoft.com/office/officeart/2005/8/layout/process1"/>
    <dgm:cxn modelId="{9363CB1D-A44E-4C2C-9BB6-5B7548C023B8}" type="presParOf" srcId="{42CEA5A2-8837-42D5-BE67-EF2C3A4B3BA6}" destId="{308B1EC0-47B0-43F6-80D9-D5FFF4F852AE}" srcOrd="9" destOrd="0" presId="urn:microsoft.com/office/officeart/2005/8/layout/process1"/>
    <dgm:cxn modelId="{E9C26D5E-264D-42E3-89EB-8AD3EA8A6688}" type="presParOf" srcId="{308B1EC0-47B0-43F6-80D9-D5FFF4F852AE}" destId="{70A963A7-AF74-4A2A-BDAE-4E5C179471C3}" srcOrd="0" destOrd="0" presId="urn:microsoft.com/office/officeart/2005/8/layout/process1"/>
    <dgm:cxn modelId="{680165AF-751F-4C37-8F12-55477B5AA1C8}" type="presParOf" srcId="{42CEA5A2-8837-42D5-BE67-EF2C3A4B3BA6}" destId="{79222866-6606-4B1B-9802-6AE101D9FD28}"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7EDD3-2FD4-4819-9BFA-22BC7E7C0498}">
      <dsp:nvSpPr>
        <dsp:cNvPr id="0" name=""/>
        <dsp:cNvSpPr/>
      </dsp:nvSpPr>
      <dsp:spPr>
        <a:xfrm>
          <a:off x="6693" y="471763"/>
          <a:ext cx="921525"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Aug 2010</a:t>
          </a:r>
        </a:p>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MEDASSET Complaint to the Bern Convention</a:t>
          </a:r>
          <a:endParaRPr lang="en-US" sz="1200" b="1" kern="1200" dirty="0">
            <a:latin typeface="Candara" panose="020E0502030303020204" pitchFamily="34" charset="0"/>
            <a:cs typeface="Vani" panose="020B0502040204020203" pitchFamily="34" charset="0"/>
          </a:endParaRPr>
        </a:p>
      </dsp:txBody>
      <dsp:txXfrm>
        <a:off x="33684" y="498754"/>
        <a:ext cx="867543" cy="1202794"/>
      </dsp:txXfrm>
    </dsp:sp>
    <dsp:sp modelId="{3F6D785C-8C25-415A-9A27-9A26AB94D401}">
      <dsp:nvSpPr>
        <dsp:cNvPr id="0" name=""/>
        <dsp:cNvSpPr/>
      </dsp:nvSpPr>
      <dsp:spPr>
        <a:xfrm>
          <a:off x="1020371" y="985882"/>
          <a:ext cx="195363" cy="22853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1020371" y="1031590"/>
        <a:ext cx="136754" cy="137122"/>
      </dsp:txXfrm>
    </dsp:sp>
    <dsp:sp modelId="{BD48BC7C-2333-49B6-99BD-53F90707958B}">
      <dsp:nvSpPr>
        <dsp:cNvPr id="0" name=""/>
        <dsp:cNvSpPr/>
      </dsp:nvSpPr>
      <dsp:spPr>
        <a:xfrm>
          <a:off x="1296829" y="471763"/>
          <a:ext cx="921525"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Oct 2012 </a:t>
          </a:r>
        </a:p>
        <a:p>
          <a:pPr lvl="0" algn="ctr" defTabSz="5334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EC R</a:t>
          </a:r>
          <a:r>
            <a:rPr lang="en-US" sz="1200" b="1" kern="1200" dirty="0" smtClean="0">
              <a:latin typeface="Candara" panose="020E0502030303020204" pitchFamily="34" charset="0"/>
              <a:cs typeface="Vani" panose="020B0502040204020203" pitchFamily="34" charset="0"/>
            </a:rPr>
            <a:t>easoned Opinion to Greece</a:t>
          </a:r>
          <a:endParaRPr lang="en-US" sz="1200" b="1" kern="1200" dirty="0">
            <a:latin typeface="Candara" panose="020E0502030303020204" pitchFamily="34" charset="0"/>
          </a:endParaRPr>
        </a:p>
      </dsp:txBody>
      <dsp:txXfrm>
        <a:off x="1323820" y="498754"/>
        <a:ext cx="867543" cy="1202794"/>
      </dsp:txXfrm>
    </dsp:sp>
    <dsp:sp modelId="{936F57E1-44A6-4F26-A371-34E5F0E0E788}">
      <dsp:nvSpPr>
        <dsp:cNvPr id="0" name=""/>
        <dsp:cNvSpPr/>
      </dsp:nvSpPr>
      <dsp:spPr>
        <a:xfrm rot="21545190">
          <a:off x="2308756" y="975565"/>
          <a:ext cx="191701" cy="22853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308760" y="1021731"/>
        <a:ext cx="134191" cy="137122"/>
      </dsp:txXfrm>
    </dsp:sp>
    <dsp:sp modelId="{2AFFD1F5-83BE-4C23-BDA4-EC31359255BE}">
      <dsp:nvSpPr>
        <dsp:cNvPr id="0" name=""/>
        <dsp:cNvSpPr/>
      </dsp:nvSpPr>
      <dsp:spPr>
        <a:xfrm>
          <a:off x="2580009" y="451302"/>
          <a:ext cx="921525"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Nov 2012</a:t>
          </a:r>
        </a:p>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Greece commits to taking measures </a:t>
          </a:r>
          <a:endParaRPr lang="en-US" sz="1200" b="1" kern="1200" dirty="0">
            <a:latin typeface="Candara" panose="020E0502030303020204" pitchFamily="34" charset="0"/>
          </a:endParaRPr>
        </a:p>
      </dsp:txBody>
      <dsp:txXfrm>
        <a:off x="2607000" y="478293"/>
        <a:ext cx="867543" cy="1202794"/>
      </dsp:txXfrm>
    </dsp:sp>
    <dsp:sp modelId="{EDDADA7F-9B99-40A5-A454-A0B9EC0E4045}">
      <dsp:nvSpPr>
        <dsp:cNvPr id="0" name=""/>
        <dsp:cNvSpPr/>
      </dsp:nvSpPr>
      <dsp:spPr>
        <a:xfrm rot="49505">
          <a:off x="3595417" y="974843"/>
          <a:ext cx="199070" cy="22853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95420" y="1020121"/>
        <a:ext cx="139349" cy="137122"/>
      </dsp:txXfrm>
    </dsp:sp>
    <dsp:sp modelId="{01910A2B-14AD-4AEE-B8E1-196ACC89EEF7}">
      <dsp:nvSpPr>
        <dsp:cNvPr id="0" name=""/>
        <dsp:cNvSpPr/>
      </dsp:nvSpPr>
      <dsp:spPr>
        <a:xfrm>
          <a:off x="3877101" y="471763"/>
          <a:ext cx="1168780"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Summer 2013 </a:t>
          </a:r>
        </a:p>
        <a:p>
          <a:pPr lvl="0" algn="ctr" defTabSz="5334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Degradation continues: protective legislation delayed</a:t>
          </a:r>
          <a:endParaRPr lang="en-US" sz="1200" b="1" kern="1200" dirty="0">
            <a:latin typeface="Candara" panose="020E0502030303020204" pitchFamily="34" charset="0"/>
          </a:endParaRPr>
        </a:p>
      </dsp:txBody>
      <dsp:txXfrm>
        <a:off x="3911333" y="505995"/>
        <a:ext cx="1100316" cy="1188312"/>
      </dsp:txXfrm>
    </dsp:sp>
    <dsp:sp modelId="{50764010-02AC-4AEF-B5B7-5CAF369B02D0}">
      <dsp:nvSpPr>
        <dsp:cNvPr id="0" name=""/>
        <dsp:cNvSpPr/>
      </dsp:nvSpPr>
      <dsp:spPr>
        <a:xfrm>
          <a:off x="5138034" y="985882"/>
          <a:ext cx="195363" cy="22853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5138034" y="1031590"/>
        <a:ext cx="136754" cy="137122"/>
      </dsp:txXfrm>
    </dsp:sp>
    <dsp:sp modelId="{815C0ED7-E267-4A75-A1AC-6F3DD640AB99}">
      <dsp:nvSpPr>
        <dsp:cNvPr id="0" name=""/>
        <dsp:cNvSpPr/>
      </dsp:nvSpPr>
      <dsp:spPr>
        <a:xfrm>
          <a:off x="5414492" y="471763"/>
          <a:ext cx="921525"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Dec 2013 </a:t>
          </a:r>
        </a:p>
        <a:p>
          <a:pPr lvl="0" algn="ctr" defTabSz="5334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Case </a:t>
          </a:r>
          <a:r>
            <a:rPr lang="en-US" sz="1200" b="1" kern="1200" dirty="0" smtClean="0">
              <a:latin typeface="Candara" panose="020E0502030303020204" pitchFamily="34" charset="0"/>
              <a:cs typeface="Vani" panose="020B0502040204020203" pitchFamily="34" charset="0"/>
            </a:rPr>
            <a:t>File opened </a:t>
          </a:r>
          <a:r>
            <a:rPr lang="en-GB" sz="1200" b="1" kern="1200" dirty="0" smtClean="0">
              <a:latin typeface="Candara" panose="020E0502030303020204" pitchFamily="34" charset="0"/>
              <a:cs typeface="Vani" panose="020B0502040204020203" pitchFamily="34" charset="0"/>
            </a:rPr>
            <a:t> at Standing Committee Meeting</a:t>
          </a:r>
          <a:endParaRPr lang="en-US" sz="1200" b="1" kern="1200" dirty="0">
            <a:latin typeface="Candara" panose="020E0502030303020204" pitchFamily="34" charset="0"/>
          </a:endParaRPr>
        </a:p>
      </dsp:txBody>
      <dsp:txXfrm>
        <a:off x="5441483" y="498754"/>
        <a:ext cx="867543" cy="1202794"/>
      </dsp:txXfrm>
    </dsp:sp>
    <dsp:sp modelId="{308B1EC0-47B0-43F6-80D9-D5FFF4F852AE}">
      <dsp:nvSpPr>
        <dsp:cNvPr id="0" name=""/>
        <dsp:cNvSpPr/>
      </dsp:nvSpPr>
      <dsp:spPr>
        <a:xfrm rot="21545603">
          <a:off x="6405235" y="976334"/>
          <a:ext cx="146777" cy="22853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6405238" y="1022390"/>
        <a:ext cx="102744" cy="137122"/>
      </dsp:txXfrm>
    </dsp:sp>
    <dsp:sp modelId="{79222866-6606-4B1B-9802-6AE101D9FD28}">
      <dsp:nvSpPr>
        <dsp:cNvPr id="0" name=""/>
        <dsp:cNvSpPr/>
      </dsp:nvSpPr>
      <dsp:spPr>
        <a:xfrm>
          <a:off x="6612922" y="452798"/>
          <a:ext cx="921525" cy="125677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Mar 2014 </a:t>
          </a:r>
        </a:p>
        <a:p>
          <a:pPr lvl="0" algn="ctr" defTabSz="5334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EC</a:t>
          </a:r>
          <a:r>
            <a:rPr lang="en-US" sz="1200" b="1" kern="1200" dirty="0" smtClean="0">
              <a:latin typeface="Candara" panose="020E0502030303020204" pitchFamily="34" charset="0"/>
              <a:cs typeface="Vani" panose="020B0502040204020203" pitchFamily="34" charset="0"/>
            </a:rPr>
            <a:t> takes</a:t>
          </a:r>
          <a:r>
            <a:rPr lang="en-GB" sz="1200" b="1" kern="1200" dirty="0" smtClean="0">
              <a:latin typeface="Candara" panose="020E0502030303020204" pitchFamily="34" charset="0"/>
              <a:cs typeface="Vani" panose="020B0502040204020203" pitchFamily="34" charset="0"/>
            </a:rPr>
            <a:t> Greece to European Court of Justice </a:t>
          </a:r>
          <a:endParaRPr lang="en-US" sz="1200" b="1" kern="1200" dirty="0">
            <a:latin typeface="Candara" panose="020E0502030303020204" pitchFamily="34" charset="0"/>
          </a:endParaRPr>
        </a:p>
      </dsp:txBody>
      <dsp:txXfrm>
        <a:off x="6639913" y="479789"/>
        <a:ext cx="867543" cy="12027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87CE8-FF77-4B30-AF62-47E4D2C22166}" type="datetimeFigureOut">
              <a:rPr lang="en-US" smtClean="0"/>
              <a:pPr/>
              <a:t>11/14/2022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D0D06-D6DC-4D73-AA98-2144ADDACA13}" type="slidenum">
              <a:rPr lang="en-US" smtClean="0"/>
              <a:pPr/>
              <a:t>‹#›</a:t>
            </a:fld>
            <a:endParaRPr lang="en-US"/>
          </a:p>
        </p:txBody>
      </p:sp>
    </p:spTree>
    <p:extLst>
      <p:ext uri="{BB962C8B-B14F-4D97-AF65-F5344CB8AC3E}">
        <p14:creationId xmlns:p14="http://schemas.microsoft.com/office/powerpoint/2010/main" val="867744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B491B3-FFE9-4747-8BCC-016C40C710BE}" type="datetime1">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p14="http://schemas.microsoft.com/office/powerpoint/2010/main" val="858844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CAA7D-7975-4945-AC44-9763E97CEE7D}" type="datetime1">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p14="http://schemas.microsoft.com/office/powerpoint/2010/main" val="141191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FCC7DB-2716-4758-AA73-D7EEB3E3907D}" type="datetime1">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p14="http://schemas.microsoft.com/office/powerpoint/2010/main" val="220240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CF9B7B-3D1E-4CEF-B2E9-6221B6DAEEC4}" type="datetime1">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p14="http://schemas.microsoft.com/office/powerpoint/2010/main" val="141888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D83B4D7-0B62-4FA6-A5D1-258C6DE04FD7}" type="datetime1">
              <a:rPr lang="en-US" smtClean="0"/>
              <a:pPr/>
              <a:t>11/14/2022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p14="http://schemas.microsoft.com/office/powerpoint/2010/main" val="345002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BDBF05-0774-445F-ACA4-6061A225E06B}" type="datetime1">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p14="http://schemas.microsoft.com/office/powerpoint/2010/main" val="92493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A8775D-31F7-4235-9B4F-891163F35260}" type="datetime1">
              <a:rPr lang="en-US" smtClean="0"/>
              <a:pPr/>
              <a:t>11/14/2022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p14="http://schemas.microsoft.com/office/powerpoint/2010/main" val="157138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5C0F28-08F2-4590-8926-9699DA28B787}" type="datetime1">
              <a:rPr lang="en-US" smtClean="0"/>
              <a:pPr/>
              <a:t>11/14/2022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p14="http://schemas.microsoft.com/office/powerpoint/2010/main" val="343285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7473A-0FB0-4AA8-9FFC-C6D98978B61B}" type="datetime1">
              <a:rPr lang="en-US" smtClean="0"/>
              <a:pPr/>
              <a:t>11/14/2022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p14="http://schemas.microsoft.com/office/powerpoint/2010/main" val="240060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90BAB03-6123-4742-8AC5-2EB408CEDCCE}" type="datetime1">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p14="http://schemas.microsoft.com/office/powerpoint/2010/main" val="2994168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A83EF4D-A5FD-4B20-88D8-96BB43FF97AA}" type="datetime1">
              <a:rPr lang="en-US" smtClean="0"/>
              <a:pPr/>
              <a:t>11/14/2022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03186-55BD-4063-9A22-7A984CE86035}" type="slidenum">
              <a:rPr lang="en-US" smtClean="0"/>
              <a:pPr/>
              <a:t>‹#›</a:t>
            </a:fld>
            <a:endParaRPr lang="en-US"/>
          </a:p>
        </p:txBody>
      </p:sp>
    </p:spTree>
    <p:extLst>
      <p:ext uri="{BB962C8B-B14F-4D97-AF65-F5344CB8AC3E}">
        <p14:creationId xmlns:p14="http://schemas.microsoft.com/office/powerpoint/2010/main" val="171778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6FF1ED-D9ED-4252-A179-C3B910129DAA}" type="datetime1">
              <a:rPr lang="en-US" smtClean="0"/>
              <a:pPr/>
              <a:t>11/14/2022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03186-55BD-4063-9A22-7A984CE86035}" type="slidenum">
              <a:rPr lang="en-US" smtClean="0"/>
              <a:pPr/>
              <a:t>‹#›</a:t>
            </a:fld>
            <a:endParaRPr lang="en-US"/>
          </a:p>
        </p:txBody>
      </p:sp>
    </p:spTree>
    <p:extLst>
      <p:ext uri="{BB962C8B-B14F-4D97-AF65-F5344CB8AC3E}">
        <p14:creationId xmlns:p14="http://schemas.microsoft.com/office/powerpoint/2010/main" val="2356426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www.instagram.com/elea.horse.riding/" TargetMode="External"/><Relationship Id="rId5" Type="http://schemas.openxmlformats.org/officeDocument/2006/relationships/image" Target="../media/image33.png"/><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3614" y="2252749"/>
            <a:ext cx="6046941" cy="4605251"/>
            <a:chOff x="-465622" y="-375178"/>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8"/>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pic>
        <p:nvPicPr>
          <p:cNvPr id="7" name="Picture 6"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088135" y="-28388"/>
            <a:ext cx="2046988" cy="853122"/>
          </a:xfrm>
          <a:prstGeom prst="rect">
            <a:avLst/>
          </a:prstGeom>
          <a:noFill/>
          <a:ln w="9525">
            <a:noFill/>
            <a:miter lim="800000"/>
            <a:headEnd/>
            <a:tailEnd/>
          </a:ln>
        </p:spPr>
      </p:pic>
      <p:sp>
        <p:nvSpPr>
          <p:cNvPr id="8" name="Title 1"/>
          <p:cNvSpPr>
            <a:spLocks noGrp="1"/>
          </p:cNvSpPr>
          <p:nvPr>
            <p:ph type="ctrTitle"/>
          </p:nvPr>
        </p:nvSpPr>
        <p:spPr>
          <a:xfrm>
            <a:off x="2258859" y="719876"/>
            <a:ext cx="7772400" cy="2880320"/>
          </a:xfrm>
        </p:spPr>
        <p:txBody>
          <a:bodyPr/>
          <a:lstStyle/>
          <a:p>
            <a:pPr algn="ctr" fontAlgn="auto">
              <a:spcAft>
                <a:spcPts val="0"/>
              </a:spcAft>
              <a:defRPr/>
            </a:pPr>
            <a:r>
              <a:rPr lang="en-US" sz="4000" b="1" dirty="0">
                <a:latin typeface="Candara" panose="020E0502030303020204" pitchFamily="34" charset="0"/>
                <a:cs typeface="Vani" panose="020B0502040204020203" pitchFamily="34" charset="0"/>
              </a:rPr>
              <a:t>Agenda </a:t>
            </a:r>
            <a:r>
              <a:rPr lang="en-US" sz="4000" b="1" smtClean="0">
                <a:latin typeface="Candara" panose="020E0502030303020204" pitchFamily="34" charset="0"/>
                <a:cs typeface="Vani" panose="020B0502040204020203" pitchFamily="34" charset="0"/>
              </a:rPr>
              <a:t>Item 7.1</a:t>
            </a:r>
            <a:r>
              <a:rPr lang="en-US" sz="4000" b="1" dirty="0" smtClean="0">
                <a:latin typeface="Candara" panose="020E0502030303020204" pitchFamily="34" charset="0"/>
                <a:cs typeface="Vani" panose="020B0502040204020203" pitchFamily="34" charset="0"/>
              </a:rPr>
              <a:t>:</a:t>
            </a:r>
            <a:r>
              <a:rPr lang="en-US" sz="3200" b="1" dirty="0" smtClean="0">
                <a:latin typeface="Candara" panose="020E0502030303020204" pitchFamily="34" charset="0"/>
                <a:cs typeface="Vani" panose="020B0502040204020203" pitchFamily="34" charset="0"/>
              </a:rPr>
              <a:t> Files opened</a:t>
            </a:r>
            <a:r>
              <a:rPr lang="en-US" sz="4400" dirty="0">
                <a:latin typeface="Candara" panose="020E0502030303020204" pitchFamily="34" charset="0"/>
                <a:cs typeface="Vani" panose="020B0502040204020203" pitchFamily="34" charset="0"/>
              </a:rPr>
              <a:t/>
            </a:r>
            <a:br>
              <a:rPr lang="en-US" sz="4400" dirty="0">
                <a:latin typeface="Candara" panose="020E0502030303020204" pitchFamily="34" charset="0"/>
                <a:cs typeface="Vani" panose="020B0502040204020203" pitchFamily="34" charset="0"/>
              </a:rPr>
            </a:br>
            <a:r>
              <a:rPr lang="en-US" sz="4000" dirty="0">
                <a:latin typeface="Candara" panose="020E0502030303020204" pitchFamily="34" charset="0"/>
                <a:cs typeface="Vani" panose="020B0502040204020203" pitchFamily="34" charset="0"/>
              </a:rPr>
              <a:t/>
            </a:r>
            <a:br>
              <a:rPr lang="en-US" sz="4000" dirty="0">
                <a:latin typeface="Candara" panose="020E0502030303020204" pitchFamily="34" charset="0"/>
                <a:cs typeface="Vani" panose="020B0502040204020203" pitchFamily="34" charset="0"/>
              </a:rPr>
            </a:br>
            <a:r>
              <a:rPr lang="en-US" sz="4000" u="sng" dirty="0">
                <a:latin typeface="Candara" panose="020E0502030303020204" pitchFamily="34" charset="0"/>
                <a:cs typeface="Vani" panose="020B0502040204020203" pitchFamily="34" charset="0"/>
              </a:rPr>
              <a:t>Greece: Threats to Marine Turtles in Thines Kiparissias</a:t>
            </a:r>
            <a:endParaRPr lang="el-GR" sz="4000" u="sng" dirty="0">
              <a:latin typeface="Candara" panose="020E0502030303020204" pitchFamily="34" charset="0"/>
              <a:cs typeface="Vani" panose="020B0502040204020203" pitchFamily="34" charset="0"/>
            </a:endParaRPr>
          </a:p>
        </p:txBody>
      </p:sp>
      <p:sp>
        <p:nvSpPr>
          <p:cNvPr id="9" name="Subtitle 2"/>
          <p:cNvSpPr txBox="1">
            <a:spLocks/>
          </p:cNvSpPr>
          <p:nvPr/>
        </p:nvSpPr>
        <p:spPr>
          <a:xfrm>
            <a:off x="2255970" y="3994884"/>
            <a:ext cx="7775289" cy="1425013"/>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spcBef>
                <a:spcPts val="0"/>
              </a:spcBef>
              <a:spcAft>
                <a:spcPts val="0"/>
              </a:spcAft>
              <a:defRPr/>
            </a:pPr>
            <a:r>
              <a:rPr lang="en-US" sz="2400" dirty="0" smtClean="0">
                <a:ln w="0"/>
                <a:latin typeface="Candara" panose="020E0502030303020204" pitchFamily="34" charset="0"/>
                <a:cs typeface="Vani" panose="020B0502040204020203" pitchFamily="34" charset="0"/>
              </a:rPr>
              <a:t>42</a:t>
            </a:r>
            <a:r>
              <a:rPr lang="en-US" sz="2400" baseline="30000" dirty="0" smtClean="0">
                <a:ln w="0"/>
                <a:latin typeface="Candara" panose="020E0502030303020204" pitchFamily="34" charset="0"/>
                <a:cs typeface="Vani" panose="020B0502040204020203" pitchFamily="34" charset="0"/>
              </a:rPr>
              <a:t>nd</a:t>
            </a:r>
            <a:r>
              <a:rPr lang="en-US" sz="2400" dirty="0" smtClean="0">
                <a:ln w="0"/>
                <a:latin typeface="Candara" panose="020E0502030303020204" pitchFamily="34" charset="0"/>
                <a:cs typeface="Vani" panose="020B0502040204020203" pitchFamily="34" charset="0"/>
              </a:rPr>
              <a:t> </a:t>
            </a:r>
            <a:r>
              <a:rPr lang="en-US" sz="2400" dirty="0">
                <a:ln w="0"/>
                <a:latin typeface="Candara" panose="020E0502030303020204" pitchFamily="34" charset="0"/>
                <a:cs typeface="Vani" panose="020B0502040204020203" pitchFamily="34" charset="0"/>
              </a:rPr>
              <a:t>Meeting of the Standing Committee</a:t>
            </a:r>
          </a:p>
          <a:p>
            <a:pPr fontAlgn="auto">
              <a:spcBef>
                <a:spcPts val="0"/>
              </a:spcBef>
              <a:spcAft>
                <a:spcPts val="0"/>
              </a:spcAft>
              <a:defRPr/>
            </a:pPr>
            <a:r>
              <a:rPr lang="en-US" sz="2400" dirty="0">
                <a:ln w="0"/>
                <a:latin typeface="Candara" panose="020E0502030303020204" pitchFamily="34" charset="0"/>
                <a:cs typeface="Vani" panose="020B0502040204020203" pitchFamily="34" charset="0"/>
              </a:rPr>
              <a:t>Bern </a:t>
            </a:r>
            <a:r>
              <a:rPr lang="en-US" sz="2400" dirty="0" smtClean="0">
                <a:ln w="0"/>
                <a:latin typeface="Candara" panose="020E0502030303020204" pitchFamily="34" charset="0"/>
                <a:cs typeface="Vani" panose="020B0502040204020203" pitchFamily="34" charset="0"/>
              </a:rPr>
              <a:t>Convention</a:t>
            </a:r>
            <a:endParaRPr lang="en-US" sz="2400" dirty="0">
              <a:ln w="0"/>
              <a:latin typeface="Candara" panose="020E0502030303020204" pitchFamily="34" charset="0"/>
              <a:cs typeface="Vani" panose="020B0502040204020203" pitchFamily="34" charset="0"/>
            </a:endParaRPr>
          </a:p>
          <a:p>
            <a:pPr fontAlgn="auto">
              <a:spcBef>
                <a:spcPts val="0"/>
              </a:spcBef>
              <a:spcAft>
                <a:spcPts val="0"/>
              </a:spcAft>
              <a:defRPr/>
            </a:pPr>
            <a:r>
              <a:rPr lang="da-DK" dirty="0" smtClean="0">
                <a:latin typeface="Candara" panose="020E0502030303020204" pitchFamily="34" charset="0"/>
              </a:rPr>
              <a:t>28 November – 2 December 2022</a:t>
            </a:r>
            <a:r>
              <a:rPr lang="da-DK" dirty="0">
                <a:latin typeface="Candara" panose="020E0502030303020204" pitchFamily="34" charset="0"/>
              </a:rPr>
              <a:t/>
            </a:r>
            <a:br>
              <a:rPr lang="da-DK" dirty="0">
                <a:latin typeface="Candara" panose="020E0502030303020204" pitchFamily="34" charset="0"/>
              </a:rPr>
            </a:br>
            <a:endParaRPr lang="el-GR" sz="2400" dirty="0">
              <a:ln w="0"/>
              <a:latin typeface="Candara" panose="020E0502030303020204" pitchFamily="34" charset="0"/>
              <a:cs typeface="Vani" panose="020B0502040204020203" pitchFamily="34" charset="0"/>
            </a:endParaRPr>
          </a:p>
        </p:txBody>
      </p:sp>
      <p:sp>
        <p:nvSpPr>
          <p:cNvPr id="2" name="Slide Number Placeholder 1"/>
          <p:cNvSpPr>
            <a:spLocks noGrp="1"/>
          </p:cNvSpPr>
          <p:nvPr>
            <p:ph type="sldNum" sz="quarter" idx="12"/>
          </p:nvPr>
        </p:nvSpPr>
        <p:spPr>
          <a:xfrm>
            <a:off x="9258919" y="6340562"/>
            <a:ext cx="2743200" cy="365125"/>
          </a:xfrm>
        </p:spPr>
        <p:txBody>
          <a:bodyPr/>
          <a:lstStyle/>
          <a:p>
            <a:fld id="{CB603186-55BD-4063-9A22-7A984CE86035}" type="slidenum">
              <a:rPr lang="en-US" smtClean="0">
                <a:solidFill>
                  <a:srgbClr val="002060"/>
                </a:solidFill>
              </a:rPr>
              <a:pPr/>
              <a:t>1</a:t>
            </a:fld>
            <a:endParaRPr lang="en-US" dirty="0">
              <a:solidFill>
                <a:srgbClr val="002060"/>
              </a:solidFill>
            </a:endParaRPr>
          </a:p>
        </p:txBody>
      </p:sp>
    </p:spTree>
    <p:extLst>
      <p:ext uri="{BB962C8B-B14F-4D97-AF65-F5344CB8AC3E}">
        <p14:creationId xmlns:p14="http://schemas.microsoft.com/office/powerpoint/2010/main" val="1540549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375939" y="6314271"/>
            <a:ext cx="2743200" cy="365125"/>
          </a:xfrm>
        </p:spPr>
        <p:txBody>
          <a:bodyPr/>
          <a:lstStyle/>
          <a:p>
            <a:fld id="{CB603186-55BD-4063-9A22-7A984CE86035}" type="slidenum">
              <a:rPr lang="en-US" smtClean="0">
                <a:solidFill>
                  <a:srgbClr val="002060"/>
                </a:solidFill>
              </a:rPr>
              <a:pPr/>
              <a:t>10</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0"/>
            <a:ext cx="6096000" cy="830997"/>
          </a:xfrm>
          <a:prstGeom prst="rect">
            <a:avLst/>
          </a:prstGeom>
        </p:spPr>
        <p:txBody>
          <a:bodyPr>
            <a:spAutoFit/>
          </a:bodyPr>
          <a:lstStyle/>
          <a:p>
            <a:pPr fontAlgn="auto">
              <a:spcAft>
                <a:spcPts val="0"/>
              </a:spcAft>
              <a:defRPr/>
            </a:pPr>
            <a:r>
              <a:rPr lang="en-US" sz="2400" b="1" u="sng" dirty="0">
                <a:latin typeface="Candara" panose="020E0502030303020204" pitchFamily="34" charset="0"/>
                <a:cs typeface="Vani" panose="020B0502040204020203" pitchFamily="34" charset="0"/>
              </a:rPr>
              <a:t>Rec. No 174. Measure No </a:t>
            </a:r>
            <a:r>
              <a:rPr lang="en-US" sz="2400" b="1" u="sng" dirty="0" smtClean="0">
                <a:latin typeface="Candara" panose="020E0502030303020204" pitchFamily="34" charset="0"/>
                <a:cs typeface="Vani" panose="020B0502040204020203" pitchFamily="34" charset="0"/>
              </a:rPr>
              <a:t>7: </a:t>
            </a:r>
          </a:p>
          <a:p>
            <a:pPr fontAlgn="auto">
              <a:spcAft>
                <a:spcPts val="0"/>
              </a:spcAft>
              <a:defRPr/>
            </a:pPr>
            <a:r>
              <a:rPr lang="en-US" sz="2400" b="1" u="sng" dirty="0" smtClean="0">
                <a:latin typeface="Candara" panose="020E0502030303020204" pitchFamily="34" charset="0"/>
                <a:cs typeface="Vani" panose="020B0502040204020203" pitchFamily="34" charset="0"/>
              </a:rPr>
              <a:t>Beach Equipment management </a:t>
            </a:r>
            <a:endParaRPr lang="en-US" sz="2400" b="1" u="sng" dirty="0">
              <a:latin typeface="Candara" panose="020E0502030303020204" pitchFamily="34" charset="0"/>
              <a:cs typeface="Vani" panose="020B0502040204020203" pitchFamily="34" charset="0"/>
            </a:endParaRPr>
          </a:p>
        </p:txBody>
      </p:sp>
      <p:sp>
        <p:nvSpPr>
          <p:cNvPr id="15" name="TextBox 14"/>
          <p:cNvSpPr txBox="1"/>
          <p:nvPr/>
        </p:nvSpPr>
        <p:spPr>
          <a:xfrm>
            <a:off x="9674461" y="5829886"/>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pic>
        <p:nvPicPr>
          <p:cNvPr id="10" name="Picture 9" descr="C:\Users\Nadia A\Desktop\kyp\used\20220712_102150.jpg"/>
          <p:cNvPicPr/>
          <p:nvPr/>
        </p:nvPicPr>
        <p:blipFill rotWithShape="1">
          <a:blip r:embed="rId4" cstate="print">
            <a:extLst>
              <a:ext uri="{28A0092B-C50C-407E-A947-70E740481C1C}">
                <a14:useLocalDpi xmlns:a14="http://schemas.microsoft.com/office/drawing/2010/main" val="0"/>
              </a:ext>
            </a:extLst>
          </a:blip>
          <a:srcRect t="12667" b="11292"/>
          <a:stretch/>
        </p:blipFill>
        <p:spPr bwMode="auto">
          <a:xfrm>
            <a:off x="5806171" y="877135"/>
            <a:ext cx="5485765" cy="3127375"/>
          </a:xfrm>
          <a:prstGeom prst="rect">
            <a:avLst/>
          </a:prstGeom>
          <a:noFill/>
          <a:ln>
            <a:solidFill>
              <a:schemeClr val="bg1"/>
            </a:solidFill>
          </a:ln>
          <a:extLst>
            <a:ext uri="{53640926-AAD7-44D8-BBD7-CCE9431645EC}">
              <a14:shadowObscured xmlns:a14="http://schemas.microsoft.com/office/drawing/2010/main"/>
            </a:ext>
          </a:extLst>
        </p:spPr>
      </p:pic>
      <p:pic>
        <p:nvPicPr>
          <p:cNvPr id="11" name="Picture 10" descr="C:\Users\Nadia A\Desktop\kyp\used\20220712_100913.jpg"/>
          <p:cNvPicPr/>
          <p:nvPr/>
        </p:nvPicPr>
        <p:blipFill rotWithShape="1">
          <a:blip r:embed="rId5" cstate="print">
            <a:extLst>
              <a:ext uri="{28A0092B-C50C-407E-A947-70E740481C1C}">
                <a14:useLocalDpi xmlns:a14="http://schemas.microsoft.com/office/drawing/2010/main" val="0"/>
              </a:ext>
            </a:extLst>
          </a:blip>
          <a:srcRect t="30220" b="9192"/>
          <a:stretch/>
        </p:blipFill>
        <p:spPr bwMode="auto">
          <a:xfrm>
            <a:off x="102131" y="871941"/>
            <a:ext cx="5485765" cy="2944014"/>
          </a:xfrm>
          <a:prstGeom prst="rect">
            <a:avLst/>
          </a:prstGeom>
          <a:noFill/>
          <a:ln w="9525" cap="flat" cmpd="sng" algn="ctr">
            <a:solidFill>
              <a:sysClr val="window" lastClr="FFFFFF"/>
            </a:solidFill>
            <a:prstDash val="solid"/>
            <a:round/>
            <a:headEnd type="none" w="med" len="med"/>
            <a:tailEnd type="none" w="med" len="med"/>
          </a:ln>
          <a:extLst>
            <a:ext uri="{53640926-AAD7-44D8-BBD7-CCE9431645EC}">
              <a14:shadowObscured xmlns:a14="http://schemas.microsoft.com/office/drawing/2010/main"/>
            </a:ext>
          </a:extLst>
        </p:spPr>
      </p:pic>
      <p:pic>
        <p:nvPicPr>
          <p:cNvPr id="12" name="Picture 11" descr="C:\Users\Nadia A\Desktop\kyp\used\20220712_101132.jpg"/>
          <p:cNvPicPr/>
          <p:nvPr/>
        </p:nvPicPr>
        <p:blipFill rotWithShape="1">
          <a:blip r:embed="rId6" cstate="print">
            <a:extLst>
              <a:ext uri="{28A0092B-C50C-407E-A947-70E740481C1C}">
                <a14:useLocalDpi xmlns:a14="http://schemas.microsoft.com/office/drawing/2010/main" val="0"/>
              </a:ext>
            </a:extLst>
          </a:blip>
          <a:srcRect t="8665" b="13331"/>
          <a:stretch/>
        </p:blipFill>
        <p:spPr bwMode="auto">
          <a:xfrm>
            <a:off x="102766" y="3856899"/>
            <a:ext cx="5485130" cy="2406650"/>
          </a:xfrm>
          <a:prstGeom prst="rect">
            <a:avLst/>
          </a:prstGeom>
          <a:noFill/>
          <a:ln>
            <a:noFill/>
          </a:ln>
          <a:extLst>
            <a:ext uri="{53640926-AAD7-44D8-BBD7-CCE9431645EC}">
              <a14:shadowObscured xmlns:a14="http://schemas.microsoft.com/office/drawing/2010/main"/>
            </a:ext>
          </a:extLst>
        </p:spPr>
      </p:pic>
      <p:sp>
        <p:nvSpPr>
          <p:cNvPr id="13" name="Oval 12"/>
          <p:cNvSpPr/>
          <p:nvPr/>
        </p:nvSpPr>
        <p:spPr>
          <a:xfrm>
            <a:off x="8160640" y="2784623"/>
            <a:ext cx="1250315" cy="118999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p>
        </p:txBody>
      </p:sp>
      <p:sp>
        <p:nvSpPr>
          <p:cNvPr id="14" name="Oval 13"/>
          <p:cNvSpPr/>
          <p:nvPr/>
        </p:nvSpPr>
        <p:spPr>
          <a:xfrm>
            <a:off x="5997813" y="1644015"/>
            <a:ext cx="1250315" cy="118999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p>
        </p:txBody>
      </p:sp>
      <p:sp>
        <p:nvSpPr>
          <p:cNvPr id="8" name="Rectangle 7"/>
          <p:cNvSpPr/>
          <p:nvPr/>
        </p:nvSpPr>
        <p:spPr>
          <a:xfrm>
            <a:off x="0" y="6211669"/>
            <a:ext cx="8786447" cy="646331"/>
          </a:xfrm>
          <a:prstGeom prst="rect">
            <a:avLst/>
          </a:prstGeom>
        </p:spPr>
        <p:txBody>
          <a:bodyPr wrap="square">
            <a:spAutoFit/>
          </a:bodyPr>
          <a:lstStyle/>
          <a:p>
            <a:r>
              <a:rPr lang="en-GB" dirty="0" err="1">
                <a:solidFill>
                  <a:srgbClr val="C00000"/>
                </a:solidFill>
                <a:latin typeface="Candara" panose="020E0502030303020204" pitchFamily="34" charset="0"/>
                <a:ea typeface="Times New Roman" panose="02020603050405020304" pitchFamily="18" charset="0"/>
              </a:rPr>
              <a:t>Kalo</a:t>
            </a:r>
            <a:r>
              <a:rPr lang="en-GB" dirty="0">
                <a:solidFill>
                  <a:srgbClr val="C00000"/>
                </a:solidFill>
                <a:latin typeface="Candara" panose="020E0502030303020204" pitchFamily="34" charset="0"/>
                <a:ea typeface="Times New Roman" panose="02020603050405020304" pitchFamily="18" charset="0"/>
              </a:rPr>
              <a:t> Nero core nesting area 11</a:t>
            </a:r>
            <a:r>
              <a:rPr lang="en-GB" baseline="30000" dirty="0">
                <a:solidFill>
                  <a:srgbClr val="C00000"/>
                </a:solidFill>
                <a:latin typeface="Candara" panose="020E0502030303020204" pitchFamily="34" charset="0"/>
                <a:ea typeface="Times New Roman" panose="02020603050405020304" pitchFamily="18" charset="0"/>
              </a:rPr>
              <a:t>th</a:t>
            </a:r>
            <a:r>
              <a:rPr lang="en-GB" dirty="0">
                <a:solidFill>
                  <a:srgbClr val="C00000"/>
                </a:solidFill>
                <a:latin typeface="Candara" panose="020E0502030303020204" pitchFamily="34" charset="0"/>
                <a:ea typeface="Times New Roman" panose="02020603050405020304" pitchFamily="18" charset="0"/>
              </a:rPr>
              <a:t> July 2022. Illegal wooden platforms placed by local businesses not removed and no enforcement of demolition protocols</a:t>
            </a:r>
            <a:endParaRPr lang="el-GR" dirty="0">
              <a:solidFill>
                <a:srgbClr val="C00000"/>
              </a:solidFill>
              <a:latin typeface="Candara" panose="020E0502030303020204" pitchFamily="34" charset="0"/>
            </a:endParaRPr>
          </a:p>
        </p:txBody>
      </p:sp>
      <p:sp>
        <p:nvSpPr>
          <p:cNvPr id="16" name="Rectangle 15"/>
          <p:cNvSpPr/>
          <p:nvPr/>
        </p:nvSpPr>
        <p:spPr>
          <a:xfrm>
            <a:off x="5690662" y="4004510"/>
            <a:ext cx="6096000" cy="923330"/>
          </a:xfrm>
          <a:prstGeom prst="rect">
            <a:avLst/>
          </a:prstGeom>
        </p:spPr>
        <p:txBody>
          <a:bodyPr>
            <a:spAutoFit/>
          </a:bodyPr>
          <a:lstStyle/>
          <a:p>
            <a:r>
              <a:rPr lang="en-GB" b="1" dirty="0" err="1">
                <a:solidFill>
                  <a:srgbClr val="C00000"/>
                </a:solidFill>
                <a:latin typeface="Candara" panose="020E0502030303020204" pitchFamily="34" charset="0"/>
                <a:ea typeface="Times New Roman" panose="02020603050405020304" pitchFamily="18" charset="0"/>
              </a:rPr>
              <a:t>Kalo</a:t>
            </a:r>
            <a:r>
              <a:rPr lang="en-GB" b="1" dirty="0">
                <a:solidFill>
                  <a:srgbClr val="C00000"/>
                </a:solidFill>
                <a:latin typeface="Candara" panose="020E0502030303020204" pitchFamily="34" charset="0"/>
                <a:ea typeface="Times New Roman" panose="02020603050405020304" pitchFamily="18" charset="0"/>
              </a:rPr>
              <a:t> Nero core nesting area 11</a:t>
            </a:r>
            <a:r>
              <a:rPr lang="en-GB" b="1" baseline="30000" dirty="0">
                <a:solidFill>
                  <a:srgbClr val="C00000"/>
                </a:solidFill>
                <a:latin typeface="Candara" panose="020E0502030303020204" pitchFamily="34" charset="0"/>
                <a:ea typeface="Times New Roman" panose="02020603050405020304" pitchFamily="18" charset="0"/>
              </a:rPr>
              <a:t>th</a:t>
            </a:r>
            <a:r>
              <a:rPr lang="en-GB" b="1" dirty="0">
                <a:solidFill>
                  <a:srgbClr val="C00000"/>
                </a:solidFill>
                <a:latin typeface="Candara" panose="020E0502030303020204" pitchFamily="34" charset="0"/>
                <a:ea typeface="Times New Roman" panose="02020603050405020304" pitchFamily="18" charset="0"/>
              </a:rPr>
              <a:t> July 2022. </a:t>
            </a:r>
            <a:r>
              <a:rPr lang="en-GB" dirty="0">
                <a:solidFill>
                  <a:srgbClr val="C00000"/>
                </a:solidFill>
                <a:latin typeface="Candara" panose="020E0502030303020204" pitchFamily="34" charset="0"/>
                <a:ea typeface="Times New Roman" panose="02020603050405020304" pitchFamily="18" charset="0"/>
              </a:rPr>
              <a:t>No beach management exists to provide a safe distance between visitors and sea turtle nests (White circles</a:t>
            </a:r>
            <a:r>
              <a:rPr lang="en-GB" dirty="0" smtClean="0">
                <a:solidFill>
                  <a:srgbClr val="C00000"/>
                </a:solidFill>
                <a:latin typeface="Candara" panose="020E0502030303020204" pitchFamily="34" charset="0"/>
                <a:ea typeface="Times New Roman" panose="02020603050405020304" pitchFamily="18" charset="0"/>
              </a:rPr>
              <a:t>)</a:t>
            </a:r>
            <a:endParaRPr lang="el-GR" dirty="0">
              <a:solidFill>
                <a:srgbClr val="C00000"/>
              </a:solidFill>
              <a:latin typeface="Candara" panose="020E0502030303020204" pitchFamily="34" charset="0"/>
            </a:endParaRPr>
          </a:p>
        </p:txBody>
      </p:sp>
    </p:spTree>
    <p:extLst>
      <p:ext uri="{BB962C8B-B14F-4D97-AF65-F5344CB8AC3E}">
        <p14:creationId xmlns:p14="http://schemas.microsoft.com/office/powerpoint/2010/main" val="2162775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278313" y="6356350"/>
            <a:ext cx="2743200" cy="365125"/>
          </a:xfrm>
        </p:spPr>
        <p:txBody>
          <a:bodyPr/>
          <a:lstStyle/>
          <a:p>
            <a:fld id="{CB603186-55BD-4063-9A22-7A984CE86035}" type="slidenum">
              <a:rPr lang="en-US" smtClean="0">
                <a:solidFill>
                  <a:srgbClr val="002060"/>
                </a:solidFill>
              </a:rPr>
              <a:pPr/>
              <a:t>11</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0"/>
            <a:ext cx="9850582" cy="830997"/>
          </a:xfrm>
          <a:prstGeom prst="rect">
            <a:avLst/>
          </a:prstGeom>
        </p:spPr>
        <p:txBody>
          <a:bodyPr wrap="square">
            <a:spAutoFit/>
          </a:bodyPr>
          <a:lstStyle/>
          <a:p>
            <a:r>
              <a:rPr lang="en-US" sz="2400" b="1" u="sng" dirty="0">
                <a:latin typeface="Candara" panose="020E0502030303020204" pitchFamily="34" charset="0"/>
                <a:cs typeface="Vani" panose="020B0502040204020203" pitchFamily="34" charset="0"/>
              </a:rPr>
              <a:t>Rec. No 174. Measure No </a:t>
            </a:r>
            <a:r>
              <a:rPr lang="en-US" sz="2400" b="1" u="sng" dirty="0" smtClean="0">
                <a:latin typeface="Candara" panose="020E0502030303020204" pitchFamily="34" charset="0"/>
                <a:cs typeface="Vani" panose="020B0502040204020203" pitchFamily="34" charset="0"/>
              </a:rPr>
              <a:t>8:</a:t>
            </a:r>
            <a:r>
              <a:rPr lang="en-US" sz="2400" b="1" u="sng" dirty="0">
                <a:latin typeface="Candara" panose="020E0502030303020204" pitchFamily="34" charset="0"/>
                <a:cs typeface="Vani" panose="020B0502040204020203" pitchFamily="34" charset="0"/>
              </a:rPr>
              <a:t/>
            </a:r>
            <a:br>
              <a:rPr lang="en-US" sz="2400" b="1" u="sng" dirty="0">
                <a:latin typeface="Candara" panose="020E0502030303020204" pitchFamily="34" charset="0"/>
                <a:cs typeface="Vani" panose="020B0502040204020203" pitchFamily="34" charset="0"/>
              </a:rPr>
            </a:br>
            <a:r>
              <a:rPr lang="en-US" sz="2400" b="1" u="sng" dirty="0">
                <a:latin typeface="Candara" panose="020E0502030303020204" pitchFamily="34" charset="0"/>
              </a:rPr>
              <a:t>Prohibits any sand </a:t>
            </a:r>
            <a:r>
              <a:rPr lang="en-US" sz="2400" b="1" u="sng" dirty="0" smtClean="0">
                <a:latin typeface="Candara" panose="020E0502030303020204" pitchFamily="34" charset="0"/>
              </a:rPr>
              <a:t>&amp; </a:t>
            </a:r>
            <a:r>
              <a:rPr lang="en-US" sz="2400" b="1" u="sng" dirty="0">
                <a:latin typeface="Candara" panose="020E0502030303020204" pitchFamily="34" charset="0"/>
              </a:rPr>
              <a:t>gravel extraction or any new structures </a:t>
            </a:r>
            <a:r>
              <a:rPr lang="en-US" sz="2400" b="1" u="sng" dirty="0" smtClean="0">
                <a:latin typeface="Candara" panose="020E0502030303020204" pitchFamily="34" charset="0"/>
              </a:rPr>
              <a:t>near the </a:t>
            </a:r>
            <a:r>
              <a:rPr lang="en-US" sz="2400" b="1" u="sng" dirty="0">
                <a:latin typeface="Candara" panose="020E0502030303020204" pitchFamily="34" charset="0"/>
              </a:rPr>
              <a:t>sea </a:t>
            </a:r>
          </a:p>
        </p:txBody>
      </p:sp>
      <p:sp>
        <p:nvSpPr>
          <p:cNvPr id="18" name="TextBox 17"/>
          <p:cNvSpPr txBox="1"/>
          <p:nvPr/>
        </p:nvSpPr>
        <p:spPr>
          <a:xfrm>
            <a:off x="5122661" y="923330"/>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600" b="1" dirty="0">
              <a:solidFill>
                <a:schemeClr val="bg1"/>
              </a:solidFill>
              <a:latin typeface="Candara" panose="020E0502030303020204" pitchFamily="34" charset="0"/>
            </a:endParaRPr>
          </a:p>
        </p:txBody>
      </p:sp>
      <p:sp>
        <p:nvSpPr>
          <p:cNvPr id="20" name="TextBox 19"/>
          <p:cNvSpPr txBox="1"/>
          <p:nvPr/>
        </p:nvSpPr>
        <p:spPr>
          <a:xfrm>
            <a:off x="21545" y="4058214"/>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600" b="1" dirty="0">
              <a:solidFill>
                <a:schemeClr val="bg1"/>
              </a:solidFill>
              <a:latin typeface="Candara" panose="020E0502030303020204" pitchFamily="34" charset="0"/>
            </a:endParaRPr>
          </a:p>
        </p:txBody>
      </p:sp>
      <p:pic>
        <p:nvPicPr>
          <p:cNvPr id="14" name="Picture 13" descr="\\medfs\Medasset-Documents\CAMPAIGNS\Kyparissia Aug 2014-\2022_Kyparissiakos\Photos\Nadia1\20220712_105646.jpg"/>
          <p:cNvPicPr/>
          <p:nvPr/>
        </p:nvPicPr>
        <p:blipFill rotWithShape="1">
          <a:blip r:embed="rId4" cstate="print">
            <a:extLst>
              <a:ext uri="{28A0092B-C50C-407E-A947-70E740481C1C}">
                <a14:useLocalDpi xmlns:a14="http://schemas.microsoft.com/office/drawing/2010/main" val="0"/>
              </a:ext>
            </a:extLst>
          </a:blip>
          <a:srcRect t="22358"/>
          <a:stretch/>
        </p:blipFill>
        <p:spPr bwMode="auto">
          <a:xfrm>
            <a:off x="122228" y="2900185"/>
            <a:ext cx="6087640" cy="2259201"/>
          </a:xfrm>
          <a:prstGeom prst="rect">
            <a:avLst/>
          </a:prstGeom>
          <a:noFill/>
          <a:ln>
            <a:solidFill>
              <a:schemeClr val="bg1"/>
            </a:solidFill>
          </a:ln>
          <a:extLst>
            <a:ext uri="{53640926-AAD7-44D8-BBD7-CCE9431645EC}">
              <a14:shadowObscured xmlns:a14="http://schemas.microsoft.com/office/drawing/2010/main"/>
            </a:ext>
          </a:extLst>
        </p:spPr>
      </p:pic>
      <p:pic>
        <p:nvPicPr>
          <p:cNvPr id="15" name="Picture 14" descr="C:\Users\Nadia A\Desktop\kyp\used\20220712_105340.jpg"/>
          <p:cNvPicPr/>
          <p:nvPr/>
        </p:nvPicPr>
        <p:blipFill rotWithShape="1">
          <a:blip r:embed="rId5" cstate="print">
            <a:extLst>
              <a:ext uri="{28A0092B-C50C-407E-A947-70E740481C1C}">
                <a14:useLocalDpi xmlns:a14="http://schemas.microsoft.com/office/drawing/2010/main" val="0"/>
              </a:ext>
            </a:extLst>
          </a:blip>
          <a:srcRect t="23531" b="18114"/>
          <a:stretch/>
        </p:blipFill>
        <p:spPr bwMode="auto">
          <a:xfrm>
            <a:off x="128473" y="830997"/>
            <a:ext cx="6081395" cy="2000885"/>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49059" y="5234833"/>
            <a:ext cx="6641734" cy="923330"/>
          </a:xfrm>
          <a:prstGeom prst="rect">
            <a:avLst/>
          </a:prstGeom>
        </p:spPr>
        <p:txBody>
          <a:bodyPr wrap="square">
            <a:spAutoFit/>
          </a:bodyPr>
          <a:lstStyle/>
          <a:p>
            <a:r>
              <a:rPr lang="en-GB" b="1" dirty="0">
                <a:solidFill>
                  <a:srgbClr val="C00000"/>
                </a:solidFill>
                <a:latin typeface="Candara" panose="020E0502030303020204" pitchFamily="34" charset="0"/>
                <a:ea typeface="Times New Roman" panose="02020603050405020304" pitchFamily="18" charset="0"/>
              </a:rPr>
              <a:t>Kalo Nero core nesting </a:t>
            </a:r>
            <a:r>
              <a:rPr lang="en-GB" b="1" dirty="0" smtClean="0">
                <a:solidFill>
                  <a:srgbClr val="C00000"/>
                </a:solidFill>
                <a:latin typeface="Candara" panose="020E0502030303020204" pitchFamily="34" charset="0"/>
                <a:ea typeface="Times New Roman" panose="02020603050405020304" pitchFamily="18" charset="0"/>
              </a:rPr>
              <a:t>area, </a:t>
            </a:r>
            <a:r>
              <a:rPr lang="en-GB" b="1" dirty="0">
                <a:solidFill>
                  <a:srgbClr val="C00000"/>
                </a:solidFill>
                <a:latin typeface="Candara" panose="020E0502030303020204" pitchFamily="34" charset="0"/>
                <a:ea typeface="Times New Roman" panose="02020603050405020304" pitchFamily="18" charset="0"/>
              </a:rPr>
              <a:t>11</a:t>
            </a:r>
            <a:r>
              <a:rPr lang="en-GB" b="1" baseline="30000" dirty="0">
                <a:solidFill>
                  <a:srgbClr val="C00000"/>
                </a:solidFill>
                <a:latin typeface="Candara" panose="020E0502030303020204" pitchFamily="34" charset="0"/>
                <a:ea typeface="Times New Roman" panose="02020603050405020304" pitchFamily="18" charset="0"/>
              </a:rPr>
              <a:t>th</a:t>
            </a:r>
            <a:r>
              <a:rPr lang="en-GB" b="1" dirty="0">
                <a:solidFill>
                  <a:srgbClr val="C00000"/>
                </a:solidFill>
                <a:latin typeface="Candara" panose="020E0502030303020204" pitchFamily="34" charset="0"/>
                <a:ea typeface="Times New Roman" panose="02020603050405020304" pitchFamily="18" charset="0"/>
              </a:rPr>
              <a:t> July 2022. Coastal erosion </a:t>
            </a:r>
            <a:r>
              <a:rPr lang="en-GB" b="1" dirty="0" smtClean="0">
                <a:solidFill>
                  <a:srgbClr val="C00000"/>
                </a:solidFill>
                <a:latin typeface="Candara" panose="020E0502030303020204" pitchFamily="34" charset="0"/>
                <a:ea typeface="Times New Roman" panose="02020603050405020304" pitchFamily="18" charset="0"/>
              </a:rPr>
              <a:t>&amp; </a:t>
            </a:r>
            <a:r>
              <a:rPr lang="en-GB" b="1" dirty="0">
                <a:solidFill>
                  <a:srgbClr val="C00000"/>
                </a:solidFill>
                <a:latin typeface="Candara" panose="020E0502030303020204" pitchFamily="34" charset="0"/>
                <a:ea typeface="Times New Roman" panose="02020603050405020304" pitchFamily="18" charset="0"/>
              </a:rPr>
              <a:t>placement of local anti-erosion measures with rocks </a:t>
            </a:r>
            <a:r>
              <a:rPr lang="en-GB" b="1" dirty="0" smtClean="0">
                <a:solidFill>
                  <a:srgbClr val="C00000"/>
                </a:solidFill>
                <a:latin typeface="Candara" panose="020E0502030303020204" pitchFamily="34" charset="0"/>
                <a:ea typeface="Times New Roman" panose="02020603050405020304" pitchFamily="18" charset="0"/>
              </a:rPr>
              <a:t>&amp; </a:t>
            </a:r>
            <a:r>
              <a:rPr lang="en-GB" b="1" dirty="0">
                <a:solidFill>
                  <a:srgbClr val="C00000"/>
                </a:solidFill>
                <a:latin typeface="Candara" panose="020E0502030303020204" pitchFamily="34" charset="0"/>
                <a:ea typeface="Times New Roman" panose="02020603050405020304" pitchFamily="18" charset="0"/>
              </a:rPr>
              <a:t>soil </a:t>
            </a:r>
            <a:r>
              <a:rPr lang="en-GB" b="1" dirty="0" smtClean="0">
                <a:solidFill>
                  <a:srgbClr val="C00000"/>
                </a:solidFill>
                <a:latin typeface="Candara" panose="020E0502030303020204" pitchFamily="34" charset="0"/>
                <a:ea typeface="Times New Roman" panose="02020603050405020304" pitchFamily="18" charset="0"/>
              </a:rPr>
              <a:t>mounds</a:t>
            </a:r>
            <a:endParaRPr lang="en-US"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2465119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319421" y="6349648"/>
            <a:ext cx="2743200" cy="365125"/>
          </a:xfrm>
        </p:spPr>
        <p:txBody>
          <a:bodyPr/>
          <a:lstStyle/>
          <a:p>
            <a:fld id="{CB603186-55BD-4063-9A22-7A984CE86035}" type="slidenum">
              <a:rPr lang="en-US" smtClean="0">
                <a:solidFill>
                  <a:srgbClr val="002060"/>
                </a:solidFill>
              </a:rPr>
              <a:pPr/>
              <a:t>12</a:t>
            </a:fld>
            <a:endParaRPr lang="en-US" dirty="0">
              <a:solidFill>
                <a:srgbClr val="002060"/>
              </a:solidFill>
            </a:endParaRPr>
          </a:p>
        </p:txBody>
      </p:sp>
      <p:pic>
        <p:nvPicPr>
          <p:cNvPr id="13" name="Picture 12"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23" name="Rectangle 22"/>
          <p:cNvSpPr/>
          <p:nvPr/>
        </p:nvSpPr>
        <p:spPr>
          <a:xfrm>
            <a:off x="98684" y="815417"/>
            <a:ext cx="11069822" cy="646331"/>
          </a:xfrm>
          <a:prstGeom prst="rect">
            <a:avLst/>
          </a:prstGeom>
        </p:spPr>
        <p:txBody>
          <a:bodyPr wrap="square">
            <a:spAutoFit/>
          </a:bodyPr>
          <a:lstStyle/>
          <a:p>
            <a:r>
              <a:rPr lang="en-US" b="1" dirty="0" smtClean="0">
                <a:latin typeface="Candara" panose="020E0502030303020204" pitchFamily="34" charset="0"/>
              </a:rPr>
              <a:t>Disregard </a:t>
            </a:r>
            <a:r>
              <a:rPr lang="en-US" b="1" dirty="0">
                <a:latin typeface="Candara" panose="020E0502030303020204" pitchFamily="34" charset="0"/>
              </a:rPr>
              <a:t>to the Presidential Decree's prohibition of the expansion of settlements and buildings in the Nature Protections </a:t>
            </a:r>
            <a:r>
              <a:rPr lang="en-US" b="1" dirty="0" smtClean="0">
                <a:latin typeface="Candara" panose="020E0502030303020204" pitchFamily="34" charset="0"/>
              </a:rPr>
              <a:t>Areas, newly </a:t>
            </a:r>
            <a:r>
              <a:rPr lang="en-US" b="1" dirty="0">
                <a:latin typeface="Candara" panose="020E0502030303020204" pitchFamily="34" charset="0"/>
              </a:rPr>
              <a:t>constructed </a:t>
            </a:r>
            <a:r>
              <a:rPr lang="en-US" b="1" dirty="0" smtClean="0">
                <a:latin typeface="Candara" panose="020E0502030303020204" pitchFamily="34" charset="0"/>
              </a:rPr>
              <a:t>house </a:t>
            </a:r>
            <a:r>
              <a:rPr lang="en-US" b="1" dirty="0">
                <a:latin typeface="Candara" panose="020E0502030303020204" pitchFamily="34" charset="0"/>
              </a:rPr>
              <a:t>as recorded during </a:t>
            </a:r>
            <a:r>
              <a:rPr lang="en-US" b="1" dirty="0" smtClean="0">
                <a:latin typeface="Candara" panose="020E0502030303020204" pitchFamily="34" charset="0"/>
              </a:rPr>
              <a:t>2022 </a:t>
            </a:r>
            <a:r>
              <a:rPr lang="en-US" b="1" dirty="0">
                <a:latin typeface="Candara" panose="020E0502030303020204" pitchFamily="34" charset="0"/>
              </a:rPr>
              <a:t>survey </a:t>
            </a:r>
          </a:p>
        </p:txBody>
      </p:sp>
      <p:sp>
        <p:nvSpPr>
          <p:cNvPr id="25" name="Rectangle 24"/>
          <p:cNvSpPr/>
          <p:nvPr/>
        </p:nvSpPr>
        <p:spPr>
          <a:xfrm>
            <a:off x="-1" y="0"/>
            <a:ext cx="7781925" cy="830997"/>
          </a:xfrm>
          <a:prstGeom prst="rect">
            <a:avLst/>
          </a:prstGeom>
        </p:spPr>
        <p:txBody>
          <a:bodyPr wrap="square">
            <a:spAutoFit/>
          </a:bodyPr>
          <a:lstStyle/>
          <a:p>
            <a:pPr fontAlgn="auto">
              <a:spcAft>
                <a:spcPts val="0"/>
              </a:spcAft>
              <a:defRPr/>
            </a:pPr>
            <a:r>
              <a:rPr lang="en-US" sz="2400" b="1" u="sng" dirty="0">
                <a:latin typeface="Candara" panose="020E0502030303020204" pitchFamily="34" charset="0"/>
                <a:cs typeface="Vani" panose="020B0502040204020203" pitchFamily="34" charset="0"/>
              </a:rPr>
              <a:t>Rec. No 174. Measure No </a:t>
            </a:r>
            <a:r>
              <a:rPr lang="en-GB" sz="2400" b="1" u="sng" dirty="0">
                <a:latin typeface="Candara" panose="020E0502030303020204" pitchFamily="34" charset="0"/>
                <a:cs typeface="Vani" panose="020B0502040204020203" pitchFamily="34" charset="0"/>
              </a:rPr>
              <a:t>9</a:t>
            </a:r>
            <a:r>
              <a:rPr lang="en-US" sz="2400" b="1" u="sng" dirty="0">
                <a:latin typeface="Candara" panose="020E0502030303020204" pitchFamily="34" charset="0"/>
                <a:cs typeface="Vani" panose="020B0502040204020203" pitchFamily="34" charset="0"/>
              </a:rPr>
              <a:t>:</a:t>
            </a:r>
            <a:br>
              <a:rPr lang="en-US" sz="2400" b="1" u="sng" dirty="0">
                <a:latin typeface="Candara" panose="020E0502030303020204" pitchFamily="34" charset="0"/>
                <a:cs typeface="Vani" panose="020B0502040204020203" pitchFamily="34" charset="0"/>
              </a:rPr>
            </a:br>
            <a:r>
              <a:rPr lang="en-US" sz="2400" b="1" u="sng" dirty="0">
                <a:latin typeface="Candara" panose="020E0502030303020204" pitchFamily="34" charset="0"/>
                <a:cs typeface="Vani" panose="020B0502040204020203" pitchFamily="34" charset="0"/>
              </a:rPr>
              <a:t>Further construction outside the urban-planning areas</a:t>
            </a:r>
            <a:endParaRPr lang="el-GR" sz="2400" b="1" u="sng" dirty="0">
              <a:latin typeface="Candara" panose="020E0502030303020204" pitchFamily="34" charset="0"/>
              <a:cs typeface="Vani" panose="020B0502040204020203" pitchFamily="34" charset="0"/>
            </a:endParaRPr>
          </a:p>
        </p:txBody>
      </p:sp>
      <p:sp>
        <p:nvSpPr>
          <p:cNvPr id="16" name="TextBox 4"/>
          <p:cNvSpPr txBox="1"/>
          <p:nvPr/>
        </p:nvSpPr>
        <p:spPr>
          <a:xfrm>
            <a:off x="3646928" y="6455277"/>
            <a:ext cx="1027746" cy="215444"/>
          </a:xfrm>
          <a:prstGeom prst="rect">
            <a:avLst/>
          </a:prstGeom>
          <a:noFill/>
        </p:spPr>
        <p:txBody>
          <a:bodyPr wrap="square" rtlCol="0">
            <a:spAutoFit/>
          </a:bodyPr>
          <a:lstStyle/>
          <a:p>
            <a:pPr>
              <a:spcAft>
                <a:spcPts val="0"/>
              </a:spcAft>
            </a:pPr>
            <a:r>
              <a:rPr lang="en-US" sz="800" kern="1200" dirty="0">
                <a:solidFill>
                  <a:srgbClr val="FFFFFF"/>
                </a:solidFill>
                <a:effectLst/>
                <a:latin typeface="Times New Roman" panose="02020603050405020304" pitchFamily="18" charset="0"/>
                <a:ea typeface="Times New Roman" panose="02020603050405020304" pitchFamily="18" charset="0"/>
              </a:rPr>
              <a:t>@ARCHELON</a:t>
            </a:r>
            <a:endParaRPr lang="en-US" sz="1200" dirty="0">
              <a:effectLst/>
              <a:latin typeface="Times New Roman" panose="02020603050405020304" pitchFamily="18" charset="0"/>
              <a:ea typeface="Times New Roman" panose="02020603050405020304" pitchFamily="18" charset="0"/>
            </a:endParaRPr>
          </a:p>
        </p:txBody>
      </p:sp>
      <p:pic>
        <p:nvPicPr>
          <p:cNvPr id="32" name="Picture 31" descr="C:\Users\Nadia A\Desktop\kyp\used\20220712_113504.jpg"/>
          <p:cNvPicPr/>
          <p:nvPr/>
        </p:nvPicPr>
        <p:blipFill rotWithShape="1">
          <a:blip r:embed="rId4" cstate="print">
            <a:extLst>
              <a:ext uri="{28A0092B-C50C-407E-A947-70E740481C1C}">
                <a14:useLocalDpi xmlns:a14="http://schemas.microsoft.com/office/drawing/2010/main" val="0"/>
              </a:ext>
            </a:extLst>
          </a:blip>
          <a:srcRect r="13279" b="29431"/>
          <a:stretch/>
        </p:blipFill>
        <p:spPr bwMode="auto">
          <a:xfrm>
            <a:off x="98684" y="1646414"/>
            <a:ext cx="4972650" cy="2277110"/>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26366" y="6132111"/>
            <a:ext cx="10767001" cy="646331"/>
          </a:xfrm>
          <a:prstGeom prst="rect">
            <a:avLst/>
          </a:prstGeom>
        </p:spPr>
        <p:txBody>
          <a:bodyPr wrap="square">
            <a:spAutoFit/>
          </a:bodyPr>
          <a:lstStyle/>
          <a:p>
            <a:r>
              <a:rPr lang="en-GB" b="1" dirty="0" err="1" smtClean="0">
                <a:solidFill>
                  <a:srgbClr val="C00000"/>
                </a:solidFill>
                <a:latin typeface="Candara" panose="020E0502030303020204" pitchFamily="34" charset="0"/>
                <a:ea typeface="Times New Roman" panose="02020603050405020304" pitchFamily="18" charset="0"/>
              </a:rPr>
              <a:t>Agiannakis</a:t>
            </a:r>
            <a:r>
              <a:rPr lang="en-GB" b="1" dirty="0" smtClean="0">
                <a:solidFill>
                  <a:srgbClr val="C00000"/>
                </a:solidFill>
                <a:latin typeface="Candara" panose="020E0502030303020204" pitchFamily="34" charset="0"/>
                <a:ea typeface="Times New Roman" panose="02020603050405020304" pitchFamily="18" charset="0"/>
              </a:rPr>
              <a:t> &amp; </a:t>
            </a:r>
            <a:r>
              <a:rPr lang="en-GB" b="1" dirty="0" err="1" smtClean="0">
                <a:solidFill>
                  <a:srgbClr val="C00000"/>
                </a:solidFill>
                <a:latin typeface="Candara" panose="020E0502030303020204" pitchFamily="34" charset="0"/>
                <a:ea typeface="Times New Roman" panose="02020603050405020304" pitchFamily="18" charset="0"/>
              </a:rPr>
              <a:t>Vounaki</a:t>
            </a:r>
            <a:r>
              <a:rPr lang="en-GB" b="1" dirty="0" smtClean="0">
                <a:solidFill>
                  <a:srgbClr val="C00000"/>
                </a:solidFill>
                <a:latin typeface="Candara" panose="020E0502030303020204" pitchFamily="34" charset="0"/>
                <a:ea typeface="Times New Roman" panose="02020603050405020304" pitchFamily="18" charset="0"/>
              </a:rPr>
              <a:t> (a) core </a:t>
            </a:r>
            <a:r>
              <a:rPr lang="en-GB" b="1" dirty="0">
                <a:solidFill>
                  <a:srgbClr val="C00000"/>
                </a:solidFill>
                <a:latin typeface="Candara" panose="020E0502030303020204" pitchFamily="34" charset="0"/>
                <a:ea typeface="Times New Roman" panose="02020603050405020304" pitchFamily="18" charset="0"/>
              </a:rPr>
              <a:t>nesting areas, 1</a:t>
            </a:r>
            <a:r>
              <a:rPr lang="en-US" b="1" dirty="0">
                <a:solidFill>
                  <a:srgbClr val="C00000"/>
                </a:solidFill>
                <a:latin typeface="Candara" panose="020E0502030303020204" pitchFamily="34" charset="0"/>
                <a:ea typeface="Times New Roman" panose="02020603050405020304" pitchFamily="18" charset="0"/>
              </a:rPr>
              <a:t>1</a:t>
            </a:r>
            <a:r>
              <a:rPr lang="en-GB" b="1" baseline="30000" dirty="0" err="1">
                <a:solidFill>
                  <a:srgbClr val="C00000"/>
                </a:solidFill>
                <a:latin typeface="Candara" panose="020E0502030303020204" pitchFamily="34" charset="0"/>
                <a:ea typeface="Times New Roman" panose="02020603050405020304" pitchFamily="18" charset="0"/>
              </a:rPr>
              <a:t>th</a:t>
            </a:r>
            <a:r>
              <a:rPr lang="en-GB" b="1" dirty="0">
                <a:solidFill>
                  <a:srgbClr val="C00000"/>
                </a:solidFill>
                <a:latin typeface="Candara" panose="020E0502030303020204" pitchFamily="34" charset="0"/>
                <a:ea typeface="Times New Roman" panose="02020603050405020304" pitchFamily="18" charset="0"/>
              </a:rPr>
              <a:t> July 2022. Two newly constructed house </a:t>
            </a:r>
            <a:r>
              <a:rPr lang="en-GB" b="1" dirty="0" smtClean="0">
                <a:solidFill>
                  <a:srgbClr val="C00000"/>
                </a:solidFill>
                <a:latin typeface="Candara" panose="020E0502030303020204" pitchFamily="34" charset="0"/>
                <a:ea typeface="Times New Roman" panose="02020603050405020304" pitchFamily="18" charset="0"/>
              </a:rPr>
              <a:t>completed </a:t>
            </a:r>
            <a:r>
              <a:rPr lang="en-GB" b="1" dirty="0">
                <a:solidFill>
                  <a:srgbClr val="C00000"/>
                </a:solidFill>
                <a:latin typeface="Candara" panose="020E0502030303020204" pitchFamily="34" charset="0"/>
                <a:ea typeface="Times New Roman" panose="02020603050405020304" pitchFamily="18" charset="0"/>
              </a:rPr>
              <a:t>in 2021 (red circles)</a:t>
            </a:r>
            <a:endParaRPr lang="el-GR" b="1" dirty="0">
              <a:solidFill>
                <a:srgbClr val="C00000"/>
              </a:solidFill>
              <a:latin typeface="Candara" panose="020E0502030303020204" pitchFamily="34" charset="0"/>
            </a:endParaRPr>
          </a:p>
        </p:txBody>
      </p:sp>
      <p:sp>
        <p:nvSpPr>
          <p:cNvPr id="34" name="Oval 33"/>
          <p:cNvSpPr/>
          <p:nvPr/>
        </p:nvSpPr>
        <p:spPr>
          <a:xfrm>
            <a:off x="1767318" y="2295259"/>
            <a:ext cx="2311400" cy="7931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p>
        </p:txBody>
      </p:sp>
      <p:pic>
        <p:nvPicPr>
          <p:cNvPr id="35" name="Picture 34" descr="C:\Users\kandrianidou\Desktop\AGIANNAKIS new villa continued to be constucted since 2019_ARCHELON-Galini Samlidou.png"/>
          <p:cNvPicPr/>
          <p:nvPr/>
        </p:nvPicPr>
        <p:blipFill>
          <a:blip r:embed="rId5">
            <a:extLst>
              <a:ext uri="{28A0092B-C50C-407E-A947-70E740481C1C}">
                <a14:useLocalDpi xmlns:a14="http://schemas.microsoft.com/office/drawing/2010/main" val="0"/>
              </a:ext>
            </a:extLst>
          </a:blip>
          <a:srcRect/>
          <a:stretch>
            <a:fillRect/>
          </a:stretch>
        </p:blipFill>
        <p:spPr bwMode="auto">
          <a:xfrm>
            <a:off x="5152443" y="1632642"/>
            <a:ext cx="5754370" cy="2521585"/>
          </a:xfrm>
          <a:prstGeom prst="rect">
            <a:avLst/>
          </a:prstGeom>
          <a:noFill/>
          <a:ln>
            <a:noFill/>
          </a:ln>
        </p:spPr>
      </p:pic>
      <p:pic>
        <p:nvPicPr>
          <p:cNvPr id="36" name="Picture 35" descr="C:\Users\Nadia A\Desktop\kyp\used\20220712_114845.jpg"/>
          <p:cNvPicPr/>
          <p:nvPr/>
        </p:nvPicPr>
        <p:blipFill rotWithShape="1">
          <a:blip r:embed="rId6" cstate="print">
            <a:extLst>
              <a:ext uri="{28A0092B-C50C-407E-A947-70E740481C1C}">
                <a14:useLocalDpi xmlns:a14="http://schemas.microsoft.com/office/drawing/2010/main" val="0"/>
              </a:ext>
            </a:extLst>
          </a:blip>
          <a:srcRect t="26194" b="12600"/>
          <a:stretch/>
        </p:blipFill>
        <p:spPr bwMode="auto">
          <a:xfrm>
            <a:off x="98684" y="4002756"/>
            <a:ext cx="5801360" cy="1998345"/>
          </a:xfrm>
          <a:prstGeom prst="rect">
            <a:avLst/>
          </a:prstGeom>
          <a:noFill/>
          <a:ln>
            <a:noFill/>
          </a:ln>
          <a:extLst>
            <a:ext uri="{53640926-AAD7-44D8-BBD7-CCE9431645EC}">
              <a14:shadowObscured xmlns:a14="http://schemas.microsoft.com/office/drawing/2010/main"/>
            </a:ext>
          </a:extLst>
        </p:spPr>
      </p:pic>
      <p:sp>
        <p:nvSpPr>
          <p:cNvPr id="38" name="Oval 37"/>
          <p:cNvSpPr/>
          <p:nvPr/>
        </p:nvSpPr>
        <p:spPr>
          <a:xfrm>
            <a:off x="425025" y="4175811"/>
            <a:ext cx="2311400" cy="7931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p>
        </p:txBody>
      </p:sp>
      <p:sp>
        <p:nvSpPr>
          <p:cNvPr id="39" name="Oval 38"/>
          <p:cNvSpPr/>
          <p:nvPr/>
        </p:nvSpPr>
        <p:spPr>
          <a:xfrm>
            <a:off x="7391464" y="2468583"/>
            <a:ext cx="2311400" cy="7931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l-GR"/>
          </a:p>
        </p:txBody>
      </p:sp>
      <p:sp>
        <p:nvSpPr>
          <p:cNvPr id="9" name="TextBox 8"/>
          <p:cNvSpPr txBox="1"/>
          <p:nvPr/>
        </p:nvSpPr>
        <p:spPr>
          <a:xfrm>
            <a:off x="123339" y="3187339"/>
            <a:ext cx="301686" cy="369332"/>
          </a:xfrm>
          <a:prstGeom prst="rect">
            <a:avLst/>
          </a:prstGeom>
          <a:noFill/>
        </p:spPr>
        <p:txBody>
          <a:bodyPr wrap="none" rtlCol="0">
            <a:spAutoFit/>
          </a:bodyPr>
          <a:lstStyle/>
          <a:p>
            <a:r>
              <a:rPr lang="en-US" dirty="0" smtClean="0">
                <a:solidFill>
                  <a:srgbClr val="FFFF00"/>
                </a:solidFill>
              </a:rPr>
              <a:t>a</a:t>
            </a:r>
            <a:endParaRPr lang="el-GR" dirty="0">
              <a:solidFill>
                <a:srgbClr val="FFFF00"/>
              </a:solidFill>
            </a:endParaRPr>
          </a:p>
        </p:txBody>
      </p:sp>
    </p:spTree>
    <p:extLst>
      <p:ext uri="{BB962C8B-B14F-4D97-AF65-F5344CB8AC3E}">
        <p14:creationId xmlns:p14="http://schemas.microsoft.com/office/powerpoint/2010/main" val="784490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79628" y="2280235"/>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349481" y="6385109"/>
            <a:ext cx="2743200" cy="365125"/>
          </a:xfrm>
        </p:spPr>
        <p:txBody>
          <a:bodyPr/>
          <a:lstStyle/>
          <a:p>
            <a:fld id="{CB603186-55BD-4063-9A22-7A984CE86035}" type="slidenum">
              <a:rPr lang="en-US" smtClean="0">
                <a:solidFill>
                  <a:srgbClr val="002060"/>
                </a:solidFill>
              </a:rPr>
              <a:pPr/>
              <a:t>13</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7602"/>
            <a:ext cx="9544050" cy="830997"/>
          </a:xfrm>
          <a:prstGeom prst="rect">
            <a:avLst/>
          </a:prstGeom>
        </p:spPr>
        <p:txBody>
          <a:bodyPr wrap="square">
            <a:spAutoFit/>
          </a:bodyPr>
          <a:lstStyle/>
          <a:p>
            <a:pPr fontAlgn="auto">
              <a:spcAft>
                <a:spcPts val="0"/>
              </a:spcAft>
              <a:defRPr/>
            </a:pPr>
            <a:r>
              <a:rPr lang="en-US" sz="2400" b="1" u="sng" dirty="0">
                <a:latin typeface="Candara" panose="020E0502030303020204" pitchFamily="34" charset="0"/>
                <a:cs typeface="Vani" panose="020B0502040204020203" pitchFamily="34" charset="0"/>
              </a:rPr>
              <a:t>Rec. No 174. Measure No </a:t>
            </a:r>
            <a:r>
              <a:rPr lang="en-GB" sz="2400" b="1" u="sng" dirty="0">
                <a:latin typeface="Candara" panose="020E0502030303020204" pitchFamily="34" charset="0"/>
                <a:cs typeface="Vani" panose="020B0502040204020203" pitchFamily="34" charset="0"/>
              </a:rPr>
              <a:t>10</a:t>
            </a:r>
            <a:r>
              <a:rPr lang="en-US" sz="2400" b="1" u="sng" dirty="0">
                <a:latin typeface="Candara" panose="020E0502030303020204" pitchFamily="34" charset="0"/>
                <a:cs typeface="Vani" panose="020B0502040204020203" pitchFamily="34" charset="0"/>
              </a:rPr>
              <a:t>:</a:t>
            </a:r>
            <a:br>
              <a:rPr lang="en-US" sz="2400" b="1" u="sng" dirty="0">
                <a:latin typeface="Candara" panose="020E0502030303020204" pitchFamily="34" charset="0"/>
                <a:cs typeface="Vani" panose="020B0502040204020203" pitchFamily="34" charset="0"/>
              </a:rPr>
            </a:br>
            <a:r>
              <a:rPr lang="en-US" sz="2400" b="1" u="sng" dirty="0" smtClean="0">
                <a:latin typeface="Candara" panose="020E0502030303020204" pitchFamily="34" charset="0"/>
                <a:cs typeface="Vani" panose="020B0502040204020203" pitchFamily="34" charset="0"/>
              </a:rPr>
              <a:t>Regulation </a:t>
            </a:r>
            <a:r>
              <a:rPr lang="en-US" sz="2400" b="1" u="sng" dirty="0">
                <a:latin typeface="Candara" panose="020E0502030303020204" pitchFamily="34" charset="0"/>
                <a:cs typeface="Vani" panose="020B0502040204020203" pitchFamily="34" charset="0"/>
              </a:rPr>
              <a:t>of </a:t>
            </a:r>
            <a:r>
              <a:rPr lang="en-US" sz="2400" b="1" u="sng" dirty="0" smtClean="0">
                <a:latin typeface="Candara" panose="020E0502030303020204" pitchFamily="34" charset="0"/>
                <a:cs typeface="Vani" panose="020B0502040204020203" pitchFamily="34" charset="0"/>
              </a:rPr>
              <a:t>vessel </a:t>
            </a:r>
            <a:r>
              <a:rPr lang="en-US" sz="2400" b="1" u="sng" dirty="0">
                <a:latin typeface="Candara" panose="020E0502030303020204" pitchFamily="34" charset="0"/>
                <a:cs typeface="Vani" panose="020B0502040204020203" pitchFamily="34" charset="0"/>
              </a:rPr>
              <a:t>navigation </a:t>
            </a:r>
            <a:r>
              <a:rPr lang="en-US" sz="2400" b="1" u="sng" dirty="0" smtClean="0">
                <a:latin typeface="Candara" panose="020E0502030303020204" pitchFamily="34" charset="0"/>
                <a:cs typeface="Vani" panose="020B0502040204020203" pitchFamily="34" charset="0"/>
              </a:rPr>
              <a:t>&amp; </a:t>
            </a:r>
            <a:r>
              <a:rPr lang="en-US" sz="2400" b="1" u="sng" dirty="0">
                <a:latin typeface="Candara" panose="020E0502030303020204" pitchFamily="34" charset="0"/>
                <a:cs typeface="Vani" panose="020B0502040204020203" pitchFamily="34" charset="0"/>
              </a:rPr>
              <a:t>fishing practices</a:t>
            </a:r>
            <a:endParaRPr lang="el-GR" sz="2400" b="1" u="sng" dirty="0">
              <a:latin typeface="Candara" panose="020E0502030303020204" pitchFamily="34" charset="0"/>
              <a:cs typeface="Vani" panose="020B0502040204020203" pitchFamily="34" charset="0"/>
            </a:endParaRPr>
          </a:p>
        </p:txBody>
      </p:sp>
      <p:sp>
        <p:nvSpPr>
          <p:cNvPr id="20" name="TextBox 19"/>
          <p:cNvSpPr txBox="1"/>
          <p:nvPr/>
        </p:nvSpPr>
        <p:spPr>
          <a:xfrm>
            <a:off x="4904570" y="3795142"/>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sp>
        <p:nvSpPr>
          <p:cNvPr id="21" name="TextBox 20"/>
          <p:cNvSpPr txBox="1"/>
          <p:nvPr/>
        </p:nvSpPr>
        <p:spPr>
          <a:xfrm>
            <a:off x="4825664" y="1188498"/>
            <a:ext cx="6047643" cy="646331"/>
          </a:xfrm>
          <a:prstGeom prst="rect">
            <a:avLst/>
          </a:prstGeom>
          <a:noFill/>
        </p:spPr>
        <p:txBody>
          <a:bodyPr wrap="square" rtlCol="0">
            <a:spAutoFit/>
          </a:bodyPr>
          <a:lstStyle/>
          <a:p>
            <a:r>
              <a:rPr lang="en-US" b="1" dirty="0">
                <a:solidFill>
                  <a:srgbClr val="FF0000"/>
                </a:solidFill>
                <a:latin typeface="Candara" panose="020E0502030303020204" pitchFamily="34" charset="0"/>
              </a:rPr>
              <a:t>F</a:t>
            </a:r>
            <a:r>
              <a:rPr lang="en-US" b="1" dirty="0" smtClean="0">
                <a:solidFill>
                  <a:srgbClr val="FF0000"/>
                </a:solidFill>
                <a:latin typeface="Candara" panose="020E0502030303020204" pitchFamily="34" charset="0"/>
              </a:rPr>
              <a:t>isheries regulations are not addressed by the </a:t>
            </a:r>
            <a:r>
              <a:rPr lang="en-US" b="1" dirty="0">
                <a:solidFill>
                  <a:srgbClr val="FF0000"/>
                </a:solidFill>
                <a:latin typeface="Candara" panose="020E0502030303020204" pitchFamily="34" charset="0"/>
              </a:rPr>
              <a:t>Presidential Decree </a:t>
            </a:r>
            <a:r>
              <a:rPr lang="en-US" b="1" dirty="0" smtClean="0">
                <a:solidFill>
                  <a:srgbClr val="FF0000"/>
                </a:solidFill>
                <a:latin typeface="Candara" panose="020E0502030303020204" pitchFamily="34" charset="0"/>
              </a:rPr>
              <a:t>– Urgent need of a Management Plan</a:t>
            </a:r>
            <a:endParaRPr lang="en-US" b="1" dirty="0">
              <a:solidFill>
                <a:srgbClr val="FF0000"/>
              </a:solidFill>
              <a:latin typeface="Candara" panose="020E0502030303020204" pitchFamily="34" charset="0"/>
            </a:endParaRPr>
          </a:p>
        </p:txBody>
      </p:sp>
      <p:sp>
        <p:nvSpPr>
          <p:cNvPr id="25" name="TextBox 4"/>
          <p:cNvSpPr txBox="1"/>
          <p:nvPr/>
        </p:nvSpPr>
        <p:spPr>
          <a:xfrm>
            <a:off x="19761" y="1138150"/>
            <a:ext cx="2638425" cy="208280"/>
          </a:xfrm>
          <a:prstGeom prst="rect">
            <a:avLst/>
          </a:prstGeom>
          <a:noFill/>
        </p:spPr>
        <p:txBody>
          <a:bodyPr wrap="square" rtlCol="0">
            <a:spAutoFit/>
          </a:bodyPr>
          <a:lstStyle/>
          <a:p>
            <a:pPr>
              <a:spcAft>
                <a:spcPts val="0"/>
              </a:spcAft>
            </a:pPr>
            <a:r>
              <a:rPr lang="en-US" sz="800" kern="1200" dirty="0">
                <a:solidFill>
                  <a:srgbClr val="FFFFFF"/>
                </a:solidFill>
                <a:effectLst/>
                <a:latin typeface="Times New Roman" panose="02020603050405020304" pitchFamily="18" charset="0"/>
                <a:ea typeface="Times New Roman" panose="02020603050405020304" pitchFamily="18" charset="0"/>
              </a:rPr>
              <a:t>@ARCHELON, Galini Samlidou</a:t>
            </a:r>
            <a:endParaRPr lang="en-US" sz="1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4842645" y="1867723"/>
            <a:ext cx="6603145" cy="2585323"/>
          </a:xfrm>
          <a:prstGeom prst="rect">
            <a:avLst/>
          </a:prstGeom>
        </p:spPr>
        <p:txBody>
          <a:bodyPr wrap="square">
            <a:spAutoFit/>
          </a:bodyPr>
          <a:lstStyle/>
          <a:p>
            <a:r>
              <a:rPr lang="en-US" b="1" dirty="0">
                <a:latin typeface="Candara" panose="020E0502030303020204" pitchFamily="34" charset="0"/>
              </a:rPr>
              <a:t>The Regulation of fishing activities are not considered in the Presidential </a:t>
            </a:r>
            <a:r>
              <a:rPr lang="en-US" b="1" dirty="0" smtClean="0">
                <a:latin typeface="Candara" panose="020E0502030303020204" pitchFamily="34" charset="0"/>
              </a:rPr>
              <a:t>Decree. This significant </a:t>
            </a:r>
            <a:r>
              <a:rPr lang="en-US" b="1" dirty="0">
                <a:latin typeface="Candara" panose="020E0502030303020204" pitchFamily="34" charset="0"/>
              </a:rPr>
              <a:t>threat is supposed to be addressed in the Management Plan </a:t>
            </a:r>
            <a:r>
              <a:rPr lang="en-US" b="1" dirty="0" smtClean="0">
                <a:latin typeface="Candara" panose="020E0502030303020204" pitchFamily="34" charset="0"/>
              </a:rPr>
              <a:t>which is yet top be developed!</a:t>
            </a:r>
          </a:p>
          <a:p>
            <a:r>
              <a:rPr lang="en-US" b="1" dirty="0">
                <a:latin typeface="Candara" panose="020E0502030303020204" pitchFamily="34" charset="0"/>
              </a:rPr>
              <a:t>U</a:t>
            </a:r>
            <a:r>
              <a:rPr lang="en-US" b="1" dirty="0" smtClean="0">
                <a:latin typeface="Candara" panose="020E0502030303020204" pitchFamily="34" charset="0"/>
              </a:rPr>
              <a:t>rgent </a:t>
            </a:r>
            <a:r>
              <a:rPr lang="en-US" b="1" dirty="0">
                <a:latin typeface="Candara" panose="020E0502030303020204" pitchFamily="34" charset="0"/>
              </a:rPr>
              <a:t>action is needed to reduce/ </a:t>
            </a:r>
            <a:r>
              <a:rPr lang="en-US" b="1" dirty="0" smtClean="0">
                <a:latin typeface="Candara" panose="020E0502030303020204" pitchFamily="34" charset="0"/>
              </a:rPr>
              <a:t>eliminate </a:t>
            </a:r>
            <a:r>
              <a:rPr lang="en-US" b="1" dirty="0">
                <a:latin typeface="Candara" panose="020E0502030303020204" pitchFamily="34" charset="0"/>
              </a:rPr>
              <a:t>this threat</a:t>
            </a:r>
            <a:r>
              <a:rPr lang="en-US" b="1" dirty="0" smtClean="0">
                <a:latin typeface="Candara" panose="020E0502030303020204" pitchFamily="34" charset="0"/>
              </a:rPr>
              <a:t>. </a:t>
            </a:r>
            <a:r>
              <a:rPr lang="en-US" b="1" dirty="0">
                <a:latin typeface="Candara" panose="020E0502030303020204" pitchFamily="34" charset="0"/>
              </a:rPr>
              <a:t>Regarding sea turtle </a:t>
            </a:r>
            <a:r>
              <a:rPr lang="en-US" b="1" dirty="0" err="1">
                <a:latin typeface="Candara" panose="020E0502030303020204" pitchFamily="34" charset="0"/>
              </a:rPr>
              <a:t>strandings</a:t>
            </a:r>
            <a:r>
              <a:rPr lang="en-US" b="1" dirty="0">
                <a:latin typeface="Candara" panose="020E0502030303020204" pitchFamily="34" charset="0"/>
              </a:rPr>
              <a:t>, as recorded by the Greek Coast Guard, during the first nine months </a:t>
            </a:r>
            <a:r>
              <a:rPr lang="en-US" b="1" dirty="0" smtClean="0">
                <a:latin typeface="Candara" panose="020E0502030303020204" pitchFamily="34" charset="0"/>
              </a:rPr>
              <a:t>of 2022</a:t>
            </a:r>
            <a:r>
              <a:rPr lang="en-US" b="1" dirty="0">
                <a:latin typeface="Candara" panose="020E0502030303020204" pitchFamily="34" charset="0"/>
              </a:rPr>
              <a:t>, a total of 13 dead sea turtles were reported along the entire Kyparissia Bay, of which 7 </a:t>
            </a:r>
            <a:r>
              <a:rPr lang="en-US" b="1" dirty="0" smtClean="0">
                <a:latin typeface="Candara" panose="020E0502030303020204" pitchFamily="34" charset="0"/>
              </a:rPr>
              <a:t>were</a:t>
            </a:r>
            <a:r>
              <a:rPr lang="el-GR" b="1" dirty="0" smtClean="0">
                <a:latin typeface="Candara" panose="020E0502030303020204" pitchFamily="34" charset="0"/>
              </a:rPr>
              <a:t> </a:t>
            </a:r>
            <a:r>
              <a:rPr lang="en-US" b="1" dirty="0" smtClean="0">
                <a:latin typeface="Candara" panose="020E0502030303020204" pitchFamily="34" charset="0"/>
              </a:rPr>
              <a:t>reported </a:t>
            </a:r>
            <a:r>
              <a:rPr lang="en-US" b="1" dirty="0">
                <a:latin typeface="Candara" panose="020E0502030303020204" pitchFamily="34" charset="0"/>
              </a:rPr>
              <a:t>by ARCHELON’s field </a:t>
            </a:r>
            <a:r>
              <a:rPr lang="en-US" b="1" dirty="0" smtClean="0">
                <a:latin typeface="Candara" panose="020E0502030303020204" pitchFamily="34" charset="0"/>
              </a:rPr>
              <a:t>team</a:t>
            </a:r>
            <a:r>
              <a:rPr lang="el-GR" b="1" dirty="0" smtClean="0">
                <a:latin typeface="Candara" panose="020E0502030303020204" pitchFamily="34" charset="0"/>
              </a:rPr>
              <a:t>.</a:t>
            </a:r>
            <a:endParaRPr lang="en-US" b="1" dirty="0">
              <a:latin typeface="Candara" panose="020E0502030303020204" pitchFamily="34" charset="0"/>
            </a:endParaRPr>
          </a:p>
        </p:txBody>
      </p:sp>
      <p:sp>
        <p:nvSpPr>
          <p:cNvPr id="13" name="Rectangle 12"/>
          <p:cNvSpPr/>
          <p:nvPr/>
        </p:nvSpPr>
        <p:spPr>
          <a:xfrm>
            <a:off x="0" y="4695568"/>
            <a:ext cx="6096000" cy="1200329"/>
          </a:xfrm>
          <a:prstGeom prst="rect">
            <a:avLst/>
          </a:prstGeom>
        </p:spPr>
        <p:txBody>
          <a:bodyPr>
            <a:spAutoFit/>
          </a:bodyPr>
          <a:lstStyle/>
          <a:p>
            <a:r>
              <a:rPr lang="en-US" b="1" dirty="0" smtClean="0">
                <a:solidFill>
                  <a:srgbClr val="C00000"/>
                </a:solidFill>
                <a:latin typeface="Candara" panose="020E0502030303020204" pitchFamily="34" charset="0"/>
              </a:rPr>
              <a:t>Elaia, June 2022. Fishing </a:t>
            </a:r>
            <a:r>
              <a:rPr lang="en-US" b="1" dirty="0">
                <a:solidFill>
                  <a:srgbClr val="C00000"/>
                </a:solidFill>
                <a:latin typeface="Candara" panose="020E0502030303020204" pitchFamily="34" charset="0"/>
              </a:rPr>
              <a:t>with nets at a very close distance </a:t>
            </a:r>
            <a:r>
              <a:rPr lang="en-US" b="1" dirty="0" smtClean="0">
                <a:solidFill>
                  <a:srgbClr val="C00000"/>
                </a:solidFill>
                <a:latin typeface="Candara" panose="020E0502030303020204" pitchFamily="34" charset="0"/>
              </a:rPr>
              <a:t>from </a:t>
            </a:r>
            <a:r>
              <a:rPr lang="en-US" b="1" dirty="0">
                <a:solidFill>
                  <a:srgbClr val="C00000"/>
                </a:solidFill>
                <a:latin typeface="Candara" panose="020E0502030303020204" pitchFamily="34" charset="0"/>
              </a:rPr>
              <a:t>the shore is a constant threat to </a:t>
            </a:r>
            <a:r>
              <a:rPr lang="en-US" b="1" dirty="0" smtClean="0">
                <a:solidFill>
                  <a:srgbClr val="C00000"/>
                </a:solidFill>
                <a:latin typeface="Candara" panose="020E0502030303020204" pitchFamily="34" charset="0"/>
              </a:rPr>
              <a:t>nesting process, </a:t>
            </a:r>
            <a:r>
              <a:rPr lang="en-US" b="1" dirty="0">
                <a:solidFill>
                  <a:srgbClr val="C00000"/>
                </a:solidFill>
                <a:latin typeface="Candara" panose="020E0502030303020204" pitchFamily="34" charset="0"/>
              </a:rPr>
              <a:t>as </a:t>
            </a:r>
            <a:r>
              <a:rPr lang="en-US" b="1" dirty="0" smtClean="0">
                <a:solidFill>
                  <a:srgbClr val="C00000"/>
                </a:solidFill>
                <a:latin typeface="Candara" panose="020E0502030303020204" pitchFamily="34" charset="0"/>
              </a:rPr>
              <a:t>sea turtles often get </a:t>
            </a:r>
            <a:r>
              <a:rPr lang="en-US" b="1" dirty="0">
                <a:solidFill>
                  <a:srgbClr val="C00000"/>
                </a:solidFill>
                <a:latin typeface="Candara" panose="020E0502030303020204" pitchFamily="34" charset="0"/>
              </a:rPr>
              <a:t>entangled </a:t>
            </a:r>
            <a:r>
              <a:rPr lang="en-US" b="1" dirty="0" smtClean="0">
                <a:solidFill>
                  <a:srgbClr val="C00000"/>
                </a:solidFill>
                <a:latin typeface="Candara" panose="020E0502030303020204" pitchFamily="34" charset="0"/>
              </a:rPr>
              <a:t>&amp; </a:t>
            </a:r>
            <a:r>
              <a:rPr lang="en-US" b="1" dirty="0">
                <a:solidFill>
                  <a:srgbClr val="C00000"/>
                </a:solidFill>
                <a:latin typeface="Candara" panose="020E0502030303020204" pitchFamily="34" charset="0"/>
              </a:rPr>
              <a:t>injured as they attempt to reach the </a:t>
            </a:r>
            <a:r>
              <a:rPr lang="en-US" b="1" dirty="0" smtClean="0">
                <a:solidFill>
                  <a:srgbClr val="C00000"/>
                </a:solidFill>
                <a:latin typeface="Candara" panose="020E0502030303020204" pitchFamily="34" charset="0"/>
              </a:rPr>
              <a:t>beach. </a:t>
            </a:r>
            <a:endParaRPr lang="en-US" b="1" dirty="0">
              <a:solidFill>
                <a:srgbClr val="C00000"/>
              </a:solidFill>
              <a:latin typeface="Candara" panose="020E0502030303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60" y="1057249"/>
            <a:ext cx="4733504" cy="3557418"/>
          </a:xfrm>
          <a:prstGeom prst="rect">
            <a:avLst/>
          </a:prstGeom>
        </p:spPr>
      </p:pic>
      <p:sp>
        <p:nvSpPr>
          <p:cNvPr id="14" name="TextBox 13"/>
          <p:cNvSpPr txBox="1"/>
          <p:nvPr/>
        </p:nvSpPr>
        <p:spPr>
          <a:xfrm>
            <a:off x="19761" y="4382805"/>
            <a:ext cx="1506259" cy="200055"/>
          </a:xfrm>
          <a:prstGeom prst="rect">
            <a:avLst/>
          </a:prstGeom>
          <a:noFill/>
        </p:spPr>
        <p:txBody>
          <a:bodyPr wrap="square" rtlCol="0">
            <a:spAutoFit/>
          </a:bodyPr>
          <a:lstStyle/>
          <a:p>
            <a:r>
              <a:rPr lang="en-US" sz="700" b="1" dirty="0" smtClean="0">
                <a:solidFill>
                  <a:schemeClr val="bg1"/>
                </a:solidFill>
                <a:latin typeface="Candara" panose="020E0502030303020204" pitchFamily="34" charset="0"/>
              </a:rPr>
              <a:t>@ARCHELON</a:t>
            </a:r>
            <a:endParaRPr lang="en-US" sz="7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3179782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50"/>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342120" y="6332619"/>
            <a:ext cx="2743200" cy="365125"/>
          </a:xfrm>
        </p:spPr>
        <p:txBody>
          <a:bodyPr/>
          <a:lstStyle/>
          <a:p>
            <a:fld id="{CB603186-55BD-4063-9A22-7A984CE86035}" type="slidenum">
              <a:rPr lang="en-US" smtClean="0">
                <a:solidFill>
                  <a:srgbClr val="002060"/>
                </a:solidFill>
              </a:rPr>
              <a:pPr/>
              <a:t>14</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31866"/>
            <a:ext cx="6943725" cy="830997"/>
          </a:xfrm>
          <a:prstGeom prst="rect">
            <a:avLst/>
          </a:prstGeom>
        </p:spPr>
        <p:txBody>
          <a:bodyPr wrap="square">
            <a:spAutoFit/>
          </a:bodyPr>
          <a:lstStyle/>
          <a:p>
            <a:r>
              <a:rPr lang="en-US" sz="2400" b="1" u="sng" dirty="0">
                <a:latin typeface="Candara" panose="020E0502030303020204" pitchFamily="34" charset="0"/>
                <a:cs typeface="Vani" panose="020B0502040204020203" pitchFamily="34" charset="0"/>
              </a:rPr>
              <a:t>Rec. No 174. Measure No </a:t>
            </a:r>
            <a:r>
              <a:rPr lang="en-GB" sz="2400" b="1" u="sng" dirty="0">
                <a:latin typeface="Candara" panose="020E0502030303020204" pitchFamily="34" charset="0"/>
                <a:cs typeface="Vani" panose="020B0502040204020203" pitchFamily="34" charset="0"/>
              </a:rPr>
              <a:t>11</a:t>
            </a:r>
            <a:r>
              <a:rPr lang="en-US" sz="2400" b="1" u="sng" dirty="0">
                <a:latin typeface="Candara" panose="020E0502030303020204" pitchFamily="34" charset="0"/>
                <a:cs typeface="Vani" panose="020B0502040204020203" pitchFamily="34" charset="0"/>
              </a:rPr>
              <a:t>:</a:t>
            </a:r>
            <a:br>
              <a:rPr lang="en-US" sz="2400" b="1" u="sng" dirty="0">
                <a:latin typeface="Candara" panose="020E0502030303020204" pitchFamily="34" charset="0"/>
                <a:cs typeface="Vani" panose="020B0502040204020203" pitchFamily="34" charset="0"/>
              </a:rPr>
            </a:br>
            <a:r>
              <a:rPr lang="en-US" sz="2400" b="1" u="sng" dirty="0">
                <a:latin typeface="Candara" panose="020E0502030303020204" pitchFamily="34" charset="0"/>
                <a:cs typeface="Vani" panose="020B0502040204020203" pitchFamily="34" charset="0"/>
              </a:rPr>
              <a:t>Human presence on the nesting </a:t>
            </a:r>
            <a:r>
              <a:rPr lang="en-US" sz="2400" b="1" u="sng" dirty="0" smtClean="0">
                <a:latin typeface="Candara" panose="020E0502030303020204" pitchFamily="34" charset="0"/>
                <a:cs typeface="Vani" panose="020B0502040204020203" pitchFamily="34" charset="0"/>
              </a:rPr>
              <a:t>beach</a:t>
            </a:r>
            <a:endParaRPr lang="en-US" sz="2400" b="1" u="sng" dirty="0">
              <a:latin typeface="Candara" panose="020E0502030303020204" pitchFamily="34" charset="0"/>
            </a:endParaRPr>
          </a:p>
        </p:txBody>
      </p:sp>
      <p:sp>
        <p:nvSpPr>
          <p:cNvPr id="24" name="TextBox 23"/>
          <p:cNvSpPr txBox="1"/>
          <p:nvPr/>
        </p:nvSpPr>
        <p:spPr>
          <a:xfrm>
            <a:off x="115045" y="846294"/>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sp>
        <p:nvSpPr>
          <p:cNvPr id="26" name="TextBox 25"/>
          <p:cNvSpPr txBox="1"/>
          <p:nvPr/>
        </p:nvSpPr>
        <p:spPr>
          <a:xfrm>
            <a:off x="10087767" y="3503528"/>
            <a:ext cx="1008113" cy="230832"/>
          </a:xfrm>
          <a:prstGeom prst="rect">
            <a:avLst/>
          </a:prstGeom>
          <a:noFill/>
        </p:spPr>
        <p:txBody>
          <a:bodyPr wrap="square" rtlCol="0">
            <a:spAutoFit/>
          </a:bodyPr>
          <a:lstStyle/>
          <a:p>
            <a:r>
              <a:rPr lang="en-US" sz="9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45" y="3746306"/>
            <a:ext cx="6500423" cy="26557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47" y="805260"/>
            <a:ext cx="6500423" cy="2888230"/>
          </a:xfrm>
          <a:prstGeom prst="rect">
            <a:avLst/>
          </a:prstGeom>
        </p:spPr>
      </p:pic>
      <p:sp>
        <p:nvSpPr>
          <p:cNvPr id="13" name="Rectangle 12"/>
          <p:cNvSpPr/>
          <p:nvPr/>
        </p:nvSpPr>
        <p:spPr>
          <a:xfrm>
            <a:off x="6754243" y="1528081"/>
            <a:ext cx="5175754" cy="1477328"/>
          </a:xfrm>
          <a:prstGeom prst="rect">
            <a:avLst/>
          </a:prstGeom>
        </p:spPr>
        <p:txBody>
          <a:bodyPr wrap="square">
            <a:spAutoFit/>
          </a:bodyPr>
          <a:lstStyle/>
          <a:p>
            <a:r>
              <a:rPr lang="en-US" b="1" dirty="0" err="1">
                <a:solidFill>
                  <a:srgbClr val="C00000"/>
                </a:solidFill>
                <a:latin typeface="Candara" panose="020E0502030303020204" pitchFamily="34" charset="0"/>
              </a:rPr>
              <a:t>Vounaki</a:t>
            </a:r>
            <a:r>
              <a:rPr lang="en-US" b="1" dirty="0">
                <a:solidFill>
                  <a:srgbClr val="C00000"/>
                </a:solidFill>
                <a:latin typeface="Candara" panose="020E0502030303020204" pitchFamily="34" charset="0"/>
              </a:rPr>
              <a:t> core nesting area, 11th July 2022. Temporary shelters (Red circles) mostly used by free campers, on the nesting beach in close proximity to turtle nests and bonfire pits in yellow </a:t>
            </a:r>
            <a:r>
              <a:rPr lang="en-US" b="1" dirty="0" smtClean="0">
                <a:solidFill>
                  <a:srgbClr val="C00000"/>
                </a:solidFill>
                <a:latin typeface="Candara" panose="020E0502030303020204" pitchFamily="34" charset="0"/>
              </a:rPr>
              <a:t>circles.</a:t>
            </a:r>
            <a:endParaRPr lang="el-GR" b="1" dirty="0">
              <a:solidFill>
                <a:srgbClr val="C00000"/>
              </a:solidFill>
              <a:latin typeface="Candara" panose="020E0502030303020204" pitchFamily="34" charset="0"/>
            </a:endParaRPr>
          </a:p>
        </p:txBody>
      </p:sp>
      <p:sp>
        <p:nvSpPr>
          <p:cNvPr id="16" name="Rectangle 15"/>
          <p:cNvSpPr/>
          <p:nvPr/>
        </p:nvSpPr>
        <p:spPr>
          <a:xfrm>
            <a:off x="6754243" y="4473994"/>
            <a:ext cx="4792596" cy="1477328"/>
          </a:xfrm>
          <a:prstGeom prst="rect">
            <a:avLst/>
          </a:prstGeom>
        </p:spPr>
        <p:txBody>
          <a:bodyPr wrap="square">
            <a:spAutoFit/>
          </a:bodyPr>
          <a:lstStyle/>
          <a:p>
            <a:r>
              <a:rPr lang="en-US" b="1" dirty="0" err="1">
                <a:solidFill>
                  <a:srgbClr val="C00000"/>
                </a:solidFill>
                <a:latin typeface="Candara" panose="020E0502030303020204" pitchFamily="34" charset="0"/>
              </a:rPr>
              <a:t>Kalo</a:t>
            </a:r>
            <a:r>
              <a:rPr lang="en-US" b="1" dirty="0">
                <a:solidFill>
                  <a:srgbClr val="C00000"/>
                </a:solidFill>
                <a:latin typeface="Candara" panose="020E0502030303020204" pitchFamily="34" charset="0"/>
              </a:rPr>
              <a:t> Nero core nesting </a:t>
            </a:r>
            <a:r>
              <a:rPr lang="en-US" b="1" dirty="0" smtClean="0">
                <a:solidFill>
                  <a:srgbClr val="C00000"/>
                </a:solidFill>
                <a:latin typeface="Candara" panose="020E0502030303020204" pitchFamily="34" charset="0"/>
              </a:rPr>
              <a:t>area, 11th </a:t>
            </a:r>
            <a:r>
              <a:rPr lang="en-US" b="1" dirty="0">
                <a:solidFill>
                  <a:srgbClr val="C00000"/>
                </a:solidFill>
                <a:latin typeface="Candara" panose="020E0502030303020204" pitchFamily="34" charset="0"/>
              </a:rPr>
              <a:t>July 2022. </a:t>
            </a:r>
            <a:r>
              <a:rPr lang="en-US" b="1" dirty="0" smtClean="0">
                <a:solidFill>
                  <a:srgbClr val="C00000"/>
                </a:solidFill>
                <a:latin typeface="Candara" panose="020E0502030303020204" pitchFamily="34" charset="0"/>
              </a:rPr>
              <a:t>evidence </a:t>
            </a:r>
            <a:r>
              <a:rPr lang="en-US" b="1" dirty="0">
                <a:solidFill>
                  <a:srgbClr val="C00000"/>
                </a:solidFill>
                <a:latin typeface="Candara" panose="020E0502030303020204" pitchFamily="34" charset="0"/>
              </a:rPr>
              <a:t>of bonfires (13 in total counted in front of camping </a:t>
            </a:r>
            <a:r>
              <a:rPr lang="en-US" b="1" dirty="0" smtClean="0">
                <a:solidFill>
                  <a:srgbClr val="C00000"/>
                </a:solidFill>
                <a:latin typeface="Candara" panose="020E0502030303020204" pitchFamily="34" charset="0"/>
              </a:rPr>
              <a:t>caravans in yellow circle), </a:t>
            </a:r>
            <a:r>
              <a:rPr lang="en-US" b="1" dirty="0">
                <a:solidFill>
                  <a:srgbClr val="C00000"/>
                </a:solidFill>
                <a:latin typeface="Candara" panose="020E0502030303020204" pitchFamily="34" charset="0"/>
              </a:rPr>
              <a:t>in close proximity to sea turtle </a:t>
            </a:r>
            <a:r>
              <a:rPr lang="en-US" b="1" dirty="0" smtClean="0">
                <a:solidFill>
                  <a:srgbClr val="C00000"/>
                </a:solidFill>
                <a:latin typeface="Candara" panose="020E0502030303020204" pitchFamily="34" charset="0"/>
              </a:rPr>
              <a:t>nests in red circles.</a:t>
            </a:r>
            <a:endParaRPr lang="el-GR"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1259878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50"/>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278313" y="6342750"/>
            <a:ext cx="2743200" cy="365125"/>
          </a:xfrm>
        </p:spPr>
        <p:txBody>
          <a:bodyPr/>
          <a:lstStyle/>
          <a:p>
            <a:fld id="{CB603186-55BD-4063-9A22-7A984CE86035}" type="slidenum">
              <a:rPr lang="en-US" smtClean="0">
                <a:solidFill>
                  <a:srgbClr val="002060"/>
                </a:solidFill>
              </a:rPr>
              <a:pPr/>
              <a:t>15</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31866"/>
            <a:ext cx="6943725" cy="830997"/>
          </a:xfrm>
          <a:prstGeom prst="rect">
            <a:avLst/>
          </a:prstGeom>
        </p:spPr>
        <p:txBody>
          <a:bodyPr wrap="square">
            <a:spAutoFit/>
          </a:bodyPr>
          <a:lstStyle/>
          <a:p>
            <a:r>
              <a:rPr lang="en-US" sz="2400" b="1" u="sng" dirty="0">
                <a:latin typeface="Candara" panose="020E0502030303020204" pitchFamily="34" charset="0"/>
                <a:cs typeface="Vani" panose="020B0502040204020203" pitchFamily="34" charset="0"/>
              </a:rPr>
              <a:t>Rec. No 174. Measure No </a:t>
            </a:r>
            <a:r>
              <a:rPr lang="en-GB" sz="2400" b="1" u="sng" dirty="0">
                <a:latin typeface="Candara" panose="020E0502030303020204" pitchFamily="34" charset="0"/>
                <a:cs typeface="Vani" panose="020B0502040204020203" pitchFamily="34" charset="0"/>
              </a:rPr>
              <a:t>11</a:t>
            </a:r>
            <a:r>
              <a:rPr lang="en-US" sz="2400" b="1" u="sng" dirty="0">
                <a:latin typeface="Candara" panose="020E0502030303020204" pitchFamily="34" charset="0"/>
                <a:cs typeface="Vani" panose="020B0502040204020203" pitchFamily="34" charset="0"/>
              </a:rPr>
              <a:t>:</a:t>
            </a:r>
            <a:br>
              <a:rPr lang="en-US" sz="2400" b="1" u="sng" dirty="0">
                <a:latin typeface="Candara" panose="020E0502030303020204" pitchFamily="34" charset="0"/>
                <a:cs typeface="Vani" panose="020B0502040204020203" pitchFamily="34" charset="0"/>
              </a:rPr>
            </a:br>
            <a:r>
              <a:rPr lang="en-US" sz="2400" b="1" u="sng" dirty="0">
                <a:latin typeface="Candara" panose="020E0502030303020204" pitchFamily="34" charset="0"/>
                <a:cs typeface="Vani" panose="020B0502040204020203" pitchFamily="34" charset="0"/>
              </a:rPr>
              <a:t>Human presence on the nesting </a:t>
            </a:r>
            <a:r>
              <a:rPr lang="en-US" sz="2400" b="1" u="sng" dirty="0" smtClean="0">
                <a:latin typeface="Candara" panose="020E0502030303020204" pitchFamily="34" charset="0"/>
                <a:cs typeface="Vani" panose="020B0502040204020203" pitchFamily="34" charset="0"/>
              </a:rPr>
              <a:t>beach</a:t>
            </a:r>
            <a:endParaRPr lang="en-US" sz="2400" b="1" u="sng" dirty="0">
              <a:latin typeface="Candara" panose="020E0502030303020204" pitchFamily="34" charset="0"/>
            </a:endParaRPr>
          </a:p>
        </p:txBody>
      </p:sp>
      <p:sp>
        <p:nvSpPr>
          <p:cNvPr id="24" name="TextBox 23"/>
          <p:cNvSpPr txBox="1"/>
          <p:nvPr/>
        </p:nvSpPr>
        <p:spPr>
          <a:xfrm>
            <a:off x="115045" y="846294"/>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sp>
        <p:nvSpPr>
          <p:cNvPr id="26" name="TextBox 25"/>
          <p:cNvSpPr txBox="1"/>
          <p:nvPr/>
        </p:nvSpPr>
        <p:spPr>
          <a:xfrm>
            <a:off x="10087767" y="3503528"/>
            <a:ext cx="1008113" cy="230832"/>
          </a:xfrm>
          <a:prstGeom prst="rect">
            <a:avLst/>
          </a:prstGeom>
          <a:noFill/>
        </p:spPr>
        <p:txBody>
          <a:bodyPr wrap="square" rtlCol="0">
            <a:spAutoFit/>
          </a:bodyPr>
          <a:lstStyle/>
          <a:p>
            <a:r>
              <a:rPr lang="en-US" sz="9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sp>
        <p:nvSpPr>
          <p:cNvPr id="16" name="TextBox 4"/>
          <p:cNvSpPr txBox="1"/>
          <p:nvPr/>
        </p:nvSpPr>
        <p:spPr>
          <a:xfrm>
            <a:off x="6178055" y="761622"/>
            <a:ext cx="2638425" cy="208280"/>
          </a:xfrm>
          <a:prstGeom prst="rect">
            <a:avLst/>
          </a:prstGeom>
          <a:noFill/>
        </p:spPr>
        <p:txBody>
          <a:bodyPr wrap="square" rtlCol="0">
            <a:spAutoFit/>
          </a:bodyPr>
          <a:lstStyle/>
          <a:p>
            <a:pPr>
              <a:spcAft>
                <a:spcPts val="0"/>
              </a:spcAft>
            </a:pPr>
            <a:r>
              <a:rPr lang="en-US" sz="800" kern="1200">
                <a:solidFill>
                  <a:srgbClr val="FFFFFF"/>
                </a:solidFill>
                <a:effectLst/>
                <a:latin typeface="Times New Roman" panose="02020603050405020304" pitchFamily="18" charset="0"/>
                <a:ea typeface="Times New Roman" panose="02020603050405020304" pitchFamily="18" charset="0"/>
              </a:rPr>
              <a:t>@ARCHELON, Galini Samlidou</a:t>
            </a:r>
            <a:endParaRPr lang="en-US" sz="1200">
              <a:effectLst/>
              <a:latin typeface="Times New Roman" panose="02020603050405020304" pitchFamily="18" charset="0"/>
              <a:ea typeface="Times New Roman" panose="02020603050405020304" pitchFamily="18" charset="0"/>
            </a:endParaRPr>
          </a:p>
        </p:txBody>
      </p:sp>
      <p:pic>
        <p:nvPicPr>
          <p:cNvPr id="14" name="Picture 13"/>
          <p:cNvPicPr>
            <a:picLocks noChangeAspect="1"/>
          </p:cNvPicPr>
          <p:nvPr/>
        </p:nvPicPr>
        <p:blipFill rotWithShape="1">
          <a:blip r:embed="rId4"/>
          <a:srcRect t="8129" b="30371"/>
          <a:stretch/>
        </p:blipFill>
        <p:spPr>
          <a:xfrm>
            <a:off x="115044" y="841838"/>
            <a:ext cx="6365593" cy="3284914"/>
          </a:xfrm>
          <a:prstGeom prst="rect">
            <a:avLst/>
          </a:prstGeom>
        </p:spPr>
      </p:pic>
      <p:sp>
        <p:nvSpPr>
          <p:cNvPr id="23" name="TextBox 22"/>
          <p:cNvSpPr txBox="1"/>
          <p:nvPr/>
        </p:nvSpPr>
        <p:spPr>
          <a:xfrm>
            <a:off x="5809050" y="3947322"/>
            <a:ext cx="1506259" cy="200055"/>
          </a:xfrm>
          <a:prstGeom prst="rect">
            <a:avLst/>
          </a:prstGeom>
          <a:noFill/>
        </p:spPr>
        <p:txBody>
          <a:bodyPr wrap="square" rtlCol="0">
            <a:spAutoFit/>
          </a:bodyPr>
          <a:lstStyle/>
          <a:p>
            <a:r>
              <a:rPr lang="en-US" sz="700" b="1" dirty="0" smtClean="0">
                <a:solidFill>
                  <a:schemeClr val="bg1"/>
                </a:solidFill>
                <a:latin typeface="Candara" panose="020E0502030303020204" pitchFamily="34" charset="0"/>
              </a:rPr>
              <a:t>@ARCHELON</a:t>
            </a:r>
            <a:endParaRPr lang="en-US" sz="700" b="1" dirty="0">
              <a:solidFill>
                <a:schemeClr val="bg1"/>
              </a:solidFill>
              <a:latin typeface="Candara" panose="020E0502030303020204" pitchFamily="34" charset="0"/>
            </a:endParaRPr>
          </a:p>
        </p:txBody>
      </p:sp>
      <p:pic>
        <p:nvPicPr>
          <p:cNvPr id="15" name="Picture 14" descr="C:\Users\kandrianidou\Desktop\Capture.PNG"/>
          <p:cNvPicPr/>
          <p:nvPr/>
        </p:nvPicPr>
        <p:blipFill rotWithShape="1">
          <a:blip r:embed="rId5">
            <a:extLst>
              <a:ext uri="{28A0092B-C50C-407E-A947-70E740481C1C}">
                <a14:useLocalDpi xmlns:a14="http://schemas.microsoft.com/office/drawing/2010/main" val="0"/>
              </a:ext>
            </a:extLst>
          </a:blip>
          <a:srcRect t="13004"/>
          <a:stretch/>
        </p:blipFill>
        <p:spPr bwMode="auto">
          <a:xfrm>
            <a:off x="6592868" y="2948043"/>
            <a:ext cx="4077826" cy="1673245"/>
          </a:xfrm>
          <a:prstGeom prst="rect">
            <a:avLst/>
          </a:prstGeom>
          <a:noFill/>
          <a:ln>
            <a:solidFill>
              <a:schemeClr val="bg1"/>
            </a:solidFill>
          </a:ln>
          <a:extLst>
            <a:ext uri="{53640926-AAD7-44D8-BBD7-CCE9431645EC}">
              <a14:shadowObscured xmlns:a14="http://schemas.microsoft.com/office/drawing/2010/main"/>
            </a:ext>
          </a:extLst>
        </p:spPr>
      </p:pic>
      <p:sp>
        <p:nvSpPr>
          <p:cNvPr id="7" name="Rectangle 6"/>
          <p:cNvSpPr/>
          <p:nvPr/>
        </p:nvSpPr>
        <p:spPr>
          <a:xfrm>
            <a:off x="6293567" y="4687705"/>
            <a:ext cx="5045825" cy="1200329"/>
          </a:xfrm>
          <a:prstGeom prst="rect">
            <a:avLst/>
          </a:prstGeom>
        </p:spPr>
        <p:txBody>
          <a:bodyPr wrap="square">
            <a:spAutoFit/>
          </a:bodyPr>
          <a:lstStyle/>
          <a:p>
            <a:r>
              <a:rPr lang="en-GB" b="1" dirty="0">
                <a:solidFill>
                  <a:srgbClr val="C00000"/>
                </a:solidFill>
                <a:latin typeface="Candara" panose="020E0502030303020204" pitchFamily="34" charset="0"/>
                <a:ea typeface="Times New Roman" panose="02020603050405020304" pitchFamily="18" charset="0"/>
              </a:rPr>
              <a:t>Kalo Nero core nesting area, a poster </a:t>
            </a:r>
            <a:r>
              <a:rPr lang="en-GB" b="1" dirty="0" smtClean="0">
                <a:solidFill>
                  <a:srgbClr val="C00000"/>
                </a:solidFill>
                <a:latin typeface="Candara" panose="020E0502030303020204" pitchFamily="34" charset="0"/>
                <a:ea typeface="Times New Roman" panose="02020603050405020304" pitchFamily="18" charset="0"/>
              </a:rPr>
              <a:t>advertising </a:t>
            </a:r>
            <a:r>
              <a:rPr lang="en-GB" b="1" dirty="0">
                <a:solidFill>
                  <a:srgbClr val="C00000"/>
                </a:solidFill>
                <a:latin typeface="Candara" panose="020E0502030303020204" pitchFamily="34" charset="0"/>
                <a:ea typeface="Times New Roman" panose="02020603050405020304" pitchFamily="18" charset="0"/>
              </a:rPr>
              <a:t>for horse riding at Elaia nesting beach 1</a:t>
            </a:r>
            <a:r>
              <a:rPr lang="en-US" b="1" dirty="0">
                <a:solidFill>
                  <a:srgbClr val="C00000"/>
                </a:solidFill>
                <a:latin typeface="Candara" panose="020E0502030303020204" pitchFamily="34" charset="0"/>
                <a:ea typeface="Times New Roman" panose="02020603050405020304" pitchFamily="18" charset="0"/>
              </a:rPr>
              <a:t>2</a:t>
            </a:r>
            <a:r>
              <a:rPr lang="en-GB" b="1" baseline="30000" dirty="0">
                <a:solidFill>
                  <a:srgbClr val="C00000"/>
                </a:solidFill>
                <a:latin typeface="Candara" panose="020E0502030303020204" pitchFamily="34" charset="0"/>
                <a:ea typeface="Times New Roman" panose="02020603050405020304" pitchFamily="18" charset="0"/>
              </a:rPr>
              <a:t>th</a:t>
            </a:r>
            <a:r>
              <a:rPr lang="en-GB" b="1" dirty="0">
                <a:solidFill>
                  <a:srgbClr val="C00000"/>
                </a:solidFill>
                <a:latin typeface="Candara" panose="020E0502030303020204" pitchFamily="34" charset="0"/>
                <a:ea typeface="Times New Roman" panose="02020603050405020304" pitchFamily="18" charset="0"/>
              </a:rPr>
              <a:t> July 2022 </a:t>
            </a:r>
            <a:r>
              <a:rPr lang="en-GB" b="1" dirty="0" smtClean="0">
                <a:solidFill>
                  <a:srgbClr val="C00000"/>
                </a:solidFill>
                <a:latin typeface="Candara" panose="020E0502030303020204" pitchFamily="34" charset="0"/>
                <a:ea typeface="Times New Roman" panose="02020603050405020304" pitchFamily="18" charset="0"/>
              </a:rPr>
              <a:t>(top) and </a:t>
            </a:r>
            <a:r>
              <a:rPr lang="en-GB" b="1" dirty="0">
                <a:solidFill>
                  <a:srgbClr val="C00000"/>
                </a:solidFill>
                <a:latin typeface="Candara" panose="020E0502030303020204" pitchFamily="34" charset="0"/>
                <a:ea typeface="Times New Roman" panose="02020603050405020304" pitchFamily="18" charset="0"/>
              </a:rPr>
              <a:t>picture taken from the official </a:t>
            </a:r>
            <a:r>
              <a:rPr lang="en-GB" b="1" u="sng" dirty="0">
                <a:solidFill>
                  <a:srgbClr val="C00000"/>
                </a:solidFill>
                <a:latin typeface="Candara" panose="020E0502030303020204" pitchFamily="34" charset="0"/>
                <a:ea typeface="Times New Roman" panose="02020603050405020304" pitchFamily="18" charset="0"/>
                <a:hlinkClick r:id="rId6"/>
              </a:rPr>
              <a:t>Instagram</a:t>
            </a:r>
            <a:r>
              <a:rPr lang="en-GB" b="1" dirty="0">
                <a:solidFill>
                  <a:srgbClr val="C00000"/>
                </a:solidFill>
                <a:latin typeface="Candara" panose="020E0502030303020204" pitchFamily="34" charset="0"/>
                <a:ea typeface="Times New Roman" panose="02020603050405020304" pitchFamily="18" charset="0"/>
              </a:rPr>
              <a:t> account posted 1</a:t>
            </a:r>
            <a:r>
              <a:rPr lang="en-GB" b="1" baseline="30000" dirty="0">
                <a:solidFill>
                  <a:srgbClr val="C00000"/>
                </a:solidFill>
                <a:latin typeface="Candara" panose="020E0502030303020204" pitchFamily="34" charset="0"/>
                <a:ea typeface="Times New Roman" panose="02020603050405020304" pitchFamily="18" charset="0"/>
              </a:rPr>
              <a:t>st</a:t>
            </a:r>
            <a:r>
              <a:rPr lang="en-GB" b="1" dirty="0">
                <a:solidFill>
                  <a:srgbClr val="C00000"/>
                </a:solidFill>
                <a:latin typeface="Candara" panose="020E0502030303020204" pitchFamily="34" charset="0"/>
                <a:ea typeface="Times New Roman" panose="02020603050405020304" pitchFamily="18" charset="0"/>
              </a:rPr>
              <a:t> of July 2022</a:t>
            </a:r>
            <a:endParaRPr lang="en-US" b="1" dirty="0">
              <a:solidFill>
                <a:srgbClr val="C00000"/>
              </a:solidFill>
              <a:latin typeface="Candara" panose="020E0502030303020204" pitchFamily="34" charset="0"/>
            </a:endParaRPr>
          </a:p>
        </p:txBody>
      </p:sp>
      <p:pic>
        <p:nvPicPr>
          <p:cNvPr id="17" name="Picture 16" descr="C:\Users\Nadia A\Desktop\kyp\used\20220712_101155.jpg"/>
          <p:cNvPicPr/>
          <p:nvPr/>
        </p:nvPicPr>
        <p:blipFill rotWithShape="1">
          <a:blip r:embed="rId7" cstate="print">
            <a:extLst>
              <a:ext uri="{28A0092B-C50C-407E-A947-70E740481C1C}">
                <a14:useLocalDpi xmlns:a14="http://schemas.microsoft.com/office/drawing/2010/main" val="0"/>
              </a:ext>
            </a:extLst>
          </a:blip>
          <a:srcRect t="4751" b="4402"/>
          <a:stretch/>
        </p:blipFill>
        <p:spPr bwMode="auto">
          <a:xfrm>
            <a:off x="6592868" y="826173"/>
            <a:ext cx="4057045" cy="2073371"/>
          </a:xfrm>
          <a:prstGeom prst="rect">
            <a:avLst/>
          </a:prstGeom>
          <a:noFill/>
          <a:ln>
            <a:noFill/>
          </a:ln>
          <a:extLst>
            <a:ext uri="{53640926-AAD7-44D8-BBD7-CCE9431645EC}">
              <a14:shadowObscured xmlns:a14="http://schemas.microsoft.com/office/drawing/2010/main"/>
            </a:ext>
          </a:extLst>
        </p:spPr>
      </p:pic>
      <p:sp>
        <p:nvSpPr>
          <p:cNvPr id="10" name="Rectangle 9"/>
          <p:cNvSpPr/>
          <p:nvPr/>
        </p:nvSpPr>
        <p:spPr>
          <a:xfrm>
            <a:off x="19995" y="4111942"/>
            <a:ext cx="6096000" cy="923330"/>
          </a:xfrm>
          <a:prstGeom prst="rect">
            <a:avLst/>
          </a:prstGeom>
        </p:spPr>
        <p:txBody>
          <a:bodyPr>
            <a:spAutoFit/>
          </a:bodyPr>
          <a:lstStyle/>
          <a:p>
            <a:r>
              <a:rPr lang="en-US" b="1" dirty="0" err="1" smtClean="0">
                <a:solidFill>
                  <a:srgbClr val="C00000"/>
                </a:solidFill>
                <a:latin typeface="Candara" panose="020E0502030303020204" pitchFamily="34" charset="0"/>
              </a:rPr>
              <a:t>Giannitsochori</a:t>
            </a:r>
            <a:r>
              <a:rPr lang="en-US" b="1" dirty="0" smtClean="0">
                <a:solidFill>
                  <a:srgbClr val="C00000"/>
                </a:solidFill>
                <a:latin typeface="Candara" panose="020E0502030303020204" pitchFamily="34" charset="0"/>
              </a:rPr>
              <a:t>, 2</a:t>
            </a:r>
            <a:r>
              <a:rPr lang="en-US" b="1" baseline="30000" dirty="0" smtClean="0">
                <a:solidFill>
                  <a:srgbClr val="C00000"/>
                </a:solidFill>
                <a:latin typeface="Candara" panose="020E0502030303020204" pitchFamily="34" charset="0"/>
              </a:rPr>
              <a:t>nd</a:t>
            </a:r>
            <a:r>
              <a:rPr lang="en-US" b="1" dirty="0" smtClean="0">
                <a:solidFill>
                  <a:srgbClr val="C00000"/>
                </a:solidFill>
                <a:latin typeface="Candara" panose="020E0502030303020204" pitchFamily="34" charset="0"/>
              </a:rPr>
              <a:t> August 2022. A festival, </a:t>
            </a:r>
            <a:r>
              <a:rPr lang="en-US" b="1" dirty="0">
                <a:solidFill>
                  <a:srgbClr val="C00000"/>
                </a:solidFill>
                <a:latin typeface="Candara" panose="020E0502030303020204" pitchFamily="34" charset="0"/>
              </a:rPr>
              <a:t>with loud music and bright </a:t>
            </a:r>
            <a:r>
              <a:rPr lang="en-US" b="1" dirty="0" smtClean="0">
                <a:solidFill>
                  <a:srgbClr val="C00000"/>
                </a:solidFill>
                <a:latin typeface="Candara" panose="020E0502030303020204" pitchFamily="34" charset="0"/>
              </a:rPr>
              <a:t>headlights, was held </a:t>
            </a:r>
            <a:r>
              <a:rPr lang="en-US" b="1" dirty="0">
                <a:solidFill>
                  <a:srgbClr val="C00000"/>
                </a:solidFill>
                <a:latin typeface="Candara" panose="020E0502030303020204" pitchFamily="34" charset="0"/>
              </a:rPr>
              <a:t>a few meters behind the nesting </a:t>
            </a:r>
            <a:r>
              <a:rPr lang="en-US" b="1" dirty="0" smtClean="0">
                <a:solidFill>
                  <a:srgbClr val="C00000"/>
                </a:solidFill>
                <a:latin typeface="Candara" panose="020E0502030303020204" pitchFamily="34" charset="0"/>
              </a:rPr>
              <a:t>beach</a:t>
            </a:r>
            <a:endParaRPr lang="el-GR"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3473348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278313" y="6356350"/>
            <a:ext cx="2743200" cy="365125"/>
          </a:xfrm>
        </p:spPr>
        <p:txBody>
          <a:bodyPr/>
          <a:lstStyle/>
          <a:p>
            <a:fld id="{CB603186-55BD-4063-9A22-7A984CE86035}" type="slidenum">
              <a:rPr lang="en-US" smtClean="0">
                <a:solidFill>
                  <a:srgbClr val="002060"/>
                </a:solidFill>
              </a:rPr>
              <a:pPr/>
              <a:t>16</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0"/>
            <a:ext cx="10083800" cy="1877437"/>
          </a:xfrm>
          <a:prstGeom prst="rect">
            <a:avLst/>
          </a:prstGeom>
        </p:spPr>
        <p:txBody>
          <a:bodyPr wrap="square">
            <a:spAutoFit/>
          </a:bodyPr>
          <a:lstStyle/>
          <a:p>
            <a:r>
              <a:rPr lang="en-US" sz="2400" b="1" u="sng" dirty="0">
                <a:latin typeface="Candara" panose="020E0502030303020204" pitchFamily="34" charset="0"/>
                <a:cs typeface="Vani" panose="020B0502040204020203" pitchFamily="34" charset="0"/>
              </a:rPr>
              <a:t>Rec. No 174. Measure No </a:t>
            </a:r>
            <a:r>
              <a:rPr lang="en-US" sz="2400" b="1" u="sng" dirty="0" smtClean="0">
                <a:latin typeface="Candara" panose="020E0502030303020204" pitchFamily="34" charset="0"/>
                <a:cs typeface="Vani" panose="020B0502040204020203" pitchFamily="34" charset="0"/>
              </a:rPr>
              <a:t>11:</a:t>
            </a:r>
          </a:p>
          <a:p>
            <a:r>
              <a:rPr lang="en-US" sz="2400" b="1" u="sng" dirty="0" smtClean="0">
                <a:latin typeface="Candara" panose="020E0502030303020204" pitchFamily="34" charset="0"/>
              </a:rPr>
              <a:t>Control </a:t>
            </a:r>
            <a:r>
              <a:rPr lang="en-US" sz="2400" b="1" u="sng" dirty="0">
                <a:latin typeface="Candara" panose="020E0502030303020204" pitchFamily="34" charset="0"/>
              </a:rPr>
              <a:t>feral dogs as they have proved to attack and hurt many nesting sea turtles</a:t>
            </a:r>
            <a:endParaRPr lang="en-US" sz="2400" b="1" u="sng" dirty="0" smtClean="0">
              <a:latin typeface="Candara" panose="020E0502030303020204" pitchFamily="34" charset="0"/>
              <a:cs typeface="Vani" panose="020B0502040204020203" pitchFamily="34" charset="0"/>
            </a:endParaRPr>
          </a:p>
          <a:p>
            <a:endParaRPr lang="en-US" sz="2400" b="1" u="sng" dirty="0" smtClean="0">
              <a:latin typeface="Candara" panose="020E0502030303020204" pitchFamily="34" charset="0"/>
              <a:cs typeface="Vani" panose="020B0502040204020203" pitchFamily="34" charset="0"/>
            </a:endParaRPr>
          </a:p>
          <a:p>
            <a:r>
              <a:rPr lang="en-US" sz="2000" b="1" dirty="0" smtClean="0">
                <a:solidFill>
                  <a:srgbClr val="C00000"/>
                </a:solidFill>
                <a:latin typeface="Candara" panose="020E0502030303020204" pitchFamily="34" charset="0"/>
                <a:cs typeface="Vani" panose="020B0502040204020203" pitchFamily="34" charset="0"/>
              </a:rPr>
              <a:t>No feral dogs attacks were recorded this year but </a:t>
            </a:r>
            <a:r>
              <a:rPr lang="en-US" sz="2000" b="1" dirty="0" smtClean="0">
                <a:solidFill>
                  <a:srgbClr val="C00000"/>
                </a:solidFill>
                <a:latin typeface="Candara" panose="020E0502030303020204" pitchFamily="34" charset="0"/>
                <a:cs typeface="Vani" panose="020B0502040204020203" pitchFamily="34" charset="0"/>
              </a:rPr>
              <a:t>attacks </a:t>
            </a:r>
            <a:r>
              <a:rPr lang="en-US" sz="2000" b="1" dirty="0" smtClean="0">
                <a:solidFill>
                  <a:srgbClr val="C00000"/>
                </a:solidFill>
                <a:latin typeface="Candara" panose="020E0502030303020204" pitchFamily="34" charset="0"/>
                <a:cs typeface="Vani" panose="020B0502040204020203" pitchFamily="34" charset="0"/>
              </a:rPr>
              <a:t>from wild </a:t>
            </a:r>
            <a:r>
              <a:rPr lang="en-US" sz="2000" b="1" dirty="0" smtClean="0">
                <a:solidFill>
                  <a:srgbClr val="C00000"/>
                </a:solidFill>
                <a:latin typeface="Candara" panose="020E0502030303020204" pitchFamily="34" charset="0"/>
                <a:cs typeface="Vani" panose="020B0502040204020203" pitchFamily="34" charset="0"/>
              </a:rPr>
              <a:t>boars were recorde</a:t>
            </a:r>
            <a:r>
              <a:rPr lang="en-US" sz="2000" b="1" dirty="0" smtClean="0">
                <a:solidFill>
                  <a:srgbClr val="C00000"/>
                </a:solidFill>
                <a:latin typeface="Candara" panose="020E0502030303020204" pitchFamily="34" charset="0"/>
                <a:cs typeface="Vani" panose="020B0502040204020203" pitchFamily="34" charset="0"/>
              </a:rPr>
              <a:t>d.</a:t>
            </a:r>
            <a:endParaRPr lang="en-US" sz="2000" b="1" dirty="0">
              <a:solidFill>
                <a:srgbClr val="C00000"/>
              </a:solidFill>
              <a:latin typeface="Candara" panose="020E0502030303020204" pitchFamily="34" charset="0"/>
            </a:endParaRPr>
          </a:p>
        </p:txBody>
      </p:sp>
      <p:sp>
        <p:nvSpPr>
          <p:cNvPr id="18" name="TextBox 17"/>
          <p:cNvSpPr txBox="1"/>
          <p:nvPr/>
        </p:nvSpPr>
        <p:spPr>
          <a:xfrm>
            <a:off x="5122661" y="923330"/>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600" b="1" dirty="0">
              <a:solidFill>
                <a:schemeClr val="bg1"/>
              </a:solidFill>
              <a:latin typeface="Candara" panose="020E0502030303020204" pitchFamily="34" charset="0"/>
            </a:endParaRPr>
          </a:p>
        </p:txBody>
      </p:sp>
      <p:sp>
        <p:nvSpPr>
          <p:cNvPr id="20" name="TextBox 19"/>
          <p:cNvSpPr txBox="1"/>
          <p:nvPr/>
        </p:nvSpPr>
        <p:spPr>
          <a:xfrm>
            <a:off x="21545" y="4058214"/>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600" b="1" dirty="0">
              <a:solidFill>
                <a:schemeClr val="bg1"/>
              </a:solidFill>
              <a:latin typeface="Candara" panose="020E0502030303020204" pitchFamily="34" charset="0"/>
            </a:endParaRPr>
          </a:p>
        </p:txBody>
      </p:sp>
      <p:sp>
        <p:nvSpPr>
          <p:cNvPr id="7" name="Rectangle 6"/>
          <p:cNvSpPr/>
          <p:nvPr/>
        </p:nvSpPr>
        <p:spPr>
          <a:xfrm>
            <a:off x="5646813" y="2561614"/>
            <a:ext cx="6096000" cy="1631216"/>
          </a:xfrm>
          <a:prstGeom prst="rect">
            <a:avLst/>
          </a:prstGeom>
        </p:spPr>
        <p:txBody>
          <a:bodyPr>
            <a:spAutoFit/>
          </a:bodyPr>
          <a:lstStyle/>
          <a:p>
            <a:r>
              <a:rPr lang="en-US" sz="2000" b="1" dirty="0" smtClean="0">
                <a:solidFill>
                  <a:srgbClr val="000000"/>
                </a:solidFill>
                <a:latin typeface="Candara" panose="020E0502030303020204" pitchFamily="34" charset="0"/>
              </a:rPr>
              <a:t>This year another </a:t>
            </a:r>
            <a:r>
              <a:rPr lang="en-US" sz="2000" b="1" dirty="0">
                <a:solidFill>
                  <a:srgbClr val="000000"/>
                </a:solidFill>
                <a:latin typeface="Candara" panose="020E0502030303020204" pitchFamily="34" charset="0"/>
              </a:rPr>
              <a:t>crucial threat </a:t>
            </a:r>
            <a:r>
              <a:rPr lang="en-US" sz="2000" b="1" dirty="0" smtClean="0">
                <a:solidFill>
                  <a:srgbClr val="000000"/>
                </a:solidFill>
                <a:latin typeface="Candara" panose="020E0502030303020204" pitchFamily="34" charset="0"/>
              </a:rPr>
              <a:t>was recorded - </a:t>
            </a:r>
            <a:r>
              <a:rPr lang="en-US" sz="2000" b="1" dirty="0">
                <a:solidFill>
                  <a:srgbClr val="000000"/>
                </a:solidFill>
                <a:latin typeface="Candara" panose="020E0502030303020204" pitchFamily="34" charset="0"/>
              </a:rPr>
              <a:t>predation by wild boars </a:t>
            </a:r>
            <a:r>
              <a:rPr lang="en-US" sz="2000" b="1" dirty="0" smtClean="0">
                <a:solidFill>
                  <a:srgbClr val="000000"/>
                </a:solidFill>
                <a:latin typeface="Candara" panose="020E0502030303020204" pitchFamily="34" charset="0"/>
              </a:rPr>
              <a:t>in </a:t>
            </a:r>
            <a:r>
              <a:rPr lang="en-US" sz="2000" b="1" dirty="0">
                <a:solidFill>
                  <a:srgbClr val="000000"/>
                </a:solidFill>
                <a:latin typeface="Candara" panose="020E0502030303020204" pitchFamily="34" charset="0"/>
              </a:rPr>
              <a:t>the area of </a:t>
            </a:r>
            <a:r>
              <a:rPr lang="en-US" sz="2000" b="1" dirty="0" smtClean="0">
                <a:solidFill>
                  <a:srgbClr val="000000"/>
                </a:solidFill>
                <a:latin typeface="Candara" panose="020E0502030303020204" pitchFamily="34" charset="0"/>
              </a:rPr>
              <a:t>Vounaki. ARCHELON notes that </a:t>
            </a:r>
            <a:r>
              <a:rPr lang="en-US" sz="2000" b="1" dirty="0" smtClean="0">
                <a:latin typeface="Candara" panose="020E0502030303020204" pitchFamily="34" charset="0"/>
              </a:rPr>
              <a:t>561 </a:t>
            </a:r>
            <a:r>
              <a:rPr lang="en-US" sz="2000" b="1" dirty="0">
                <a:latin typeface="Candara" panose="020E0502030303020204" pitchFamily="34" charset="0"/>
              </a:rPr>
              <a:t>nests </a:t>
            </a:r>
            <a:r>
              <a:rPr lang="en-US" sz="2000" b="1" dirty="0" smtClean="0">
                <a:latin typeface="Candara" panose="020E0502030303020204" pitchFamily="34" charset="0"/>
              </a:rPr>
              <a:t>have been predated &amp; 1005 showed signs </a:t>
            </a:r>
            <a:r>
              <a:rPr lang="en-US" sz="2000" b="1" dirty="0">
                <a:latin typeface="Candara" panose="020E0502030303020204" pitchFamily="34" charset="0"/>
              </a:rPr>
              <a:t>of attempted predations by wild </a:t>
            </a:r>
            <a:r>
              <a:rPr lang="en-US" sz="2000" b="1" dirty="0" smtClean="0">
                <a:latin typeface="Candara" panose="020E0502030303020204" pitchFamily="34" charset="0"/>
              </a:rPr>
              <a:t>boars</a:t>
            </a:r>
            <a:endParaRPr lang="en-US" sz="2000" b="1" dirty="0">
              <a:latin typeface="Candara" panose="020E0502030303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9" y="2001600"/>
            <a:ext cx="5554682" cy="4170084"/>
          </a:xfrm>
          <a:prstGeom prst="rect">
            <a:avLst/>
          </a:prstGeom>
        </p:spPr>
      </p:pic>
      <p:sp>
        <p:nvSpPr>
          <p:cNvPr id="10" name="Rectangle 9"/>
          <p:cNvSpPr/>
          <p:nvPr/>
        </p:nvSpPr>
        <p:spPr>
          <a:xfrm>
            <a:off x="21545" y="6171684"/>
            <a:ext cx="4910062" cy="369332"/>
          </a:xfrm>
          <a:prstGeom prst="rect">
            <a:avLst/>
          </a:prstGeom>
        </p:spPr>
        <p:txBody>
          <a:bodyPr wrap="none">
            <a:spAutoFit/>
          </a:bodyPr>
          <a:lstStyle/>
          <a:p>
            <a:r>
              <a:rPr lang="en-US" b="1" dirty="0" smtClean="0">
                <a:solidFill>
                  <a:srgbClr val="C00000"/>
                </a:solidFill>
                <a:latin typeface="Candara" panose="020E0502030303020204" pitchFamily="34" charset="0"/>
              </a:rPr>
              <a:t>Vounaki, June 2022. Nest </a:t>
            </a:r>
            <a:r>
              <a:rPr lang="en-US" b="1" dirty="0">
                <a:solidFill>
                  <a:srgbClr val="C00000"/>
                </a:solidFill>
                <a:latin typeface="Candara" panose="020E0502030303020204" pitchFamily="34" charset="0"/>
              </a:rPr>
              <a:t>predation by wild </a:t>
            </a:r>
            <a:r>
              <a:rPr lang="en-US" b="1" dirty="0" smtClean="0">
                <a:solidFill>
                  <a:srgbClr val="C00000"/>
                </a:solidFill>
                <a:latin typeface="Candara" panose="020E0502030303020204" pitchFamily="34" charset="0"/>
              </a:rPr>
              <a:t>boar</a:t>
            </a:r>
            <a:endParaRPr lang="en-US" b="1" dirty="0">
              <a:solidFill>
                <a:srgbClr val="C00000"/>
              </a:solidFill>
              <a:latin typeface="Candara" panose="020E0502030303020204" pitchFamily="34" charset="0"/>
            </a:endParaRPr>
          </a:p>
        </p:txBody>
      </p:sp>
      <p:sp>
        <p:nvSpPr>
          <p:cNvPr id="13" name="TextBox 12"/>
          <p:cNvSpPr txBox="1"/>
          <p:nvPr/>
        </p:nvSpPr>
        <p:spPr>
          <a:xfrm>
            <a:off x="4893684" y="5969162"/>
            <a:ext cx="1506259" cy="200055"/>
          </a:xfrm>
          <a:prstGeom prst="rect">
            <a:avLst/>
          </a:prstGeom>
          <a:noFill/>
        </p:spPr>
        <p:txBody>
          <a:bodyPr wrap="square" rtlCol="0">
            <a:spAutoFit/>
          </a:bodyPr>
          <a:lstStyle/>
          <a:p>
            <a:r>
              <a:rPr lang="en-US" sz="700" b="1" dirty="0" smtClean="0">
                <a:solidFill>
                  <a:schemeClr val="bg1"/>
                </a:solidFill>
                <a:latin typeface="Candara" panose="020E0502030303020204" pitchFamily="34" charset="0"/>
              </a:rPr>
              <a:t>@ARCHELON</a:t>
            </a:r>
            <a:endParaRPr lang="en-US" sz="7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706242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50"/>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350432" y="6321182"/>
            <a:ext cx="2743200" cy="365125"/>
          </a:xfrm>
        </p:spPr>
        <p:txBody>
          <a:bodyPr/>
          <a:lstStyle/>
          <a:p>
            <a:fld id="{CB603186-55BD-4063-9A22-7A984CE86035}" type="slidenum">
              <a:rPr lang="en-US" smtClean="0">
                <a:solidFill>
                  <a:srgbClr val="002060"/>
                </a:solidFill>
              </a:rPr>
              <a:pPr/>
              <a:t>17</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104775" y="-53991"/>
            <a:ext cx="3326552" cy="830997"/>
          </a:xfrm>
          <a:prstGeom prst="rect">
            <a:avLst/>
          </a:prstGeom>
        </p:spPr>
        <p:txBody>
          <a:bodyPr wrap="none">
            <a:spAutoFit/>
          </a:bodyPr>
          <a:lstStyle/>
          <a:p>
            <a:pPr fontAlgn="auto">
              <a:spcAft>
                <a:spcPts val="0"/>
              </a:spcAft>
              <a:defRPr/>
            </a:pPr>
            <a:r>
              <a:rPr lang="en-GB" sz="4800" b="1" u="sng" dirty="0" smtClean="0">
                <a:latin typeface="Candara" panose="020E0502030303020204" pitchFamily="34" charset="0"/>
                <a:cs typeface="Vani" panose="020B0502040204020203" pitchFamily="34" charset="0"/>
              </a:rPr>
              <a:t>Conclusions</a:t>
            </a:r>
            <a:endParaRPr lang="el-GR" sz="4800" b="1" u="sng" dirty="0">
              <a:latin typeface="Candara" panose="020E0502030303020204" pitchFamily="34" charset="0"/>
              <a:cs typeface="Vani" panose="020B0502040204020203" pitchFamily="34" charset="0"/>
            </a:endParaRPr>
          </a:p>
        </p:txBody>
      </p:sp>
      <p:sp>
        <p:nvSpPr>
          <p:cNvPr id="7" name="Rectangle 6"/>
          <p:cNvSpPr/>
          <p:nvPr/>
        </p:nvSpPr>
        <p:spPr>
          <a:xfrm>
            <a:off x="0" y="1382238"/>
            <a:ext cx="10602686" cy="4462760"/>
          </a:xfrm>
          <a:prstGeom prst="rect">
            <a:avLst/>
          </a:prstGeom>
        </p:spPr>
        <p:txBody>
          <a:bodyPr wrap="square">
            <a:spAutoFit/>
          </a:bodyPr>
          <a:lstStyle/>
          <a:p>
            <a:pPr marL="285750" indent="-285750">
              <a:spcAft>
                <a:spcPts val="1200"/>
              </a:spcAft>
              <a:buFont typeface="Wingdings" panose="05000000000000000000" pitchFamily="2" charset="2"/>
              <a:buChar char="§"/>
            </a:pPr>
            <a:r>
              <a:rPr lang="en-US" sz="2400" dirty="0" smtClean="0">
                <a:latin typeface="Candara" panose="020E0502030303020204" pitchFamily="34" charset="0"/>
                <a:cs typeface="Vani" panose="020B0502040204020203" pitchFamily="34" charset="0"/>
              </a:rPr>
              <a:t>The </a:t>
            </a:r>
            <a:r>
              <a:rPr lang="en-US" sz="2400" b="1" dirty="0" smtClean="0">
                <a:latin typeface="Candara" panose="020E0502030303020204" pitchFamily="34" charset="0"/>
                <a:cs typeface="Vani" panose="020B0502040204020203" pitchFamily="34" charset="0"/>
              </a:rPr>
              <a:t>issuance of the </a:t>
            </a:r>
            <a:r>
              <a:rPr lang="en-US" sz="2400" b="1" dirty="0">
                <a:latin typeface="Candara" panose="020E0502030303020204" pitchFamily="34" charset="0"/>
                <a:cs typeface="Vani" panose="020B0502040204020203" pitchFamily="34" charset="0"/>
              </a:rPr>
              <a:t>Presidential Decree </a:t>
            </a:r>
            <a:r>
              <a:rPr lang="en-US" sz="2400" dirty="0" smtClean="0">
                <a:latin typeface="Candara" panose="020E0502030303020204" pitchFamily="34" charset="0"/>
                <a:cs typeface="Vani" panose="020B0502040204020203" pitchFamily="34" charset="0"/>
              </a:rPr>
              <a:t>was </a:t>
            </a:r>
            <a:r>
              <a:rPr lang="en-US" sz="2400" dirty="0">
                <a:latin typeface="Candara" panose="020E0502030303020204" pitchFamily="34" charset="0"/>
                <a:cs typeface="Vani" panose="020B0502040204020203" pitchFamily="34" charset="0"/>
              </a:rPr>
              <a:t>a </a:t>
            </a:r>
            <a:r>
              <a:rPr lang="en-US" sz="2400" b="1" dirty="0">
                <a:latin typeface="Candara" panose="020E0502030303020204" pitchFamily="34" charset="0"/>
                <a:cs typeface="Vani" panose="020B0502040204020203" pitchFamily="34" charset="0"/>
              </a:rPr>
              <a:t>positive </a:t>
            </a:r>
            <a:r>
              <a:rPr lang="en-US" sz="2400" b="1" dirty="0" smtClean="0">
                <a:latin typeface="Candara" panose="020E0502030303020204" pitchFamily="34" charset="0"/>
                <a:cs typeface="Vani" panose="020B0502040204020203" pitchFamily="34" charset="0"/>
              </a:rPr>
              <a:t>development however</a:t>
            </a:r>
            <a:r>
              <a:rPr lang="en-US" sz="2400" b="1" dirty="0">
                <a:latin typeface="Candara" panose="020E0502030303020204" pitchFamily="34" charset="0"/>
                <a:cs typeface="Vani" panose="020B0502040204020203" pitchFamily="34" charset="0"/>
              </a:rPr>
              <a:t> </a:t>
            </a:r>
            <a:r>
              <a:rPr lang="en-US" sz="2400" dirty="0" smtClean="0">
                <a:latin typeface="Candara" panose="020E0502030303020204" pitchFamily="34" charset="0"/>
                <a:cs typeface="Vani" panose="020B0502040204020203" pitchFamily="34" charset="0"/>
              </a:rPr>
              <a:t>major </a:t>
            </a:r>
            <a:r>
              <a:rPr lang="en-US" sz="2400" dirty="0">
                <a:latin typeface="Candara" panose="020E0502030303020204" pitchFamily="34" charset="0"/>
                <a:cs typeface="Vani" panose="020B0502040204020203" pitchFamily="34" charset="0"/>
              </a:rPr>
              <a:t>conservation issues are not addressed </a:t>
            </a:r>
            <a:r>
              <a:rPr lang="en-US" sz="2400" dirty="0" smtClean="0">
                <a:latin typeface="Candara" panose="020E0502030303020204" pitchFamily="34" charset="0"/>
                <a:cs typeface="Vani" panose="020B0502040204020203" pitchFamily="34" charset="0"/>
              </a:rPr>
              <a:t>and can </a:t>
            </a:r>
            <a:r>
              <a:rPr lang="en-US" sz="2400" dirty="0">
                <a:latin typeface="Candara" panose="020E0502030303020204" pitchFamily="34" charset="0"/>
                <a:cs typeface="Vani" panose="020B0502040204020203" pitchFamily="34" charset="0"/>
              </a:rPr>
              <a:t>only be </a:t>
            </a:r>
            <a:r>
              <a:rPr lang="en-US" sz="2400" b="1" dirty="0">
                <a:latin typeface="Candara" panose="020E0502030303020204" pitchFamily="34" charset="0"/>
                <a:cs typeface="Vani" panose="020B0502040204020203" pitchFamily="34" charset="0"/>
              </a:rPr>
              <a:t>solved through the elaboration and adoption of a Management Plan </a:t>
            </a:r>
            <a:endParaRPr lang="en-US" sz="2400" b="1" dirty="0" smtClean="0">
              <a:latin typeface="Candara" panose="020E0502030303020204" pitchFamily="34" charset="0"/>
              <a:cs typeface="Vani" panose="020B0502040204020203" pitchFamily="34" charset="0"/>
            </a:endParaRPr>
          </a:p>
          <a:p>
            <a:pPr marL="285750" indent="-285750">
              <a:spcAft>
                <a:spcPts val="1200"/>
              </a:spcAft>
              <a:buFont typeface="Wingdings" panose="05000000000000000000" pitchFamily="2" charset="2"/>
              <a:buChar char="§"/>
            </a:pPr>
            <a:r>
              <a:rPr lang="en-US" sz="2400" b="1" dirty="0" smtClean="0">
                <a:latin typeface="Candara" panose="020E0502030303020204" pitchFamily="34" charset="0"/>
                <a:cs typeface="Vani" panose="020B0502040204020203" pitchFamily="34" charset="0"/>
              </a:rPr>
              <a:t>Seismic </a:t>
            </a:r>
            <a:r>
              <a:rPr lang="en-US" sz="2400" b="1" dirty="0">
                <a:latin typeface="Candara" panose="020E0502030303020204" pitchFamily="34" charset="0"/>
                <a:cs typeface="Vani" panose="020B0502040204020203" pitchFamily="34" charset="0"/>
              </a:rPr>
              <a:t>surveys were carried out in the area of the Ionian Sea as part of the concessions for the exploration and exploitation of hydrocarbon resources in the area</a:t>
            </a:r>
            <a:endParaRPr lang="en-US" sz="2400" b="1" dirty="0" smtClean="0">
              <a:latin typeface="Candara" panose="020E0502030303020204" pitchFamily="34" charset="0"/>
              <a:cs typeface="Vani" panose="020B0502040204020203" pitchFamily="34" charset="0"/>
            </a:endParaRPr>
          </a:p>
          <a:p>
            <a:pPr marL="285750" indent="-285750">
              <a:spcAft>
                <a:spcPts val="1200"/>
              </a:spcAft>
              <a:buFont typeface="Wingdings" panose="05000000000000000000" pitchFamily="2" charset="2"/>
              <a:buChar char="§"/>
            </a:pPr>
            <a:r>
              <a:rPr lang="en-US" sz="2400" b="1" dirty="0" smtClean="0">
                <a:latin typeface="Candara" panose="020E0502030303020204" pitchFamily="34" charset="0"/>
                <a:cs typeface="Vani" panose="020B0502040204020203" pitchFamily="34" charset="0"/>
              </a:rPr>
              <a:t>Lack of political will to adequately safeguard the area </a:t>
            </a:r>
            <a:r>
              <a:rPr lang="en-US" sz="2400" b="1" dirty="0" err="1" smtClean="0">
                <a:latin typeface="Candara" panose="020E0502030303020204" pitchFamily="34" charset="0"/>
                <a:cs typeface="Vani" panose="020B0502040204020203" pitchFamily="34" charset="0"/>
              </a:rPr>
              <a:t>e.g</a:t>
            </a:r>
            <a:r>
              <a:rPr lang="en-US" sz="2400" b="1" dirty="0" smtClean="0">
                <a:latin typeface="Candara" panose="020E0502030303020204" pitchFamily="34" charset="0"/>
                <a:cs typeface="Vani" panose="020B0502040204020203" pitchFamily="34" charset="0"/>
              </a:rPr>
              <a:t>, considering </a:t>
            </a:r>
            <a:r>
              <a:rPr lang="en-US" sz="2400" b="1" dirty="0" smtClean="0">
                <a:latin typeface="Candara" panose="020E0502030303020204" pitchFamily="34" charset="0"/>
                <a:cs typeface="Vani" panose="020B0502040204020203" pitchFamily="34" charset="0"/>
              </a:rPr>
              <a:t>the new </a:t>
            </a:r>
            <a:r>
              <a:rPr lang="en-US" sz="2400" b="1" dirty="0">
                <a:latin typeface="Candara" panose="020E0502030303020204" pitchFamily="34" charset="0"/>
                <a:cs typeface="Vani" panose="020B0502040204020203" pitchFamily="34" charset="0"/>
              </a:rPr>
              <a:t>national law </a:t>
            </a:r>
            <a:r>
              <a:rPr lang="en-US" sz="2400" b="1" dirty="0" smtClean="0">
                <a:latin typeface="Candara" panose="020E0502030303020204" pitchFamily="34" charset="0"/>
                <a:cs typeface="Vani" panose="020B0502040204020203" pitchFamily="34" charset="0"/>
              </a:rPr>
              <a:t>(4964/2022) that allows </a:t>
            </a:r>
            <a:r>
              <a:rPr lang="en-US" sz="2400" b="1" dirty="0">
                <a:latin typeface="Candara" panose="020E0502030303020204" pitchFamily="34" charset="0"/>
                <a:cs typeface="Vani" panose="020B0502040204020203" pitchFamily="34" charset="0"/>
              </a:rPr>
              <a:t>for harmful land uses in the protection zones, </a:t>
            </a:r>
            <a:r>
              <a:rPr lang="en-US" sz="2400" b="1" dirty="0" smtClean="0">
                <a:latin typeface="Candara" panose="020E0502030303020204" pitchFamily="34" charset="0"/>
                <a:cs typeface="Vani" panose="020B0502040204020203" pitchFamily="34" charset="0"/>
              </a:rPr>
              <a:t>excludes </a:t>
            </a:r>
            <a:r>
              <a:rPr lang="en-US" sz="2400" b="1" dirty="0">
                <a:latin typeface="Candara" panose="020E0502030303020204" pitchFamily="34" charset="0"/>
                <a:cs typeface="Vani" panose="020B0502040204020203" pitchFamily="34" charset="0"/>
              </a:rPr>
              <a:t>certain areas from the scope of the protected regime and </a:t>
            </a:r>
            <a:r>
              <a:rPr lang="en-US" sz="2400" b="1" dirty="0" smtClean="0">
                <a:latin typeface="Candara" panose="020E0502030303020204" pitchFamily="34" charset="0"/>
                <a:cs typeface="Vani" panose="020B0502040204020203" pitchFamily="34" charset="0"/>
              </a:rPr>
              <a:t>allows for </a:t>
            </a:r>
            <a:r>
              <a:rPr lang="en-US" sz="2400" b="1" dirty="0">
                <a:latin typeface="Candara" panose="020E0502030303020204" pitchFamily="34" charset="0"/>
                <a:cs typeface="Vani" panose="020B0502040204020203" pitchFamily="34" charset="0"/>
              </a:rPr>
              <a:t>the continuation of existing projects and </a:t>
            </a:r>
            <a:r>
              <a:rPr lang="en-US" sz="2400" b="1" dirty="0" smtClean="0">
                <a:latin typeface="Candara" panose="020E0502030303020204" pitchFamily="34" charset="0"/>
                <a:cs typeface="Vani" panose="020B0502040204020203" pitchFamily="34" charset="0"/>
              </a:rPr>
              <a:t>activities, regardless the </a:t>
            </a:r>
            <a:r>
              <a:rPr lang="en-US" sz="2400" b="1" dirty="0">
                <a:latin typeface="Candara" panose="020E0502030303020204" pitchFamily="34" charset="0"/>
                <a:cs typeface="Vani" panose="020B0502040204020203" pitchFamily="34" charset="0"/>
              </a:rPr>
              <a:t>ecological needs of protected habitats and </a:t>
            </a:r>
            <a:r>
              <a:rPr lang="en-US" sz="2400" b="1" dirty="0" smtClean="0">
                <a:latin typeface="Candara" panose="020E0502030303020204" pitchFamily="34" charset="0"/>
                <a:cs typeface="Vani" panose="020B0502040204020203" pitchFamily="34" charset="0"/>
              </a:rPr>
              <a:t>species</a:t>
            </a:r>
          </a:p>
        </p:txBody>
      </p:sp>
      <p:sp>
        <p:nvSpPr>
          <p:cNvPr id="13" name="Rectangle 12"/>
          <p:cNvSpPr/>
          <p:nvPr/>
        </p:nvSpPr>
        <p:spPr>
          <a:xfrm>
            <a:off x="104775" y="715606"/>
            <a:ext cx="8145178" cy="584775"/>
          </a:xfrm>
          <a:prstGeom prst="rect">
            <a:avLst/>
          </a:prstGeom>
        </p:spPr>
        <p:txBody>
          <a:bodyPr wrap="none">
            <a:spAutoFit/>
          </a:bodyPr>
          <a:lstStyle/>
          <a:p>
            <a:r>
              <a:rPr lang="en-US" sz="3200" b="1" dirty="0">
                <a:solidFill>
                  <a:srgbClr val="FF0000"/>
                </a:solidFill>
                <a:latin typeface="Candara" panose="020E0502030303020204" pitchFamily="34" charset="0"/>
                <a:cs typeface="Vani" panose="020B0502040204020203" pitchFamily="34" charset="0"/>
              </a:rPr>
              <a:t>Rec. No 174 </a:t>
            </a:r>
            <a:r>
              <a:rPr lang="en-US" sz="3200" b="1" dirty="0" smtClean="0">
                <a:solidFill>
                  <a:srgbClr val="FF0000"/>
                </a:solidFill>
                <a:latin typeface="Candara" panose="020E0502030303020204" pitchFamily="34" charset="0"/>
                <a:cs typeface="Vani" panose="020B0502040204020203" pitchFamily="34" charset="0"/>
              </a:rPr>
              <a:t>has not been  </a:t>
            </a:r>
            <a:r>
              <a:rPr lang="en-US" sz="3200" b="1" dirty="0">
                <a:solidFill>
                  <a:srgbClr val="FF0000"/>
                </a:solidFill>
                <a:latin typeface="Candara" panose="020E0502030303020204" pitchFamily="34" charset="0"/>
                <a:cs typeface="Vani" panose="020B0502040204020203" pitchFamily="34" charset="0"/>
              </a:rPr>
              <a:t>fully implemented </a:t>
            </a:r>
          </a:p>
        </p:txBody>
      </p:sp>
    </p:spTree>
    <p:extLst>
      <p:ext uri="{BB962C8B-B14F-4D97-AF65-F5344CB8AC3E}">
        <p14:creationId xmlns:p14="http://schemas.microsoft.com/office/powerpoint/2010/main" val="1341937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50"/>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278313" y="6359771"/>
            <a:ext cx="2743200" cy="365125"/>
          </a:xfrm>
        </p:spPr>
        <p:txBody>
          <a:bodyPr/>
          <a:lstStyle/>
          <a:p>
            <a:fld id="{CB603186-55BD-4063-9A22-7A984CE86035}" type="slidenum">
              <a:rPr lang="en-US" smtClean="0">
                <a:solidFill>
                  <a:srgbClr val="002060"/>
                </a:solidFill>
              </a:rPr>
              <a:pPr/>
              <a:t>18</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87488" y="609745"/>
            <a:ext cx="9594401" cy="6450997"/>
          </a:xfrm>
          <a:prstGeom prst="rect">
            <a:avLst/>
          </a:prstGeom>
        </p:spPr>
        <p:txBody>
          <a:bodyPr wrap="square">
            <a:spAutoFit/>
          </a:bodyPr>
          <a:lstStyle/>
          <a:p>
            <a:pPr>
              <a:lnSpc>
                <a:spcPct val="103000"/>
              </a:lnSpc>
              <a:spcAft>
                <a:spcPts val="600"/>
              </a:spcAft>
            </a:pPr>
            <a:r>
              <a:rPr lang="en-GB" sz="2000" b="1" dirty="0">
                <a:solidFill>
                  <a:srgbClr val="000000"/>
                </a:solidFill>
                <a:latin typeface="Candara" panose="020E0502030303020204" pitchFamily="34" charset="0"/>
                <a:ea typeface="Times New Roman" panose="02020603050405020304" pitchFamily="18" charset="0"/>
              </a:rPr>
              <a:t>C</a:t>
            </a:r>
            <a:r>
              <a:rPr lang="en-GB" sz="2000" b="1" dirty="0" smtClean="0">
                <a:solidFill>
                  <a:srgbClr val="000000"/>
                </a:solidFill>
                <a:latin typeface="Candara" panose="020E0502030303020204" pitchFamily="34" charset="0"/>
                <a:ea typeface="Times New Roman" panose="02020603050405020304" pitchFamily="18" charset="0"/>
              </a:rPr>
              <a:t>alls </a:t>
            </a:r>
            <a:r>
              <a:rPr lang="en-GB" sz="2000" b="1" dirty="0">
                <a:solidFill>
                  <a:srgbClr val="000000"/>
                </a:solidFill>
                <a:latin typeface="Candara" panose="020E0502030303020204" pitchFamily="34" charset="0"/>
                <a:ea typeface="Times New Roman" panose="02020603050405020304" pitchFamily="18" charset="0"/>
              </a:rPr>
              <a:t>upon the authorities to:</a:t>
            </a:r>
            <a:endParaRPr lang="en-US" sz="2000" dirty="0">
              <a:solidFill>
                <a:srgbClr val="000000"/>
              </a:solidFill>
              <a:latin typeface="Candara" panose="020E0502030303020204" pitchFamily="34" charset="0"/>
              <a:ea typeface="Times New Roman" panose="02020603050405020304" pitchFamily="18" charset="0"/>
            </a:endParaRPr>
          </a:p>
          <a:p>
            <a:pPr marL="285750" lvl="0" indent="-285750">
              <a:buFont typeface="Arial" panose="020B0604020202020204" pitchFamily="34" charset="0"/>
              <a:buChar char="•"/>
            </a:pPr>
            <a:r>
              <a:rPr lang="en-US" dirty="0">
                <a:latin typeface="Candara" panose="020E0502030303020204" pitchFamily="34" charset="0"/>
              </a:rPr>
              <a:t>Safeguard and enforce implementation of the Presidential Decree (PD) regulations </a:t>
            </a:r>
            <a:endParaRPr lang="el-GR" dirty="0">
              <a:latin typeface="Candara" panose="020E0502030303020204" pitchFamily="34" charset="0"/>
            </a:endParaRPr>
          </a:p>
          <a:p>
            <a:pPr marL="285750" lvl="0" indent="-285750">
              <a:buFont typeface="Arial" panose="020B0604020202020204" pitchFamily="34" charset="0"/>
              <a:buChar char="•"/>
            </a:pPr>
            <a:r>
              <a:rPr lang="en-US" dirty="0">
                <a:latin typeface="Candara" panose="020E0502030303020204" pitchFamily="34" charset="0"/>
              </a:rPr>
              <a:t>Urgently adopt and implement a Management Plan, which will also cover unresolved issues not addressed in the PD (e.g. fishing activities and nighttime beach use and operation of beach bars) </a:t>
            </a:r>
            <a:endParaRPr lang="el-GR" dirty="0">
              <a:latin typeface="Candara" panose="020E0502030303020204" pitchFamily="34" charset="0"/>
            </a:endParaRPr>
          </a:p>
          <a:p>
            <a:pPr marL="285750" lvl="0" indent="-285750">
              <a:buFont typeface="Arial" panose="020B0604020202020204" pitchFamily="34" charset="0"/>
              <a:buChar char="•"/>
            </a:pPr>
            <a:r>
              <a:rPr lang="en-US" dirty="0">
                <a:latin typeface="Candara" panose="020E0502030303020204" pitchFamily="34" charset="0"/>
              </a:rPr>
              <a:t>Impose fines and penalties in order to stop illegal activities and restore the habitat especially the sand dune habitats, which are degraded year by year</a:t>
            </a:r>
            <a:endParaRPr lang="el-GR" dirty="0">
              <a:latin typeface="Candara" panose="020E0502030303020204" pitchFamily="34" charset="0"/>
            </a:endParaRPr>
          </a:p>
          <a:p>
            <a:pPr marL="285750" lvl="0" indent="-285750">
              <a:buFont typeface="Arial" panose="020B0604020202020204" pitchFamily="34" charset="0"/>
              <a:buChar char="•"/>
            </a:pPr>
            <a:r>
              <a:rPr lang="en-US" dirty="0">
                <a:latin typeface="Candara" panose="020E0502030303020204" pitchFamily="34" charset="0"/>
              </a:rPr>
              <a:t>Safeguard the effective management of </a:t>
            </a:r>
            <a:r>
              <a:rPr lang="en-US" dirty="0" err="1">
                <a:latin typeface="Candara" panose="020E0502030303020204" pitchFamily="34" charset="0"/>
              </a:rPr>
              <a:t>Kyparissia</a:t>
            </a:r>
            <a:r>
              <a:rPr lang="en-US" dirty="0">
                <a:latin typeface="Candara" panose="020E0502030303020204" pitchFamily="34" charset="0"/>
              </a:rPr>
              <a:t> Bay, as the new Legislation poses serious threats for the adequate protection of all protected areas in Greece (Observations and other impacts)</a:t>
            </a:r>
            <a:endParaRPr lang="el-GR" dirty="0">
              <a:latin typeface="Candara" panose="020E0502030303020204" pitchFamily="34" charset="0"/>
            </a:endParaRPr>
          </a:p>
          <a:p>
            <a:pPr marL="285750" lvl="0" indent="-285750">
              <a:buFont typeface="Arial" panose="020B0604020202020204" pitchFamily="34" charset="0"/>
              <a:buChar char="•"/>
            </a:pPr>
            <a:r>
              <a:rPr lang="en-US" dirty="0">
                <a:latin typeface="Candara" panose="020E0502030303020204" pitchFamily="34" charset="0"/>
              </a:rPr>
              <a:t>Keep the Standing Committee informed about progress in the implementation of the above </a:t>
            </a:r>
            <a:r>
              <a:rPr lang="en-US" dirty="0" smtClean="0">
                <a:latin typeface="Candara" panose="020E0502030303020204" pitchFamily="34" charset="0"/>
              </a:rPr>
              <a:t>Recommendations</a:t>
            </a:r>
          </a:p>
          <a:p>
            <a:pPr lvl="0"/>
            <a:endParaRPr lang="el-GR" dirty="0">
              <a:latin typeface="Candara" panose="020E0502030303020204" pitchFamily="34" charset="0"/>
            </a:endParaRPr>
          </a:p>
          <a:p>
            <a:pPr lvl="0">
              <a:lnSpc>
                <a:spcPct val="103000"/>
              </a:lnSpc>
              <a:spcAft>
                <a:spcPts val="600"/>
              </a:spcAft>
            </a:pPr>
            <a:r>
              <a:rPr lang="en-GB" sz="2000" b="1" dirty="0" smtClean="0">
                <a:latin typeface="Candara" panose="020E0502030303020204" pitchFamily="34" charset="0"/>
              </a:rPr>
              <a:t>Calls </a:t>
            </a:r>
            <a:r>
              <a:rPr lang="en-GB" sz="2000" b="1" dirty="0">
                <a:latin typeface="Candara" panose="020E0502030303020204" pitchFamily="34" charset="0"/>
              </a:rPr>
              <a:t>upon the Bern Convention Standing Committee to: </a:t>
            </a:r>
            <a:endParaRPr lang="en-US" sz="2000" dirty="0">
              <a:latin typeface="Candara" panose="020E0502030303020204" pitchFamily="34" charset="0"/>
            </a:endParaRPr>
          </a:p>
          <a:p>
            <a:pPr marL="285750" lvl="0" indent="-285750">
              <a:buFont typeface="Arial" panose="020B0604020202020204" pitchFamily="34" charset="0"/>
              <a:buChar char="•"/>
            </a:pPr>
            <a:r>
              <a:rPr lang="en-GB" dirty="0">
                <a:latin typeface="Candara" panose="020E0502030303020204" pitchFamily="34" charset="0"/>
              </a:rPr>
              <a:t>Encourage authorities to provide further information to the Standing Committee, as requested above</a:t>
            </a:r>
            <a:endParaRPr lang="el-GR" dirty="0">
              <a:latin typeface="Candara" panose="020E0502030303020204" pitchFamily="34" charset="0"/>
            </a:endParaRPr>
          </a:p>
          <a:p>
            <a:pPr marL="285750" lvl="0" indent="-285750">
              <a:buFont typeface="Arial" panose="020B0604020202020204" pitchFamily="34" charset="0"/>
              <a:buChar char="•"/>
            </a:pPr>
            <a:r>
              <a:rPr lang="en-GB" dirty="0">
                <a:latin typeface="Candara" panose="020E0502030303020204" pitchFamily="34" charset="0"/>
              </a:rPr>
              <a:t>Develop a Management Plan in collaboration with the competent Management Unit and implement the urgently needed management measures and regulations that are presently lacking, with no further delay</a:t>
            </a:r>
            <a:endParaRPr lang="el-GR" dirty="0">
              <a:latin typeface="Candara" panose="020E0502030303020204" pitchFamily="34" charset="0"/>
            </a:endParaRPr>
          </a:p>
          <a:p>
            <a:pPr marL="285750" lvl="0" indent="-285750">
              <a:buFont typeface="Arial" panose="020B0604020202020204" pitchFamily="34" charset="0"/>
              <a:buChar char="•"/>
            </a:pPr>
            <a:r>
              <a:rPr lang="en-GB" dirty="0" smtClean="0">
                <a:latin typeface="Candara" panose="020E0502030303020204" pitchFamily="34" charset="0"/>
              </a:rPr>
              <a:t>Urge </a:t>
            </a:r>
            <a:r>
              <a:rPr lang="en-GB" dirty="0">
                <a:latin typeface="Candara" panose="020E0502030303020204" pitchFamily="34" charset="0"/>
              </a:rPr>
              <a:t>authorities to implement Recommendation No.174 (2014) </a:t>
            </a:r>
            <a:endParaRPr lang="el-GR" dirty="0">
              <a:latin typeface="Candara" panose="020E0502030303020204" pitchFamily="34" charset="0"/>
            </a:endParaRPr>
          </a:p>
          <a:p>
            <a:pPr marL="285750" lvl="0" indent="-285750">
              <a:buFont typeface="Arial" panose="020B0604020202020204" pitchFamily="34" charset="0"/>
              <a:buChar char="•"/>
            </a:pPr>
            <a:endParaRPr lang="en-US" sz="2000" b="1" dirty="0">
              <a:solidFill>
                <a:srgbClr val="FF0000"/>
              </a:solidFill>
              <a:latin typeface="Candara" panose="020E0502030303020204" pitchFamily="34" charset="0"/>
            </a:endParaRPr>
          </a:p>
          <a:p>
            <a:pPr algn="ctr"/>
            <a:endParaRPr lang="en-US" b="1" dirty="0">
              <a:solidFill>
                <a:schemeClr val="tx1">
                  <a:lumMod val="85000"/>
                  <a:lumOff val="15000"/>
                </a:schemeClr>
              </a:solidFill>
              <a:latin typeface="Vani" panose="020B0502040204020203" pitchFamily="34" charset="0"/>
              <a:cs typeface="Vani" panose="020B0502040204020203" pitchFamily="34" charset="0"/>
            </a:endParaRPr>
          </a:p>
        </p:txBody>
      </p:sp>
      <p:sp>
        <p:nvSpPr>
          <p:cNvPr id="7" name="Rectangle 6"/>
          <p:cNvSpPr/>
          <p:nvPr/>
        </p:nvSpPr>
        <p:spPr>
          <a:xfrm>
            <a:off x="87488" y="-121984"/>
            <a:ext cx="2140330" cy="754694"/>
          </a:xfrm>
          <a:prstGeom prst="rect">
            <a:avLst/>
          </a:prstGeom>
        </p:spPr>
        <p:txBody>
          <a:bodyPr wrap="none">
            <a:spAutoFit/>
          </a:bodyPr>
          <a:lstStyle/>
          <a:p>
            <a:pPr>
              <a:lnSpc>
                <a:spcPct val="150000"/>
              </a:lnSpc>
            </a:pPr>
            <a:r>
              <a:rPr lang="en-US" sz="3200" b="1" u="sng" dirty="0" smtClean="0">
                <a:solidFill>
                  <a:schemeClr val="tx1">
                    <a:lumMod val="85000"/>
                    <a:lumOff val="15000"/>
                  </a:schemeClr>
                </a:solidFill>
                <a:latin typeface="Candara" panose="020E0502030303020204" pitchFamily="34" charset="0"/>
                <a:cs typeface="Vani" panose="020B0502040204020203" pitchFamily="34" charset="0"/>
              </a:rPr>
              <a:t>MEDASSET</a:t>
            </a:r>
            <a:endParaRPr lang="en-US" sz="3200" b="1" u="sng" dirty="0">
              <a:solidFill>
                <a:schemeClr val="tx1">
                  <a:lumMod val="85000"/>
                  <a:lumOff val="15000"/>
                </a:schemeClr>
              </a:solidFill>
              <a:latin typeface="Candara" panose="020E0502030303020204" pitchFamily="34" charset="0"/>
              <a:cs typeface="Vani" panose="020B0502040204020203" pitchFamily="34" charset="0"/>
            </a:endParaRPr>
          </a:p>
        </p:txBody>
      </p:sp>
    </p:spTree>
    <p:extLst>
      <p:ext uri="{BB962C8B-B14F-4D97-AF65-F5344CB8AC3E}">
        <p14:creationId xmlns:p14="http://schemas.microsoft.com/office/powerpoint/2010/main" val="3272374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50"/>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pic>
        <p:nvPicPr>
          <p:cNvPr id="7" name="Picture 6"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8" name="Slide Number Placeholder 7"/>
          <p:cNvSpPr>
            <a:spLocks noGrp="1"/>
          </p:cNvSpPr>
          <p:nvPr>
            <p:ph type="sldNum" sz="quarter" idx="12"/>
          </p:nvPr>
        </p:nvSpPr>
        <p:spPr>
          <a:xfrm>
            <a:off x="9278313" y="6356349"/>
            <a:ext cx="2743200" cy="365125"/>
          </a:xfrm>
        </p:spPr>
        <p:txBody>
          <a:bodyPr/>
          <a:lstStyle/>
          <a:p>
            <a:fld id="{CB603186-55BD-4063-9A22-7A984CE86035}" type="slidenum">
              <a:rPr lang="en-US" smtClean="0">
                <a:solidFill>
                  <a:srgbClr val="002060"/>
                </a:solidFill>
              </a:rPr>
              <a:pPr/>
              <a:t>2</a:t>
            </a:fld>
            <a:endParaRPr lang="en-US" dirty="0">
              <a:solidFill>
                <a:srgbClr val="002060"/>
              </a:solidFill>
            </a:endParaRPr>
          </a:p>
        </p:txBody>
      </p:sp>
      <p:sp>
        <p:nvSpPr>
          <p:cNvPr id="12" name="TextBox 11"/>
          <p:cNvSpPr txBox="1"/>
          <p:nvPr/>
        </p:nvSpPr>
        <p:spPr>
          <a:xfrm>
            <a:off x="7478973" y="1409998"/>
            <a:ext cx="4386860" cy="4185761"/>
          </a:xfrm>
          <a:prstGeom prst="rect">
            <a:avLst/>
          </a:prstGeom>
          <a:noFill/>
        </p:spPr>
        <p:txBody>
          <a:bodyPr wrap="square" rtlCol="0">
            <a:spAutoFit/>
          </a:bodyPr>
          <a:lstStyle/>
          <a:p>
            <a:pPr marL="285750" indent="-285750" algn="just">
              <a:buFont typeface="Wingdings" panose="05000000000000000000" pitchFamily="2" charset="2"/>
              <a:buChar char="§"/>
              <a:defRPr/>
            </a:pPr>
            <a:r>
              <a:rPr lang="en-GB" dirty="0">
                <a:latin typeface="Candara" panose="020E0502030303020204" pitchFamily="34" charset="0"/>
                <a:cs typeface="Vani" panose="020B0502040204020203" pitchFamily="34" charset="0"/>
              </a:rPr>
              <a:t>A</a:t>
            </a:r>
            <a:r>
              <a:rPr lang="en-GB" b="1" dirty="0" smtClean="0">
                <a:latin typeface="Candara" panose="020E0502030303020204" pitchFamily="34" charset="0"/>
                <a:cs typeface="Vani" panose="020B0502040204020203" pitchFamily="34" charset="0"/>
              </a:rPr>
              <a:t> NATURA </a:t>
            </a:r>
            <a:r>
              <a:rPr lang="en-GB" b="1" dirty="0">
                <a:latin typeface="Candara" panose="020E0502030303020204" pitchFamily="34" charset="0"/>
                <a:cs typeface="Vani" panose="020B0502040204020203" pitchFamily="34" charset="0"/>
              </a:rPr>
              <a:t>2000 </a:t>
            </a:r>
            <a:r>
              <a:rPr lang="en-GB" b="1" dirty="0" smtClean="0">
                <a:latin typeface="Candara" panose="020E0502030303020204" pitchFamily="34" charset="0"/>
                <a:cs typeface="Vani" panose="020B0502040204020203" pitchFamily="34" charset="0"/>
              </a:rPr>
              <a:t>site</a:t>
            </a:r>
            <a:r>
              <a:rPr lang="el-GR" dirty="0" smtClean="0">
                <a:latin typeface="Candara" panose="020E0502030303020204" pitchFamily="34" charset="0"/>
                <a:cs typeface="Vani" panose="020B0502040204020203" pitchFamily="34" charset="0"/>
              </a:rPr>
              <a:t>:</a:t>
            </a:r>
            <a:r>
              <a:rPr lang="en-GB" dirty="0">
                <a:latin typeface="Candara" panose="020E0502030303020204" pitchFamily="34" charset="0"/>
                <a:cs typeface="Vani" panose="020B0502040204020203" pitchFamily="34" charset="0"/>
              </a:rPr>
              <a:t> </a:t>
            </a:r>
            <a:r>
              <a:rPr lang="fi-FI" dirty="0" smtClean="0">
                <a:latin typeface="Candara" panose="020E0502030303020204" pitchFamily="34" charset="0"/>
                <a:cs typeface="Vani" panose="020B0502040204020203" pitchFamily="34" charset="0"/>
              </a:rPr>
              <a:t>GR2550005 </a:t>
            </a:r>
            <a:r>
              <a:rPr lang="fi-FI" dirty="0">
                <a:latin typeface="Candara" panose="020E0502030303020204" pitchFamily="34" charset="0"/>
                <a:cs typeface="Vani" panose="020B0502040204020203" pitchFamily="34" charset="0"/>
              </a:rPr>
              <a:t>“Thines Kyparissias: Neochori – Kyparissia”</a:t>
            </a:r>
            <a:endParaRPr lang="en-GB" dirty="0" smtClean="0">
              <a:latin typeface="Candara" panose="020E0502030303020204" pitchFamily="34" charset="0"/>
              <a:cs typeface="Vani" panose="020B0502040204020203" pitchFamily="34" charset="0"/>
            </a:endParaRPr>
          </a:p>
          <a:p>
            <a:pPr marL="285750" indent="-285750" algn="just">
              <a:buFont typeface="Wingdings" panose="05000000000000000000" pitchFamily="2" charset="2"/>
              <a:buChar char="§"/>
              <a:defRPr/>
            </a:pPr>
            <a:r>
              <a:rPr lang="en-US" dirty="0">
                <a:latin typeface="Candara" panose="020E0502030303020204" pitchFamily="34" charset="0"/>
                <a:cs typeface="Vani" panose="020B0502040204020203" pitchFamily="34" charset="0"/>
              </a:rPr>
              <a:t>Extensive sand </a:t>
            </a:r>
            <a:r>
              <a:rPr lang="en-US" b="1" dirty="0">
                <a:latin typeface="Candara" panose="020E0502030303020204" pitchFamily="34" charset="0"/>
                <a:cs typeface="Vani" panose="020B0502040204020203" pitchFamily="34" charset="0"/>
              </a:rPr>
              <a:t>dunes</a:t>
            </a:r>
            <a:r>
              <a:rPr lang="en-US" dirty="0">
                <a:latin typeface="Candara" panose="020E0502030303020204" pitchFamily="34" charset="0"/>
                <a:cs typeface="Vani" panose="020B0502040204020203" pitchFamily="34" charset="0"/>
              </a:rPr>
              <a:t> system with </a:t>
            </a:r>
            <a:r>
              <a:rPr lang="en-US" b="1" i="1" dirty="0">
                <a:latin typeface="Candara" panose="020E0502030303020204" pitchFamily="34" charset="0"/>
                <a:cs typeface="Vani" panose="020B0502040204020203" pitchFamily="34" charset="0"/>
              </a:rPr>
              <a:t>Juniperus spp. </a:t>
            </a:r>
          </a:p>
          <a:p>
            <a:pPr marL="285750" indent="-285750" algn="just">
              <a:buFont typeface="Wingdings" panose="05000000000000000000" pitchFamily="2" charset="2"/>
              <a:buChar char="§"/>
              <a:defRPr/>
            </a:pPr>
            <a:r>
              <a:rPr lang="en-US" b="1" dirty="0" smtClean="0">
                <a:latin typeface="Candara" panose="020E0502030303020204" pitchFamily="34" charset="0"/>
                <a:cs typeface="Vani" panose="020B0502040204020203" pitchFamily="34" charset="0"/>
              </a:rPr>
              <a:t>The largest reproductive population across the Mediterranean </a:t>
            </a:r>
            <a:r>
              <a:rPr lang="en-US" dirty="0" smtClean="0">
                <a:latin typeface="Candara" panose="020E0502030303020204" pitchFamily="34" charset="0"/>
                <a:cs typeface="Vani" panose="020B0502040204020203" pitchFamily="34" charset="0"/>
              </a:rPr>
              <a:t>for the  protected loggerhead sea turtle (</a:t>
            </a:r>
            <a:r>
              <a:rPr lang="en-US" i="1" dirty="0" smtClean="0">
                <a:latin typeface="Candara" panose="020E0502030303020204" pitchFamily="34" charset="0"/>
                <a:cs typeface="Vani" panose="020B0502040204020203" pitchFamily="34" charset="0"/>
              </a:rPr>
              <a:t>Caretta caretta)</a:t>
            </a:r>
            <a:r>
              <a:rPr lang="en-US" dirty="0" smtClean="0">
                <a:latin typeface="Candara" panose="020E0502030303020204" pitchFamily="34" charset="0"/>
                <a:cs typeface="Vani" panose="020B0502040204020203" pitchFamily="34" charset="0"/>
              </a:rPr>
              <a:t>. </a:t>
            </a:r>
            <a:r>
              <a:rPr lang="en-US" dirty="0">
                <a:latin typeface="Candara" panose="020E0502030303020204" pitchFamily="34" charset="0"/>
                <a:cs typeface="Vani" panose="020B0502040204020203" pitchFamily="34" charset="0"/>
              </a:rPr>
              <a:t>D</a:t>
            </a:r>
            <a:r>
              <a:rPr lang="en-US" dirty="0" smtClean="0">
                <a:latin typeface="Candara" panose="020E0502030303020204" pitchFamily="34" charset="0"/>
                <a:cs typeface="Vani" panose="020B0502040204020203" pitchFamily="34" charset="0"/>
              </a:rPr>
              <a:t>uring the 2022 nesting season over 2.770* nests were recorded in the nesting core area (from Neda to Arkadikos River which spans 9,5 km)</a:t>
            </a:r>
            <a:endParaRPr lang="en-US" dirty="0">
              <a:latin typeface="Candara" panose="020E0502030303020204" pitchFamily="34" charset="0"/>
              <a:cs typeface="Vani" panose="020B0502040204020203" pitchFamily="34" charset="0"/>
            </a:endParaRPr>
          </a:p>
          <a:p>
            <a:pPr>
              <a:defRPr/>
            </a:pPr>
            <a:endParaRPr lang="en-US" sz="1400" dirty="0" smtClean="0">
              <a:latin typeface="Vani" panose="020B0502040204020203" pitchFamily="34" charset="0"/>
              <a:cs typeface="Vani" panose="020B0502040204020203" pitchFamily="34" charset="0"/>
            </a:endParaRPr>
          </a:p>
          <a:p>
            <a:pPr>
              <a:defRPr/>
            </a:pPr>
            <a:endParaRPr lang="en-US" dirty="0">
              <a:latin typeface="Vani" panose="020B0502040204020203" pitchFamily="34" charset="0"/>
              <a:cs typeface="Vani" panose="020B0502040204020203" pitchFamily="34" charset="0"/>
            </a:endParaRPr>
          </a:p>
          <a:p>
            <a:pPr>
              <a:defRPr/>
            </a:pPr>
            <a:endParaRPr lang="en-GB" dirty="0">
              <a:latin typeface="Vani" panose="020B0502040204020203" pitchFamily="34" charset="0"/>
              <a:cs typeface="Vani" panose="020B0502040204020203" pitchFamily="34" charset="0"/>
            </a:endParaRPr>
          </a:p>
        </p:txBody>
      </p:sp>
      <p:sp>
        <p:nvSpPr>
          <p:cNvPr id="13" name="Title 2"/>
          <p:cNvSpPr>
            <a:spLocks noGrp="1"/>
          </p:cNvSpPr>
          <p:nvPr>
            <p:ph type="ctrTitle"/>
          </p:nvPr>
        </p:nvSpPr>
        <p:spPr>
          <a:xfrm>
            <a:off x="256964" y="-253842"/>
            <a:ext cx="7389440" cy="1419459"/>
          </a:xfrm>
        </p:spPr>
        <p:txBody>
          <a:bodyPr>
            <a:noAutofit/>
          </a:bodyPr>
          <a:lstStyle/>
          <a:p>
            <a:pPr algn="l"/>
            <a:r>
              <a:rPr lang="en-US" sz="2400" dirty="0" smtClean="0">
                <a:latin typeface="Candara" panose="020E0502030303020204" pitchFamily="34" charset="0"/>
                <a:cs typeface="Vani" panose="020B0502040204020203" pitchFamily="34" charset="0"/>
              </a:rPr>
              <a:t/>
            </a:r>
            <a:br>
              <a:rPr lang="en-US" sz="2400" dirty="0" smtClean="0">
                <a:latin typeface="Candara" panose="020E0502030303020204" pitchFamily="34" charset="0"/>
                <a:cs typeface="Vani" panose="020B0502040204020203" pitchFamily="34" charset="0"/>
              </a:rPr>
            </a:br>
            <a:r>
              <a:rPr lang="en-US" sz="2400" dirty="0">
                <a:latin typeface="Candara" panose="020E0502030303020204" pitchFamily="34" charset="0"/>
                <a:cs typeface="Vani" panose="020B0502040204020203" pitchFamily="34" charset="0"/>
              </a:rPr>
              <a:t/>
            </a:r>
            <a:br>
              <a:rPr lang="en-US" sz="2400" dirty="0">
                <a:latin typeface="Candara" panose="020E0502030303020204" pitchFamily="34" charset="0"/>
                <a:cs typeface="Vani" panose="020B0502040204020203" pitchFamily="34" charset="0"/>
              </a:rPr>
            </a:br>
            <a:r>
              <a:rPr lang="en-US" sz="2400" dirty="0" smtClean="0">
                <a:latin typeface="Candara" panose="020E0502030303020204" pitchFamily="34" charset="0"/>
                <a:cs typeface="Vani" panose="020B0502040204020203" pitchFamily="34" charset="0"/>
              </a:rPr>
              <a:t/>
            </a:r>
            <a:br>
              <a:rPr lang="en-US" sz="2400" dirty="0" smtClean="0">
                <a:latin typeface="Candara" panose="020E0502030303020204" pitchFamily="34" charset="0"/>
                <a:cs typeface="Vani" panose="020B0502040204020203" pitchFamily="34" charset="0"/>
              </a:rPr>
            </a:br>
            <a:r>
              <a:rPr lang="en-US" sz="2400" b="1" u="sng" dirty="0" smtClean="0">
                <a:latin typeface="Candara" panose="020E0502030303020204" pitchFamily="34" charset="0"/>
                <a:cs typeface="Vani" panose="020B0502040204020203" pitchFamily="34" charset="0"/>
              </a:rPr>
              <a:t>Habitat </a:t>
            </a:r>
            <a:r>
              <a:rPr lang="en-US" sz="2400" b="1" u="sng" dirty="0">
                <a:latin typeface="Candara" panose="020E0502030303020204" pitchFamily="34" charset="0"/>
                <a:cs typeface="Vani" panose="020B0502040204020203" pitchFamily="34" charset="0"/>
              </a:rPr>
              <a:t>Degradation due to Uncontrolled Development in a Protected Sea Turtle Nesting Area</a:t>
            </a:r>
            <a:br>
              <a:rPr lang="en-US" sz="2400" b="1" u="sng" dirty="0">
                <a:latin typeface="Candara" panose="020E0502030303020204" pitchFamily="34" charset="0"/>
                <a:cs typeface="Vani" panose="020B0502040204020203" pitchFamily="34" charset="0"/>
              </a:rPr>
            </a:br>
            <a:endParaRPr lang="en-US" sz="2400" b="1" u="sng" dirty="0">
              <a:latin typeface="Candara" panose="020E0502030303020204" pitchFamily="34" charset="0"/>
              <a:cs typeface="Vani" panose="020B0502040204020203" pitchFamily="34" charset="0"/>
            </a:endParaRPr>
          </a:p>
        </p:txBody>
      </p:sp>
      <p:sp>
        <p:nvSpPr>
          <p:cNvPr id="2" name="Footer Placeholder 1"/>
          <p:cNvSpPr>
            <a:spLocks noGrp="1"/>
          </p:cNvSpPr>
          <p:nvPr>
            <p:ph type="ftr" sz="quarter" idx="11"/>
          </p:nvPr>
        </p:nvSpPr>
        <p:spPr/>
        <p:txBody>
          <a:bodyPr/>
          <a:lstStyle/>
          <a:p>
            <a:r>
              <a:rPr lang="en-US" sz="900" dirty="0" smtClean="0"/>
              <a:t>*preliminary data given from ARCHELON</a:t>
            </a:r>
            <a:endParaRPr lang="en-US" sz="9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04" y="799131"/>
            <a:ext cx="7303810" cy="5164941"/>
          </a:xfrm>
          <a:prstGeom prst="rect">
            <a:avLst/>
          </a:prstGeom>
        </p:spPr>
      </p:pic>
    </p:spTree>
    <p:extLst>
      <p:ext uri="{BB962C8B-B14F-4D97-AF65-F5344CB8AC3E}">
        <p14:creationId xmlns:p14="http://schemas.microsoft.com/office/powerpoint/2010/main" val="317976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9968104" y="3604033"/>
            <a:ext cx="2038434" cy="2014416"/>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5" name="Rounded Rectangle 44"/>
          <p:cNvSpPr/>
          <p:nvPr/>
        </p:nvSpPr>
        <p:spPr>
          <a:xfrm>
            <a:off x="9851501" y="3728086"/>
            <a:ext cx="1979296" cy="1456220"/>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4" name="Group 3"/>
          <p:cNvGrpSpPr/>
          <p:nvPr/>
        </p:nvGrpSpPr>
        <p:grpSpPr>
          <a:xfrm>
            <a:off x="6160858" y="225991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336942" y="6380684"/>
            <a:ext cx="2743200" cy="365125"/>
          </a:xfrm>
        </p:spPr>
        <p:txBody>
          <a:bodyPr/>
          <a:lstStyle/>
          <a:p>
            <a:fld id="{CB603186-55BD-4063-9A22-7A984CE86035}" type="slidenum">
              <a:rPr lang="en-US" smtClean="0">
                <a:solidFill>
                  <a:srgbClr val="002060"/>
                </a:solidFill>
              </a:rPr>
              <a:pPr/>
              <a:t>3</a:t>
            </a:fld>
            <a:endParaRPr lang="en-US" dirty="0">
              <a:solidFill>
                <a:srgbClr val="002060"/>
              </a:solidFill>
            </a:endParaRPr>
          </a:p>
        </p:txBody>
      </p:sp>
      <p:graphicFrame>
        <p:nvGraphicFramePr>
          <p:cNvPr id="8" name="Diagram 7"/>
          <p:cNvGraphicFramePr/>
          <p:nvPr>
            <p:extLst>
              <p:ext uri="{D42A27DB-BD31-4B8C-83A1-F6EECF244321}">
                <p14:modId xmlns:p14="http://schemas.microsoft.com/office/powerpoint/2010/main" val="1342855065"/>
              </p:ext>
            </p:extLst>
          </p:nvPr>
        </p:nvGraphicFramePr>
        <p:xfrm>
          <a:off x="121702" y="1079044"/>
          <a:ext cx="7632848" cy="2200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2"/>
          <p:cNvSpPr txBox="1">
            <a:spLocks/>
          </p:cNvSpPr>
          <p:nvPr/>
        </p:nvSpPr>
        <p:spPr>
          <a:xfrm>
            <a:off x="121702" y="-440648"/>
            <a:ext cx="7237606" cy="1151119"/>
          </a:xfrm>
          <a:prstGeom prst="rect">
            <a:avLst/>
          </a:prstGeom>
        </p:spPr>
        <p:txBody>
          <a:bodyPr vert="horz" rtlCol="0" anchor="ctr">
            <a:no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r" fontAlgn="auto">
              <a:spcAft>
                <a:spcPts val="0"/>
              </a:spcAft>
              <a:defRPr/>
            </a:pPr>
            <a:endParaRPr lang="en-GB" sz="2200" b="0" dirty="0" smtClean="0">
              <a:solidFill>
                <a:schemeClr val="tx1"/>
              </a:solidFill>
              <a:effectLst/>
              <a:latin typeface="Vani" panose="020B0502040204020203" pitchFamily="34" charset="0"/>
              <a:cs typeface="Vani" panose="020B0502040204020203" pitchFamily="34" charset="0"/>
            </a:endParaRPr>
          </a:p>
          <a:p>
            <a:pPr algn="r" fontAlgn="auto">
              <a:spcAft>
                <a:spcPts val="0"/>
              </a:spcAft>
              <a:defRPr/>
            </a:pPr>
            <a:endParaRPr lang="en-GB" sz="2000" dirty="0">
              <a:solidFill>
                <a:schemeClr val="tx1"/>
              </a:solidFill>
              <a:effectLst/>
              <a:latin typeface="Vani" panose="020B0502040204020203" pitchFamily="34" charset="0"/>
              <a:cs typeface="Vani" panose="020B0502040204020203" pitchFamily="34" charset="0"/>
            </a:endParaRPr>
          </a:p>
          <a:p>
            <a:pPr fontAlgn="auto">
              <a:spcAft>
                <a:spcPts val="0"/>
              </a:spcAft>
              <a:defRPr/>
            </a:pPr>
            <a:r>
              <a:rPr lang="en-US" sz="2400" u="sng" dirty="0">
                <a:solidFill>
                  <a:schemeClr val="tx1"/>
                </a:solidFill>
                <a:effectLst/>
                <a:latin typeface="Candara" panose="020E0502030303020204" pitchFamily="34" charset="0"/>
                <a:cs typeface="Vani" panose="020B0502040204020203" pitchFamily="34" charset="0"/>
              </a:rPr>
              <a:t>The issuance of the Presidential Decree </a:t>
            </a:r>
            <a:endParaRPr lang="en-GB" sz="2400" u="sng" dirty="0" smtClean="0">
              <a:solidFill>
                <a:schemeClr val="tx1"/>
              </a:solidFill>
              <a:effectLst/>
              <a:latin typeface="Candara" panose="020E0502030303020204" pitchFamily="34" charset="0"/>
              <a:cs typeface="Vani" panose="020B0502040204020203" pitchFamily="34" charset="0"/>
            </a:endParaRPr>
          </a:p>
          <a:p>
            <a:pPr algn="r" fontAlgn="auto">
              <a:spcAft>
                <a:spcPts val="0"/>
              </a:spcAft>
              <a:defRPr/>
            </a:pPr>
            <a:endParaRPr lang="en-GB" sz="2200" b="0" dirty="0">
              <a:solidFill>
                <a:schemeClr val="tx1"/>
              </a:solidFill>
              <a:effectLst/>
              <a:latin typeface="Vani" panose="020B0502040204020203" pitchFamily="34" charset="0"/>
              <a:cs typeface="Vani" panose="020B0502040204020203" pitchFamily="34" charset="0"/>
            </a:endParaRPr>
          </a:p>
        </p:txBody>
      </p:sp>
      <p:sp>
        <p:nvSpPr>
          <p:cNvPr id="10" name="TextBox 9"/>
          <p:cNvSpPr txBox="1"/>
          <p:nvPr/>
        </p:nvSpPr>
        <p:spPr>
          <a:xfrm>
            <a:off x="121702" y="480429"/>
            <a:ext cx="1111202" cy="369332"/>
          </a:xfrm>
          <a:prstGeom prst="rect">
            <a:avLst/>
          </a:prstGeom>
          <a:noFill/>
        </p:spPr>
        <p:txBody>
          <a:bodyPr wrap="none" rtlCol="0">
            <a:spAutoFit/>
          </a:bodyPr>
          <a:lstStyle/>
          <a:p>
            <a:r>
              <a:rPr lang="en-US" u="sng" dirty="0" smtClean="0">
                <a:latin typeface="Candara" panose="020E0502030303020204" pitchFamily="34" charset="0"/>
                <a:cs typeface="Vani" panose="020B0502040204020203" pitchFamily="34" charset="0"/>
              </a:rPr>
              <a:t>Overview</a:t>
            </a:r>
            <a:endParaRPr lang="en-US" sz="1600" u="sng" dirty="0">
              <a:latin typeface="Candara" panose="020E0502030303020204" pitchFamily="34" charset="0"/>
              <a:cs typeface="Vani" panose="020B0502040204020203" pitchFamily="34" charset="0"/>
            </a:endParaRPr>
          </a:p>
        </p:txBody>
      </p:sp>
      <p:grpSp>
        <p:nvGrpSpPr>
          <p:cNvPr id="15" name="Group 14"/>
          <p:cNvGrpSpPr/>
          <p:nvPr/>
        </p:nvGrpSpPr>
        <p:grpSpPr>
          <a:xfrm>
            <a:off x="2318047" y="3591500"/>
            <a:ext cx="1279294" cy="1456220"/>
            <a:chOff x="3251200" y="261143"/>
            <a:chExt cx="1279294" cy="1228758"/>
          </a:xfrm>
        </p:grpSpPr>
        <p:sp>
          <p:nvSpPr>
            <p:cNvPr id="19" name="Rounded Rectangle 18"/>
            <p:cNvSpPr/>
            <p:nvPr/>
          </p:nvSpPr>
          <p:spPr>
            <a:xfrm>
              <a:off x="3251200" y="261143"/>
              <a:ext cx="1275403" cy="1228758"/>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Rounded Rectangle 4"/>
            <p:cNvSpPr txBox="1"/>
            <p:nvPr/>
          </p:nvSpPr>
          <p:spPr>
            <a:xfrm>
              <a:off x="3327069" y="291634"/>
              <a:ext cx="1203425" cy="11567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lvl="0" algn="ctr" defTabSz="444500">
                <a:lnSpc>
                  <a:spcPct val="90000"/>
                </a:lnSpc>
                <a:spcBef>
                  <a:spcPct val="0"/>
                </a:spcBef>
                <a:spcAft>
                  <a:spcPts val="0"/>
                </a:spcAft>
              </a:pPr>
              <a:r>
                <a:rPr lang="en-US" sz="1200" b="1" kern="1200" dirty="0" smtClean="0">
                  <a:latin typeface="Candara" panose="020E0502030303020204" pitchFamily="34" charset="0"/>
                  <a:cs typeface="Vani" panose="020B0502040204020203" pitchFamily="34" charset="0"/>
                </a:rPr>
                <a:t>Nov 2016</a:t>
              </a:r>
            </a:p>
            <a:p>
              <a:pPr lvl="0" algn="ctr" defTabSz="4445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Judgment of CJEU [C-504/14]: Greece failed to fulfil obligations under </a:t>
              </a:r>
              <a:r>
                <a:rPr lang="en-GB" sz="1200" b="1" dirty="0">
                  <a:latin typeface="Candara" panose="020E0502030303020204" pitchFamily="34" charset="0"/>
                  <a:cs typeface="Vani" panose="020B0502040204020203" pitchFamily="34" charset="0"/>
                </a:rPr>
                <a:t>Council Directive 92/43/EEC</a:t>
              </a:r>
              <a:endParaRPr lang="en-US" sz="1200" kern="1200" dirty="0">
                <a:latin typeface="Candara" panose="020E0502030303020204" pitchFamily="34" charset="0"/>
              </a:endParaRPr>
            </a:p>
          </p:txBody>
        </p:sp>
      </p:grpSp>
      <p:grpSp>
        <p:nvGrpSpPr>
          <p:cNvPr id="24" name="Group 23"/>
          <p:cNvGrpSpPr/>
          <p:nvPr/>
        </p:nvGrpSpPr>
        <p:grpSpPr>
          <a:xfrm>
            <a:off x="7786678" y="2022260"/>
            <a:ext cx="151821" cy="236387"/>
            <a:chOff x="6366269" y="971362"/>
            <a:chExt cx="151821" cy="236387"/>
          </a:xfrm>
        </p:grpSpPr>
        <p:sp>
          <p:nvSpPr>
            <p:cNvPr id="25" name="Right Arrow 24"/>
            <p:cNvSpPr/>
            <p:nvPr/>
          </p:nvSpPr>
          <p:spPr>
            <a:xfrm rot="21541644">
              <a:off x="6366269" y="971362"/>
              <a:ext cx="151821" cy="236387"/>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6" name="Right Arrow 4"/>
            <p:cNvSpPr txBox="1"/>
            <p:nvPr/>
          </p:nvSpPr>
          <p:spPr>
            <a:xfrm rot="21541644">
              <a:off x="6366272" y="1019026"/>
              <a:ext cx="106275" cy="1418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p:txBody>
        </p:sp>
      </p:grpSp>
      <p:grpSp>
        <p:nvGrpSpPr>
          <p:cNvPr id="35" name="Group 34"/>
          <p:cNvGrpSpPr/>
          <p:nvPr/>
        </p:nvGrpSpPr>
        <p:grpSpPr>
          <a:xfrm>
            <a:off x="7994573" y="1424763"/>
            <a:ext cx="1418218" cy="1498417"/>
            <a:chOff x="3587" y="261143"/>
            <a:chExt cx="1418218" cy="1228758"/>
          </a:xfrm>
        </p:grpSpPr>
        <p:sp>
          <p:nvSpPr>
            <p:cNvPr id="39" name="Rounded Rectangle 38"/>
            <p:cNvSpPr/>
            <p:nvPr/>
          </p:nvSpPr>
          <p:spPr>
            <a:xfrm>
              <a:off x="3587" y="261143"/>
              <a:ext cx="1418218" cy="1228758"/>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0" name="Rounded Rectangle 4"/>
            <p:cNvSpPr txBox="1"/>
            <p:nvPr/>
          </p:nvSpPr>
          <p:spPr>
            <a:xfrm>
              <a:off x="39576" y="297132"/>
              <a:ext cx="1346240" cy="11567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GB" sz="1200" b="1" kern="1200" dirty="0" smtClean="0">
                  <a:latin typeface="Candara" panose="020E0502030303020204" pitchFamily="34" charset="0"/>
                  <a:cs typeface="Vani" panose="020B0502040204020203" pitchFamily="34" charset="0"/>
                </a:rPr>
                <a:t>Jul 2014 </a:t>
              </a:r>
            </a:p>
            <a:p>
              <a:pPr lvl="0" algn="ctr" defTabSz="4445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On-the-spot appraisal by Bern Convention experts</a:t>
              </a:r>
              <a:endParaRPr lang="en-US" sz="1200" b="1" kern="1200" dirty="0">
                <a:latin typeface="Candara" panose="020E0502030303020204" pitchFamily="34" charset="0"/>
                <a:cs typeface="Vani" panose="020B0502040204020203" pitchFamily="34" charset="0"/>
              </a:endParaRPr>
            </a:p>
          </p:txBody>
        </p:sp>
      </p:grpSp>
      <p:grpSp>
        <p:nvGrpSpPr>
          <p:cNvPr id="36" name="Group 35"/>
          <p:cNvGrpSpPr/>
          <p:nvPr/>
        </p:nvGrpSpPr>
        <p:grpSpPr>
          <a:xfrm>
            <a:off x="9786063" y="1436060"/>
            <a:ext cx="1378121" cy="1487119"/>
            <a:chOff x="1828336" y="529871"/>
            <a:chExt cx="1016330" cy="1487119"/>
          </a:xfrm>
        </p:grpSpPr>
        <p:sp>
          <p:nvSpPr>
            <p:cNvPr id="37" name="Rounded Rectangle 36"/>
            <p:cNvSpPr/>
            <p:nvPr/>
          </p:nvSpPr>
          <p:spPr>
            <a:xfrm>
              <a:off x="1828336" y="529871"/>
              <a:ext cx="1016330" cy="1487119"/>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Rounded Rectangle 6"/>
            <p:cNvSpPr txBox="1"/>
            <p:nvPr/>
          </p:nvSpPr>
          <p:spPr>
            <a:xfrm>
              <a:off x="1858104" y="562012"/>
              <a:ext cx="956796" cy="11692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Dec 2014             </a:t>
              </a:r>
            </a:p>
            <a:p>
              <a:pPr lvl="0" algn="ctr" defTabSz="444500">
                <a:lnSpc>
                  <a:spcPct val="90000"/>
                </a:lnSpc>
                <a:spcBef>
                  <a:spcPct val="0"/>
                </a:spcBef>
                <a:spcAft>
                  <a:spcPct val="35000"/>
                </a:spcAft>
              </a:pPr>
              <a:r>
                <a:rPr lang="en-US" sz="1200" b="1" kern="1200" dirty="0" err="1" smtClean="0">
                  <a:latin typeface="Candara" panose="020E0502030303020204" pitchFamily="34" charset="0"/>
                  <a:cs typeface="Vani" panose="020B0502040204020203" pitchFamily="34" charset="0"/>
                </a:rPr>
                <a:t>CoE</a:t>
              </a:r>
              <a:r>
                <a:rPr lang="en-US" sz="1200" b="1" kern="1200" dirty="0" smtClean="0">
                  <a:latin typeface="Candara" panose="020E0502030303020204" pitchFamily="34" charset="0"/>
                  <a:cs typeface="Vani" panose="020B0502040204020203" pitchFamily="34" charset="0"/>
                </a:rPr>
                <a:t> </a:t>
              </a:r>
            </a:p>
            <a:p>
              <a:pPr lvl="0" algn="ctr" defTabSz="4445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Appraisal Unanimously adopted </a:t>
              </a:r>
            </a:p>
            <a:p>
              <a:pPr lvl="0" algn="ctr" defTabSz="444500">
                <a:lnSpc>
                  <a:spcPct val="90000"/>
                </a:lnSpc>
                <a:spcBef>
                  <a:spcPct val="0"/>
                </a:spcBef>
                <a:spcAft>
                  <a:spcPct val="35000"/>
                </a:spcAft>
              </a:pPr>
              <a:r>
                <a:rPr lang="en-US" sz="1200" b="1" kern="1200" dirty="0" smtClean="0">
                  <a:latin typeface="Candara" panose="020E0502030303020204" pitchFamily="34" charset="0"/>
                  <a:cs typeface="Vani" panose="020B0502040204020203" pitchFamily="34" charset="0"/>
                </a:rPr>
                <a:t>Rec. No 174</a:t>
              </a:r>
              <a:endParaRPr lang="en-US" sz="1200" kern="1200" dirty="0">
                <a:latin typeface="Candara" panose="020E0502030303020204" pitchFamily="34" charset="0"/>
              </a:endParaRPr>
            </a:p>
          </p:txBody>
        </p:sp>
      </p:grpSp>
      <p:grpSp>
        <p:nvGrpSpPr>
          <p:cNvPr id="41" name="Group 40"/>
          <p:cNvGrpSpPr/>
          <p:nvPr/>
        </p:nvGrpSpPr>
        <p:grpSpPr>
          <a:xfrm>
            <a:off x="9470993" y="2043284"/>
            <a:ext cx="202072" cy="236387"/>
            <a:chOff x="5055550" y="981957"/>
            <a:chExt cx="202072" cy="236387"/>
          </a:xfrm>
        </p:grpSpPr>
        <p:sp>
          <p:nvSpPr>
            <p:cNvPr id="42" name="Right Arrow 41"/>
            <p:cNvSpPr/>
            <p:nvPr/>
          </p:nvSpPr>
          <p:spPr>
            <a:xfrm>
              <a:off x="5055550" y="981957"/>
              <a:ext cx="202072" cy="236387"/>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43" name="Right Arrow 4"/>
            <p:cNvSpPr txBox="1"/>
            <p:nvPr/>
          </p:nvSpPr>
          <p:spPr>
            <a:xfrm>
              <a:off x="5055550" y="1029234"/>
              <a:ext cx="141450" cy="1418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p:txBody>
        </p:sp>
      </p:grpSp>
      <p:sp>
        <p:nvSpPr>
          <p:cNvPr id="64" name="Freeform 63"/>
          <p:cNvSpPr/>
          <p:nvPr/>
        </p:nvSpPr>
        <p:spPr>
          <a:xfrm>
            <a:off x="121702" y="2785981"/>
            <a:ext cx="9631475" cy="1947289"/>
          </a:xfrm>
          <a:custGeom>
            <a:avLst/>
            <a:gdLst>
              <a:gd name="connsiteX0" fmla="*/ 10168626 w 10168626"/>
              <a:gd name="connsiteY0" fmla="*/ 0 h 1992074"/>
              <a:gd name="connsiteX1" fmla="*/ 237816 w 10168626"/>
              <a:gd name="connsiteY1" fmla="*/ 1073889 h 1992074"/>
              <a:gd name="connsiteX2" fmla="*/ 2470653 w 10168626"/>
              <a:gd name="connsiteY2" fmla="*/ 1562987 h 1992074"/>
            </a:gdLst>
            <a:ahLst/>
            <a:cxnLst>
              <a:cxn ang="0">
                <a:pos x="connsiteX0" y="connsiteY0"/>
              </a:cxn>
              <a:cxn ang="0">
                <a:pos x="connsiteX1" y="connsiteY1"/>
              </a:cxn>
              <a:cxn ang="0">
                <a:pos x="connsiteX2" y="connsiteY2"/>
              </a:cxn>
            </a:cxnLst>
            <a:rect l="l" t="t" r="r" b="b"/>
            <a:pathLst>
              <a:path w="10168626" h="1992074">
                <a:moveTo>
                  <a:pt x="10168626" y="0"/>
                </a:moveTo>
                <a:cubicBezTo>
                  <a:pt x="5844718" y="406695"/>
                  <a:pt x="1520811" y="813391"/>
                  <a:pt x="237816" y="1073889"/>
                </a:cubicBezTo>
                <a:cubicBezTo>
                  <a:pt x="-1045180" y="1334387"/>
                  <a:pt x="3321258" y="2661685"/>
                  <a:pt x="2470653" y="1562987"/>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3705928" y="4150914"/>
            <a:ext cx="151821" cy="236387"/>
            <a:chOff x="6366269" y="971362"/>
            <a:chExt cx="151821" cy="236387"/>
          </a:xfrm>
        </p:grpSpPr>
        <p:sp>
          <p:nvSpPr>
            <p:cNvPr id="66" name="Right Arrow 65"/>
            <p:cNvSpPr/>
            <p:nvPr/>
          </p:nvSpPr>
          <p:spPr>
            <a:xfrm rot="21541644">
              <a:off x="6366269" y="971362"/>
              <a:ext cx="151821" cy="236387"/>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67" name="Right Arrow 4"/>
            <p:cNvSpPr txBox="1"/>
            <p:nvPr/>
          </p:nvSpPr>
          <p:spPr>
            <a:xfrm rot="21541644">
              <a:off x="6366272" y="1019026"/>
              <a:ext cx="106275" cy="1418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p:txBody>
        </p:sp>
      </p:grpSp>
      <p:sp>
        <p:nvSpPr>
          <p:cNvPr id="69" name="Rounded Rectangle 68"/>
          <p:cNvSpPr/>
          <p:nvPr/>
        </p:nvSpPr>
        <p:spPr>
          <a:xfrm>
            <a:off x="3927582" y="3542333"/>
            <a:ext cx="1688013" cy="1456220"/>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0" name="Rounded Rectangle 69"/>
          <p:cNvSpPr/>
          <p:nvPr/>
        </p:nvSpPr>
        <p:spPr>
          <a:xfrm>
            <a:off x="5962988" y="3581675"/>
            <a:ext cx="1688013" cy="1456220"/>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1" name="TextBox 70"/>
          <p:cNvSpPr txBox="1"/>
          <p:nvPr/>
        </p:nvSpPr>
        <p:spPr>
          <a:xfrm>
            <a:off x="4057204" y="3762611"/>
            <a:ext cx="1488558" cy="1015663"/>
          </a:xfrm>
          <a:prstGeom prst="rect">
            <a:avLst/>
          </a:prstGeom>
          <a:noFill/>
        </p:spPr>
        <p:txBody>
          <a:bodyPr wrap="square" rtlCol="0">
            <a:spAutoFit/>
          </a:bodyPr>
          <a:lstStyle/>
          <a:p>
            <a:pPr algn="ctr">
              <a:spcAft>
                <a:spcPts val="1200"/>
              </a:spcAft>
            </a:pPr>
            <a:r>
              <a:rPr lang="en-US" sz="1200" b="1" dirty="0">
                <a:latin typeface="Candara" panose="020E0502030303020204" pitchFamily="34" charset="0"/>
                <a:cs typeface="Vani" panose="020B0502040204020203" pitchFamily="34" charset="0"/>
              </a:rPr>
              <a:t>June 2018    Approval of the draft Presidential  Decree by the Council of State</a:t>
            </a:r>
          </a:p>
        </p:txBody>
      </p:sp>
      <p:sp>
        <p:nvSpPr>
          <p:cNvPr id="72" name="TextBox 71"/>
          <p:cNvSpPr txBox="1"/>
          <p:nvPr/>
        </p:nvSpPr>
        <p:spPr>
          <a:xfrm>
            <a:off x="5919629" y="3674498"/>
            <a:ext cx="1707286" cy="1661993"/>
          </a:xfrm>
          <a:prstGeom prst="rect">
            <a:avLst/>
          </a:prstGeom>
          <a:noFill/>
        </p:spPr>
        <p:txBody>
          <a:bodyPr wrap="square" rtlCol="0">
            <a:spAutoFit/>
          </a:bodyPr>
          <a:lstStyle/>
          <a:p>
            <a:pPr algn="ctr"/>
            <a:r>
              <a:rPr lang="en-US" sz="1200" b="1" dirty="0">
                <a:latin typeface="Candara" panose="020E0502030303020204" pitchFamily="34" charset="0"/>
                <a:cs typeface="Vani" panose="020B0502040204020203" pitchFamily="34" charset="0"/>
              </a:rPr>
              <a:t>October 2018 </a:t>
            </a:r>
            <a:endParaRPr lang="en-US" sz="1200" b="1" dirty="0" smtClean="0">
              <a:latin typeface="Candara" panose="020E0502030303020204" pitchFamily="34" charset="0"/>
              <a:cs typeface="Vani" panose="020B0502040204020203" pitchFamily="34" charset="0"/>
            </a:endParaRPr>
          </a:p>
          <a:p>
            <a:pPr algn="ctr"/>
            <a:r>
              <a:rPr lang="en-US" sz="1200" b="1" dirty="0" smtClean="0">
                <a:latin typeface="Candara" panose="020E0502030303020204" pitchFamily="34" charset="0"/>
                <a:cs typeface="Vani" panose="020B0502040204020203" pitchFamily="34" charset="0"/>
              </a:rPr>
              <a:t>Issuance of </a:t>
            </a:r>
            <a:r>
              <a:rPr lang="en-US" sz="1200" b="1" dirty="0">
                <a:latin typeface="Candara" panose="020E0502030303020204" pitchFamily="34" charset="0"/>
                <a:cs typeface="Vani" panose="020B0502040204020203" pitchFamily="34" charset="0"/>
              </a:rPr>
              <a:t>Presidential Decree for southern Kyparissia Bay (Government Gazette D 391/03-10-2018) </a:t>
            </a:r>
          </a:p>
          <a:p>
            <a:endParaRPr lang="en-US" dirty="0"/>
          </a:p>
        </p:txBody>
      </p:sp>
      <p:grpSp>
        <p:nvGrpSpPr>
          <p:cNvPr id="73" name="Group 72"/>
          <p:cNvGrpSpPr/>
          <p:nvPr/>
        </p:nvGrpSpPr>
        <p:grpSpPr>
          <a:xfrm>
            <a:off x="5698654" y="4166170"/>
            <a:ext cx="151821" cy="236387"/>
            <a:chOff x="6366269" y="971362"/>
            <a:chExt cx="151821" cy="236387"/>
          </a:xfrm>
        </p:grpSpPr>
        <p:sp>
          <p:nvSpPr>
            <p:cNvPr id="74" name="Right Arrow 73"/>
            <p:cNvSpPr/>
            <p:nvPr/>
          </p:nvSpPr>
          <p:spPr>
            <a:xfrm rot="21541644">
              <a:off x="6366269" y="971362"/>
              <a:ext cx="151821" cy="236387"/>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75" name="Right Arrow 4"/>
            <p:cNvSpPr txBox="1"/>
            <p:nvPr/>
          </p:nvSpPr>
          <p:spPr>
            <a:xfrm rot="21541644">
              <a:off x="6366272" y="1019026"/>
              <a:ext cx="106275" cy="1418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p:txBody>
        </p:sp>
      </p:grpSp>
      <p:sp>
        <p:nvSpPr>
          <p:cNvPr id="81" name="Freeform 80"/>
          <p:cNvSpPr/>
          <p:nvPr/>
        </p:nvSpPr>
        <p:spPr>
          <a:xfrm>
            <a:off x="666601" y="5139789"/>
            <a:ext cx="9301503" cy="1450619"/>
          </a:xfrm>
          <a:custGeom>
            <a:avLst/>
            <a:gdLst>
              <a:gd name="connsiteX0" fmla="*/ 10168626 w 10168626"/>
              <a:gd name="connsiteY0" fmla="*/ 0 h 1992074"/>
              <a:gd name="connsiteX1" fmla="*/ 237816 w 10168626"/>
              <a:gd name="connsiteY1" fmla="*/ 1073889 h 1992074"/>
              <a:gd name="connsiteX2" fmla="*/ 2470653 w 10168626"/>
              <a:gd name="connsiteY2" fmla="*/ 1562987 h 1992074"/>
            </a:gdLst>
            <a:ahLst/>
            <a:cxnLst>
              <a:cxn ang="0">
                <a:pos x="connsiteX0" y="connsiteY0"/>
              </a:cxn>
              <a:cxn ang="0">
                <a:pos x="connsiteX1" y="connsiteY1"/>
              </a:cxn>
              <a:cxn ang="0">
                <a:pos x="connsiteX2" y="connsiteY2"/>
              </a:cxn>
            </a:cxnLst>
            <a:rect l="l" t="t" r="r" b="b"/>
            <a:pathLst>
              <a:path w="10168626" h="1992074">
                <a:moveTo>
                  <a:pt x="10168626" y="0"/>
                </a:moveTo>
                <a:cubicBezTo>
                  <a:pt x="5844718" y="406695"/>
                  <a:pt x="1520811" y="813391"/>
                  <a:pt x="237816" y="1073889"/>
                </a:cubicBezTo>
                <a:cubicBezTo>
                  <a:pt x="-1045180" y="1334387"/>
                  <a:pt x="3321258" y="2661685"/>
                  <a:pt x="2470653" y="1562987"/>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descr="\\Med-sbs\medasset-documents\Office Essentials\MEDASSET VISUAL IDENTITY\25 YEAR LOGO\LOGO HORIZONAL ENG rgb-01.jpg"/>
          <p:cNvPicPr>
            <a:picLocks noChangeAspect="1" noChangeArrowheads="1"/>
          </p:cNvPicPr>
          <p:nvPr/>
        </p:nvPicPr>
        <p:blipFill>
          <a:blip r:embed="rId8"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44" name="Rounded Rectangle 43"/>
          <p:cNvSpPr/>
          <p:nvPr/>
        </p:nvSpPr>
        <p:spPr>
          <a:xfrm>
            <a:off x="9989676" y="3613971"/>
            <a:ext cx="1979296" cy="2311322"/>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6" name="Rectangle 45"/>
          <p:cNvSpPr/>
          <p:nvPr/>
        </p:nvSpPr>
        <p:spPr>
          <a:xfrm>
            <a:off x="7905130" y="3719445"/>
            <a:ext cx="1874506" cy="1200329"/>
          </a:xfrm>
          <a:prstGeom prst="rect">
            <a:avLst/>
          </a:prstGeom>
        </p:spPr>
        <p:txBody>
          <a:bodyPr wrap="square">
            <a:spAutoFit/>
          </a:bodyPr>
          <a:lstStyle/>
          <a:p>
            <a:pPr lvl="0">
              <a:spcAft>
                <a:spcPts val="1200"/>
              </a:spcAft>
            </a:pPr>
            <a:r>
              <a:rPr lang="en-US" sz="1200" dirty="0" smtClean="0">
                <a:latin typeface="Candara" panose="020E0502030303020204" pitchFamily="34" charset="0"/>
                <a:cs typeface="Vani" panose="020B0502040204020203" pitchFamily="34" charset="0"/>
              </a:rPr>
              <a:t> </a:t>
            </a:r>
            <a:r>
              <a:rPr lang="en-US" sz="1200" b="1" dirty="0" smtClean="0">
                <a:latin typeface="Candara" panose="020E0502030303020204" pitchFamily="34" charset="0"/>
                <a:cs typeface="Vani" panose="020B0502040204020203" pitchFamily="34" charset="0"/>
              </a:rPr>
              <a:t>7 </a:t>
            </a:r>
            <a:r>
              <a:rPr lang="en-US" sz="1200" b="1" dirty="0">
                <a:latin typeface="Candara" panose="020E0502030303020204" pitchFamily="34" charset="0"/>
                <a:cs typeface="Vani" panose="020B0502040204020203" pitchFamily="34" charset="0"/>
              </a:rPr>
              <a:t>motions for annulment requesting </a:t>
            </a:r>
            <a:r>
              <a:rPr lang="en-US" sz="1200" b="1" dirty="0" smtClean="0">
                <a:latin typeface="Candara" panose="020E0502030303020204" pitchFamily="34" charset="0"/>
                <a:cs typeface="Vani" panose="020B0502040204020203" pitchFamily="34" charset="0"/>
              </a:rPr>
              <a:t>the repeal of </a:t>
            </a:r>
            <a:r>
              <a:rPr lang="en-US" sz="1200" b="1" dirty="0">
                <a:latin typeface="Candara" panose="020E0502030303020204" pitchFamily="34" charset="0"/>
                <a:cs typeface="Vani" panose="020B0502040204020203" pitchFamily="34" charset="0"/>
              </a:rPr>
              <a:t>the Presidential Decree </a:t>
            </a:r>
            <a:r>
              <a:rPr lang="en-US" sz="1200" b="1" dirty="0" smtClean="0">
                <a:latin typeface="Candara" panose="020E0502030303020204" pitchFamily="34" charset="0"/>
                <a:cs typeface="Vani" panose="020B0502040204020203" pitchFamily="34" charset="0"/>
              </a:rPr>
              <a:t>led to a Court trial at national level on the 3</a:t>
            </a:r>
            <a:r>
              <a:rPr lang="en-US" sz="1200" b="1" baseline="30000" dirty="0" smtClean="0">
                <a:latin typeface="Candara" panose="020E0502030303020204" pitchFamily="34" charset="0"/>
                <a:cs typeface="Vani" panose="020B0502040204020203" pitchFamily="34" charset="0"/>
              </a:rPr>
              <a:t>rd</a:t>
            </a:r>
            <a:r>
              <a:rPr lang="en-US" sz="1200" b="1" dirty="0" smtClean="0">
                <a:latin typeface="Candara" panose="020E0502030303020204" pitchFamily="34" charset="0"/>
                <a:cs typeface="Vani" panose="020B0502040204020203" pitchFamily="34" charset="0"/>
              </a:rPr>
              <a:t> of June 2020</a:t>
            </a:r>
            <a:endParaRPr lang="en-US" sz="1200" b="1" dirty="0">
              <a:latin typeface="Candara" panose="020E0502030303020204" pitchFamily="34" charset="0"/>
              <a:cs typeface="Vani" panose="020B0502040204020203" pitchFamily="34" charset="0"/>
            </a:endParaRPr>
          </a:p>
        </p:txBody>
      </p:sp>
      <p:sp>
        <p:nvSpPr>
          <p:cNvPr id="7" name="TextBox 6"/>
          <p:cNvSpPr txBox="1"/>
          <p:nvPr/>
        </p:nvSpPr>
        <p:spPr>
          <a:xfrm>
            <a:off x="10033877" y="3339970"/>
            <a:ext cx="2046265" cy="2585323"/>
          </a:xfrm>
          <a:prstGeom prst="rect">
            <a:avLst/>
          </a:prstGeom>
          <a:noFill/>
        </p:spPr>
        <p:txBody>
          <a:bodyPr wrap="square" rtlCol="0">
            <a:spAutoFit/>
          </a:bodyPr>
          <a:lstStyle/>
          <a:p>
            <a:endParaRPr lang="en-US" dirty="0"/>
          </a:p>
          <a:p>
            <a:r>
              <a:rPr lang="en-US" sz="1200" b="1" dirty="0">
                <a:latin typeface="Candara" panose="020E0502030303020204" pitchFamily="34" charset="0"/>
              </a:rPr>
              <a:t> The Council of State (Supreme Administrative Court of Greece) </a:t>
            </a:r>
            <a:r>
              <a:rPr lang="en-US" sz="1200" b="1" dirty="0" smtClean="0">
                <a:latin typeface="Candara" panose="020E0502030303020204" pitchFamily="34" charset="0"/>
              </a:rPr>
              <a:t>decided that </a:t>
            </a:r>
            <a:r>
              <a:rPr lang="en-US" sz="1200" b="1" dirty="0">
                <a:latin typeface="Candara" panose="020E0502030303020204" pitchFamily="34" charset="0"/>
              </a:rPr>
              <a:t>the Presidential Decree for the Protection of Kyparissia Bay (issued in October </a:t>
            </a:r>
            <a:r>
              <a:rPr lang="en-US" sz="1200" b="1" dirty="0" smtClean="0">
                <a:latin typeface="Candara" panose="020E0502030303020204" pitchFamily="34" charset="0"/>
              </a:rPr>
              <a:t>2018) is in </a:t>
            </a:r>
            <a:r>
              <a:rPr lang="en-US" sz="1200" b="1" dirty="0">
                <a:latin typeface="Candara" panose="020E0502030303020204" pitchFamily="34" charset="0"/>
              </a:rPr>
              <a:t>line with the Constitution and </a:t>
            </a:r>
            <a:r>
              <a:rPr lang="en-US" sz="1200" b="1" dirty="0" smtClean="0">
                <a:latin typeface="Candara" panose="020E0502030303020204" pitchFamily="34" charset="0"/>
              </a:rPr>
              <a:t>National </a:t>
            </a:r>
            <a:r>
              <a:rPr lang="en-US" sz="1200" b="1" dirty="0">
                <a:latin typeface="Candara" panose="020E0502030303020204" pitchFamily="34" charset="0"/>
              </a:rPr>
              <a:t>legislation and rejected the seven </a:t>
            </a:r>
            <a:r>
              <a:rPr lang="en-US" sz="1200" b="1" dirty="0" smtClean="0">
                <a:latin typeface="Candara" panose="020E0502030303020204" pitchFamily="34" charset="0"/>
              </a:rPr>
              <a:t>motions </a:t>
            </a:r>
            <a:r>
              <a:rPr lang="en-US" sz="1200" b="1" dirty="0">
                <a:latin typeface="Candara" panose="020E0502030303020204" pitchFamily="34" charset="0"/>
              </a:rPr>
              <a:t>for </a:t>
            </a:r>
            <a:r>
              <a:rPr lang="en-US" sz="1200" b="1" dirty="0" smtClean="0">
                <a:latin typeface="Candara" panose="020E0502030303020204" pitchFamily="34" charset="0"/>
              </a:rPr>
              <a:t>annulment on February 3</a:t>
            </a:r>
            <a:r>
              <a:rPr lang="en-US" sz="1200" b="1" baseline="30000" dirty="0" smtClean="0">
                <a:latin typeface="Candara" panose="020E0502030303020204" pitchFamily="34" charset="0"/>
              </a:rPr>
              <a:t>rd</a:t>
            </a:r>
            <a:r>
              <a:rPr lang="en-US" sz="1200" b="1" dirty="0" smtClean="0">
                <a:latin typeface="Candara" panose="020E0502030303020204" pitchFamily="34" charset="0"/>
              </a:rPr>
              <a:t> 2021</a:t>
            </a:r>
            <a:endParaRPr lang="en-US" sz="1200" b="1" dirty="0">
              <a:latin typeface="Candara" panose="020E0502030303020204" pitchFamily="34" charset="0"/>
            </a:endParaRPr>
          </a:p>
        </p:txBody>
      </p:sp>
      <p:sp>
        <p:nvSpPr>
          <p:cNvPr id="49" name="Rounded Rectangle 48"/>
          <p:cNvSpPr/>
          <p:nvPr/>
        </p:nvSpPr>
        <p:spPr>
          <a:xfrm>
            <a:off x="7872907" y="3613971"/>
            <a:ext cx="1918775" cy="1456220"/>
          </a:xfrm>
          <a:prstGeom prst="roundRect">
            <a:avLst>
              <a:gd name="adj" fmla="val 10000"/>
            </a:avLst>
          </a:prstGeom>
          <a:no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50" name="Group 49"/>
          <p:cNvGrpSpPr/>
          <p:nvPr/>
        </p:nvGrpSpPr>
        <p:grpSpPr>
          <a:xfrm>
            <a:off x="7681171" y="4202364"/>
            <a:ext cx="151821" cy="236387"/>
            <a:chOff x="6366269" y="971362"/>
            <a:chExt cx="151821" cy="236387"/>
          </a:xfrm>
        </p:grpSpPr>
        <p:sp>
          <p:nvSpPr>
            <p:cNvPr id="51" name="Right Arrow 50"/>
            <p:cNvSpPr/>
            <p:nvPr/>
          </p:nvSpPr>
          <p:spPr>
            <a:xfrm rot="21541644">
              <a:off x="6366269" y="971362"/>
              <a:ext cx="151821" cy="236387"/>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52" name="Right Arrow 4"/>
            <p:cNvSpPr txBox="1"/>
            <p:nvPr/>
          </p:nvSpPr>
          <p:spPr>
            <a:xfrm rot="21541644">
              <a:off x="6366272" y="1019026"/>
              <a:ext cx="106275" cy="1418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p:txBody>
        </p:sp>
      </p:grpSp>
      <p:grpSp>
        <p:nvGrpSpPr>
          <p:cNvPr id="53" name="Group 52"/>
          <p:cNvGrpSpPr/>
          <p:nvPr/>
        </p:nvGrpSpPr>
        <p:grpSpPr>
          <a:xfrm>
            <a:off x="9832693" y="4285525"/>
            <a:ext cx="151821" cy="236387"/>
            <a:chOff x="6366269" y="971362"/>
            <a:chExt cx="151821" cy="236387"/>
          </a:xfrm>
        </p:grpSpPr>
        <p:sp>
          <p:nvSpPr>
            <p:cNvPr id="54" name="Right Arrow 53"/>
            <p:cNvSpPr/>
            <p:nvPr/>
          </p:nvSpPr>
          <p:spPr>
            <a:xfrm rot="21541644">
              <a:off x="6366269" y="971362"/>
              <a:ext cx="151821" cy="236387"/>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55" name="Right Arrow 4"/>
            <p:cNvSpPr txBox="1"/>
            <p:nvPr/>
          </p:nvSpPr>
          <p:spPr>
            <a:xfrm rot="21541644">
              <a:off x="6366272" y="1019026"/>
              <a:ext cx="106275" cy="1418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p:txBody>
        </p:sp>
      </p:grpSp>
      <p:sp>
        <p:nvSpPr>
          <p:cNvPr id="3" name="TextBox 2"/>
          <p:cNvSpPr txBox="1"/>
          <p:nvPr/>
        </p:nvSpPr>
        <p:spPr>
          <a:xfrm>
            <a:off x="2981262" y="5881212"/>
            <a:ext cx="7397328" cy="923330"/>
          </a:xfrm>
          <a:prstGeom prst="rect">
            <a:avLst/>
          </a:prstGeom>
          <a:noFill/>
        </p:spPr>
        <p:txBody>
          <a:bodyPr wrap="square" rtlCol="0">
            <a:spAutoFit/>
          </a:bodyPr>
          <a:lstStyle/>
          <a:p>
            <a:r>
              <a:rPr lang="en-US" b="1" dirty="0" smtClean="0">
                <a:solidFill>
                  <a:srgbClr val="C00000"/>
                </a:solidFill>
                <a:latin typeface="Candara" panose="020E0502030303020204" pitchFamily="34" charset="0"/>
              </a:rPr>
              <a:t>The Presidential Decree however does </a:t>
            </a:r>
            <a:r>
              <a:rPr lang="en-US" b="1" dirty="0">
                <a:solidFill>
                  <a:srgbClr val="C00000"/>
                </a:solidFill>
                <a:latin typeface="Candara" panose="020E0502030303020204" pitchFamily="34" charset="0"/>
              </a:rPr>
              <a:t>not address </a:t>
            </a:r>
            <a:r>
              <a:rPr lang="en-US" b="1" dirty="0" smtClean="0">
                <a:solidFill>
                  <a:srgbClr val="C00000"/>
                </a:solidFill>
                <a:latin typeface="Candara" panose="020E0502030303020204" pitchFamily="34" charset="0"/>
              </a:rPr>
              <a:t>several </a:t>
            </a:r>
            <a:r>
              <a:rPr lang="en-US" b="1" dirty="0" smtClean="0">
                <a:solidFill>
                  <a:srgbClr val="C00000"/>
                </a:solidFill>
                <a:latin typeface="Candara" panose="020E0502030303020204" pitchFamily="34" charset="0"/>
              </a:rPr>
              <a:t>conservation issues. Theses are expected to be resolved by the Management Plan which is however delayed over 5 years &amp; is yet to be developed</a:t>
            </a:r>
            <a:endParaRPr lang="en-US"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2342617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61802"/>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278313" y="6381076"/>
            <a:ext cx="2743200" cy="365125"/>
          </a:xfrm>
        </p:spPr>
        <p:txBody>
          <a:bodyPr/>
          <a:lstStyle/>
          <a:p>
            <a:fld id="{CB603186-55BD-4063-9A22-7A984CE86035}" type="slidenum">
              <a:rPr lang="en-US" smtClean="0">
                <a:solidFill>
                  <a:srgbClr val="002060"/>
                </a:solidFill>
              </a:rPr>
              <a:pPr/>
              <a:t>4</a:t>
            </a:fld>
            <a:endParaRPr lang="en-US" dirty="0">
              <a:solidFill>
                <a:srgbClr val="002060"/>
              </a:solidFill>
            </a:endParaRPr>
          </a:p>
        </p:txBody>
      </p:sp>
      <p:sp>
        <p:nvSpPr>
          <p:cNvPr id="3" name="Rectangle 2"/>
          <p:cNvSpPr/>
          <p:nvPr/>
        </p:nvSpPr>
        <p:spPr>
          <a:xfrm>
            <a:off x="49058" y="31151"/>
            <a:ext cx="8265601" cy="830997"/>
          </a:xfrm>
          <a:prstGeom prst="rect">
            <a:avLst/>
          </a:prstGeom>
        </p:spPr>
        <p:txBody>
          <a:bodyPr wrap="square">
            <a:spAutoFit/>
          </a:bodyPr>
          <a:lstStyle/>
          <a:p>
            <a:r>
              <a:rPr lang="en-US" sz="2400" b="1" u="sng" dirty="0" smtClean="0">
                <a:latin typeface="Candara" panose="020E0502030303020204" pitchFamily="34" charset="0"/>
              </a:rPr>
              <a:t>Rec. No 174. Measure No 1:  </a:t>
            </a:r>
          </a:p>
          <a:p>
            <a:r>
              <a:rPr lang="en-US" sz="2400" b="1" u="sng" dirty="0" smtClean="0">
                <a:latin typeface="Candara" panose="020E0502030303020204" pitchFamily="34" charset="0"/>
              </a:rPr>
              <a:t>Appropriate Protection status</a:t>
            </a:r>
            <a:endParaRPr lang="en-US" sz="2400" b="1" u="sng" dirty="0">
              <a:latin typeface="Candara" panose="020E0502030303020204" pitchFamily="34" charset="0"/>
            </a:endParaRPr>
          </a:p>
        </p:txBody>
      </p:sp>
      <p:pic>
        <p:nvPicPr>
          <p:cNvPr id="9" name="Content Placeholder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r="2104"/>
          <a:stretch/>
        </p:blipFill>
        <p:spPr>
          <a:xfrm rot="16200000">
            <a:off x="2935992" y="62346"/>
            <a:ext cx="2731458" cy="6395623"/>
          </a:xfrm>
          <a:prstGeom prst="rect">
            <a:avLst/>
          </a:prstGeom>
        </p:spPr>
      </p:pic>
      <p:sp>
        <p:nvSpPr>
          <p:cNvPr id="10" name="Rounded Rectangle 9"/>
          <p:cNvSpPr/>
          <p:nvPr/>
        </p:nvSpPr>
        <p:spPr>
          <a:xfrm rot="20542170">
            <a:off x="1522614" y="2457547"/>
            <a:ext cx="1435303" cy="55146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1728031">
            <a:off x="4927485" y="2424477"/>
            <a:ext cx="832872" cy="55146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4749860"/>
            <a:ext cx="11325200" cy="1631216"/>
          </a:xfrm>
          <a:prstGeom prst="rect">
            <a:avLst/>
          </a:prstGeom>
        </p:spPr>
        <p:txBody>
          <a:bodyPr wrap="square" numCol="1">
            <a:spAutoFit/>
          </a:bodyPr>
          <a:lstStyle/>
          <a:p>
            <a:pPr marL="285750" indent="-285750">
              <a:buFont typeface="Arial" panose="020B0604020202020204" pitchFamily="34" charset="0"/>
              <a:buChar char="•"/>
            </a:pPr>
            <a:r>
              <a:rPr lang="en-US" sz="2000" b="1" dirty="0" smtClean="0">
                <a:latin typeface="Candara" panose="020E0502030303020204" pitchFamily="34" charset="0"/>
                <a:cs typeface="Vani" panose="020B0502040204020203" pitchFamily="34" charset="0"/>
              </a:rPr>
              <a:t>Adjacent </a:t>
            </a:r>
            <a:r>
              <a:rPr lang="en-US" sz="2000" b="1" dirty="0">
                <a:latin typeface="Candara" panose="020E0502030303020204" pitchFamily="34" charset="0"/>
                <a:cs typeface="Vani" panose="020B0502040204020203" pitchFamily="34" charset="0"/>
              </a:rPr>
              <a:t>areas to the Nature </a:t>
            </a:r>
            <a:r>
              <a:rPr lang="en-US" sz="2000" b="1" dirty="0" smtClean="0">
                <a:latin typeface="Candara" panose="020E0502030303020204" pitchFamily="34" charset="0"/>
                <a:cs typeface="Vani" panose="020B0502040204020203" pitchFamily="34" charset="0"/>
              </a:rPr>
              <a:t>Protection </a:t>
            </a:r>
            <a:r>
              <a:rPr lang="en-US" sz="2000" b="1" dirty="0">
                <a:latin typeface="Candara" panose="020E0502030303020204" pitchFamily="34" charset="0"/>
                <a:cs typeface="Vani" panose="020B0502040204020203" pitchFamily="34" charset="0"/>
              </a:rPr>
              <a:t>Areas, are designated as Agricultural Landscape Zones where construction is </a:t>
            </a:r>
            <a:r>
              <a:rPr lang="en-US" sz="2000" b="1" dirty="0" smtClean="0">
                <a:latin typeface="Candara" panose="020E0502030303020204" pitchFamily="34" charset="0"/>
                <a:cs typeface="Vani" panose="020B0502040204020203" pitchFamily="34" charset="0"/>
              </a:rPr>
              <a:t>permitted  </a:t>
            </a:r>
          </a:p>
          <a:p>
            <a:pPr marL="285750" indent="-285750">
              <a:buFont typeface="Arial" panose="020B0604020202020204" pitchFamily="34" charset="0"/>
              <a:buChar char="•"/>
            </a:pPr>
            <a:r>
              <a:rPr lang="en-US" sz="2000" b="1" dirty="0" smtClean="0">
                <a:latin typeface="Candara" panose="020E0502030303020204" pitchFamily="34" charset="0"/>
                <a:cs typeface="Vani" panose="020B0502040204020203" pitchFamily="34" charset="0"/>
              </a:rPr>
              <a:t>Part of the coastal area behind the core nesting beaches (red rectangles) is designated as Agricultural Landscape Zones, putting in extreme danger the reproduction of sea turtles and the adequate protection of the habitat</a:t>
            </a:r>
            <a:endParaRPr lang="en-US" sz="2000" b="1" dirty="0">
              <a:latin typeface="Candara" panose="020E0502030303020204" pitchFamily="34" charset="0"/>
              <a:cs typeface="Vani" panose="020B0502040204020203" pitchFamily="34" charset="0"/>
            </a:endParaRPr>
          </a:p>
        </p:txBody>
      </p:sp>
      <p:sp>
        <p:nvSpPr>
          <p:cNvPr id="13" name="Rectangle 12"/>
          <p:cNvSpPr/>
          <p:nvPr/>
        </p:nvSpPr>
        <p:spPr>
          <a:xfrm>
            <a:off x="-9698" y="1442033"/>
            <a:ext cx="10620548" cy="984885"/>
          </a:xfrm>
          <a:prstGeom prst="rect">
            <a:avLst/>
          </a:prstGeom>
        </p:spPr>
        <p:txBody>
          <a:bodyPr wrap="square">
            <a:spAutoFit/>
          </a:bodyPr>
          <a:lstStyle/>
          <a:p>
            <a:r>
              <a:rPr lang="en-GB" dirty="0">
                <a:latin typeface="Candara" panose="020E0502030303020204" pitchFamily="34" charset="0"/>
                <a:cs typeface="Vani" panose="020B0502040204020203" pitchFamily="34" charset="0"/>
              </a:rPr>
              <a:t>Presidential </a:t>
            </a:r>
            <a:r>
              <a:rPr lang="en-GB" dirty="0" smtClean="0">
                <a:latin typeface="Candara" panose="020E0502030303020204" pitchFamily="34" charset="0"/>
                <a:cs typeface="Vani" panose="020B0502040204020203" pitchFamily="34" charset="0"/>
              </a:rPr>
              <a:t>Decree</a:t>
            </a:r>
            <a:r>
              <a:rPr lang="en-GB" b="1" dirty="0">
                <a:latin typeface="Candara" panose="020E0502030303020204" pitchFamily="34" charset="0"/>
                <a:cs typeface="Vani" panose="020B0502040204020203" pitchFamily="34" charset="0"/>
              </a:rPr>
              <a:t> </a:t>
            </a:r>
            <a:r>
              <a:rPr lang="en-US" b="1" dirty="0" smtClean="0">
                <a:latin typeface="Candara" panose="020E0502030303020204" pitchFamily="34" charset="0"/>
                <a:cs typeface="Vani" panose="020B0502040204020203" pitchFamily="34" charset="0"/>
              </a:rPr>
              <a:t>designates Kyparissia Bay as a Nature Protected Area NOT as a National Park</a:t>
            </a:r>
          </a:p>
          <a:p>
            <a:endParaRPr lang="en-GB" sz="2000" dirty="0" smtClean="0">
              <a:latin typeface="Candara" panose="020E0502030303020204" pitchFamily="34" charset="0"/>
              <a:cs typeface="Vani" panose="020B0502040204020203" pitchFamily="34" charset="0"/>
            </a:endParaRPr>
          </a:p>
          <a:p>
            <a:endParaRPr lang="en-US" sz="2000" dirty="0"/>
          </a:p>
        </p:txBody>
      </p:sp>
      <p:sp>
        <p:nvSpPr>
          <p:cNvPr id="14" name="TextBox 13"/>
          <p:cNvSpPr txBox="1"/>
          <p:nvPr/>
        </p:nvSpPr>
        <p:spPr>
          <a:xfrm>
            <a:off x="6364626" y="3785076"/>
            <a:ext cx="184731" cy="369332"/>
          </a:xfrm>
          <a:prstGeom prst="rect">
            <a:avLst/>
          </a:prstGeom>
          <a:noFill/>
        </p:spPr>
        <p:txBody>
          <a:bodyPr wrap="none" rtlCol="0">
            <a:spAutoFit/>
          </a:bodyPr>
          <a:lstStyle/>
          <a:p>
            <a:endParaRPr lang="en-US" dirty="0"/>
          </a:p>
        </p:txBody>
      </p:sp>
      <p:pic>
        <p:nvPicPr>
          <p:cNvPr id="16" name="Picture 15" descr="\\Med-sbs\medasset-documents\Office Essentials\MEDASSET VISUAL IDENTITY\25 YEAR LOGO\LOGO HORIZONAL ENG rgb-01.jpg"/>
          <p:cNvPicPr>
            <a:picLocks noChangeAspect="1" noChangeArrowheads="1"/>
          </p:cNvPicPr>
          <p:nvPr/>
        </p:nvPicPr>
        <p:blipFill>
          <a:blip r:embed="rId5"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7" name="Rectangle 6"/>
          <p:cNvSpPr/>
          <p:nvPr/>
        </p:nvSpPr>
        <p:spPr>
          <a:xfrm>
            <a:off x="-9698" y="764229"/>
            <a:ext cx="9876386" cy="400110"/>
          </a:xfrm>
          <a:prstGeom prst="rect">
            <a:avLst/>
          </a:prstGeom>
        </p:spPr>
        <p:txBody>
          <a:bodyPr wrap="square">
            <a:spAutoFit/>
          </a:bodyPr>
          <a:lstStyle/>
          <a:p>
            <a:r>
              <a:rPr lang="en-GB" sz="2000" b="1" dirty="0">
                <a:latin typeface="Candara" panose="020E0502030303020204" pitchFamily="34" charset="0"/>
                <a:cs typeface="Vani" panose="020B0502040204020203" pitchFamily="34" charset="0"/>
              </a:rPr>
              <a:t>Presidential Decree </a:t>
            </a:r>
            <a:r>
              <a:rPr lang="en-GB" sz="2000" b="1" dirty="0" smtClean="0">
                <a:latin typeface="Candara" panose="020E0502030303020204" pitchFamily="34" charset="0"/>
                <a:cs typeface="Vani" panose="020B0502040204020203" pitchFamily="34" charset="0"/>
              </a:rPr>
              <a:t>(PD) a </a:t>
            </a:r>
            <a:r>
              <a:rPr lang="en-GB" sz="2000" b="1" dirty="0">
                <a:latin typeface="Candara" panose="020E0502030303020204" pitchFamily="34" charset="0"/>
                <a:cs typeface="Vani" panose="020B0502040204020203" pitchFamily="34" charset="0"/>
              </a:rPr>
              <a:t>positive step but not ensuring adequate protection</a:t>
            </a:r>
            <a:endParaRPr lang="en-US" sz="1600" dirty="0"/>
          </a:p>
        </p:txBody>
      </p:sp>
      <p:sp>
        <p:nvSpPr>
          <p:cNvPr id="8" name="Rectangle 7"/>
          <p:cNvSpPr/>
          <p:nvPr/>
        </p:nvSpPr>
        <p:spPr>
          <a:xfrm>
            <a:off x="-9698" y="1162114"/>
            <a:ext cx="10715798" cy="369332"/>
          </a:xfrm>
          <a:prstGeom prst="rect">
            <a:avLst/>
          </a:prstGeom>
        </p:spPr>
        <p:txBody>
          <a:bodyPr wrap="square">
            <a:spAutoFit/>
          </a:bodyPr>
          <a:lstStyle/>
          <a:p>
            <a:r>
              <a:rPr lang="en-US" b="1" dirty="0">
                <a:solidFill>
                  <a:srgbClr val="FF0000"/>
                </a:solidFill>
                <a:latin typeface="Candara" panose="020E0502030303020204" pitchFamily="34" charset="0"/>
              </a:rPr>
              <a:t>No buffer zone between Nature Protection Area &amp; Agricultural Landscape Zone</a:t>
            </a:r>
          </a:p>
        </p:txBody>
      </p:sp>
    </p:spTree>
    <p:extLst>
      <p:ext uri="{BB962C8B-B14F-4D97-AF65-F5344CB8AC3E}">
        <p14:creationId xmlns:p14="http://schemas.microsoft.com/office/powerpoint/2010/main" val="13455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0901"/>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367058" y="6341094"/>
            <a:ext cx="2743200" cy="365125"/>
          </a:xfrm>
        </p:spPr>
        <p:txBody>
          <a:bodyPr/>
          <a:lstStyle/>
          <a:p>
            <a:fld id="{CB603186-55BD-4063-9A22-7A984CE86035}" type="slidenum">
              <a:rPr lang="en-US" smtClean="0">
                <a:solidFill>
                  <a:srgbClr val="002060"/>
                </a:solidFill>
              </a:rPr>
              <a:pPr/>
              <a:t>5</a:t>
            </a:fld>
            <a:endParaRPr lang="en-US" dirty="0">
              <a:solidFill>
                <a:srgbClr val="002060"/>
              </a:solidFill>
            </a:endParaRPr>
          </a:p>
        </p:txBody>
      </p:sp>
      <p:sp>
        <p:nvSpPr>
          <p:cNvPr id="9" name="Title 2"/>
          <p:cNvSpPr txBox="1">
            <a:spLocks/>
          </p:cNvSpPr>
          <p:nvPr/>
        </p:nvSpPr>
        <p:spPr>
          <a:xfrm>
            <a:off x="74428" y="-257220"/>
            <a:ext cx="10313581" cy="11086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400" b="1" u="sng" dirty="0" smtClean="0">
                <a:latin typeface="Candara" panose="020E0502030303020204" pitchFamily="34" charset="0"/>
                <a:cs typeface="Vani" panose="020B0502040204020203" pitchFamily="34" charset="0"/>
              </a:rPr>
              <a:t>Rec. No 174. Measure No 2:</a:t>
            </a:r>
            <a:br>
              <a:rPr lang="en-US" sz="2400" b="1" u="sng" dirty="0" smtClean="0">
                <a:latin typeface="Candara" panose="020E0502030303020204" pitchFamily="34" charset="0"/>
                <a:cs typeface="Vani" panose="020B0502040204020203" pitchFamily="34" charset="0"/>
              </a:rPr>
            </a:br>
            <a:r>
              <a:rPr lang="en-US" sz="2400" b="1" u="sng" dirty="0" smtClean="0">
                <a:latin typeface="Candara" panose="020E0502030303020204" pitchFamily="34" charset="0"/>
                <a:cs typeface="Vani" panose="020B0502040204020203" pitchFamily="34" charset="0"/>
              </a:rPr>
              <a:t>Permanent Prohibition of Construction (buildings, roads, etc.)</a:t>
            </a:r>
            <a:endParaRPr lang="el-GR" sz="2400" b="1" u="sng" dirty="0">
              <a:latin typeface="Candara" panose="020E0502030303020204" pitchFamily="34" charset="0"/>
              <a:cs typeface="Vani" panose="020B0502040204020203" pitchFamily="34" charset="0"/>
            </a:endParaRPr>
          </a:p>
        </p:txBody>
      </p:sp>
      <p:pic>
        <p:nvPicPr>
          <p:cNvPr id="13" name="Picture 12"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15" name="Rectangle 14"/>
          <p:cNvSpPr/>
          <p:nvPr/>
        </p:nvSpPr>
        <p:spPr>
          <a:xfrm>
            <a:off x="74428" y="758533"/>
            <a:ext cx="11066609" cy="369332"/>
          </a:xfrm>
          <a:prstGeom prst="rect">
            <a:avLst/>
          </a:prstGeom>
        </p:spPr>
        <p:txBody>
          <a:bodyPr wrap="square">
            <a:spAutoFit/>
          </a:bodyPr>
          <a:lstStyle/>
          <a:p>
            <a:pPr>
              <a:spcBef>
                <a:spcPts val="600"/>
              </a:spcBef>
              <a:spcAft>
                <a:spcPts val="600"/>
              </a:spcAft>
            </a:pPr>
            <a:r>
              <a:rPr lang="en-US" dirty="0" smtClean="0">
                <a:latin typeface="Candara" panose="020E0502030303020204" pitchFamily="34" charset="0"/>
                <a:cs typeface="Vani" panose="020B0502040204020203" pitchFamily="34" charset="0"/>
              </a:rPr>
              <a:t>Presidential Decree </a:t>
            </a:r>
            <a:r>
              <a:rPr lang="en-US" b="1" dirty="0" smtClean="0">
                <a:latin typeface="Candara" panose="020E0502030303020204" pitchFamily="34" charset="0"/>
                <a:cs typeface="Vani" panose="020B0502040204020203" pitchFamily="34" charset="0"/>
              </a:rPr>
              <a:t>fails to adequately protect Kyparissia Bay from constructions</a:t>
            </a:r>
          </a:p>
        </p:txBody>
      </p:sp>
      <p:sp>
        <p:nvSpPr>
          <p:cNvPr id="21" name="Rectangle 20"/>
          <p:cNvSpPr/>
          <p:nvPr/>
        </p:nvSpPr>
        <p:spPr>
          <a:xfrm>
            <a:off x="144826" y="3915328"/>
            <a:ext cx="3999036" cy="3139321"/>
          </a:xfrm>
          <a:prstGeom prst="rect">
            <a:avLst/>
          </a:prstGeom>
        </p:spPr>
        <p:txBody>
          <a:bodyPr wrap="square">
            <a:spAutoFit/>
          </a:bodyPr>
          <a:lstStyle/>
          <a:p>
            <a:r>
              <a:rPr lang="en-US" sz="2000" b="1" dirty="0">
                <a:solidFill>
                  <a:srgbClr val="C00000"/>
                </a:solidFill>
                <a:latin typeface="Candara" panose="020E0502030303020204" pitchFamily="34" charset="0"/>
              </a:rPr>
              <a:t>Core nesting area, Agiannakis to </a:t>
            </a:r>
            <a:r>
              <a:rPr lang="en-US" sz="2000" b="1" dirty="0" smtClean="0">
                <a:solidFill>
                  <a:srgbClr val="C00000"/>
                </a:solidFill>
                <a:latin typeface="Candara" panose="020E0502030303020204" pitchFamily="34" charset="0"/>
              </a:rPr>
              <a:t>Elaia &amp; Vounaki, 11</a:t>
            </a:r>
            <a:r>
              <a:rPr lang="en-US" sz="2000" b="1" baseline="30000" dirty="0" smtClean="0">
                <a:solidFill>
                  <a:srgbClr val="C00000"/>
                </a:solidFill>
                <a:latin typeface="Candara" panose="020E0502030303020204" pitchFamily="34" charset="0"/>
              </a:rPr>
              <a:t>th</a:t>
            </a:r>
            <a:r>
              <a:rPr lang="en-US" sz="2000" b="1" dirty="0" smtClean="0">
                <a:solidFill>
                  <a:srgbClr val="C00000"/>
                </a:solidFill>
                <a:latin typeface="Candara" panose="020E0502030303020204" pitchFamily="34" charset="0"/>
              </a:rPr>
              <a:t> July 2022. </a:t>
            </a:r>
            <a:r>
              <a:rPr lang="en-US" sz="2000" b="1" dirty="0">
                <a:solidFill>
                  <a:srgbClr val="C00000"/>
                </a:solidFill>
                <a:latin typeface="Candara" panose="020E0502030303020204" pitchFamily="34" charset="0"/>
              </a:rPr>
              <a:t>The five illegal roads are not restored </a:t>
            </a:r>
            <a:r>
              <a:rPr lang="en-US" sz="2000" b="1" dirty="0" smtClean="0">
                <a:solidFill>
                  <a:srgbClr val="C00000"/>
                </a:solidFill>
                <a:latin typeface="Candara" panose="020E0502030303020204" pitchFamily="34" charset="0"/>
              </a:rPr>
              <a:t>yet, in violation of the PD. </a:t>
            </a:r>
            <a:r>
              <a:rPr lang="en-US" sz="2000" b="1" dirty="0">
                <a:solidFill>
                  <a:srgbClr val="C00000"/>
                </a:solidFill>
                <a:latin typeface="Candara" panose="020E0502030303020204" pitchFamily="34" charset="0"/>
              </a:rPr>
              <a:t>Blockades placed by the Ministry of Environment and Energy </a:t>
            </a:r>
            <a:r>
              <a:rPr lang="en-US" sz="2000" b="1" dirty="0" smtClean="0">
                <a:solidFill>
                  <a:srgbClr val="C00000"/>
                </a:solidFill>
                <a:latin typeface="Candara" panose="020E0502030303020204" pitchFamily="34" charset="0"/>
              </a:rPr>
              <a:t>fail </a:t>
            </a:r>
            <a:r>
              <a:rPr lang="en-US" sz="2000" b="1" dirty="0">
                <a:solidFill>
                  <a:srgbClr val="C00000"/>
                </a:solidFill>
                <a:latin typeface="Candara" panose="020E0502030303020204" pitchFamily="34" charset="0"/>
              </a:rPr>
              <a:t>to prevent vehicles accessing the </a:t>
            </a:r>
            <a:r>
              <a:rPr lang="en-US" sz="2000" b="1" dirty="0" smtClean="0">
                <a:solidFill>
                  <a:srgbClr val="C00000"/>
                </a:solidFill>
                <a:latin typeface="Candara" panose="020E0502030303020204" pitchFamily="34" charset="0"/>
              </a:rPr>
              <a:t>beach. See top picture, vehicle </a:t>
            </a:r>
            <a:r>
              <a:rPr lang="en-US" sz="2000" b="1" dirty="0" smtClean="0">
                <a:solidFill>
                  <a:srgbClr val="C00000"/>
                </a:solidFill>
                <a:latin typeface="Candara" panose="020E0502030303020204" pitchFamily="34" charset="0"/>
              </a:rPr>
              <a:t>bypassing blockades</a:t>
            </a:r>
            <a:r>
              <a:rPr lang="en-US" sz="2000" b="1" dirty="0" smtClean="0">
                <a:solidFill>
                  <a:srgbClr val="C00000"/>
                </a:solidFill>
                <a:latin typeface="Candara" panose="020E0502030303020204" pitchFamily="34" charset="0"/>
              </a:rPr>
              <a:t>.</a:t>
            </a:r>
            <a:endParaRPr lang="en-US" sz="2000" b="1" dirty="0">
              <a:solidFill>
                <a:srgbClr val="C00000"/>
              </a:solidFill>
              <a:latin typeface="Candara" panose="020E0502030303020204" pitchFamily="34" charset="0"/>
            </a:endParaRPr>
          </a:p>
          <a:p>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604" y="1183822"/>
            <a:ext cx="3875432" cy="266181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1788" y="3153157"/>
            <a:ext cx="7351405" cy="148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descr="C:\Users\Nadia A\Desktop\kyp\used\20220712_115649.jpg"/>
          <p:cNvPicPr/>
          <p:nvPr/>
        </p:nvPicPr>
        <p:blipFill rotWithShape="1">
          <a:blip r:embed="rId6" cstate="print">
            <a:extLst>
              <a:ext uri="{28A0092B-C50C-407E-A947-70E740481C1C}">
                <a14:useLocalDpi xmlns:a14="http://schemas.microsoft.com/office/drawing/2010/main" val="0"/>
              </a:ext>
            </a:extLst>
          </a:blip>
          <a:srcRect t="37531"/>
          <a:stretch/>
        </p:blipFill>
        <p:spPr bwMode="auto">
          <a:xfrm>
            <a:off x="4058429" y="1177746"/>
            <a:ext cx="7354764" cy="1931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32" name="Picture 31" descr="C:\Users\Nadia A\Desktop\kyp\used\20220712_111103.jpg"/>
          <p:cNvPicPr/>
          <p:nvPr/>
        </p:nvPicPr>
        <p:blipFill rotWithShape="1">
          <a:blip r:embed="rId7" cstate="print">
            <a:extLst>
              <a:ext uri="{28A0092B-C50C-407E-A947-70E740481C1C}">
                <a14:useLocalDpi xmlns:a14="http://schemas.microsoft.com/office/drawing/2010/main" val="0"/>
              </a:ext>
            </a:extLst>
          </a:blip>
          <a:srcRect t="41053" b="15623"/>
          <a:stretch/>
        </p:blipFill>
        <p:spPr bwMode="auto">
          <a:xfrm>
            <a:off x="4058429" y="4740238"/>
            <a:ext cx="7354764" cy="1478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059076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278313" y="6356350"/>
            <a:ext cx="2743200" cy="365125"/>
          </a:xfrm>
        </p:spPr>
        <p:txBody>
          <a:bodyPr/>
          <a:lstStyle/>
          <a:p>
            <a:fld id="{CB603186-55BD-4063-9A22-7A984CE86035}" type="slidenum">
              <a:rPr lang="en-US" smtClean="0">
                <a:solidFill>
                  <a:srgbClr val="002060"/>
                </a:solidFill>
              </a:rPr>
              <a:pPr/>
              <a:t>6</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0"/>
            <a:ext cx="10145012" cy="1569660"/>
          </a:xfrm>
          <a:prstGeom prst="rect">
            <a:avLst/>
          </a:prstGeom>
        </p:spPr>
        <p:txBody>
          <a:bodyPr wrap="square">
            <a:spAutoFit/>
          </a:bodyPr>
          <a:lstStyle/>
          <a:p>
            <a:r>
              <a:rPr lang="en-US" sz="2400" b="1" u="sng" dirty="0">
                <a:latin typeface="Candara" panose="020E0502030303020204" pitchFamily="34" charset="0"/>
                <a:cs typeface="Vani" panose="020B0502040204020203" pitchFamily="34" charset="0"/>
              </a:rPr>
              <a:t>Rec. No 174. Measure No 3:</a:t>
            </a:r>
            <a:br>
              <a:rPr lang="en-US" sz="2400" b="1" u="sng" dirty="0">
                <a:latin typeface="Candara" panose="020E0502030303020204" pitchFamily="34" charset="0"/>
                <a:cs typeface="Vani" panose="020B0502040204020203" pitchFamily="34" charset="0"/>
              </a:rPr>
            </a:br>
            <a:r>
              <a:rPr lang="en-US" sz="2400" b="1" u="sng" dirty="0" smtClean="0">
                <a:latin typeface="Candara" panose="020E0502030303020204" pitchFamily="34" charset="0"/>
                <a:cs typeface="Vani" panose="020B0502040204020203" pitchFamily="34" charset="0"/>
              </a:rPr>
              <a:t>Prevent </a:t>
            </a:r>
            <a:r>
              <a:rPr lang="en-US" sz="2400" b="1" u="sng" dirty="0" smtClean="0">
                <a:solidFill>
                  <a:srgbClr val="000000"/>
                </a:solidFill>
                <a:latin typeface="Candara" panose="020E0502030303020204" pitchFamily="34" charset="0"/>
                <a:ea typeface="Times New Roman" panose="02020603050405020304" pitchFamily="18" charset="0"/>
              </a:rPr>
              <a:t>cars </a:t>
            </a:r>
            <a:r>
              <a:rPr lang="en-US" sz="2400" b="1" u="sng" dirty="0">
                <a:solidFill>
                  <a:srgbClr val="000000"/>
                </a:solidFill>
                <a:latin typeface="Candara" panose="020E0502030303020204" pitchFamily="34" charset="0"/>
                <a:ea typeface="Times New Roman" panose="02020603050405020304" pitchFamily="18" charset="0"/>
              </a:rPr>
              <a:t>and caravans from reaching the proximity of the nesting beaches</a:t>
            </a:r>
            <a:endParaRPr lang="en-US" sz="2400" b="1" u="sng" dirty="0" smtClean="0">
              <a:latin typeface="Candara" panose="020E0502030303020204" pitchFamily="34" charset="0"/>
              <a:cs typeface="Vani" panose="020B0502040204020203" pitchFamily="34" charset="0"/>
            </a:endParaRPr>
          </a:p>
          <a:p>
            <a:endParaRPr lang="en-US" sz="2400" u="sng" dirty="0">
              <a:latin typeface="Candara" panose="020E0502030303020204" pitchFamily="34" charset="0"/>
            </a:endParaRPr>
          </a:p>
        </p:txBody>
      </p:sp>
      <p:sp>
        <p:nvSpPr>
          <p:cNvPr id="20" name="TextBox 19"/>
          <p:cNvSpPr txBox="1"/>
          <p:nvPr/>
        </p:nvSpPr>
        <p:spPr>
          <a:xfrm>
            <a:off x="21545" y="4058214"/>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600" b="1" dirty="0">
              <a:solidFill>
                <a:schemeClr val="bg1"/>
              </a:solidFill>
              <a:latin typeface="Candara" panose="020E0502030303020204" pitchFamily="34" charset="0"/>
            </a:endParaRPr>
          </a:p>
        </p:txBody>
      </p:sp>
      <p:pic>
        <p:nvPicPr>
          <p:cNvPr id="15" name="Picture 14" descr="C:\Users\Nadia A\Desktop\Nadia\20220712_101420.jpg"/>
          <p:cNvPicPr/>
          <p:nvPr/>
        </p:nvPicPr>
        <p:blipFill rotWithShape="1">
          <a:blip r:embed="rId4" cstate="print">
            <a:extLst>
              <a:ext uri="{28A0092B-C50C-407E-A947-70E740481C1C}">
                <a14:useLocalDpi xmlns:a14="http://schemas.microsoft.com/office/drawing/2010/main" val="0"/>
              </a:ext>
            </a:extLst>
          </a:blip>
          <a:srcRect t="20027" b="28470"/>
          <a:stretch/>
        </p:blipFill>
        <p:spPr bwMode="auto">
          <a:xfrm>
            <a:off x="75177" y="1271265"/>
            <a:ext cx="5484495" cy="1592580"/>
          </a:xfrm>
          <a:prstGeom prst="rect">
            <a:avLst/>
          </a:prstGeom>
          <a:noFill/>
          <a:ln>
            <a:noFill/>
          </a:ln>
          <a:extLst>
            <a:ext uri="{53640926-AAD7-44D8-BBD7-CCE9431645EC}">
              <a14:shadowObscured xmlns:a14="http://schemas.microsoft.com/office/drawing/2010/main"/>
            </a:ext>
          </a:extLst>
        </p:spPr>
      </p:pic>
      <p:pic>
        <p:nvPicPr>
          <p:cNvPr id="19" name="Picture 18" descr="C:\Users\Nadia A\Desktop\Nadia1\20220712_110815.jpg"/>
          <p:cNvPicPr/>
          <p:nvPr/>
        </p:nvPicPr>
        <p:blipFill rotWithShape="1">
          <a:blip r:embed="rId5" cstate="print">
            <a:extLst>
              <a:ext uri="{28A0092B-C50C-407E-A947-70E740481C1C}">
                <a14:useLocalDpi xmlns:a14="http://schemas.microsoft.com/office/drawing/2010/main" val="0"/>
              </a:ext>
            </a:extLst>
          </a:blip>
          <a:srcRect t="25788" b="13986"/>
          <a:stretch/>
        </p:blipFill>
        <p:spPr bwMode="auto">
          <a:xfrm>
            <a:off x="73272" y="4782619"/>
            <a:ext cx="5749925" cy="1948815"/>
          </a:xfrm>
          <a:prstGeom prst="rect">
            <a:avLst/>
          </a:prstGeom>
          <a:noFill/>
          <a:ln>
            <a:noFill/>
          </a:ln>
          <a:extLst>
            <a:ext uri="{53640926-AAD7-44D8-BBD7-CCE9431645EC}">
              <a14:shadowObscured xmlns:a14="http://schemas.microsoft.com/office/drawing/2010/main"/>
            </a:ext>
          </a:extLst>
        </p:spPr>
      </p:pic>
      <p:pic>
        <p:nvPicPr>
          <p:cNvPr id="21" name="Picture 20" descr="\\medfs\Medasset-Documents\CAMPAIGNS\Kyparissia Aug 2014-\2022_Kyparissiakos\Photos\Amerssa\IMG_0952.JPG"/>
          <p:cNvPicPr/>
          <p:nvPr/>
        </p:nvPicPr>
        <p:blipFill rotWithShape="1">
          <a:blip r:embed="rId6" cstate="print">
            <a:extLst>
              <a:ext uri="{28A0092B-C50C-407E-A947-70E740481C1C}">
                <a14:useLocalDpi xmlns:a14="http://schemas.microsoft.com/office/drawing/2010/main" val="0"/>
              </a:ext>
            </a:extLst>
          </a:blip>
          <a:srcRect l="9911" r="21122"/>
          <a:stretch/>
        </p:blipFill>
        <p:spPr bwMode="auto">
          <a:xfrm rot="5400000">
            <a:off x="6177520" y="701786"/>
            <a:ext cx="2534672" cy="3666914"/>
          </a:xfrm>
          <a:prstGeom prst="rect">
            <a:avLst/>
          </a:prstGeom>
          <a:noFill/>
          <a:ln>
            <a:noFill/>
          </a:ln>
          <a:extLst>
            <a:ext uri="{53640926-AAD7-44D8-BBD7-CCE9431645EC}">
              <a14:shadowObscured xmlns:a14="http://schemas.microsoft.com/office/drawing/2010/main"/>
            </a:ext>
          </a:extLst>
        </p:spPr>
      </p:pic>
      <p:pic>
        <p:nvPicPr>
          <p:cNvPr id="22" name="Picture 21" descr="C:\Users\Nadia A\Desktop\Nadia1\20220711_22553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72" y="2802931"/>
            <a:ext cx="5486400" cy="1560830"/>
          </a:xfrm>
          <a:prstGeom prst="rect">
            <a:avLst/>
          </a:prstGeom>
          <a:noFill/>
          <a:ln>
            <a:solidFill>
              <a:schemeClr val="bg1"/>
            </a:solidFill>
          </a:ln>
        </p:spPr>
      </p:pic>
      <p:sp>
        <p:nvSpPr>
          <p:cNvPr id="8" name="Rectangle 7"/>
          <p:cNvSpPr/>
          <p:nvPr/>
        </p:nvSpPr>
        <p:spPr>
          <a:xfrm>
            <a:off x="5823197" y="5813587"/>
            <a:ext cx="6096000" cy="830997"/>
          </a:xfrm>
          <a:prstGeom prst="rect">
            <a:avLst/>
          </a:prstGeom>
        </p:spPr>
        <p:txBody>
          <a:bodyPr>
            <a:spAutoFit/>
          </a:bodyPr>
          <a:lstStyle/>
          <a:p>
            <a:r>
              <a:rPr lang="en-GB" sz="1600" b="1" dirty="0" err="1">
                <a:solidFill>
                  <a:srgbClr val="C00000"/>
                </a:solidFill>
                <a:latin typeface="Candara" panose="020E0502030303020204" pitchFamily="34" charset="0"/>
                <a:ea typeface="Times New Roman" panose="02020603050405020304" pitchFamily="18" charset="0"/>
              </a:rPr>
              <a:t>Vounaki</a:t>
            </a:r>
            <a:r>
              <a:rPr lang="en-GB" sz="1600" b="1" dirty="0">
                <a:solidFill>
                  <a:srgbClr val="C00000"/>
                </a:solidFill>
                <a:latin typeface="Candara" panose="020E0502030303020204" pitchFamily="34" charset="0"/>
                <a:ea typeface="Times New Roman" panose="02020603050405020304" pitchFamily="18" charset="0"/>
              </a:rPr>
              <a:t> core nesting area, 1</a:t>
            </a:r>
            <a:r>
              <a:rPr lang="en-US" sz="1600" b="1" dirty="0">
                <a:solidFill>
                  <a:srgbClr val="C00000"/>
                </a:solidFill>
                <a:latin typeface="Candara" panose="020E0502030303020204" pitchFamily="34" charset="0"/>
                <a:ea typeface="Times New Roman" panose="02020603050405020304" pitchFamily="18" charset="0"/>
              </a:rPr>
              <a:t>1</a:t>
            </a:r>
            <a:r>
              <a:rPr lang="en-GB" sz="1600" b="1" baseline="30000" dirty="0" err="1">
                <a:solidFill>
                  <a:srgbClr val="C00000"/>
                </a:solidFill>
                <a:latin typeface="Candara" panose="020E0502030303020204" pitchFamily="34" charset="0"/>
                <a:ea typeface="Times New Roman" panose="02020603050405020304" pitchFamily="18" charset="0"/>
              </a:rPr>
              <a:t>th</a:t>
            </a:r>
            <a:r>
              <a:rPr lang="en-GB" sz="1600" b="1" dirty="0">
                <a:solidFill>
                  <a:srgbClr val="C00000"/>
                </a:solidFill>
                <a:latin typeface="Candara" panose="020E0502030303020204" pitchFamily="34" charset="0"/>
                <a:ea typeface="Times New Roman" panose="02020603050405020304" pitchFamily="18" charset="0"/>
              </a:rPr>
              <a:t> July 2022. Camping </a:t>
            </a:r>
            <a:r>
              <a:rPr lang="en-GB" sz="1600" b="1" dirty="0" smtClean="0">
                <a:solidFill>
                  <a:srgbClr val="C00000"/>
                </a:solidFill>
                <a:latin typeface="Candara" panose="020E0502030303020204" pitchFamily="34" charset="0"/>
                <a:ea typeface="Times New Roman" panose="02020603050405020304" pitchFamily="18" charset="0"/>
              </a:rPr>
              <a:t>directly </a:t>
            </a:r>
            <a:r>
              <a:rPr lang="en-GB" sz="1600" b="1" dirty="0">
                <a:solidFill>
                  <a:srgbClr val="C00000"/>
                </a:solidFill>
                <a:latin typeface="Candara" panose="020E0502030303020204" pitchFamily="34" charset="0"/>
                <a:ea typeface="Times New Roman" panose="02020603050405020304" pitchFamily="18" charset="0"/>
              </a:rPr>
              <a:t>behind the core nesting area in the protected forestry area and illegal roads. No action is taken by the authorities to prevent </a:t>
            </a:r>
            <a:r>
              <a:rPr lang="en-GB" sz="1600" b="1" dirty="0" smtClean="0">
                <a:solidFill>
                  <a:srgbClr val="C00000"/>
                </a:solidFill>
                <a:latin typeface="Candara" panose="020E0502030303020204" pitchFamily="34" charset="0"/>
                <a:ea typeface="Times New Roman" panose="02020603050405020304" pitchFamily="18" charset="0"/>
              </a:rPr>
              <a:t>this</a:t>
            </a:r>
            <a:r>
              <a:rPr lang="en-GB" sz="1600" b="1" dirty="0" smtClean="0">
                <a:solidFill>
                  <a:srgbClr val="C00000"/>
                </a:solidFill>
                <a:latin typeface="Candara" panose="020E0502030303020204" pitchFamily="34" charset="0"/>
                <a:ea typeface="Times New Roman" panose="02020603050405020304" pitchFamily="18" charset="0"/>
              </a:rPr>
              <a:t>.</a:t>
            </a:r>
            <a:endParaRPr lang="el-GR" sz="1600" b="1" dirty="0">
              <a:solidFill>
                <a:srgbClr val="C00000"/>
              </a:solidFill>
              <a:latin typeface="Candara" panose="020E0502030303020204" pitchFamily="34" charset="0"/>
            </a:endParaRPr>
          </a:p>
        </p:txBody>
      </p:sp>
      <p:sp>
        <p:nvSpPr>
          <p:cNvPr id="14" name="Rectangle 13"/>
          <p:cNvSpPr/>
          <p:nvPr/>
        </p:nvSpPr>
        <p:spPr>
          <a:xfrm>
            <a:off x="5769833" y="3789644"/>
            <a:ext cx="6096000" cy="1077218"/>
          </a:xfrm>
          <a:prstGeom prst="rect">
            <a:avLst/>
          </a:prstGeom>
        </p:spPr>
        <p:txBody>
          <a:bodyPr>
            <a:spAutoFit/>
          </a:bodyPr>
          <a:lstStyle/>
          <a:p>
            <a:r>
              <a:rPr lang="en-GB" sz="1600" b="1" dirty="0" err="1">
                <a:solidFill>
                  <a:srgbClr val="C00000"/>
                </a:solidFill>
                <a:latin typeface="Candara" panose="020E0502030303020204" pitchFamily="34" charset="0"/>
                <a:ea typeface="Times New Roman" panose="02020603050405020304" pitchFamily="18" charset="0"/>
              </a:rPr>
              <a:t>Kalo</a:t>
            </a:r>
            <a:r>
              <a:rPr lang="en-GB" sz="1600" b="1" dirty="0">
                <a:solidFill>
                  <a:srgbClr val="C00000"/>
                </a:solidFill>
                <a:latin typeface="Candara" panose="020E0502030303020204" pitchFamily="34" charset="0"/>
                <a:ea typeface="Times New Roman" panose="02020603050405020304" pitchFamily="18" charset="0"/>
              </a:rPr>
              <a:t> Nero core nesting area. No management measures exist to prevent cars and caravans parking in close proximity to the nesting </a:t>
            </a:r>
            <a:r>
              <a:rPr lang="en-GB" sz="1600" b="1" dirty="0" smtClean="0">
                <a:solidFill>
                  <a:srgbClr val="C00000"/>
                </a:solidFill>
                <a:latin typeface="Candara" panose="020E0502030303020204" pitchFamily="34" charset="0"/>
                <a:ea typeface="Times New Roman" panose="02020603050405020304" pitchFamily="18" charset="0"/>
              </a:rPr>
              <a:t>beach. </a:t>
            </a:r>
            <a:r>
              <a:rPr lang="en-US" sz="1600" b="1" dirty="0">
                <a:solidFill>
                  <a:srgbClr val="C00000"/>
                </a:solidFill>
                <a:latin typeface="Candara" panose="020E0502030303020204" pitchFamily="34" charset="0"/>
              </a:rPr>
              <a:t>Top &amp; Middle; 32 counted Caravans during the day and overnight camping directly behind the core nesting area</a:t>
            </a:r>
            <a:endParaRPr lang="el-GR" sz="1600"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2168930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278313" y="6356350"/>
            <a:ext cx="2743200" cy="365125"/>
          </a:xfrm>
        </p:spPr>
        <p:txBody>
          <a:bodyPr/>
          <a:lstStyle/>
          <a:p>
            <a:fld id="{CB603186-55BD-4063-9A22-7A984CE86035}" type="slidenum">
              <a:rPr lang="en-US" smtClean="0">
                <a:solidFill>
                  <a:srgbClr val="002060"/>
                </a:solidFill>
              </a:rPr>
              <a:pPr/>
              <a:t>7</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13" name="TextBox 12"/>
          <p:cNvSpPr txBox="1"/>
          <p:nvPr/>
        </p:nvSpPr>
        <p:spPr>
          <a:xfrm>
            <a:off x="84931" y="923330"/>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900" b="1" dirty="0">
              <a:solidFill>
                <a:schemeClr val="bg1"/>
              </a:solidFill>
              <a:latin typeface="Candara" panose="020E0502030303020204" pitchFamily="34" charset="0"/>
            </a:endParaRPr>
          </a:p>
        </p:txBody>
      </p:sp>
      <p:sp>
        <p:nvSpPr>
          <p:cNvPr id="18" name="TextBox 17"/>
          <p:cNvSpPr txBox="1"/>
          <p:nvPr/>
        </p:nvSpPr>
        <p:spPr>
          <a:xfrm>
            <a:off x="5122661" y="923330"/>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600" b="1" dirty="0">
              <a:solidFill>
                <a:schemeClr val="bg1"/>
              </a:solidFill>
              <a:latin typeface="Candara" panose="020E0502030303020204" pitchFamily="34" charset="0"/>
            </a:endParaRPr>
          </a:p>
        </p:txBody>
      </p:sp>
      <p:sp>
        <p:nvSpPr>
          <p:cNvPr id="20" name="TextBox 19"/>
          <p:cNvSpPr txBox="1"/>
          <p:nvPr/>
        </p:nvSpPr>
        <p:spPr>
          <a:xfrm>
            <a:off x="21545" y="4058214"/>
            <a:ext cx="1008113" cy="184666"/>
          </a:xfrm>
          <a:prstGeom prst="rect">
            <a:avLst/>
          </a:prstGeom>
          <a:noFill/>
        </p:spPr>
        <p:txBody>
          <a:bodyPr wrap="square" rtlCol="0">
            <a:spAutoFit/>
          </a:bodyPr>
          <a:lstStyle/>
          <a:p>
            <a:r>
              <a:rPr lang="en-US" sz="600" b="1" dirty="0" smtClean="0">
                <a:solidFill>
                  <a:schemeClr val="bg1"/>
                </a:solidFill>
                <a:latin typeface="Candara" panose="020E0502030303020204" pitchFamily="34" charset="0"/>
              </a:rPr>
              <a:t>ARCHELON</a:t>
            </a:r>
            <a:endParaRPr lang="en-US" sz="600" b="1" dirty="0">
              <a:solidFill>
                <a:schemeClr val="bg1"/>
              </a:solidFill>
              <a:latin typeface="Candara" panose="020E0502030303020204" pitchFamily="34" charset="0"/>
            </a:endParaRPr>
          </a:p>
        </p:txBody>
      </p:sp>
      <p:sp>
        <p:nvSpPr>
          <p:cNvPr id="8" name="Rectangle 7"/>
          <p:cNvSpPr/>
          <p:nvPr/>
        </p:nvSpPr>
        <p:spPr>
          <a:xfrm>
            <a:off x="49059" y="49404"/>
            <a:ext cx="11816774" cy="1200329"/>
          </a:xfrm>
          <a:prstGeom prst="rect">
            <a:avLst/>
          </a:prstGeom>
        </p:spPr>
        <p:txBody>
          <a:bodyPr wrap="square">
            <a:spAutoFit/>
          </a:bodyPr>
          <a:lstStyle/>
          <a:p>
            <a:r>
              <a:rPr lang="en-US" sz="2400" b="1" u="sng" dirty="0">
                <a:latin typeface="Candara" panose="020E0502030303020204" pitchFamily="34" charset="0"/>
                <a:cs typeface="Vani" panose="020B0502040204020203" pitchFamily="34" charset="0"/>
              </a:rPr>
              <a:t>Rec. No 174. Measure No </a:t>
            </a:r>
            <a:r>
              <a:rPr lang="en-US" sz="2400" b="1" u="sng" dirty="0" smtClean="0">
                <a:latin typeface="Candara" panose="020E0502030303020204" pitchFamily="34" charset="0"/>
                <a:cs typeface="Vani" panose="020B0502040204020203" pitchFamily="34" charset="0"/>
              </a:rPr>
              <a:t>4:</a:t>
            </a:r>
            <a:r>
              <a:rPr lang="en-US" sz="2400" b="1" u="sng" dirty="0">
                <a:latin typeface="Candara" panose="020E0502030303020204" pitchFamily="34" charset="0"/>
                <a:cs typeface="Vani" panose="020B0502040204020203" pitchFamily="34" charset="0"/>
              </a:rPr>
              <a:t/>
            </a:r>
            <a:br>
              <a:rPr lang="en-US" sz="2400" b="1" u="sng" dirty="0">
                <a:latin typeface="Candara" panose="020E0502030303020204" pitchFamily="34" charset="0"/>
                <a:cs typeface="Vani" panose="020B0502040204020203" pitchFamily="34" charset="0"/>
              </a:rPr>
            </a:br>
            <a:r>
              <a:rPr lang="en-US" sz="2400" b="1" u="sng" dirty="0">
                <a:latin typeface="Candara" panose="020E0502030303020204" pitchFamily="34" charset="0"/>
                <a:cs typeface="Vani" panose="020B0502040204020203" pitchFamily="34" charset="0"/>
              </a:rPr>
              <a:t>Adjustments to existing buildings &amp; </a:t>
            </a:r>
            <a:endParaRPr lang="en-US" sz="2400" b="1" u="sng" dirty="0" smtClean="0">
              <a:latin typeface="Candara" panose="020E0502030303020204" pitchFamily="34" charset="0"/>
              <a:cs typeface="Vani" panose="020B0502040204020203" pitchFamily="34" charset="0"/>
            </a:endParaRPr>
          </a:p>
          <a:p>
            <a:r>
              <a:rPr lang="en-US" sz="2400" b="1" u="sng" dirty="0" smtClean="0">
                <a:latin typeface="Candara" panose="020E0502030303020204" pitchFamily="34" charset="0"/>
                <a:cs typeface="Vani" panose="020B0502040204020203" pitchFamily="34" charset="0"/>
              </a:rPr>
              <a:t>Restoration </a:t>
            </a:r>
            <a:r>
              <a:rPr lang="en-US" sz="2400" b="1" u="sng" dirty="0">
                <a:latin typeface="Candara" panose="020E0502030303020204" pitchFamily="34" charset="0"/>
                <a:cs typeface="Vani" panose="020B0502040204020203" pitchFamily="34" charset="0"/>
              </a:rPr>
              <a:t>of Original Dune </a:t>
            </a:r>
            <a:r>
              <a:rPr lang="en-US" sz="2400" b="1" u="sng" dirty="0" smtClean="0">
                <a:latin typeface="Candara" panose="020E0502030303020204" pitchFamily="34" charset="0"/>
                <a:cs typeface="Vani" panose="020B0502040204020203" pitchFamily="34" charset="0"/>
              </a:rPr>
              <a:t>and </a:t>
            </a:r>
            <a:r>
              <a:rPr lang="en-US" sz="2400" b="1" u="sng" dirty="0">
                <a:latin typeface="Candara" panose="020E0502030303020204" pitchFamily="34" charset="0"/>
                <a:cs typeface="Vani" panose="020B0502040204020203" pitchFamily="34" charset="0"/>
              </a:rPr>
              <a:t>Forest Habitat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16" y="1423567"/>
            <a:ext cx="6034696" cy="3806904"/>
          </a:xfrm>
          <a:prstGeom prst="rect">
            <a:avLst/>
          </a:prstGeom>
        </p:spPr>
      </p:pic>
      <p:sp>
        <p:nvSpPr>
          <p:cNvPr id="7" name="Rectangle 6"/>
          <p:cNvSpPr/>
          <p:nvPr/>
        </p:nvSpPr>
        <p:spPr>
          <a:xfrm>
            <a:off x="142739" y="5433020"/>
            <a:ext cx="5814707" cy="1200329"/>
          </a:xfrm>
          <a:prstGeom prst="rect">
            <a:avLst/>
          </a:prstGeom>
        </p:spPr>
        <p:txBody>
          <a:bodyPr wrap="square">
            <a:spAutoFit/>
          </a:bodyPr>
          <a:lstStyle/>
          <a:p>
            <a:r>
              <a:rPr lang="en-GB" b="1" dirty="0">
                <a:solidFill>
                  <a:srgbClr val="C00000"/>
                </a:solidFill>
                <a:latin typeface="Candara" panose="020E0502030303020204" pitchFamily="34" charset="0"/>
                <a:ea typeface="Times New Roman" panose="02020603050405020304" pitchFamily="18" charset="0"/>
              </a:rPr>
              <a:t>Top, </a:t>
            </a:r>
            <a:r>
              <a:rPr lang="en-GB" b="1" dirty="0" err="1">
                <a:solidFill>
                  <a:srgbClr val="C00000"/>
                </a:solidFill>
                <a:latin typeface="Candara" panose="020E0502030303020204" pitchFamily="34" charset="0"/>
                <a:ea typeface="Times New Roman" panose="02020603050405020304" pitchFamily="18" charset="0"/>
              </a:rPr>
              <a:t>Vounaki</a:t>
            </a:r>
            <a:r>
              <a:rPr lang="en-GB" b="1" dirty="0">
                <a:solidFill>
                  <a:srgbClr val="C00000"/>
                </a:solidFill>
                <a:latin typeface="Candara" panose="020E0502030303020204" pitchFamily="34" charset="0"/>
                <a:ea typeface="Times New Roman" panose="02020603050405020304" pitchFamily="18" charset="0"/>
              </a:rPr>
              <a:t> &amp; Bottom </a:t>
            </a:r>
            <a:r>
              <a:rPr lang="en-US" b="1" dirty="0" err="1">
                <a:solidFill>
                  <a:srgbClr val="C00000"/>
                </a:solidFill>
                <a:latin typeface="Candara" panose="020E0502030303020204" pitchFamily="34" charset="0"/>
                <a:ea typeface="Times New Roman" panose="02020603050405020304" pitchFamily="18" charset="0"/>
              </a:rPr>
              <a:t>Agiannakis</a:t>
            </a:r>
            <a:r>
              <a:rPr lang="en-US" b="1" dirty="0">
                <a:solidFill>
                  <a:srgbClr val="C00000"/>
                </a:solidFill>
                <a:latin typeface="Candara" panose="020E0502030303020204" pitchFamily="34" charset="0"/>
                <a:ea typeface="Times New Roman" panose="02020603050405020304" pitchFamily="18" charset="0"/>
              </a:rPr>
              <a:t> </a:t>
            </a:r>
            <a:r>
              <a:rPr lang="en-GB" b="1" dirty="0">
                <a:solidFill>
                  <a:srgbClr val="C00000"/>
                </a:solidFill>
                <a:latin typeface="Candara" panose="020E0502030303020204" pitchFamily="34" charset="0"/>
                <a:ea typeface="Times New Roman" panose="02020603050405020304" pitchFamily="18" charset="0"/>
              </a:rPr>
              <a:t>core nesting areas, 1</a:t>
            </a:r>
            <a:r>
              <a:rPr lang="en-US" b="1" dirty="0">
                <a:solidFill>
                  <a:srgbClr val="C00000"/>
                </a:solidFill>
                <a:latin typeface="Candara" panose="020E0502030303020204" pitchFamily="34" charset="0"/>
                <a:ea typeface="Times New Roman" panose="02020603050405020304" pitchFamily="18" charset="0"/>
              </a:rPr>
              <a:t>1</a:t>
            </a:r>
            <a:r>
              <a:rPr lang="en-GB" b="1" baseline="30000" dirty="0">
                <a:solidFill>
                  <a:srgbClr val="C00000"/>
                </a:solidFill>
                <a:latin typeface="Candara" panose="020E0502030303020204" pitchFamily="34" charset="0"/>
                <a:ea typeface="Times New Roman" panose="02020603050405020304" pitchFamily="18" charset="0"/>
              </a:rPr>
              <a:t>th</a:t>
            </a:r>
            <a:r>
              <a:rPr lang="en-GB" b="1" dirty="0">
                <a:solidFill>
                  <a:srgbClr val="C00000"/>
                </a:solidFill>
                <a:latin typeface="Candara" panose="020E0502030303020204" pitchFamily="34" charset="0"/>
                <a:ea typeface="Times New Roman" panose="02020603050405020304" pitchFamily="18" charset="0"/>
              </a:rPr>
              <a:t> July 2022. </a:t>
            </a:r>
            <a:r>
              <a:rPr lang="en-GB" b="1" dirty="0" smtClean="0">
                <a:solidFill>
                  <a:srgbClr val="C00000"/>
                </a:solidFill>
                <a:latin typeface="Candara" panose="020E0502030303020204" pitchFamily="34" charset="0"/>
                <a:ea typeface="Times New Roman" panose="02020603050405020304" pitchFamily="18" charset="0"/>
              </a:rPr>
              <a:t>Owners of houses </a:t>
            </a:r>
            <a:r>
              <a:rPr lang="en-GB" b="1" dirty="0">
                <a:solidFill>
                  <a:srgbClr val="C00000"/>
                </a:solidFill>
                <a:latin typeface="Candara" panose="020E0502030303020204" pitchFamily="34" charset="0"/>
                <a:ea typeface="Times New Roman" panose="02020603050405020304" pitchFamily="18" charset="0"/>
              </a:rPr>
              <a:t>constructed on the protected sand dunes, plant alien </a:t>
            </a:r>
            <a:r>
              <a:rPr lang="en-GB" b="1" dirty="0" smtClean="0">
                <a:solidFill>
                  <a:srgbClr val="C00000"/>
                </a:solidFill>
                <a:latin typeface="Candara" panose="020E0502030303020204" pitchFamily="34" charset="0"/>
                <a:ea typeface="Times New Roman" panose="02020603050405020304" pitchFamily="18" charset="0"/>
              </a:rPr>
              <a:t>species </a:t>
            </a:r>
            <a:r>
              <a:rPr lang="en-GB" b="1" dirty="0">
                <a:solidFill>
                  <a:srgbClr val="C00000"/>
                </a:solidFill>
                <a:latin typeface="Candara" panose="020E0502030303020204" pitchFamily="34" charset="0"/>
                <a:ea typeface="Times New Roman" panose="02020603050405020304" pitchFamily="18" charset="0"/>
              </a:rPr>
              <a:t>around their </a:t>
            </a:r>
            <a:r>
              <a:rPr lang="en-GB" b="1" dirty="0" smtClean="0">
                <a:solidFill>
                  <a:srgbClr val="C00000"/>
                </a:solidFill>
                <a:latin typeface="Candara" panose="020E0502030303020204" pitchFamily="34" charset="0"/>
                <a:ea typeface="Times New Roman" panose="02020603050405020304" pitchFamily="18" charset="0"/>
              </a:rPr>
              <a:t>properties.</a:t>
            </a:r>
            <a:endParaRPr lang="el-GR" b="1" dirty="0">
              <a:solidFill>
                <a:srgbClr val="C00000"/>
              </a:solidFill>
              <a:latin typeface="Candara" panose="020E0502030303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183" y="1423567"/>
            <a:ext cx="5713597" cy="2403689"/>
          </a:xfrm>
          <a:prstGeom prst="rect">
            <a:avLst/>
          </a:prstGeom>
        </p:spPr>
      </p:pic>
      <p:sp>
        <p:nvSpPr>
          <p:cNvPr id="15" name="Rectangle 14"/>
          <p:cNvSpPr/>
          <p:nvPr/>
        </p:nvSpPr>
        <p:spPr>
          <a:xfrm>
            <a:off x="6246183" y="3957633"/>
            <a:ext cx="5361426" cy="1200329"/>
          </a:xfrm>
          <a:prstGeom prst="rect">
            <a:avLst/>
          </a:prstGeom>
        </p:spPr>
        <p:txBody>
          <a:bodyPr wrap="square">
            <a:spAutoFit/>
          </a:bodyPr>
          <a:lstStyle/>
          <a:p>
            <a:r>
              <a:rPr lang="en-GB" b="1" dirty="0">
                <a:solidFill>
                  <a:srgbClr val="C00000"/>
                </a:solidFill>
                <a:latin typeface="Candara" panose="020E0502030303020204" pitchFamily="34" charset="0"/>
                <a:ea typeface="Times New Roman" panose="02020603050405020304" pitchFamily="18" charset="0"/>
              </a:rPr>
              <a:t>Kalo Nero, 1</a:t>
            </a:r>
            <a:r>
              <a:rPr lang="en-US" b="1" dirty="0">
                <a:solidFill>
                  <a:srgbClr val="C00000"/>
                </a:solidFill>
                <a:latin typeface="Candara" panose="020E0502030303020204" pitchFamily="34" charset="0"/>
                <a:ea typeface="Times New Roman" panose="02020603050405020304" pitchFamily="18" charset="0"/>
              </a:rPr>
              <a:t>1</a:t>
            </a:r>
            <a:r>
              <a:rPr lang="en-GB" b="1" baseline="30000" dirty="0">
                <a:solidFill>
                  <a:srgbClr val="C00000"/>
                </a:solidFill>
                <a:latin typeface="Candara" panose="020E0502030303020204" pitchFamily="34" charset="0"/>
                <a:ea typeface="Times New Roman" panose="02020603050405020304" pitchFamily="18" charset="0"/>
              </a:rPr>
              <a:t>th</a:t>
            </a:r>
            <a:r>
              <a:rPr lang="en-GB" b="1" dirty="0">
                <a:solidFill>
                  <a:srgbClr val="C00000"/>
                </a:solidFill>
                <a:latin typeface="Candara" panose="020E0502030303020204" pitchFamily="34" charset="0"/>
                <a:ea typeface="Times New Roman" panose="02020603050405020304" pitchFamily="18" charset="0"/>
              </a:rPr>
              <a:t> July 2022. </a:t>
            </a:r>
            <a:r>
              <a:rPr lang="en-US" b="1" dirty="0">
                <a:solidFill>
                  <a:srgbClr val="C00000"/>
                </a:solidFill>
                <a:latin typeface="Candara" panose="020E0502030303020204" pitchFamily="34" charset="0"/>
                <a:ea typeface="Times New Roman" panose="02020603050405020304" pitchFamily="18" charset="0"/>
              </a:rPr>
              <a:t>Planted young trees (Red circles) </a:t>
            </a:r>
            <a:r>
              <a:rPr lang="en-US" b="1" dirty="0" smtClean="0">
                <a:solidFill>
                  <a:srgbClr val="C00000"/>
                </a:solidFill>
                <a:latin typeface="Candara" panose="020E0502030303020204" pitchFamily="34" charset="0"/>
                <a:ea typeface="Times New Roman" panose="02020603050405020304" pitchFamily="18" charset="0"/>
              </a:rPr>
              <a:t>&amp; </a:t>
            </a:r>
            <a:r>
              <a:rPr lang="en-US" b="1" dirty="0">
                <a:solidFill>
                  <a:srgbClr val="C00000"/>
                </a:solidFill>
                <a:latin typeface="Candara" panose="020E0502030303020204" pitchFamily="34" charset="0"/>
                <a:ea typeface="Times New Roman" panose="02020603050405020304" pitchFamily="18" charset="0"/>
              </a:rPr>
              <a:t>cultivation of invasive species. </a:t>
            </a:r>
            <a:r>
              <a:rPr lang="en-US" b="1" dirty="0" smtClean="0">
                <a:solidFill>
                  <a:srgbClr val="C00000"/>
                </a:solidFill>
                <a:latin typeface="Candara" panose="020E0502030303020204" pitchFamily="34" charset="0"/>
                <a:ea typeface="Times New Roman" panose="02020603050405020304" pitchFamily="18" charset="0"/>
              </a:rPr>
              <a:t>(</a:t>
            </a:r>
            <a:r>
              <a:rPr lang="en-US" b="1" i="1" dirty="0" smtClean="0">
                <a:solidFill>
                  <a:srgbClr val="C00000"/>
                </a:solidFill>
                <a:latin typeface="Candara" panose="020E0502030303020204" pitchFamily="34" charset="0"/>
                <a:ea typeface="Times New Roman" panose="02020603050405020304" pitchFamily="18" charset="0"/>
              </a:rPr>
              <a:t>Carpobrotus),</a:t>
            </a:r>
            <a:r>
              <a:rPr lang="en-US" b="1" dirty="0" smtClean="0">
                <a:solidFill>
                  <a:srgbClr val="C00000"/>
                </a:solidFill>
                <a:latin typeface="Candara" panose="020E0502030303020204" pitchFamily="34" charset="0"/>
                <a:ea typeface="Times New Roman" panose="02020603050405020304" pitchFamily="18" charset="0"/>
              </a:rPr>
              <a:t> </a:t>
            </a:r>
            <a:r>
              <a:rPr lang="en-US" b="1" dirty="0">
                <a:solidFill>
                  <a:srgbClr val="C00000"/>
                </a:solidFill>
                <a:latin typeface="Candara" panose="020E0502030303020204" pitchFamily="34" charset="0"/>
                <a:ea typeface="Times New Roman" panose="02020603050405020304" pitchFamily="18" charset="0"/>
              </a:rPr>
              <a:t>spreading behind a high density nesting </a:t>
            </a:r>
            <a:r>
              <a:rPr lang="en-US" b="1" dirty="0" smtClean="0">
                <a:solidFill>
                  <a:srgbClr val="C00000"/>
                </a:solidFill>
                <a:latin typeface="Candara" panose="020E0502030303020204" pitchFamily="34" charset="0"/>
                <a:ea typeface="Times New Roman" panose="02020603050405020304" pitchFamily="18" charset="0"/>
              </a:rPr>
              <a:t>area.</a:t>
            </a:r>
            <a:endParaRPr lang="en-US"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3706064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51074" y="2252749"/>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259389" y="6321134"/>
            <a:ext cx="2743200" cy="365125"/>
          </a:xfrm>
        </p:spPr>
        <p:txBody>
          <a:bodyPr/>
          <a:lstStyle/>
          <a:p>
            <a:fld id="{CB603186-55BD-4063-9A22-7A984CE86035}" type="slidenum">
              <a:rPr lang="en-US" smtClean="0">
                <a:solidFill>
                  <a:srgbClr val="002060"/>
                </a:solidFill>
              </a:rPr>
              <a:pPr/>
              <a:t>8</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49059" y="115324"/>
            <a:ext cx="7623192" cy="830997"/>
          </a:xfrm>
          <a:prstGeom prst="rect">
            <a:avLst/>
          </a:prstGeom>
        </p:spPr>
        <p:txBody>
          <a:bodyPr wrap="square">
            <a:spAutoFit/>
          </a:bodyPr>
          <a:lstStyle/>
          <a:p>
            <a:pPr fontAlgn="auto">
              <a:spcAft>
                <a:spcPts val="0"/>
              </a:spcAft>
              <a:defRPr/>
            </a:pPr>
            <a:r>
              <a:rPr lang="en-US" sz="2400" b="1" u="sng" dirty="0">
                <a:latin typeface="Candara" panose="020E0502030303020204" pitchFamily="34" charset="0"/>
                <a:cs typeface="Vani" panose="020B0502040204020203" pitchFamily="34" charset="0"/>
              </a:rPr>
              <a:t>Rec. No 174. Measure No </a:t>
            </a:r>
            <a:r>
              <a:rPr lang="el-GR" sz="2400" b="1" u="sng" dirty="0">
                <a:latin typeface="Candara" panose="020E0502030303020204" pitchFamily="34" charset="0"/>
                <a:cs typeface="Vani" panose="020B0502040204020203" pitchFamily="34" charset="0"/>
              </a:rPr>
              <a:t>5</a:t>
            </a:r>
            <a:r>
              <a:rPr lang="en-US" sz="2400" b="1" u="sng" dirty="0">
                <a:latin typeface="Candara" panose="020E0502030303020204" pitchFamily="34" charset="0"/>
                <a:cs typeface="Vani" panose="020B0502040204020203" pitchFamily="34" charset="0"/>
              </a:rPr>
              <a:t>:</a:t>
            </a:r>
            <a:br>
              <a:rPr lang="en-US" sz="2400" b="1" u="sng" dirty="0">
                <a:latin typeface="Candara" panose="020E0502030303020204" pitchFamily="34" charset="0"/>
                <a:cs typeface="Vani" panose="020B0502040204020203" pitchFamily="34" charset="0"/>
              </a:rPr>
            </a:br>
            <a:r>
              <a:rPr lang="en-US" sz="2400" b="1" u="sng" dirty="0">
                <a:latin typeface="Candara" panose="020E0502030303020204" pitchFamily="34" charset="0"/>
                <a:cs typeface="Vani" panose="020B0502040204020203" pitchFamily="34" charset="0"/>
              </a:rPr>
              <a:t> No agriculture on public land &amp; the dune area</a:t>
            </a:r>
            <a:endParaRPr lang="el-GR" sz="2400" b="1" u="sng" dirty="0">
              <a:latin typeface="Candara" panose="020E0502030303020204" pitchFamily="34" charset="0"/>
              <a:cs typeface="Vani" panose="020B0502040204020203" pitchFamily="34" charset="0"/>
            </a:endParaRPr>
          </a:p>
        </p:txBody>
      </p:sp>
      <p:sp>
        <p:nvSpPr>
          <p:cNvPr id="17" name="Rectangle 16"/>
          <p:cNvSpPr/>
          <p:nvPr/>
        </p:nvSpPr>
        <p:spPr>
          <a:xfrm>
            <a:off x="5835190" y="2271612"/>
            <a:ext cx="5423206" cy="1938992"/>
          </a:xfrm>
          <a:prstGeom prst="rect">
            <a:avLst/>
          </a:prstGeom>
        </p:spPr>
        <p:txBody>
          <a:bodyPr wrap="square">
            <a:spAutoFit/>
          </a:bodyPr>
          <a:lstStyle/>
          <a:p>
            <a:r>
              <a:rPr lang="en-US" sz="2400" b="1" dirty="0" smtClean="0">
                <a:solidFill>
                  <a:srgbClr val="C00000"/>
                </a:solidFill>
                <a:latin typeface="Candara" panose="020E0502030303020204" pitchFamily="34" charset="0"/>
              </a:rPr>
              <a:t>Exactly behind </a:t>
            </a:r>
            <a:r>
              <a:rPr lang="en-US" sz="2400" b="1" dirty="0">
                <a:solidFill>
                  <a:srgbClr val="C00000"/>
                </a:solidFill>
                <a:latin typeface="Candara" panose="020E0502030303020204" pitchFamily="34" charset="0"/>
              </a:rPr>
              <a:t>the core nesting areas of Vounaki </a:t>
            </a:r>
            <a:r>
              <a:rPr lang="en-US" sz="2400" b="1" dirty="0" smtClean="0">
                <a:solidFill>
                  <a:srgbClr val="C00000"/>
                </a:solidFill>
                <a:latin typeface="Candara" panose="020E0502030303020204" pitchFamily="34" charset="0"/>
              </a:rPr>
              <a:t>&amp; </a:t>
            </a:r>
            <a:r>
              <a:rPr lang="en-US" sz="2400" b="1" dirty="0">
                <a:solidFill>
                  <a:srgbClr val="C00000"/>
                </a:solidFill>
                <a:latin typeface="Candara" panose="020E0502030303020204" pitchFamily="34" charset="0"/>
              </a:rPr>
              <a:t>Agiannaki, </a:t>
            </a:r>
            <a:r>
              <a:rPr lang="en-US" sz="2400" b="1" dirty="0" smtClean="0">
                <a:solidFill>
                  <a:srgbClr val="C00000"/>
                </a:solidFill>
                <a:latin typeface="Candara" panose="020E0502030303020204" pitchFamily="34" charset="0"/>
              </a:rPr>
              <a:t>11th </a:t>
            </a:r>
            <a:r>
              <a:rPr lang="en-US" sz="2400" b="1" dirty="0">
                <a:solidFill>
                  <a:srgbClr val="C00000"/>
                </a:solidFill>
                <a:latin typeface="Candara" panose="020E0502030303020204" pitchFamily="34" charset="0"/>
              </a:rPr>
              <a:t>July </a:t>
            </a:r>
            <a:r>
              <a:rPr lang="en-US" sz="2400" b="1" dirty="0" smtClean="0">
                <a:solidFill>
                  <a:srgbClr val="C00000"/>
                </a:solidFill>
                <a:latin typeface="Candara" panose="020E0502030303020204" pitchFamily="34" charset="0"/>
              </a:rPr>
              <a:t>2022. </a:t>
            </a:r>
            <a:r>
              <a:rPr lang="en-US" sz="2400" b="1" dirty="0">
                <a:solidFill>
                  <a:srgbClr val="C00000"/>
                </a:solidFill>
                <a:latin typeface="Candara" panose="020E0502030303020204" pitchFamily="34" charset="0"/>
              </a:rPr>
              <a:t>Sand dune destruction due to agricultural use; ongoing watermelon </a:t>
            </a:r>
            <a:r>
              <a:rPr lang="en-US" sz="2400" b="1" dirty="0" smtClean="0">
                <a:solidFill>
                  <a:srgbClr val="C00000"/>
                </a:solidFill>
                <a:latin typeface="Candara" panose="020E0502030303020204" pitchFamily="34" charset="0"/>
              </a:rPr>
              <a:t>cultivation</a:t>
            </a:r>
            <a:endParaRPr lang="en-US" sz="2400" b="1" dirty="0">
              <a:solidFill>
                <a:srgbClr val="C00000"/>
              </a:solidFill>
              <a:latin typeface="Candara" panose="020E0502030303020204" pitchFamily="34" charset="0"/>
            </a:endParaRPr>
          </a:p>
        </p:txBody>
      </p:sp>
      <p:pic>
        <p:nvPicPr>
          <p:cNvPr id="13" name="Picture 12" descr="C:\Users\Nadia A\Desktop\kyp\used\20220712_105954.jpg"/>
          <p:cNvPicPr/>
          <p:nvPr/>
        </p:nvPicPr>
        <p:blipFill rotWithShape="1">
          <a:blip r:embed="rId4" cstate="print">
            <a:extLst>
              <a:ext uri="{28A0092B-C50C-407E-A947-70E740481C1C}">
                <a14:useLocalDpi xmlns:a14="http://schemas.microsoft.com/office/drawing/2010/main" val="0"/>
              </a:ext>
            </a:extLst>
          </a:blip>
          <a:srcRect t="21442" b="18864"/>
          <a:stretch/>
        </p:blipFill>
        <p:spPr bwMode="auto">
          <a:xfrm>
            <a:off x="120419" y="1496291"/>
            <a:ext cx="5483860" cy="1936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8" name="Picture 17" descr="C:\Users\Nadia A\Desktop\Nadia1\20220712_110008.jpg"/>
          <p:cNvPicPr/>
          <p:nvPr/>
        </p:nvPicPr>
        <p:blipFill rotWithShape="1">
          <a:blip r:embed="rId5" cstate="print">
            <a:extLst>
              <a:ext uri="{28A0092B-C50C-407E-A947-70E740481C1C}">
                <a14:useLocalDpi xmlns:a14="http://schemas.microsoft.com/office/drawing/2010/main" val="0"/>
              </a:ext>
            </a:extLst>
          </a:blip>
          <a:srcRect t="42696" b="1"/>
          <a:stretch/>
        </p:blipFill>
        <p:spPr bwMode="auto">
          <a:xfrm>
            <a:off x="120419" y="3432808"/>
            <a:ext cx="5484495" cy="2171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05620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145059" y="2258596"/>
            <a:ext cx="6046941" cy="4605251"/>
            <a:chOff x="-465622" y="-375176"/>
            <a:chExt cx="9649072" cy="7208819"/>
          </a:xfrm>
        </p:grpSpPr>
        <p:pic>
          <p:nvPicPr>
            <p:cNvPr id="5" name="Picture 4" descr="C:\Users\KonstantinaKostoula\Desktop\ppt-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622" y="-375176"/>
              <a:ext cx="9649072" cy="720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2"/>
            <p:cNvSpPr txBox="1">
              <a:spLocks/>
            </p:cNvSpPr>
            <p:nvPr/>
          </p:nvSpPr>
          <p:spPr>
            <a:xfrm>
              <a:off x="405203" y="97858"/>
              <a:ext cx="8257784" cy="1151119"/>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Arial" charset="0"/>
                </a:defRPr>
              </a:lvl2pPr>
              <a:lvl3pPr algn="l" rtl="0" fontAlgn="base">
                <a:spcBef>
                  <a:spcPct val="0"/>
                </a:spcBef>
                <a:spcAft>
                  <a:spcPct val="0"/>
                </a:spcAft>
                <a:defRPr sz="4100" b="1">
                  <a:solidFill>
                    <a:schemeClr val="tx2"/>
                  </a:solidFill>
                  <a:latin typeface="Arial" charset="0"/>
                </a:defRPr>
              </a:lvl3pPr>
              <a:lvl4pPr algn="l" rtl="0" fontAlgn="base">
                <a:spcBef>
                  <a:spcPct val="0"/>
                </a:spcBef>
                <a:spcAft>
                  <a:spcPct val="0"/>
                </a:spcAft>
                <a:defRPr sz="4100" b="1">
                  <a:solidFill>
                    <a:schemeClr val="tx2"/>
                  </a:solidFill>
                  <a:latin typeface="Arial" charset="0"/>
                </a:defRPr>
              </a:lvl4pPr>
              <a:lvl5pPr algn="l" rtl="0" fontAlgn="base">
                <a:spcBef>
                  <a:spcPct val="0"/>
                </a:spcBef>
                <a:spcAft>
                  <a:spcPct val="0"/>
                </a:spcAft>
                <a:defRPr sz="4100" b="1">
                  <a:solidFill>
                    <a:schemeClr val="tx2"/>
                  </a:solidFill>
                  <a:latin typeface="Arial" charset="0"/>
                </a:defRPr>
              </a:lvl5pPr>
              <a:lvl6pPr marL="457200" algn="l" rtl="0" fontAlgn="base">
                <a:spcBef>
                  <a:spcPct val="0"/>
                </a:spcBef>
                <a:spcAft>
                  <a:spcPct val="0"/>
                </a:spcAft>
                <a:defRPr sz="4100" b="1">
                  <a:solidFill>
                    <a:schemeClr val="tx2"/>
                  </a:solidFill>
                  <a:latin typeface="Arial" charset="0"/>
                </a:defRPr>
              </a:lvl6pPr>
              <a:lvl7pPr marL="914400" algn="l" rtl="0" fontAlgn="base">
                <a:spcBef>
                  <a:spcPct val="0"/>
                </a:spcBef>
                <a:spcAft>
                  <a:spcPct val="0"/>
                </a:spcAft>
                <a:defRPr sz="4100" b="1">
                  <a:solidFill>
                    <a:schemeClr val="tx2"/>
                  </a:solidFill>
                  <a:latin typeface="Arial" charset="0"/>
                </a:defRPr>
              </a:lvl7pPr>
              <a:lvl8pPr marL="1371600" algn="l" rtl="0" fontAlgn="base">
                <a:spcBef>
                  <a:spcPct val="0"/>
                </a:spcBef>
                <a:spcAft>
                  <a:spcPct val="0"/>
                </a:spcAft>
                <a:defRPr sz="4100" b="1">
                  <a:solidFill>
                    <a:schemeClr val="tx2"/>
                  </a:solidFill>
                  <a:latin typeface="Arial" charset="0"/>
                </a:defRPr>
              </a:lvl8pPr>
              <a:lvl9pPr marL="1828800" algn="l" rtl="0" fontAlgn="base">
                <a:spcBef>
                  <a:spcPct val="0"/>
                </a:spcBef>
                <a:spcAft>
                  <a:spcPct val="0"/>
                </a:spcAft>
                <a:defRPr sz="4100" b="1">
                  <a:solidFill>
                    <a:schemeClr val="tx2"/>
                  </a:solidFill>
                  <a:latin typeface="Arial" charset="0"/>
                </a:defRPr>
              </a:lvl9pPr>
              <a:extLst/>
            </a:lstStyle>
            <a:p>
              <a:pPr algn="ctr" fontAlgn="auto">
                <a:spcAft>
                  <a:spcPts val="0"/>
                </a:spcAft>
                <a:defRPr/>
              </a:pPr>
              <a:endParaRPr lang="el-GR" sz="2000" dirty="0">
                <a:effectLst/>
                <a:latin typeface="Arial" panose="020B0604020202020204" pitchFamily="34" charset="0"/>
                <a:cs typeface="Arial" panose="020B0604020202020204" pitchFamily="34" charset="0"/>
              </a:endParaRPr>
            </a:p>
          </p:txBody>
        </p:sp>
      </p:grpSp>
      <p:sp>
        <p:nvSpPr>
          <p:cNvPr id="2" name="Slide Number Placeholder 1"/>
          <p:cNvSpPr>
            <a:spLocks noGrp="1"/>
          </p:cNvSpPr>
          <p:nvPr>
            <p:ph type="sldNum" sz="quarter" idx="12"/>
          </p:nvPr>
        </p:nvSpPr>
        <p:spPr>
          <a:xfrm>
            <a:off x="9357005" y="6348583"/>
            <a:ext cx="2743200" cy="365125"/>
          </a:xfrm>
        </p:spPr>
        <p:txBody>
          <a:bodyPr/>
          <a:lstStyle/>
          <a:p>
            <a:fld id="{CB603186-55BD-4063-9A22-7A984CE86035}" type="slidenum">
              <a:rPr lang="en-US" smtClean="0">
                <a:solidFill>
                  <a:srgbClr val="002060"/>
                </a:solidFill>
              </a:rPr>
              <a:pPr/>
              <a:t>9</a:t>
            </a:fld>
            <a:endParaRPr lang="en-US" dirty="0">
              <a:solidFill>
                <a:srgbClr val="002060"/>
              </a:solidFill>
            </a:endParaRPr>
          </a:p>
        </p:txBody>
      </p:sp>
      <p:pic>
        <p:nvPicPr>
          <p:cNvPr id="9" name="Picture 8" descr="\\Med-sbs\medasset-documents\Office Essentials\MEDASSET VISUAL IDENTITY\25 YEAR LOGO\LOGO HORIZONAL ENG rgb-01.jpg"/>
          <p:cNvPicPr>
            <a:picLocks noChangeAspect="1" noChangeArrowheads="1"/>
          </p:cNvPicPr>
          <p:nvPr/>
        </p:nvPicPr>
        <p:blipFill>
          <a:blip r:embed="rId3" cstate="print">
            <a:clrChange>
              <a:clrFrom>
                <a:srgbClr val="FFFFFF"/>
              </a:clrFrom>
              <a:clrTo>
                <a:srgbClr val="FFFFFF">
                  <a:alpha val="0"/>
                </a:srgbClr>
              </a:clrTo>
            </a:clrChange>
          </a:blip>
          <a:srcRect r="33173"/>
          <a:stretch>
            <a:fillRect/>
          </a:stretch>
        </p:blipFill>
        <p:spPr bwMode="auto">
          <a:xfrm>
            <a:off x="10145012" y="-53991"/>
            <a:ext cx="2046988" cy="853122"/>
          </a:xfrm>
          <a:prstGeom prst="rect">
            <a:avLst/>
          </a:prstGeom>
          <a:noFill/>
          <a:ln w="9525">
            <a:noFill/>
            <a:miter lim="800000"/>
            <a:headEnd/>
            <a:tailEnd/>
          </a:ln>
        </p:spPr>
      </p:pic>
      <p:sp>
        <p:nvSpPr>
          <p:cNvPr id="3" name="Rectangle 2"/>
          <p:cNvSpPr/>
          <p:nvPr/>
        </p:nvSpPr>
        <p:spPr>
          <a:xfrm>
            <a:off x="0" y="7602"/>
            <a:ext cx="6096000" cy="830997"/>
          </a:xfrm>
          <a:prstGeom prst="rect">
            <a:avLst/>
          </a:prstGeom>
        </p:spPr>
        <p:txBody>
          <a:bodyPr>
            <a:spAutoFit/>
          </a:bodyPr>
          <a:lstStyle/>
          <a:p>
            <a:pPr fontAlgn="auto">
              <a:spcAft>
                <a:spcPts val="0"/>
              </a:spcAft>
              <a:defRPr/>
            </a:pPr>
            <a:r>
              <a:rPr lang="en-US" sz="2400" b="1" u="sng" dirty="0">
                <a:latin typeface="Candara" panose="020E0502030303020204" pitchFamily="34" charset="0"/>
                <a:cs typeface="Vani" panose="020B0502040204020203" pitchFamily="34" charset="0"/>
              </a:rPr>
              <a:t>Rec. No 174. Measure No </a:t>
            </a:r>
            <a:r>
              <a:rPr lang="el-GR" sz="2400" b="1" u="sng" dirty="0">
                <a:latin typeface="Candara" panose="020E0502030303020204" pitchFamily="34" charset="0"/>
                <a:cs typeface="Vani" panose="020B0502040204020203" pitchFamily="34" charset="0"/>
              </a:rPr>
              <a:t>6</a:t>
            </a:r>
            <a:r>
              <a:rPr lang="en-US" sz="2400" b="1" u="sng" dirty="0">
                <a:latin typeface="Candara" panose="020E0502030303020204" pitchFamily="34" charset="0"/>
                <a:cs typeface="Vani" panose="020B0502040204020203" pitchFamily="34" charset="0"/>
              </a:rPr>
              <a:t>: </a:t>
            </a:r>
          </a:p>
          <a:p>
            <a:pPr fontAlgn="auto">
              <a:spcAft>
                <a:spcPts val="0"/>
              </a:spcAft>
              <a:defRPr/>
            </a:pPr>
            <a:r>
              <a:rPr lang="en-US" sz="2400" b="1" u="sng" dirty="0">
                <a:latin typeface="Candara" panose="020E0502030303020204" pitchFamily="34" charset="0"/>
                <a:cs typeface="Vani" panose="020B0502040204020203" pitchFamily="34" charset="0"/>
              </a:rPr>
              <a:t>Light Pollution reduction</a:t>
            </a:r>
          </a:p>
        </p:txBody>
      </p:sp>
      <p:sp>
        <p:nvSpPr>
          <p:cNvPr id="8" name="Rectangle 7"/>
          <p:cNvSpPr/>
          <p:nvPr/>
        </p:nvSpPr>
        <p:spPr>
          <a:xfrm>
            <a:off x="7185062" y="3687758"/>
            <a:ext cx="458780" cy="369332"/>
          </a:xfrm>
          <a:prstGeom prst="rect">
            <a:avLst/>
          </a:prstGeom>
        </p:spPr>
        <p:txBody>
          <a:bodyPr wrap="none">
            <a:spAutoFit/>
          </a:bodyPr>
          <a:lstStyle/>
          <a:p>
            <a:r>
              <a:rPr lang="en-US" dirty="0">
                <a:solidFill>
                  <a:schemeClr val="bg1"/>
                </a:solidFill>
                <a:latin typeface="Candara" panose="020E0502030303020204" pitchFamily="34" charset="0"/>
                <a:ea typeface="Times New Roman" panose="02020603050405020304" pitchFamily="18" charset="0"/>
              </a:rPr>
              <a:t>(a)</a:t>
            </a:r>
            <a:endParaRPr lang="en-US" dirty="0">
              <a:solidFill>
                <a:schemeClr val="bg1"/>
              </a:solidFill>
              <a:latin typeface="Candara" panose="020E0502030303020204" pitchFamily="34" charset="0"/>
            </a:endParaRPr>
          </a:p>
        </p:txBody>
      </p:sp>
      <p:sp>
        <p:nvSpPr>
          <p:cNvPr id="14" name="Rectangle 13"/>
          <p:cNvSpPr/>
          <p:nvPr/>
        </p:nvSpPr>
        <p:spPr>
          <a:xfrm>
            <a:off x="5334287" y="2689960"/>
            <a:ext cx="362600" cy="261610"/>
          </a:xfrm>
          <a:prstGeom prst="rect">
            <a:avLst/>
          </a:prstGeom>
        </p:spPr>
        <p:txBody>
          <a:bodyPr wrap="none">
            <a:spAutoFit/>
          </a:bodyPr>
          <a:lstStyle/>
          <a:p>
            <a:r>
              <a:rPr lang="en-US" sz="1100" dirty="0" smtClean="0">
                <a:solidFill>
                  <a:schemeClr val="bg1"/>
                </a:solidFill>
                <a:latin typeface="Candara" panose="020E0502030303020204" pitchFamily="34" charset="0"/>
                <a:ea typeface="Times New Roman" panose="02020603050405020304" pitchFamily="18" charset="0"/>
              </a:rPr>
              <a:t>(b)</a:t>
            </a:r>
            <a:endParaRPr lang="en-US" sz="1100" dirty="0">
              <a:solidFill>
                <a:schemeClr val="bg1"/>
              </a:solidFill>
              <a:latin typeface="Candara" panose="020E0502030303020204" pitchFamily="34" charset="0"/>
            </a:endParaRPr>
          </a:p>
        </p:txBody>
      </p:sp>
      <p:sp>
        <p:nvSpPr>
          <p:cNvPr id="15" name="Rectangle 14"/>
          <p:cNvSpPr/>
          <p:nvPr/>
        </p:nvSpPr>
        <p:spPr>
          <a:xfrm>
            <a:off x="7445618" y="3363985"/>
            <a:ext cx="452368" cy="369332"/>
          </a:xfrm>
          <a:prstGeom prst="rect">
            <a:avLst/>
          </a:prstGeom>
        </p:spPr>
        <p:txBody>
          <a:bodyPr wrap="none">
            <a:spAutoFit/>
          </a:bodyPr>
          <a:lstStyle/>
          <a:p>
            <a:r>
              <a:rPr lang="en-US" dirty="0" smtClean="0">
                <a:solidFill>
                  <a:schemeClr val="bg1"/>
                </a:solidFill>
                <a:latin typeface="Candara" panose="020E0502030303020204" pitchFamily="34" charset="0"/>
                <a:ea typeface="Times New Roman" panose="02020603050405020304" pitchFamily="18" charset="0"/>
              </a:rPr>
              <a:t>(c)</a:t>
            </a:r>
            <a:endParaRPr lang="en-US" dirty="0">
              <a:solidFill>
                <a:schemeClr val="bg1"/>
              </a:solidFill>
              <a:latin typeface="Candara" panose="020E0502030303020204" pitchFamily="34" charset="0"/>
            </a:endParaRPr>
          </a:p>
        </p:txBody>
      </p:sp>
      <p:sp>
        <p:nvSpPr>
          <p:cNvPr id="17" name="Rectangle 16"/>
          <p:cNvSpPr/>
          <p:nvPr/>
        </p:nvSpPr>
        <p:spPr>
          <a:xfrm>
            <a:off x="5348713" y="739275"/>
            <a:ext cx="352982" cy="261610"/>
          </a:xfrm>
          <a:prstGeom prst="rect">
            <a:avLst/>
          </a:prstGeom>
        </p:spPr>
        <p:txBody>
          <a:bodyPr wrap="none">
            <a:spAutoFit/>
          </a:bodyPr>
          <a:lstStyle/>
          <a:p>
            <a:r>
              <a:rPr lang="en-US" sz="1100" dirty="0" smtClean="0">
                <a:solidFill>
                  <a:schemeClr val="bg1"/>
                </a:solidFill>
                <a:latin typeface="Candara" panose="020E0502030303020204" pitchFamily="34" charset="0"/>
                <a:ea typeface="Times New Roman" panose="02020603050405020304" pitchFamily="18" charset="0"/>
              </a:rPr>
              <a:t>(a)</a:t>
            </a:r>
            <a:endParaRPr lang="en-US" sz="1100" dirty="0">
              <a:solidFill>
                <a:schemeClr val="bg1"/>
              </a:solidFill>
              <a:latin typeface="Candara" panose="020E0502030303020204" pitchFamily="34" charset="0"/>
            </a:endParaRPr>
          </a:p>
        </p:txBody>
      </p:sp>
      <p:sp>
        <p:nvSpPr>
          <p:cNvPr id="23" name="Rectangle 22"/>
          <p:cNvSpPr/>
          <p:nvPr/>
        </p:nvSpPr>
        <p:spPr>
          <a:xfrm>
            <a:off x="5347677" y="4671954"/>
            <a:ext cx="348172" cy="261610"/>
          </a:xfrm>
          <a:prstGeom prst="rect">
            <a:avLst/>
          </a:prstGeom>
        </p:spPr>
        <p:txBody>
          <a:bodyPr wrap="none">
            <a:spAutoFit/>
          </a:bodyPr>
          <a:lstStyle/>
          <a:p>
            <a:r>
              <a:rPr lang="en-US" sz="1100" dirty="0" smtClean="0">
                <a:solidFill>
                  <a:schemeClr val="bg1"/>
                </a:solidFill>
                <a:latin typeface="Candara" panose="020E0502030303020204" pitchFamily="34" charset="0"/>
                <a:ea typeface="Times New Roman" panose="02020603050405020304" pitchFamily="18" charset="0"/>
              </a:rPr>
              <a:t>(c)</a:t>
            </a:r>
            <a:endParaRPr lang="en-US" sz="1100" dirty="0">
              <a:solidFill>
                <a:schemeClr val="bg1"/>
              </a:solidFill>
              <a:latin typeface="Candara" panose="020E0502030303020204" pitchFamily="34" charset="0"/>
            </a:endParaRPr>
          </a:p>
        </p:txBody>
      </p:sp>
      <p:pic>
        <p:nvPicPr>
          <p:cNvPr id="26" name="Picture 25" descr="C:\Users\Nadia A\Desktop\kyp\used\20220711_225330.jpg"/>
          <p:cNvPicPr/>
          <p:nvPr/>
        </p:nvPicPr>
        <p:blipFill rotWithShape="1">
          <a:blip r:embed="rId4" cstate="print">
            <a:extLst>
              <a:ext uri="{28A0092B-C50C-407E-A947-70E740481C1C}">
                <a14:useLocalDpi xmlns:a14="http://schemas.microsoft.com/office/drawing/2010/main" val="0"/>
              </a:ext>
            </a:extLst>
          </a:blip>
          <a:srcRect t="15251"/>
          <a:stretch/>
        </p:blipFill>
        <p:spPr bwMode="auto">
          <a:xfrm>
            <a:off x="108019" y="870080"/>
            <a:ext cx="5417185" cy="2295525"/>
          </a:xfrm>
          <a:prstGeom prst="rect">
            <a:avLst/>
          </a:prstGeom>
          <a:noFill/>
          <a:ln>
            <a:noFill/>
          </a:ln>
          <a:extLst>
            <a:ext uri="{53640926-AAD7-44D8-BBD7-CCE9431645EC}">
              <a14:shadowObscured xmlns:a14="http://schemas.microsoft.com/office/drawing/2010/main"/>
            </a:ext>
          </a:extLst>
        </p:spPr>
      </p:pic>
      <p:pic>
        <p:nvPicPr>
          <p:cNvPr id="32" name="Picture 31" descr="\\10.8.0.1\Medasset-Documents\CAMPAIGNS\Kyparissia Aug 2014-\2022_Kyparissiakos\Photos\George\20220711_233339.jpg"/>
          <p:cNvPicPr/>
          <p:nvPr/>
        </p:nvPicPr>
        <p:blipFill rotWithShape="1">
          <a:blip r:embed="rId5" cstate="print">
            <a:extLst>
              <a:ext uri="{28A0092B-C50C-407E-A947-70E740481C1C}">
                <a14:useLocalDpi xmlns:a14="http://schemas.microsoft.com/office/drawing/2010/main" val="0"/>
              </a:ext>
            </a:extLst>
          </a:blip>
          <a:srcRect t="21420" b="9038"/>
          <a:stretch/>
        </p:blipFill>
        <p:spPr bwMode="auto">
          <a:xfrm>
            <a:off x="5695849" y="850689"/>
            <a:ext cx="4595019" cy="2395921"/>
          </a:xfrm>
          <a:prstGeom prst="rect">
            <a:avLst/>
          </a:prstGeom>
          <a:noFill/>
          <a:ln>
            <a:noFill/>
          </a:ln>
          <a:extLst>
            <a:ext uri="{53640926-AAD7-44D8-BBD7-CCE9431645EC}">
              <a14:shadowObscured xmlns:a14="http://schemas.microsoft.com/office/drawing/2010/main"/>
            </a:ext>
          </a:extLst>
        </p:spPr>
      </p:pic>
      <p:sp>
        <p:nvSpPr>
          <p:cNvPr id="33" name="Oval 32"/>
          <p:cNvSpPr/>
          <p:nvPr/>
        </p:nvSpPr>
        <p:spPr>
          <a:xfrm>
            <a:off x="7445618" y="1333219"/>
            <a:ext cx="1911387" cy="18323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4" name="Rectangle 33"/>
          <p:cNvSpPr/>
          <p:nvPr/>
        </p:nvSpPr>
        <p:spPr>
          <a:xfrm>
            <a:off x="5593829" y="3264507"/>
            <a:ext cx="6148991" cy="646331"/>
          </a:xfrm>
          <a:prstGeom prst="rect">
            <a:avLst/>
          </a:prstGeom>
        </p:spPr>
        <p:txBody>
          <a:bodyPr wrap="square">
            <a:spAutoFit/>
          </a:bodyPr>
          <a:lstStyle/>
          <a:p>
            <a:r>
              <a:rPr lang="en-GB" b="1" dirty="0">
                <a:solidFill>
                  <a:srgbClr val="C00000"/>
                </a:solidFill>
                <a:latin typeface="Candara" panose="020E0502030303020204" pitchFamily="34" charset="0"/>
                <a:ea typeface="Times New Roman" panose="02020603050405020304" pitchFamily="18" charset="0"/>
              </a:rPr>
              <a:t>Agiannakis core nesting area, 1</a:t>
            </a:r>
            <a:r>
              <a:rPr lang="en-US" b="1" dirty="0">
                <a:solidFill>
                  <a:srgbClr val="C00000"/>
                </a:solidFill>
                <a:latin typeface="Candara" panose="020E0502030303020204" pitchFamily="34" charset="0"/>
                <a:ea typeface="Times New Roman" panose="02020603050405020304" pitchFamily="18" charset="0"/>
              </a:rPr>
              <a:t>0</a:t>
            </a:r>
            <a:r>
              <a:rPr lang="en-GB" b="1" baseline="30000" dirty="0">
                <a:solidFill>
                  <a:srgbClr val="C00000"/>
                </a:solidFill>
                <a:latin typeface="Candara" panose="020E0502030303020204" pitchFamily="34" charset="0"/>
                <a:ea typeface="Times New Roman" panose="02020603050405020304" pitchFamily="18" charset="0"/>
              </a:rPr>
              <a:t>th</a:t>
            </a:r>
            <a:r>
              <a:rPr lang="en-GB" b="1" dirty="0">
                <a:solidFill>
                  <a:srgbClr val="C00000"/>
                </a:solidFill>
                <a:latin typeface="Candara" panose="020E0502030303020204" pitchFamily="34" charset="0"/>
                <a:ea typeface="Times New Roman" panose="02020603050405020304" pitchFamily="18" charset="0"/>
              </a:rPr>
              <a:t> July 2022. </a:t>
            </a:r>
            <a:r>
              <a:rPr lang="en-GB" dirty="0">
                <a:solidFill>
                  <a:srgbClr val="C00000"/>
                </a:solidFill>
                <a:latin typeface="Candara" panose="020E0502030303020204" pitchFamily="34" charset="0"/>
                <a:ea typeface="Times New Roman" panose="02020603050405020304" pitchFamily="18" charset="0"/>
              </a:rPr>
              <a:t>Light pollution from the beach bar on the nesting beach. Nest in red circle</a:t>
            </a:r>
            <a:endParaRPr lang="en-US" dirty="0">
              <a:solidFill>
                <a:srgbClr val="C00000"/>
              </a:solidFill>
              <a:latin typeface="Candara" panose="020E0502030303020204" pitchFamily="34" charset="0"/>
            </a:endParaRPr>
          </a:p>
        </p:txBody>
      </p:sp>
      <p:pic>
        <p:nvPicPr>
          <p:cNvPr id="35" name="Picture 34" descr="C:\Users\Nadia A\Desktop\kyp\used\20220711_222400.jpg"/>
          <p:cNvPicPr/>
          <p:nvPr/>
        </p:nvPicPr>
        <p:blipFill rotWithShape="1">
          <a:blip r:embed="rId6" cstate="print">
            <a:extLst>
              <a:ext uri="{28A0092B-C50C-407E-A947-70E740481C1C}">
                <a14:useLocalDpi xmlns:a14="http://schemas.microsoft.com/office/drawing/2010/main" val="0"/>
              </a:ext>
            </a:extLst>
          </a:blip>
          <a:srcRect t="16354" b="21050"/>
          <a:stretch/>
        </p:blipFill>
        <p:spPr bwMode="auto">
          <a:xfrm>
            <a:off x="108019" y="3199532"/>
            <a:ext cx="5417185" cy="1785953"/>
          </a:xfrm>
          <a:prstGeom prst="rect">
            <a:avLst/>
          </a:prstGeom>
          <a:noFill/>
          <a:ln>
            <a:noFill/>
          </a:ln>
          <a:extLst>
            <a:ext uri="{53640926-AAD7-44D8-BBD7-CCE9431645EC}">
              <a14:shadowObscured xmlns:a14="http://schemas.microsoft.com/office/drawing/2010/main"/>
            </a:ext>
          </a:extLst>
        </p:spPr>
      </p:pic>
      <p:sp>
        <p:nvSpPr>
          <p:cNvPr id="36" name="Rectangle 35"/>
          <p:cNvSpPr/>
          <p:nvPr/>
        </p:nvSpPr>
        <p:spPr>
          <a:xfrm>
            <a:off x="45434" y="5060094"/>
            <a:ext cx="5558221" cy="646331"/>
          </a:xfrm>
          <a:prstGeom prst="rect">
            <a:avLst/>
          </a:prstGeom>
        </p:spPr>
        <p:txBody>
          <a:bodyPr wrap="square">
            <a:spAutoFit/>
          </a:bodyPr>
          <a:lstStyle/>
          <a:p>
            <a:r>
              <a:rPr lang="en-US" b="1" dirty="0">
                <a:solidFill>
                  <a:srgbClr val="C00000"/>
                </a:solidFill>
                <a:latin typeface="Candara" panose="020E0502030303020204" pitchFamily="34" charset="0"/>
              </a:rPr>
              <a:t>Kalo Nero core nesting area, 10th July 2022. Light pollution emitted from all the beach bars/restaurants</a:t>
            </a:r>
          </a:p>
        </p:txBody>
      </p:sp>
      <p:pic>
        <p:nvPicPr>
          <p:cNvPr id="20" name="Picture 19" descr="C:\Users\Nadia A\Desktop\kyp\used\20220711_232110.jpg"/>
          <p:cNvPicPr/>
          <p:nvPr/>
        </p:nvPicPr>
        <p:blipFill rotWithShape="1">
          <a:blip r:embed="rId7" cstate="print">
            <a:extLst>
              <a:ext uri="{28A0092B-C50C-407E-A947-70E740481C1C}">
                <a14:useLocalDpi xmlns:a14="http://schemas.microsoft.com/office/drawing/2010/main" val="0"/>
              </a:ext>
            </a:extLst>
          </a:blip>
          <a:srcRect t="18941" b="15894"/>
          <a:stretch/>
        </p:blipFill>
        <p:spPr bwMode="auto">
          <a:xfrm>
            <a:off x="5695849" y="3950330"/>
            <a:ext cx="5486400" cy="2037080"/>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4603566" y="6113940"/>
            <a:ext cx="7670965" cy="646331"/>
          </a:xfrm>
          <a:prstGeom prst="rect">
            <a:avLst/>
          </a:prstGeom>
        </p:spPr>
        <p:txBody>
          <a:bodyPr wrap="square">
            <a:spAutoFit/>
          </a:bodyPr>
          <a:lstStyle/>
          <a:p>
            <a:r>
              <a:rPr lang="en-GB" b="1" dirty="0" err="1">
                <a:solidFill>
                  <a:srgbClr val="C00000"/>
                </a:solidFill>
                <a:latin typeface="Candara" panose="020E0502030303020204" pitchFamily="34" charset="0"/>
                <a:ea typeface="Times New Roman" panose="02020603050405020304" pitchFamily="18" charset="0"/>
              </a:rPr>
              <a:t>Kalo</a:t>
            </a:r>
            <a:r>
              <a:rPr lang="en-GB" b="1" dirty="0">
                <a:solidFill>
                  <a:srgbClr val="C00000"/>
                </a:solidFill>
                <a:latin typeface="Candara" panose="020E0502030303020204" pitchFamily="34" charset="0"/>
                <a:ea typeface="Times New Roman" panose="02020603050405020304" pitchFamily="18" charset="0"/>
              </a:rPr>
              <a:t> Nero core nesting area, 1</a:t>
            </a:r>
            <a:r>
              <a:rPr lang="en-US" b="1" dirty="0">
                <a:solidFill>
                  <a:srgbClr val="C00000"/>
                </a:solidFill>
                <a:latin typeface="Candara" panose="020E0502030303020204" pitchFamily="34" charset="0"/>
                <a:ea typeface="Times New Roman" panose="02020603050405020304" pitchFamily="18" charset="0"/>
              </a:rPr>
              <a:t>0</a:t>
            </a:r>
            <a:r>
              <a:rPr lang="en-GB" b="1" baseline="30000" dirty="0" err="1">
                <a:solidFill>
                  <a:srgbClr val="C00000"/>
                </a:solidFill>
                <a:latin typeface="Candara" panose="020E0502030303020204" pitchFamily="34" charset="0"/>
                <a:ea typeface="Times New Roman" panose="02020603050405020304" pitchFamily="18" charset="0"/>
              </a:rPr>
              <a:t>th</a:t>
            </a:r>
            <a:r>
              <a:rPr lang="en-GB" b="1" dirty="0">
                <a:solidFill>
                  <a:srgbClr val="C00000"/>
                </a:solidFill>
                <a:latin typeface="Candara" panose="020E0502030303020204" pitchFamily="34" charset="0"/>
                <a:ea typeface="Times New Roman" panose="02020603050405020304" pitchFamily="18" charset="0"/>
              </a:rPr>
              <a:t> July 2022. Visitors observed searching for sea turtles with flashlights across the nesting beach</a:t>
            </a:r>
            <a:endParaRPr lang="el-GR" b="1" dirty="0">
              <a:solidFill>
                <a:srgbClr val="C00000"/>
              </a:solidFill>
              <a:latin typeface="Candara" panose="020E0502030303020204" pitchFamily="34" charset="0"/>
            </a:endParaRPr>
          </a:p>
        </p:txBody>
      </p:sp>
    </p:spTree>
    <p:extLst>
      <p:ext uri="{BB962C8B-B14F-4D97-AF65-F5344CB8AC3E}">
        <p14:creationId xmlns:p14="http://schemas.microsoft.com/office/powerpoint/2010/main" val="4935709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10131</TotalTime>
  <Words>1840</Words>
  <Application>Microsoft Office PowerPoint</Application>
  <PresentationFormat>Widescreen</PresentationFormat>
  <Paragraphs>152</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Candara</vt:lpstr>
      <vt:lpstr>Times New Roman</vt:lpstr>
      <vt:lpstr>Vani</vt:lpstr>
      <vt:lpstr>Wingdings</vt:lpstr>
      <vt:lpstr>Office Theme</vt:lpstr>
      <vt:lpstr>Agenda Item 7.1: Files opened  Greece: Threats to Marine Turtles in Thines Kiparissias</vt:lpstr>
      <vt:lpstr>   Habitat Degradation due to Uncontrolled Development in a Protected Sea Turtle Nesting Area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k.andreanidou</dc:creator>
  <cp:lastModifiedBy>k.andreanidou</cp:lastModifiedBy>
  <cp:revision>277</cp:revision>
  <dcterms:created xsi:type="dcterms:W3CDTF">2020-10-29T10:43:31Z</dcterms:created>
  <dcterms:modified xsi:type="dcterms:W3CDTF">2022-11-14T09:38:16Z</dcterms:modified>
</cp:coreProperties>
</file>