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57" r:id="rId2"/>
    <p:sldId id="318" r:id="rId3"/>
    <p:sldId id="320" r:id="rId4"/>
    <p:sldId id="342" r:id="rId5"/>
    <p:sldId id="322" r:id="rId6"/>
    <p:sldId id="324" r:id="rId7"/>
    <p:sldId id="327" r:id="rId8"/>
    <p:sldId id="330" r:id="rId9"/>
    <p:sldId id="343" r:id="rId10"/>
    <p:sldId id="345" r:id="rId11"/>
    <p:sldId id="344" r:id="rId12"/>
    <p:sldId id="329" r:id="rId13"/>
    <p:sldId id="331" r:id="rId14"/>
    <p:sldId id="332" r:id="rId15"/>
    <p:sldId id="335" r:id="rId16"/>
    <p:sldId id="340" r:id="rId17"/>
    <p:sldId id="341" r:id="rId18"/>
    <p:sldId id="346" r:id="rId19"/>
    <p:sldId id="313" r:id="rId20"/>
    <p:sldId id="312" r:id="rId21"/>
    <p:sldId id="315" r:id="rId22"/>
    <p:sldId id="348" r:id="rId23"/>
    <p:sldId id="347" r:id="rId24"/>
    <p:sldId id="305"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000000"/>
    <a:srgbClr val="FF3300"/>
    <a:srgbClr val="262626"/>
    <a:srgbClr val="404040"/>
    <a:srgbClr val="333333"/>
    <a:srgbClr val="CC0000"/>
    <a:srgbClr val="5F5F5F"/>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660"/>
  </p:normalViewPr>
  <p:slideViewPr>
    <p:cSldViewPr snapToGrid="0">
      <p:cViewPr>
        <p:scale>
          <a:sx n="72" d="100"/>
          <a:sy n="72" d="100"/>
        </p:scale>
        <p:origin x="660" y="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F5651B-A515-4A0D-BB76-53D77ABB9253}" type="datetimeFigureOut">
              <a:rPr lang="en-US" smtClean="0"/>
              <a:t>11/24/2022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837E1E8-3270-4CBD-B041-86D4D24DB15D}" type="slidenum">
              <a:rPr lang="en-US" smtClean="0"/>
              <a:t>‹#›</a:t>
            </a:fld>
            <a:endParaRPr lang="en-US"/>
          </a:p>
        </p:txBody>
      </p:sp>
    </p:spTree>
    <p:extLst>
      <p:ext uri="{BB962C8B-B14F-4D97-AF65-F5344CB8AC3E}">
        <p14:creationId xmlns:p14="http://schemas.microsoft.com/office/powerpoint/2010/main" val="18675880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837E1E8-3270-4CBD-B041-86D4D24DB15D}" type="slidenum">
              <a:rPr lang="en-US" smtClean="0"/>
              <a:t>1</a:t>
            </a:fld>
            <a:endParaRPr lang="en-US"/>
          </a:p>
        </p:txBody>
      </p:sp>
    </p:spTree>
    <p:extLst>
      <p:ext uri="{BB962C8B-B14F-4D97-AF65-F5344CB8AC3E}">
        <p14:creationId xmlns:p14="http://schemas.microsoft.com/office/powerpoint/2010/main" val="9507934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837E1E8-3270-4CBD-B041-86D4D24DB15D}" type="slidenum">
              <a:rPr lang="en-US" smtClean="0"/>
              <a:t>2</a:t>
            </a:fld>
            <a:endParaRPr lang="en-US"/>
          </a:p>
        </p:txBody>
      </p:sp>
    </p:spTree>
    <p:extLst>
      <p:ext uri="{BB962C8B-B14F-4D97-AF65-F5344CB8AC3E}">
        <p14:creationId xmlns:p14="http://schemas.microsoft.com/office/powerpoint/2010/main" val="767042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837E1E8-3270-4CBD-B041-86D4D24DB15D}" type="slidenum">
              <a:rPr lang="en-US" smtClean="0"/>
              <a:t>12</a:t>
            </a:fld>
            <a:endParaRPr lang="en-US"/>
          </a:p>
        </p:txBody>
      </p:sp>
    </p:spTree>
    <p:extLst>
      <p:ext uri="{BB962C8B-B14F-4D97-AF65-F5344CB8AC3E}">
        <p14:creationId xmlns:p14="http://schemas.microsoft.com/office/powerpoint/2010/main" val="29084275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4DA3964-3C8F-4D59-8A14-A4F53061D076}" type="datetimeFigureOut">
              <a:rPr lang="en-US" smtClean="0"/>
              <a:t>11/24/2022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DABC142-598F-4DD2-A998-601FE124F89C}" type="slidenum">
              <a:rPr lang="en-US" smtClean="0"/>
              <a:t>‹#›</a:t>
            </a:fld>
            <a:endParaRPr lang="en-US" dirty="0"/>
          </a:p>
        </p:txBody>
      </p:sp>
    </p:spTree>
    <p:extLst>
      <p:ext uri="{BB962C8B-B14F-4D97-AF65-F5344CB8AC3E}">
        <p14:creationId xmlns:p14="http://schemas.microsoft.com/office/powerpoint/2010/main" val="19086712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4DA3964-3C8F-4D59-8A14-A4F53061D076}" type="datetimeFigureOut">
              <a:rPr lang="en-US" smtClean="0"/>
              <a:t>11/24/2022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DABC142-598F-4DD2-A998-601FE124F89C}" type="slidenum">
              <a:rPr lang="en-US" smtClean="0"/>
              <a:t>‹#›</a:t>
            </a:fld>
            <a:endParaRPr lang="en-US" dirty="0"/>
          </a:p>
        </p:txBody>
      </p:sp>
    </p:spTree>
    <p:extLst>
      <p:ext uri="{BB962C8B-B14F-4D97-AF65-F5344CB8AC3E}">
        <p14:creationId xmlns:p14="http://schemas.microsoft.com/office/powerpoint/2010/main" val="11037386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4DA3964-3C8F-4D59-8A14-A4F53061D076}" type="datetimeFigureOut">
              <a:rPr lang="en-US" smtClean="0"/>
              <a:t>11/24/2022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DABC142-598F-4DD2-A998-601FE124F89C}" type="slidenum">
              <a:rPr lang="en-US" smtClean="0"/>
              <a:t>‹#›</a:t>
            </a:fld>
            <a:endParaRPr lang="en-US" dirty="0"/>
          </a:p>
        </p:txBody>
      </p:sp>
    </p:spTree>
    <p:extLst>
      <p:ext uri="{BB962C8B-B14F-4D97-AF65-F5344CB8AC3E}">
        <p14:creationId xmlns:p14="http://schemas.microsoft.com/office/powerpoint/2010/main" val="39864626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4DA3964-3C8F-4D59-8A14-A4F53061D076}" type="datetimeFigureOut">
              <a:rPr lang="en-US" smtClean="0"/>
              <a:t>11/24/2022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DABC142-598F-4DD2-A998-601FE124F89C}" type="slidenum">
              <a:rPr lang="en-US" smtClean="0"/>
              <a:t>‹#›</a:t>
            </a:fld>
            <a:endParaRPr lang="en-US" dirty="0"/>
          </a:p>
        </p:txBody>
      </p:sp>
    </p:spTree>
    <p:extLst>
      <p:ext uri="{BB962C8B-B14F-4D97-AF65-F5344CB8AC3E}">
        <p14:creationId xmlns:p14="http://schemas.microsoft.com/office/powerpoint/2010/main" val="31361041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4DA3964-3C8F-4D59-8A14-A4F53061D076}" type="datetimeFigureOut">
              <a:rPr lang="en-US" smtClean="0"/>
              <a:t>11/24/2022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DABC142-598F-4DD2-A998-601FE124F89C}" type="slidenum">
              <a:rPr lang="en-US" smtClean="0"/>
              <a:t>‹#›</a:t>
            </a:fld>
            <a:endParaRPr lang="en-US" dirty="0"/>
          </a:p>
        </p:txBody>
      </p:sp>
    </p:spTree>
    <p:extLst>
      <p:ext uri="{BB962C8B-B14F-4D97-AF65-F5344CB8AC3E}">
        <p14:creationId xmlns:p14="http://schemas.microsoft.com/office/powerpoint/2010/main" val="39156314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4DA3964-3C8F-4D59-8A14-A4F53061D076}" type="datetimeFigureOut">
              <a:rPr lang="en-US" smtClean="0"/>
              <a:t>11/24/2022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DABC142-598F-4DD2-A998-601FE124F89C}" type="slidenum">
              <a:rPr lang="en-US" smtClean="0"/>
              <a:t>‹#›</a:t>
            </a:fld>
            <a:endParaRPr lang="en-US" dirty="0"/>
          </a:p>
        </p:txBody>
      </p:sp>
    </p:spTree>
    <p:extLst>
      <p:ext uri="{BB962C8B-B14F-4D97-AF65-F5344CB8AC3E}">
        <p14:creationId xmlns:p14="http://schemas.microsoft.com/office/powerpoint/2010/main" val="25498673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4DA3964-3C8F-4D59-8A14-A4F53061D076}" type="datetimeFigureOut">
              <a:rPr lang="en-US" smtClean="0"/>
              <a:t>11/24/2022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DABC142-598F-4DD2-A998-601FE124F89C}" type="slidenum">
              <a:rPr lang="en-US" smtClean="0"/>
              <a:t>‹#›</a:t>
            </a:fld>
            <a:endParaRPr lang="en-US" dirty="0"/>
          </a:p>
        </p:txBody>
      </p:sp>
    </p:spTree>
    <p:extLst>
      <p:ext uri="{BB962C8B-B14F-4D97-AF65-F5344CB8AC3E}">
        <p14:creationId xmlns:p14="http://schemas.microsoft.com/office/powerpoint/2010/main" val="5072252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4DA3964-3C8F-4D59-8A14-A4F53061D076}" type="datetimeFigureOut">
              <a:rPr lang="en-US" smtClean="0"/>
              <a:t>11/24/2022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DABC142-598F-4DD2-A998-601FE124F89C}" type="slidenum">
              <a:rPr lang="en-US" smtClean="0"/>
              <a:t>‹#›</a:t>
            </a:fld>
            <a:endParaRPr lang="en-US" dirty="0"/>
          </a:p>
        </p:txBody>
      </p:sp>
    </p:spTree>
    <p:extLst>
      <p:ext uri="{BB962C8B-B14F-4D97-AF65-F5344CB8AC3E}">
        <p14:creationId xmlns:p14="http://schemas.microsoft.com/office/powerpoint/2010/main" val="16605256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4DA3964-3C8F-4D59-8A14-A4F53061D076}" type="datetimeFigureOut">
              <a:rPr lang="en-US" smtClean="0"/>
              <a:t>11/24/2022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DABC142-598F-4DD2-A998-601FE124F89C}" type="slidenum">
              <a:rPr lang="en-US" smtClean="0"/>
              <a:t>‹#›</a:t>
            </a:fld>
            <a:endParaRPr lang="en-US" dirty="0"/>
          </a:p>
        </p:txBody>
      </p:sp>
    </p:spTree>
    <p:extLst>
      <p:ext uri="{BB962C8B-B14F-4D97-AF65-F5344CB8AC3E}">
        <p14:creationId xmlns:p14="http://schemas.microsoft.com/office/powerpoint/2010/main" val="14262715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4DA3964-3C8F-4D59-8A14-A4F53061D076}" type="datetimeFigureOut">
              <a:rPr lang="en-US" smtClean="0"/>
              <a:t>11/24/2022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DABC142-598F-4DD2-A998-601FE124F89C}" type="slidenum">
              <a:rPr lang="en-US" smtClean="0"/>
              <a:t>‹#›</a:t>
            </a:fld>
            <a:endParaRPr lang="en-US" dirty="0"/>
          </a:p>
        </p:txBody>
      </p:sp>
    </p:spTree>
    <p:extLst>
      <p:ext uri="{BB962C8B-B14F-4D97-AF65-F5344CB8AC3E}">
        <p14:creationId xmlns:p14="http://schemas.microsoft.com/office/powerpoint/2010/main" val="37550403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4DA3964-3C8F-4D59-8A14-A4F53061D076}" type="datetimeFigureOut">
              <a:rPr lang="en-US" smtClean="0"/>
              <a:t>11/24/2022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DABC142-598F-4DD2-A998-601FE124F89C}" type="slidenum">
              <a:rPr lang="en-US" smtClean="0"/>
              <a:t>‹#›</a:t>
            </a:fld>
            <a:endParaRPr lang="en-US" dirty="0"/>
          </a:p>
        </p:txBody>
      </p:sp>
    </p:spTree>
    <p:extLst>
      <p:ext uri="{BB962C8B-B14F-4D97-AF65-F5344CB8AC3E}">
        <p14:creationId xmlns:p14="http://schemas.microsoft.com/office/powerpoint/2010/main" val="21657090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4DA3964-3C8F-4D59-8A14-A4F53061D076}" type="datetimeFigureOut">
              <a:rPr lang="en-US" smtClean="0"/>
              <a:t>11/24/2022</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ABC142-598F-4DD2-A998-601FE124F89C}" type="slidenum">
              <a:rPr lang="en-US" smtClean="0"/>
              <a:t>‹#›</a:t>
            </a:fld>
            <a:endParaRPr lang="en-US" dirty="0"/>
          </a:p>
        </p:txBody>
      </p:sp>
    </p:spTree>
    <p:extLst>
      <p:ext uri="{BB962C8B-B14F-4D97-AF65-F5344CB8AC3E}">
        <p14:creationId xmlns:p14="http://schemas.microsoft.com/office/powerpoint/2010/main" val="24008318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jpe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2.xml"/><Relationship Id="rId5" Type="http://schemas.openxmlformats.org/officeDocument/2006/relationships/image" Target="../media/image11.jpg"/><Relationship Id="rId4" Type="http://schemas.openxmlformats.org/officeDocument/2006/relationships/image" Target="../media/image10.jpg"/></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e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jpg"/></Relationships>
</file>

<file path=ppt/slides/_rels/slide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7.xml"/><Relationship Id="rId5" Type="http://schemas.openxmlformats.org/officeDocument/2006/relationships/image" Target="../media/image23.jp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5.JP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2593" y="0"/>
            <a:ext cx="3578087" cy="6832640"/>
          </a:xfrm>
          <a:prstGeom prst="rect">
            <a:avLst/>
          </a:prstGeom>
          <a:solidFill>
            <a:schemeClr val="accent5">
              <a:lumMod val="50000"/>
            </a:schemeClr>
          </a:solidFill>
        </p:spPr>
        <p:txBody>
          <a:bodyPr wrap="square" rtlCol="0">
            <a:spAutoFit/>
          </a:bodyPr>
          <a:lstStyle/>
          <a:p>
            <a:endParaRPr lang="en-US" b="1" dirty="0" smtClean="0"/>
          </a:p>
          <a:p>
            <a:endParaRPr lang="en-US" b="1" dirty="0"/>
          </a:p>
          <a:p>
            <a:r>
              <a:rPr lang="en-US" b="1" dirty="0"/>
              <a:t> </a:t>
            </a:r>
            <a:r>
              <a:rPr lang="en-US" b="1" dirty="0" smtClean="0"/>
              <a:t>                      </a:t>
            </a:r>
            <a:endParaRPr lang="en-US" b="1" dirty="0"/>
          </a:p>
          <a:p>
            <a:endParaRPr lang="en-US" b="1" dirty="0" smtClean="0"/>
          </a:p>
          <a:p>
            <a:endParaRPr lang="en-US" b="1" dirty="0" smtClean="0"/>
          </a:p>
          <a:p>
            <a:pPr algn="ctr"/>
            <a:endParaRPr lang="en-US" sz="2800" b="1" dirty="0" smtClean="0"/>
          </a:p>
          <a:p>
            <a:pPr algn="ctr"/>
            <a:r>
              <a:rPr lang="en-US" sz="2800" dirty="0">
                <a:solidFill>
                  <a:schemeClr val="bg1">
                    <a:lumMod val="95000"/>
                  </a:schemeClr>
                </a:solidFill>
              </a:rPr>
              <a:t>North Macedonia</a:t>
            </a:r>
          </a:p>
          <a:p>
            <a:pPr algn="ctr"/>
            <a:endParaRPr lang="en-US" sz="2800" dirty="0" smtClean="0">
              <a:solidFill>
                <a:schemeClr val="bg1">
                  <a:lumMod val="95000"/>
                </a:schemeClr>
              </a:solidFill>
            </a:endParaRPr>
          </a:p>
          <a:p>
            <a:pPr algn="ctr"/>
            <a:r>
              <a:rPr lang="en-US" sz="3200" dirty="0" smtClean="0">
                <a:solidFill>
                  <a:schemeClr val="bg1">
                    <a:lumMod val="95000"/>
                  </a:schemeClr>
                </a:solidFill>
              </a:rPr>
              <a:t>Candidate Emerald sites </a:t>
            </a:r>
          </a:p>
          <a:p>
            <a:pPr algn="ctr"/>
            <a:r>
              <a:rPr lang="en-US" sz="3200" dirty="0" smtClean="0">
                <a:solidFill>
                  <a:schemeClr val="bg1">
                    <a:lumMod val="95000"/>
                  </a:schemeClr>
                </a:solidFill>
              </a:rPr>
              <a:t>Lake </a:t>
            </a:r>
            <a:r>
              <a:rPr lang="en-US" sz="3200" dirty="0">
                <a:solidFill>
                  <a:schemeClr val="bg1">
                    <a:lumMod val="95000"/>
                  </a:schemeClr>
                </a:solidFill>
              </a:rPr>
              <a:t>Ohrid </a:t>
            </a:r>
            <a:endParaRPr lang="en-US" sz="3200" dirty="0" smtClean="0">
              <a:solidFill>
                <a:schemeClr val="bg1">
                  <a:lumMod val="95000"/>
                </a:schemeClr>
              </a:solidFill>
            </a:endParaRPr>
          </a:p>
          <a:p>
            <a:pPr algn="ctr"/>
            <a:r>
              <a:rPr lang="en-US" sz="3200" dirty="0" smtClean="0">
                <a:solidFill>
                  <a:schemeClr val="bg1">
                    <a:lumMod val="95000"/>
                  </a:schemeClr>
                </a:solidFill>
              </a:rPr>
              <a:t>and </a:t>
            </a:r>
          </a:p>
          <a:p>
            <a:pPr algn="ctr"/>
            <a:r>
              <a:rPr lang="en-US" sz="3200" dirty="0" smtClean="0">
                <a:solidFill>
                  <a:schemeClr val="bg1">
                    <a:lumMod val="95000"/>
                  </a:schemeClr>
                </a:solidFill>
              </a:rPr>
              <a:t>NP </a:t>
            </a:r>
            <a:r>
              <a:rPr lang="en-US" sz="3200" dirty="0" err="1" smtClean="0">
                <a:solidFill>
                  <a:schemeClr val="bg1">
                    <a:lumMod val="95000"/>
                  </a:schemeClr>
                </a:solidFill>
              </a:rPr>
              <a:t>Galichica</a:t>
            </a:r>
            <a:r>
              <a:rPr lang="en-US" sz="3200" dirty="0" smtClean="0">
                <a:solidFill>
                  <a:schemeClr val="bg1">
                    <a:lumMod val="95000"/>
                  </a:schemeClr>
                </a:solidFill>
              </a:rPr>
              <a:t> </a:t>
            </a:r>
            <a:endParaRPr lang="en-US" sz="3200" dirty="0" smtClean="0">
              <a:solidFill>
                <a:schemeClr val="bg1">
                  <a:lumMod val="95000"/>
                </a:schemeClr>
              </a:solidFill>
            </a:endParaRPr>
          </a:p>
          <a:p>
            <a:pPr algn="ctr"/>
            <a:endParaRPr lang="en-US" sz="2000" dirty="0" smtClean="0">
              <a:solidFill>
                <a:schemeClr val="bg1">
                  <a:lumMod val="95000"/>
                </a:schemeClr>
              </a:solidFill>
            </a:endParaRPr>
          </a:p>
          <a:p>
            <a:pPr algn="ctr"/>
            <a:endParaRPr lang="en-US" sz="2800" dirty="0" smtClean="0"/>
          </a:p>
          <a:p>
            <a:endParaRPr lang="en-US" sz="2800" dirty="0"/>
          </a:p>
          <a:p>
            <a:endParaRPr lang="en-US" sz="1400" dirty="0"/>
          </a:p>
          <a:p>
            <a:endParaRPr lang="en-US" sz="1400" dirty="0"/>
          </a:p>
        </p:txBody>
      </p:sp>
      <p:sp>
        <p:nvSpPr>
          <p:cNvPr id="2" name="TextBox 1"/>
          <p:cNvSpPr txBox="1"/>
          <p:nvPr/>
        </p:nvSpPr>
        <p:spPr>
          <a:xfrm>
            <a:off x="-62594" y="356132"/>
            <a:ext cx="3578087" cy="954107"/>
          </a:xfrm>
          <a:prstGeom prst="rect">
            <a:avLst/>
          </a:prstGeom>
          <a:solidFill>
            <a:schemeClr val="bg1"/>
          </a:solidFill>
        </p:spPr>
        <p:txBody>
          <a:bodyPr wrap="square" rtlCol="0">
            <a:spAutoFit/>
          </a:bodyPr>
          <a:lstStyle/>
          <a:p>
            <a:r>
              <a:rPr lang="en-US" b="1" dirty="0" smtClean="0"/>
              <a:t>                      </a:t>
            </a:r>
          </a:p>
          <a:p>
            <a:r>
              <a:rPr lang="en-US" b="1" dirty="0" smtClean="0"/>
              <a:t>                    </a:t>
            </a:r>
          </a:p>
          <a:p>
            <a:r>
              <a:rPr lang="en-US" sz="2000" b="1" dirty="0" smtClean="0"/>
              <a:t>                       </a:t>
            </a:r>
            <a:r>
              <a:rPr lang="en-US" sz="2000" b="1" dirty="0" smtClean="0"/>
              <a:t>File</a:t>
            </a:r>
            <a:r>
              <a:rPr lang="en-US" sz="2000" b="1" dirty="0" smtClean="0"/>
              <a:t> No. 2017/2</a:t>
            </a:r>
            <a:endParaRPr lang="en-US" sz="2000" b="1" dirty="0" smtClean="0"/>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919" y="407304"/>
            <a:ext cx="1076325"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41296" y="5400398"/>
            <a:ext cx="1006694" cy="324540"/>
          </a:xfrm>
          <a:prstGeom prst="rect">
            <a:avLst/>
          </a:prstGeom>
        </p:spPr>
      </p:pic>
      <p:pic>
        <p:nvPicPr>
          <p:cNvPr id="8" name="Picture Placeholder 2"/>
          <p:cNvPicPr>
            <a:picLocks noChangeAspect="1"/>
          </p:cNvPicPr>
          <p:nvPr/>
        </p:nvPicPr>
        <p:blipFill>
          <a:blip r:embed="rId5" cstate="print">
            <a:extLst>
              <a:ext uri="{28A0092B-C50C-407E-A947-70E740481C1C}">
                <a14:useLocalDpi xmlns:a14="http://schemas.microsoft.com/office/drawing/2010/main" val="0"/>
              </a:ext>
            </a:extLst>
          </a:blip>
          <a:srcRect l="7615" r="7615"/>
          <a:stretch>
            <a:fillRect/>
          </a:stretch>
        </p:blipFill>
        <p:spPr>
          <a:xfrm>
            <a:off x="3507210" y="1"/>
            <a:ext cx="8685311" cy="6858000"/>
          </a:xfrm>
          <a:prstGeom prst="rect">
            <a:avLst/>
          </a:prstGeom>
        </p:spPr>
      </p:pic>
    </p:spTree>
    <p:extLst>
      <p:ext uri="{BB962C8B-B14F-4D97-AF65-F5344CB8AC3E}">
        <p14:creationId xmlns:p14="http://schemas.microsoft.com/office/powerpoint/2010/main" val="265235876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763078"/>
            <a:ext cx="7287829" cy="4094922"/>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27305" y="1200141"/>
            <a:ext cx="5764695" cy="3239096"/>
          </a:xfrm>
          <a:prstGeom prst="rect">
            <a:avLst/>
          </a:prstGeom>
        </p:spPr>
      </p:pic>
      <p:sp>
        <p:nvSpPr>
          <p:cNvPr id="5" name="TextBox 4"/>
          <p:cNvSpPr txBox="1"/>
          <p:nvPr/>
        </p:nvSpPr>
        <p:spPr>
          <a:xfrm>
            <a:off x="0" y="-188"/>
            <a:ext cx="12192000" cy="1200329"/>
          </a:xfrm>
          <a:prstGeom prst="rect">
            <a:avLst/>
          </a:prstGeom>
          <a:solidFill>
            <a:schemeClr val="tx1">
              <a:lumMod val="85000"/>
              <a:lumOff val="15000"/>
            </a:schemeClr>
          </a:solidFill>
        </p:spPr>
        <p:txBody>
          <a:bodyPr wrap="square" rtlCol="0">
            <a:spAutoFit/>
          </a:bodyPr>
          <a:lstStyle/>
          <a:p>
            <a:pPr algn="ctr"/>
            <a:r>
              <a:rPr lang="en-US" sz="2400" dirty="0" smtClean="0">
                <a:solidFill>
                  <a:schemeClr val="bg1"/>
                </a:solidFill>
              </a:rPr>
              <a:t> </a:t>
            </a:r>
            <a:endParaRPr lang="en-US" sz="2400" dirty="0" smtClean="0">
              <a:solidFill>
                <a:schemeClr val="bg1"/>
              </a:solidFill>
            </a:endParaRPr>
          </a:p>
          <a:p>
            <a:pPr algn="ctr"/>
            <a:r>
              <a:rPr lang="en-US" sz="2400" dirty="0">
                <a:solidFill>
                  <a:schemeClr val="bg1"/>
                </a:solidFill>
              </a:rPr>
              <a:t>F</a:t>
            </a:r>
            <a:r>
              <a:rPr lang="en-US" sz="2400" dirty="0" smtClean="0">
                <a:solidFill>
                  <a:schemeClr val="bg1"/>
                </a:solidFill>
              </a:rPr>
              <a:t>urther urbanization - </a:t>
            </a:r>
            <a:r>
              <a:rPr lang="en-US" sz="2400" dirty="0" smtClean="0">
                <a:solidFill>
                  <a:schemeClr val="bg1"/>
                </a:solidFill>
              </a:rPr>
              <a:t>Coast </a:t>
            </a:r>
            <a:r>
              <a:rPr lang="en-US" sz="2400" dirty="0">
                <a:solidFill>
                  <a:schemeClr val="bg1"/>
                </a:solidFill>
              </a:rPr>
              <a:t>of </a:t>
            </a:r>
            <a:r>
              <a:rPr lang="en-US" sz="2400" dirty="0" err="1" smtClean="0">
                <a:solidFill>
                  <a:schemeClr val="bg1"/>
                </a:solidFill>
              </a:rPr>
              <a:t>Struga</a:t>
            </a:r>
            <a:r>
              <a:rPr lang="en-US" sz="2400" dirty="0" smtClean="0">
                <a:solidFill>
                  <a:schemeClr val="bg1"/>
                </a:solidFill>
              </a:rPr>
              <a:t> (focus on previously almost untouched parts)</a:t>
            </a:r>
            <a:endParaRPr lang="en-US" sz="2400" dirty="0">
              <a:solidFill>
                <a:schemeClr val="bg1"/>
              </a:solidFill>
            </a:endParaRPr>
          </a:p>
          <a:p>
            <a:pPr algn="ctr"/>
            <a:endParaRPr lang="en-US" sz="2400" dirty="0" smtClean="0">
              <a:solidFill>
                <a:schemeClr val="bg1"/>
              </a:solidFill>
            </a:endParaRPr>
          </a:p>
        </p:txBody>
      </p:sp>
    </p:spTree>
    <p:extLst>
      <p:ext uri="{BB962C8B-B14F-4D97-AF65-F5344CB8AC3E}">
        <p14:creationId xmlns:p14="http://schemas.microsoft.com/office/powerpoint/2010/main" val="275696853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188"/>
            <a:ext cx="12192000" cy="1200329"/>
          </a:xfrm>
          <a:prstGeom prst="rect">
            <a:avLst/>
          </a:prstGeom>
          <a:solidFill>
            <a:schemeClr val="tx1">
              <a:lumMod val="85000"/>
              <a:lumOff val="15000"/>
            </a:schemeClr>
          </a:solidFill>
        </p:spPr>
        <p:txBody>
          <a:bodyPr wrap="square" rtlCol="0">
            <a:spAutoFit/>
          </a:bodyPr>
          <a:lstStyle/>
          <a:p>
            <a:pPr algn="ctr"/>
            <a:r>
              <a:rPr lang="en-US" sz="2400" dirty="0" smtClean="0">
                <a:solidFill>
                  <a:schemeClr val="bg1"/>
                </a:solidFill>
              </a:rPr>
              <a:t> </a:t>
            </a:r>
            <a:endParaRPr lang="en-US" sz="2400" dirty="0" smtClean="0">
              <a:solidFill>
                <a:schemeClr val="bg1"/>
              </a:solidFill>
            </a:endParaRPr>
          </a:p>
          <a:p>
            <a:pPr algn="ctr"/>
            <a:r>
              <a:rPr lang="en-US" sz="2400" dirty="0" err="1" smtClean="0">
                <a:solidFill>
                  <a:schemeClr val="bg1"/>
                </a:solidFill>
              </a:rPr>
              <a:t>Struga</a:t>
            </a:r>
            <a:r>
              <a:rPr lang="en-US" sz="2400" dirty="0" smtClean="0">
                <a:solidFill>
                  <a:schemeClr val="bg1"/>
                </a:solidFill>
              </a:rPr>
              <a:t> part of the WH – area above the biodiversity hotspot </a:t>
            </a:r>
            <a:r>
              <a:rPr lang="en-US" sz="2400" dirty="0" err="1" smtClean="0">
                <a:solidFill>
                  <a:schemeClr val="bg1"/>
                </a:solidFill>
              </a:rPr>
              <a:t>Kalishta</a:t>
            </a:r>
            <a:r>
              <a:rPr lang="en-US" sz="2400" dirty="0" smtClean="0">
                <a:solidFill>
                  <a:schemeClr val="bg1"/>
                </a:solidFill>
              </a:rPr>
              <a:t> (</a:t>
            </a:r>
            <a:r>
              <a:rPr lang="en-US" sz="2400" dirty="0" err="1" smtClean="0">
                <a:solidFill>
                  <a:schemeClr val="bg1"/>
                </a:solidFill>
              </a:rPr>
              <a:t>sublacutric</a:t>
            </a:r>
            <a:r>
              <a:rPr lang="en-US" sz="2400" dirty="0" smtClean="0">
                <a:solidFill>
                  <a:schemeClr val="bg1"/>
                </a:solidFill>
              </a:rPr>
              <a:t> springs) </a:t>
            </a:r>
            <a:endParaRPr lang="en-US" sz="2400" dirty="0">
              <a:solidFill>
                <a:schemeClr val="bg1"/>
              </a:solidFill>
            </a:endParaRPr>
          </a:p>
          <a:p>
            <a:pPr algn="ctr"/>
            <a:endParaRPr lang="en-US" sz="2400" dirty="0" smtClean="0">
              <a:solidFill>
                <a:schemeClr val="bg1"/>
              </a:solidFill>
            </a:endParaRPr>
          </a:p>
        </p:txBody>
      </p:sp>
      <p:sp>
        <p:nvSpPr>
          <p:cNvPr id="7" name="Rectangle 6"/>
          <p:cNvSpPr/>
          <p:nvPr/>
        </p:nvSpPr>
        <p:spPr>
          <a:xfrm>
            <a:off x="126490" y="5146292"/>
            <a:ext cx="6049023" cy="1200329"/>
          </a:xfrm>
          <a:prstGeom prst="rect">
            <a:avLst/>
          </a:prstGeom>
        </p:spPr>
        <p:txBody>
          <a:bodyPr wrap="square">
            <a:spAutoFit/>
          </a:bodyPr>
          <a:lstStyle/>
          <a:p>
            <a:pPr lvl="0" eaLnBrk="0" fontAlgn="base" hangingPunct="0">
              <a:spcBef>
                <a:spcPct val="0"/>
              </a:spcBef>
              <a:spcAft>
                <a:spcPct val="0"/>
              </a:spcAft>
            </a:pPr>
            <a:r>
              <a:rPr lang="en-US" altLang="en-US" dirty="0" smtClean="0">
                <a:latin typeface="Arial" panose="020B0604020202020204" pitchFamily="34" charset="0"/>
              </a:rPr>
              <a:t>We recently found out that the huge clearance near </a:t>
            </a:r>
            <a:r>
              <a:rPr lang="en-US" altLang="en-US" dirty="0" smtClean="0">
                <a:latin typeface="Arial" panose="020B0604020202020204" pitchFamily="34" charset="0"/>
              </a:rPr>
              <a:t>the </a:t>
            </a:r>
          </a:p>
          <a:p>
            <a:pPr lvl="0" eaLnBrk="0" fontAlgn="base" hangingPunct="0">
              <a:spcBef>
                <a:spcPct val="0"/>
              </a:spcBef>
              <a:spcAft>
                <a:spcPct val="0"/>
              </a:spcAft>
            </a:pPr>
            <a:r>
              <a:rPr lang="en-US" altLang="en-US" dirty="0" smtClean="0">
                <a:latin typeface="Arial" panose="020B0604020202020204" pitchFamily="34" charset="0"/>
              </a:rPr>
              <a:t>hotspot </a:t>
            </a:r>
            <a:r>
              <a:rPr lang="en-US" altLang="en-US" dirty="0" err="1" smtClean="0">
                <a:latin typeface="Arial" panose="020B0604020202020204" pitchFamily="34" charset="0"/>
              </a:rPr>
              <a:t>Kalishta</a:t>
            </a:r>
            <a:r>
              <a:rPr lang="en-US" altLang="en-US" dirty="0" smtClean="0">
                <a:latin typeface="Arial" panose="020B0604020202020204" pitchFamily="34" charset="0"/>
              </a:rPr>
              <a:t> is </a:t>
            </a:r>
            <a:r>
              <a:rPr lang="en-US" altLang="en-US" dirty="0" smtClean="0">
                <a:latin typeface="Arial" panose="020B0604020202020204" pitchFamily="34" charset="0"/>
              </a:rPr>
              <a:t>a limestone quarry (excavation pit) – </a:t>
            </a:r>
          </a:p>
          <a:p>
            <a:pPr lvl="0" eaLnBrk="0" fontAlgn="base" hangingPunct="0">
              <a:spcBef>
                <a:spcPct val="0"/>
              </a:spcBef>
              <a:spcAft>
                <a:spcPct val="0"/>
              </a:spcAft>
            </a:pPr>
            <a:r>
              <a:rPr lang="en-US" altLang="en-US" dirty="0" smtClean="0">
                <a:latin typeface="Arial" panose="020B0604020202020204" pitchFamily="34" charset="0"/>
              </a:rPr>
              <a:t>concession was issued in 2012, it’s valid for 30 years. </a:t>
            </a:r>
          </a:p>
          <a:p>
            <a:pPr lvl="0" eaLnBrk="0" fontAlgn="base" hangingPunct="0">
              <a:spcBef>
                <a:spcPct val="0"/>
              </a:spcBef>
              <a:spcAft>
                <a:spcPct val="0"/>
              </a:spcAft>
            </a:pPr>
            <a:endParaRPr lang="en-US" altLang="en-US" dirty="0">
              <a:latin typeface="Arial" panose="020B0604020202020204" pitchFamily="34" charset="0"/>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460" y="1404730"/>
            <a:ext cx="6118558" cy="3439427"/>
          </a:xfrm>
          <a:prstGeom prst="rect">
            <a:avLst/>
          </a:prstGeom>
        </p:spPr>
      </p:pic>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r="6065"/>
          <a:stretch/>
        </p:blipFill>
        <p:spPr>
          <a:xfrm>
            <a:off x="6255026" y="1350366"/>
            <a:ext cx="5870714" cy="3513181"/>
          </a:xfrm>
          <a:prstGeom prst="rect">
            <a:avLst/>
          </a:prstGeom>
        </p:spPr>
      </p:pic>
      <p:sp>
        <p:nvSpPr>
          <p:cNvPr id="10" name="TextBox 9"/>
          <p:cNvSpPr txBox="1"/>
          <p:nvPr/>
        </p:nvSpPr>
        <p:spPr>
          <a:xfrm>
            <a:off x="6149009" y="5165682"/>
            <a:ext cx="5950227" cy="923330"/>
          </a:xfrm>
          <a:prstGeom prst="rect">
            <a:avLst/>
          </a:prstGeom>
          <a:noFill/>
        </p:spPr>
        <p:txBody>
          <a:bodyPr wrap="square" rtlCol="0">
            <a:spAutoFit/>
          </a:bodyPr>
          <a:lstStyle/>
          <a:p>
            <a:pPr lvl="0"/>
            <a:r>
              <a:rPr lang="en-US" altLang="en-US" dirty="0">
                <a:latin typeface="Arial" panose="020B0604020202020204" pitchFamily="34" charset="0"/>
              </a:rPr>
              <a:t>New, nearby clearance of substantial size was discovered during our visit to the site in November 2022.</a:t>
            </a:r>
          </a:p>
          <a:p>
            <a:endParaRPr lang="en-US" dirty="0"/>
          </a:p>
        </p:txBody>
      </p:sp>
    </p:spTree>
    <p:extLst>
      <p:ext uri="{BB962C8B-B14F-4D97-AF65-F5344CB8AC3E}">
        <p14:creationId xmlns:p14="http://schemas.microsoft.com/office/powerpoint/2010/main" val="169121781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4005" y="-189"/>
            <a:ext cx="7397995" cy="4161372"/>
          </a:xfrm>
          <a:prstGeom prst="rect">
            <a:avLst/>
          </a:prstGeom>
        </p:spPr>
      </p:pic>
      <p:sp>
        <p:nvSpPr>
          <p:cNvPr id="5" name="TextBox 4"/>
          <p:cNvSpPr txBox="1"/>
          <p:nvPr/>
        </p:nvSpPr>
        <p:spPr>
          <a:xfrm>
            <a:off x="-553" y="-189"/>
            <a:ext cx="5460449" cy="4555093"/>
          </a:xfrm>
          <a:prstGeom prst="rect">
            <a:avLst/>
          </a:prstGeom>
          <a:solidFill>
            <a:schemeClr val="tx1">
              <a:lumMod val="85000"/>
              <a:lumOff val="15000"/>
            </a:schemeClr>
          </a:solidFill>
        </p:spPr>
        <p:txBody>
          <a:bodyPr wrap="square" rtlCol="0">
            <a:spAutoFit/>
          </a:bodyPr>
          <a:lstStyle/>
          <a:p>
            <a:pPr algn="ctr"/>
            <a:r>
              <a:rPr lang="en-US" sz="2400" dirty="0" smtClean="0">
                <a:solidFill>
                  <a:schemeClr val="bg1"/>
                </a:solidFill>
              </a:rPr>
              <a:t>   </a:t>
            </a:r>
          </a:p>
          <a:p>
            <a:pPr algn="ctr"/>
            <a:r>
              <a:rPr lang="en-US" sz="2400" dirty="0" smtClean="0">
                <a:solidFill>
                  <a:schemeClr val="bg1"/>
                </a:solidFill>
              </a:rPr>
              <a:t>F</a:t>
            </a:r>
            <a:r>
              <a:rPr lang="en-US" sz="2400" dirty="0">
                <a:solidFill>
                  <a:schemeClr val="bg1"/>
                </a:solidFill>
              </a:rPr>
              <a:t>urther (controlled) </a:t>
            </a:r>
            <a:r>
              <a:rPr lang="en-US" sz="2400" dirty="0" smtClean="0">
                <a:solidFill>
                  <a:schemeClr val="bg1"/>
                </a:solidFill>
              </a:rPr>
              <a:t>urbanization</a:t>
            </a:r>
          </a:p>
          <a:p>
            <a:pPr algn="ctr"/>
            <a:r>
              <a:rPr lang="en-US" dirty="0" smtClean="0">
                <a:solidFill>
                  <a:schemeClr val="bg1"/>
                </a:solidFill>
              </a:rPr>
              <a:t>December 2021 – November 2022</a:t>
            </a:r>
          </a:p>
          <a:p>
            <a:pPr algn="ctr"/>
            <a:endParaRPr lang="en-US" sz="2400" dirty="0">
              <a:solidFill>
                <a:schemeClr val="bg1"/>
              </a:solidFill>
            </a:endParaRPr>
          </a:p>
          <a:p>
            <a:r>
              <a:rPr lang="en-US" sz="1600" dirty="0" smtClean="0">
                <a:solidFill>
                  <a:schemeClr val="bg1"/>
                </a:solidFill>
              </a:rPr>
              <a:t>We learned about many existing urban plans and/or projects (11) thanks to the Sessions of </a:t>
            </a:r>
            <a:r>
              <a:rPr lang="en-US" sz="1600" dirty="0" err="1" smtClean="0">
                <a:solidFill>
                  <a:schemeClr val="bg1"/>
                </a:solidFill>
              </a:rPr>
              <a:t>Ohrid</a:t>
            </a:r>
            <a:r>
              <a:rPr lang="en-US" sz="1600" dirty="0" smtClean="0">
                <a:solidFill>
                  <a:schemeClr val="bg1"/>
                </a:solidFill>
              </a:rPr>
              <a:t> Region Management Commission (this past year finally opened to the public, as the Law on WH implies since 2010). </a:t>
            </a:r>
          </a:p>
          <a:p>
            <a:endParaRPr lang="en-US" sz="1600" dirty="0">
              <a:solidFill>
                <a:schemeClr val="bg1"/>
              </a:solidFill>
            </a:endParaRPr>
          </a:p>
          <a:p>
            <a:r>
              <a:rPr lang="en-US" sz="1600" dirty="0" smtClean="0">
                <a:solidFill>
                  <a:schemeClr val="bg1"/>
                </a:solidFill>
              </a:rPr>
              <a:t>This project for </a:t>
            </a:r>
            <a:r>
              <a:rPr lang="en-US" sz="1600" dirty="0">
                <a:solidFill>
                  <a:schemeClr val="bg1"/>
                </a:solidFill>
              </a:rPr>
              <a:t>a</a:t>
            </a:r>
            <a:r>
              <a:rPr lang="en-US" sz="1600" dirty="0" smtClean="0">
                <a:solidFill>
                  <a:schemeClr val="bg1"/>
                </a:solidFill>
              </a:rPr>
              <a:t> new hotel complex on the shore is one of them – the WH Commission recommended putting this project on a stand by until Lake </a:t>
            </a:r>
            <a:r>
              <a:rPr lang="en-US" sz="1600" dirty="0" err="1" smtClean="0">
                <a:solidFill>
                  <a:schemeClr val="bg1"/>
                </a:solidFill>
              </a:rPr>
              <a:t>Ohrid</a:t>
            </a:r>
            <a:r>
              <a:rPr lang="en-US" sz="1600" dirty="0" smtClean="0">
                <a:solidFill>
                  <a:schemeClr val="bg1"/>
                </a:solidFill>
              </a:rPr>
              <a:t> Shore Urban Plan is adopted.</a:t>
            </a:r>
            <a:endParaRPr lang="en-US" sz="2400" dirty="0" smtClean="0">
              <a:solidFill>
                <a:schemeClr val="bg1"/>
              </a:solidFill>
            </a:endParaRPr>
          </a:p>
          <a:p>
            <a:pPr algn="ctr"/>
            <a:endParaRPr lang="en-US" sz="2400" dirty="0" smtClean="0">
              <a:solidFill>
                <a:schemeClr val="bg1"/>
              </a:solidFill>
            </a:endParaRPr>
          </a:p>
          <a:p>
            <a:pPr algn="ctr"/>
            <a:endParaRPr lang="en-US" sz="2400" dirty="0" smtClean="0">
              <a:solidFill>
                <a:schemeClr val="bg1"/>
              </a:solidFill>
            </a:endParaRPr>
          </a:p>
          <a:p>
            <a:pPr algn="ctr"/>
            <a:endParaRPr lang="en-US" sz="2400" dirty="0" smtClean="0">
              <a:solidFill>
                <a:schemeClr val="bg1"/>
              </a:solidFill>
            </a:endParaRPr>
          </a:p>
        </p:txBody>
      </p:sp>
      <p:sp>
        <p:nvSpPr>
          <p:cNvPr id="9" name="TextBox 8"/>
          <p:cNvSpPr txBox="1"/>
          <p:nvPr/>
        </p:nvSpPr>
        <p:spPr>
          <a:xfrm>
            <a:off x="0" y="4161183"/>
            <a:ext cx="12192000" cy="2893100"/>
          </a:xfrm>
          <a:prstGeom prst="rect">
            <a:avLst/>
          </a:prstGeom>
          <a:solidFill>
            <a:schemeClr val="tx1">
              <a:lumMod val="75000"/>
              <a:lumOff val="25000"/>
            </a:schemeClr>
          </a:solidFill>
        </p:spPr>
        <p:txBody>
          <a:bodyPr wrap="square" rtlCol="0">
            <a:spAutoFit/>
          </a:bodyPr>
          <a:lstStyle/>
          <a:p>
            <a:r>
              <a:rPr lang="en-US" dirty="0" smtClean="0">
                <a:solidFill>
                  <a:schemeClr val="bg1"/>
                </a:solidFill>
              </a:rPr>
              <a:t>Since </a:t>
            </a:r>
            <a:r>
              <a:rPr lang="en-US" dirty="0">
                <a:solidFill>
                  <a:schemeClr val="bg1"/>
                </a:solidFill>
              </a:rPr>
              <a:t>August 2021, when WH Committee, instead of inscribing </a:t>
            </a:r>
            <a:r>
              <a:rPr lang="en-US" dirty="0" err="1">
                <a:solidFill>
                  <a:schemeClr val="bg1"/>
                </a:solidFill>
              </a:rPr>
              <a:t>Ohrid</a:t>
            </a:r>
            <a:r>
              <a:rPr lang="en-US" dirty="0">
                <a:solidFill>
                  <a:schemeClr val="bg1"/>
                </a:solidFill>
              </a:rPr>
              <a:t> Region on the List of WH in Danger, granted N. Macedonia 2 more years to implement the recommendations</a:t>
            </a:r>
            <a:r>
              <a:rPr lang="en-US" dirty="0" smtClean="0">
                <a:solidFill>
                  <a:schemeClr val="bg1"/>
                </a:solidFill>
              </a:rPr>
              <a:t>:</a:t>
            </a:r>
          </a:p>
          <a:p>
            <a:pPr marL="342900" indent="-342900">
              <a:buFont typeface="Arial" panose="020B0604020202020204" pitchFamily="34" charset="0"/>
              <a:buChar char="•"/>
            </a:pPr>
            <a:r>
              <a:rPr lang="en-US" dirty="0" smtClean="0">
                <a:solidFill>
                  <a:schemeClr val="bg1"/>
                </a:solidFill>
              </a:rPr>
              <a:t>Procedures </a:t>
            </a:r>
            <a:r>
              <a:rPr lang="en-US" dirty="0">
                <a:solidFill>
                  <a:schemeClr val="bg1"/>
                </a:solidFill>
              </a:rPr>
              <a:t>for </a:t>
            </a:r>
            <a:r>
              <a:rPr lang="en-US" dirty="0" smtClean="0">
                <a:solidFill>
                  <a:schemeClr val="bg1"/>
                </a:solidFill>
              </a:rPr>
              <a:t>at least 53 </a:t>
            </a:r>
            <a:r>
              <a:rPr lang="en-US" dirty="0">
                <a:solidFill>
                  <a:schemeClr val="bg1"/>
                </a:solidFill>
              </a:rPr>
              <a:t>urban plans </a:t>
            </a:r>
            <a:r>
              <a:rPr lang="en-US" dirty="0" smtClean="0">
                <a:solidFill>
                  <a:schemeClr val="bg1"/>
                </a:solidFill>
              </a:rPr>
              <a:t>and/or </a:t>
            </a:r>
            <a:r>
              <a:rPr lang="en-US" dirty="0">
                <a:solidFill>
                  <a:schemeClr val="bg1"/>
                </a:solidFill>
              </a:rPr>
              <a:t>projects were initiated or continued (within the WH);</a:t>
            </a:r>
          </a:p>
          <a:p>
            <a:pPr marL="342900" indent="-342900">
              <a:buFont typeface="Arial" panose="020B0604020202020204" pitchFamily="34" charset="0"/>
              <a:buChar char="•"/>
            </a:pPr>
            <a:r>
              <a:rPr lang="en-US" dirty="0">
                <a:solidFill>
                  <a:schemeClr val="bg1"/>
                </a:solidFill>
              </a:rPr>
              <a:t>At least 400 illegal constructions have been legalized;</a:t>
            </a:r>
          </a:p>
          <a:p>
            <a:pPr marL="342900" indent="-342900">
              <a:buFont typeface="Arial" panose="020B0604020202020204" pitchFamily="34" charset="0"/>
              <a:buChar char="•"/>
            </a:pPr>
            <a:r>
              <a:rPr lang="en-US" dirty="0">
                <a:solidFill>
                  <a:schemeClr val="bg1"/>
                </a:solidFill>
              </a:rPr>
              <a:t>Issued 212 construction permits; 580 new flats/apartments.</a:t>
            </a:r>
          </a:p>
          <a:p>
            <a:endParaRPr lang="en-US" dirty="0">
              <a:solidFill>
                <a:schemeClr val="bg1"/>
              </a:solidFill>
            </a:endParaRPr>
          </a:p>
          <a:p>
            <a:r>
              <a:rPr lang="en-US" dirty="0" smtClean="0">
                <a:solidFill>
                  <a:schemeClr val="bg1"/>
                </a:solidFill>
              </a:rPr>
              <a:t>Municipality of </a:t>
            </a:r>
            <a:r>
              <a:rPr lang="en-US" dirty="0" err="1">
                <a:solidFill>
                  <a:schemeClr val="bg1"/>
                </a:solidFill>
              </a:rPr>
              <a:t>Ohrid</a:t>
            </a:r>
            <a:r>
              <a:rPr lang="en-US" dirty="0">
                <a:solidFill>
                  <a:schemeClr val="bg1"/>
                </a:solidFill>
              </a:rPr>
              <a:t> 2002: 55.7499 inhabitants, 28.437 flats/apartments; </a:t>
            </a:r>
            <a:r>
              <a:rPr lang="en-US" dirty="0" smtClean="0">
                <a:solidFill>
                  <a:schemeClr val="bg1"/>
                </a:solidFill>
              </a:rPr>
              <a:t>2021</a:t>
            </a:r>
            <a:r>
              <a:rPr lang="en-US" dirty="0">
                <a:solidFill>
                  <a:schemeClr val="bg1"/>
                </a:solidFill>
              </a:rPr>
              <a:t>: 4.321 less </a:t>
            </a:r>
            <a:r>
              <a:rPr lang="en-US" dirty="0" smtClean="0">
                <a:solidFill>
                  <a:schemeClr val="bg1"/>
                </a:solidFill>
              </a:rPr>
              <a:t>inhabitants, </a:t>
            </a:r>
            <a:r>
              <a:rPr lang="en-US" dirty="0">
                <a:solidFill>
                  <a:schemeClr val="bg1"/>
                </a:solidFill>
              </a:rPr>
              <a:t>5.223 </a:t>
            </a:r>
            <a:r>
              <a:rPr lang="en-US" dirty="0" smtClean="0">
                <a:solidFill>
                  <a:schemeClr val="bg1"/>
                </a:solidFill>
              </a:rPr>
              <a:t>more</a:t>
            </a:r>
            <a:r>
              <a:rPr lang="en-US" dirty="0">
                <a:solidFill>
                  <a:schemeClr val="bg1"/>
                </a:solidFill>
              </a:rPr>
              <a:t> </a:t>
            </a:r>
            <a:r>
              <a:rPr lang="en-US" dirty="0" smtClean="0">
                <a:solidFill>
                  <a:schemeClr val="bg1"/>
                </a:solidFill>
              </a:rPr>
              <a:t>flats/apartments (than 2002)  </a:t>
            </a:r>
            <a:r>
              <a:rPr lang="en-US" sz="2800" dirty="0" smtClean="0">
                <a:solidFill>
                  <a:schemeClr val="bg1"/>
                </a:solidFill>
              </a:rPr>
              <a:t> </a:t>
            </a:r>
          </a:p>
          <a:p>
            <a:endParaRPr lang="en-US" sz="2800" dirty="0">
              <a:solidFill>
                <a:schemeClr val="bg1"/>
              </a:solidFill>
            </a:endParaRPr>
          </a:p>
        </p:txBody>
      </p:sp>
      <p:sp>
        <p:nvSpPr>
          <p:cNvPr id="10" name="Down Arrow 9"/>
          <p:cNvSpPr/>
          <p:nvPr/>
        </p:nvSpPr>
        <p:spPr>
          <a:xfrm>
            <a:off x="8017565" y="556403"/>
            <a:ext cx="318052" cy="1060174"/>
          </a:xfrm>
          <a:prstGeom prst="down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6341165" y="649357"/>
            <a:ext cx="1656522" cy="646331"/>
          </a:xfrm>
          <a:prstGeom prst="rect">
            <a:avLst/>
          </a:prstGeom>
          <a:solidFill>
            <a:schemeClr val="bg1"/>
          </a:solidFill>
        </p:spPr>
        <p:txBody>
          <a:bodyPr wrap="square" rtlCol="0">
            <a:spAutoFit/>
          </a:bodyPr>
          <a:lstStyle/>
          <a:p>
            <a:r>
              <a:rPr lang="en-US" dirty="0" smtClean="0"/>
              <a:t>New hotel complex</a:t>
            </a:r>
            <a:endParaRPr lang="en-US" dirty="0"/>
          </a:p>
        </p:txBody>
      </p:sp>
    </p:spTree>
    <p:extLst>
      <p:ext uri="{BB962C8B-B14F-4D97-AF65-F5344CB8AC3E}">
        <p14:creationId xmlns:p14="http://schemas.microsoft.com/office/powerpoint/2010/main" val="242769068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13063"/>
            <a:ext cx="12192000" cy="1569660"/>
          </a:xfrm>
          <a:prstGeom prst="rect">
            <a:avLst/>
          </a:prstGeom>
          <a:solidFill>
            <a:schemeClr val="tx1">
              <a:lumMod val="75000"/>
              <a:lumOff val="25000"/>
            </a:schemeClr>
          </a:solidFill>
        </p:spPr>
        <p:txBody>
          <a:bodyPr wrap="square" rtlCol="0">
            <a:spAutoFit/>
          </a:bodyPr>
          <a:lstStyle/>
          <a:p>
            <a:pPr algn="ctr"/>
            <a:r>
              <a:rPr lang="en-US" sz="2400" dirty="0" smtClean="0">
                <a:solidFill>
                  <a:schemeClr val="bg1"/>
                </a:solidFill>
              </a:rPr>
              <a:t>  </a:t>
            </a:r>
            <a:endParaRPr lang="en-US" sz="2400" dirty="0" smtClean="0">
              <a:solidFill>
                <a:schemeClr val="bg1"/>
              </a:solidFill>
            </a:endParaRPr>
          </a:p>
          <a:p>
            <a:pPr algn="ctr"/>
            <a:r>
              <a:rPr lang="en-US" sz="2400" dirty="0" smtClean="0">
                <a:solidFill>
                  <a:schemeClr val="bg1"/>
                </a:solidFill>
              </a:rPr>
              <a:t>New legislation </a:t>
            </a:r>
            <a:r>
              <a:rPr lang="en-US" sz="2400" dirty="0" smtClean="0">
                <a:solidFill>
                  <a:schemeClr val="bg1"/>
                </a:solidFill>
              </a:rPr>
              <a:t>(December 2021 – November 2022):</a:t>
            </a:r>
          </a:p>
          <a:p>
            <a:pPr algn="ctr"/>
            <a:r>
              <a:rPr lang="en-US" sz="2400" dirty="0" smtClean="0">
                <a:solidFill>
                  <a:schemeClr val="bg1"/>
                </a:solidFill>
              </a:rPr>
              <a:t>Illegal constructions and urbanization</a:t>
            </a:r>
            <a:endParaRPr lang="en-US" sz="2400" dirty="0">
              <a:solidFill>
                <a:schemeClr val="bg1"/>
              </a:solidFill>
            </a:endParaRPr>
          </a:p>
          <a:p>
            <a:pPr algn="ctr"/>
            <a:endParaRPr lang="en-US" sz="2400" dirty="0" smtClean="0">
              <a:solidFill>
                <a:schemeClr val="bg1"/>
              </a:solidFill>
            </a:endParaRPr>
          </a:p>
        </p:txBody>
      </p:sp>
      <p:sp>
        <p:nvSpPr>
          <p:cNvPr id="9" name="Rectangle 8"/>
          <p:cNvSpPr/>
          <p:nvPr/>
        </p:nvSpPr>
        <p:spPr>
          <a:xfrm>
            <a:off x="212035" y="1636201"/>
            <a:ext cx="11436626" cy="4693593"/>
          </a:xfrm>
          <a:prstGeom prst="rect">
            <a:avLst/>
          </a:prstGeom>
        </p:spPr>
        <p:txBody>
          <a:bodyPr wrap="square">
            <a:spAutoFit/>
          </a:bodyPr>
          <a:lstStyle/>
          <a:p>
            <a:pPr lvl="1" algn="just">
              <a:spcAft>
                <a:spcPts val="0"/>
              </a:spcAft>
            </a:pPr>
            <a:endParaRPr lang="en-US" sz="1100" b="1" dirty="0">
              <a:latin typeface="Calibri" panose="020F0502020204030204" pitchFamily="34" charset="0"/>
              <a:ea typeface="Times New Roman" panose="02020603050405020304" pitchFamily="18" charset="0"/>
            </a:endParaRPr>
          </a:p>
          <a:p>
            <a:pPr marL="628650" lvl="1" indent="-171450" algn="just">
              <a:spcAft>
                <a:spcPts val="0"/>
              </a:spcAft>
              <a:buFont typeface="Arial" panose="020B0604020202020204" pitchFamily="34" charset="0"/>
              <a:buChar char="•"/>
            </a:pPr>
            <a:r>
              <a:rPr lang="en-US" b="1" dirty="0" smtClean="0">
                <a:latin typeface="Calibri" panose="020F0502020204030204" pitchFamily="34" charset="0"/>
                <a:ea typeface="Times New Roman" panose="02020603050405020304" pitchFamily="18" charset="0"/>
              </a:rPr>
              <a:t>Second Law on legalization of illegal constructions sent to the Assembly in February 2022</a:t>
            </a:r>
          </a:p>
          <a:p>
            <a:pPr lvl="1" algn="just">
              <a:spcAft>
                <a:spcPts val="0"/>
              </a:spcAft>
            </a:pPr>
            <a:r>
              <a:rPr lang="en-US" dirty="0">
                <a:latin typeface="Calibri" panose="020F0502020204030204" pitchFamily="34" charset="0"/>
                <a:ea typeface="Times New Roman" panose="02020603050405020304" pitchFamily="18" charset="0"/>
              </a:rPr>
              <a:t>A</a:t>
            </a:r>
            <a:r>
              <a:rPr lang="en-US" dirty="0" smtClean="0">
                <a:latin typeface="Calibri" panose="020F0502020204030204" pitchFamily="34" charset="0"/>
                <a:ea typeface="Times New Roman" panose="02020603050405020304" pitchFamily="18" charset="0"/>
              </a:rPr>
              <a:t>ll </a:t>
            </a:r>
            <a:r>
              <a:rPr lang="en-US" dirty="0">
                <a:latin typeface="Calibri" panose="020F0502020204030204" pitchFamily="34" charset="0"/>
                <a:ea typeface="Times New Roman" panose="02020603050405020304" pitchFamily="18" charset="0"/>
              </a:rPr>
              <a:t>legalization procedures started under the old law will be completed </a:t>
            </a:r>
            <a:r>
              <a:rPr lang="en-US" dirty="0" smtClean="0">
                <a:latin typeface="Calibri" panose="020F0502020204030204" pitchFamily="34" charset="0"/>
                <a:ea typeface="Times New Roman" panose="02020603050405020304" pitchFamily="18" charset="0"/>
              </a:rPr>
              <a:t>accordingly (over 20.000 </a:t>
            </a:r>
            <a:r>
              <a:rPr lang="en-US" dirty="0">
                <a:latin typeface="Calibri" panose="020F0502020204030204" pitchFamily="34" charset="0"/>
                <a:ea typeface="Times New Roman" panose="02020603050405020304" pitchFamily="18" charset="0"/>
              </a:rPr>
              <a:t>illegal buildings within </a:t>
            </a:r>
            <a:r>
              <a:rPr lang="en-US" dirty="0" err="1">
                <a:latin typeface="Calibri" panose="020F0502020204030204" pitchFamily="34" charset="0"/>
                <a:ea typeface="Times New Roman" panose="02020603050405020304" pitchFamily="18" charset="0"/>
              </a:rPr>
              <a:t>Ohrid</a:t>
            </a:r>
            <a:r>
              <a:rPr lang="en-US" dirty="0">
                <a:latin typeface="Calibri" panose="020F0502020204030204" pitchFamily="34" charset="0"/>
                <a:ea typeface="Times New Roman" panose="02020603050405020304" pitchFamily="18" charset="0"/>
              </a:rPr>
              <a:t> Region can be legalized by March 2026. This includes houses, weekend houses, hotels, hotel complexes, etc. also in the 50m. shoreline zone and anywhere in NP </a:t>
            </a:r>
            <a:r>
              <a:rPr lang="en-US" dirty="0" err="1" smtClean="0">
                <a:latin typeface="Calibri" panose="020F0502020204030204" pitchFamily="34" charset="0"/>
                <a:ea typeface="Times New Roman" panose="02020603050405020304" pitchFamily="18" charset="0"/>
              </a:rPr>
              <a:t>Galichica</a:t>
            </a:r>
            <a:r>
              <a:rPr lang="en-US" dirty="0" smtClean="0">
                <a:latin typeface="Calibri" panose="020F0502020204030204" pitchFamily="34" charset="0"/>
                <a:ea typeface="Times New Roman" panose="02020603050405020304" pitchFamily="18" charset="0"/>
              </a:rPr>
              <a:t>, with </a:t>
            </a:r>
            <a:r>
              <a:rPr lang="en-US" dirty="0" err="1" smtClean="0">
                <a:latin typeface="Calibri" panose="020F0502020204030204" pitchFamily="34" charset="0"/>
                <a:ea typeface="Times New Roman" panose="02020603050405020304" pitchFamily="18" charset="0"/>
              </a:rPr>
              <a:t>MoE</a:t>
            </a:r>
            <a:r>
              <a:rPr lang="en-US" dirty="0" smtClean="0">
                <a:latin typeface="Calibri" panose="020F0502020204030204" pitchFamily="34" charset="0"/>
                <a:ea typeface="Times New Roman" panose="02020603050405020304" pitchFamily="18" charset="0"/>
              </a:rPr>
              <a:t> opinion); </a:t>
            </a:r>
            <a:r>
              <a:rPr lang="en-US" dirty="0">
                <a:latin typeface="Calibri" panose="020F0502020204030204" pitchFamily="34" charset="0"/>
                <a:ea typeface="Times New Roman" panose="02020603050405020304" pitchFamily="18" charset="0"/>
              </a:rPr>
              <a:t>T</a:t>
            </a:r>
            <a:r>
              <a:rPr lang="en-US" dirty="0" smtClean="0">
                <a:latin typeface="Calibri" panose="020F0502020204030204" pitchFamily="34" charset="0"/>
                <a:ea typeface="Times New Roman" panose="02020603050405020304" pitchFamily="18" charset="0"/>
              </a:rPr>
              <a:t>he </a:t>
            </a:r>
            <a:r>
              <a:rPr lang="en-US" dirty="0">
                <a:latin typeface="Calibri" panose="020F0502020204030204" pitchFamily="34" charset="0"/>
                <a:ea typeface="Times New Roman" panose="02020603050405020304" pitchFamily="18" charset="0"/>
              </a:rPr>
              <a:t>scope of illegal constructions eligible for </a:t>
            </a:r>
            <a:r>
              <a:rPr lang="en-US" dirty="0" smtClean="0">
                <a:latin typeface="Calibri" panose="020F0502020204030204" pitchFamily="34" charset="0"/>
                <a:ea typeface="Times New Roman" panose="02020603050405020304" pitchFamily="18" charset="0"/>
              </a:rPr>
              <a:t>legalization is expanded (as </a:t>
            </a:r>
            <a:r>
              <a:rPr lang="en-US" dirty="0">
                <a:latin typeface="Calibri" panose="020F0502020204030204" pitchFamily="34" charset="0"/>
                <a:ea typeface="Times New Roman" panose="02020603050405020304" pitchFamily="18" charset="0"/>
              </a:rPr>
              <a:t>of now, only illegal constructions built before March 2011 can be legalized, with the new law this eligibility stretches </a:t>
            </a:r>
            <a:r>
              <a:rPr lang="en-US" dirty="0" smtClean="0">
                <a:latin typeface="Calibri" panose="020F0502020204030204" pitchFamily="34" charset="0"/>
                <a:ea typeface="Times New Roman" panose="02020603050405020304" pitchFamily="18" charset="0"/>
              </a:rPr>
              <a:t>also to </a:t>
            </a:r>
            <a:r>
              <a:rPr lang="en-US" dirty="0">
                <a:latin typeface="Calibri" panose="020F0502020204030204" pitchFamily="34" charset="0"/>
                <a:ea typeface="Times New Roman" panose="02020603050405020304" pitchFamily="18" charset="0"/>
              </a:rPr>
              <a:t>those built between March 2011 </a:t>
            </a:r>
            <a:r>
              <a:rPr lang="en-US" dirty="0" smtClean="0">
                <a:latin typeface="Calibri" panose="020F0502020204030204" pitchFamily="34" charset="0"/>
                <a:ea typeface="Times New Roman" panose="02020603050405020304" pitchFamily="18" charset="0"/>
              </a:rPr>
              <a:t>– January </a:t>
            </a:r>
            <a:r>
              <a:rPr lang="en-US" dirty="0">
                <a:latin typeface="Calibri" panose="020F0502020204030204" pitchFamily="34" charset="0"/>
                <a:ea typeface="Times New Roman" panose="02020603050405020304" pitchFamily="18" charset="0"/>
              </a:rPr>
              <a:t>2021; built before March 2011 for which the owners missed the deadline for submission of requests for legalization; those whose legalization was rejected and valid Decisions for demolition have been issued, but haven’t been demolished </a:t>
            </a:r>
            <a:r>
              <a:rPr lang="en-US" dirty="0" smtClean="0">
                <a:latin typeface="Calibri" panose="020F0502020204030204" pitchFamily="34" charset="0"/>
                <a:ea typeface="Times New Roman" panose="02020603050405020304" pitchFamily="18" charset="0"/>
              </a:rPr>
              <a:t>yet); etc.;</a:t>
            </a:r>
          </a:p>
          <a:p>
            <a:pPr lvl="1" algn="just">
              <a:spcAft>
                <a:spcPts val="0"/>
              </a:spcAft>
            </a:pPr>
            <a:endParaRPr lang="en-US" dirty="0">
              <a:latin typeface="Calibri" panose="020F0502020204030204" pitchFamily="34" charset="0"/>
              <a:ea typeface="Times New Roman" panose="02020603050405020304" pitchFamily="18" charset="0"/>
            </a:endParaRPr>
          </a:p>
          <a:p>
            <a:pPr marL="742950" lvl="1" indent="-285750" algn="just">
              <a:buFont typeface="Arial" panose="020B0604020202020204" pitchFamily="34" charset="0"/>
              <a:buChar char="•"/>
            </a:pPr>
            <a:r>
              <a:rPr lang="en-US" b="1" dirty="0">
                <a:latin typeface="Calibri" panose="020F0502020204030204" pitchFamily="34" charset="0"/>
                <a:ea typeface="Times New Roman" panose="02020603050405020304" pitchFamily="18" charset="0"/>
              </a:rPr>
              <a:t>Amendments to the Law on Urban Planning initiated by the Ministry of Transport </a:t>
            </a:r>
            <a:endParaRPr lang="en-US" b="1" dirty="0" smtClean="0">
              <a:latin typeface="Calibri" panose="020F0502020204030204" pitchFamily="34" charset="0"/>
              <a:ea typeface="Times New Roman" panose="02020603050405020304" pitchFamily="18" charset="0"/>
            </a:endParaRPr>
          </a:p>
          <a:p>
            <a:pPr lvl="1"/>
            <a:r>
              <a:rPr lang="en-US" dirty="0" smtClean="0">
                <a:latin typeface="Calibri" panose="020F0502020204030204" pitchFamily="34" charset="0"/>
                <a:ea typeface="Times New Roman" panose="02020603050405020304" pitchFamily="18" charset="0"/>
              </a:rPr>
              <a:t>In </a:t>
            </a:r>
            <a:r>
              <a:rPr lang="en-US" dirty="0">
                <a:latin typeface="Calibri" panose="020F0502020204030204" pitchFamily="34" charset="0"/>
                <a:ea typeface="Times New Roman" panose="02020603050405020304" pitchFamily="18" charset="0"/>
              </a:rPr>
              <a:t>January 2022</a:t>
            </a:r>
            <a:r>
              <a:rPr lang="en-US" b="1" dirty="0">
                <a:latin typeface="Calibri" panose="020F0502020204030204" pitchFamily="34" charset="0"/>
                <a:ea typeface="Times New Roman" panose="02020603050405020304" pitchFamily="18" charset="0"/>
              </a:rPr>
              <a:t> </a:t>
            </a:r>
            <a:r>
              <a:rPr lang="en-US" dirty="0">
                <a:latin typeface="Calibri" panose="020F0502020204030204" pitchFamily="34" charset="0"/>
                <a:ea typeface="Times New Roman" panose="02020603050405020304" pitchFamily="18" charset="0"/>
              </a:rPr>
              <a:t>(15 days for comments, with no public hearing) – urbanization defined as a public interest; implementation of annulled general acts for villages (urbanization of the villages without SEA</a:t>
            </a:r>
            <a:r>
              <a:rPr lang="en-US" dirty="0" smtClean="0">
                <a:latin typeface="Calibri" panose="020F0502020204030204" pitchFamily="34" charset="0"/>
                <a:ea typeface="Times New Roman" panose="02020603050405020304" pitchFamily="18" charset="0"/>
              </a:rPr>
              <a:t>); Automatic </a:t>
            </a:r>
            <a:r>
              <a:rPr lang="en-US" dirty="0">
                <a:latin typeface="Calibri" panose="020F0502020204030204" pitchFamily="34" charset="0"/>
                <a:ea typeface="Times New Roman" panose="02020603050405020304" pitchFamily="18" charset="0"/>
              </a:rPr>
              <a:t>treatment of any kind of land (agricultural, forest, coastal, etc.) as a construction land, if it is a part of urban project outside of an existing urban plan (elimination of procedures for transformation</a:t>
            </a:r>
            <a:r>
              <a:rPr lang="en-US" dirty="0" smtClean="0">
                <a:latin typeface="Calibri" panose="020F0502020204030204" pitchFamily="34" charset="0"/>
                <a:ea typeface="Times New Roman" panose="02020603050405020304" pitchFamily="18" charset="0"/>
              </a:rPr>
              <a:t>);etc.</a:t>
            </a:r>
            <a:endParaRPr lang="en-US" dirty="0">
              <a:latin typeface="Times New Roman" panose="02020603050405020304" pitchFamily="18" charset="0"/>
              <a:ea typeface="Times New Roman" panose="02020603050405020304" pitchFamily="18" charset="0"/>
            </a:endParaRPr>
          </a:p>
          <a:p>
            <a:pPr lvl="1" algn="just">
              <a:spcAft>
                <a:spcPts val="0"/>
              </a:spcAft>
            </a:pPr>
            <a:r>
              <a:rPr lang="en-US" dirty="0" smtClean="0">
                <a:latin typeface="Calibri" panose="020F0502020204030204" pitchFamily="34" charset="0"/>
                <a:ea typeface="Times New Roman" panose="02020603050405020304" pitchFamily="18" charset="0"/>
              </a:rPr>
              <a:t> </a:t>
            </a:r>
            <a:r>
              <a:rPr lang="en-US" sz="1100" dirty="0" smtClean="0">
                <a:latin typeface="Calibri" panose="020F0502020204030204" pitchFamily="34"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63755884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13063"/>
            <a:ext cx="12192000" cy="1569660"/>
          </a:xfrm>
          <a:prstGeom prst="rect">
            <a:avLst/>
          </a:prstGeom>
          <a:solidFill>
            <a:schemeClr val="tx1">
              <a:lumMod val="75000"/>
              <a:lumOff val="25000"/>
            </a:schemeClr>
          </a:solidFill>
        </p:spPr>
        <p:txBody>
          <a:bodyPr wrap="square" rtlCol="0">
            <a:spAutoFit/>
          </a:bodyPr>
          <a:lstStyle/>
          <a:p>
            <a:pPr algn="ctr"/>
            <a:r>
              <a:rPr lang="en-US" sz="2400" dirty="0" smtClean="0">
                <a:solidFill>
                  <a:schemeClr val="bg1"/>
                </a:solidFill>
              </a:rPr>
              <a:t>  </a:t>
            </a:r>
            <a:endParaRPr lang="en-US" sz="2400" dirty="0" smtClean="0">
              <a:solidFill>
                <a:schemeClr val="bg1"/>
              </a:solidFill>
            </a:endParaRPr>
          </a:p>
          <a:p>
            <a:pPr algn="ctr"/>
            <a:r>
              <a:rPr lang="en-US" sz="2400" dirty="0" smtClean="0">
                <a:solidFill>
                  <a:schemeClr val="bg1"/>
                </a:solidFill>
              </a:rPr>
              <a:t>New legislation </a:t>
            </a:r>
            <a:r>
              <a:rPr lang="en-US" sz="2400" dirty="0" smtClean="0">
                <a:solidFill>
                  <a:schemeClr val="bg1"/>
                </a:solidFill>
              </a:rPr>
              <a:t>(December 2021 – November 2022):</a:t>
            </a:r>
            <a:endParaRPr lang="en-US" sz="2400" dirty="0">
              <a:solidFill>
                <a:schemeClr val="bg1"/>
              </a:solidFill>
            </a:endParaRPr>
          </a:p>
          <a:p>
            <a:pPr algn="ctr"/>
            <a:r>
              <a:rPr lang="en-US" sz="2400" dirty="0" smtClean="0">
                <a:solidFill>
                  <a:schemeClr val="bg1"/>
                </a:solidFill>
              </a:rPr>
              <a:t>Law on proclamation of </a:t>
            </a:r>
            <a:r>
              <a:rPr lang="en-US" sz="2400" dirty="0" err="1" smtClean="0">
                <a:solidFill>
                  <a:schemeClr val="bg1"/>
                </a:solidFill>
              </a:rPr>
              <a:t>Studenchishte</a:t>
            </a:r>
            <a:r>
              <a:rPr lang="en-US" sz="2400" dirty="0" smtClean="0">
                <a:solidFill>
                  <a:schemeClr val="bg1"/>
                </a:solidFill>
              </a:rPr>
              <a:t> Marsh as a Nature Park, currently at the Assembly</a:t>
            </a:r>
            <a:endParaRPr lang="en-US" sz="2400" dirty="0">
              <a:solidFill>
                <a:schemeClr val="bg1"/>
              </a:solidFill>
            </a:endParaRPr>
          </a:p>
          <a:p>
            <a:pPr algn="ctr"/>
            <a:endParaRPr lang="en-US" sz="2400" dirty="0" smtClean="0">
              <a:solidFill>
                <a:schemeClr val="bg1"/>
              </a:solidFill>
            </a:endParaRPr>
          </a:p>
        </p:txBody>
      </p:sp>
      <p:pic>
        <p:nvPicPr>
          <p:cNvPr id="2" name="Picture 1"/>
          <p:cNvPicPr>
            <a:picLocks noChangeAspect="1"/>
          </p:cNvPicPr>
          <p:nvPr/>
        </p:nvPicPr>
        <p:blipFill rotWithShape="1">
          <a:blip r:embed="rId2"/>
          <a:srcRect l="23591" t="33201" r="43260" b="11251"/>
          <a:stretch/>
        </p:blipFill>
        <p:spPr>
          <a:xfrm>
            <a:off x="1" y="1582723"/>
            <a:ext cx="5599230" cy="5275277"/>
          </a:xfrm>
          <a:prstGeom prst="rect">
            <a:avLst/>
          </a:prstGeom>
        </p:spPr>
      </p:pic>
      <p:sp>
        <p:nvSpPr>
          <p:cNvPr id="3" name="TextBox 2"/>
          <p:cNvSpPr txBox="1"/>
          <p:nvPr/>
        </p:nvSpPr>
        <p:spPr>
          <a:xfrm>
            <a:off x="5976727" y="1638619"/>
            <a:ext cx="6016491" cy="4893647"/>
          </a:xfrm>
          <a:prstGeom prst="rect">
            <a:avLst/>
          </a:prstGeom>
          <a:noFill/>
        </p:spPr>
        <p:txBody>
          <a:bodyPr wrap="square" rtlCol="0">
            <a:spAutoFit/>
          </a:bodyPr>
          <a:lstStyle/>
          <a:p>
            <a:pPr marL="285750" indent="-285750">
              <a:buFont typeface="Arial" panose="020B0604020202020204" pitchFamily="34" charset="0"/>
              <a:buChar char="•"/>
            </a:pPr>
            <a:r>
              <a:rPr lang="en-US" sz="2400" dirty="0" smtClean="0"/>
              <a:t>No buffer zone (no obstacles for planned urbanization); </a:t>
            </a:r>
          </a:p>
          <a:p>
            <a:pPr marL="285750" indent="-285750">
              <a:buFont typeface="Arial" panose="020B0604020202020204" pitchFamily="34" charset="0"/>
              <a:buChar char="•"/>
            </a:pPr>
            <a:r>
              <a:rPr lang="en-US" sz="2400" dirty="0" smtClean="0"/>
              <a:t>Only 33.89% for primary protection goals;</a:t>
            </a:r>
          </a:p>
          <a:p>
            <a:pPr marL="285750" indent="-285750">
              <a:buFont typeface="Arial" panose="020B0604020202020204" pitchFamily="34" charset="0"/>
              <a:buChar char="•"/>
            </a:pPr>
            <a:r>
              <a:rPr lang="en-US" sz="2400" dirty="0" smtClean="0"/>
              <a:t>Highly fragmented zone of strict protection (8,85%);</a:t>
            </a:r>
          </a:p>
          <a:p>
            <a:pPr marL="285750" indent="-285750">
              <a:buFont typeface="Arial" panose="020B0604020202020204" pitchFamily="34" charset="0"/>
              <a:buChar char="•"/>
            </a:pPr>
            <a:r>
              <a:rPr lang="en-US" sz="2400" dirty="0" smtClean="0"/>
              <a:t>No reallocation of the main polluter within the marsh;</a:t>
            </a:r>
          </a:p>
          <a:p>
            <a:pPr marL="285750" indent="-285750">
              <a:buFont typeface="Arial" panose="020B0604020202020204" pitchFamily="34" charset="0"/>
              <a:buChar char="•"/>
            </a:pPr>
            <a:r>
              <a:rPr lang="en-US" sz="2400" dirty="0" smtClean="0"/>
              <a:t>Municipality of </a:t>
            </a:r>
            <a:r>
              <a:rPr lang="en-US" sz="2400" dirty="0" err="1" smtClean="0"/>
              <a:t>Ohrid</a:t>
            </a:r>
            <a:r>
              <a:rPr lang="en-US" sz="2400" dirty="0" smtClean="0"/>
              <a:t> – managing body;</a:t>
            </a:r>
          </a:p>
          <a:p>
            <a:pPr marL="285750" indent="-285750">
              <a:buFont typeface="Arial" panose="020B0604020202020204" pitchFamily="34" charset="0"/>
              <a:buChar char="•"/>
            </a:pPr>
            <a:r>
              <a:rPr lang="en-US" sz="2400" dirty="0" smtClean="0"/>
              <a:t>Property owners to take part in the definition of the allowed activities in the zone of sustainable use.</a:t>
            </a:r>
          </a:p>
          <a:p>
            <a:endParaRPr lang="en-US" sz="2400" dirty="0" smtClean="0"/>
          </a:p>
          <a:p>
            <a:r>
              <a:rPr lang="en-US" sz="2400" dirty="0" smtClean="0"/>
              <a:t>All our comments were rejected</a:t>
            </a:r>
            <a:endParaRPr lang="en-US" sz="2400" dirty="0"/>
          </a:p>
        </p:txBody>
      </p:sp>
    </p:spTree>
    <p:extLst>
      <p:ext uri="{BB962C8B-B14F-4D97-AF65-F5344CB8AC3E}">
        <p14:creationId xmlns:p14="http://schemas.microsoft.com/office/powerpoint/2010/main" val="356157238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ChangeArrowheads="1"/>
          </p:cNvSpPr>
          <p:nvPr/>
        </p:nvSpPr>
        <p:spPr bwMode="auto">
          <a:xfrm>
            <a:off x="770708" y="-842731"/>
            <a:ext cx="216726"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4" name="Rectangle 5"/>
          <p:cNvSpPr>
            <a:spLocks noChangeArrowheads="1"/>
          </p:cNvSpPr>
          <p:nvPr/>
        </p:nvSpPr>
        <p:spPr bwMode="auto">
          <a:xfrm>
            <a:off x="2955108" y="6365149"/>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TextBox 7"/>
          <p:cNvSpPr txBox="1"/>
          <p:nvPr/>
        </p:nvSpPr>
        <p:spPr>
          <a:xfrm>
            <a:off x="-12700" y="-215900"/>
            <a:ext cx="12204700" cy="1754326"/>
          </a:xfrm>
          <a:prstGeom prst="rect">
            <a:avLst/>
          </a:prstGeom>
          <a:solidFill>
            <a:srgbClr val="000000"/>
          </a:solidFill>
        </p:spPr>
        <p:txBody>
          <a:bodyPr wrap="square" rtlCol="0">
            <a:spAutoFit/>
          </a:bodyPr>
          <a:lstStyle/>
          <a:p>
            <a:pPr algn="ctr"/>
            <a:r>
              <a:rPr lang="en-US" sz="2400" dirty="0" smtClean="0">
                <a:solidFill>
                  <a:schemeClr val="bg1"/>
                </a:solidFill>
              </a:rPr>
              <a:t>   </a:t>
            </a:r>
          </a:p>
          <a:p>
            <a:pPr algn="ctr"/>
            <a:r>
              <a:rPr lang="en-US" sz="2000" dirty="0" smtClean="0">
                <a:solidFill>
                  <a:schemeClr val="bg1"/>
                </a:solidFill>
              </a:rPr>
              <a:t>New strategies: Tourism </a:t>
            </a:r>
            <a:r>
              <a:rPr lang="en-US" sz="2000" dirty="0" smtClean="0">
                <a:solidFill>
                  <a:schemeClr val="bg1"/>
                </a:solidFill>
              </a:rPr>
              <a:t>development strategy, Municipality of </a:t>
            </a:r>
            <a:r>
              <a:rPr lang="en-US" sz="2000" dirty="0" err="1" smtClean="0">
                <a:solidFill>
                  <a:schemeClr val="bg1"/>
                </a:solidFill>
              </a:rPr>
              <a:t>Ohrid</a:t>
            </a:r>
            <a:r>
              <a:rPr lang="en-US" sz="2000" dirty="0" smtClean="0">
                <a:solidFill>
                  <a:schemeClr val="bg1"/>
                </a:solidFill>
              </a:rPr>
              <a:t> (in process, public consultations completed, </a:t>
            </a:r>
            <a:r>
              <a:rPr lang="en-US" sz="2000" dirty="0" err="1" smtClean="0">
                <a:solidFill>
                  <a:schemeClr val="bg1"/>
                </a:solidFill>
              </a:rPr>
              <a:t>MoE</a:t>
            </a:r>
            <a:r>
              <a:rPr lang="en-US" sz="2000" dirty="0" smtClean="0">
                <a:solidFill>
                  <a:schemeClr val="bg1"/>
                </a:solidFill>
              </a:rPr>
              <a:t> positive opinion for the SEA Report)</a:t>
            </a:r>
          </a:p>
          <a:p>
            <a:pPr algn="ctr"/>
            <a:r>
              <a:rPr lang="en-US" sz="2000" dirty="0" smtClean="0">
                <a:solidFill>
                  <a:schemeClr val="bg1"/>
                </a:solidFill>
              </a:rPr>
              <a:t>7 development zones – opportunities for investments we find worrying </a:t>
            </a:r>
            <a:endParaRPr lang="en-US" sz="2000" dirty="0" smtClean="0">
              <a:solidFill>
                <a:schemeClr val="bg1"/>
              </a:solidFill>
            </a:endParaRPr>
          </a:p>
          <a:p>
            <a:pPr algn="ctr"/>
            <a:endParaRPr lang="en-US" sz="2400" dirty="0">
              <a:solidFill>
                <a:schemeClr val="bg1"/>
              </a:solidFill>
            </a:endParaRPr>
          </a:p>
        </p:txBody>
      </p:sp>
      <p:pic>
        <p:nvPicPr>
          <p:cNvPr id="10" name="Picture 9" descr="C:\Users\Iskra\Downloads\Североисточна развојна зона.jpg"/>
          <p:cNvPicPr/>
          <p:nvPr/>
        </p:nvPicPr>
        <p:blipFill rotWithShape="1">
          <a:blip r:embed="rId2">
            <a:extLst>
              <a:ext uri="{28A0092B-C50C-407E-A947-70E740481C1C}">
                <a14:useLocalDpi xmlns:a14="http://schemas.microsoft.com/office/drawing/2010/main" val="0"/>
              </a:ext>
            </a:extLst>
          </a:blip>
          <a:srcRect r="15485" b="8749"/>
          <a:stretch/>
        </p:blipFill>
        <p:spPr bwMode="auto">
          <a:xfrm>
            <a:off x="0" y="1378684"/>
            <a:ext cx="4214507" cy="3170992"/>
          </a:xfrm>
          <a:prstGeom prst="rect">
            <a:avLst/>
          </a:prstGeom>
          <a:noFill/>
          <a:ln>
            <a:noFill/>
          </a:ln>
        </p:spPr>
      </p:pic>
      <p:sp>
        <p:nvSpPr>
          <p:cNvPr id="11" name="TextBox 10"/>
          <p:cNvSpPr txBox="1"/>
          <p:nvPr/>
        </p:nvSpPr>
        <p:spPr>
          <a:xfrm>
            <a:off x="0" y="1391511"/>
            <a:ext cx="4233155" cy="584775"/>
          </a:xfrm>
          <a:prstGeom prst="rect">
            <a:avLst/>
          </a:prstGeom>
          <a:solidFill>
            <a:srgbClr val="FFFFFF"/>
          </a:solidFill>
        </p:spPr>
        <p:txBody>
          <a:bodyPr wrap="square" rtlCol="0">
            <a:spAutoFit/>
          </a:bodyPr>
          <a:lstStyle/>
          <a:p>
            <a:r>
              <a:rPr lang="en-US" sz="1600" b="1" dirty="0" err="1" smtClean="0"/>
              <a:t>Podmolje</a:t>
            </a:r>
            <a:r>
              <a:rPr lang="en-US" sz="1600" b="1" dirty="0" smtClean="0"/>
              <a:t> </a:t>
            </a:r>
            <a:r>
              <a:rPr lang="en-US" sz="1600" b="1" dirty="0" smtClean="0"/>
              <a:t>– the largest reed belt on the shore, 1 of 9 Lake </a:t>
            </a:r>
            <a:r>
              <a:rPr lang="en-US" sz="1600" b="1" dirty="0" err="1" smtClean="0"/>
              <a:t>Ohrid</a:t>
            </a:r>
            <a:r>
              <a:rPr lang="en-US" sz="1600" b="1" dirty="0" smtClean="0"/>
              <a:t> biodiversity </a:t>
            </a:r>
            <a:r>
              <a:rPr lang="en-US" sz="1600" b="1" dirty="0" smtClean="0"/>
              <a:t>hotspots</a:t>
            </a:r>
            <a:endParaRPr lang="en-US" sz="1600" b="1" dirty="0"/>
          </a:p>
        </p:txBody>
      </p:sp>
      <p:sp>
        <p:nvSpPr>
          <p:cNvPr id="15" name="TextBox 14"/>
          <p:cNvSpPr txBox="1"/>
          <p:nvPr/>
        </p:nvSpPr>
        <p:spPr>
          <a:xfrm>
            <a:off x="1" y="4549676"/>
            <a:ext cx="4200658" cy="2308324"/>
          </a:xfrm>
          <a:prstGeom prst="rect">
            <a:avLst/>
          </a:prstGeom>
          <a:solidFill>
            <a:srgbClr val="000000">
              <a:alpha val="76078"/>
            </a:srgbClr>
          </a:solidFill>
        </p:spPr>
        <p:txBody>
          <a:bodyPr wrap="square" rtlCol="0">
            <a:spAutoFit/>
          </a:bodyPr>
          <a:lstStyle/>
          <a:p>
            <a:endParaRPr lang="en-US" dirty="0" smtClean="0">
              <a:solidFill>
                <a:schemeClr val="bg1"/>
              </a:solidFill>
            </a:endParaRPr>
          </a:p>
          <a:p>
            <a:r>
              <a:rPr lang="en-US" b="1" u="sng" dirty="0" smtClean="0">
                <a:solidFill>
                  <a:schemeClr val="bg1"/>
                </a:solidFill>
              </a:rPr>
              <a:t>Problem</a:t>
            </a:r>
            <a:r>
              <a:rPr lang="en-US" dirty="0" smtClean="0">
                <a:solidFill>
                  <a:schemeClr val="bg1"/>
                </a:solidFill>
              </a:rPr>
              <a:t>: the space around the reed belt is uncultivated. </a:t>
            </a:r>
            <a:endParaRPr lang="en-US" dirty="0" smtClean="0">
              <a:solidFill>
                <a:schemeClr val="bg1"/>
              </a:solidFill>
            </a:endParaRPr>
          </a:p>
          <a:p>
            <a:r>
              <a:rPr lang="en-US" b="1" u="sng" dirty="0" smtClean="0">
                <a:solidFill>
                  <a:schemeClr val="bg1"/>
                </a:solidFill>
              </a:rPr>
              <a:t>Opportunities </a:t>
            </a:r>
            <a:r>
              <a:rPr lang="en-US" b="1" u="sng" dirty="0">
                <a:solidFill>
                  <a:schemeClr val="bg1"/>
                </a:solidFill>
              </a:rPr>
              <a:t>for investment</a:t>
            </a:r>
            <a:r>
              <a:rPr lang="en-US" dirty="0">
                <a:solidFill>
                  <a:schemeClr val="bg1"/>
                </a:solidFill>
              </a:rPr>
              <a:t>:</a:t>
            </a:r>
            <a:r>
              <a:rPr lang="en-US" dirty="0" smtClean="0">
                <a:solidFill>
                  <a:schemeClr val="bg1"/>
                </a:solidFill>
              </a:rPr>
              <a:t> </a:t>
            </a:r>
            <a:r>
              <a:rPr lang="en-US" dirty="0">
                <a:solidFill>
                  <a:schemeClr val="bg1"/>
                </a:solidFill>
              </a:rPr>
              <a:t>accommodation capacities, weekend houses and </a:t>
            </a:r>
            <a:r>
              <a:rPr lang="en-US" dirty="0" smtClean="0">
                <a:solidFill>
                  <a:schemeClr val="bg1"/>
                </a:solidFill>
              </a:rPr>
              <a:t>villas and infrastructure</a:t>
            </a:r>
          </a:p>
          <a:p>
            <a:endParaRPr lang="en-US" dirty="0">
              <a:solidFill>
                <a:schemeClr val="bg1"/>
              </a:solidFill>
            </a:endParaRPr>
          </a:p>
          <a:p>
            <a:endParaRPr lang="en-US" dirty="0">
              <a:solidFill>
                <a:schemeClr val="bg1"/>
              </a:solidFill>
            </a:endParaRPr>
          </a:p>
        </p:txBody>
      </p:sp>
      <p:pic>
        <p:nvPicPr>
          <p:cNvPr id="16" name="Picture 4" descr="Развојна зона Охрид - Нов град"/>
          <p:cNvPicPr>
            <a:picLocks noChangeAspect="1" noChangeArrowheads="1"/>
          </p:cNvPicPr>
          <p:nvPr/>
        </p:nvPicPr>
        <p:blipFill rotWithShape="1">
          <a:blip r:embed="rId3">
            <a:extLst>
              <a:ext uri="{28A0092B-C50C-407E-A947-70E740481C1C}">
                <a14:useLocalDpi xmlns:a14="http://schemas.microsoft.com/office/drawing/2010/main" val="0"/>
              </a:ext>
            </a:extLst>
          </a:blip>
          <a:srcRect r="21157" b="7892"/>
          <a:stretch/>
        </p:blipFill>
        <p:spPr bwMode="auto">
          <a:xfrm>
            <a:off x="4214506" y="1378684"/>
            <a:ext cx="3697321" cy="3047542"/>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4250954" y="3706301"/>
            <a:ext cx="3647339" cy="584775"/>
          </a:xfrm>
          <a:prstGeom prst="rect">
            <a:avLst/>
          </a:prstGeom>
          <a:solidFill>
            <a:srgbClr val="FFFFFF"/>
          </a:solidFill>
        </p:spPr>
        <p:txBody>
          <a:bodyPr wrap="square" rtlCol="0">
            <a:spAutoFit/>
          </a:bodyPr>
          <a:lstStyle/>
          <a:p>
            <a:r>
              <a:rPr lang="en-US" sz="1600" b="1" dirty="0" err="1" smtClean="0"/>
              <a:t>Mazija</a:t>
            </a:r>
            <a:r>
              <a:rPr lang="en-US" sz="1600" b="1" dirty="0" smtClean="0"/>
              <a:t> </a:t>
            </a:r>
            <a:r>
              <a:rPr lang="en-US" sz="1600" b="1" dirty="0" smtClean="0"/>
              <a:t>and </a:t>
            </a:r>
            <a:r>
              <a:rPr lang="en-US" sz="1600" b="1" dirty="0" err="1" smtClean="0"/>
              <a:t>Studenchishte</a:t>
            </a:r>
            <a:r>
              <a:rPr lang="en-US" sz="1600" b="1" dirty="0" smtClean="0"/>
              <a:t> </a:t>
            </a:r>
            <a:r>
              <a:rPr lang="en-US" sz="1600" b="1" dirty="0" smtClean="0"/>
              <a:t>Marsh - 2 </a:t>
            </a:r>
            <a:r>
              <a:rPr lang="en-US" sz="1600" b="1" dirty="0" smtClean="0"/>
              <a:t>of 9 Lake </a:t>
            </a:r>
            <a:r>
              <a:rPr lang="en-US" sz="1600" b="1" dirty="0" err="1" smtClean="0"/>
              <a:t>Ohrid</a:t>
            </a:r>
            <a:r>
              <a:rPr lang="en-US" sz="1600" b="1" dirty="0" smtClean="0"/>
              <a:t> biodiversity </a:t>
            </a:r>
            <a:r>
              <a:rPr lang="en-US" sz="1600" b="1" dirty="0" smtClean="0"/>
              <a:t>hotspots </a:t>
            </a:r>
            <a:endParaRPr lang="en-US" sz="1600" b="1" dirty="0"/>
          </a:p>
        </p:txBody>
      </p:sp>
      <p:sp>
        <p:nvSpPr>
          <p:cNvPr id="18" name="TextBox 17"/>
          <p:cNvSpPr txBox="1"/>
          <p:nvPr/>
        </p:nvSpPr>
        <p:spPr>
          <a:xfrm>
            <a:off x="4227163" y="4316805"/>
            <a:ext cx="3750645" cy="2554545"/>
          </a:xfrm>
          <a:prstGeom prst="rect">
            <a:avLst/>
          </a:prstGeom>
          <a:solidFill>
            <a:srgbClr val="000000">
              <a:alpha val="76078"/>
            </a:srgbClr>
          </a:solidFill>
        </p:spPr>
        <p:txBody>
          <a:bodyPr wrap="square" rtlCol="0">
            <a:spAutoFit/>
          </a:bodyPr>
          <a:lstStyle/>
          <a:p>
            <a:endParaRPr lang="en-US" sz="1400" dirty="0" smtClean="0">
              <a:solidFill>
                <a:schemeClr val="bg1"/>
              </a:solidFill>
            </a:endParaRPr>
          </a:p>
          <a:p>
            <a:pPr marL="457200" indent="-457200">
              <a:buAutoNum type="arabicParenBoth"/>
            </a:pPr>
            <a:r>
              <a:rPr lang="en-US" sz="1400" b="1" u="sng" dirty="0" smtClean="0">
                <a:solidFill>
                  <a:schemeClr val="bg1"/>
                </a:solidFill>
              </a:rPr>
              <a:t>Problem</a:t>
            </a:r>
            <a:r>
              <a:rPr lang="en-US" sz="1400" b="1" u="sng" dirty="0">
                <a:solidFill>
                  <a:schemeClr val="bg1"/>
                </a:solidFill>
              </a:rPr>
              <a:t>:</a:t>
            </a:r>
            <a:r>
              <a:rPr lang="en-US" sz="1400" dirty="0">
                <a:solidFill>
                  <a:schemeClr val="bg1"/>
                </a:solidFill>
              </a:rPr>
              <a:t> </a:t>
            </a:r>
            <a:r>
              <a:rPr lang="en-US" sz="1400" dirty="0" smtClean="0">
                <a:solidFill>
                  <a:schemeClr val="bg1"/>
                </a:solidFill>
              </a:rPr>
              <a:t>mass tourism and specific season concentration. </a:t>
            </a:r>
            <a:r>
              <a:rPr lang="en-US" sz="1400" b="1" u="sng" dirty="0">
                <a:solidFill>
                  <a:schemeClr val="bg1"/>
                </a:solidFill>
              </a:rPr>
              <a:t>O</a:t>
            </a:r>
            <a:r>
              <a:rPr lang="en-US" sz="1400" b="1" u="sng" dirty="0" smtClean="0">
                <a:solidFill>
                  <a:schemeClr val="bg1"/>
                </a:solidFill>
              </a:rPr>
              <a:t>pportunities</a:t>
            </a:r>
            <a:r>
              <a:rPr lang="en-US" sz="1400" dirty="0" smtClean="0">
                <a:solidFill>
                  <a:schemeClr val="bg1"/>
                </a:solidFill>
              </a:rPr>
              <a:t>: investments in new locations;</a:t>
            </a:r>
          </a:p>
          <a:p>
            <a:pPr marL="457200" indent="-457200">
              <a:buFontTx/>
              <a:buAutoNum type="arabicParenBoth"/>
            </a:pPr>
            <a:r>
              <a:rPr lang="en-US" sz="1400" b="1" u="sng" dirty="0" smtClean="0">
                <a:solidFill>
                  <a:schemeClr val="bg1"/>
                </a:solidFill>
              </a:rPr>
              <a:t>Problem</a:t>
            </a:r>
            <a:r>
              <a:rPr lang="en-US" sz="1400" dirty="0" smtClean="0">
                <a:solidFill>
                  <a:schemeClr val="bg1"/>
                </a:solidFill>
              </a:rPr>
              <a:t>: </a:t>
            </a:r>
            <a:r>
              <a:rPr lang="en-US" sz="1400" dirty="0">
                <a:solidFill>
                  <a:schemeClr val="bg1"/>
                </a:solidFill>
              </a:rPr>
              <a:t>parking </a:t>
            </a:r>
            <a:r>
              <a:rPr lang="en-US" sz="1400" dirty="0" smtClean="0">
                <a:solidFill>
                  <a:schemeClr val="bg1"/>
                </a:solidFill>
              </a:rPr>
              <a:t>spots. </a:t>
            </a:r>
            <a:r>
              <a:rPr lang="en-US" sz="1400" b="1" u="sng" dirty="0" smtClean="0">
                <a:solidFill>
                  <a:schemeClr val="bg1"/>
                </a:solidFill>
              </a:rPr>
              <a:t>Opportunities </a:t>
            </a:r>
            <a:r>
              <a:rPr lang="en-US" sz="1400" b="1" u="sng" dirty="0">
                <a:solidFill>
                  <a:schemeClr val="bg1"/>
                </a:solidFill>
              </a:rPr>
              <a:t>for investment</a:t>
            </a:r>
            <a:r>
              <a:rPr lang="en-US" sz="1400" dirty="0" smtClean="0">
                <a:solidFill>
                  <a:schemeClr val="bg1"/>
                </a:solidFill>
              </a:rPr>
              <a:t>: public/private partnership for construction of public parking garages;</a:t>
            </a:r>
          </a:p>
          <a:p>
            <a:pPr marL="457200" indent="-457200">
              <a:buFontTx/>
              <a:buAutoNum type="arabicParenBoth"/>
            </a:pPr>
            <a:r>
              <a:rPr lang="en-US" sz="1600" dirty="0" smtClean="0">
                <a:solidFill>
                  <a:schemeClr val="bg1"/>
                </a:solidFill>
              </a:rPr>
              <a:t>Problem</a:t>
            </a:r>
            <a:r>
              <a:rPr lang="en-US" sz="1600" dirty="0" smtClean="0">
                <a:solidFill>
                  <a:schemeClr val="bg1"/>
                </a:solidFill>
              </a:rPr>
              <a:t>: </a:t>
            </a:r>
            <a:r>
              <a:rPr lang="en-US" sz="1600" dirty="0">
                <a:solidFill>
                  <a:schemeClr val="bg1"/>
                </a:solidFill>
              </a:rPr>
              <a:t>boats </a:t>
            </a:r>
            <a:r>
              <a:rPr lang="en-US" sz="1600" dirty="0" smtClean="0">
                <a:solidFill>
                  <a:schemeClr val="bg1"/>
                </a:solidFill>
              </a:rPr>
              <a:t>docking. Opportunities: </a:t>
            </a:r>
            <a:r>
              <a:rPr lang="en-US" sz="1600" u="sng" dirty="0" smtClean="0">
                <a:solidFill>
                  <a:schemeClr val="bg1"/>
                </a:solidFill>
              </a:rPr>
              <a:t>investing in ports and construction of a marina</a:t>
            </a:r>
            <a:r>
              <a:rPr lang="en-US" sz="1600" dirty="0" smtClean="0">
                <a:solidFill>
                  <a:schemeClr val="bg1"/>
                </a:solidFill>
              </a:rPr>
              <a:t>; </a:t>
            </a:r>
            <a:endParaRPr lang="en-US" sz="1600" dirty="0">
              <a:solidFill>
                <a:schemeClr val="bg1"/>
              </a:solidFill>
            </a:endParaRPr>
          </a:p>
          <a:p>
            <a:pPr marL="457200" indent="-457200">
              <a:buFontTx/>
              <a:buAutoNum type="arabicParenBoth"/>
            </a:pPr>
            <a:endParaRPr lang="en-US" sz="1400" dirty="0">
              <a:solidFill>
                <a:schemeClr val="bg1"/>
              </a:solidFill>
            </a:endParaRPr>
          </a:p>
        </p:txBody>
      </p:sp>
      <p:pic>
        <p:nvPicPr>
          <p:cNvPr id="19" name="Picture 18" descr="C:\Users\Iskra\Downloads\Развојна зона Источно крајбрежје.jpg"/>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6200000">
            <a:off x="8954423" y="331753"/>
            <a:ext cx="2201319" cy="4287071"/>
          </a:xfrm>
          <a:prstGeom prst="rect">
            <a:avLst/>
          </a:prstGeom>
          <a:noFill/>
          <a:ln>
            <a:noFill/>
          </a:ln>
        </p:spPr>
      </p:pic>
      <p:sp>
        <p:nvSpPr>
          <p:cNvPr id="20" name="TextBox 19"/>
          <p:cNvSpPr txBox="1"/>
          <p:nvPr/>
        </p:nvSpPr>
        <p:spPr>
          <a:xfrm>
            <a:off x="7898295" y="3563621"/>
            <a:ext cx="4312469" cy="584775"/>
          </a:xfrm>
          <a:prstGeom prst="rect">
            <a:avLst/>
          </a:prstGeom>
          <a:noFill/>
        </p:spPr>
        <p:txBody>
          <a:bodyPr wrap="square" rtlCol="0">
            <a:spAutoFit/>
          </a:bodyPr>
          <a:lstStyle/>
          <a:p>
            <a:r>
              <a:rPr lang="en-US" sz="1600" b="1" dirty="0" smtClean="0"/>
              <a:t>4 </a:t>
            </a:r>
            <a:r>
              <a:rPr lang="en-US" sz="1600" b="1" dirty="0" smtClean="0"/>
              <a:t>out of the 9 Lake </a:t>
            </a:r>
            <a:r>
              <a:rPr lang="en-US" sz="1600" b="1" dirty="0" err="1" smtClean="0"/>
              <a:t>Ohrid</a:t>
            </a:r>
            <a:r>
              <a:rPr lang="en-US" sz="1600" b="1" dirty="0" smtClean="0"/>
              <a:t> biodiversity </a:t>
            </a:r>
            <a:r>
              <a:rPr lang="en-US" sz="1600" b="1" dirty="0" smtClean="0"/>
              <a:t>hotspots (</a:t>
            </a:r>
            <a:r>
              <a:rPr lang="en-US" sz="1600" b="1" dirty="0" err="1" smtClean="0"/>
              <a:t>St.Naum</a:t>
            </a:r>
            <a:r>
              <a:rPr lang="en-US" sz="1600" b="1" dirty="0" smtClean="0"/>
              <a:t>) </a:t>
            </a:r>
            <a:endParaRPr lang="en-US" sz="1600" b="1" dirty="0"/>
          </a:p>
        </p:txBody>
      </p:sp>
      <p:sp>
        <p:nvSpPr>
          <p:cNvPr id="21" name="TextBox 20"/>
          <p:cNvSpPr txBox="1"/>
          <p:nvPr/>
        </p:nvSpPr>
        <p:spPr>
          <a:xfrm>
            <a:off x="7884446" y="4096312"/>
            <a:ext cx="4299815" cy="2800767"/>
          </a:xfrm>
          <a:prstGeom prst="rect">
            <a:avLst/>
          </a:prstGeom>
          <a:solidFill>
            <a:srgbClr val="000000">
              <a:alpha val="75686"/>
            </a:srgbClr>
          </a:solidFill>
        </p:spPr>
        <p:txBody>
          <a:bodyPr wrap="square" rtlCol="0">
            <a:spAutoFit/>
          </a:bodyPr>
          <a:lstStyle/>
          <a:p>
            <a:pPr marL="457200" indent="-457200">
              <a:buAutoNum type="arabicParenBoth"/>
            </a:pPr>
            <a:r>
              <a:rPr lang="en-US" sz="1600" b="1" u="sng" dirty="0" smtClean="0">
                <a:solidFill>
                  <a:schemeClr val="bg1"/>
                </a:solidFill>
              </a:rPr>
              <a:t>Problem</a:t>
            </a:r>
            <a:r>
              <a:rPr lang="en-US" sz="1600" dirty="0" smtClean="0">
                <a:solidFill>
                  <a:schemeClr val="bg1"/>
                </a:solidFill>
              </a:rPr>
              <a:t>: unused areas suitable for beaches. </a:t>
            </a:r>
            <a:r>
              <a:rPr lang="en-US" sz="1600" b="1" u="sng" dirty="0">
                <a:solidFill>
                  <a:schemeClr val="bg1"/>
                </a:solidFill>
              </a:rPr>
              <a:t>O</a:t>
            </a:r>
            <a:r>
              <a:rPr lang="en-US" sz="1600" b="1" u="sng" dirty="0" smtClean="0">
                <a:solidFill>
                  <a:schemeClr val="bg1"/>
                </a:solidFill>
              </a:rPr>
              <a:t>pportunities </a:t>
            </a:r>
            <a:r>
              <a:rPr lang="en-US" sz="1600" b="1" u="sng" dirty="0">
                <a:solidFill>
                  <a:schemeClr val="bg1"/>
                </a:solidFill>
              </a:rPr>
              <a:t>for investment</a:t>
            </a:r>
            <a:r>
              <a:rPr lang="en-US" sz="1600" dirty="0">
                <a:solidFill>
                  <a:schemeClr val="bg1"/>
                </a:solidFill>
              </a:rPr>
              <a:t>:</a:t>
            </a:r>
            <a:r>
              <a:rPr lang="en-US" sz="1600" dirty="0" smtClean="0">
                <a:solidFill>
                  <a:schemeClr val="bg1"/>
                </a:solidFill>
              </a:rPr>
              <a:t> public/private partnerships and concessions</a:t>
            </a:r>
            <a:r>
              <a:rPr lang="en-US" sz="1600" dirty="0" smtClean="0">
                <a:solidFill>
                  <a:schemeClr val="bg1"/>
                </a:solidFill>
              </a:rPr>
              <a:t>;</a:t>
            </a:r>
            <a:endParaRPr lang="en-US" sz="1600" dirty="0" smtClean="0">
              <a:solidFill>
                <a:schemeClr val="bg1"/>
              </a:solidFill>
            </a:endParaRPr>
          </a:p>
          <a:p>
            <a:pPr marL="457200" indent="-457200">
              <a:buAutoNum type="arabicParenBoth"/>
            </a:pPr>
            <a:r>
              <a:rPr lang="en-US" sz="1600" b="1" u="sng" dirty="0" smtClean="0">
                <a:solidFill>
                  <a:schemeClr val="bg1"/>
                </a:solidFill>
              </a:rPr>
              <a:t>Problem</a:t>
            </a:r>
            <a:r>
              <a:rPr lang="en-US" sz="1600" dirty="0" smtClean="0">
                <a:solidFill>
                  <a:schemeClr val="bg1"/>
                </a:solidFill>
              </a:rPr>
              <a:t>: parking. </a:t>
            </a:r>
            <a:r>
              <a:rPr lang="en-US" sz="1600" b="1" u="sng" dirty="0">
                <a:solidFill>
                  <a:schemeClr val="bg1"/>
                </a:solidFill>
              </a:rPr>
              <a:t>Opportunities for investment</a:t>
            </a:r>
            <a:r>
              <a:rPr lang="en-US" sz="1600" dirty="0" smtClean="0">
                <a:solidFill>
                  <a:schemeClr val="bg1"/>
                </a:solidFill>
              </a:rPr>
              <a:t>: public/private partnership for construction of public parking garages</a:t>
            </a:r>
            <a:r>
              <a:rPr lang="en-US" sz="1600" dirty="0" smtClean="0">
                <a:solidFill>
                  <a:schemeClr val="bg1"/>
                </a:solidFill>
              </a:rPr>
              <a:t>;</a:t>
            </a:r>
            <a:endParaRPr lang="en-US" sz="1600" dirty="0" smtClean="0">
              <a:solidFill>
                <a:schemeClr val="bg1"/>
              </a:solidFill>
            </a:endParaRPr>
          </a:p>
          <a:p>
            <a:pPr marL="457200" indent="-457200">
              <a:buAutoNum type="arabicParenBoth"/>
            </a:pPr>
            <a:r>
              <a:rPr lang="en-US" sz="1600" b="1" u="sng" dirty="0" smtClean="0">
                <a:solidFill>
                  <a:schemeClr val="bg1"/>
                </a:solidFill>
              </a:rPr>
              <a:t>Problem</a:t>
            </a:r>
            <a:r>
              <a:rPr lang="en-US" sz="1600" dirty="0" smtClean="0">
                <a:solidFill>
                  <a:schemeClr val="bg1"/>
                </a:solidFill>
              </a:rPr>
              <a:t>: docking of </a:t>
            </a:r>
            <a:r>
              <a:rPr lang="en-US" sz="1600" dirty="0">
                <a:solidFill>
                  <a:schemeClr val="bg1"/>
                </a:solidFill>
              </a:rPr>
              <a:t>boats. </a:t>
            </a:r>
            <a:r>
              <a:rPr lang="en-US" sz="1600" b="1" u="sng" dirty="0" smtClean="0">
                <a:solidFill>
                  <a:schemeClr val="bg1"/>
                </a:solidFill>
              </a:rPr>
              <a:t>Opportunities</a:t>
            </a:r>
            <a:r>
              <a:rPr lang="en-US" sz="1600" dirty="0" smtClean="0">
                <a:solidFill>
                  <a:schemeClr val="bg1"/>
                </a:solidFill>
              </a:rPr>
              <a:t>: investments in designing and equipping of </a:t>
            </a:r>
            <a:r>
              <a:rPr lang="en-US" sz="1600" b="1" u="sng" dirty="0" smtClean="0">
                <a:solidFill>
                  <a:schemeClr val="bg1"/>
                </a:solidFill>
              </a:rPr>
              <a:t>ports.</a:t>
            </a:r>
          </a:p>
          <a:p>
            <a:pPr marL="457200" indent="-457200">
              <a:buAutoNum type="arabicParenBoth"/>
            </a:pPr>
            <a:endParaRPr lang="en-US" sz="1600" dirty="0">
              <a:solidFill>
                <a:schemeClr val="bg1"/>
              </a:solidFill>
            </a:endParaRPr>
          </a:p>
        </p:txBody>
      </p:sp>
      <p:cxnSp>
        <p:nvCxnSpPr>
          <p:cNvPr id="5" name="Straight Connector 4"/>
          <p:cNvCxnSpPr/>
          <p:nvPr/>
        </p:nvCxnSpPr>
        <p:spPr>
          <a:xfrm>
            <a:off x="4213314" y="1374629"/>
            <a:ext cx="1192" cy="5496721"/>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7910976" y="1391511"/>
            <a:ext cx="20762" cy="5512971"/>
          </a:xfrm>
          <a:prstGeom prst="line">
            <a:avLst/>
          </a:prstGeom>
          <a:ln w="571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0170884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Rectangle 3"/>
          <p:cNvSpPr>
            <a:spLocks noChangeArrowheads="1"/>
          </p:cNvSpPr>
          <p:nvPr/>
        </p:nvSpPr>
        <p:spPr bwMode="auto">
          <a:xfrm>
            <a:off x="770708" y="-842731"/>
            <a:ext cx="216726"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3" name="Rectangle 4"/>
          <p:cNvSpPr>
            <a:spLocks noChangeArrowheads="1"/>
          </p:cNvSpPr>
          <p:nvPr/>
        </p:nvSpPr>
        <p:spPr bwMode="auto">
          <a:xfrm>
            <a:off x="1456508" y="2736124"/>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a:t>
            </a:r>
            <a:endParaRPr kumimoji="0" lang="en-US" altLang="en-US" sz="11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8" name="TextBox 7"/>
          <p:cNvSpPr txBox="1"/>
          <p:nvPr/>
        </p:nvSpPr>
        <p:spPr>
          <a:xfrm>
            <a:off x="-12700" y="-114300"/>
            <a:ext cx="12204700" cy="1200329"/>
          </a:xfrm>
          <a:prstGeom prst="rect">
            <a:avLst/>
          </a:prstGeom>
          <a:solidFill>
            <a:srgbClr val="000000"/>
          </a:solidFill>
        </p:spPr>
        <p:txBody>
          <a:bodyPr wrap="square" rtlCol="0">
            <a:spAutoFit/>
          </a:bodyPr>
          <a:lstStyle/>
          <a:p>
            <a:pPr algn="ctr"/>
            <a:r>
              <a:rPr lang="en-US" sz="2400" dirty="0" smtClean="0">
                <a:solidFill>
                  <a:schemeClr val="bg1"/>
                </a:solidFill>
              </a:rPr>
              <a:t>   </a:t>
            </a:r>
          </a:p>
          <a:p>
            <a:pPr algn="ctr"/>
            <a:r>
              <a:rPr lang="en-US" sz="2400" dirty="0" smtClean="0">
                <a:solidFill>
                  <a:schemeClr val="bg1"/>
                </a:solidFill>
              </a:rPr>
              <a:t>Tourism development strategy, Municipality of </a:t>
            </a:r>
            <a:r>
              <a:rPr lang="en-US" sz="2400" dirty="0" err="1" smtClean="0">
                <a:solidFill>
                  <a:schemeClr val="bg1"/>
                </a:solidFill>
              </a:rPr>
              <a:t>Ohrid</a:t>
            </a:r>
            <a:r>
              <a:rPr lang="en-US" sz="2400" dirty="0" smtClean="0">
                <a:solidFill>
                  <a:schemeClr val="bg1"/>
                </a:solidFill>
              </a:rPr>
              <a:t>  – proposed development zones </a:t>
            </a:r>
            <a:r>
              <a:rPr lang="en-US" sz="2400" dirty="0" smtClean="0">
                <a:solidFill>
                  <a:schemeClr val="bg1"/>
                </a:solidFill>
              </a:rPr>
              <a:t>(</a:t>
            </a:r>
            <a:r>
              <a:rPr lang="en-US" sz="2400" dirty="0" err="1" smtClean="0">
                <a:solidFill>
                  <a:schemeClr val="bg1"/>
                </a:solidFill>
              </a:rPr>
              <a:t>Galichica</a:t>
            </a:r>
            <a:r>
              <a:rPr lang="en-US" sz="2400" dirty="0">
                <a:solidFill>
                  <a:schemeClr val="bg1"/>
                </a:solidFill>
              </a:rPr>
              <a:t>)</a:t>
            </a:r>
            <a:endParaRPr lang="en-US" sz="2400" dirty="0" smtClean="0">
              <a:solidFill>
                <a:schemeClr val="bg1"/>
              </a:solidFill>
            </a:endParaRPr>
          </a:p>
          <a:p>
            <a:pPr algn="ctr"/>
            <a:r>
              <a:rPr lang="en-US" sz="2400" dirty="0" smtClean="0">
                <a:solidFill>
                  <a:schemeClr val="bg1"/>
                </a:solidFill>
              </a:rPr>
              <a:t> </a:t>
            </a:r>
            <a:endParaRPr lang="en-US" sz="2400" dirty="0">
              <a:solidFill>
                <a:schemeClr val="bg1"/>
              </a:solidFill>
            </a:endParaRPr>
          </a:p>
        </p:txBody>
      </p:sp>
      <p:sp>
        <p:nvSpPr>
          <p:cNvPr id="15" name="TextBox 14"/>
          <p:cNvSpPr txBox="1"/>
          <p:nvPr/>
        </p:nvSpPr>
        <p:spPr>
          <a:xfrm>
            <a:off x="6569565" y="1128569"/>
            <a:ext cx="5227404" cy="1754326"/>
          </a:xfrm>
          <a:prstGeom prst="rect">
            <a:avLst/>
          </a:prstGeom>
          <a:solidFill>
            <a:srgbClr val="000000">
              <a:alpha val="76078"/>
            </a:srgbClr>
          </a:solidFill>
        </p:spPr>
        <p:txBody>
          <a:bodyPr wrap="square" rtlCol="0">
            <a:spAutoFit/>
          </a:bodyPr>
          <a:lstStyle/>
          <a:p>
            <a:r>
              <a:rPr lang="en-US" b="1" u="sng" dirty="0" smtClean="0">
                <a:solidFill>
                  <a:schemeClr val="bg1"/>
                </a:solidFill>
              </a:rPr>
              <a:t>Problems</a:t>
            </a:r>
            <a:r>
              <a:rPr lang="en-US" dirty="0" smtClean="0">
                <a:solidFill>
                  <a:schemeClr val="bg1"/>
                </a:solidFill>
              </a:rPr>
              <a:t> </a:t>
            </a:r>
            <a:r>
              <a:rPr lang="en-US" dirty="0" smtClean="0">
                <a:solidFill>
                  <a:schemeClr val="bg1"/>
                </a:solidFill>
              </a:rPr>
              <a:t>with the infrastructure and </a:t>
            </a:r>
            <a:r>
              <a:rPr lang="en-US" u="sng" dirty="0" smtClean="0">
                <a:solidFill>
                  <a:schemeClr val="bg1"/>
                </a:solidFill>
              </a:rPr>
              <a:t>emergence of illegal constructions. </a:t>
            </a:r>
            <a:endParaRPr lang="en-US" u="sng" dirty="0" smtClean="0">
              <a:solidFill>
                <a:schemeClr val="bg1"/>
              </a:solidFill>
            </a:endParaRPr>
          </a:p>
          <a:p>
            <a:endParaRPr lang="en-US" u="sng" dirty="0">
              <a:solidFill>
                <a:schemeClr val="bg1"/>
              </a:solidFill>
            </a:endParaRPr>
          </a:p>
          <a:p>
            <a:r>
              <a:rPr lang="en-US" b="1" u="sng" dirty="0" smtClean="0">
                <a:solidFill>
                  <a:schemeClr val="bg1"/>
                </a:solidFill>
              </a:rPr>
              <a:t>Opportunities</a:t>
            </a:r>
            <a:r>
              <a:rPr lang="en-US" b="1" u="sng" dirty="0" smtClean="0">
                <a:solidFill>
                  <a:schemeClr val="bg1"/>
                </a:solidFill>
              </a:rPr>
              <a:t>: investments in urbanization of the villages</a:t>
            </a:r>
            <a:r>
              <a:rPr lang="en-US" dirty="0" smtClean="0">
                <a:solidFill>
                  <a:schemeClr val="bg1"/>
                </a:solidFill>
              </a:rPr>
              <a:t> and the infrastructure;</a:t>
            </a:r>
          </a:p>
          <a:p>
            <a:endParaRPr lang="en-US" dirty="0" smtClean="0">
              <a:solidFill>
                <a:schemeClr val="bg1"/>
              </a:solidFill>
            </a:endParaRPr>
          </a:p>
        </p:txBody>
      </p:sp>
      <p:pic>
        <p:nvPicPr>
          <p:cNvPr id="4" name="Picture 3"/>
          <p:cNvPicPr>
            <a:picLocks noChangeAspect="1"/>
          </p:cNvPicPr>
          <p:nvPr/>
        </p:nvPicPr>
        <p:blipFill>
          <a:blip r:embed="rId2"/>
          <a:stretch>
            <a:fillRect/>
          </a:stretch>
        </p:blipFill>
        <p:spPr>
          <a:xfrm>
            <a:off x="-12700" y="1128569"/>
            <a:ext cx="6581247" cy="3032614"/>
          </a:xfrm>
          <a:prstGeom prst="rect">
            <a:avLst/>
          </a:prstGeom>
        </p:spPr>
      </p:pic>
      <p:sp>
        <p:nvSpPr>
          <p:cNvPr id="6" name="TextBox 5"/>
          <p:cNvSpPr txBox="1"/>
          <p:nvPr/>
        </p:nvSpPr>
        <p:spPr>
          <a:xfrm>
            <a:off x="14822" y="1293267"/>
            <a:ext cx="6553725" cy="369332"/>
          </a:xfrm>
          <a:prstGeom prst="rect">
            <a:avLst/>
          </a:prstGeom>
          <a:solidFill>
            <a:schemeClr val="bg1"/>
          </a:solidFill>
        </p:spPr>
        <p:txBody>
          <a:bodyPr wrap="square" rtlCol="0">
            <a:spAutoFit/>
          </a:bodyPr>
          <a:lstStyle/>
          <a:p>
            <a:r>
              <a:rPr lang="en-US" b="1" dirty="0" err="1" smtClean="0"/>
              <a:t>Peri-Galichica</a:t>
            </a:r>
            <a:r>
              <a:rPr lang="en-US" b="1" dirty="0" smtClean="0"/>
              <a:t> zone </a:t>
            </a:r>
            <a:r>
              <a:rPr lang="en-US" b="1" dirty="0" smtClean="0"/>
              <a:t>as presented in </a:t>
            </a:r>
            <a:r>
              <a:rPr lang="en-US" b="1" dirty="0" smtClean="0"/>
              <a:t>the </a:t>
            </a:r>
            <a:r>
              <a:rPr lang="en-US" b="1" dirty="0" smtClean="0"/>
              <a:t>Strategy</a:t>
            </a:r>
            <a:endParaRPr lang="en-US" b="1" dirty="0"/>
          </a:p>
        </p:txBody>
      </p:sp>
      <p:pic>
        <p:nvPicPr>
          <p:cNvPr id="9" name="Picture 8"/>
          <p:cNvPicPr>
            <a:picLocks noChangeAspect="1"/>
          </p:cNvPicPr>
          <p:nvPr/>
        </p:nvPicPr>
        <p:blipFill>
          <a:blip r:embed="rId3"/>
          <a:stretch>
            <a:fillRect/>
          </a:stretch>
        </p:blipFill>
        <p:spPr>
          <a:xfrm>
            <a:off x="5830957" y="3773163"/>
            <a:ext cx="6361043" cy="3084838"/>
          </a:xfrm>
          <a:prstGeom prst="rect">
            <a:avLst/>
          </a:prstGeom>
        </p:spPr>
      </p:pic>
      <p:sp>
        <p:nvSpPr>
          <p:cNvPr id="10" name="TextBox 9"/>
          <p:cNvSpPr txBox="1"/>
          <p:nvPr/>
        </p:nvSpPr>
        <p:spPr>
          <a:xfrm>
            <a:off x="5830957" y="4016888"/>
            <a:ext cx="6361043" cy="369332"/>
          </a:xfrm>
          <a:prstGeom prst="rect">
            <a:avLst/>
          </a:prstGeom>
          <a:solidFill>
            <a:schemeClr val="bg1"/>
          </a:solidFill>
        </p:spPr>
        <p:txBody>
          <a:bodyPr wrap="square" rtlCol="0">
            <a:spAutoFit/>
          </a:bodyPr>
          <a:lstStyle/>
          <a:p>
            <a:r>
              <a:rPr lang="en-US" b="1" dirty="0" err="1" smtClean="0"/>
              <a:t>Galichica</a:t>
            </a:r>
            <a:r>
              <a:rPr lang="en-US" b="1" dirty="0" smtClean="0"/>
              <a:t> zone </a:t>
            </a:r>
            <a:r>
              <a:rPr lang="en-US" b="1" dirty="0" smtClean="0"/>
              <a:t>as presented in the </a:t>
            </a:r>
            <a:r>
              <a:rPr lang="en-US" b="1" dirty="0" smtClean="0"/>
              <a:t>Strategy</a:t>
            </a:r>
            <a:endParaRPr lang="en-US" b="1" dirty="0"/>
          </a:p>
        </p:txBody>
      </p:sp>
      <p:sp>
        <p:nvSpPr>
          <p:cNvPr id="11" name="TextBox 10"/>
          <p:cNvSpPr txBox="1"/>
          <p:nvPr/>
        </p:nvSpPr>
        <p:spPr>
          <a:xfrm>
            <a:off x="28074" y="4254562"/>
            <a:ext cx="5816135" cy="2585323"/>
          </a:xfrm>
          <a:prstGeom prst="rect">
            <a:avLst/>
          </a:prstGeom>
          <a:solidFill>
            <a:srgbClr val="000000">
              <a:alpha val="76078"/>
            </a:srgbClr>
          </a:solidFill>
        </p:spPr>
        <p:txBody>
          <a:bodyPr wrap="square" rtlCol="0">
            <a:spAutoFit/>
          </a:bodyPr>
          <a:lstStyle/>
          <a:p>
            <a:r>
              <a:rPr lang="en-US" b="1" u="sng" dirty="0" smtClean="0">
                <a:solidFill>
                  <a:schemeClr val="bg1"/>
                </a:solidFill>
              </a:rPr>
              <a:t>Problems</a:t>
            </a:r>
            <a:r>
              <a:rPr lang="en-US" dirty="0" smtClean="0">
                <a:solidFill>
                  <a:schemeClr val="bg1"/>
                </a:solidFill>
              </a:rPr>
              <a:t> </a:t>
            </a:r>
            <a:r>
              <a:rPr lang="en-US" dirty="0" smtClean="0">
                <a:solidFill>
                  <a:schemeClr val="bg1"/>
                </a:solidFill>
              </a:rPr>
              <a:t>with the infrastructure and </a:t>
            </a:r>
            <a:r>
              <a:rPr lang="en-US" u="sng" dirty="0" smtClean="0">
                <a:solidFill>
                  <a:schemeClr val="bg1"/>
                </a:solidFill>
              </a:rPr>
              <a:t>emergence of illegal constructions. </a:t>
            </a:r>
            <a:endParaRPr lang="en-US" u="sng" dirty="0">
              <a:solidFill>
                <a:schemeClr val="bg1"/>
              </a:solidFill>
            </a:endParaRPr>
          </a:p>
          <a:p>
            <a:r>
              <a:rPr lang="en-US" b="1" u="sng" dirty="0" smtClean="0">
                <a:solidFill>
                  <a:schemeClr val="bg1"/>
                </a:solidFill>
              </a:rPr>
              <a:t>Opportunities</a:t>
            </a:r>
            <a:r>
              <a:rPr lang="en-US" b="1" u="sng" dirty="0" smtClean="0">
                <a:solidFill>
                  <a:schemeClr val="bg1"/>
                </a:solidFill>
              </a:rPr>
              <a:t>: investments in urbanization of the villages</a:t>
            </a:r>
            <a:r>
              <a:rPr lang="en-US" dirty="0" smtClean="0">
                <a:solidFill>
                  <a:schemeClr val="bg1"/>
                </a:solidFill>
              </a:rPr>
              <a:t> and the infrastructure</a:t>
            </a:r>
            <a:r>
              <a:rPr lang="en-US" dirty="0" smtClean="0">
                <a:solidFill>
                  <a:schemeClr val="bg1"/>
                </a:solidFill>
              </a:rPr>
              <a:t>;</a:t>
            </a:r>
          </a:p>
          <a:p>
            <a:endParaRPr lang="en-US" dirty="0">
              <a:solidFill>
                <a:schemeClr val="bg1"/>
              </a:solidFill>
            </a:endParaRPr>
          </a:p>
          <a:p>
            <a:r>
              <a:rPr lang="en-US" b="1" u="sng" dirty="0">
                <a:solidFill>
                  <a:schemeClr val="bg1"/>
                </a:solidFill>
              </a:rPr>
              <a:t>Problem:</a:t>
            </a:r>
            <a:r>
              <a:rPr lang="en-US" dirty="0">
                <a:solidFill>
                  <a:schemeClr val="bg1"/>
                </a:solidFill>
              </a:rPr>
              <a:t> lack of </a:t>
            </a:r>
            <a:r>
              <a:rPr lang="en-US" dirty="0" smtClean="0">
                <a:solidFill>
                  <a:schemeClr val="bg1"/>
                </a:solidFill>
              </a:rPr>
              <a:t>plateaus </a:t>
            </a:r>
            <a:r>
              <a:rPr lang="en-US" dirty="0">
                <a:solidFill>
                  <a:schemeClr val="bg1"/>
                </a:solidFill>
              </a:rPr>
              <a:t>for presentations. </a:t>
            </a:r>
            <a:endParaRPr lang="en-US" dirty="0" smtClean="0">
              <a:solidFill>
                <a:schemeClr val="bg1"/>
              </a:solidFill>
            </a:endParaRPr>
          </a:p>
          <a:p>
            <a:r>
              <a:rPr lang="en-US" b="1" u="sng" dirty="0" smtClean="0">
                <a:solidFill>
                  <a:schemeClr val="bg1"/>
                </a:solidFill>
              </a:rPr>
              <a:t>Opportunities </a:t>
            </a:r>
            <a:r>
              <a:rPr lang="en-US" b="1" u="sng" dirty="0">
                <a:solidFill>
                  <a:schemeClr val="bg1"/>
                </a:solidFill>
              </a:rPr>
              <a:t>for investment</a:t>
            </a:r>
            <a:r>
              <a:rPr lang="en-US" dirty="0">
                <a:solidFill>
                  <a:schemeClr val="bg1"/>
                </a:solidFill>
              </a:rPr>
              <a:t>: construction of </a:t>
            </a:r>
            <a:r>
              <a:rPr lang="en-US" dirty="0" smtClean="0">
                <a:solidFill>
                  <a:schemeClr val="bg1"/>
                </a:solidFill>
              </a:rPr>
              <a:t>plateaus</a:t>
            </a:r>
            <a:endParaRPr lang="en-US" dirty="0" smtClean="0">
              <a:solidFill>
                <a:schemeClr val="bg1"/>
              </a:solidFill>
            </a:endParaRPr>
          </a:p>
          <a:p>
            <a:endParaRPr lang="en-US" dirty="0" smtClean="0">
              <a:solidFill>
                <a:schemeClr val="bg1"/>
              </a:solidFill>
            </a:endParaRPr>
          </a:p>
          <a:p>
            <a:endParaRPr lang="en-US" dirty="0" smtClean="0">
              <a:solidFill>
                <a:schemeClr val="bg1"/>
              </a:solidFill>
            </a:endParaRPr>
          </a:p>
        </p:txBody>
      </p:sp>
    </p:spTree>
    <p:extLst>
      <p:ext uri="{BB962C8B-B14F-4D97-AF65-F5344CB8AC3E}">
        <p14:creationId xmlns:p14="http://schemas.microsoft.com/office/powerpoint/2010/main" val="302401488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t="30615"/>
          <a:stretch/>
        </p:blipFill>
        <p:spPr>
          <a:xfrm>
            <a:off x="0" y="689113"/>
            <a:ext cx="12192000" cy="6344477"/>
          </a:xfrm>
          <a:prstGeom prst="rect">
            <a:avLst/>
          </a:prstGeom>
        </p:spPr>
      </p:pic>
      <p:sp>
        <p:nvSpPr>
          <p:cNvPr id="2" name="Rectangle 3"/>
          <p:cNvSpPr>
            <a:spLocks noChangeArrowheads="1"/>
          </p:cNvSpPr>
          <p:nvPr/>
        </p:nvSpPr>
        <p:spPr bwMode="auto">
          <a:xfrm>
            <a:off x="770708" y="-842731"/>
            <a:ext cx="216726"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8" name="TextBox 7"/>
          <p:cNvSpPr txBox="1"/>
          <p:nvPr/>
        </p:nvSpPr>
        <p:spPr>
          <a:xfrm>
            <a:off x="-12700" y="-114300"/>
            <a:ext cx="12204700" cy="830997"/>
          </a:xfrm>
          <a:prstGeom prst="rect">
            <a:avLst/>
          </a:prstGeom>
          <a:solidFill>
            <a:srgbClr val="000000"/>
          </a:solidFill>
        </p:spPr>
        <p:txBody>
          <a:bodyPr wrap="square" rtlCol="0">
            <a:spAutoFit/>
          </a:bodyPr>
          <a:lstStyle/>
          <a:p>
            <a:pPr algn="ctr"/>
            <a:r>
              <a:rPr lang="en-US" sz="2400" dirty="0" smtClean="0">
                <a:solidFill>
                  <a:schemeClr val="bg1"/>
                </a:solidFill>
              </a:rPr>
              <a:t>   </a:t>
            </a:r>
          </a:p>
          <a:p>
            <a:pPr algn="ctr"/>
            <a:r>
              <a:rPr lang="en-US" sz="2400" dirty="0">
                <a:solidFill>
                  <a:schemeClr val="bg1"/>
                </a:solidFill>
              </a:rPr>
              <a:t>D</a:t>
            </a:r>
            <a:r>
              <a:rPr lang="en-US" sz="2400" dirty="0" smtClean="0">
                <a:solidFill>
                  <a:schemeClr val="bg1"/>
                </a:solidFill>
              </a:rPr>
              <a:t>evelopment strategies, </a:t>
            </a:r>
            <a:r>
              <a:rPr lang="en-US" sz="2400" dirty="0" smtClean="0">
                <a:solidFill>
                  <a:schemeClr val="bg1"/>
                </a:solidFill>
              </a:rPr>
              <a:t>Municipality of </a:t>
            </a:r>
            <a:r>
              <a:rPr lang="en-US" sz="2400" dirty="0" err="1" smtClean="0">
                <a:solidFill>
                  <a:schemeClr val="bg1"/>
                </a:solidFill>
              </a:rPr>
              <a:t>Ohrid</a:t>
            </a:r>
            <a:r>
              <a:rPr lang="en-US" sz="2400" dirty="0" smtClean="0">
                <a:solidFill>
                  <a:schemeClr val="bg1"/>
                </a:solidFill>
              </a:rPr>
              <a:t> (in process, SEA process finalized) </a:t>
            </a:r>
            <a:endParaRPr lang="en-US" sz="2400" dirty="0" smtClean="0">
              <a:solidFill>
                <a:schemeClr val="bg1"/>
              </a:solidFill>
            </a:endParaRPr>
          </a:p>
        </p:txBody>
      </p:sp>
      <p:sp>
        <p:nvSpPr>
          <p:cNvPr id="4" name="Rectangle 3"/>
          <p:cNvSpPr/>
          <p:nvPr/>
        </p:nvSpPr>
        <p:spPr>
          <a:xfrm>
            <a:off x="-19051" y="859014"/>
            <a:ext cx="5783747" cy="5755422"/>
          </a:xfrm>
          <a:prstGeom prst="rect">
            <a:avLst/>
          </a:prstGeom>
          <a:solidFill>
            <a:srgbClr val="FFFFFF">
              <a:alpha val="61176"/>
            </a:srgbClr>
          </a:solidFill>
        </p:spPr>
        <p:txBody>
          <a:bodyPr wrap="square">
            <a:spAutoFit/>
          </a:bodyPr>
          <a:lstStyle/>
          <a:p>
            <a:pPr marL="685800"/>
            <a:endParaRPr lang="en-US" sz="1600" dirty="0" smtClean="0">
              <a:latin typeface="Calibri" panose="020F0502020204030204" pitchFamily="34" charset="0"/>
              <a:ea typeface="Times New Roman" panose="02020603050405020304" pitchFamily="18" charset="0"/>
            </a:endParaRPr>
          </a:p>
          <a:p>
            <a:pPr marL="685800"/>
            <a:r>
              <a:rPr lang="en-US" sz="1600" dirty="0" smtClean="0">
                <a:latin typeface="Calibri" panose="020F0502020204030204" pitchFamily="34" charset="0"/>
                <a:ea typeface="Times New Roman" panose="02020603050405020304" pitchFamily="18" charset="0"/>
              </a:rPr>
              <a:t>More </a:t>
            </a:r>
            <a:r>
              <a:rPr lang="en-US" sz="1600" dirty="0">
                <a:latin typeface="Calibri" panose="020F0502020204030204" pitchFamily="34" charset="0"/>
                <a:ea typeface="Times New Roman" panose="02020603050405020304" pitchFamily="18" charset="0"/>
              </a:rPr>
              <a:t>than half of the proposed budget for all the activities in the strategy is allocated for a construction of a new marina and spatial interventions around </a:t>
            </a:r>
            <a:r>
              <a:rPr lang="en-US" sz="1600" dirty="0" err="1">
                <a:latin typeface="Calibri" panose="020F0502020204030204" pitchFamily="34" charset="0"/>
                <a:ea typeface="Times New Roman" panose="02020603050405020304" pitchFamily="18" charset="0"/>
              </a:rPr>
              <a:t>Studenchishte</a:t>
            </a:r>
            <a:r>
              <a:rPr lang="en-US" sz="1600" dirty="0">
                <a:latin typeface="Calibri" panose="020F0502020204030204" pitchFamily="34" charset="0"/>
                <a:ea typeface="Times New Roman" panose="02020603050405020304" pitchFamily="18" charset="0"/>
              </a:rPr>
              <a:t> Marsh, by the construction sector. </a:t>
            </a:r>
            <a:endParaRPr lang="en-US" sz="1600" dirty="0">
              <a:latin typeface="Times New Roman" panose="02020603050405020304" pitchFamily="18" charset="0"/>
              <a:ea typeface="Times New Roman" panose="02020603050405020304" pitchFamily="18" charset="0"/>
            </a:endParaRPr>
          </a:p>
          <a:p>
            <a:pPr marL="685800">
              <a:spcAft>
                <a:spcPts val="0"/>
              </a:spcAft>
            </a:pPr>
            <a:endParaRPr lang="en-US" sz="1600" b="1" dirty="0" smtClean="0">
              <a:latin typeface="Calibri" panose="020F0502020204030204" pitchFamily="34" charset="0"/>
              <a:ea typeface="Times New Roman" panose="02020603050405020304" pitchFamily="18" charset="0"/>
            </a:endParaRPr>
          </a:p>
          <a:p>
            <a:pPr marL="685800">
              <a:spcAft>
                <a:spcPts val="0"/>
              </a:spcAft>
            </a:pPr>
            <a:endParaRPr lang="en-US" sz="1600" b="1" dirty="0" smtClean="0">
              <a:latin typeface="Calibri" panose="020F0502020204030204" pitchFamily="34" charset="0"/>
              <a:ea typeface="Times New Roman" panose="02020603050405020304" pitchFamily="18" charset="0"/>
            </a:endParaRPr>
          </a:p>
          <a:p>
            <a:pPr marL="685800">
              <a:spcAft>
                <a:spcPts val="0"/>
              </a:spcAft>
            </a:pPr>
            <a:r>
              <a:rPr lang="en-US" sz="1600" b="1" dirty="0" smtClean="0">
                <a:latin typeface="Calibri" panose="020F0502020204030204" pitchFamily="34" charset="0"/>
                <a:ea typeface="Times New Roman" panose="02020603050405020304" pitchFamily="18" charset="0"/>
              </a:rPr>
              <a:t>Adoption of Tourism Development Strategy for M. </a:t>
            </a:r>
            <a:r>
              <a:rPr lang="en-US" sz="1600" b="1" dirty="0" err="1" smtClean="0">
                <a:latin typeface="Calibri" panose="020F0502020204030204" pitchFamily="34" charset="0"/>
                <a:ea typeface="Times New Roman" panose="02020603050405020304" pitchFamily="18" charset="0"/>
              </a:rPr>
              <a:t>Ohrid</a:t>
            </a:r>
            <a:r>
              <a:rPr lang="en-US" sz="1600" b="1" dirty="0" smtClean="0">
                <a:latin typeface="Calibri" panose="020F0502020204030204" pitchFamily="34" charset="0"/>
                <a:ea typeface="Times New Roman" panose="02020603050405020304" pitchFamily="18" charset="0"/>
              </a:rPr>
              <a:t> in a context of non-implementation of the WH Management Plan:</a:t>
            </a:r>
          </a:p>
          <a:p>
            <a:pPr marL="685800">
              <a:spcAft>
                <a:spcPts val="0"/>
              </a:spcAft>
            </a:pPr>
            <a:endParaRPr lang="en-US" sz="1600" b="1" u="sng" dirty="0">
              <a:latin typeface="Calibri" panose="020F0502020204030204" pitchFamily="34" charset="0"/>
              <a:ea typeface="Times New Roman" panose="02020603050405020304" pitchFamily="18" charset="0"/>
            </a:endParaRPr>
          </a:p>
          <a:p>
            <a:pPr marL="685800"/>
            <a:r>
              <a:rPr lang="en-US" sz="1600" u="sng" dirty="0">
                <a:latin typeface="Calibri" panose="020F0502020204030204" pitchFamily="34" charset="0"/>
                <a:ea typeface="Times New Roman" panose="02020603050405020304" pitchFamily="18" charset="0"/>
              </a:rPr>
              <a:t>Visitors Plan</a:t>
            </a:r>
            <a:r>
              <a:rPr lang="en-US" sz="1600" dirty="0">
                <a:latin typeface="Calibri" panose="020F0502020204030204" pitchFamily="34" charset="0"/>
                <a:ea typeface="Times New Roman" panose="02020603050405020304" pitchFamily="18" charset="0"/>
              </a:rPr>
              <a:t> </a:t>
            </a:r>
            <a:r>
              <a:rPr lang="en-US" sz="1600" dirty="0" smtClean="0">
                <a:latin typeface="Calibri" panose="020F0502020204030204" pitchFamily="34" charset="0"/>
                <a:ea typeface="Times New Roman" panose="02020603050405020304" pitchFamily="18" charset="0"/>
              </a:rPr>
              <a:t>– should have been finished by June 2021, not yet started;</a:t>
            </a:r>
          </a:p>
          <a:p>
            <a:pPr marL="685800">
              <a:spcAft>
                <a:spcPts val="0"/>
              </a:spcAft>
            </a:pPr>
            <a:endParaRPr lang="en-US" sz="1600" u="sng" dirty="0" smtClean="0">
              <a:latin typeface="Calibri" panose="020F0502020204030204" pitchFamily="34" charset="0"/>
              <a:ea typeface="Times New Roman" panose="02020603050405020304" pitchFamily="18" charset="0"/>
            </a:endParaRPr>
          </a:p>
          <a:p>
            <a:pPr marL="685800">
              <a:spcAft>
                <a:spcPts val="0"/>
              </a:spcAft>
            </a:pPr>
            <a:r>
              <a:rPr lang="en-US" sz="1600" u="sng" dirty="0" smtClean="0">
                <a:latin typeface="Calibri" panose="020F0502020204030204" pitchFamily="34" charset="0"/>
                <a:ea typeface="Times New Roman" panose="02020603050405020304" pitchFamily="18" charset="0"/>
              </a:rPr>
              <a:t>Analysis </a:t>
            </a:r>
            <a:r>
              <a:rPr lang="en-US" sz="1600" u="sng" dirty="0">
                <a:latin typeface="Calibri" panose="020F0502020204030204" pitchFamily="34" charset="0"/>
                <a:ea typeface="Times New Roman" panose="02020603050405020304" pitchFamily="18" charset="0"/>
              </a:rPr>
              <a:t>of the uncontrolled tourism development impact and Evaluation of the carrying capacity</a:t>
            </a:r>
            <a:r>
              <a:rPr lang="en-US" sz="1600" dirty="0">
                <a:latin typeface="Calibri" panose="020F0502020204030204" pitchFamily="34" charset="0"/>
                <a:ea typeface="Times New Roman" panose="02020603050405020304" pitchFamily="18" charset="0"/>
              </a:rPr>
              <a:t> </a:t>
            </a:r>
            <a:r>
              <a:rPr lang="en-US" sz="1600" dirty="0" smtClean="0">
                <a:latin typeface="Calibri" panose="020F0502020204030204" pitchFamily="34" charset="0"/>
                <a:ea typeface="Times New Roman" panose="02020603050405020304" pitchFamily="18" charset="0"/>
              </a:rPr>
              <a:t>– should have been finished by February 2022, not yet started;</a:t>
            </a:r>
            <a:endParaRPr lang="en-US" sz="1600" dirty="0">
              <a:latin typeface="Times New Roman" panose="02020603050405020304" pitchFamily="18" charset="0"/>
              <a:ea typeface="Times New Roman" panose="02020603050405020304" pitchFamily="18" charset="0"/>
            </a:endParaRPr>
          </a:p>
          <a:p>
            <a:pPr marL="685800"/>
            <a:r>
              <a:rPr lang="en-US" sz="1600" dirty="0" smtClean="0">
                <a:latin typeface="Calibri" panose="020F0502020204030204" pitchFamily="34" charset="0"/>
                <a:ea typeface="Times New Roman" panose="02020603050405020304" pitchFamily="18" charset="0"/>
              </a:rPr>
              <a:t>  </a:t>
            </a:r>
            <a:endParaRPr lang="en-US" sz="1600" dirty="0">
              <a:latin typeface="Times New Roman" panose="02020603050405020304" pitchFamily="18" charset="0"/>
              <a:ea typeface="Times New Roman" panose="02020603050405020304" pitchFamily="18" charset="0"/>
            </a:endParaRPr>
          </a:p>
          <a:p>
            <a:pPr marL="685800">
              <a:spcAft>
                <a:spcPts val="0"/>
              </a:spcAft>
            </a:pPr>
            <a:r>
              <a:rPr lang="en-US" sz="1600" u="sng" dirty="0" smtClean="0">
                <a:latin typeface="Calibri" panose="020F0502020204030204" pitchFamily="34" charset="0"/>
                <a:ea typeface="Times New Roman" panose="02020603050405020304" pitchFamily="18" charset="0"/>
              </a:rPr>
              <a:t>Sustainable </a:t>
            </a:r>
            <a:r>
              <a:rPr lang="en-US" sz="1600" u="sng" dirty="0">
                <a:latin typeface="Calibri" panose="020F0502020204030204" pitchFamily="34" charset="0"/>
                <a:ea typeface="Times New Roman" panose="02020603050405020304" pitchFamily="18" charset="0"/>
              </a:rPr>
              <a:t>Tourism Development Strategy for the World Heritage site, in a trans boundary </a:t>
            </a:r>
            <a:r>
              <a:rPr lang="en-US" sz="1600" u="sng" dirty="0" smtClean="0">
                <a:latin typeface="Calibri" panose="020F0502020204030204" pitchFamily="34" charset="0"/>
                <a:ea typeface="Times New Roman" panose="02020603050405020304" pitchFamily="18" charset="0"/>
              </a:rPr>
              <a:t>context</a:t>
            </a:r>
            <a:r>
              <a:rPr lang="en-US" sz="1600" dirty="0" smtClean="0">
                <a:latin typeface="Calibri" panose="020F0502020204030204" pitchFamily="34" charset="0"/>
                <a:ea typeface="Times New Roman" panose="02020603050405020304" pitchFamily="18" charset="0"/>
              </a:rPr>
              <a:t> – should have been finished by </a:t>
            </a:r>
            <a:r>
              <a:rPr lang="en-US" sz="1600" dirty="0">
                <a:latin typeface="Calibri" panose="020F0502020204030204" pitchFamily="34" charset="0"/>
                <a:ea typeface="Times New Roman" panose="02020603050405020304" pitchFamily="18" charset="0"/>
              </a:rPr>
              <a:t>December </a:t>
            </a:r>
            <a:r>
              <a:rPr lang="en-US" sz="1600" dirty="0" smtClean="0">
                <a:latin typeface="Calibri" panose="020F0502020204030204" pitchFamily="34" charset="0"/>
                <a:ea typeface="Times New Roman" panose="02020603050405020304" pitchFamily="18" charset="0"/>
              </a:rPr>
              <a:t>2022, not yet started.</a:t>
            </a:r>
          </a:p>
          <a:p>
            <a:pPr marL="685800">
              <a:spcAft>
                <a:spcPts val="0"/>
              </a:spcAft>
            </a:pPr>
            <a:endParaRPr lang="en-US" sz="1600" dirty="0" smtClean="0">
              <a:latin typeface="Calibri" panose="020F0502020204030204" pitchFamily="34" charset="0"/>
              <a:ea typeface="Times New Roman" panose="02020603050405020304" pitchFamily="18" charset="0"/>
            </a:endParaRPr>
          </a:p>
          <a:p>
            <a:pPr marL="685800">
              <a:spcAft>
                <a:spcPts val="0"/>
              </a:spcAft>
            </a:pPr>
            <a:endParaRPr lang="en-US" sz="1600" dirty="0" smtClean="0">
              <a:latin typeface="Calibri" panose="020F0502020204030204" pitchFamily="34" charset="0"/>
              <a:ea typeface="Times New Roman" panose="02020603050405020304" pitchFamily="18" charset="0"/>
            </a:endParaRPr>
          </a:p>
        </p:txBody>
      </p:sp>
      <p:sp>
        <p:nvSpPr>
          <p:cNvPr id="9" name="Rectangle 8"/>
          <p:cNvSpPr/>
          <p:nvPr/>
        </p:nvSpPr>
        <p:spPr>
          <a:xfrm>
            <a:off x="5877338" y="859014"/>
            <a:ext cx="6314661" cy="5755422"/>
          </a:xfrm>
          <a:prstGeom prst="rect">
            <a:avLst/>
          </a:prstGeom>
          <a:solidFill>
            <a:srgbClr val="FFFFFF">
              <a:alpha val="61176"/>
            </a:srgbClr>
          </a:solidFill>
        </p:spPr>
        <p:txBody>
          <a:bodyPr wrap="square">
            <a:spAutoFit/>
          </a:bodyPr>
          <a:lstStyle/>
          <a:p>
            <a:pPr marL="685800">
              <a:spcAft>
                <a:spcPts val="0"/>
              </a:spcAft>
            </a:pPr>
            <a:r>
              <a:rPr lang="en-US" sz="1600" b="1" dirty="0" smtClean="0">
                <a:latin typeface="Calibri" panose="020F0502020204030204" pitchFamily="34" charset="0"/>
                <a:ea typeface="Times New Roman" panose="02020603050405020304" pitchFamily="18" charset="0"/>
              </a:rPr>
              <a:t>Rural Development Strategy for M. </a:t>
            </a:r>
            <a:r>
              <a:rPr lang="en-US" sz="1600" b="1" dirty="0" err="1" smtClean="0">
                <a:latin typeface="Calibri" panose="020F0502020204030204" pitchFamily="34" charset="0"/>
                <a:ea typeface="Times New Roman" panose="02020603050405020304" pitchFamily="18" charset="0"/>
              </a:rPr>
              <a:t>Ohrid</a:t>
            </a:r>
            <a:r>
              <a:rPr lang="en-US" sz="1600" b="1" dirty="0" smtClean="0">
                <a:latin typeface="Calibri" panose="020F0502020204030204" pitchFamily="34" charset="0"/>
                <a:ea typeface="Times New Roman" panose="02020603050405020304" pitchFamily="18" charset="0"/>
              </a:rPr>
              <a:t> </a:t>
            </a:r>
          </a:p>
          <a:p>
            <a:pPr marL="685800">
              <a:spcAft>
                <a:spcPts val="0"/>
              </a:spcAft>
            </a:pPr>
            <a:r>
              <a:rPr lang="en-US" sz="1600" dirty="0" smtClean="0">
                <a:latin typeface="Calibri" panose="020F0502020204030204" pitchFamily="34" charset="0"/>
                <a:ea typeface="Times New Roman" panose="02020603050405020304" pitchFamily="18" charset="0"/>
              </a:rPr>
              <a:t>(at the same time with Tourism Development Strategy)</a:t>
            </a:r>
          </a:p>
          <a:p>
            <a:pPr marL="685800">
              <a:spcAft>
                <a:spcPts val="0"/>
              </a:spcAft>
            </a:pPr>
            <a:endParaRPr lang="en-US" sz="1600" b="1" u="sng" dirty="0">
              <a:latin typeface="Calibri" panose="020F0502020204030204" pitchFamily="34" charset="0"/>
              <a:ea typeface="Times New Roman" panose="02020603050405020304" pitchFamily="18" charset="0"/>
            </a:endParaRPr>
          </a:p>
          <a:p>
            <a:pPr marL="685800"/>
            <a:r>
              <a:rPr lang="en-US" sz="1600" dirty="0" smtClean="0">
                <a:latin typeface="Calibri" panose="020F0502020204030204" pitchFamily="34" charset="0"/>
                <a:ea typeface="Times New Roman" panose="02020603050405020304" pitchFamily="18" charset="0"/>
              </a:rPr>
              <a:t>URBANIZATION of the villages (new urban plans as a way to solve the problem of illegal constructions);</a:t>
            </a:r>
          </a:p>
          <a:p>
            <a:pPr marL="685800">
              <a:spcAft>
                <a:spcPts val="0"/>
              </a:spcAft>
            </a:pPr>
            <a:endParaRPr lang="en-US" sz="1600" dirty="0" smtClean="0">
              <a:latin typeface="Calibri" panose="020F0502020204030204" pitchFamily="34" charset="0"/>
              <a:ea typeface="Times New Roman" panose="02020603050405020304" pitchFamily="18" charset="0"/>
            </a:endParaRPr>
          </a:p>
          <a:p>
            <a:pPr marL="685800">
              <a:spcAft>
                <a:spcPts val="0"/>
              </a:spcAft>
            </a:pPr>
            <a:r>
              <a:rPr lang="en-US" sz="1600" dirty="0" smtClean="0">
                <a:latin typeface="Calibri" panose="020F0502020204030204" pitchFamily="34" charset="0"/>
                <a:ea typeface="Times New Roman" panose="02020603050405020304" pitchFamily="18" charset="0"/>
              </a:rPr>
              <a:t>New ski-</a:t>
            </a:r>
            <a:r>
              <a:rPr lang="en-US" sz="1600" dirty="0" err="1" smtClean="0">
                <a:latin typeface="Calibri" panose="020F0502020204030204" pitchFamily="34" charset="0"/>
                <a:ea typeface="Times New Roman" panose="02020603050405020304" pitchFamily="18" charset="0"/>
              </a:rPr>
              <a:t>centre</a:t>
            </a:r>
            <a:r>
              <a:rPr lang="en-US" sz="1600" dirty="0" smtClean="0">
                <a:latin typeface="Calibri" panose="020F0502020204030204" pitchFamily="34" charset="0"/>
                <a:ea typeface="Times New Roman" panose="02020603050405020304" pitchFamily="18" charset="0"/>
              </a:rPr>
              <a:t> in </a:t>
            </a:r>
            <a:r>
              <a:rPr lang="en-US" sz="1600" dirty="0" err="1"/>
              <a:t>Plakenska</a:t>
            </a:r>
            <a:r>
              <a:rPr lang="en-US" sz="1600" dirty="0"/>
              <a:t> Mountain </a:t>
            </a:r>
            <a:r>
              <a:rPr lang="en-US" sz="1600" dirty="0" smtClean="0"/>
              <a:t>– area used for migratory </a:t>
            </a:r>
            <a:r>
              <a:rPr lang="en-US" sz="1600" dirty="0"/>
              <a:t>paths of the Balkan lynx (Lynx </a:t>
            </a:r>
            <a:r>
              <a:rPr lang="en-US" sz="1600" dirty="0" err="1"/>
              <a:t>lynx</a:t>
            </a:r>
            <a:r>
              <a:rPr lang="en-US" sz="1600" dirty="0"/>
              <a:t> </a:t>
            </a:r>
            <a:r>
              <a:rPr lang="en-US" sz="1600" dirty="0" err="1"/>
              <a:t>balcanicus</a:t>
            </a:r>
            <a:r>
              <a:rPr lang="en-US" sz="1600" dirty="0"/>
              <a:t>), we asked for a feasibility study on the presence of the lynx prior to any decision for a ski center in this </a:t>
            </a:r>
            <a:r>
              <a:rPr lang="en-US" sz="1600" dirty="0" smtClean="0"/>
              <a:t>area, the </a:t>
            </a:r>
            <a:r>
              <a:rPr lang="en-US" sz="1600" dirty="0"/>
              <a:t>reply was that the request is accepted and will be incorporated in the </a:t>
            </a:r>
            <a:r>
              <a:rPr lang="en-US" sz="1600" dirty="0" smtClean="0"/>
              <a:t>strategy;</a:t>
            </a:r>
          </a:p>
          <a:p>
            <a:pPr marL="685800">
              <a:spcAft>
                <a:spcPts val="0"/>
              </a:spcAft>
            </a:pPr>
            <a:endParaRPr lang="en-US" sz="1600" dirty="0">
              <a:latin typeface="Times New Roman" panose="02020603050405020304" pitchFamily="18" charset="0"/>
              <a:ea typeface="Times New Roman" panose="02020603050405020304" pitchFamily="18" charset="0"/>
            </a:endParaRPr>
          </a:p>
          <a:p>
            <a:pPr marL="685800">
              <a:spcAft>
                <a:spcPts val="0"/>
              </a:spcAft>
            </a:pPr>
            <a:r>
              <a:rPr lang="en-US" sz="1600" dirty="0"/>
              <a:t>A</a:t>
            </a:r>
            <a:r>
              <a:rPr lang="en-US" sz="1600" dirty="0" smtClean="0"/>
              <a:t> </a:t>
            </a:r>
            <a:r>
              <a:rPr lang="en-US" sz="1600" dirty="0"/>
              <a:t>new marina in the coastal village of </a:t>
            </a:r>
            <a:r>
              <a:rPr lang="en-US" sz="1600" dirty="0" err="1" smtClean="0"/>
              <a:t>Peshtani</a:t>
            </a:r>
            <a:r>
              <a:rPr lang="en-US" sz="1600" dirty="0"/>
              <a:t> </a:t>
            </a:r>
            <a:r>
              <a:rPr lang="en-US" sz="1600" dirty="0" smtClean="0"/>
              <a:t>- </a:t>
            </a:r>
            <a:r>
              <a:rPr lang="en-US" sz="1600" dirty="0"/>
              <a:t>w</a:t>
            </a:r>
            <a:r>
              <a:rPr lang="en-US" sz="1600" dirty="0" smtClean="0"/>
              <a:t>e </a:t>
            </a:r>
            <a:r>
              <a:rPr lang="en-US" sz="1600" dirty="0"/>
              <a:t>asked what is the basis of this proposal and pointed out that the SEA Report doesn’t </a:t>
            </a:r>
            <a:r>
              <a:rPr lang="en-US" sz="1600" dirty="0" smtClean="0"/>
              <a:t>even </a:t>
            </a:r>
            <a:r>
              <a:rPr lang="en-US" sz="1600" dirty="0"/>
              <a:t>mention such </a:t>
            </a:r>
            <a:r>
              <a:rPr lang="en-US" sz="1600" dirty="0" smtClean="0"/>
              <a:t>marina, the </a:t>
            </a:r>
            <a:r>
              <a:rPr lang="en-US" sz="1600" dirty="0"/>
              <a:t>reply we got </a:t>
            </a:r>
            <a:r>
              <a:rPr lang="en-US" sz="1600" dirty="0" smtClean="0"/>
              <a:t>is </a:t>
            </a:r>
            <a:r>
              <a:rPr lang="en-US" sz="1600" dirty="0"/>
              <a:t>that this activity will be erased from the </a:t>
            </a:r>
            <a:r>
              <a:rPr lang="en-US" sz="1600" dirty="0" smtClean="0"/>
              <a:t>strategy;</a:t>
            </a:r>
          </a:p>
          <a:p>
            <a:pPr marL="685800">
              <a:spcAft>
                <a:spcPts val="0"/>
              </a:spcAft>
            </a:pPr>
            <a:endParaRPr lang="en-US" sz="1600" dirty="0"/>
          </a:p>
          <a:p>
            <a:pPr marL="685800">
              <a:spcAft>
                <a:spcPts val="0"/>
              </a:spcAft>
            </a:pPr>
            <a:r>
              <a:rPr lang="en-US" sz="1600" dirty="0" smtClean="0"/>
              <a:t>No mention of illegal constructions in the villages – reply: that’s not the subject of this strategy.</a:t>
            </a:r>
          </a:p>
          <a:p>
            <a:pPr marL="685800">
              <a:spcAft>
                <a:spcPts val="0"/>
              </a:spcAft>
            </a:pPr>
            <a:endParaRPr lang="en-US" sz="1600" dirty="0" smtClean="0"/>
          </a:p>
          <a:p>
            <a:pPr marL="685800">
              <a:spcAft>
                <a:spcPts val="0"/>
              </a:spcAft>
            </a:pPr>
            <a:r>
              <a:rPr lang="en-US" sz="1600" dirty="0" smtClean="0"/>
              <a:t>WH Commission negative opinion for this strategy and its SEA</a:t>
            </a:r>
          </a:p>
          <a:p>
            <a:pPr marL="685800">
              <a:spcAft>
                <a:spcPts val="0"/>
              </a:spcAft>
            </a:pPr>
            <a:endParaRPr lang="en-US" sz="1600" dirty="0">
              <a:latin typeface="Times New Roman" panose="02020603050405020304" pitchFamily="18" charset="0"/>
              <a:ea typeface="Times New Roman" panose="02020603050405020304" pitchFamily="18" charset="0"/>
            </a:endParaRPr>
          </a:p>
          <a:p>
            <a:pPr marL="685800">
              <a:spcAft>
                <a:spcPts val="0"/>
              </a:spcAft>
            </a:pPr>
            <a:endParaRPr lang="en-US" sz="16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16618725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ChangeArrowheads="1"/>
          </p:cNvSpPr>
          <p:nvPr/>
        </p:nvSpPr>
        <p:spPr bwMode="auto">
          <a:xfrm>
            <a:off x="770708" y="-842731"/>
            <a:ext cx="216726"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8" name="TextBox 7"/>
          <p:cNvSpPr txBox="1"/>
          <p:nvPr/>
        </p:nvSpPr>
        <p:spPr>
          <a:xfrm>
            <a:off x="-12700" y="-114300"/>
            <a:ext cx="12204700" cy="830997"/>
          </a:xfrm>
          <a:prstGeom prst="rect">
            <a:avLst/>
          </a:prstGeom>
          <a:solidFill>
            <a:srgbClr val="000000"/>
          </a:solidFill>
        </p:spPr>
        <p:txBody>
          <a:bodyPr wrap="square" rtlCol="0">
            <a:spAutoFit/>
          </a:bodyPr>
          <a:lstStyle/>
          <a:p>
            <a:pPr algn="ctr"/>
            <a:r>
              <a:rPr lang="en-US" sz="2400" dirty="0" smtClean="0">
                <a:solidFill>
                  <a:schemeClr val="bg1"/>
                </a:solidFill>
              </a:rPr>
              <a:t>   </a:t>
            </a:r>
          </a:p>
          <a:p>
            <a:pPr algn="ctr"/>
            <a:r>
              <a:rPr lang="en-US" sz="2400" dirty="0" smtClean="0">
                <a:solidFill>
                  <a:schemeClr val="bg1"/>
                </a:solidFill>
              </a:rPr>
              <a:t>Management Plan for St. </a:t>
            </a:r>
            <a:r>
              <a:rPr lang="en-US" sz="2400" dirty="0" err="1" smtClean="0">
                <a:solidFill>
                  <a:schemeClr val="bg1"/>
                </a:solidFill>
              </a:rPr>
              <a:t>Naum</a:t>
            </a:r>
            <a:r>
              <a:rPr lang="en-US" sz="2400" dirty="0" smtClean="0">
                <a:solidFill>
                  <a:schemeClr val="bg1"/>
                </a:solidFill>
              </a:rPr>
              <a:t> Springs area  (in process – early stage) </a:t>
            </a:r>
            <a:endParaRPr lang="en-US" sz="2400" dirty="0" smtClean="0">
              <a:solidFill>
                <a:schemeClr val="bg1"/>
              </a:solidFill>
            </a:endParaRPr>
          </a:p>
        </p:txBody>
      </p:sp>
      <p:sp>
        <p:nvSpPr>
          <p:cNvPr id="4" name="Rectangle 3"/>
          <p:cNvSpPr/>
          <p:nvPr/>
        </p:nvSpPr>
        <p:spPr>
          <a:xfrm>
            <a:off x="-12700" y="1010912"/>
            <a:ext cx="5393083" cy="5509200"/>
          </a:xfrm>
          <a:prstGeom prst="rect">
            <a:avLst/>
          </a:prstGeom>
          <a:solidFill>
            <a:srgbClr val="FFFFFF">
              <a:alpha val="61176"/>
            </a:srgbClr>
          </a:solidFill>
        </p:spPr>
        <p:txBody>
          <a:bodyPr wrap="square">
            <a:spAutoFit/>
          </a:bodyPr>
          <a:lstStyle/>
          <a:p>
            <a:pPr marL="685800">
              <a:spcAft>
                <a:spcPts val="0"/>
              </a:spcAft>
            </a:pPr>
            <a:r>
              <a:rPr lang="en-US" sz="1600" b="1" dirty="0" smtClean="0">
                <a:latin typeface="Calibri" panose="020F0502020204030204" pitchFamily="34" charset="0"/>
                <a:ea typeface="Times New Roman" panose="02020603050405020304" pitchFamily="18" charset="0"/>
              </a:rPr>
              <a:t>Our main concerns:</a:t>
            </a:r>
          </a:p>
          <a:p>
            <a:pPr marL="971550" indent="-285750">
              <a:buFont typeface="Arial" panose="020B0604020202020204" pitchFamily="34" charset="0"/>
              <a:buChar char="•"/>
            </a:pPr>
            <a:r>
              <a:rPr lang="en-US" sz="1600" dirty="0" smtClean="0">
                <a:latin typeface="Calibri" panose="020F0502020204030204" pitchFamily="34" charset="0"/>
                <a:ea typeface="Times New Roman" panose="02020603050405020304" pitchFamily="18" charset="0"/>
              </a:rPr>
              <a:t>Great focus on tourism development despite tourism being identified as one of the main threats;</a:t>
            </a:r>
          </a:p>
          <a:p>
            <a:pPr marL="971550" indent="-285750">
              <a:buFont typeface="Arial" panose="020B0604020202020204" pitchFamily="34" charset="0"/>
              <a:buChar char="•"/>
            </a:pPr>
            <a:r>
              <a:rPr lang="en-US" sz="1600" dirty="0"/>
              <a:t>R</a:t>
            </a:r>
            <a:r>
              <a:rPr lang="en-US" sz="1600" dirty="0" smtClean="0"/>
              <a:t>ecommendations </a:t>
            </a:r>
            <a:r>
              <a:rPr lang="en-US" sz="1600" dirty="0"/>
              <a:t>from </a:t>
            </a:r>
            <a:r>
              <a:rPr lang="en-US" sz="1600" dirty="0"/>
              <a:t>NPG Management Plan </a:t>
            </a:r>
            <a:r>
              <a:rPr lang="en-US" sz="1600" dirty="0" smtClean="0"/>
              <a:t>SEA not incorporated (e.g. to </a:t>
            </a:r>
            <a:r>
              <a:rPr lang="en-US" sz="1600" dirty="0"/>
              <a:t>dismantle the restaurant platforms and restore the natural site in its authentic form</a:t>
            </a:r>
            <a:r>
              <a:rPr lang="en-US" sz="1600" dirty="0" smtClean="0"/>
              <a:t>, to </a:t>
            </a:r>
            <a:r>
              <a:rPr lang="en-US" sz="1600" dirty="0"/>
              <a:t>restrict/forbid sailing tours around the </a:t>
            </a:r>
            <a:r>
              <a:rPr lang="en-US" sz="1600" dirty="0" smtClean="0"/>
              <a:t>springs); </a:t>
            </a:r>
          </a:p>
          <a:p>
            <a:pPr marL="971550" indent="-285750">
              <a:buFont typeface="Arial" panose="020B0604020202020204" pitchFamily="34" charset="0"/>
              <a:buChar char="•"/>
            </a:pPr>
            <a:r>
              <a:rPr lang="en-US" sz="1600" dirty="0" smtClean="0"/>
              <a:t>Macedonian </a:t>
            </a:r>
            <a:r>
              <a:rPr lang="en-US" sz="1600" dirty="0"/>
              <a:t>Orthodox Church</a:t>
            </a:r>
            <a:r>
              <a:rPr lang="en-US" sz="1600" dirty="0" smtClean="0"/>
              <a:t>, owner of a great part of the area, has a </a:t>
            </a:r>
            <a:r>
              <a:rPr lang="en-US" sz="1600" dirty="0"/>
              <a:t>keen interest to open for tourism development highly sensitive areas that are now forbidden for tourists, also to establish a new camping </a:t>
            </a:r>
            <a:r>
              <a:rPr lang="en-US" sz="1600" dirty="0" smtClean="0"/>
              <a:t>site;</a:t>
            </a:r>
          </a:p>
          <a:p>
            <a:pPr marL="971550" indent="-285750">
              <a:buFont typeface="Arial" panose="020B0604020202020204" pitchFamily="34" charset="0"/>
              <a:buChar char="•"/>
            </a:pPr>
            <a:r>
              <a:rPr lang="en-US" sz="1600" dirty="0"/>
              <a:t>U</a:t>
            </a:r>
            <a:r>
              <a:rPr lang="en-US" sz="1600" dirty="0" smtClean="0"/>
              <a:t>rbanization defined </a:t>
            </a:r>
            <a:r>
              <a:rPr lang="en-US" sz="1600" dirty="0"/>
              <a:t>as a major threat, but no specific </a:t>
            </a:r>
            <a:r>
              <a:rPr lang="en-US" sz="1600" dirty="0" smtClean="0"/>
              <a:t>actions </a:t>
            </a:r>
            <a:r>
              <a:rPr lang="en-US" sz="1600" dirty="0"/>
              <a:t>envisaged for elimination of this </a:t>
            </a:r>
            <a:r>
              <a:rPr lang="en-US" sz="1600" dirty="0" smtClean="0"/>
              <a:t>threat. </a:t>
            </a:r>
          </a:p>
          <a:p>
            <a:pPr marL="971550" indent="-285750">
              <a:buFont typeface="Arial" panose="020B0604020202020204" pitchFamily="34" charset="0"/>
              <a:buChar char="•"/>
            </a:pPr>
            <a:endParaRPr lang="en-US" sz="1600" dirty="0" smtClean="0"/>
          </a:p>
          <a:p>
            <a:pPr marL="685800"/>
            <a:r>
              <a:rPr lang="en-US" sz="1600" b="1" dirty="0" smtClean="0"/>
              <a:t>Positive aspects:</a:t>
            </a:r>
          </a:p>
          <a:p>
            <a:pPr marL="971550" indent="-285750">
              <a:buFont typeface="Arial" panose="020B0604020202020204" pitchFamily="34" charset="0"/>
              <a:buChar char="•"/>
            </a:pPr>
            <a:r>
              <a:rPr lang="en-US" sz="1600" dirty="0"/>
              <a:t>S</a:t>
            </a:r>
            <a:r>
              <a:rPr lang="en-US" sz="1600" dirty="0" smtClean="0"/>
              <a:t>everal </a:t>
            </a:r>
            <a:r>
              <a:rPr lang="en-US" sz="1600" dirty="0"/>
              <a:t>new scientific studies </a:t>
            </a:r>
            <a:r>
              <a:rPr lang="en-US" sz="1600" dirty="0" smtClean="0"/>
              <a:t>proposed, as well as a </a:t>
            </a:r>
            <a:r>
              <a:rPr lang="en-US" sz="1600" dirty="0" err="1"/>
              <a:t>programme</a:t>
            </a:r>
            <a:r>
              <a:rPr lang="en-US" sz="1600" dirty="0"/>
              <a:t> for </a:t>
            </a:r>
            <a:r>
              <a:rPr lang="en-US" sz="1600" dirty="0" smtClean="0"/>
              <a:t>invasive species.</a:t>
            </a:r>
          </a:p>
          <a:p>
            <a:pPr marL="685800"/>
            <a:endParaRPr lang="en-US" sz="1600" dirty="0">
              <a:latin typeface="Times New Roman" panose="02020603050405020304" pitchFamily="18" charset="0"/>
              <a:ea typeface="Times New Roman" panose="02020603050405020304" pitchFamily="18" charset="0"/>
            </a:endParaRPr>
          </a:p>
        </p:txBody>
      </p:sp>
      <p:sp>
        <p:nvSpPr>
          <p:cNvPr id="3" name="TextBox 2"/>
          <p:cNvSpPr txBox="1"/>
          <p:nvPr/>
        </p:nvSpPr>
        <p:spPr>
          <a:xfrm>
            <a:off x="6877878" y="1046922"/>
            <a:ext cx="184731" cy="369332"/>
          </a:xfrm>
          <a:prstGeom prst="rect">
            <a:avLst/>
          </a:prstGeom>
          <a:noFill/>
        </p:spPr>
        <p:txBody>
          <a:bodyPr wrap="none" rtlCol="0">
            <a:spAutoFit/>
          </a:bodyPr>
          <a:lstStyle/>
          <a:p>
            <a:endParaRPr lang="en-US" dirty="0"/>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l="5739"/>
          <a:stretch/>
        </p:blipFill>
        <p:spPr>
          <a:xfrm>
            <a:off x="5373078" y="1231588"/>
            <a:ext cx="6737628" cy="4016273"/>
          </a:xfrm>
          <a:prstGeom prst="rect">
            <a:avLst/>
          </a:prstGeom>
        </p:spPr>
      </p:pic>
      <p:sp>
        <p:nvSpPr>
          <p:cNvPr id="10" name="TextBox 9"/>
          <p:cNvSpPr txBox="1"/>
          <p:nvPr/>
        </p:nvSpPr>
        <p:spPr>
          <a:xfrm>
            <a:off x="5459895" y="5351935"/>
            <a:ext cx="6692347" cy="923330"/>
          </a:xfrm>
          <a:prstGeom prst="rect">
            <a:avLst/>
          </a:prstGeom>
          <a:solidFill>
            <a:schemeClr val="bg1"/>
          </a:solidFill>
        </p:spPr>
        <p:txBody>
          <a:bodyPr wrap="square" rtlCol="0">
            <a:spAutoFit/>
          </a:bodyPr>
          <a:lstStyle/>
          <a:p>
            <a:r>
              <a:rPr lang="en-US" b="1" dirty="0" smtClean="0"/>
              <a:t>“The Big Island” –  most sensitive part of the zone of strict protection, Macedonian Orthodox Church wants it opened to visitors</a:t>
            </a:r>
            <a:endParaRPr lang="en-US" b="1" dirty="0"/>
          </a:p>
        </p:txBody>
      </p:sp>
    </p:spTree>
    <p:extLst>
      <p:ext uri="{BB962C8B-B14F-4D97-AF65-F5344CB8AC3E}">
        <p14:creationId xmlns:p14="http://schemas.microsoft.com/office/powerpoint/2010/main" val="88265387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97566" y="1294053"/>
            <a:ext cx="7010400" cy="3964932"/>
          </a:xfrm>
          <a:prstGeom prst="rect">
            <a:avLst/>
          </a:prstGeom>
        </p:spPr>
        <p:txBody>
          <a:bodyPr wrap="square">
            <a:spAutoFit/>
          </a:bodyPr>
          <a:lstStyle/>
          <a:p>
            <a:pPr lvl="0">
              <a:lnSpc>
                <a:spcPct val="115000"/>
              </a:lnSpc>
              <a:spcAft>
                <a:spcPts val="1000"/>
              </a:spcAft>
            </a:pPr>
            <a:r>
              <a:rPr lang="en-US" sz="2000" dirty="0">
                <a:latin typeface="Calibri" panose="020F0502020204030204" pitchFamily="34" charset="0"/>
                <a:ea typeface="Calibri" panose="020F0502020204030204" pitchFamily="34" charset="0"/>
                <a:cs typeface="Times New Roman" panose="02020603050405020304" pitchFamily="18" charset="0"/>
              </a:rPr>
              <a:t>Decision 44 COM 7B.77 - </a:t>
            </a:r>
            <a:r>
              <a:rPr lang="mk-MK" sz="2000" dirty="0">
                <a:latin typeface="Calibri" panose="020F0502020204030204" pitchFamily="34" charset="0"/>
                <a:ea typeface="Calibri" panose="020F0502020204030204" pitchFamily="34" charset="0"/>
                <a:cs typeface="Times New Roman" panose="02020603050405020304" pitchFamily="18" charset="0"/>
              </a:rPr>
              <a:t>Urges the two States Parties to develop a </a:t>
            </a:r>
            <a:r>
              <a:rPr lang="mk-MK" sz="2000" u="sng" dirty="0">
                <a:latin typeface="Calibri" panose="020F0502020204030204" pitchFamily="34" charset="0"/>
                <a:ea typeface="Calibri" panose="020F0502020204030204" pitchFamily="34" charset="0"/>
                <a:cs typeface="Times New Roman" panose="02020603050405020304" pitchFamily="18" charset="0"/>
              </a:rPr>
              <a:t>detailed</a:t>
            </a:r>
            <a:r>
              <a:rPr lang="mk-MK" sz="2000" dirty="0">
                <a:latin typeface="Calibri" panose="020F0502020204030204" pitchFamily="34" charset="0"/>
                <a:ea typeface="Calibri" panose="020F0502020204030204" pitchFamily="34" charset="0"/>
                <a:cs typeface="Times New Roman" panose="02020603050405020304" pitchFamily="18" charset="0"/>
              </a:rPr>
              <a:t> Strategic </a:t>
            </a:r>
            <a:r>
              <a:rPr lang="mk-MK" sz="2000" u="sng" dirty="0">
                <a:latin typeface="Calibri" panose="020F0502020204030204" pitchFamily="34" charset="0"/>
                <a:ea typeface="Calibri" panose="020F0502020204030204" pitchFamily="34" charset="0"/>
                <a:cs typeface="Times New Roman" panose="02020603050405020304" pitchFamily="18" charset="0"/>
              </a:rPr>
              <a:t>Recovery</a:t>
            </a:r>
            <a:r>
              <a:rPr lang="mk-MK" sz="2000" dirty="0">
                <a:latin typeface="Calibri" panose="020F0502020204030204" pitchFamily="34" charset="0"/>
                <a:ea typeface="Calibri" panose="020F0502020204030204" pitchFamily="34" charset="0"/>
                <a:cs typeface="Times New Roman" panose="02020603050405020304" pitchFamily="18" charset="0"/>
              </a:rPr>
              <a:t> Plan with an associated phased action plan that sets out </a:t>
            </a:r>
            <a:r>
              <a:rPr lang="mk-MK" sz="2000" u="sng" dirty="0">
                <a:latin typeface="Calibri" panose="020F0502020204030204" pitchFamily="34" charset="0"/>
                <a:ea typeface="Calibri" panose="020F0502020204030204" pitchFamily="34" charset="0"/>
                <a:cs typeface="Times New Roman" panose="02020603050405020304" pitchFamily="18" charset="0"/>
              </a:rPr>
              <a:t>clearly defined aims and outcomes to mitigate threats to OUV</a:t>
            </a:r>
            <a:r>
              <a:rPr lang="mk-MK" sz="2000" dirty="0">
                <a:latin typeface="Calibri" panose="020F0502020204030204" pitchFamily="34" charset="0"/>
                <a:ea typeface="Calibri" panose="020F0502020204030204" pitchFamily="34" charset="0"/>
                <a:cs typeface="Times New Roman" panose="02020603050405020304" pitchFamily="18" charset="0"/>
              </a:rPr>
              <a:t> with a set of agreed actions including a timeframe both in the short and longer term as well as a phased action plan, based on the </a:t>
            </a:r>
            <a:r>
              <a:rPr lang="mk-MK" sz="2000" u="sng" dirty="0">
                <a:latin typeface="Calibri" panose="020F0502020204030204" pitchFamily="34" charset="0"/>
                <a:ea typeface="Calibri" panose="020F0502020204030204" pitchFamily="34" charset="0"/>
                <a:cs typeface="Times New Roman" panose="02020603050405020304" pitchFamily="18" charset="0"/>
              </a:rPr>
              <a:t>full recommendations of the 2020 mission</a:t>
            </a:r>
            <a:r>
              <a:rPr lang="mk-MK" sz="2000" dirty="0">
                <a:latin typeface="Calibri" panose="020F0502020204030204" pitchFamily="34" charset="0"/>
                <a:ea typeface="Calibri" panose="020F0502020204030204" pitchFamily="34" charset="0"/>
                <a:cs typeface="Times New Roman" panose="02020603050405020304" pitchFamily="18" charset="0"/>
              </a:rPr>
              <a:t>, and which would provide an </a:t>
            </a:r>
            <a:r>
              <a:rPr lang="mk-MK" sz="2000" u="sng" dirty="0">
                <a:latin typeface="Calibri" panose="020F0502020204030204" pitchFamily="34" charset="0"/>
                <a:ea typeface="Calibri" panose="020F0502020204030204" pitchFamily="34" charset="0"/>
                <a:cs typeface="Times New Roman" panose="02020603050405020304" pitchFamily="18" charset="0"/>
              </a:rPr>
              <a:t>overarching transboundary political and institutional framework for addressing the severe and multiple threats</a:t>
            </a:r>
            <a:r>
              <a:rPr lang="mk-MK" sz="2000" dirty="0">
                <a:latin typeface="Calibri" panose="020F0502020204030204" pitchFamily="34" charset="0"/>
                <a:ea typeface="Calibri" panose="020F0502020204030204" pitchFamily="34" charset="0"/>
                <a:cs typeface="Times New Roman" panose="02020603050405020304" pitchFamily="18" charset="0"/>
              </a:rPr>
              <a:t> facing to the property; and to present the Strategic Recovery Plan to the Advisory Bodies and the World Heritage Centre in February </a:t>
            </a:r>
            <a:r>
              <a:rPr lang="mk-MK" sz="2000" dirty="0" smtClean="0">
                <a:latin typeface="Calibri" panose="020F0502020204030204" pitchFamily="34" charset="0"/>
                <a:ea typeface="Calibri" panose="020F0502020204030204" pitchFamily="34" charset="0"/>
                <a:cs typeface="Times New Roman" panose="02020603050405020304" pitchFamily="18" charset="0"/>
              </a:rPr>
              <a:t>2023</a:t>
            </a:r>
            <a:r>
              <a:rPr lang="en-US" sz="2000" dirty="0" smtClean="0">
                <a:latin typeface="Calibri" panose="020F0502020204030204" pitchFamily="34" charset="0"/>
                <a:ea typeface="Calibri" panose="020F0502020204030204" pitchFamily="34" charset="0"/>
                <a:cs typeface="Times New Roman" panose="02020603050405020304" pitchFamily="18" charset="0"/>
              </a:rPr>
              <a: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p:cNvPicPr>
            <a:picLocks noChangeAspect="1"/>
          </p:cNvPicPr>
          <p:nvPr/>
        </p:nvPicPr>
        <p:blipFill rotWithShape="1">
          <a:blip r:embed="rId2"/>
          <a:srcRect l="32998" t="9410" r="37875" b="17426"/>
          <a:stretch/>
        </p:blipFill>
        <p:spPr>
          <a:xfrm>
            <a:off x="7858539" y="837652"/>
            <a:ext cx="4017819" cy="5674145"/>
          </a:xfrm>
          <a:prstGeom prst="rect">
            <a:avLst/>
          </a:prstGeom>
        </p:spPr>
      </p:pic>
      <p:sp>
        <p:nvSpPr>
          <p:cNvPr id="5" name="TextBox 4"/>
          <p:cNvSpPr txBox="1"/>
          <p:nvPr/>
        </p:nvSpPr>
        <p:spPr>
          <a:xfrm>
            <a:off x="-12700" y="-220318"/>
            <a:ext cx="12204700" cy="830997"/>
          </a:xfrm>
          <a:prstGeom prst="rect">
            <a:avLst/>
          </a:prstGeom>
          <a:solidFill>
            <a:srgbClr val="000000"/>
          </a:solidFill>
        </p:spPr>
        <p:txBody>
          <a:bodyPr wrap="square" rtlCol="0">
            <a:spAutoFit/>
          </a:bodyPr>
          <a:lstStyle/>
          <a:p>
            <a:pPr algn="ctr"/>
            <a:r>
              <a:rPr lang="en-US" sz="2400" dirty="0" smtClean="0">
                <a:solidFill>
                  <a:schemeClr val="bg1"/>
                </a:solidFill>
              </a:rPr>
              <a:t>   </a:t>
            </a:r>
          </a:p>
          <a:p>
            <a:pPr algn="ctr"/>
            <a:r>
              <a:rPr lang="en-US" sz="2400" dirty="0" smtClean="0">
                <a:solidFill>
                  <a:schemeClr val="bg1"/>
                </a:solidFill>
              </a:rPr>
              <a:t>Strategic Rehabilitation Plan for WH</a:t>
            </a:r>
            <a:r>
              <a:rPr lang="en-US" sz="2400" dirty="0" smtClean="0">
                <a:solidFill>
                  <a:schemeClr val="bg1"/>
                </a:solidFill>
              </a:rPr>
              <a:t>  (in process – public consultations completed ) </a:t>
            </a:r>
            <a:endParaRPr lang="en-US" sz="2400" dirty="0" smtClean="0">
              <a:solidFill>
                <a:schemeClr val="bg1"/>
              </a:solidFill>
            </a:endParaRPr>
          </a:p>
        </p:txBody>
      </p:sp>
    </p:spTree>
    <p:extLst>
      <p:ext uri="{BB962C8B-B14F-4D97-AF65-F5344CB8AC3E}">
        <p14:creationId xmlns:p14="http://schemas.microsoft.com/office/powerpoint/2010/main" val="20984493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8090" y="1080036"/>
            <a:ext cx="7733910" cy="5800433"/>
          </a:xfrm>
          <a:prstGeom prst="rect">
            <a:avLst/>
          </a:prstGeom>
        </p:spPr>
      </p:pic>
      <p:sp>
        <p:nvSpPr>
          <p:cNvPr id="2" name="Title 1"/>
          <p:cNvSpPr>
            <a:spLocks noGrp="1"/>
          </p:cNvSpPr>
          <p:nvPr>
            <p:ph type="title"/>
          </p:nvPr>
        </p:nvSpPr>
        <p:spPr>
          <a:xfrm>
            <a:off x="0" y="0"/>
            <a:ext cx="12192000" cy="1057567"/>
          </a:xfrm>
          <a:solidFill>
            <a:schemeClr val="tx1">
              <a:lumMod val="85000"/>
              <a:lumOff val="15000"/>
            </a:schemeClr>
          </a:solidFill>
        </p:spPr>
        <p:txBody>
          <a:bodyPr>
            <a:normAutofit/>
          </a:bodyPr>
          <a:lstStyle/>
          <a:p>
            <a:pPr algn="ctr"/>
            <a:r>
              <a:rPr lang="en-US" sz="3200" dirty="0" smtClean="0">
                <a:solidFill>
                  <a:schemeClr val="bg1">
                    <a:lumMod val="95000"/>
                  </a:schemeClr>
                </a:solidFill>
              </a:rPr>
              <a:t>Overview of the past year (Dec.2021-Nov.2022)</a:t>
            </a:r>
            <a:endParaRPr lang="en-US" sz="3200" dirty="0">
              <a:solidFill>
                <a:schemeClr val="bg1">
                  <a:lumMod val="95000"/>
                </a:schemeClr>
              </a:solidFill>
            </a:endParaRPr>
          </a:p>
        </p:txBody>
      </p:sp>
      <p:sp>
        <p:nvSpPr>
          <p:cNvPr id="3" name="Content Placeholder 2"/>
          <p:cNvSpPr>
            <a:spLocks noGrp="1"/>
          </p:cNvSpPr>
          <p:nvPr>
            <p:ph idx="1"/>
          </p:nvPr>
        </p:nvSpPr>
        <p:spPr>
          <a:xfrm>
            <a:off x="7356764" y="1055383"/>
            <a:ext cx="4821984" cy="3211817"/>
          </a:xfrm>
          <a:solidFill>
            <a:schemeClr val="tx1">
              <a:lumMod val="95000"/>
              <a:lumOff val="5000"/>
              <a:alpha val="61961"/>
            </a:schemeClr>
          </a:solidFill>
        </p:spPr>
        <p:txBody>
          <a:bodyPr>
            <a:normAutofit lnSpcReduction="10000"/>
          </a:bodyPr>
          <a:lstStyle/>
          <a:p>
            <a:endParaRPr lang="en-US" sz="2400" dirty="0" smtClean="0">
              <a:solidFill>
                <a:schemeClr val="bg1"/>
              </a:solidFill>
            </a:endParaRPr>
          </a:p>
          <a:p>
            <a:r>
              <a:rPr lang="en-US" sz="2400" dirty="0" smtClean="0">
                <a:solidFill>
                  <a:schemeClr val="bg1"/>
                </a:solidFill>
              </a:rPr>
              <a:t>Further urbanization and legalization of illegal constructions</a:t>
            </a:r>
          </a:p>
          <a:p>
            <a:r>
              <a:rPr lang="en-US" sz="2400" dirty="0" smtClean="0">
                <a:solidFill>
                  <a:schemeClr val="bg1"/>
                </a:solidFill>
              </a:rPr>
              <a:t>Harmful legislation</a:t>
            </a:r>
          </a:p>
          <a:p>
            <a:r>
              <a:rPr lang="en-US" sz="2400" dirty="0">
                <a:solidFill>
                  <a:schemeClr val="bg1"/>
                </a:solidFill>
              </a:rPr>
              <a:t>D</a:t>
            </a:r>
            <a:r>
              <a:rPr lang="en-US" sz="2400" dirty="0" smtClean="0">
                <a:solidFill>
                  <a:schemeClr val="bg1"/>
                </a:solidFill>
              </a:rPr>
              <a:t>amaging </a:t>
            </a:r>
            <a:r>
              <a:rPr lang="en-US" sz="2400" dirty="0">
                <a:solidFill>
                  <a:schemeClr val="bg1"/>
                </a:solidFill>
              </a:rPr>
              <a:t>strategic plans</a:t>
            </a:r>
            <a:endParaRPr lang="en-US" sz="2400" dirty="0" smtClean="0">
              <a:solidFill>
                <a:schemeClr val="bg1"/>
              </a:solidFill>
            </a:endParaRPr>
          </a:p>
          <a:p>
            <a:r>
              <a:rPr lang="en-US" sz="2400" dirty="0" smtClean="0">
                <a:solidFill>
                  <a:schemeClr val="bg1"/>
                </a:solidFill>
              </a:rPr>
              <a:t>Lake pollution </a:t>
            </a:r>
          </a:p>
          <a:p>
            <a:r>
              <a:rPr lang="en-US" sz="2400" dirty="0" smtClean="0">
                <a:solidFill>
                  <a:schemeClr val="bg1"/>
                </a:solidFill>
              </a:rPr>
              <a:t>Burning of the reed belt</a:t>
            </a:r>
          </a:p>
          <a:p>
            <a:r>
              <a:rPr lang="en-US" sz="2400" dirty="0" smtClean="0">
                <a:solidFill>
                  <a:schemeClr val="bg1"/>
                </a:solidFill>
              </a:rPr>
              <a:t>Pouching…</a:t>
            </a:r>
            <a:endParaRPr lang="en-US" sz="2400" dirty="0">
              <a:solidFill>
                <a:schemeClr val="bg1"/>
              </a:solidFill>
            </a:endParaRPr>
          </a:p>
          <a:p>
            <a:pPr marL="0" indent="0">
              <a:buNone/>
            </a:pPr>
            <a:endParaRPr lang="en-US" sz="2400" dirty="0" smtClean="0">
              <a:solidFill>
                <a:schemeClr val="bg1"/>
              </a:solidFill>
            </a:endParaRPr>
          </a:p>
        </p:txBody>
      </p:sp>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36833" t="38769" r="32000" b="17359"/>
          <a:stretch/>
        </p:blipFill>
        <p:spPr>
          <a:xfrm>
            <a:off x="-1" y="1055383"/>
            <a:ext cx="7356765" cy="5825086"/>
          </a:xfrm>
          <a:prstGeom prst="rect">
            <a:avLst/>
          </a:prstGeom>
        </p:spPr>
      </p:pic>
    </p:spTree>
    <p:extLst>
      <p:ext uri="{BB962C8B-B14F-4D97-AF65-F5344CB8AC3E}">
        <p14:creationId xmlns:p14="http://schemas.microsoft.com/office/powerpoint/2010/main" val="242876761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3752" t="14907" r="2804" b="10660"/>
          <a:stretch/>
        </p:blipFill>
        <p:spPr>
          <a:xfrm>
            <a:off x="6089650" y="685973"/>
            <a:ext cx="5618921" cy="2516361"/>
          </a:xfrm>
          <a:prstGeom prst="rect">
            <a:avLst/>
          </a:prstGeom>
        </p:spPr>
      </p:pic>
      <p:sp>
        <p:nvSpPr>
          <p:cNvPr id="4" name="TextBox 3"/>
          <p:cNvSpPr txBox="1"/>
          <p:nvPr/>
        </p:nvSpPr>
        <p:spPr>
          <a:xfrm>
            <a:off x="-12700" y="-220318"/>
            <a:ext cx="12204700" cy="830997"/>
          </a:xfrm>
          <a:prstGeom prst="rect">
            <a:avLst/>
          </a:prstGeom>
          <a:solidFill>
            <a:srgbClr val="000000"/>
          </a:solidFill>
        </p:spPr>
        <p:txBody>
          <a:bodyPr wrap="square" rtlCol="0">
            <a:spAutoFit/>
          </a:bodyPr>
          <a:lstStyle/>
          <a:p>
            <a:pPr algn="ctr"/>
            <a:r>
              <a:rPr lang="en-US" sz="2400" dirty="0" smtClean="0">
                <a:solidFill>
                  <a:schemeClr val="bg1"/>
                </a:solidFill>
              </a:rPr>
              <a:t>   </a:t>
            </a:r>
          </a:p>
          <a:p>
            <a:pPr algn="ctr"/>
            <a:r>
              <a:rPr lang="en-US" sz="2400" dirty="0" smtClean="0">
                <a:solidFill>
                  <a:schemeClr val="bg1"/>
                </a:solidFill>
              </a:rPr>
              <a:t>Strategic Rehabilitation Plan for WH</a:t>
            </a:r>
            <a:r>
              <a:rPr lang="en-US" sz="2400" dirty="0" smtClean="0">
                <a:solidFill>
                  <a:schemeClr val="bg1"/>
                </a:solidFill>
              </a:rPr>
              <a:t>  (in process – public consultations completed ) </a:t>
            </a:r>
            <a:endParaRPr lang="en-US" sz="2400" dirty="0" smtClean="0">
              <a:solidFill>
                <a:schemeClr val="bg1"/>
              </a:solidFill>
            </a:endParaRPr>
          </a:p>
        </p:txBody>
      </p:sp>
      <p:sp>
        <p:nvSpPr>
          <p:cNvPr id="5" name="Rectangle 4"/>
          <p:cNvSpPr/>
          <p:nvPr/>
        </p:nvSpPr>
        <p:spPr>
          <a:xfrm>
            <a:off x="420892" y="867257"/>
            <a:ext cx="5671930" cy="2202654"/>
          </a:xfrm>
          <a:prstGeom prst="rect">
            <a:avLst/>
          </a:prstGeom>
        </p:spPr>
        <p:txBody>
          <a:bodyPr wrap="square">
            <a:spAutoFit/>
          </a:bodyPr>
          <a:lstStyle/>
          <a:p>
            <a:pPr lvl="0">
              <a:lnSpc>
                <a:spcPct val="115000"/>
              </a:lnSpc>
              <a:spcAft>
                <a:spcPts val="1000"/>
              </a:spcAft>
            </a:pPr>
            <a:r>
              <a:rPr lang="en-US" sz="1600" dirty="0" smtClean="0">
                <a:latin typeface="Calibri" panose="020F0502020204030204" pitchFamily="34" charset="0"/>
                <a:ea typeface="Calibri" panose="020F0502020204030204" pitchFamily="34" charset="0"/>
                <a:cs typeface="Times New Roman" panose="02020603050405020304" pitchFamily="18" charset="0"/>
              </a:rPr>
              <a:t>After working for 10 months, a team of 9 experts, in consultations with 18 institutions – </a:t>
            </a:r>
            <a:r>
              <a:rPr lang="en-US" sz="1600" dirty="0">
                <a:latin typeface="Calibri" panose="020F0502020204030204" pitchFamily="34" charset="0"/>
                <a:ea typeface="Calibri" panose="020F0502020204030204" pitchFamily="34" charset="0"/>
                <a:cs typeface="Times New Roman" panose="02020603050405020304" pitchFamily="18" charset="0"/>
              </a:rPr>
              <a:t>(without the pictures and technical parts</a:t>
            </a:r>
            <a:r>
              <a:rPr lang="en-US" sz="1600" dirty="0" smtClean="0">
                <a:latin typeface="Calibri" panose="020F0502020204030204" pitchFamily="34" charset="0"/>
                <a:ea typeface="Calibri" panose="020F0502020204030204" pitchFamily="34" charset="0"/>
                <a:cs typeface="Times New Roman" panose="02020603050405020304" pitchFamily="18" charset="0"/>
              </a:rPr>
              <a:t>) produced almost 3 pages of text, most of it taken from existing documents (general elements); + Action Plan with 98 activities, </a:t>
            </a:r>
            <a:r>
              <a:rPr lang="en-US" sz="1600" u="sng" dirty="0" smtClean="0">
                <a:latin typeface="Calibri" panose="020F0502020204030204" pitchFamily="34" charset="0"/>
                <a:ea typeface="Calibri" panose="020F0502020204030204" pitchFamily="34" charset="0"/>
                <a:cs typeface="Times New Roman" panose="02020603050405020304" pitchFamily="18" charset="0"/>
              </a:rPr>
              <a:t>38% activities from the WH Management Plan but with new deadlines. </a:t>
            </a:r>
            <a:r>
              <a:rPr lang="en-US" sz="1600" dirty="0" smtClean="0">
                <a:latin typeface="Calibri" panose="020F0502020204030204" pitchFamily="34" charset="0"/>
                <a:ea typeface="Calibri" panose="020F0502020204030204" pitchFamily="34" charset="0"/>
                <a:cs typeface="Times New Roman" panose="02020603050405020304" pitchFamily="18" charset="0"/>
              </a:rPr>
              <a:t> </a:t>
            </a:r>
          </a:p>
          <a:p>
            <a:pPr lvl="0">
              <a:lnSpc>
                <a:spcPct val="115000"/>
              </a:lnSpc>
              <a:spcAft>
                <a:spcPts val="1000"/>
              </a:spcAft>
            </a:pPr>
            <a:r>
              <a:rPr lang="en-US" sz="1600" dirty="0" smtClean="0">
                <a:latin typeface="Calibri" panose="020F0502020204030204" pitchFamily="34" charset="0"/>
                <a:ea typeface="Calibri" panose="020F0502020204030204" pitchFamily="34" charset="0"/>
                <a:cs typeface="Times New Roman" panose="02020603050405020304" pitchFamily="18" charset="0"/>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p:cNvPicPr>
            <a:picLocks noChangeAspect="1"/>
          </p:cNvPicPr>
          <p:nvPr/>
        </p:nvPicPr>
        <p:blipFill rotWithShape="1">
          <a:blip r:embed="rId3"/>
          <a:srcRect l="5298" t="10256" r="4825" b="6854"/>
          <a:stretch/>
        </p:blipFill>
        <p:spPr>
          <a:xfrm>
            <a:off x="26504" y="3276502"/>
            <a:ext cx="6337990" cy="3286365"/>
          </a:xfrm>
          <a:prstGeom prst="rect">
            <a:avLst/>
          </a:prstGeom>
        </p:spPr>
      </p:pic>
      <p:sp>
        <p:nvSpPr>
          <p:cNvPr id="7" name="Rectangle 6"/>
          <p:cNvSpPr/>
          <p:nvPr/>
        </p:nvSpPr>
        <p:spPr>
          <a:xfrm>
            <a:off x="6337990" y="3569619"/>
            <a:ext cx="5671930" cy="2897203"/>
          </a:xfrm>
          <a:prstGeom prst="rect">
            <a:avLst/>
          </a:prstGeom>
        </p:spPr>
        <p:txBody>
          <a:bodyPr wrap="square">
            <a:spAutoFit/>
          </a:bodyPr>
          <a:lstStyle/>
          <a:p>
            <a:pPr lvl="0">
              <a:lnSpc>
                <a:spcPct val="115000"/>
              </a:lnSpc>
              <a:spcAft>
                <a:spcPts val="1000"/>
              </a:spcAft>
            </a:pPr>
            <a:r>
              <a:rPr lang="en-US" sz="1600" dirty="0" smtClean="0">
                <a:latin typeface="Calibri" panose="020F0502020204030204" pitchFamily="34" charset="0"/>
                <a:ea typeface="Calibri" panose="020F0502020204030204" pitchFamily="34" charset="0"/>
                <a:cs typeface="Times New Roman" panose="02020603050405020304" pitchFamily="18" charset="0"/>
              </a:rPr>
              <a:t>Following the informal consultations with CSOs, the draft version for public consultations was published: little over 4 pages of text + Action Plan with  126 activities, </a:t>
            </a:r>
            <a:r>
              <a:rPr lang="en-US" sz="1600" u="sng" dirty="0" smtClean="0">
                <a:latin typeface="Calibri" panose="020F0502020204030204" pitchFamily="34" charset="0"/>
                <a:ea typeface="Calibri" panose="020F0502020204030204" pitchFamily="34" charset="0"/>
                <a:cs typeface="Times New Roman" panose="02020603050405020304" pitchFamily="18" charset="0"/>
              </a:rPr>
              <a:t>32.5% from the WH Management Plan with new deadlines. </a:t>
            </a:r>
            <a:r>
              <a:rPr lang="en-US" sz="1600" dirty="0" smtClean="0">
                <a:latin typeface="Calibri" panose="020F0502020204030204" pitchFamily="34" charset="0"/>
                <a:ea typeface="Calibri" panose="020F0502020204030204" pitchFamily="34" charset="0"/>
                <a:cs typeface="Times New Roman" panose="02020603050405020304" pitchFamily="18" charset="0"/>
              </a:rPr>
              <a:t>New addition in the main text: </a:t>
            </a:r>
          </a:p>
          <a:p>
            <a:pPr lvl="0">
              <a:lnSpc>
                <a:spcPct val="115000"/>
              </a:lnSpc>
              <a:spcAft>
                <a:spcPts val="1000"/>
              </a:spcAft>
            </a:pPr>
            <a:r>
              <a:rPr lang="en-US" sz="1600" dirty="0" smtClean="0">
                <a:latin typeface="Calibri" panose="020F0502020204030204" pitchFamily="34" charset="0"/>
                <a:ea typeface="Calibri" panose="020F0502020204030204" pitchFamily="34" charset="0"/>
                <a:cs typeface="Times New Roman" panose="02020603050405020304" pitchFamily="18" charset="0"/>
              </a:rPr>
              <a:t>“Financing/budgeting of the measures (activities) for rehabilitation of the property will be assessed in the moment of their implementation and in accordance with the actual financial situation of the institutions responsible for their implementation”</a:t>
            </a:r>
          </a:p>
          <a:p>
            <a:pPr lvl="0">
              <a:lnSpc>
                <a:spcPct val="115000"/>
              </a:lnSpc>
              <a:spcAft>
                <a:spcPts val="1000"/>
              </a:spcAft>
            </a:pPr>
            <a:r>
              <a:rPr lang="en-US" sz="1600" dirty="0" smtClean="0">
                <a:latin typeface="Calibri" panose="020F0502020204030204" pitchFamily="34" charset="0"/>
                <a:ea typeface="Calibri" panose="020F0502020204030204" pitchFamily="34" charset="0"/>
                <a:cs typeface="Times New Roman" panose="02020603050405020304" pitchFamily="18" charset="0"/>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0328187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15210" y="717820"/>
            <a:ext cx="6542185" cy="5909310"/>
          </a:xfrm>
          <a:prstGeom prst="rect">
            <a:avLst/>
          </a:prstGeom>
          <a:noFill/>
        </p:spPr>
        <p:txBody>
          <a:bodyPr wrap="square" rtlCol="0">
            <a:spAutoFit/>
          </a:bodyPr>
          <a:lstStyle/>
          <a:p>
            <a:r>
              <a:rPr lang="en-US" b="1" dirty="0" smtClean="0"/>
              <a:t>Few of the many significant problems in this plan (in addition to the previous ones):</a:t>
            </a:r>
          </a:p>
          <a:p>
            <a:pPr marL="285750" indent="-285750">
              <a:buFont typeface="Arial" panose="020B0604020202020204" pitchFamily="34" charset="0"/>
              <a:buChar char="•"/>
            </a:pPr>
            <a:r>
              <a:rPr lang="en-US" dirty="0" smtClean="0"/>
              <a:t>Not a single goal/aim for rehabilitation of the actual natural (and cultural) values of the WH; “Controlled urbanization” one of the strategic goals;</a:t>
            </a:r>
          </a:p>
          <a:p>
            <a:pPr marL="285750" indent="-285750">
              <a:buFont typeface="Arial" panose="020B0604020202020204" pitchFamily="34" charset="0"/>
              <a:buChar char="•"/>
            </a:pPr>
            <a:r>
              <a:rPr lang="en-US" dirty="0" smtClean="0"/>
              <a:t>No outcomes (for the desired state of the values);</a:t>
            </a:r>
          </a:p>
          <a:p>
            <a:pPr marL="285750" indent="-285750">
              <a:buFont typeface="Arial" panose="020B0604020202020204" pitchFamily="34" charset="0"/>
              <a:buChar char="•"/>
            </a:pPr>
            <a:r>
              <a:rPr lang="en-US" dirty="0" smtClean="0"/>
              <a:t>Zero analysis of the current state of the specific values and existing threats (which should be eliminated/mitigated);</a:t>
            </a:r>
          </a:p>
          <a:p>
            <a:pPr marL="285750" indent="-285750">
              <a:buFont typeface="Arial" panose="020B0604020202020204" pitchFamily="34" charset="0"/>
              <a:buChar char="•"/>
            </a:pPr>
            <a:r>
              <a:rPr lang="en-US" dirty="0" smtClean="0"/>
              <a:t>No monitoring and evaluation plan for the impact/effects of the activities on the actual values, nor appropriate indicators (with few exceptions);</a:t>
            </a:r>
          </a:p>
          <a:p>
            <a:pPr marL="285750" indent="-285750">
              <a:buFont typeface="Arial" panose="020B0604020202020204" pitchFamily="34" charset="0"/>
              <a:buChar char="•"/>
            </a:pPr>
            <a:r>
              <a:rPr lang="en-US" dirty="0" smtClean="0"/>
              <a:t>Monitoring of the implementation of the plan to the same, proven ineffective bodies (WH Management Commission, Governmental Commission, etc.);</a:t>
            </a:r>
          </a:p>
          <a:p>
            <a:pPr marL="285750" indent="-285750">
              <a:buFont typeface="Arial" panose="020B0604020202020204" pitchFamily="34" charset="0"/>
              <a:buChar char="•"/>
            </a:pPr>
            <a:r>
              <a:rPr lang="en-US" dirty="0" smtClean="0"/>
              <a:t>Overall goal presented as “This Plan should ensure implementation of UNESCOs recommendations and decisions…” – proposed activity for implementation of the recommendation for an urgent moratorium on construction: update of currently invalid municipalities’ decisions (evaluated by RMM 2020 as “can’t be considered as implementation of the recommendation for a moratorium); Etc.  </a:t>
            </a:r>
          </a:p>
        </p:txBody>
      </p:sp>
      <p:sp>
        <p:nvSpPr>
          <p:cNvPr id="3" name="TextBox 2"/>
          <p:cNvSpPr txBox="1"/>
          <p:nvPr/>
        </p:nvSpPr>
        <p:spPr>
          <a:xfrm>
            <a:off x="-12700" y="-220318"/>
            <a:ext cx="12204700" cy="830997"/>
          </a:xfrm>
          <a:prstGeom prst="rect">
            <a:avLst/>
          </a:prstGeom>
          <a:solidFill>
            <a:srgbClr val="000000"/>
          </a:solidFill>
        </p:spPr>
        <p:txBody>
          <a:bodyPr wrap="square" rtlCol="0">
            <a:spAutoFit/>
          </a:bodyPr>
          <a:lstStyle/>
          <a:p>
            <a:pPr algn="ctr"/>
            <a:r>
              <a:rPr lang="en-US" sz="2400" dirty="0" smtClean="0">
                <a:solidFill>
                  <a:schemeClr val="bg1"/>
                </a:solidFill>
              </a:rPr>
              <a:t>   </a:t>
            </a:r>
          </a:p>
          <a:p>
            <a:pPr algn="ctr"/>
            <a:r>
              <a:rPr lang="en-US" sz="2400" dirty="0" smtClean="0">
                <a:solidFill>
                  <a:schemeClr val="bg1"/>
                </a:solidFill>
              </a:rPr>
              <a:t>Strategic Rehabilitation Plan for WH</a:t>
            </a:r>
            <a:r>
              <a:rPr lang="en-US" sz="2400" dirty="0" smtClean="0">
                <a:solidFill>
                  <a:schemeClr val="bg1"/>
                </a:solidFill>
              </a:rPr>
              <a:t>  (in process – public consultations completed ) </a:t>
            </a:r>
            <a:endParaRPr lang="en-US" sz="2400" dirty="0" smtClean="0">
              <a:solidFill>
                <a:schemeClr val="bg1"/>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95430" y="664808"/>
            <a:ext cx="3790558" cy="3311292"/>
          </a:xfrm>
          <a:prstGeom prst="rect">
            <a:avLst/>
          </a:prstGeom>
        </p:spPr>
      </p:pic>
      <p:sp>
        <p:nvSpPr>
          <p:cNvPr id="6" name="TextBox 5"/>
          <p:cNvSpPr txBox="1"/>
          <p:nvPr/>
        </p:nvSpPr>
        <p:spPr>
          <a:xfrm>
            <a:off x="8295430" y="693645"/>
            <a:ext cx="3896570" cy="1200329"/>
          </a:xfrm>
          <a:prstGeom prst="rect">
            <a:avLst/>
          </a:prstGeom>
          <a:solidFill>
            <a:srgbClr val="FFFFFF">
              <a:alpha val="47059"/>
            </a:srgbClr>
          </a:solidFill>
        </p:spPr>
        <p:txBody>
          <a:bodyPr wrap="square" rtlCol="0">
            <a:spAutoFit/>
          </a:bodyPr>
          <a:lstStyle/>
          <a:p>
            <a:r>
              <a:rPr lang="en-US" dirty="0" smtClean="0"/>
              <a:t>“</a:t>
            </a:r>
            <a:r>
              <a:rPr lang="en-US" dirty="0" err="1" smtClean="0"/>
              <a:t>Bukovo</a:t>
            </a:r>
            <a:r>
              <a:rPr lang="en-US" dirty="0" smtClean="0"/>
              <a:t>” illegal landfill – WH MP: closing down by Oct.2023; SRP: closing down by 2029 (maybe - if there are finances)</a:t>
            </a:r>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63409" y="4026511"/>
            <a:ext cx="5022579" cy="2831491"/>
          </a:xfrm>
          <a:prstGeom prst="rect">
            <a:avLst/>
          </a:prstGeom>
        </p:spPr>
      </p:pic>
      <p:sp>
        <p:nvSpPr>
          <p:cNvPr id="8" name="TextBox 7"/>
          <p:cNvSpPr txBox="1"/>
          <p:nvPr/>
        </p:nvSpPr>
        <p:spPr>
          <a:xfrm>
            <a:off x="7063408" y="4026511"/>
            <a:ext cx="5022579" cy="923330"/>
          </a:xfrm>
          <a:prstGeom prst="rect">
            <a:avLst/>
          </a:prstGeom>
          <a:solidFill>
            <a:srgbClr val="FFFFFF">
              <a:alpha val="47059"/>
            </a:srgbClr>
          </a:solidFill>
        </p:spPr>
        <p:txBody>
          <a:bodyPr wrap="square" rtlCol="0">
            <a:spAutoFit/>
          </a:bodyPr>
          <a:lstStyle/>
          <a:p>
            <a:r>
              <a:rPr lang="en-US" dirty="0" smtClean="0"/>
              <a:t>Main water treatment collector – WH MP: full repair and reconstruction by Dec.2020; SRP: by 2028 (maybe - if there are finances)</a:t>
            </a:r>
            <a:endParaRPr lang="en-US" dirty="0"/>
          </a:p>
        </p:txBody>
      </p:sp>
    </p:spTree>
    <p:extLst>
      <p:ext uri="{BB962C8B-B14F-4D97-AF65-F5344CB8AC3E}">
        <p14:creationId xmlns:p14="http://schemas.microsoft.com/office/powerpoint/2010/main" val="174074832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513" y="676940"/>
            <a:ext cx="5936973" cy="3957983"/>
          </a:xfrm>
          <a:prstGeom prst="rect">
            <a:avLst/>
          </a:prstGeom>
        </p:spPr>
      </p:pic>
      <p:sp>
        <p:nvSpPr>
          <p:cNvPr id="2" name="TextBox 1"/>
          <p:cNvSpPr txBox="1"/>
          <p:nvPr/>
        </p:nvSpPr>
        <p:spPr>
          <a:xfrm>
            <a:off x="-12700" y="-220318"/>
            <a:ext cx="12204700" cy="830997"/>
          </a:xfrm>
          <a:prstGeom prst="rect">
            <a:avLst/>
          </a:prstGeom>
          <a:solidFill>
            <a:srgbClr val="000000"/>
          </a:solidFill>
        </p:spPr>
        <p:txBody>
          <a:bodyPr wrap="square" rtlCol="0">
            <a:spAutoFit/>
          </a:bodyPr>
          <a:lstStyle/>
          <a:p>
            <a:pPr algn="ctr"/>
            <a:r>
              <a:rPr lang="en-US" sz="2400" dirty="0" smtClean="0">
                <a:solidFill>
                  <a:schemeClr val="bg1"/>
                </a:solidFill>
              </a:rPr>
              <a:t>   </a:t>
            </a:r>
          </a:p>
          <a:p>
            <a:pPr algn="ctr"/>
            <a:r>
              <a:rPr lang="en-US" sz="2400" dirty="0" smtClean="0">
                <a:solidFill>
                  <a:schemeClr val="bg1"/>
                </a:solidFill>
              </a:rPr>
              <a:t>Some good news (sort of)…</a:t>
            </a:r>
            <a:r>
              <a:rPr lang="en-US" sz="2400" dirty="0" smtClean="0">
                <a:solidFill>
                  <a:schemeClr val="bg1"/>
                </a:solidFill>
              </a:rPr>
              <a:t> </a:t>
            </a:r>
            <a:endParaRPr lang="en-US" sz="2400" dirty="0" smtClean="0">
              <a:solidFill>
                <a:schemeClr val="bg1"/>
              </a:solidFill>
            </a:endParaRPr>
          </a:p>
        </p:txBody>
      </p:sp>
      <p:sp>
        <p:nvSpPr>
          <p:cNvPr id="4" name="Rectangle 3"/>
          <p:cNvSpPr/>
          <p:nvPr/>
        </p:nvSpPr>
        <p:spPr>
          <a:xfrm>
            <a:off x="6069498" y="725283"/>
            <a:ext cx="5923722" cy="1919500"/>
          </a:xfrm>
          <a:prstGeom prst="rect">
            <a:avLst/>
          </a:prstGeom>
          <a:solidFill>
            <a:srgbClr val="FFFFFF">
              <a:alpha val="61176"/>
            </a:srgbClr>
          </a:solidFill>
        </p:spPr>
        <p:txBody>
          <a:bodyPr wrap="square">
            <a:spAutoFit/>
          </a:bodyPr>
          <a:lstStyle/>
          <a:p>
            <a:pPr lvl="0">
              <a:lnSpc>
                <a:spcPct val="115000"/>
              </a:lnSpc>
              <a:spcAft>
                <a:spcPts val="1000"/>
              </a:spcAft>
            </a:pPr>
            <a:r>
              <a:rPr lang="en-US" sz="1600" dirty="0" smtClean="0">
                <a:solidFill>
                  <a:srgbClr val="000000"/>
                </a:solidFill>
                <a:latin typeface="Calibri" panose="020F0502020204030204" pitchFamily="34" charset="0"/>
                <a:ea typeface="Calibri" panose="020F0502020204030204" pitchFamily="34" charset="0"/>
                <a:cs typeface="Times New Roman" panose="02020603050405020304" pitchFamily="18" charset="0"/>
              </a:rPr>
              <a:t>According to the recently presented field research (EU funded project, implemented by UNDP MK) the surface of reed belt in the Municipality of </a:t>
            </a:r>
            <a:r>
              <a:rPr lang="en-US" sz="1600" dirty="0" err="1" smtClean="0">
                <a:solidFill>
                  <a:srgbClr val="000000"/>
                </a:solidFill>
                <a:latin typeface="Calibri" panose="020F0502020204030204" pitchFamily="34" charset="0"/>
                <a:ea typeface="Calibri" panose="020F0502020204030204" pitchFamily="34" charset="0"/>
                <a:cs typeface="Times New Roman" panose="02020603050405020304" pitchFamily="18" charset="0"/>
              </a:rPr>
              <a:t>Ohrid</a:t>
            </a:r>
            <a:r>
              <a:rPr lang="en-US" sz="1600" dirty="0" smtClean="0">
                <a:solidFill>
                  <a:srgbClr val="000000"/>
                </a:solidFill>
                <a:latin typeface="Calibri" panose="020F0502020204030204" pitchFamily="34" charset="0"/>
                <a:ea typeface="Calibri" panose="020F0502020204030204" pitchFamily="34" charset="0"/>
                <a:cs typeface="Times New Roman" panose="02020603050405020304" pitchFamily="18" charset="0"/>
              </a:rPr>
              <a:t> has increased, especially in the area </a:t>
            </a:r>
            <a:r>
              <a:rPr lang="en-US" sz="1600" dirty="0" err="1" smtClean="0">
                <a:solidFill>
                  <a:srgbClr val="000000"/>
                </a:solidFill>
                <a:latin typeface="Calibri" panose="020F0502020204030204" pitchFamily="34" charset="0"/>
                <a:ea typeface="Calibri" panose="020F0502020204030204" pitchFamily="34" charset="0"/>
                <a:cs typeface="Times New Roman" panose="02020603050405020304" pitchFamily="18" charset="0"/>
              </a:rPr>
              <a:t>Podmolje-Ohrid</a:t>
            </a:r>
            <a:r>
              <a:rPr lang="en-US" sz="1600" dirty="0" smtClean="0">
                <a:solidFill>
                  <a:srgbClr val="000000"/>
                </a:solidFill>
                <a:latin typeface="Calibri" panose="020F0502020204030204" pitchFamily="34" charset="0"/>
                <a:ea typeface="Calibri" panose="020F0502020204030204" pitchFamily="34" charset="0"/>
                <a:cs typeface="Times New Roman" panose="02020603050405020304" pitchFamily="18" charset="0"/>
              </a:rPr>
              <a:t>.</a:t>
            </a:r>
          </a:p>
          <a:p>
            <a:pPr lvl="0">
              <a:lnSpc>
                <a:spcPct val="115000"/>
              </a:lnSpc>
              <a:spcAft>
                <a:spcPts val="1000"/>
              </a:spcAft>
            </a:pPr>
            <a:r>
              <a:rPr lang="en-US" sz="1600"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Important note: unfortunately 1 of the plans envisages urbanization </a:t>
            </a:r>
            <a:r>
              <a:rPr lang="en-US" sz="1600" dirty="0" smtClean="0">
                <a:solidFill>
                  <a:srgbClr val="000000"/>
                </a:solidFill>
                <a:latin typeface="Calibri" panose="020F0502020204030204" pitchFamily="34" charset="0"/>
                <a:ea typeface="Calibri" panose="020F0502020204030204" pitchFamily="34" charset="0"/>
                <a:cs typeface="Times New Roman" panose="02020603050405020304" pitchFamily="18" charset="0"/>
              </a:rPr>
              <a:t>of</a:t>
            </a:r>
            <a:r>
              <a:rPr lang="en-US" sz="1600"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this very area.</a:t>
            </a:r>
            <a:endParaRPr lang="en-US" sz="16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27971" y="2848745"/>
            <a:ext cx="5914493" cy="3942995"/>
          </a:xfrm>
          <a:prstGeom prst="rect">
            <a:avLst/>
          </a:prstGeom>
        </p:spPr>
      </p:pic>
      <p:sp>
        <p:nvSpPr>
          <p:cNvPr id="7" name="Rectangle 6"/>
          <p:cNvSpPr/>
          <p:nvPr/>
        </p:nvSpPr>
        <p:spPr>
          <a:xfrm>
            <a:off x="-212034" y="4776031"/>
            <a:ext cx="6426753" cy="1815882"/>
          </a:xfrm>
          <a:prstGeom prst="rect">
            <a:avLst/>
          </a:prstGeom>
        </p:spPr>
        <p:txBody>
          <a:bodyPr wrap="square">
            <a:spAutoFit/>
          </a:bodyPr>
          <a:lstStyle/>
          <a:p>
            <a:pPr marL="457200" algn="just">
              <a:spcAft>
                <a:spcPts val="0"/>
              </a:spcAft>
            </a:pPr>
            <a:r>
              <a:rPr lang="en-US" sz="1600" dirty="0" smtClean="0">
                <a:latin typeface="Calibri" panose="020F0502020204030204" pitchFamily="34" charset="0"/>
                <a:ea typeface="Times New Roman" panose="02020603050405020304" pitchFamily="18" charset="0"/>
              </a:rPr>
              <a:t>Since August </a:t>
            </a:r>
            <a:r>
              <a:rPr lang="en-US" sz="1600" dirty="0">
                <a:latin typeface="Calibri" panose="020F0502020204030204" pitchFamily="34" charset="0"/>
                <a:ea typeface="Times New Roman" panose="02020603050405020304" pitchFamily="18" charset="0"/>
              </a:rPr>
              <a:t>1</a:t>
            </a:r>
            <a:r>
              <a:rPr lang="en-US" sz="1600" baseline="30000" dirty="0">
                <a:latin typeface="Calibri" panose="020F0502020204030204" pitchFamily="34" charset="0"/>
                <a:ea typeface="Times New Roman" panose="02020603050405020304" pitchFamily="18" charset="0"/>
              </a:rPr>
              <a:t>st</a:t>
            </a:r>
            <a:r>
              <a:rPr lang="en-US" sz="1600" dirty="0">
                <a:latin typeface="Calibri" panose="020F0502020204030204" pitchFamily="34" charset="0"/>
                <a:ea typeface="Times New Roman" panose="02020603050405020304" pitchFamily="18" charset="0"/>
              </a:rPr>
              <a:t> 2022,</a:t>
            </a:r>
            <a:r>
              <a:rPr lang="en-US" sz="1600" b="1" dirty="0">
                <a:latin typeface="Calibri" panose="020F0502020204030204" pitchFamily="34" charset="0"/>
                <a:ea typeface="Times New Roman" panose="02020603050405020304" pitchFamily="18" charset="0"/>
              </a:rPr>
              <a:t> </a:t>
            </a:r>
            <a:r>
              <a:rPr lang="en-US" sz="1600" dirty="0" smtClean="0">
                <a:latin typeface="Calibri" panose="020F0502020204030204" pitchFamily="34" charset="0"/>
                <a:ea typeface="Times New Roman" panose="02020603050405020304" pitchFamily="18" charset="0"/>
              </a:rPr>
              <a:t>NP </a:t>
            </a:r>
            <a:r>
              <a:rPr lang="en-US" sz="1600" dirty="0" err="1">
                <a:latin typeface="Calibri" panose="020F0502020204030204" pitchFamily="34" charset="0"/>
                <a:ea typeface="Times New Roman" panose="02020603050405020304" pitchFamily="18" charset="0"/>
              </a:rPr>
              <a:t>Galichica</a:t>
            </a:r>
            <a:r>
              <a:rPr lang="en-US" sz="1600" dirty="0">
                <a:latin typeface="Calibri" panose="020F0502020204030204" pitchFamily="34" charset="0"/>
                <a:ea typeface="Times New Roman" panose="02020603050405020304" pitchFamily="18" charset="0"/>
              </a:rPr>
              <a:t> </a:t>
            </a:r>
            <a:r>
              <a:rPr lang="en-US" sz="1600" dirty="0" smtClean="0">
                <a:latin typeface="Calibri" panose="020F0502020204030204" pitchFamily="34" charset="0"/>
                <a:ea typeface="Times New Roman" panose="02020603050405020304" pitchFamily="18" charset="0"/>
              </a:rPr>
              <a:t>implements a project for research </a:t>
            </a:r>
            <a:r>
              <a:rPr lang="en-US" sz="1600" dirty="0">
                <a:latin typeface="Calibri" panose="020F0502020204030204" pitchFamily="34" charset="0"/>
                <a:ea typeface="Times New Roman" panose="02020603050405020304" pitchFamily="18" charset="0"/>
              </a:rPr>
              <a:t>and </a:t>
            </a:r>
            <a:r>
              <a:rPr lang="en-US" sz="1600" dirty="0" err="1">
                <a:latin typeface="Calibri" panose="020F0502020204030204" pitchFamily="34" charset="0"/>
                <a:ea typeface="Times New Roman" panose="02020603050405020304" pitchFamily="18" charset="0"/>
              </a:rPr>
              <a:t>inventarization</a:t>
            </a:r>
            <a:r>
              <a:rPr lang="en-US" sz="1600" dirty="0">
                <a:latin typeface="Calibri" panose="020F0502020204030204" pitchFamily="34" charset="0"/>
                <a:ea typeface="Times New Roman" panose="02020603050405020304" pitchFamily="18" charset="0"/>
              </a:rPr>
              <a:t> of the St. </a:t>
            </a:r>
            <a:r>
              <a:rPr lang="en-US" sz="1600" dirty="0" err="1">
                <a:latin typeface="Calibri" panose="020F0502020204030204" pitchFamily="34" charset="0"/>
                <a:ea typeface="Times New Roman" panose="02020603050405020304" pitchFamily="18" charset="0"/>
              </a:rPr>
              <a:t>Naum</a:t>
            </a:r>
            <a:r>
              <a:rPr lang="en-US" sz="1600" dirty="0">
                <a:latin typeface="Calibri" panose="020F0502020204030204" pitchFamily="34" charset="0"/>
                <a:ea typeface="Times New Roman" panose="02020603050405020304" pitchFamily="18" charset="0"/>
              </a:rPr>
              <a:t> Springs flora and fauna; evaluation of the species and </a:t>
            </a:r>
            <a:r>
              <a:rPr lang="en-US" sz="1600" dirty="0" smtClean="0">
                <a:latin typeface="Calibri" panose="020F0502020204030204" pitchFamily="34" charset="0"/>
                <a:ea typeface="Times New Roman" panose="02020603050405020304" pitchFamily="18" charset="0"/>
              </a:rPr>
              <a:t>habitats; development </a:t>
            </a:r>
            <a:r>
              <a:rPr lang="en-US" sz="1600" dirty="0">
                <a:latin typeface="Calibri" panose="020F0502020204030204" pitchFamily="34" charset="0"/>
                <a:ea typeface="Times New Roman" panose="02020603050405020304" pitchFamily="18" charset="0"/>
              </a:rPr>
              <a:t>of educational </a:t>
            </a:r>
            <a:r>
              <a:rPr lang="en-US" sz="1600" dirty="0" smtClean="0">
                <a:latin typeface="Calibri" panose="020F0502020204030204" pitchFamily="34" charset="0"/>
                <a:ea typeface="Times New Roman" panose="02020603050405020304" pitchFamily="18" charset="0"/>
              </a:rPr>
              <a:t>packages; </a:t>
            </a:r>
            <a:r>
              <a:rPr lang="en-US" sz="1600" dirty="0">
                <a:latin typeface="Calibri" panose="020F0502020204030204" pitchFamily="34" charset="0"/>
                <a:ea typeface="Times New Roman" panose="02020603050405020304" pitchFamily="18" charset="0"/>
              </a:rPr>
              <a:t>evaluation of the state of the ecosystems and ecosystem services. </a:t>
            </a:r>
            <a:endParaRPr lang="en-US" sz="1600" dirty="0" smtClean="0">
              <a:latin typeface="Calibri" panose="020F0502020204030204" pitchFamily="34" charset="0"/>
              <a:ea typeface="Times New Roman" panose="02020603050405020304" pitchFamily="18" charset="0"/>
            </a:endParaRPr>
          </a:p>
          <a:p>
            <a:pPr marL="457200" algn="just">
              <a:spcAft>
                <a:spcPts val="0"/>
              </a:spcAft>
            </a:pPr>
            <a:r>
              <a:rPr lang="en-US" sz="1600" dirty="0">
                <a:latin typeface="Calibri" panose="020F0502020204030204" pitchFamily="34" charset="0"/>
                <a:ea typeface="Times New Roman" panose="02020603050405020304" pitchFamily="18" charset="0"/>
              </a:rPr>
              <a:t>A</a:t>
            </a:r>
            <a:r>
              <a:rPr lang="en-US" sz="1600" dirty="0" smtClean="0">
                <a:latin typeface="Calibri" panose="020F0502020204030204" pitchFamily="34" charset="0"/>
                <a:ea typeface="Times New Roman" panose="02020603050405020304" pitchFamily="18" charset="0"/>
              </a:rPr>
              <a:t>ccording to the NPG Representative in the WHMC the initial data points to worrisome  conclusions.</a:t>
            </a:r>
            <a:endParaRPr lang="en-US" sz="16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16535666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5365" t="13854" r="1640" b="15401"/>
          <a:stretch/>
        </p:blipFill>
        <p:spPr>
          <a:xfrm>
            <a:off x="0" y="0"/>
            <a:ext cx="12178746" cy="6858000"/>
          </a:xfrm>
          <a:prstGeom prst="rect">
            <a:avLst/>
          </a:prstGeom>
        </p:spPr>
      </p:pic>
      <p:sp>
        <p:nvSpPr>
          <p:cNvPr id="3" name="TextBox 2"/>
          <p:cNvSpPr txBox="1"/>
          <p:nvPr/>
        </p:nvSpPr>
        <p:spPr>
          <a:xfrm>
            <a:off x="397565" y="384316"/>
            <a:ext cx="11476382" cy="5632311"/>
          </a:xfrm>
          <a:prstGeom prst="rect">
            <a:avLst/>
          </a:prstGeom>
          <a:noFill/>
        </p:spPr>
        <p:txBody>
          <a:bodyPr wrap="square" rtlCol="0">
            <a:spAutoFit/>
          </a:bodyPr>
          <a:lstStyle/>
          <a:p>
            <a:r>
              <a:rPr lang="en-US" sz="2400" b="1" dirty="0" smtClean="0"/>
              <a:t>Our conclusions and proposals:</a:t>
            </a:r>
          </a:p>
          <a:p>
            <a:r>
              <a:rPr lang="en-US" sz="2400" dirty="0" smtClean="0"/>
              <a:t>There is an obvious urgent need for OSA. We ask the Standing Committee to consider the complexity and size of the property while defining the details of the OSA.</a:t>
            </a:r>
          </a:p>
          <a:p>
            <a:endParaRPr lang="en-US" sz="2400" dirty="0" smtClean="0"/>
          </a:p>
          <a:p>
            <a:r>
              <a:rPr lang="en-US" sz="2400" dirty="0"/>
              <a:t>We </a:t>
            </a:r>
            <a:r>
              <a:rPr lang="en-US" sz="2400" dirty="0" smtClean="0"/>
              <a:t>also ask </a:t>
            </a:r>
            <a:r>
              <a:rPr lang="en-US" sz="2400" dirty="0"/>
              <a:t>the Standing Committee </a:t>
            </a:r>
            <a:r>
              <a:rPr lang="en-US" sz="2400" dirty="0" smtClean="0"/>
              <a:t>to:</a:t>
            </a:r>
          </a:p>
          <a:p>
            <a:pPr marL="457200" indent="-457200">
              <a:buFont typeface="Arial" panose="020B0604020202020204" pitchFamily="34" charset="0"/>
              <a:buChar char="•"/>
            </a:pPr>
            <a:r>
              <a:rPr lang="en-US" sz="2400" dirty="0"/>
              <a:t>R</a:t>
            </a:r>
            <a:r>
              <a:rPr lang="en-US" sz="2400" dirty="0" smtClean="0"/>
              <a:t>ecommend temporary postponement of the adoption of key documents until the OSA, which will bring much needed c</a:t>
            </a:r>
            <a:r>
              <a:rPr lang="en-US" sz="2400" dirty="0" smtClean="0"/>
              <a:t>onsultations/recommendations from international experts from 3 conventions protecting the site (if WHC and </a:t>
            </a:r>
            <a:r>
              <a:rPr lang="en-US" sz="2400" dirty="0" err="1" smtClean="0"/>
              <a:t>Ramsar</a:t>
            </a:r>
            <a:r>
              <a:rPr lang="en-US" sz="2400" dirty="0" smtClean="0"/>
              <a:t> Convention join the OSA);</a:t>
            </a:r>
          </a:p>
          <a:p>
            <a:pPr marL="457200" indent="-457200">
              <a:buFont typeface="Arial" panose="020B0604020202020204" pitchFamily="34" charset="0"/>
              <a:buChar char="•"/>
            </a:pPr>
            <a:r>
              <a:rPr lang="en-US" sz="2400" dirty="0" smtClean="0"/>
              <a:t>Urge the country to halt any activities for further urbanization and/or other constructions (including administrative procedures for these) and legalization of illegal constructions, on or near the Emerald sites Lake </a:t>
            </a:r>
            <a:r>
              <a:rPr lang="en-US" sz="2400" dirty="0" err="1" smtClean="0"/>
              <a:t>Ohrid</a:t>
            </a:r>
            <a:r>
              <a:rPr lang="en-US" sz="2400" dirty="0" smtClean="0"/>
              <a:t> and </a:t>
            </a:r>
            <a:r>
              <a:rPr lang="en-US" sz="2400" dirty="0" err="1" smtClean="0"/>
              <a:t>Galichica</a:t>
            </a:r>
            <a:r>
              <a:rPr lang="en-US" sz="2400" dirty="0" smtClean="0"/>
              <a:t>, until the OSA takes place and its recommendations are adopted;</a:t>
            </a:r>
          </a:p>
          <a:p>
            <a:pPr marL="457200" indent="-457200">
              <a:buFont typeface="Arial" panose="020B0604020202020204" pitchFamily="34" charset="0"/>
              <a:buChar char="•"/>
            </a:pPr>
            <a:r>
              <a:rPr lang="en-US" sz="2400" dirty="0" smtClean="0"/>
              <a:t>To express a strong concern for the continuation </a:t>
            </a:r>
            <a:r>
              <a:rPr lang="en-US" sz="2400" dirty="0"/>
              <a:t>of harmful </a:t>
            </a:r>
            <a:r>
              <a:rPr lang="en-US" sz="2400" dirty="0" smtClean="0"/>
              <a:t>activities in the past year despite the BC Bureau Decisions. </a:t>
            </a:r>
            <a:endParaRPr lang="en-US" sz="2400" dirty="0" smtClean="0"/>
          </a:p>
        </p:txBody>
      </p:sp>
    </p:spTree>
    <p:extLst>
      <p:ext uri="{BB962C8B-B14F-4D97-AF65-F5344CB8AC3E}">
        <p14:creationId xmlns:p14="http://schemas.microsoft.com/office/powerpoint/2010/main" val="129554745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3" name="TextBox 2"/>
          <p:cNvSpPr txBox="1"/>
          <p:nvPr/>
        </p:nvSpPr>
        <p:spPr>
          <a:xfrm>
            <a:off x="2875721" y="4717774"/>
            <a:ext cx="6394173" cy="1200329"/>
          </a:xfrm>
          <a:prstGeom prst="rect">
            <a:avLst/>
          </a:prstGeom>
          <a:noFill/>
        </p:spPr>
        <p:txBody>
          <a:bodyPr wrap="square" rtlCol="0">
            <a:spAutoFit/>
          </a:bodyPr>
          <a:lstStyle/>
          <a:p>
            <a:pPr algn="ctr"/>
            <a:r>
              <a:rPr lang="en-US" sz="3600" dirty="0" smtClean="0"/>
              <a:t>Thank you for your </a:t>
            </a:r>
            <a:r>
              <a:rPr lang="en-US" sz="3600" dirty="0" smtClean="0"/>
              <a:t>attention</a:t>
            </a:r>
            <a:endParaRPr lang="en-US" sz="3600" dirty="0" smtClean="0"/>
          </a:p>
          <a:p>
            <a:pPr algn="ctr"/>
            <a:r>
              <a:rPr lang="en-US" sz="3600" dirty="0"/>
              <a:t>i</a:t>
            </a:r>
            <a:r>
              <a:rPr lang="en-US" sz="3600" dirty="0" smtClean="0"/>
              <a:t>skra.stojkovska@gmail.com</a:t>
            </a:r>
            <a:endParaRPr lang="en-US" sz="36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09323" y="6025869"/>
            <a:ext cx="1987826" cy="640839"/>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59759" y="259805"/>
            <a:ext cx="6686954" cy="4457969"/>
          </a:xfrm>
          <a:prstGeom prst="rect">
            <a:avLst/>
          </a:prstGeom>
        </p:spPr>
      </p:pic>
    </p:spTree>
    <p:extLst>
      <p:ext uri="{BB962C8B-B14F-4D97-AF65-F5344CB8AC3E}">
        <p14:creationId xmlns:p14="http://schemas.microsoft.com/office/powerpoint/2010/main" val="28291303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0"/>
            <a:ext cx="12192000" cy="1057567"/>
          </a:xfrm>
          <a:prstGeom prst="rect">
            <a:avLst/>
          </a:prstGeom>
          <a:solidFill>
            <a:schemeClr val="tx1">
              <a:lumMod val="85000"/>
              <a:lumOff val="15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smtClean="0">
                <a:solidFill>
                  <a:schemeClr val="bg1">
                    <a:lumMod val="95000"/>
                  </a:schemeClr>
                </a:solidFill>
              </a:rPr>
              <a:t>Overview of the past year (Dec.2021-Nov.2022)</a:t>
            </a:r>
            <a:endParaRPr lang="en-US" sz="3200" dirty="0">
              <a:solidFill>
                <a:schemeClr val="bg1">
                  <a:lumMod val="95000"/>
                </a:schemeClr>
              </a:solidFill>
            </a:endParaRP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b="15749"/>
          <a:stretch/>
        </p:blipFill>
        <p:spPr>
          <a:xfrm>
            <a:off x="7626704" y="1057567"/>
            <a:ext cx="4565296" cy="5777948"/>
          </a:xfrm>
          <a:prstGeom prst="rect">
            <a:avLst/>
          </a:prstGeo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1791"/>
          <a:stretch/>
        </p:blipFill>
        <p:spPr>
          <a:xfrm>
            <a:off x="0" y="1057567"/>
            <a:ext cx="7626704" cy="5824331"/>
          </a:xfrm>
          <a:prstGeom prst="rect">
            <a:avLst/>
          </a:prstGeom>
        </p:spPr>
      </p:pic>
      <p:sp>
        <p:nvSpPr>
          <p:cNvPr id="3" name="Content Placeholder 2"/>
          <p:cNvSpPr>
            <a:spLocks noGrp="1"/>
          </p:cNvSpPr>
          <p:nvPr>
            <p:ph idx="1"/>
          </p:nvPr>
        </p:nvSpPr>
        <p:spPr>
          <a:xfrm>
            <a:off x="0" y="4426228"/>
            <a:ext cx="12192000" cy="2228483"/>
          </a:xfrm>
          <a:solidFill>
            <a:schemeClr val="tx1">
              <a:lumMod val="95000"/>
              <a:lumOff val="5000"/>
              <a:alpha val="74902"/>
            </a:schemeClr>
          </a:solidFill>
        </p:spPr>
        <p:txBody>
          <a:bodyPr>
            <a:normAutofit/>
          </a:bodyPr>
          <a:lstStyle/>
          <a:p>
            <a:endParaRPr lang="en-US" sz="2000" dirty="0" smtClean="0">
              <a:solidFill>
                <a:schemeClr val="bg1"/>
              </a:solidFill>
            </a:endParaRPr>
          </a:p>
          <a:p>
            <a:r>
              <a:rPr lang="en-US" sz="2000" dirty="0" smtClean="0">
                <a:solidFill>
                  <a:schemeClr val="bg1"/>
                </a:solidFill>
              </a:rPr>
              <a:t>… in </a:t>
            </a:r>
            <a:r>
              <a:rPr lang="en-US" sz="2000" dirty="0">
                <a:solidFill>
                  <a:schemeClr val="bg1"/>
                </a:solidFill>
              </a:rPr>
              <a:t>addition to </a:t>
            </a:r>
            <a:r>
              <a:rPr lang="en-US" sz="2000" dirty="0" smtClean="0">
                <a:solidFill>
                  <a:schemeClr val="bg1"/>
                </a:solidFill>
              </a:rPr>
              <a:t>new illegal constructions, non-implementation of key activities from the WH Management Plan and status </a:t>
            </a:r>
            <a:r>
              <a:rPr lang="en-US" sz="2000" dirty="0">
                <a:solidFill>
                  <a:schemeClr val="bg1"/>
                </a:solidFill>
              </a:rPr>
              <a:t>quo </a:t>
            </a:r>
            <a:r>
              <a:rPr lang="en-US" sz="2000" dirty="0" smtClean="0">
                <a:solidFill>
                  <a:schemeClr val="bg1"/>
                </a:solidFill>
              </a:rPr>
              <a:t>regarding waste water treatment, water level stabilization, invasive </a:t>
            </a:r>
            <a:r>
              <a:rPr lang="en-US" sz="2000" dirty="0">
                <a:solidFill>
                  <a:schemeClr val="bg1"/>
                </a:solidFill>
              </a:rPr>
              <a:t>species, etc</a:t>
            </a:r>
            <a:r>
              <a:rPr lang="en-US" sz="2000" dirty="0" smtClean="0">
                <a:solidFill>
                  <a:schemeClr val="bg1"/>
                </a:solidFill>
              </a:rPr>
              <a:t>.; </a:t>
            </a:r>
          </a:p>
          <a:p>
            <a:r>
              <a:rPr lang="en-US" sz="2000" dirty="0" smtClean="0">
                <a:solidFill>
                  <a:schemeClr val="bg1"/>
                </a:solidFill>
              </a:rPr>
              <a:t>Some (</a:t>
            </a:r>
            <a:r>
              <a:rPr lang="en-US" sz="2000" dirty="0">
                <a:solidFill>
                  <a:schemeClr val="bg1"/>
                </a:solidFill>
              </a:rPr>
              <a:t>modest </a:t>
            </a:r>
            <a:r>
              <a:rPr lang="en-US" sz="2000" dirty="0" smtClean="0">
                <a:solidFill>
                  <a:schemeClr val="bg1"/>
                </a:solidFill>
              </a:rPr>
              <a:t>administrative) steps towards future (possible) closing down of the illegal landfills;</a:t>
            </a:r>
          </a:p>
          <a:p>
            <a:pPr marL="0" indent="0">
              <a:buNone/>
            </a:pPr>
            <a:r>
              <a:rPr lang="en-US" sz="2000" dirty="0" smtClean="0">
                <a:solidFill>
                  <a:schemeClr val="bg1"/>
                </a:solidFill>
              </a:rPr>
              <a:t>The Government wasn’t </a:t>
            </a:r>
            <a:r>
              <a:rPr lang="en-US" sz="2000" dirty="0">
                <a:solidFill>
                  <a:schemeClr val="bg1"/>
                </a:solidFill>
              </a:rPr>
              <a:t>even aware that Bern Convention opened the case in </a:t>
            </a:r>
            <a:r>
              <a:rPr lang="en-US" sz="2000" dirty="0" smtClean="0">
                <a:solidFill>
                  <a:schemeClr val="bg1"/>
                </a:solidFill>
              </a:rPr>
              <a:t>2021 until October 2022. </a:t>
            </a:r>
            <a:r>
              <a:rPr lang="en-US" sz="2000" dirty="0">
                <a:solidFill>
                  <a:schemeClr val="bg1"/>
                </a:solidFill>
              </a:rPr>
              <a:t>Feedback to </a:t>
            </a:r>
            <a:r>
              <a:rPr lang="en-US" sz="2000" dirty="0" err="1">
                <a:solidFill>
                  <a:schemeClr val="bg1"/>
                </a:solidFill>
              </a:rPr>
              <a:t>ToR</a:t>
            </a:r>
            <a:r>
              <a:rPr lang="en-US" sz="2000" dirty="0">
                <a:solidFill>
                  <a:schemeClr val="bg1"/>
                </a:solidFill>
              </a:rPr>
              <a:t> sent </a:t>
            </a:r>
            <a:r>
              <a:rPr lang="en-US" sz="2000" dirty="0" smtClean="0">
                <a:solidFill>
                  <a:schemeClr val="bg1"/>
                </a:solidFill>
              </a:rPr>
              <a:t>in November 2022 (</a:t>
            </a:r>
            <a:r>
              <a:rPr lang="en-US" sz="2000" dirty="0">
                <a:solidFill>
                  <a:schemeClr val="bg1"/>
                </a:solidFill>
              </a:rPr>
              <a:t>which disabled much needed OSA in spring of 2022)   </a:t>
            </a:r>
          </a:p>
        </p:txBody>
      </p:sp>
      <p:sp>
        <p:nvSpPr>
          <p:cNvPr id="7" name="TextBox 6"/>
          <p:cNvSpPr txBox="1"/>
          <p:nvPr/>
        </p:nvSpPr>
        <p:spPr>
          <a:xfrm>
            <a:off x="-43031" y="1179444"/>
            <a:ext cx="3856383" cy="369332"/>
          </a:xfrm>
          <a:prstGeom prst="rect">
            <a:avLst/>
          </a:prstGeom>
          <a:solidFill>
            <a:srgbClr val="FFFFFF">
              <a:alpha val="67843"/>
            </a:srgbClr>
          </a:solidFill>
        </p:spPr>
        <p:txBody>
          <a:bodyPr wrap="square" rtlCol="0">
            <a:spAutoFit/>
          </a:bodyPr>
          <a:lstStyle/>
          <a:p>
            <a:r>
              <a:rPr lang="en-US" dirty="0" smtClean="0"/>
              <a:t>11.11.2022 – below the legal minimum</a:t>
            </a:r>
            <a:endParaRPr lang="en-US" dirty="0"/>
          </a:p>
        </p:txBody>
      </p:sp>
    </p:spTree>
    <p:extLst>
      <p:ext uri="{BB962C8B-B14F-4D97-AF65-F5344CB8AC3E}">
        <p14:creationId xmlns:p14="http://schemas.microsoft.com/office/powerpoint/2010/main" val="17860841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0"/>
            <a:ext cx="12192000" cy="1057567"/>
          </a:xfrm>
          <a:prstGeom prst="rect">
            <a:avLst/>
          </a:prstGeom>
          <a:solidFill>
            <a:schemeClr val="tx1">
              <a:lumMod val="85000"/>
              <a:lumOff val="15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smtClean="0">
                <a:solidFill>
                  <a:schemeClr val="bg1">
                    <a:lumMod val="95000"/>
                  </a:schemeClr>
                </a:solidFill>
              </a:rPr>
              <a:t>Overview of the past year (Dec.2021-Nov.2022)</a:t>
            </a:r>
            <a:endParaRPr lang="en-US" sz="3200" dirty="0">
              <a:solidFill>
                <a:schemeClr val="bg1">
                  <a:lumMod val="95000"/>
                </a:schemeClr>
              </a:solidFill>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29954"/>
            <a:ext cx="6600024" cy="2970011"/>
          </a:xfrm>
          <a:prstGeom prst="rect">
            <a:avLst/>
          </a:prstGeom>
        </p:spPr>
      </p:pic>
      <p:sp>
        <p:nvSpPr>
          <p:cNvPr id="12" name="TextBox 11"/>
          <p:cNvSpPr txBox="1"/>
          <p:nvPr/>
        </p:nvSpPr>
        <p:spPr>
          <a:xfrm>
            <a:off x="205408" y="1113223"/>
            <a:ext cx="5989984" cy="923330"/>
          </a:xfrm>
          <a:prstGeom prst="rect">
            <a:avLst/>
          </a:prstGeom>
          <a:noFill/>
        </p:spPr>
        <p:txBody>
          <a:bodyPr wrap="square" rtlCol="0">
            <a:spAutoFit/>
          </a:bodyPr>
          <a:lstStyle/>
          <a:p>
            <a:r>
              <a:rPr lang="en-US" dirty="0" smtClean="0"/>
              <a:t>There were 4 incidents of burning down the reed belt – all in </a:t>
            </a:r>
            <a:r>
              <a:rPr lang="en-US" dirty="0" err="1" smtClean="0"/>
              <a:t>Struga</a:t>
            </a:r>
            <a:r>
              <a:rPr lang="en-US" dirty="0" smtClean="0"/>
              <a:t> part of the lake, in the area of biodiversity hotspot </a:t>
            </a:r>
            <a:r>
              <a:rPr lang="en-US" dirty="0" err="1" smtClean="0"/>
              <a:t>Kalishta</a:t>
            </a:r>
            <a:r>
              <a:rPr lang="en-US" dirty="0" smtClean="0"/>
              <a:t>. At least 110.400 m2 of </a:t>
            </a:r>
            <a:r>
              <a:rPr lang="en-US" dirty="0" err="1" smtClean="0"/>
              <a:t>reedbelt</a:t>
            </a:r>
            <a:r>
              <a:rPr lang="en-US" dirty="0" smtClean="0"/>
              <a:t> was burnt in 2022</a:t>
            </a:r>
            <a:endParaRPr lang="en-US" dirty="0"/>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69238" y="3750366"/>
            <a:ext cx="5596254" cy="3154901"/>
          </a:xfrm>
          <a:prstGeom prst="rect">
            <a:avLst/>
          </a:prstGeom>
        </p:spPr>
      </p:pic>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3918205"/>
            <a:ext cx="6569237" cy="2956156"/>
          </a:xfrm>
          <a:prstGeom prst="rect">
            <a:avLst/>
          </a:prstGeom>
        </p:spPr>
      </p:pic>
      <p:pic>
        <p:nvPicPr>
          <p:cNvPr id="17" name="Picture 16"/>
          <p:cNvPicPr>
            <a:picLocks noChangeAspect="1"/>
          </p:cNvPicPr>
          <p:nvPr/>
        </p:nvPicPr>
        <p:blipFill rotWithShape="1">
          <a:blip r:embed="rId5">
            <a:extLst>
              <a:ext uri="{28A0092B-C50C-407E-A947-70E740481C1C}">
                <a14:useLocalDpi xmlns:a14="http://schemas.microsoft.com/office/drawing/2010/main" val="0"/>
              </a:ext>
            </a:extLst>
          </a:blip>
          <a:srcRect t="3189" b="18201"/>
          <a:stretch/>
        </p:blipFill>
        <p:spPr>
          <a:xfrm>
            <a:off x="6563854" y="1043206"/>
            <a:ext cx="5614894" cy="2707160"/>
          </a:xfrm>
          <a:prstGeom prst="rect">
            <a:avLst/>
          </a:prstGeom>
        </p:spPr>
      </p:pic>
      <p:sp>
        <p:nvSpPr>
          <p:cNvPr id="14" name="TextBox 13"/>
          <p:cNvSpPr txBox="1"/>
          <p:nvPr/>
        </p:nvSpPr>
        <p:spPr>
          <a:xfrm>
            <a:off x="-1" y="3460259"/>
            <a:ext cx="12165493" cy="1569660"/>
          </a:xfrm>
          <a:prstGeom prst="rect">
            <a:avLst/>
          </a:prstGeom>
          <a:solidFill>
            <a:srgbClr val="262626">
              <a:alpha val="80000"/>
            </a:srgbClr>
          </a:solidFill>
        </p:spPr>
        <p:txBody>
          <a:bodyPr wrap="square" rtlCol="0">
            <a:spAutoFit/>
          </a:bodyPr>
          <a:lstStyle/>
          <a:p>
            <a:r>
              <a:rPr lang="en-US" sz="1600" dirty="0" smtClean="0">
                <a:solidFill>
                  <a:schemeClr val="bg1"/>
                </a:solidFill>
              </a:rPr>
              <a:t>Lake pollution:</a:t>
            </a:r>
          </a:p>
          <a:p>
            <a:pPr marL="285750" indent="-285750">
              <a:buFont typeface="Arial" panose="020B0604020202020204" pitchFamily="34" charset="0"/>
              <a:buChar char="•"/>
            </a:pPr>
            <a:r>
              <a:rPr lang="en-US" sz="1600" dirty="0" smtClean="0">
                <a:solidFill>
                  <a:schemeClr val="bg1"/>
                </a:solidFill>
              </a:rPr>
              <a:t>Citizens Initiative </a:t>
            </a:r>
            <a:r>
              <a:rPr lang="en-US" sz="1600" dirty="0" err="1" smtClean="0">
                <a:solidFill>
                  <a:schemeClr val="bg1"/>
                </a:solidFill>
              </a:rPr>
              <a:t>Ohrid</a:t>
            </a:r>
            <a:r>
              <a:rPr lang="en-US" sz="1600" dirty="0" smtClean="0">
                <a:solidFill>
                  <a:schemeClr val="bg1"/>
                </a:solidFill>
              </a:rPr>
              <a:t> SOS sent an open letter to </a:t>
            </a:r>
            <a:r>
              <a:rPr lang="en-US" sz="1600" dirty="0" err="1" smtClean="0">
                <a:solidFill>
                  <a:schemeClr val="bg1"/>
                </a:solidFill>
              </a:rPr>
              <a:t>Ohrid</a:t>
            </a:r>
            <a:r>
              <a:rPr lang="en-US" sz="1600" dirty="0" smtClean="0">
                <a:solidFill>
                  <a:schemeClr val="bg1"/>
                </a:solidFill>
              </a:rPr>
              <a:t> Mayor for the waste water spill into the lake close to </a:t>
            </a:r>
            <a:r>
              <a:rPr lang="en-US" sz="1600" dirty="0" err="1" smtClean="0">
                <a:solidFill>
                  <a:schemeClr val="bg1"/>
                </a:solidFill>
              </a:rPr>
              <a:t>Studenchishte</a:t>
            </a:r>
            <a:r>
              <a:rPr lang="en-US" sz="1600" dirty="0" smtClean="0">
                <a:solidFill>
                  <a:schemeClr val="bg1"/>
                </a:solidFill>
              </a:rPr>
              <a:t> Canal – Jan.2022;</a:t>
            </a:r>
          </a:p>
          <a:p>
            <a:pPr marL="285750" indent="-285750">
              <a:buFont typeface="Arial" panose="020B0604020202020204" pitchFamily="34" charset="0"/>
              <a:buChar char="•"/>
            </a:pPr>
            <a:r>
              <a:rPr lang="en-US" sz="1600" dirty="0" smtClean="0">
                <a:solidFill>
                  <a:schemeClr val="bg1"/>
                </a:solidFill>
              </a:rPr>
              <a:t>Local citizen contacted the media for fecal waste water spill into the lake at r. </a:t>
            </a:r>
            <a:r>
              <a:rPr lang="en-US" sz="1600" dirty="0" err="1" smtClean="0">
                <a:solidFill>
                  <a:schemeClr val="bg1"/>
                </a:solidFill>
              </a:rPr>
              <a:t>Grasnica</a:t>
            </a:r>
            <a:r>
              <a:rPr lang="en-US" sz="1600" dirty="0" smtClean="0">
                <a:solidFill>
                  <a:schemeClr val="bg1"/>
                </a:solidFill>
              </a:rPr>
              <a:t> estuary – Apr.2022;</a:t>
            </a:r>
          </a:p>
          <a:p>
            <a:pPr marL="285750" indent="-285750">
              <a:buFont typeface="Arial" panose="020B0604020202020204" pitchFamily="34" charset="0"/>
              <a:buChar char="•"/>
            </a:pPr>
            <a:r>
              <a:rPr lang="en-US" sz="1600" dirty="0" smtClean="0">
                <a:solidFill>
                  <a:schemeClr val="bg1"/>
                </a:solidFill>
              </a:rPr>
              <a:t>In August 2022 the media published the results from the Public Health Centre monitoring of Lake </a:t>
            </a:r>
            <a:r>
              <a:rPr lang="en-US" sz="1600" dirty="0" err="1" smtClean="0">
                <a:solidFill>
                  <a:schemeClr val="bg1"/>
                </a:solidFill>
              </a:rPr>
              <a:t>Ohrid</a:t>
            </a:r>
            <a:r>
              <a:rPr lang="en-US" sz="1600" dirty="0" smtClean="0">
                <a:solidFill>
                  <a:schemeClr val="bg1"/>
                </a:solidFill>
              </a:rPr>
              <a:t> water quality (since Jan.2022) – category 5 in some parts (hotspot </a:t>
            </a:r>
            <a:r>
              <a:rPr lang="en-US" sz="1600" dirty="0" err="1" smtClean="0">
                <a:solidFill>
                  <a:schemeClr val="bg1"/>
                </a:solidFill>
              </a:rPr>
              <a:t>Mazija</a:t>
            </a:r>
            <a:r>
              <a:rPr lang="en-US" sz="1600" dirty="0" smtClean="0">
                <a:solidFill>
                  <a:schemeClr val="bg1"/>
                </a:solidFill>
              </a:rPr>
              <a:t>), also detected high pollution with fecal water in coastal villages (</a:t>
            </a:r>
            <a:r>
              <a:rPr lang="en-US" sz="1600" dirty="0" err="1" smtClean="0">
                <a:solidFill>
                  <a:schemeClr val="bg1"/>
                </a:solidFill>
              </a:rPr>
              <a:t>Peshtani</a:t>
            </a:r>
            <a:r>
              <a:rPr lang="en-US" sz="1600" dirty="0" smtClean="0">
                <a:solidFill>
                  <a:schemeClr val="bg1"/>
                </a:solidFill>
              </a:rPr>
              <a:t>, </a:t>
            </a:r>
            <a:r>
              <a:rPr lang="en-US" sz="1600" dirty="0" err="1" smtClean="0">
                <a:solidFill>
                  <a:schemeClr val="bg1"/>
                </a:solidFill>
              </a:rPr>
              <a:t>Trpejca</a:t>
            </a:r>
            <a:r>
              <a:rPr lang="en-US" sz="1600" dirty="0" smtClean="0">
                <a:solidFill>
                  <a:schemeClr val="bg1"/>
                </a:solidFill>
              </a:rPr>
              <a:t>, </a:t>
            </a:r>
            <a:r>
              <a:rPr lang="en-US" sz="1600" dirty="0" err="1" smtClean="0">
                <a:solidFill>
                  <a:schemeClr val="bg1"/>
                </a:solidFill>
              </a:rPr>
              <a:t>Ljubanishta</a:t>
            </a:r>
            <a:r>
              <a:rPr lang="en-US" sz="1600" dirty="0" smtClean="0">
                <a:solidFill>
                  <a:schemeClr val="bg1"/>
                </a:solidFill>
              </a:rPr>
              <a:t> – all in NPG), high concerns because of fecal water at St. </a:t>
            </a:r>
            <a:r>
              <a:rPr lang="en-US" sz="1600" dirty="0" err="1" smtClean="0">
                <a:solidFill>
                  <a:schemeClr val="bg1"/>
                </a:solidFill>
              </a:rPr>
              <a:t>Naum</a:t>
            </a:r>
            <a:r>
              <a:rPr lang="en-US" sz="1600" dirty="0" smtClean="0">
                <a:solidFill>
                  <a:schemeClr val="bg1"/>
                </a:solidFill>
              </a:rPr>
              <a:t> Springs (waste water from the restaurants/bars).</a:t>
            </a:r>
          </a:p>
        </p:txBody>
      </p:sp>
      <p:sp>
        <p:nvSpPr>
          <p:cNvPr id="18" name="TextBox 17"/>
          <p:cNvSpPr txBox="1"/>
          <p:nvPr/>
        </p:nvSpPr>
        <p:spPr>
          <a:xfrm>
            <a:off x="6738953" y="1113223"/>
            <a:ext cx="5314118" cy="1200329"/>
          </a:xfrm>
          <a:prstGeom prst="rect">
            <a:avLst/>
          </a:prstGeom>
          <a:noFill/>
        </p:spPr>
        <p:txBody>
          <a:bodyPr wrap="square" rtlCol="0">
            <a:spAutoFit/>
          </a:bodyPr>
          <a:lstStyle/>
          <a:p>
            <a:r>
              <a:rPr lang="en-US" dirty="0" smtClean="0"/>
              <a:t>Local police in 3 actions caught </a:t>
            </a:r>
            <a:r>
              <a:rPr lang="en-US" dirty="0" err="1" smtClean="0"/>
              <a:t>pouchers</a:t>
            </a:r>
            <a:r>
              <a:rPr lang="en-US" dirty="0" smtClean="0"/>
              <a:t> with a total of 228,8 kg of endemic </a:t>
            </a:r>
            <a:r>
              <a:rPr lang="en-US" dirty="0" err="1" smtClean="0"/>
              <a:t>Ohrid</a:t>
            </a:r>
            <a:r>
              <a:rPr lang="en-US" dirty="0" smtClean="0"/>
              <a:t> trout</a:t>
            </a:r>
            <a:r>
              <a:rPr lang="mk-MK" dirty="0" smtClean="0"/>
              <a:t> (</a:t>
            </a:r>
            <a:r>
              <a:rPr lang="en-US" dirty="0" err="1" smtClean="0"/>
              <a:t>Salmo</a:t>
            </a:r>
            <a:r>
              <a:rPr lang="en-US" dirty="0" smtClean="0"/>
              <a:t> </a:t>
            </a:r>
            <a:r>
              <a:rPr lang="en-US" dirty="0" err="1" smtClean="0"/>
              <a:t>letnica</a:t>
            </a:r>
            <a:r>
              <a:rPr lang="en-US" dirty="0" smtClean="0"/>
              <a:t>); HBI monitoring: 20% decrease of the population in last 30 years.   </a:t>
            </a:r>
            <a:endParaRPr lang="en-US" dirty="0"/>
          </a:p>
        </p:txBody>
      </p:sp>
    </p:spTree>
    <p:extLst>
      <p:ext uri="{BB962C8B-B14F-4D97-AF65-F5344CB8AC3E}">
        <p14:creationId xmlns:p14="http://schemas.microsoft.com/office/powerpoint/2010/main" val="250109757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1"/>
            <a:ext cx="3564835" cy="6858001"/>
          </a:xfrm>
          <a:prstGeom prst="rect">
            <a:avLst/>
          </a:prstGeom>
          <a:solidFill>
            <a:schemeClr val="tx1">
              <a:lumMod val="85000"/>
              <a:lumOff val="15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mk-MK" sz="3200" dirty="0" smtClean="0">
              <a:solidFill>
                <a:schemeClr val="bg1">
                  <a:lumMod val="95000"/>
                </a:schemeClr>
              </a:solidFill>
            </a:endParaRPr>
          </a:p>
          <a:p>
            <a:pPr algn="ctr"/>
            <a:endParaRPr lang="en-US" sz="3200" dirty="0" smtClean="0">
              <a:solidFill>
                <a:schemeClr val="bg1">
                  <a:lumMod val="95000"/>
                </a:schemeClr>
              </a:solidFill>
            </a:endParaRPr>
          </a:p>
          <a:p>
            <a:pPr algn="ctr"/>
            <a:r>
              <a:rPr lang="en-US" sz="3200" b="1" dirty="0" smtClean="0">
                <a:solidFill>
                  <a:schemeClr val="bg1">
                    <a:lumMod val="95000"/>
                  </a:schemeClr>
                </a:solidFill>
              </a:rPr>
              <a:t>Urbanization – from bad to worse</a:t>
            </a:r>
            <a:endParaRPr lang="mk-MK" sz="3200" b="1" dirty="0">
              <a:solidFill>
                <a:schemeClr val="bg1">
                  <a:lumMod val="95000"/>
                </a:schemeClr>
              </a:solidFill>
            </a:endParaRPr>
          </a:p>
          <a:p>
            <a:pPr algn="ctr"/>
            <a:endParaRPr lang="mk-MK" sz="3200" dirty="0" smtClean="0">
              <a:solidFill>
                <a:schemeClr val="bg1">
                  <a:lumMod val="95000"/>
                </a:schemeClr>
              </a:solidFill>
            </a:endParaRPr>
          </a:p>
          <a:p>
            <a:r>
              <a:rPr lang="en-US" sz="2000" dirty="0" smtClean="0">
                <a:solidFill>
                  <a:schemeClr val="bg1">
                    <a:lumMod val="95000"/>
                  </a:schemeClr>
                </a:solidFill>
              </a:rPr>
              <a:t>Since </a:t>
            </a:r>
            <a:r>
              <a:rPr lang="en-US" sz="2000" dirty="0">
                <a:solidFill>
                  <a:schemeClr val="bg1">
                    <a:lumMod val="95000"/>
                  </a:schemeClr>
                </a:solidFill>
              </a:rPr>
              <a:t>December 2021:</a:t>
            </a:r>
          </a:p>
          <a:p>
            <a:endParaRPr lang="en-US" sz="2000" dirty="0" smtClean="0">
              <a:solidFill>
                <a:schemeClr val="bg1">
                  <a:lumMod val="95000"/>
                </a:schemeClr>
              </a:solidFill>
            </a:endParaRPr>
          </a:p>
          <a:p>
            <a:r>
              <a:rPr lang="en-US" sz="2000" dirty="0" smtClean="0">
                <a:solidFill>
                  <a:schemeClr val="bg1">
                    <a:lumMod val="95000"/>
                  </a:schemeClr>
                </a:solidFill>
              </a:rPr>
              <a:t>New </a:t>
            </a:r>
            <a:r>
              <a:rPr lang="en-US" sz="2000" dirty="0">
                <a:solidFill>
                  <a:schemeClr val="bg1">
                    <a:lumMod val="95000"/>
                  </a:schemeClr>
                </a:solidFill>
              </a:rPr>
              <a:t>a</a:t>
            </a:r>
            <a:r>
              <a:rPr lang="en-US" sz="2000" dirty="0" smtClean="0">
                <a:solidFill>
                  <a:schemeClr val="bg1">
                    <a:lumMod val="95000"/>
                  </a:schemeClr>
                </a:solidFill>
              </a:rPr>
              <a:t>ctions </a:t>
            </a:r>
            <a:r>
              <a:rPr lang="en-US" sz="2000" dirty="0">
                <a:solidFill>
                  <a:schemeClr val="bg1">
                    <a:lumMod val="95000"/>
                  </a:schemeClr>
                </a:solidFill>
              </a:rPr>
              <a:t>for over 40 urban plans, projects, </a:t>
            </a:r>
            <a:r>
              <a:rPr lang="en-US" sz="2000" dirty="0" smtClean="0">
                <a:solidFill>
                  <a:schemeClr val="bg1">
                    <a:lumMod val="95000"/>
                  </a:schemeClr>
                </a:solidFill>
              </a:rPr>
              <a:t>etc. taken by </a:t>
            </a:r>
            <a:r>
              <a:rPr lang="en-US" sz="2000" dirty="0">
                <a:solidFill>
                  <a:schemeClr val="bg1">
                    <a:lumMod val="95000"/>
                  </a:schemeClr>
                </a:solidFill>
              </a:rPr>
              <a:t>Municipalities of </a:t>
            </a:r>
            <a:r>
              <a:rPr lang="en-US" sz="2000" dirty="0" err="1">
                <a:solidFill>
                  <a:schemeClr val="bg1">
                    <a:lumMod val="95000"/>
                  </a:schemeClr>
                </a:solidFill>
              </a:rPr>
              <a:t>Ohrid</a:t>
            </a:r>
            <a:r>
              <a:rPr lang="en-US" sz="2000" dirty="0">
                <a:solidFill>
                  <a:schemeClr val="bg1">
                    <a:lumMod val="95000"/>
                  </a:schemeClr>
                </a:solidFill>
              </a:rPr>
              <a:t> and </a:t>
            </a:r>
            <a:r>
              <a:rPr lang="en-US" sz="2000" dirty="0" err="1" smtClean="0">
                <a:solidFill>
                  <a:schemeClr val="bg1">
                    <a:lumMod val="95000"/>
                  </a:schemeClr>
                </a:solidFill>
              </a:rPr>
              <a:t>Struga</a:t>
            </a:r>
            <a:r>
              <a:rPr lang="en-US" sz="2000" dirty="0" smtClean="0">
                <a:solidFill>
                  <a:schemeClr val="bg1">
                    <a:lumMod val="95000"/>
                  </a:schemeClr>
                </a:solidFill>
              </a:rPr>
              <a:t> (“controlled urbanization”);</a:t>
            </a:r>
          </a:p>
          <a:p>
            <a:endParaRPr lang="en-US" sz="2000" dirty="0">
              <a:solidFill>
                <a:schemeClr val="bg1">
                  <a:lumMod val="95000"/>
                </a:schemeClr>
              </a:solidFill>
            </a:endParaRPr>
          </a:p>
          <a:p>
            <a:r>
              <a:rPr lang="en-US" sz="2000" dirty="0">
                <a:solidFill>
                  <a:schemeClr val="bg1">
                    <a:lumMod val="95000"/>
                  </a:schemeClr>
                </a:solidFill>
              </a:rPr>
              <a:t>Both municipalities legalized at least 300 illegal </a:t>
            </a:r>
            <a:r>
              <a:rPr lang="en-US" sz="2000" dirty="0" smtClean="0">
                <a:solidFill>
                  <a:schemeClr val="bg1">
                    <a:lumMod val="95000"/>
                  </a:schemeClr>
                </a:solidFill>
              </a:rPr>
              <a:t>constructions; </a:t>
            </a:r>
            <a:r>
              <a:rPr lang="en-US" sz="2000" dirty="0">
                <a:solidFill>
                  <a:schemeClr val="bg1">
                    <a:lumMod val="95000"/>
                  </a:schemeClr>
                </a:solidFill>
              </a:rPr>
              <a:t>at least </a:t>
            </a:r>
            <a:r>
              <a:rPr lang="en-US" sz="2000" dirty="0" smtClean="0">
                <a:solidFill>
                  <a:schemeClr val="bg1">
                    <a:lumMod val="95000"/>
                  </a:schemeClr>
                </a:solidFill>
              </a:rPr>
              <a:t>41 </a:t>
            </a:r>
            <a:r>
              <a:rPr lang="en-US" sz="2000" dirty="0">
                <a:solidFill>
                  <a:schemeClr val="bg1">
                    <a:lumMod val="95000"/>
                  </a:schemeClr>
                </a:solidFill>
              </a:rPr>
              <a:t>of them are within National Park </a:t>
            </a:r>
            <a:r>
              <a:rPr lang="en-US" sz="2000" dirty="0" err="1">
                <a:solidFill>
                  <a:schemeClr val="bg1">
                    <a:lumMod val="95000"/>
                  </a:schemeClr>
                </a:solidFill>
              </a:rPr>
              <a:t>Galichica</a:t>
            </a:r>
            <a:r>
              <a:rPr lang="mk-MK" sz="2000" dirty="0">
                <a:solidFill>
                  <a:schemeClr val="bg1">
                    <a:lumMod val="95000"/>
                  </a:schemeClr>
                </a:solidFill>
              </a:rPr>
              <a:t>.</a:t>
            </a:r>
            <a:r>
              <a:rPr lang="en-US" sz="2000" dirty="0">
                <a:solidFill>
                  <a:schemeClr val="bg1">
                    <a:lumMod val="95000"/>
                  </a:schemeClr>
                </a:solidFill>
              </a:rPr>
              <a:t> </a:t>
            </a:r>
          </a:p>
          <a:p>
            <a:endParaRPr lang="en-US" sz="2400" i="1" dirty="0" smtClean="0">
              <a:solidFill>
                <a:schemeClr val="bg1">
                  <a:lumMod val="95000"/>
                </a:schemeClr>
              </a:solidFill>
            </a:endParaRPr>
          </a:p>
          <a:p>
            <a:endParaRPr lang="mk-MK" sz="1800" i="1" dirty="0">
              <a:solidFill>
                <a:schemeClr val="bg1">
                  <a:lumMod val="95000"/>
                </a:schemeClr>
              </a:solidFill>
            </a:endParaRPr>
          </a:p>
          <a:p>
            <a:pPr algn="ctr"/>
            <a:r>
              <a:rPr lang="en-US" sz="3200" dirty="0" smtClean="0">
                <a:solidFill>
                  <a:schemeClr val="bg1">
                    <a:lumMod val="95000"/>
                  </a:schemeClr>
                </a:solidFill>
              </a:rPr>
              <a:t> </a:t>
            </a:r>
          </a:p>
          <a:p>
            <a:pPr algn="ctr"/>
            <a:endParaRPr lang="en-US" sz="2800" dirty="0" smtClean="0">
              <a:solidFill>
                <a:schemeClr val="bg1"/>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64835" y="0"/>
            <a:ext cx="4280453" cy="3026447"/>
          </a:xfrm>
          <a:prstGeom prst="rect">
            <a:avLst/>
          </a:prstGeom>
        </p:spPr>
      </p:pic>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1658" t="2345" r="2160" b="2772"/>
          <a:stretch/>
        </p:blipFill>
        <p:spPr>
          <a:xfrm>
            <a:off x="7898297" y="53008"/>
            <a:ext cx="4160946" cy="2902227"/>
          </a:xfrm>
          <a:prstGeom prst="rect">
            <a:avLst/>
          </a:prstGeom>
        </p:spPr>
      </p:pic>
      <p:sp>
        <p:nvSpPr>
          <p:cNvPr id="8" name="Donut 7"/>
          <p:cNvSpPr/>
          <p:nvPr/>
        </p:nvSpPr>
        <p:spPr>
          <a:xfrm>
            <a:off x="8693426" y="237027"/>
            <a:ext cx="1563757" cy="1578520"/>
          </a:xfrm>
          <a:prstGeom prst="donut">
            <a:avLst>
              <a:gd name="adj" fmla="val 3553"/>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extBox 1"/>
          <p:cNvSpPr txBox="1"/>
          <p:nvPr/>
        </p:nvSpPr>
        <p:spPr>
          <a:xfrm>
            <a:off x="6189001" y="237027"/>
            <a:ext cx="1404730" cy="646331"/>
          </a:xfrm>
          <a:prstGeom prst="rect">
            <a:avLst/>
          </a:prstGeom>
          <a:noFill/>
        </p:spPr>
        <p:txBody>
          <a:bodyPr wrap="square" rtlCol="0">
            <a:spAutoFit/>
          </a:bodyPr>
          <a:lstStyle/>
          <a:p>
            <a:r>
              <a:rPr lang="en-US" dirty="0" smtClean="0">
                <a:solidFill>
                  <a:schemeClr val="bg1">
                    <a:lumMod val="95000"/>
                  </a:schemeClr>
                </a:solidFill>
              </a:rPr>
              <a:t>November 2021</a:t>
            </a:r>
            <a:endParaRPr lang="en-US" dirty="0">
              <a:solidFill>
                <a:schemeClr val="bg1">
                  <a:lumMod val="95000"/>
                </a:schemeClr>
              </a:solidFill>
            </a:endParaRPr>
          </a:p>
        </p:txBody>
      </p:sp>
      <p:sp>
        <p:nvSpPr>
          <p:cNvPr id="9" name="TextBox 8"/>
          <p:cNvSpPr txBox="1"/>
          <p:nvPr/>
        </p:nvSpPr>
        <p:spPr>
          <a:xfrm>
            <a:off x="10495722" y="237026"/>
            <a:ext cx="1404730" cy="646331"/>
          </a:xfrm>
          <a:prstGeom prst="rect">
            <a:avLst/>
          </a:prstGeom>
          <a:noFill/>
        </p:spPr>
        <p:txBody>
          <a:bodyPr wrap="square" rtlCol="0">
            <a:spAutoFit/>
          </a:bodyPr>
          <a:lstStyle/>
          <a:p>
            <a:r>
              <a:rPr lang="en-US" dirty="0" smtClean="0">
                <a:solidFill>
                  <a:schemeClr val="bg1">
                    <a:lumMod val="95000"/>
                  </a:schemeClr>
                </a:solidFill>
              </a:rPr>
              <a:t>November 2022</a:t>
            </a:r>
            <a:endParaRPr lang="en-US" dirty="0">
              <a:solidFill>
                <a:schemeClr val="bg1">
                  <a:lumMod val="95000"/>
                </a:schemeClr>
              </a:solidFill>
            </a:endParaRPr>
          </a:p>
        </p:txBody>
      </p:sp>
      <p:sp>
        <p:nvSpPr>
          <p:cNvPr id="10" name="TextBox 9"/>
          <p:cNvSpPr txBox="1"/>
          <p:nvPr/>
        </p:nvSpPr>
        <p:spPr>
          <a:xfrm>
            <a:off x="4893366" y="1101083"/>
            <a:ext cx="1623390" cy="646331"/>
          </a:xfrm>
          <a:prstGeom prst="rect">
            <a:avLst/>
          </a:prstGeom>
          <a:noFill/>
        </p:spPr>
        <p:txBody>
          <a:bodyPr wrap="square" rtlCol="0">
            <a:spAutoFit/>
          </a:bodyPr>
          <a:lstStyle/>
          <a:p>
            <a:r>
              <a:rPr lang="en-US" dirty="0" err="1" smtClean="0">
                <a:solidFill>
                  <a:schemeClr val="bg1"/>
                </a:solidFill>
              </a:rPr>
              <a:t>Studenchishte</a:t>
            </a:r>
            <a:r>
              <a:rPr lang="en-US" dirty="0" smtClean="0">
                <a:solidFill>
                  <a:schemeClr val="bg1"/>
                </a:solidFill>
              </a:rPr>
              <a:t> Marsh</a:t>
            </a:r>
            <a:endParaRPr lang="en-US" dirty="0">
              <a:solidFill>
                <a:schemeClr val="bg1"/>
              </a:solidFill>
            </a:endParaRPr>
          </a:p>
        </p:txBody>
      </p:sp>
      <p:sp>
        <p:nvSpPr>
          <p:cNvPr id="11" name="TextBox 10"/>
          <p:cNvSpPr txBox="1"/>
          <p:nvPr/>
        </p:nvSpPr>
        <p:spPr>
          <a:xfrm>
            <a:off x="3564835" y="2950106"/>
            <a:ext cx="8494408" cy="584775"/>
          </a:xfrm>
          <a:prstGeom prst="rect">
            <a:avLst/>
          </a:prstGeom>
          <a:noFill/>
        </p:spPr>
        <p:txBody>
          <a:bodyPr wrap="square" rtlCol="0">
            <a:spAutoFit/>
          </a:bodyPr>
          <a:lstStyle/>
          <a:p>
            <a:r>
              <a:rPr lang="en-US" sz="1600" dirty="0" smtClean="0"/>
              <a:t>Urbanization around </a:t>
            </a:r>
            <a:r>
              <a:rPr lang="en-US" sz="1600" dirty="0" err="1" smtClean="0"/>
              <a:t>Studenchishte</a:t>
            </a:r>
            <a:r>
              <a:rPr lang="en-US" sz="1600" dirty="0" smtClean="0"/>
              <a:t> Marsh – updated map with new information received after 41 Session + urban plan “</a:t>
            </a:r>
            <a:r>
              <a:rPr lang="en-US" sz="1600" dirty="0" err="1" smtClean="0"/>
              <a:t>Gorica</a:t>
            </a:r>
            <a:r>
              <a:rPr lang="en-US" sz="1600" dirty="0" smtClean="0"/>
              <a:t> East, part 2”  – 15.7ha (about 22 football fields)</a:t>
            </a:r>
            <a:endParaRPr lang="en-US" sz="1600" dirty="0"/>
          </a:p>
        </p:txBody>
      </p:sp>
      <p:pic>
        <p:nvPicPr>
          <p:cNvPr id="13" name="Picture 12"/>
          <p:cNvPicPr>
            <a:picLocks noChangeAspect="1"/>
          </p:cNvPicPr>
          <p:nvPr/>
        </p:nvPicPr>
        <p:blipFill rotWithShape="1">
          <a:blip r:embed="rId4"/>
          <a:srcRect l="23727" t="33279" r="5906" b="9322"/>
          <a:stretch/>
        </p:blipFill>
        <p:spPr>
          <a:xfrm>
            <a:off x="3690377" y="3591307"/>
            <a:ext cx="7123162" cy="3266693"/>
          </a:xfrm>
          <a:prstGeom prst="rect">
            <a:avLst/>
          </a:prstGeom>
        </p:spPr>
      </p:pic>
      <p:sp>
        <p:nvSpPr>
          <p:cNvPr id="14" name="Donut 13"/>
          <p:cNvSpPr/>
          <p:nvPr/>
        </p:nvSpPr>
        <p:spPr>
          <a:xfrm>
            <a:off x="9138865" y="1101083"/>
            <a:ext cx="829593" cy="473462"/>
          </a:xfrm>
          <a:prstGeom prst="donut">
            <a:avLst>
              <a:gd name="adj" fmla="val 3553"/>
            </a:avLst>
          </a:prstGeom>
          <a:solidFill>
            <a:srgbClr val="FF0000"/>
          </a:solid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TextBox 14"/>
          <p:cNvSpPr txBox="1"/>
          <p:nvPr/>
        </p:nvSpPr>
        <p:spPr>
          <a:xfrm>
            <a:off x="10813539" y="4152273"/>
            <a:ext cx="1378461" cy="1815882"/>
          </a:xfrm>
          <a:prstGeom prst="rect">
            <a:avLst/>
          </a:prstGeom>
          <a:noFill/>
        </p:spPr>
        <p:txBody>
          <a:bodyPr wrap="square" rtlCol="0">
            <a:spAutoFit/>
          </a:bodyPr>
          <a:lstStyle/>
          <a:p>
            <a:r>
              <a:rPr lang="en-US" sz="1600" dirty="0" smtClean="0"/>
              <a:t>Municipality of </a:t>
            </a:r>
            <a:r>
              <a:rPr lang="en-US" sz="1600" dirty="0" err="1" smtClean="0"/>
              <a:t>Ohrid</a:t>
            </a:r>
            <a:r>
              <a:rPr lang="en-US" sz="1600" dirty="0" smtClean="0"/>
              <a:t> – fully or partially illegally constructed hotels</a:t>
            </a:r>
            <a:endParaRPr lang="en-US" sz="1600" dirty="0"/>
          </a:p>
        </p:txBody>
      </p:sp>
    </p:spTree>
    <p:extLst>
      <p:ext uri="{BB962C8B-B14F-4D97-AF65-F5344CB8AC3E}">
        <p14:creationId xmlns:p14="http://schemas.microsoft.com/office/powerpoint/2010/main" val="268487046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4546" r="18560" b="7041"/>
          <a:stretch/>
        </p:blipFill>
        <p:spPr>
          <a:xfrm>
            <a:off x="7918209" y="99131"/>
            <a:ext cx="4015982" cy="2197925"/>
          </a:xfrm>
          <a:prstGeom prst="rect">
            <a:avLst/>
          </a:prstGeom>
        </p:spPr>
      </p:pic>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17760" r="20289" b="11774"/>
          <a:stretch/>
        </p:blipFill>
        <p:spPr>
          <a:xfrm>
            <a:off x="4414585" y="125004"/>
            <a:ext cx="3407815" cy="2240764"/>
          </a:xfrm>
          <a:prstGeom prst="rect">
            <a:avLst/>
          </a:prstGeom>
        </p:spPr>
      </p:pic>
      <p:sp>
        <p:nvSpPr>
          <p:cNvPr id="5" name="TextBox 4"/>
          <p:cNvSpPr txBox="1"/>
          <p:nvPr/>
        </p:nvSpPr>
        <p:spPr>
          <a:xfrm>
            <a:off x="12700" y="13063"/>
            <a:ext cx="3611742" cy="7109639"/>
          </a:xfrm>
          <a:prstGeom prst="rect">
            <a:avLst/>
          </a:prstGeom>
          <a:solidFill>
            <a:schemeClr val="tx1">
              <a:lumMod val="85000"/>
              <a:lumOff val="15000"/>
            </a:schemeClr>
          </a:solidFill>
        </p:spPr>
        <p:txBody>
          <a:bodyPr wrap="square" rtlCol="0">
            <a:spAutoFit/>
          </a:bodyPr>
          <a:lstStyle/>
          <a:p>
            <a:pPr algn="ctr"/>
            <a:r>
              <a:rPr lang="en-US" sz="2400" dirty="0" smtClean="0">
                <a:solidFill>
                  <a:schemeClr val="bg1"/>
                </a:solidFill>
              </a:rPr>
              <a:t>   </a:t>
            </a:r>
          </a:p>
          <a:p>
            <a:pPr algn="ctr"/>
            <a:endParaRPr lang="en-US" sz="2400" dirty="0">
              <a:solidFill>
                <a:schemeClr val="bg1"/>
              </a:solidFill>
            </a:endParaRPr>
          </a:p>
          <a:p>
            <a:pPr algn="ctr"/>
            <a:r>
              <a:rPr lang="en-US" sz="2400" dirty="0" smtClean="0">
                <a:solidFill>
                  <a:schemeClr val="bg1"/>
                </a:solidFill>
              </a:rPr>
              <a:t>Further (controlled) urbanization </a:t>
            </a:r>
          </a:p>
          <a:p>
            <a:pPr algn="ctr"/>
            <a:r>
              <a:rPr lang="en-US" dirty="0" smtClean="0">
                <a:solidFill>
                  <a:schemeClr val="bg1"/>
                </a:solidFill>
              </a:rPr>
              <a:t>December 2021 – November 2022</a:t>
            </a:r>
          </a:p>
          <a:p>
            <a:pPr algn="ctr"/>
            <a:endParaRPr lang="en-US" sz="2400" dirty="0" smtClean="0">
              <a:solidFill>
                <a:schemeClr val="bg1"/>
              </a:solidFill>
            </a:endParaRPr>
          </a:p>
          <a:p>
            <a:pPr algn="ctr"/>
            <a:r>
              <a:rPr lang="en-US" sz="2400" dirty="0" smtClean="0">
                <a:solidFill>
                  <a:schemeClr val="bg1"/>
                </a:solidFill>
              </a:rPr>
              <a:t>Villages within NP </a:t>
            </a:r>
            <a:r>
              <a:rPr lang="en-US" sz="2400" dirty="0" err="1" smtClean="0">
                <a:solidFill>
                  <a:schemeClr val="bg1"/>
                </a:solidFill>
              </a:rPr>
              <a:t>Galichica</a:t>
            </a:r>
            <a:r>
              <a:rPr lang="en-US" sz="2400" dirty="0">
                <a:solidFill>
                  <a:schemeClr val="bg1"/>
                </a:solidFill>
              </a:rPr>
              <a:t> </a:t>
            </a:r>
            <a:endParaRPr lang="en-US" sz="2400" dirty="0" smtClean="0">
              <a:solidFill>
                <a:schemeClr val="bg1"/>
              </a:solidFill>
            </a:endParaRPr>
          </a:p>
          <a:p>
            <a:pPr algn="ctr"/>
            <a:endParaRPr lang="en-US" sz="2400" dirty="0" smtClean="0">
              <a:solidFill>
                <a:schemeClr val="bg1"/>
              </a:solidFill>
            </a:endParaRPr>
          </a:p>
          <a:p>
            <a:r>
              <a:rPr lang="en-US" dirty="0" smtClean="0">
                <a:solidFill>
                  <a:schemeClr val="bg1"/>
                </a:solidFill>
              </a:rPr>
              <a:t>Further urbanization enabled by a measure for restriction of activities in WH Management Plan </a:t>
            </a:r>
          </a:p>
          <a:p>
            <a:r>
              <a:rPr lang="en-US" dirty="0" smtClean="0">
                <a:solidFill>
                  <a:schemeClr val="bg1"/>
                </a:solidFill>
              </a:rPr>
              <a:t>(“More than 20% of urban enlargement of the villages is forbidden.” No reference point/base year).</a:t>
            </a:r>
          </a:p>
          <a:p>
            <a:endParaRPr lang="en-US" sz="2400" dirty="0" smtClean="0">
              <a:solidFill>
                <a:schemeClr val="bg1"/>
              </a:solidFill>
            </a:endParaRPr>
          </a:p>
          <a:p>
            <a:endParaRPr lang="en-US" sz="2400" dirty="0">
              <a:solidFill>
                <a:schemeClr val="bg1"/>
              </a:solidFill>
            </a:endParaRPr>
          </a:p>
          <a:p>
            <a:endParaRPr lang="en-US" sz="2400" dirty="0" smtClean="0">
              <a:solidFill>
                <a:schemeClr val="bg1"/>
              </a:solidFill>
            </a:endParaRPr>
          </a:p>
          <a:p>
            <a:pPr algn="ctr"/>
            <a:endParaRPr lang="en-US" sz="2400" dirty="0" smtClean="0">
              <a:solidFill>
                <a:schemeClr val="bg1"/>
              </a:solidFill>
            </a:endParaRPr>
          </a:p>
          <a:p>
            <a:pPr algn="ctr"/>
            <a:endParaRPr lang="en-US" sz="2400" dirty="0">
              <a:solidFill>
                <a:schemeClr val="bg1"/>
              </a:solidFill>
            </a:endParaRPr>
          </a:p>
          <a:p>
            <a:pPr algn="ctr"/>
            <a:endParaRPr lang="en-US" sz="2400" dirty="0" smtClean="0">
              <a:solidFill>
                <a:schemeClr val="bg1"/>
              </a:solidFill>
            </a:endParaRPr>
          </a:p>
        </p:txBody>
      </p:sp>
      <p:sp>
        <p:nvSpPr>
          <p:cNvPr id="6" name="Donut 5"/>
          <p:cNvSpPr/>
          <p:nvPr/>
        </p:nvSpPr>
        <p:spPr>
          <a:xfrm>
            <a:off x="5335961" y="674730"/>
            <a:ext cx="1378225" cy="1233187"/>
          </a:xfrm>
          <a:prstGeom prst="donut">
            <a:avLst>
              <a:gd name="adj" fmla="val 3553"/>
            </a:avLst>
          </a:prstGeom>
          <a:solidFill>
            <a:srgbClr val="FFFF00"/>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Donut 6"/>
          <p:cNvSpPr/>
          <p:nvPr/>
        </p:nvSpPr>
        <p:spPr>
          <a:xfrm>
            <a:off x="9044044" y="564817"/>
            <a:ext cx="1484450" cy="1441051"/>
          </a:xfrm>
          <a:prstGeom prst="donut">
            <a:avLst>
              <a:gd name="adj" fmla="val 3553"/>
            </a:avLst>
          </a:prstGeom>
          <a:solidFill>
            <a:srgbClr val="FFFF00"/>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Rectangle 7"/>
          <p:cNvSpPr/>
          <p:nvPr/>
        </p:nvSpPr>
        <p:spPr>
          <a:xfrm>
            <a:off x="4288714" y="144851"/>
            <a:ext cx="2518190" cy="400110"/>
          </a:xfrm>
          <a:prstGeom prst="rect">
            <a:avLst/>
          </a:prstGeom>
        </p:spPr>
        <p:txBody>
          <a:bodyPr wrap="square">
            <a:spAutoFit/>
          </a:bodyPr>
          <a:lstStyle/>
          <a:p>
            <a:pPr lvl="1"/>
            <a:r>
              <a:rPr lang="en-US" sz="2000" b="1" u="sng" dirty="0" err="1" smtClean="0">
                <a:solidFill>
                  <a:schemeClr val="bg1"/>
                </a:solidFill>
              </a:rPr>
              <a:t>Ljubanishta</a:t>
            </a:r>
            <a:endParaRPr lang="en-US" sz="2000" b="1" u="sng" dirty="0" smtClean="0">
              <a:solidFill>
                <a:schemeClr val="bg1"/>
              </a:solidFill>
            </a:endParaRPr>
          </a:p>
        </p:txBody>
      </p:sp>
      <p:sp>
        <p:nvSpPr>
          <p:cNvPr id="9" name="Rectangle 8"/>
          <p:cNvSpPr/>
          <p:nvPr/>
        </p:nvSpPr>
        <p:spPr>
          <a:xfrm>
            <a:off x="10389520" y="224176"/>
            <a:ext cx="1613598" cy="707886"/>
          </a:xfrm>
          <a:prstGeom prst="rect">
            <a:avLst/>
          </a:prstGeom>
        </p:spPr>
        <p:txBody>
          <a:bodyPr wrap="square">
            <a:spAutoFit/>
          </a:bodyPr>
          <a:lstStyle/>
          <a:p>
            <a:pPr lvl="1"/>
            <a:r>
              <a:rPr lang="en-US" sz="2000" b="1" u="sng" dirty="0" err="1" smtClean="0">
                <a:solidFill>
                  <a:schemeClr val="bg1"/>
                </a:solidFill>
              </a:rPr>
              <a:t>Elshani</a:t>
            </a:r>
            <a:endParaRPr lang="en-US" sz="2000" b="1" u="sng" dirty="0" smtClean="0">
              <a:solidFill>
                <a:schemeClr val="bg1"/>
              </a:solidFill>
            </a:endParaRPr>
          </a:p>
          <a:p>
            <a:pPr lvl="1"/>
            <a:endParaRPr lang="en-US" sz="2000" b="1" u="sng" dirty="0" smtClean="0">
              <a:solidFill>
                <a:schemeClr val="bg1"/>
              </a:solidFill>
            </a:endParaRPr>
          </a:p>
        </p:txBody>
      </p:sp>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l="8728" r="12105" b="9764"/>
          <a:stretch/>
        </p:blipFill>
        <p:spPr>
          <a:xfrm>
            <a:off x="7934476" y="2347994"/>
            <a:ext cx="4012786" cy="2265592"/>
          </a:xfrm>
          <a:prstGeom prst="rect">
            <a:avLst/>
          </a:prstGeom>
        </p:spPr>
      </p:pic>
      <p:sp>
        <p:nvSpPr>
          <p:cNvPr id="11" name="Donut 10"/>
          <p:cNvSpPr/>
          <p:nvPr/>
        </p:nvSpPr>
        <p:spPr>
          <a:xfrm>
            <a:off x="9009397" y="2734694"/>
            <a:ext cx="1472704" cy="1380357"/>
          </a:xfrm>
          <a:prstGeom prst="donut">
            <a:avLst>
              <a:gd name="adj" fmla="val 3553"/>
            </a:avLst>
          </a:prstGeom>
          <a:solidFill>
            <a:srgbClr val="FFFF00"/>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Rectangle 11"/>
          <p:cNvSpPr/>
          <p:nvPr/>
        </p:nvSpPr>
        <p:spPr>
          <a:xfrm>
            <a:off x="10464877" y="2603684"/>
            <a:ext cx="1613598" cy="707886"/>
          </a:xfrm>
          <a:prstGeom prst="rect">
            <a:avLst/>
          </a:prstGeom>
        </p:spPr>
        <p:txBody>
          <a:bodyPr wrap="square">
            <a:spAutoFit/>
          </a:bodyPr>
          <a:lstStyle/>
          <a:p>
            <a:pPr lvl="1"/>
            <a:r>
              <a:rPr lang="en-US" sz="2000" b="1" u="sng" dirty="0" err="1" smtClean="0">
                <a:solidFill>
                  <a:schemeClr val="bg1"/>
                </a:solidFill>
              </a:rPr>
              <a:t>Ramne</a:t>
            </a:r>
            <a:endParaRPr lang="en-US" sz="2000" b="1" u="sng" dirty="0" smtClean="0">
              <a:solidFill>
                <a:schemeClr val="bg1"/>
              </a:solidFill>
            </a:endParaRPr>
          </a:p>
          <a:p>
            <a:pPr lvl="1"/>
            <a:endParaRPr lang="en-US" sz="2000" b="1" u="sng" dirty="0" smtClean="0">
              <a:solidFill>
                <a:schemeClr val="bg1"/>
              </a:solidFill>
            </a:endParaRPr>
          </a:p>
        </p:txBody>
      </p:sp>
      <p:pic>
        <p:nvPicPr>
          <p:cNvPr id="16" name="Picture 15"/>
          <p:cNvPicPr>
            <a:picLocks noChangeAspect="1"/>
          </p:cNvPicPr>
          <p:nvPr/>
        </p:nvPicPr>
        <p:blipFill rotWithShape="1">
          <a:blip r:embed="rId5"/>
          <a:srcRect l="22226" t="30532" r="40111" b="33727"/>
          <a:stretch/>
        </p:blipFill>
        <p:spPr>
          <a:xfrm>
            <a:off x="7934476" y="4672064"/>
            <a:ext cx="4024703" cy="2147366"/>
          </a:xfrm>
          <a:prstGeom prst="rect">
            <a:avLst/>
          </a:prstGeom>
        </p:spPr>
      </p:pic>
      <p:pic>
        <p:nvPicPr>
          <p:cNvPr id="18" name="Picture 17"/>
          <p:cNvPicPr>
            <a:picLocks noChangeAspect="1"/>
          </p:cNvPicPr>
          <p:nvPr/>
        </p:nvPicPr>
        <p:blipFill rotWithShape="1">
          <a:blip r:embed="rId6"/>
          <a:srcRect l="16465" t="28106" r="45344" b="13525"/>
          <a:stretch/>
        </p:blipFill>
        <p:spPr>
          <a:xfrm>
            <a:off x="3755655" y="2470580"/>
            <a:ext cx="4064906" cy="3492898"/>
          </a:xfrm>
          <a:prstGeom prst="rect">
            <a:avLst/>
          </a:prstGeom>
        </p:spPr>
      </p:pic>
      <p:sp>
        <p:nvSpPr>
          <p:cNvPr id="19" name="Donut 18"/>
          <p:cNvSpPr/>
          <p:nvPr/>
        </p:nvSpPr>
        <p:spPr>
          <a:xfrm>
            <a:off x="9129615" y="5000286"/>
            <a:ext cx="1232268" cy="1244151"/>
          </a:xfrm>
          <a:prstGeom prst="donut">
            <a:avLst>
              <a:gd name="adj" fmla="val 3553"/>
            </a:avLst>
          </a:prstGeom>
          <a:solidFill>
            <a:srgbClr val="FFFF00"/>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Donut 16"/>
          <p:cNvSpPr/>
          <p:nvPr/>
        </p:nvSpPr>
        <p:spPr>
          <a:xfrm>
            <a:off x="4822889" y="4129876"/>
            <a:ext cx="1295603" cy="1310982"/>
          </a:xfrm>
          <a:prstGeom prst="donut">
            <a:avLst>
              <a:gd name="adj" fmla="val 3553"/>
            </a:avLst>
          </a:prstGeom>
          <a:solidFill>
            <a:srgbClr val="FFFF00"/>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Rectangle 19"/>
          <p:cNvSpPr/>
          <p:nvPr/>
        </p:nvSpPr>
        <p:spPr>
          <a:xfrm>
            <a:off x="3445692" y="2566902"/>
            <a:ext cx="2024998" cy="400110"/>
          </a:xfrm>
          <a:prstGeom prst="rect">
            <a:avLst/>
          </a:prstGeom>
        </p:spPr>
        <p:txBody>
          <a:bodyPr wrap="square">
            <a:spAutoFit/>
          </a:bodyPr>
          <a:lstStyle/>
          <a:p>
            <a:pPr lvl="1"/>
            <a:r>
              <a:rPr lang="en-US" sz="2000" b="1" u="sng" dirty="0" err="1" smtClean="0">
                <a:solidFill>
                  <a:schemeClr val="bg1"/>
                </a:solidFill>
              </a:rPr>
              <a:t>Konjsko</a:t>
            </a:r>
            <a:endParaRPr lang="en-US" sz="2000" b="1" u="sng" dirty="0" smtClean="0">
              <a:solidFill>
                <a:schemeClr val="bg1"/>
              </a:solidFill>
            </a:endParaRPr>
          </a:p>
        </p:txBody>
      </p:sp>
    </p:spTree>
    <p:extLst>
      <p:ext uri="{BB962C8B-B14F-4D97-AF65-F5344CB8AC3E}">
        <p14:creationId xmlns:p14="http://schemas.microsoft.com/office/powerpoint/2010/main" val="131924367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700" y="13063"/>
            <a:ext cx="3485874" cy="8125301"/>
          </a:xfrm>
          <a:prstGeom prst="rect">
            <a:avLst/>
          </a:prstGeom>
          <a:solidFill>
            <a:schemeClr val="tx1">
              <a:lumMod val="85000"/>
              <a:lumOff val="15000"/>
            </a:schemeClr>
          </a:solidFill>
        </p:spPr>
        <p:txBody>
          <a:bodyPr wrap="square" rtlCol="0">
            <a:spAutoFit/>
          </a:bodyPr>
          <a:lstStyle/>
          <a:p>
            <a:pPr algn="ctr"/>
            <a:r>
              <a:rPr lang="en-US" sz="2400" dirty="0" smtClean="0">
                <a:solidFill>
                  <a:schemeClr val="bg1"/>
                </a:solidFill>
              </a:rPr>
              <a:t>   </a:t>
            </a:r>
          </a:p>
          <a:p>
            <a:pPr algn="ctr"/>
            <a:endParaRPr lang="en-US" sz="2400" dirty="0" smtClean="0">
              <a:solidFill>
                <a:schemeClr val="bg1"/>
              </a:solidFill>
            </a:endParaRPr>
          </a:p>
          <a:p>
            <a:pPr algn="ctr"/>
            <a:r>
              <a:rPr lang="en-US" sz="2400" dirty="0">
                <a:solidFill>
                  <a:schemeClr val="bg1"/>
                </a:solidFill>
              </a:rPr>
              <a:t>Further (controlled) urbanization </a:t>
            </a:r>
          </a:p>
          <a:p>
            <a:pPr algn="ctr"/>
            <a:r>
              <a:rPr lang="en-US" dirty="0">
                <a:solidFill>
                  <a:schemeClr val="bg1"/>
                </a:solidFill>
              </a:rPr>
              <a:t>December 2021 – November 2022</a:t>
            </a:r>
          </a:p>
          <a:p>
            <a:pPr algn="ctr"/>
            <a:endParaRPr lang="en-US" sz="2400" dirty="0" smtClean="0">
              <a:solidFill>
                <a:schemeClr val="bg1"/>
              </a:solidFill>
            </a:endParaRPr>
          </a:p>
          <a:p>
            <a:pPr algn="ctr"/>
            <a:r>
              <a:rPr lang="en-US" sz="2400" dirty="0" smtClean="0">
                <a:solidFill>
                  <a:schemeClr val="bg1"/>
                </a:solidFill>
              </a:rPr>
              <a:t>Coast of </a:t>
            </a:r>
            <a:r>
              <a:rPr lang="en-US" sz="2400" dirty="0" err="1" smtClean="0">
                <a:solidFill>
                  <a:schemeClr val="bg1"/>
                </a:solidFill>
              </a:rPr>
              <a:t>Struga</a:t>
            </a:r>
            <a:endParaRPr lang="en-US" sz="2400" dirty="0" smtClean="0">
              <a:solidFill>
                <a:schemeClr val="bg1"/>
              </a:solidFill>
            </a:endParaRPr>
          </a:p>
          <a:p>
            <a:pPr algn="ctr"/>
            <a:endParaRPr lang="en-US" sz="2400" dirty="0">
              <a:solidFill>
                <a:schemeClr val="bg1"/>
              </a:solidFill>
            </a:endParaRPr>
          </a:p>
          <a:p>
            <a:r>
              <a:rPr lang="en-US" dirty="0" smtClean="0">
                <a:solidFill>
                  <a:schemeClr val="bg1"/>
                </a:solidFill>
              </a:rPr>
              <a:t>The SEA Reports for these 2 plans were published for “public consultations” without the actual urban plans, without any information where to send comments and by what deadline and without any information for the legally binding public hearing</a:t>
            </a:r>
          </a:p>
          <a:p>
            <a:pPr algn="ctr"/>
            <a:endParaRPr lang="en-US" sz="2400" dirty="0">
              <a:solidFill>
                <a:schemeClr val="bg1"/>
              </a:solidFill>
            </a:endParaRPr>
          </a:p>
          <a:p>
            <a:pPr algn="ctr"/>
            <a:endParaRPr lang="en-US" sz="2400" dirty="0" smtClean="0">
              <a:solidFill>
                <a:schemeClr val="bg1"/>
              </a:solidFill>
            </a:endParaRPr>
          </a:p>
          <a:p>
            <a:pPr algn="ctr"/>
            <a:endParaRPr lang="en-US" sz="2400" dirty="0" smtClean="0">
              <a:solidFill>
                <a:schemeClr val="bg1"/>
              </a:solidFill>
            </a:endParaRPr>
          </a:p>
          <a:p>
            <a:pPr algn="ctr"/>
            <a:endParaRPr lang="en-US" sz="2400" dirty="0" smtClean="0">
              <a:solidFill>
                <a:schemeClr val="bg1"/>
              </a:solidFill>
            </a:endParaRPr>
          </a:p>
          <a:p>
            <a:pPr algn="ctr"/>
            <a:endParaRPr lang="en-US" sz="2400" dirty="0">
              <a:solidFill>
                <a:schemeClr val="bg1"/>
              </a:solidFill>
            </a:endParaRPr>
          </a:p>
          <a:p>
            <a:pPr algn="ctr"/>
            <a:endParaRPr lang="en-US" sz="2400" dirty="0" smtClean="0">
              <a:solidFill>
                <a:schemeClr val="bg1"/>
              </a:solidFill>
            </a:endParaRPr>
          </a:p>
          <a:p>
            <a:pPr algn="ctr"/>
            <a:endParaRPr lang="en-US" sz="2400" dirty="0">
              <a:solidFill>
                <a:schemeClr val="bg1"/>
              </a:solidFill>
            </a:endParaRPr>
          </a:p>
          <a:p>
            <a:pPr algn="ctr"/>
            <a:endParaRPr lang="en-US" sz="2400" dirty="0" smtClean="0">
              <a:solidFill>
                <a:schemeClr val="bg1"/>
              </a:solidFill>
            </a:endParaRPr>
          </a:p>
        </p:txBody>
      </p:sp>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l="10326" r="8804"/>
          <a:stretch/>
        </p:blipFill>
        <p:spPr>
          <a:xfrm>
            <a:off x="7275146" y="13063"/>
            <a:ext cx="4888577" cy="3400321"/>
          </a:xfrm>
          <a:prstGeom prst="rect">
            <a:avLst/>
          </a:prstGeom>
        </p:spPr>
      </p:pic>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6075" t="10939" r="15743"/>
          <a:stretch/>
        </p:blipFill>
        <p:spPr>
          <a:xfrm>
            <a:off x="3541712" y="13062"/>
            <a:ext cx="3521697" cy="3448181"/>
          </a:xfrm>
          <a:prstGeom prst="rect">
            <a:avLst/>
          </a:prstGeom>
        </p:spPr>
      </p:pic>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l="14261" r="9925"/>
          <a:stretch/>
        </p:blipFill>
        <p:spPr>
          <a:xfrm rot="10800000">
            <a:off x="8606494" y="3962969"/>
            <a:ext cx="3557229" cy="2792498"/>
          </a:xfrm>
          <a:prstGeom prst="rect">
            <a:avLst/>
          </a:prstGeom>
        </p:spPr>
      </p:pic>
      <p:sp>
        <p:nvSpPr>
          <p:cNvPr id="12" name="Rectangle 11"/>
          <p:cNvSpPr/>
          <p:nvPr/>
        </p:nvSpPr>
        <p:spPr>
          <a:xfrm>
            <a:off x="3299773" y="210924"/>
            <a:ext cx="806799" cy="400110"/>
          </a:xfrm>
          <a:prstGeom prst="rect">
            <a:avLst/>
          </a:prstGeom>
        </p:spPr>
        <p:txBody>
          <a:bodyPr wrap="square">
            <a:spAutoFit/>
          </a:bodyPr>
          <a:lstStyle/>
          <a:p>
            <a:pPr lvl="1"/>
            <a:r>
              <a:rPr lang="en-US" sz="2000" b="1" u="sng" dirty="0" smtClean="0">
                <a:solidFill>
                  <a:schemeClr val="bg1"/>
                </a:solidFill>
              </a:rPr>
              <a:t>1</a:t>
            </a:r>
            <a:endParaRPr lang="en-US" sz="2000" b="1" u="sng" dirty="0" smtClean="0">
              <a:solidFill>
                <a:schemeClr val="bg1"/>
              </a:solidFill>
            </a:endParaRPr>
          </a:p>
        </p:txBody>
      </p:sp>
      <p:sp>
        <p:nvSpPr>
          <p:cNvPr id="13" name="Rectangle 12"/>
          <p:cNvSpPr/>
          <p:nvPr/>
        </p:nvSpPr>
        <p:spPr>
          <a:xfrm>
            <a:off x="7275146" y="109728"/>
            <a:ext cx="806799" cy="400110"/>
          </a:xfrm>
          <a:prstGeom prst="rect">
            <a:avLst/>
          </a:prstGeom>
        </p:spPr>
        <p:txBody>
          <a:bodyPr wrap="square">
            <a:spAutoFit/>
          </a:bodyPr>
          <a:lstStyle/>
          <a:p>
            <a:pPr lvl="1"/>
            <a:r>
              <a:rPr lang="en-US" sz="2000" b="1" u="sng" dirty="0" smtClean="0">
                <a:solidFill>
                  <a:schemeClr val="bg1"/>
                </a:solidFill>
              </a:rPr>
              <a:t>1</a:t>
            </a:r>
            <a:endParaRPr lang="en-US" sz="2000" b="1" u="sng" dirty="0" smtClean="0">
              <a:solidFill>
                <a:schemeClr val="bg1"/>
              </a:solidFill>
            </a:endParaRPr>
          </a:p>
        </p:txBody>
      </p:sp>
      <p:sp>
        <p:nvSpPr>
          <p:cNvPr id="14" name="Rectangle 13"/>
          <p:cNvSpPr/>
          <p:nvPr/>
        </p:nvSpPr>
        <p:spPr>
          <a:xfrm>
            <a:off x="11100962" y="4018853"/>
            <a:ext cx="806799" cy="400110"/>
          </a:xfrm>
          <a:prstGeom prst="rect">
            <a:avLst/>
          </a:prstGeom>
        </p:spPr>
        <p:txBody>
          <a:bodyPr wrap="square">
            <a:spAutoFit/>
          </a:bodyPr>
          <a:lstStyle/>
          <a:p>
            <a:pPr lvl="1"/>
            <a:r>
              <a:rPr lang="en-US" sz="2000" b="1" u="sng" dirty="0"/>
              <a:t>2</a:t>
            </a:r>
            <a:endParaRPr lang="en-US" sz="2000" b="1" u="sng" dirty="0" smtClean="0"/>
          </a:p>
        </p:txBody>
      </p:sp>
      <p:pic>
        <p:nvPicPr>
          <p:cNvPr id="15" name="Picture 14"/>
          <p:cNvPicPr>
            <a:picLocks noChangeAspect="1"/>
          </p:cNvPicPr>
          <p:nvPr/>
        </p:nvPicPr>
        <p:blipFill rotWithShape="1">
          <a:blip r:embed="rId5">
            <a:extLst>
              <a:ext uri="{28A0092B-C50C-407E-A947-70E740481C1C}">
                <a14:useLocalDpi xmlns:a14="http://schemas.microsoft.com/office/drawing/2010/main" val="0"/>
              </a:ext>
            </a:extLst>
          </a:blip>
          <a:srcRect l="10046"/>
          <a:stretch/>
        </p:blipFill>
        <p:spPr>
          <a:xfrm>
            <a:off x="3498574" y="3564903"/>
            <a:ext cx="5107920" cy="3194071"/>
          </a:xfrm>
          <a:prstGeom prst="rect">
            <a:avLst/>
          </a:prstGeom>
        </p:spPr>
      </p:pic>
      <p:sp>
        <p:nvSpPr>
          <p:cNvPr id="16" name="Rectangle 15"/>
          <p:cNvSpPr/>
          <p:nvPr/>
        </p:nvSpPr>
        <p:spPr>
          <a:xfrm>
            <a:off x="7409441" y="3875658"/>
            <a:ext cx="806799" cy="400110"/>
          </a:xfrm>
          <a:prstGeom prst="rect">
            <a:avLst/>
          </a:prstGeom>
        </p:spPr>
        <p:txBody>
          <a:bodyPr wrap="square">
            <a:spAutoFit/>
          </a:bodyPr>
          <a:lstStyle/>
          <a:p>
            <a:pPr lvl="1"/>
            <a:r>
              <a:rPr lang="en-US" sz="2000" b="1" u="sng" dirty="0">
                <a:solidFill>
                  <a:schemeClr val="bg1"/>
                </a:solidFill>
              </a:rPr>
              <a:t>2</a:t>
            </a:r>
            <a:endParaRPr lang="en-US" sz="2000" b="1" u="sng" dirty="0" smtClean="0">
              <a:solidFill>
                <a:schemeClr val="bg1"/>
              </a:solidFill>
            </a:endParaRPr>
          </a:p>
        </p:txBody>
      </p:sp>
      <p:sp>
        <p:nvSpPr>
          <p:cNvPr id="17" name="Right Arrow 16"/>
          <p:cNvSpPr/>
          <p:nvPr/>
        </p:nvSpPr>
        <p:spPr>
          <a:xfrm>
            <a:off x="3975652" y="4275768"/>
            <a:ext cx="715618" cy="309484"/>
          </a:xfrm>
          <a:prstGeom prst="rightArrow">
            <a:avLst/>
          </a:prstGeom>
          <a:solidFill>
            <a:srgbClr val="FF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1225404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44010" y="4887312"/>
            <a:ext cx="11547990" cy="923330"/>
          </a:xfrm>
          <a:prstGeom prst="rect">
            <a:avLst/>
          </a:prstGeom>
        </p:spPr>
        <p:txBody>
          <a:bodyPr wrap="square">
            <a:spAutoFit/>
          </a:bodyPr>
          <a:lstStyle/>
          <a:p>
            <a:pPr lvl="0" eaLnBrk="0" fontAlgn="base" hangingPunct="0">
              <a:spcBef>
                <a:spcPct val="0"/>
              </a:spcBef>
              <a:spcAft>
                <a:spcPct val="0"/>
              </a:spcAft>
            </a:pPr>
            <a:r>
              <a:rPr lang="en-US" altLang="en-US" dirty="0" smtClean="0">
                <a:latin typeface="Arial" panose="020B0604020202020204" pitchFamily="34" charset="0"/>
              </a:rPr>
              <a:t>These 3 new </a:t>
            </a:r>
            <a:r>
              <a:rPr lang="en-US" altLang="en-US" dirty="0" smtClean="0">
                <a:latin typeface="Arial" panose="020B0604020202020204" pitchFamily="34" charset="0"/>
              </a:rPr>
              <a:t>developments </a:t>
            </a:r>
            <a:r>
              <a:rPr lang="en-US" altLang="en-US" dirty="0" smtClean="0">
                <a:latin typeface="Arial" panose="020B0604020202020204" pitchFamily="34" charset="0"/>
              </a:rPr>
              <a:t>are all in a stretch of about 650 meters of previously (almost) </a:t>
            </a:r>
            <a:r>
              <a:rPr lang="en-US" altLang="en-US" dirty="0">
                <a:latin typeface="Arial" panose="020B0604020202020204" pitchFamily="34" charset="0"/>
              </a:rPr>
              <a:t>untouched coastal </a:t>
            </a:r>
            <a:r>
              <a:rPr lang="en-US" altLang="en-US" dirty="0" smtClean="0">
                <a:latin typeface="Arial" panose="020B0604020202020204" pitchFamily="34" charset="0"/>
              </a:rPr>
              <a:t>area. In addition, there is a plan for extension of the village of </a:t>
            </a:r>
            <a:r>
              <a:rPr lang="en-US" altLang="en-US" dirty="0" err="1" smtClean="0">
                <a:latin typeface="Arial" panose="020B0604020202020204" pitchFamily="34" charset="0"/>
              </a:rPr>
              <a:t>Radozda</a:t>
            </a:r>
            <a:r>
              <a:rPr lang="en-US" altLang="en-US" dirty="0" smtClean="0">
                <a:latin typeface="Arial" panose="020B0604020202020204" pitchFamily="34" charset="0"/>
              </a:rPr>
              <a:t> to the left and a plan for weekend houses, bungalows and (renovated existing) camp to the right.   </a:t>
            </a:r>
            <a:endParaRPr lang="en-US" altLang="en-US" dirty="0">
              <a:latin typeface="Arial" panose="020B0604020202020204" pitchFamily="34" charset="0"/>
            </a:endParaRPr>
          </a:p>
        </p:txBody>
      </p:sp>
      <p:sp>
        <p:nvSpPr>
          <p:cNvPr id="3" name="TextBox 2"/>
          <p:cNvSpPr txBox="1"/>
          <p:nvPr/>
        </p:nvSpPr>
        <p:spPr>
          <a:xfrm>
            <a:off x="0" y="-76200"/>
            <a:ext cx="12192000" cy="1200329"/>
          </a:xfrm>
          <a:prstGeom prst="rect">
            <a:avLst/>
          </a:prstGeom>
          <a:solidFill>
            <a:schemeClr val="tx1">
              <a:lumMod val="85000"/>
              <a:lumOff val="15000"/>
            </a:schemeClr>
          </a:solidFill>
        </p:spPr>
        <p:txBody>
          <a:bodyPr wrap="square" rtlCol="0">
            <a:spAutoFit/>
          </a:bodyPr>
          <a:lstStyle/>
          <a:p>
            <a:pPr algn="ctr"/>
            <a:r>
              <a:rPr lang="en-US" sz="2400" dirty="0" smtClean="0">
                <a:solidFill>
                  <a:schemeClr val="bg1"/>
                </a:solidFill>
              </a:rPr>
              <a:t>   </a:t>
            </a:r>
          </a:p>
          <a:p>
            <a:pPr algn="ctr"/>
            <a:r>
              <a:rPr lang="en-US" sz="2400" dirty="0" smtClean="0">
                <a:solidFill>
                  <a:schemeClr val="bg1"/>
                </a:solidFill>
              </a:rPr>
              <a:t>Municipality of </a:t>
            </a:r>
            <a:r>
              <a:rPr lang="en-US" sz="2400" dirty="0" err="1" smtClean="0">
                <a:solidFill>
                  <a:schemeClr val="bg1"/>
                </a:solidFill>
              </a:rPr>
              <a:t>Struga</a:t>
            </a:r>
            <a:r>
              <a:rPr lang="en-US" sz="2400" dirty="0" smtClean="0">
                <a:solidFill>
                  <a:schemeClr val="bg1"/>
                </a:solidFill>
              </a:rPr>
              <a:t> – recent urban development (v. </a:t>
            </a:r>
            <a:r>
              <a:rPr lang="en-US" sz="2400" dirty="0" err="1" smtClean="0">
                <a:solidFill>
                  <a:schemeClr val="bg1"/>
                </a:solidFill>
              </a:rPr>
              <a:t>Radozda</a:t>
            </a:r>
            <a:r>
              <a:rPr lang="en-US" sz="2400" dirty="0" smtClean="0">
                <a:solidFill>
                  <a:schemeClr val="bg1"/>
                </a:solidFill>
              </a:rPr>
              <a:t>)</a:t>
            </a:r>
          </a:p>
          <a:p>
            <a:pPr algn="ctr"/>
            <a:r>
              <a:rPr lang="en-US" sz="2400" dirty="0" smtClean="0">
                <a:solidFill>
                  <a:schemeClr val="bg1"/>
                </a:solidFill>
              </a:rPr>
              <a:t> </a:t>
            </a:r>
            <a:endParaRPr lang="en-US" sz="2400" dirty="0">
              <a:solidFill>
                <a:schemeClr val="bg1"/>
              </a:solidFill>
            </a:endParaRP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32885" t="38769" r="21307"/>
          <a:stretch/>
        </p:blipFill>
        <p:spPr>
          <a:xfrm>
            <a:off x="2851497" y="1267099"/>
            <a:ext cx="4501214" cy="3384414"/>
          </a:xfrm>
          <a:prstGeom prst="rect">
            <a:avLst/>
          </a:prstGeo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23831" t="10811" r="19435" b="16022"/>
          <a:stretch/>
        </p:blipFill>
        <p:spPr>
          <a:xfrm>
            <a:off x="7424059" y="1242113"/>
            <a:ext cx="4702965" cy="3409400"/>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14261" r="9925"/>
          <a:stretch/>
        </p:blipFill>
        <p:spPr>
          <a:xfrm rot="5400000">
            <a:off x="-270667" y="1603130"/>
            <a:ext cx="3415519" cy="2681252"/>
          </a:xfrm>
          <a:prstGeom prst="rect">
            <a:avLst/>
          </a:prstGeom>
        </p:spPr>
      </p:pic>
    </p:spTree>
    <p:extLst>
      <p:ext uri="{BB962C8B-B14F-4D97-AF65-F5344CB8AC3E}">
        <p14:creationId xmlns:p14="http://schemas.microsoft.com/office/powerpoint/2010/main" val="167997419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l="15404" r="8892"/>
          <a:stretch/>
        </p:blipFill>
        <p:spPr>
          <a:xfrm>
            <a:off x="6109253" y="1250632"/>
            <a:ext cx="6042991" cy="4490078"/>
          </a:xfrm>
          <a:prstGeom prst="rect">
            <a:avLst/>
          </a:prstGeom>
        </p:spPr>
      </p:pic>
      <p:sp>
        <p:nvSpPr>
          <p:cNvPr id="2" name="TextBox 1"/>
          <p:cNvSpPr txBox="1"/>
          <p:nvPr/>
        </p:nvSpPr>
        <p:spPr>
          <a:xfrm>
            <a:off x="0" y="-188"/>
            <a:ext cx="12192000" cy="1200329"/>
          </a:xfrm>
          <a:prstGeom prst="rect">
            <a:avLst/>
          </a:prstGeom>
          <a:solidFill>
            <a:schemeClr val="tx1">
              <a:lumMod val="85000"/>
              <a:lumOff val="15000"/>
            </a:schemeClr>
          </a:solidFill>
        </p:spPr>
        <p:txBody>
          <a:bodyPr wrap="square" rtlCol="0">
            <a:spAutoFit/>
          </a:bodyPr>
          <a:lstStyle/>
          <a:p>
            <a:pPr algn="ctr"/>
            <a:r>
              <a:rPr lang="en-US" sz="2400" dirty="0" smtClean="0">
                <a:solidFill>
                  <a:schemeClr val="bg1"/>
                </a:solidFill>
              </a:rPr>
              <a:t> </a:t>
            </a:r>
            <a:endParaRPr lang="en-US" sz="2400" dirty="0" smtClean="0">
              <a:solidFill>
                <a:schemeClr val="bg1"/>
              </a:solidFill>
            </a:endParaRPr>
          </a:p>
          <a:p>
            <a:pPr algn="ctr"/>
            <a:r>
              <a:rPr lang="en-US" sz="2400" dirty="0">
                <a:solidFill>
                  <a:schemeClr val="bg1"/>
                </a:solidFill>
              </a:rPr>
              <a:t>F</a:t>
            </a:r>
            <a:r>
              <a:rPr lang="en-US" sz="2400" dirty="0" smtClean="0">
                <a:solidFill>
                  <a:schemeClr val="bg1"/>
                </a:solidFill>
              </a:rPr>
              <a:t>urther urbanization - </a:t>
            </a:r>
            <a:r>
              <a:rPr lang="en-US" sz="2400" dirty="0" smtClean="0">
                <a:solidFill>
                  <a:schemeClr val="bg1"/>
                </a:solidFill>
              </a:rPr>
              <a:t>Coast </a:t>
            </a:r>
            <a:r>
              <a:rPr lang="en-US" sz="2400" dirty="0">
                <a:solidFill>
                  <a:schemeClr val="bg1"/>
                </a:solidFill>
              </a:rPr>
              <a:t>of </a:t>
            </a:r>
            <a:r>
              <a:rPr lang="en-US" sz="2400" dirty="0" err="1" smtClean="0">
                <a:solidFill>
                  <a:schemeClr val="bg1"/>
                </a:solidFill>
              </a:rPr>
              <a:t>Struga</a:t>
            </a:r>
            <a:r>
              <a:rPr lang="en-US" sz="2400" dirty="0" smtClean="0">
                <a:solidFill>
                  <a:schemeClr val="bg1"/>
                </a:solidFill>
              </a:rPr>
              <a:t> (</a:t>
            </a:r>
            <a:r>
              <a:rPr lang="en-US" sz="2400" dirty="0">
                <a:solidFill>
                  <a:schemeClr val="bg1"/>
                </a:solidFill>
              </a:rPr>
              <a:t>December </a:t>
            </a:r>
            <a:r>
              <a:rPr lang="en-US" sz="2400" dirty="0" smtClean="0">
                <a:solidFill>
                  <a:schemeClr val="bg1"/>
                </a:solidFill>
              </a:rPr>
              <a:t>2021 – November 2022)</a:t>
            </a:r>
            <a:endParaRPr lang="en-US" sz="2400" dirty="0">
              <a:solidFill>
                <a:schemeClr val="bg1"/>
              </a:solidFill>
            </a:endParaRPr>
          </a:p>
          <a:p>
            <a:pPr algn="ctr"/>
            <a:endParaRPr lang="en-US" sz="2400" dirty="0" smtClean="0">
              <a:solidFill>
                <a:schemeClr val="bg1"/>
              </a:solidFill>
            </a:endParaRP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26260" t="22786" r="15906" b="-261"/>
          <a:stretch/>
        </p:blipFill>
        <p:spPr>
          <a:xfrm>
            <a:off x="44520" y="1237380"/>
            <a:ext cx="6005935" cy="4527317"/>
          </a:xfrm>
          <a:prstGeom prst="rect">
            <a:avLst/>
          </a:prstGeom>
        </p:spPr>
      </p:pic>
      <p:sp>
        <p:nvSpPr>
          <p:cNvPr id="5" name="TextBox 4"/>
          <p:cNvSpPr txBox="1"/>
          <p:nvPr/>
        </p:nvSpPr>
        <p:spPr>
          <a:xfrm>
            <a:off x="192750" y="1440633"/>
            <a:ext cx="3054033" cy="584775"/>
          </a:xfrm>
          <a:prstGeom prst="rect">
            <a:avLst/>
          </a:prstGeom>
          <a:noFill/>
        </p:spPr>
        <p:txBody>
          <a:bodyPr wrap="square" rtlCol="0">
            <a:spAutoFit/>
          </a:bodyPr>
          <a:lstStyle/>
          <a:p>
            <a:r>
              <a:rPr lang="en-US" sz="3200" dirty="0" smtClean="0">
                <a:solidFill>
                  <a:schemeClr val="bg1"/>
                </a:solidFill>
              </a:rPr>
              <a:t>November 2021</a:t>
            </a:r>
            <a:endParaRPr lang="en-US" sz="3200" dirty="0">
              <a:solidFill>
                <a:schemeClr val="bg1"/>
              </a:solidFill>
            </a:endParaRPr>
          </a:p>
        </p:txBody>
      </p:sp>
      <p:sp>
        <p:nvSpPr>
          <p:cNvPr id="6" name="TextBox 5"/>
          <p:cNvSpPr txBox="1"/>
          <p:nvPr/>
        </p:nvSpPr>
        <p:spPr>
          <a:xfrm>
            <a:off x="6400800" y="1397023"/>
            <a:ext cx="2875722" cy="584775"/>
          </a:xfrm>
          <a:prstGeom prst="rect">
            <a:avLst/>
          </a:prstGeom>
          <a:noFill/>
        </p:spPr>
        <p:txBody>
          <a:bodyPr wrap="square" rtlCol="0">
            <a:spAutoFit/>
          </a:bodyPr>
          <a:lstStyle/>
          <a:p>
            <a:r>
              <a:rPr lang="en-US" sz="3200" dirty="0" smtClean="0">
                <a:solidFill>
                  <a:schemeClr val="bg1"/>
                </a:solidFill>
              </a:rPr>
              <a:t>November 2022</a:t>
            </a:r>
            <a:endParaRPr lang="en-US" sz="3200" dirty="0">
              <a:solidFill>
                <a:schemeClr val="bg1"/>
              </a:solidFill>
            </a:endParaRPr>
          </a:p>
        </p:txBody>
      </p:sp>
    </p:spTree>
    <p:extLst>
      <p:ext uri="{BB962C8B-B14F-4D97-AF65-F5344CB8AC3E}">
        <p14:creationId xmlns:p14="http://schemas.microsoft.com/office/powerpoint/2010/main" val="275748737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20314</TotalTime>
  <Words>2880</Words>
  <Application>Microsoft Office PowerPoint</Application>
  <PresentationFormat>Widescreen</PresentationFormat>
  <Paragraphs>252</Paragraphs>
  <Slides>24</Slides>
  <Notes>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24</vt:i4>
      </vt:variant>
    </vt:vector>
  </HeadingPairs>
  <TitlesOfParts>
    <vt:vector size="29" baseType="lpstr">
      <vt:lpstr>Arial</vt:lpstr>
      <vt:lpstr>Calibri</vt:lpstr>
      <vt:lpstr>Calibri Light</vt:lpstr>
      <vt:lpstr>Times New Roman</vt:lpstr>
      <vt:lpstr>Office Theme</vt:lpstr>
      <vt:lpstr>PowerPoint Presentation</vt:lpstr>
      <vt:lpstr>Overview of the past year (Dec.2021-Nov.2022)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Iskra</dc:creator>
  <cp:lastModifiedBy>Iskra</cp:lastModifiedBy>
  <cp:revision>568</cp:revision>
  <dcterms:created xsi:type="dcterms:W3CDTF">2021-11-22T14:32:35Z</dcterms:created>
  <dcterms:modified xsi:type="dcterms:W3CDTF">2022-11-29T13:43:56Z</dcterms:modified>
</cp:coreProperties>
</file>