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70" r:id="rId1"/>
  </p:sldMasterIdLst>
  <p:sldIdLst>
    <p:sldId id="256" r:id="rId2"/>
    <p:sldId id="296" r:id="rId3"/>
    <p:sldId id="313" r:id="rId4"/>
    <p:sldId id="297" r:id="rId5"/>
    <p:sldId id="314" r:id="rId6"/>
    <p:sldId id="317" r:id="rId7"/>
    <p:sldId id="318" r:id="rId8"/>
    <p:sldId id="321" r:id="rId9"/>
    <p:sldId id="319" r:id="rId10"/>
    <p:sldId id="322" r:id="rId11"/>
    <p:sldId id="323" r:id="rId12"/>
    <p:sldId id="324" r:id="rId13"/>
    <p:sldId id="325" r:id="rId14"/>
    <p:sldId id="309" r:id="rId15"/>
    <p:sldId id="310" r:id="rId16"/>
    <p:sldId id="311" r:id="rId17"/>
    <p:sldId id="312" r:id="rId18"/>
    <p:sldId id="29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59213DA-8AC5-4016-AF73-6B36CD98F8E3}" type="datetimeFigureOut">
              <a:rPr lang="en-US" smtClean="0"/>
              <a:t>11/29/2022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CF27AF2-7422-47B1-97AF-0560B43F143E}"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25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213DA-8AC5-4016-AF73-6B36CD98F8E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273646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213DA-8AC5-4016-AF73-6B36CD98F8E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10272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213DA-8AC5-4016-AF73-6B36CD98F8E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28003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9213DA-8AC5-4016-AF73-6B36CD98F8E3}" type="datetimeFigureOut">
              <a:rPr lang="en-US" smtClean="0"/>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85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9213DA-8AC5-4016-AF73-6B36CD98F8E3}"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193747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9213DA-8AC5-4016-AF73-6B36CD98F8E3}" type="datetimeFigureOut">
              <a:rPr lang="en-US" smtClean="0"/>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89210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9213DA-8AC5-4016-AF73-6B36CD98F8E3}" type="datetimeFigureOut">
              <a:rPr lang="en-US" smtClean="0"/>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84825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213DA-8AC5-4016-AF73-6B36CD98F8E3}" type="datetimeFigureOut">
              <a:rPr lang="en-US" smtClean="0"/>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13208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9213DA-8AC5-4016-AF73-6B36CD98F8E3}"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401438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9213DA-8AC5-4016-AF73-6B36CD98F8E3}" type="datetimeFigureOut">
              <a:rPr lang="en-US" smtClean="0"/>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255828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59213DA-8AC5-4016-AF73-6B36CD98F8E3}" type="datetimeFigureOut">
              <a:rPr lang="en-US" smtClean="0"/>
              <a:t>11/29/2022</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CF27AF2-7422-47B1-97AF-0560B43F143E}" type="slidenum">
              <a:rPr lang="en-US" smtClean="0"/>
              <a:t>‹#›</a:t>
            </a:fld>
            <a:endParaRPr lang="en-US"/>
          </a:p>
        </p:txBody>
      </p:sp>
    </p:spTree>
    <p:extLst>
      <p:ext uri="{BB962C8B-B14F-4D97-AF65-F5344CB8AC3E}">
        <p14:creationId xmlns:p14="http://schemas.microsoft.com/office/powerpoint/2010/main" val="322775164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researchgate.net/publication/338596069_Natura_2000_Habitat_Mapping_of_the_Skadar_Lake_National_Park_in_Montenegr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C472-25B3-40CE-B475-DA5BE3A50ED7}"/>
              </a:ext>
            </a:extLst>
          </p:cNvPr>
          <p:cNvSpPr>
            <a:spLocks noGrp="1"/>
          </p:cNvSpPr>
          <p:nvPr>
            <p:ph type="ctrTitle"/>
          </p:nvPr>
        </p:nvSpPr>
        <p:spPr/>
        <p:txBody>
          <a:bodyPr>
            <a:normAutofit/>
          </a:bodyPr>
          <a:lstStyle/>
          <a:p>
            <a:r>
              <a:rPr lang="en-US" sz="4000" b="1" dirty="0">
                <a:effectLst/>
                <a:latin typeface="Calibri" panose="020F0502020204030204" pitchFamily="34" charset="0"/>
                <a:ea typeface="Calibri" panose="020F0502020204030204" pitchFamily="34" charset="0"/>
              </a:rPr>
              <a:t>SCADAR LAKE NATIONAL PARK</a:t>
            </a:r>
            <a:endParaRPr lang="en-US" sz="16600" dirty="0"/>
          </a:p>
        </p:txBody>
      </p:sp>
      <p:sp>
        <p:nvSpPr>
          <p:cNvPr id="3" name="Subtitle 2">
            <a:extLst>
              <a:ext uri="{FF2B5EF4-FFF2-40B4-BE49-F238E27FC236}">
                <a16:creationId xmlns:a16="http://schemas.microsoft.com/office/drawing/2014/main" id="{4D477004-B4D4-42FE-B3CD-3F8A3F08B0ED}"/>
              </a:ext>
            </a:extLst>
          </p:cNvPr>
          <p:cNvSpPr>
            <a:spLocks noGrp="1"/>
          </p:cNvSpPr>
          <p:nvPr>
            <p:ph type="subTitle" idx="1"/>
          </p:nvPr>
        </p:nvSpPr>
        <p:spPr>
          <a:xfrm>
            <a:off x="7755143" y="3869634"/>
            <a:ext cx="2825760" cy="1388165"/>
          </a:xfrm>
        </p:spPr>
        <p:txBody>
          <a:bodyPr>
            <a:normAutofit fontScale="77500" lnSpcReduction="20000"/>
          </a:bodyPr>
          <a:lstStyle/>
          <a:p>
            <a:r>
              <a:rPr lang="en-US" dirty="0"/>
              <a:t>MSc. Azra </a:t>
            </a:r>
            <a:r>
              <a:rPr lang="en-US" dirty="0" err="1"/>
              <a:t>Vukovi</a:t>
            </a:r>
            <a:r>
              <a:rPr lang="sr-Latn-ME" dirty="0"/>
              <a:t>ć</a:t>
            </a:r>
          </a:p>
          <a:p>
            <a:r>
              <a:rPr lang="sr-Latn-ME" dirty="0"/>
              <a:t>NGO </a:t>
            </a:r>
            <a:r>
              <a:rPr lang="sr-Latn-ME" dirty="0" err="1"/>
              <a:t>Green</a:t>
            </a:r>
            <a:r>
              <a:rPr lang="sr-Latn-ME" dirty="0"/>
              <a:t> </a:t>
            </a:r>
            <a:r>
              <a:rPr lang="sr-Latn-ME" dirty="0" err="1"/>
              <a:t>Home</a:t>
            </a:r>
            <a:r>
              <a:rPr lang="sr-Latn-ME" dirty="0"/>
              <a:t> </a:t>
            </a:r>
          </a:p>
          <a:p>
            <a:r>
              <a:rPr lang="sr-Latn-ME" dirty="0" err="1"/>
              <a:t>Citizens</a:t>
            </a:r>
            <a:r>
              <a:rPr lang="sr-Latn-ME" dirty="0"/>
              <a:t> </a:t>
            </a:r>
            <a:r>
              <a:rPr lang="sr-Latn-ME" dirty="0" err="1"/>
              <a:t>Group</a:t>
            </a:r>
            <a:r>
              <a:rPr lang="sr-Latn-ME" dirty="0"/>
              <a:t> </a:t>
            </a:r>
            <a:r>
              <a:rPr lang="sr-Latn-ME" dirty="0" err="1"/>
              <a:t>of</a:t>
            </a:r>
            <a:r>
              <a:rPr lang="sr-Latn-ME" dirty="0"/>
              <a:t> Virpazar</a:t>
            </a:r>
            <a:endParaRPr lang="en-US" dirty="0"/>
          </a:p>
          <a:p>
            <a:r>
              <a:rPr lang="sr-Latn-ME" dirty="0"/>
              <a:t>30</a:t>
            </a:r>
            <a:r>
              <a:rPr lang="en-US" dirty="0"/>
              <a:t>.1</a:t>
            </a:r>
            <a:r>
              <a:rPr lang="sr-Latn-ME" dirty="0"/>
              <a:t>1</a:t>
            </a:r>
            <a:r>
              <a:rPr lang="en-US" dirty="0"/>
              <a:t>.202</a:t>
            </a:r>
            <a:r>
              <a:rPr lang="sr-Latn-ME" dirty="0"/>
              <a:t>2</a:t>
            </a:r>
            <a:r>
              <a:rPr lang="en-US" dirty="0"/>
              <a:t>. </a:t>
            </a:r>
          </a:p>
        </p:txBody>
      </p:sp>
      <p:pic>
        <p:nvPicPr>
          <p:cNvPr id="4" name="image1.png">
            <a:extLst>
              <a:ext uri="{FF2B5EF4-FFF2-40B4-BE49-F238E27FC236}">
                <a16:creationId xmlns:a16="http://schemas.microsoft.com/office/drawing/2014/main" id="{E667FF52-EAF1-492F-8FB9-585BC938C690}"/>
              </a:ext>
            </a:extLst>
          </p:cNvPr>
          <p:cNvPicPr/>
          <p:nvPr/>
        </p:nvPicPr>
        <p:blipFill>
          <a:blip r:embed="rId2"/>
          <a:srcRect/>
          <a:stretch>
            <a:fillRect/>
          </a:stretch>
        </p:blipFill>
        <p:spPr>
          <a:xfrm>
            <a:off x="245713" y="5257799"/>
            <a:ext cx="1356995" cy="1356995"/>
          </a:xfrm>
          <a:prstGeom prst="rect">
            <a:avLst/>
          </a:prstGeom>
          <a:ln/>
        </p:spPr>
      </p:pic>
      <p:pic>
        <p:nvPicPr>
          <p:cNvPr id="6" name="Picture 5">
            <a:extLst>
              <a:ext uri="{FF2B5EF4-FFF2-40B4-BE49-F238E27FC236}">
                <a16:creationId xmlns:a16="http://schemas.microsoft.com/office/drawing/2014/main" id="{EB953EC5-2823-48A1-9104-7D2B534BF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116" y="5388008"/>
            <a:ext cx="1603171" cy="1225565"/>
          </a:xfrm>
          <a:prstGeom prst="rect">
            <a:avLst/>
          </a:prstGeom>
        </p:spPr>
      </p:pic>
    </p:spTree>
    <p:extLst>
      <p:ext uri="{BB962C8B-B14F-4D97-AF65-F5344CB8AC3E}">
        <p14:creationId xmlns:p14="http://schemas.microsoft.com/office/powerpoint/2010/main" val="6645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DC4F-E0CA-51C7-21AE-121545C242BF}"/>
              </a:ext>
            </a:extLst>
          </p:cNvPr>
          <p:cNvSpPr>
            <a:spLocks noGrp="1"/>
          </p:cNvSpPr>
          <p:nvPr>
            <p:ph type="title"/>
          </p:nvPr>
        </p:nvSpPr>
        <p:spPr/>
        <p:txBody>
          <a:bodyPr/>
          <a:lstStyle/>
          <a:p>
            <a:r>
              <a:rPr lang="sr-Latn-ME" dirty="0"/>
              <a:t>Status of recomendations implementation</a:t>
            </a:r>
            <a:endParaRPr lang="en-US" dirty="0"/>
          </a:p>
        </p:txBody>
      </p:sp>
      <p:sp>
        <p:nvSpPr>
          <p:cNvPr id="3" name="Content Placeholder 2">
            <a:extLst>
              <a:ext uri="{FF2B5EF4-FFF2-40B4-BE49-F238E27FC236}">
                <a16:creationId xmlns:a16="http://schemas.microsoft.com/office/drawing/2014/main" id="{E73582EC-C3D7-7860-AA14-D673A8296182}"/>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366585B3-A91B-AB22-2D8E-983853E1CC06}"/>
              </a:ext>
            </a:extLst>
          </p:cNvPr>
          <p:cNvGraphicFramePr>
            <a:graphicFrameLocks/>
          </p:cNvGraphicFramePr>
          <p:nvPr>
            <p:extLst>
              <p:ext uri="{D42A27DB-BD31-4B8C-83A1-F6EECF244321}">
                <p14:modId xmlns:p14="http://schemas.microsoft.com/office/powerpoint/2010/main" val="3500765672"/>
              </p:ext>
            </p:extLst>
          </p:nvPr>
        </p:nvGraphicFramePr>
        <p:xfrm>
          <a:off x="1143000" y="2057400"/>
          <a:ext cx="9872662" cy="402336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992158650"/>
                    </a:ext>
                  </a:extLst>
                </a:gridCol>
                <a:gridCol w="4936331">
                  <a:extLst>
                    <a:ext uri="{9D8B030D-6E8A-4147-A177-3AD203B41FA5}">
                      <a16:colId xmlns:a16="http://schemas.microsoft.com/office/drawing/2014/main" val="370067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lt1"/>
                          </a:solidFill>
                          <a:effectLst/>
                          <a:latin typeface="+mn-lt"/>
                          <a:ea typeface="+mn-ea"/>
                          <a:cs typeface="+mn-cs"/>
                        </a:rPr>
                        <a:t>Conservation and management measures recommended by the Mission </a:t>
                      </a:r>
                      <a:endParaRPr lang="en-US" sz="1400" dirty="0"/>
                    </a:p>
                  </a:txBody>
                  <a:tcPr/>
                </a:tc>
                <a:tc>
                  <a:txBody>
                    <a:bodyPr/>
                    <a:lstStyle/>
                    <a:p>
                      <a:r>
                        <a:rPr lang="en-GB" sz="1400" b="1" kern="1200" dirty="0">
                          <a:solidFill>
                            <a:schemeClr val="lt1"/>
                          </a:solidFill>
                          <a:effectLst/>
                          <a:latin typeface="+mn-lt"/>
                          <a:ea typeface="+mn-ea"/>
                          <a:cs typeface="+mn-cs"/>
                        </a:rPr>
                        <a:t>Results achieved (according to the publicly available information) </a:t>
                      </a:r>
                      <a:endParaRPr lang="en-US" sz="1400" dirty="0"/>
                    </a:p>
                  </a:txBody>
                  <a:tcPr/>
                </a:tc>
                <a:extLst>
                  <a:ext uri="{0D108BD9-81ED-4DB2-BD59-A6C34878D82A}">
                    <a16:rowId xmlns:a16="http://schemas.microsoft.com/office/drawing/2014/main" val="48801030"/>
                  </a:ext>
                </a:extLst>
              </a:tr>
              <a:tr h="370840">
                <a:tc>
                  <a:txBody>
                    <a:bodyPr/>
                    <a:lstStyle/>
                    <a:p>
                      <a:r>
                        <a:rPr lang="en-GB" sz="1600" kern="1200" dirty="0">
                          <a:solidFill>
                            <a:schemeClr val="dk1"/>
                          </a:solidFill>
                          <a:effectLst/>
                          <a:latin typeface="+mn-lt"/>
                          <a:ea typeface="+mn-ea"/>
                          <a:cs typeface="+mn-cs"/>
                        </a:rPr>
                        <a:t>The new </a:t>
                      </a:r>
                      <a:r>
                        <a:rPr lang="en-GB" sz="1600" kern="1200" dirty="0">
                          <a:solidFill>
                            <a:srgbClr val="FF0000"/>
                          </a:solidFill>
                          <a:effectLst/>
                          <a:latin typeface="+mn-lt"/>
                          <a:ea typeface="+mn-ea"/>
                          <a:cs typeface="+mn-cs"/>
                        </a:rPr>
                        <a:t>Special Purpose Plan for </a:t>
                      </a:r>
                      <a:r>
                        <a:rPr lang="en-GB" sz="1600" kern="1200" dirty="0" err="1">
                          <a:solidFill>
                            <a:srgbClr val="FF0000"/>
                          </a:solidFill>
                          <a:effectLst/>
                          <a:latin typeface="+mn-lt"/>
                          <a:ea typeface="+mn-ea"/>
                          <a:cs typeface="+mn-cs"/>
                        </a:rPr>
                        <a:t>Skadar</a:t>
                      </a:r>
                      <a:r>
                        <a:rPr lang="en-GB" sz="1600" kern="1200" dirty="0">
                          <a:solidFill>
                            <a:srgbClr val="FF0000"/>
                          </a:solidFill>
                          <a:effectLst/>
                          <a:latin typeface="+mn-lt"/>
                          <a:ea typeface="+mn-ea"/>
                          <a:cs typeface="+mn-cs"/>
                        </a:rPr>
                        <a:t> Lake National Park</a:t>
                      </a:r>
                      <a:r>
                        <a:rPr lang="en-GB" sz="1600" kern="1200" dirty="0">
                          <a:solidFill>
                            <a:schemeClr val="dk1"/>
                          </a:solidFill>
                          <a:effectLst/>
                          <a:latin typeface="+mn-lt"/>
                          <a:ea typeface="+mn-ea"/>
                          <a:cs typeface="+mn-cs"/>
                        </a:rPr>
                        <a:t> needs to follow the approach of the 2001 Special Plan for </a:t>
                      </a:r>
                      <a:r>
                        <a:rPr lang="en-GB" sz="1600" kern="1200" dirty="0" err="1">
                          <a:solidFill>
                            <a:schemeClr val="dk1"/>
                          </a:solidFill>
                          <a:effectLst/>
                          <a:latin typeface="+mn-lt"/>
                          <a:ea typeface="+mn-ea"/>
                          <a:cs typeface="+mn-cs"/>
                        </a:rPr>
                        <a:t>Skadar</a:t>
                      </a:r>
                      <a:r>
                        <a:rPr lang="en-GB" sz="1600" kern="1200" dirty="0">
                          <a:solidFill>
                            <a:schemeClr val="dk1"/>
                          </a:solidFill>
                          <a:effectLst/>
                          <a:latin typeface="+mn-lt"/>
                          <a:ea typeface="+mn-ea"/>
                          <a:cs typeface="+mn-cs"/>
                        </a:rPr>
                        <a:t> Lake National Park and reconfirm the designation of the broader area of the mouth of </a:t>
                      </a:r>
                      <a:r>
                        <a:rPr lang="en-GB" sz="1600" kern="1200" dirty="0" err="1">
                          <a:solidFill>
                            <a:schemeClr val="dk1"/>
                          </a:solidFill>
                          <a:effectLst/>
                          <a:latin typeface="+mn-lt"/>
                          <a:ea typeface="+mn-ea"/>
                          <a:cs typeface="+mn-cs"/>
                        </a:rPr>
                        <a:t>Crnojevića</a:t>
                      </a:r>
                      <a:r>
                        <a:rPr lang="en-GB" sz="1600" kern="1200" dirty="0">
                          <a:solidFill>
                            <a:schemeClr val="dk1"/>
                          </a:solidFill>
                          <a:effectLst/>
                          <a:latin typeface="+mn-lt"/>
                          <a:ea typeface="+mn-ea"/>
                          <a:cs typeface="+mn-cs"/>
                        </a:rPr>
                        <a:t> river and the </a:t>
                      </a:r>
                      <a:r>
                        <a:rPr lang="en-GB" sz="1600" kern="1200" dirty="0" err="1">
                          <a:solidFill>
                            <a:schemeClr val="dk1"/>
                          </a:solidFill>
                          <a:effectLst/>
                          <a:latin typeface="+mn-lt"/>
                          <a:ea typeface="+mn-ea"/>
                          <a:cs typeface="+mn-cs"/>
                        </a:rPr>
                        <a:t>Liponjak</a:t>
                      </a:r>
                      <a:r>
                        <a:rPr lang="en-GB" sz="1600" kern="1200" dirty="0">
                          <a:solidFill>
                            <a:schemeClr val="dk1"/>
                          </a:solidFill>
                          <a:effectLst/>
                          <a:latin typeface="+mn-lt"/>
                          <a:ea typeface="+mn-ea"/>
                          <a:cs typeface="+mn-cs"/>
                        </a:rPr>
                        <a:t> and </a:t>
                      </a:r>
                      <a:r>
                        <a:rPr lang="en-GB" sz="1600" kern="1200" dirty="0" err="1">
                          <a:solidFill>
                            <a:schemeClr val="dk1"/>
                          </a:solidFill>
                          <a:effectLst/>
                          <a:latin typeface="+mn-lt"/>
                          <a:ea typeface="+mn-ea"/>
                          <a:cs typeface="+mn-cs"/>
                        </a:rPr>
                        <a:t>Galići</a:t>
                      </a:r>
                      <a:r>
                        <a:rPr lang="en-GB" sz="1600" kern="1200" dirty="0">
                          <a:solidFill>
                            <a:schemeClr val="dk1"/>
                          </a:solidFill>
                          <a:effectLst/>
                          <a:latin typeface="+mn-lt"/>
                          <a:ea typeface="+mn-ea"/>
                          <a:cs typeface="+mn-cs"/>
                        </a:rPr>
                        <a:t> islands a Zone I of strict protection</a:t>
                      </a:r>
                      <a:endParaRPr lang="en-US" sz="1400" dirty="0"/>
                    </a:p>
                  </a:txBody>
                  <a:tcPr/>
                </a:tc>
                <a:tc>
                  <a:txBody>
                    <a:bodyPr/>
                    <a:lstStyle/>
                    <a:p>
                      <a:r>
                        <a:rPr lang="en-GB" sz="1600" kern="1200" dirty="0">
                          <a:solidFill>
                            <a:schemeClr val="dk1"/>
                          </a:solidFill>
                          <a:effectLst/>
                          <a:latin typeface="+mn-lt"/>
                          <a:ea typeface="+mn-ea"/>
                          <a:cs typeface="+mn-cs"/>
                        </a:rPr>
                        <a:t>In August 2018, </a:t>
                      </a:r>
                      <a:r>
                        <a:rPr lang="en-GB" sz="1600" b="1" kern="1200" dirty="0">
                          <a:solidFill>
                            <a:schemeClr val="dk1"/>
                          </a:solidFill>
                          <a:effectLst/>
                          <a:latin typeface="+mn-lt"/>
                          <a:ea typeface="+mn-ea"/>
                          <a:cs typeface="+mn-cs"/>
                        </a:rPr>
                        <a:t>Draft on Special Purpose Spatial Plan for </a:t>
                      </a:r>
                      <a:r>
                        <a:rPr lang="en-GB" sz="1600" b="1" kern="1200" dirty="0" err="1">
                          <a:solidFill>
                            <a:schemeClr val="dk1"/>
                          </a:solidFill>
                          <a:effectLst/>
                          <a:latin typeface="+mn-lt"/>
                          <a:ea typeface="+mn-ea"/>
                          <a:cs typeface="+mn-cs"/>
                        </a:rPr>
                        <a:t>Skadar</a:t>
                      </a:r>
                      <a:r>
                        <a:rPr lang="en-GB" sz="1600" b="1" kern="1200" dirty="0">
                          <a:solidFill>
                            <a:schemeClr val="dk1"/>
                          </a:solidFill>
                          <a:effectLst/>
                          <a:latin typeface="+mn-lt"/>
                          <a:ea typeface="+mn-ea"/>
                          <a:cs typeface="+mn-cs"/>
                        </a:rPr>
                        <a:t> Lake National Park until 2025</a:t>
                      </a:r>
                      <a:r>
                        <a:rPr lang="en-GB" sz="1600" kern="1200" dirty="0">
                          <a:solidFill>
                            <a:schemeClr val="dk1"/>
                          </a:solidFill>
                          <a:effectLst/>
                          <a:latin typeface="+mn-lt"/>
                          <a:ea typeface="+mn-ea"/>
                          <a:cs typeface="+mn-cs"/>
                        </a:rPr>
                        <a:t> was presented to the public through the public discussion that lasted 20 days. </a:t>
                      </a:r>
                      <a:endParaRPr lang="en-US" sz="1600" kern="1200" dirty="0">
                        <a:solidFill>
                          <a:schemeClr val="dk1"/>
                        </a:solidFill>
                        <a:effectLst/>
                        <a:latin typeface="+mn-lt"/>
                        <a:ea typeface="+mn-ea"/>
                        <a:cs typeface="+mn-cs"/>
                      </a:endParaRPr>
                    </a:p>
                    <a:p>
                      <a:r>
                        <a:rPr lang="en-GB" sz="1600" kern="1200" dirty="0">
                          <a:solidFill>
                            <a:schemeClr val="dk1"/>
                          </a:solidFill>
                          <a:effectLst/>
                          <a:latin typeface="+mn-lt"/>
                          <a:ea typeface="+mn-ea"/>
                          <a:cs typeface="+mn-cs"/>
                        </a:rPr>
                        <a:t>This draft document did not apply the recommendation of designation of Zone I of the broader area of the mouth of </a:t>
                      </a:r>
                      <a:r>
                        <a:rPr lang="en-GB" sz="1600" kern="1200" dirty="0" err="1">
                          <a:solidFill>
                            <a:schemeClr val="dk1"/>
                          </a:solidFill>
                          <a:effectLst/>
                          <a:latin typeface="+mn-lt"/>
                          <a:ea typeface="+mn-ea"/>
                          <a:cs typeface="+mn-cs"/>
                        </a:rPr>
                        <a:t>Crnojevića</a:t>
                      </a:r>
                      <a:r>
                        <a:rPr lang="en-GB" sz="1600" kern="1200" dirty="0">
                          <a:solidFill>
                            <a:schemeClr val="dk1"/>
                          </a:solidFill>
                          <a:effectLst/>
                          <a:latin typeface="+mn-lt"/>
                          <a:ea typeface="+mn-ea"/>
                          <a:cs typeface="+mn-cs"/>
                        </a:rPr>
                        <a:t> river and the </a:t>
                      </a:r>
                      <a:r>
                        <a:rPr lang="en-GB" sz="1600" kern="1200" dirty="0" err="1">
                          <a:solidFill>
                            <a:schemeClr val="dk1"/>
                          </a:solidFill>
                          <a:effectLst/>
                          <a:latin typeface="+mn-lt"/>
                          <a:ea typeface="+mn-ea"/>
                          <a:cs typeface="+mn-cs"/>
                        </a:rPr>
                        <a:t>Liponjak</a:t>
                      </a:r>
                      <a:r>
                        <a:rPr lang="en-GB" sz="1600" kern="1200" dirty="0">
                          <a:solidFill>
                            <a:schemeClr val="dk1"/>
                          </a:solidFill>
                          <a:effectLst/>
                          <a:latin typeface="+mn-lt"/>
                          <a:ea typeface="+mn-ea"/>
                          <a:cs typeface="+mn-cs"/>
                        </a:rPr>
                        <a:t> and </a:t>
                      </a:r>
                      <a:r>
                        <a:rPr lang="en-GB" sz="1600" kern="1200" dirty="0" err="1">
                          <a:solidFill>
                            <a:schemeClr val="dk1"/>
                          </a:solidFill>
                          <a:effectLst/>
                          <a:latin typeface="+mn-lt"/>
                          <a:ea typeface="+mn-ea"/>
                          <a:cs typeface="+mn-cs"/>
                        </a:rPr>
                        <a:t>Galići</a:t>
                      </a:r>
                      <a:r>
                        <a:rPr lang="en-GB" sz="1600" kern="1200" dirty="0">
                          <a:solidFill>
                            <a:schemeClr val="dk1"/>
                          </a:solidFill>
                          <a:effectLst/>
                          <a:latin typeface="+mn-lt"/>
                          <a:ea typeface="+mn-ea"/>
                          <a:cs typeface="+mn-cs"/>
                        </a:rPr>
                        <a:t> islands. </a:t>
                      </a:r>
                      <a:endParaRPr lang="en-US" sz="1600" kern="1200" dirty="0">
                        <a:solidFill>
                          <a:schemeClr val="dk1"/>
                        </a:solidFill>
                        <a:effectLst/>
                        <a:latin typeface="+mn-lt"/>
                        <a:ea typeface="+mn-ea"/>
                        <a:cs typeface="+mn-cs"/>
                      </a:endParaRPr>
                    </a:p>
                    <a:p>
                      <a:r>
                        <a:rPr lang="en-GB" sz="1600" kern="1200" dirty="0">
                          <a:solidFill>
                            <a:schemeClr val="dk1"/>
                          </a:solidFill>
                          <a:effectLst/>
                          <a:latin typeface="+mn-lt"/>
                          <a:ea typeface="+mn-ea"/>
                          <a:cs typeface="+mn-cs"/>
                        </a:rPr>
                        <a:t>For the needs of this Special Purpose Spatial Plan, the State Study of Location (DSL) </a:t>
                      </a:r>
                      <a:r>
                        <a:rPr lang="en-GB" sz="1600" kern="1200" dirty="0" err="1">
                          <a:solidFill>
                            <a:schemeClr val="dk1"/>
                          </a:solidFill>
                          <a:effectLst/>
                          <a:latin typeface="+mn-lt"/>
                          <a:ea typeface="+mn-ea"/>
                          <a:cs typeface="+mn-cs"/>
                        </a:rPr>
                        <a:t>Mihailovići</a:t>
                      </a:r>
                      <a:r>
                        <a:rPr lang="en-GB" sz="1600" kern="1200" dirty="0">
                          <a:solidFill>
                            <a:schemeClr val="dk1"/>
                          </a:solidFill>
                          <a:effectLst/>
                          <a:latin typeface="+mn-lt"/>
                          <a:ea typeface="+mn-ea"/>
                          <a:cs typeface="+mn-cs"/>
                        </a:rPr>
                        <a:t> that was completed in 2014 was treated as a committed obligation.</a:t>
                      </a:r>
                      <a:r>
                        <a:rPr lang="sr-Latn-ME" sz="1600" kern="1200" dirty="0">
                          <a:solidFill>
                            <a:schemeClr val="dk1"/>
                          </a:solidFill>
                          <a:effectLst/>
                          <a:latin typeface="+mn-lt"/>
                          <a:ea typeface="+mn-ea"/>
                          <a:cs typeface="+mn-cs"/>
                        </a:rPr>
                        <a:t> </a:t>
                      </a:r>
                      <a:r>
                        <a:rPr lang="en-GB" sz="1600" kern="1200" dirty="0">
                          <a:solidFill>
                            <a:schemeClr val="dk1"/>
                          </a:solidFill>
                          <a:effectLst/>
                          <a:latin typeface="+mn-lt"/>
                          <a:ea typeface="+mn-ea"/>
                          <a:cs typeface="+mn-cs"/>
                        </a:rPr>
                        <a:t>The adoption of the Plan was expected in October 2018. However, until now, document was not finalized and adopted.</a:t>
                      </a:r>
                      <a:endParaRPr lang="en-US" sz="1400" dirty="0"/>
                    </a:p>
                  </a:txBody>
                  <a:tcPr/>
                </a:tc>
                <a:extLst>
                  <a:ext uri="{0D108BD9-81ED-4DB2-BD59-A6C34878D82A}">
                    <a16:rowId xmlns:a16="http://schemas.microsoft.com/office/drawing/2014/main" val="1881072539"/>
                  </a:ext>
                </a:extLst>
              </a:tr>
            </a:tbl>
          </a:graphicData>
        </a:graphic>
      </p:graphicFrame>
    </p:spTree>
    <p:extLst>
      <p:ext uri="{BB962C8B-B14F-4D97-AF65-F5344CB8AC3E}">
        <p14:creationId xmlns:p14="http://schemas.microsoft.com/office/powerpoint/2010/main" val="403822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DC4F-E0CA-51C7-21AE-121545C242BF}"/>
              </a:ext>
            </a:extLst>
          </p:cNvPr>
          <p:cNvSpPr>
            <a:spLocks noGrp="1"/>
          </p:cNvSpPr>
          <p:nvPr>
            <p:ph type="title"/>
          </p:nvPr>
        </p:nvSpPr>
        <p:spPr/>
        <p:txBody>
          <a:bodyPr/>
          <a:lstStyle/>
          <a:p>
            <a:r>
              <a:rPr lang="sr-Latn-ME" dirty="0"/>
              <a:t>Status of recomendations implementation</a:t>
            </a:r>
            <a:endParaRPr lang="en-US" dirty="0"/>
          </a:p>
        </p:txBody>
      </p:sp>
      <p:sp>
        <p:nvSpPr>
          <p:cNvPr id="3" name="Content Placeholder 2">
            <a:extLst>
              <a:ext uri="{FF2B5EF4-FFF2-40B4-BE49-F238E27FC236}">
                <a16:creationId xmlns:a16="http://schemas.microsoft.com/office/drawing/2014/main" id="{E73582EC-C3D7-7860-AA14-D673A8296182}"/>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366585B3-A91B-AB22-2D8E-983853E1CC06}"/>
              </a:ext>
            </a:extLst>
          </p:cNvPr>
          <p:cNvGraphicFramePr>
            <a:graphicFrameLocks/>
          </p:cNvGraphicFramePr>
          <p:nvPr>
            <p:extLst>
              <p:ext uri="{D42A27DB-BD31-4B8C-83A1-F6EECF244321}">
                <p14:modId xmlns:p14="http://schemas.microsoft.com/office/powerpoint/2010/main" val="1502089161"/>
              </p:ext>
            </p:extLst>
          </p:nvPr>
        </p:nvGraphicFramePr>
        <p:xfrm>
          <a:off x="1143000" y="2057400"/>
          <a:ext cx="9872662" cy="368808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992158650"/>
                    </a:ext>
                  </a:extLst>
                </a:gridCol>
                <a:gridCol w="4936331">
                  <a:extLst>
                    <a:ext uri="{9D8B030D-6E8A-4147-A177-3AD203B41FA5}">
                      <a16:colId xmlns:a16="http://schemas.microsoft.com/office/drawing/2014/main" val="370067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effectLst/>
                          <a:latin typeface="+mn-lt"/>
                          <a:ea typeface="+mn-ea"/>
                          <a:cs typeface="+mn-cs"/>
                        </a:rPr>
                        <a:t>Conservation and management measures recommended by the Mission </a:t>
                      </a:r>
                      <a:endParaRPr lang="en-US" sz="1600" dirty="0"/>
                    </a:p>
                  </a:txBody>
                  <a:tcPr/>
                </a:tc>
                <a:tc>
                  <a:txBody>
                    <a:bodyPr/>
                    <a:lstStyle/>
                    <a:p>
                      <a:r>
                        <a:rPr lang="en-GB" sz="1600" b="1" kern="1200" dirty="0">
                          <a:solidFill>
                            <a:schemeClr val="lt1"/>
                          </a:solidFill>
                          <a:effectLst/>
                          <a:latin typeface="+mn-lt"/>
                          <a:ea typeface="+mn-ea"/>
                          <a:cs typeface="+mn-cs"/>
                        </a:rPr>
                        <a:t>Results achieved (according to the publicly available information) </a:t>
                      </a:r>
                      <a:endParaRPr lang="en-US" sz="1600" dirty="0"/>
                    </a:p>
                  </a:txBody>
                  <a:tcPr/>
                </a:tc>
                <a:extLst>
                  <a:ext uri="{0D108BD9-81ED-4DB2-BD59-A6C34878D82A}">
                    <a16:rowId xmlns:a16="http://schemas.microsoft.com/office/drawing/2014/main" val="48801030"/>
                  </a:ext>
                </a:extLst>
              </a:tr>
              <a:tr h="370840">
                <a:tc>
                  <a:txBody>
                    <a:bodyPr/>
                    <a:lstStyle/>
                    <a:p>
                      <a:r>
                        <a:rPr lang="en-GB" sz="1800" kern="1200" dirty="0">
                          <a:solidFill>
                            <a:schemeClr val="dk1"/>
                          </a:solidFill>
                          <a:effectLst/>
                          <a:latin typeface="+mn-lt"/>
                          <a:ea typeface="+mn-ea"/>
                          <a:cs typeface="+mn-cs"/>
                        </a:rPr>
                        <a:t>The use of </a:t>
                      </a:r>
                      <a:r>
                        <a:rPr lang="en-GB" sz="1800" kern="1200" dirty="0">
                          <a:solidFill>
                            <a:srgbClr val="FF0000"/>
                          </a:solidFill>
                          <a:effectLst/>
                          <a:latin typeface="+mn-lt"/>
                          <a:ea typeface="+mn-ea"/>
                          <a:cs typeface="+mn-cs"/>
                        </a:rPr>
                        <a:t>speedboats </a:t>
                      </a:r>
                      <a:r>
                        <a:rPr lang="en-GB" sz="1800" kern="1200" dirty="0">
                          <a:solidFill>
                            <a:schemeClr val="dk1"/>
                          </a:solidFill>
                          <a:effectLst/>
                          <a:latin typeface="+mn-lt"/>
                          <a:ea typeface="+mn-ea"/>
                          <a:cs typeface="+mn-cs"/>
                        </a:rPr>
                        <a:t>has to be limited to police, border police, ranger service and other authorities with competences on the lake. Those have to follow speed restrictions except in case of emergency.</a:t>
                      </a:r>
                      <a:endParaRPr lang="en-US" sz="1600" dirty="0"/>
                    </a:p>
                  </a:txBody>
                  <a:tcPr/>
                </a:tc>
                <a:tc>
                  <a:txBody>
                    <a:bodyPr/>
                    <a:lstStyle/>
                    <a:p>
                      <a:r>
                        <a:rPr lang="en-GB" sz="1800" b="1" kern="1200" dirty="0">
                          <a:solidFill>
                            <a:schemeClr val="dk1"/>
                          </a:solidFill>
                          <a:effectLst/>
                          <a:latin typeface="+mn-lt"/>
                          <a:ea typeface="+mn-ea"/>
                          <a:cs typeface="+mn-cs"/>
                        </a:rPr>
                        <a:t>Law on National parks</a:t>
                      </a:r>
                      <a:r>
                        <a:rPr lang="en-GB" sz="1800" kern="1200" dirty="0">
                          <a:solidFill>
                            <a:schemeClr val="dk1"/>
                          </a:solidFill>
                          <a:effectLst/>
                          <a:latin typeface="+mn-lt"/>
                          <a:ea typeface="+mn-ea"/>
                          <a:cs typeface="+mn-cs"/>
                        </a:rPr>
                        <a:t> </a:t>
                      </a:r>
                      <a:r>
                        <a:rPr lang="en-GB" sz="1800" kern="1200" dirty="0">
                          <a:solidFill>
                            <a:srgbClr val="FF0000"/>
                          </a:solidFill>
                          <a:effectLst/>
                          <a:latin typeface="+mn-lt"/>
                          <a:ea typeface="+mn-ea"/>
                          <a:cs typeface="+mn-cs"/>
                        </a:rPr>
                        <a:t>prohibit</a:t>
                      </a:r>
                      <a:r>
                        <a:rPr lang="sr-Latn-ME" sz="1800" kern="1200" dirty="0">
                          <a:solidFill>
                            <a:srgbClr val="FF0000"/>
                          </a:solidFill>
                          <a:effectLst/>
                          <a:latin typeface="+mn-lt"/>
                          <a:ea typeface="+mn-ea"/>
                          <a:cs typeface="+mn-cs"/>
                        </a:rPr>
                        <a:t>s</a:t>
                      </a:r>
                      <a:r>
                        <a:rPr lang="en-GB" sz="1800" kern="1200" dirty="0">
                          <a:solidFill>
                            <a:srgbClr val="FF0000"/>
                          </a:solidFill>
                          <a:effectLst/>
                          <a:latin typeface="+mn-lt"/>
                          <a:ea typeface="+mn-ea"/>
                          <a:cs typeface="+mn-cs"/>
                        </a:rPr>
                        <a:t> to use vessels with an engine power over 10 horsepower </a:t>
                      </a:r>
                      <a:r>
                        <a:rPr lang="en-GB" sz="1800" kern="1200" dirty="0">
                          <a:solidFill>
                            <a:schemeClr val="dk1"/>
                          </a:solidFill>
                          <a:effectLst/>
                          <a:latin typeface="+mn-lt"/>
                          <a:ea typeface="+mn-ea"/>
                          <a:cs typeface="+mn-cs"/>
                        </a:rPr>
                        <a:t>(boats, speedboats, scooters, etc.) without approval, except for the needs of state administration bodies.</a:t>
                      </a:r>
                      <a:endParaRPr lang="en-US" sz="1800"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In 2020 the application of this norm begun. </a:t>
                      </a:r>
                      <a:endParaRPr lang="en-US" sz="1800"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However, there was a lot of pressure from the fisherman on the institutions. Local people and fisherman organized protests against this norm.</a:t>
                      </a:r>
                      <a:r>
                        <a:rPr lang="en-US" dirty="0">
                          <a:effectLst/>
                        </a:rPr>
                        <a:t> </a:t>
                      </a:r>
                      <a:r>
                        <a:rPr lang="en-GB" sz="1800" kern="1200" dirty="0">
                          <a:solidFill>
                            <a:schemeClr val="dk1"/>
                          </a:solidFill>
                          <a:effectLst/>
                          <a:latin typeface="+mn-lt"/>
                          <a:ea typeface="+mn-ea"/>
                          <a:cs typeface="+mn-cs"/>
                        </a:rPr>
                        <a:t>Until today it is </a:t>
                      </a:r>
                      <a:r>
                        <a:rPr lang="en-GB" sz="1800" b="1" kern="1200" dirty="0">
                          <a:solidFill>
                            <a:schemeClr val="dk1"/>
                          </a:solidFill>
                          <a:effectLst/>
                          <a:latin typeface="+mn-lt"/>
                          <a:ea typeface="+mn-ea"/>
                          <a:cs typeface="+mn-cs"/>
                        </a:rPr>
                        <a:t>not implemented and there are no limits for speedboats on the lake.</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1881072539"/>
                  </a:ext>
                </a:extLst>
              </a:tr>
            </a:tbl>
          </a:graphicData>
        </a:graphic>
      </p:graphicFrame>
    </p:spTree>
    <p:extLst>
      <p:ext uri="{BB962C8B-B14F-4D97-AF65-F5344CB8AC3E}">
        <p14:creationId xmlns:p14="http://schemas.microsoft.com/office/powerpoint/2010/main" val="273448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0950-62B5-366B-55DE-B644A2C98E6D}"/>
              </a:ext>
            </a:extLst>
          </p:cNvPr>
          <p:cNvSpPr>
            <a:spLocks noGrp="1"/>
          </p:cNvSpPr>
          <p:nvPr>
            <p:ph type="title"/>
          </p:nvPr>
        </p:nvSpPr>
        <p:spPr/>
        <p:txBody>
          <a:bodyPr/>
          <a:lstStyle/>
          <a:p>
            <a:r>
              <a:rPr lang="sr-Latn-ME" dirty="0"/>
              <a:t>Recomendations of latest EU report </a:t>
            </a:r>
            <a:endParaRPr lang="en-US" dirty="0"/>
          </a:p>
        </p:txBody>
      </p:sp>
      <p:sp>
        <p:nvSpPr>
          <p:cNvPr id="3" name="Content Placeholder 2">
            <a:extLst>
              <a:ext uri="{FF2B5EF4-FFF2-40B4-BE49-F238E27FC236}">
                <a16:creationId xmlns:a16="http://schemas.microsoft.com/office/drawing/2014/main" id="{001689DD-F554-BD08-5DC5-FE8748A3A6AD}"/>
              </a:ext>
            </a:extLst>
          </p:cNvPr>
          <p:cNvSpPr>
            <a:spLocks noGrp="1"/>
          </p:cNvSpPr>
          <p:nvPr>
            <p:ph idx="1"/>
          </p:nvPr>
        </p:nvSpPr>
        <p:spPr/>
        <p:txBody>
          <a:bodyPr/>
          <a:lstStyle/>
          <a:p>
            <a:pPr marL="0" marR="0" algn="just">
              <a:spcBef>
                <a:spcPts val="0"/>
              </a:spcBef>
              <a:spcAft>
                <a:spcPts val="0"/>
              </a:spcAft>
            </a:pPr>
            <a:r>
              <a:rPr lang="en-GB" sz="1800" dirty="0">
                <a:effectLst/>
                <a:latin typeface="+mj-lt"/>
                <a:ea typeface="Arial" panose="020B0604020202020204" pitchFamily="34" charset="0"/>
                <a:cs typeface="Calibri" panose="020F0502020204030204" pitchFamily="34" charset="0"/>
              </a:rPr>
              <a:t>In EC Montenegro report 2021 Montenegro has </a:t>
            </a:r>
            <a:r>
              <a:rPr lang="en-GB" sz="1800" b="1" dirty="0">
                <a:solidFill>
                  <a:srgbClr val="FF0000"/>
                </a:solidFill>
                <a:effectLst/>
                <a:latin typeface="+mj-lt"/>
                <a:ea typeface="Arial" panose="020B0604020202020204" pitchFamily="34" charset="0"/>
                <a:cs typeface="Calibri" panose="020F0502020204030204" pitchFamily="34" charset="0"/>
              </a:rPr>
              <a:t>some level</a:t>
            </a:r>
            <a:r>
              <a:rPr lang="en-GB" sz="1800" dirty="0">
                <a:effectLst/>
                <a:latin typeface="+mj-lt"/>
                <a:ea typeface="Arial" panose="020B0604020202020204" pitchFamily="34" charset="0"/>
                <a:cs typeface="Calibri" panose="020F0502020204030204" pitchFamily="34" charset="0"/>
              </a:rPr>
              <a:t> of preparation in this area. </a:t>
            </a:r>
            <a:r>
              <a:rPr lang="en-GB" sz="1800" b="1" dirty="0">
                <a:solidFill>
                  <a:srgbClr val="FF0000"/>
                </a:solidFill>
                <a:effectLst/>
                <a:latin typeface="+mj-lt"/>
                <a:ea typeface="Arial" panose="020B0604020202020204" pitchFamily="34" charset="0"/>
                <a:cs typeface="Calibri" panose="020F0502020204030204" pitchFamily="34" charset="0"/>
              </a:rPr>
              <a:t>Limited progress</a:t>
            </a:r>
            <a:r>
              <a:rPr lang="en-GB" sz="1800" dirty="0">
                <a:effectLst/>
                <a:latin typeface="+mj-lt"/>
                <a:ea typeface="Arial" panose="020B0604020202020204" pitchFamily="34" charset="0"/>
                <a:cs typeface="Calibri" panose="020F0502020204030204" pitchFamily="34" charset="0"/>
              </a:rPr>
              <a:t> was made in further alignment with the EU </a:t>
            </a:r>
            <a:r>
              <a:rPr lang="en-GB" sz="1800" dirty="0" err="1">
                <a:effectLst/>
                <a:latin typeface="+mj-lt"/>
                <a:ea typeface="Arial" panose="020B0604020202020204" pitchFamily="34" charset="0"/>
                <a:cs typeface="Calibri" panose="020F0502020204030204" pitchFamily="34" charset="0"/>
              </a:rPr>
              <a:t>aquis</a:t>
            </a:r>
            <a:r>
              <a:rPr lang="en-GB" sz="1800" dirty="0">
                <a:effectLst/>
                <a:latin typeface="+mj-lt"/>
                <a:ea typeface="Arial" panose="020B0604020202020204" pitchFamily="34" charset="0"/>
                <a:cs typeface="Calibri" panose="020F0502020204030204" pitchFamily="34" charset="0"/>
              </a:rPr>
              <a:t>, on nature protection and to develop the National Energy and Climate Plan. </a:t>
            </a:r>
            <a:endParaRPr lang="sr-Latn-ME" sz="1800" dirty="0">
              <a:effectLst/>
              <a:latin typeface="+mj-lt"/>
              <a:ea typeface="Arial" panose="020B0604020202020204" pitchFamily="34" charset="0"/>
              <a:cs typeface="Calibri" panose="020F0502020204030204" pitchFamily="34" charset="0"/>
            </a:endParaRPr>
          </a:p>
          <a:p>
            <a:pPr marL="0" marR="0" algn="just">
              <a:spcBef>
                <a:spcPts val="0"/>
              </a:spcBef>
              <a:spcAft>
                <a:spcPts val="0"/>
              </a:spcAft>
            </a:pPr>
            <a:endParaRPr lang="sr-Latn-ME" sz="1800" dirty="0">
              <a:latin typeface="+mj-lt"/>
              <a:ea typeface="Arial" panose="020B0604020202020204" pitchFamily="34" charset="0"/>
              <a:cs typeface="Calibri" panose="020F0502020204030204" pitchFamily="34" charset="0"/>
            </a:endParaRPr>
          </a:p>
          <a:p>
            <a:pPr marL="0" marR="0" algn="just">
              <a:spcBef>
                <a:spcPts val="0"/>
              </a:spcBef>
              <a:spcAft>
                <a:spcPts val="0"/>
              </a:spcAft>
            </a:pPr>
            <a:r>
              <a:rPr lang="en-GB" sz="1800" dirty="0">
                <a:effectLst/>
                <a:latin typeface="+mj-lt"/>
                <a:ea typeface="Arial" panose="020B0604020202020204" pitchFamily="34" charset="0"/>
                <a:cs typeface="Calibri" panose="020F0502020204030204" pitchFamily="34" charset="0"/>
              </a:rPr>
              <a:t>However, Montenegro should in particular: </a:t>
            </a:r>
            <a:endParaRPr lang="sr-Latn-ME" sz="1800" dirty="0">
              <a:effectLst/>
              <a:latin typeface="+mj-lt"/>
              <a:ea typeface="Arial" panose="020B0604020202020204" pitchFamily="34" charset="0"/>
              <a:cs typeface="Calibri" panose="020F0502020204030204" pitchFamily="34" charset="0"/>
            </a:endParaRPr>
          </a:p>
          <a:p>
            <a:pPr marL="0" marR="0" indent="0" algn="just">
              <a:spcBef>
                <a:spcPts val="0"/>
              </a:spcBef>
              <a:spcAft>
                <a:spcPts val="0"/>
              </a:spcAft>
              <a:buNone/>
            </a:pPr>
            <a:endParaRPr lang="sr-Latn-ME" sz="1800" dirty="0">
              <a:latin typeface="+mj-lt"/>
              <a:ea typeface="Arial" panose="020B0604020202020204" pitchFamily="34" charset="0"/>
              <a:cs typeface="Calibri" panose="020F0502020204030204" pitchFamily="34" charset="0"/>
            </a:endParaRPr>
          </a:p>
          <a:p>
            <a:pPr marL="0" marR="0" indent="0" algn="just">
              <a:spcBef>
                <a:spcPts val="0"/>
              </a:spcBef>
              <a:spcAft>
                <a:spcPts val="0"/>
              </a:spcAft>
              <a:buNone/>
            </a:pPr>
            <a:r>
              <a:rPr lang="en-GB" sz="1800" dirty="0">
                <a:effectLst/>
                <a:latin typeface="+mj-lt"/>
                <a:ea typeface="Arial" panose="020B0604020202020204" pitchFamily="34" charset="0"/>
                <a:cs typeface="Calibri" panose="020F0502020204030204" pitchFamily="34" charset="0"/>
              </a:rPr>
              <a:t>“</a:t>
            </a:r>
            <a:r>
              <a:rPr lang="en-GB" sz="1800" dirty="0">
                <a:effectLst/>
                <a:latin typeface="+mj-lt"/>
                <a:ea typeface="Arial" panose="020B0604020202020204" pitchFamily="34" charset="0"/>
                <a:cs typeface="Arial" panose="020B0604020202020204" pitchFamily="34" charset="0"/>
              </a:rPr>
              <a:t>take urgent measures to preserve and improve the ecological value of protected areas and potential Natura 2000 sites such as Ulcinj Salina, Lake </a:t>
            </a:r>
            <a:r>
              <a:rPr lang="en-GB" sz="1800" dirty="0" err="1">
                <a:effectLst/>
                <a:latin typeface="+mj-lt"/>
                <a:ea typeface="Arial" panose="020B0604020202020204" pitchFamily="34" charset="0"/>
                <a:cs typeface="Arial" panose="020B0604020202020204" pitchFamily="34" charset="0"/>
              </a:rPr>
              <a:t>Skadar</a:t>
            </a:r>
            <a:r>
              <a:rPr lang="en-GB" sz="1800" dirty="0">
                <a:effectLst/>
                <a:latin typeface="+mj-lt"/>
                <a:ea typeface="Arial" panose="020B0604020202020204" pitchFamily="34" charset="0"/>
                <a:cs typeface="Arial" panose="020B0604020202020204" pitchFamily="34" charset="0"/>
              </a:rPr>
              <a:t>, the Tara river and other river courses”.</a:t>
            </a:r>
            <a:r>
              <a:rPr lang="en-US" dirty="0">
                <a:effectLst/>
                <a:latin typeface="+mj-lt"/>
              </a:rPr>
              <a:t> </a:t>
            </a:r>
            <a:endParaRPr lang="en-US" dirty="0">
              <a:latin typeface="+mj-lt"/>
            </a:endParaRPr>
          </a:p>
        </p:txBody>
      </p:sp>
    </p:spTree>
    <p:extLst>
      <p:ext uri="{BB962C8B-B14F-4D97-AF65-F5344CB8AC3E}">
        <p14:creationId xmlns:p14="http://schemas.microsoft.com/office/powerpoint/2010/main" val="740092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B5DD-8DEC-E15D-EF40-56A300DAA67E}"/>
              </a:ext>
            </a:extLst>
          </p:cNvPr>
          <p:cNvSpPr>
            <a:spLocks noGrp="1"/>
          </p:cNvSpPr>
          <p:nvPr>
            <p:ph type="title"/>
          </p:nvPr>
        </p:nvSpPr>
        <p:spPr>
          <a:xfrm>
            <a:off x="1143000" y="609600"/>
            <a:ext cx="5062491" cy="1356360"/>
          </a:xfrm>
        </p:spPr>
        <p:txBody>
          <a:bodyPr/>
          <a:lstStyle/>
          <a:p>
            <a:r>
              <a:rPr lang="sr-Latn-ME" dirty="0"/>
              <a:t>Specialized marina in Virpazar </a:t>
            </a:r>
            <a:endParaRPr lang="en-US" dirty="0"/>
          </a:p>
        </p:txBody>
      </p:sp>
      <p:sp>
        <p:nvSpPr>
          <p:cNvPr id="3" name="Content Placeholder 2">
            <a:extLst>
              <a:ext uri="{FF2B5EF4-FFF2-40B4-BE49-F238E27FC236}">
                <a16:creationId xmlns:a16="http://schemas.microsoft.com/office/drawing/2014/main" id="{C51A7F01-6A7A-DCEC-4F5A-77C2C16E74D2}"/>
              </a:ext>
            </a:extLst>
          </p:cNvPr>
          <p:cNvSpPr>
            <a:spLocks noGrp="1"/>
          </p:cNvSpPr>
          <p:nvPr>
            <p:ph idx="1"/>
          </p:nvPr>
        </p:nvSpPr>
        <p:spPr>
          <a:xfrm>
            <a:off x="1143000" y="2297097"/>
            <a:ext cx="4396666" cy="4038600"/>
          </a:xfrm>
        </p:spPr>
        <p:txBody>
          <a:bodyPr/>
          <a:lstStyle/>
          <a:p>
            <a:r>
              <a:rPr lang="sr-Latn-ME" sz="1800" dirty="0">
                <a:effectLst/>
                <a:latin typeface="+mj-lt"/>
                <a:ea typeface="Arial" panose="020B0604020202020204" pitchFamily="34" charset="0"/>
              </a:rPr>
              <a:t>T</a:t>
            </a:r>
            <a:r>
              <a:rPr lang="en-GB" sz="1800" dirty="0">
                <a:effectLst/>
                <a:latin typeface="+mj-lt"/>
                <a:ea typeface="Arial" panose="020B0604020202020204" pitchFamily="34" charset="0"/>
              </a:rPr>
              <a:t>here was actualized the project of construction of </a:t>
            </a:r>
            <a:r>
              <a:rPr lang="en-GB" sz="1800" b="1" dirty="0">
                <a:solidFill>
                  <a:srgbClr val="FF0000"/>
                </a:solidFill>
                <a:effectLst/>
                <a:latin typeface="+mj-lt"/>
                <a:ea typeface="Arial" panose="020B0604020202020204" pitchFamily="34" charset="0"/>
              </a:rPr>
              <a:t>specialized marina in </a:t>
            </a:r>
            <a:r>
              <a:rPr lang="en-GB" sz="1800" b="1" dirty="0" err="1">
                <a:solidFill>
                  <a:srgbClr val="FF0000"/>
                </a:solidFill>
                <a:effectLst/>
                <a:latin typeface="+mj-lt"/>
                <a:ea typeface="Arial" panose="020B0604020202020204" pitchFamily="34" charset="0"/>
              </a:rPr>
              <a:t>Virpazar</a:t>
            </a:r>
            <a:r>
              <a:rPr lang="en-GB" sz="1800" b="1" dirty="0">
                <a:solidFill>
                  <a:srgbClr val="FF0000"/>
                </a:solidFill>
                <a:effectLst/>
                <a:latin typeface="+mj-lt"/>
                <a:ea typeface="Arial" panose="020B0604020202020204" pitchFamily="34" charset="0"/>
              </a:rPr>
              <a:t>.</a:t>
            </a:r>
            <a:r>
              <a:rPr lang="en-GB" sz="1800" dirty="0">
                <a:solidFill>
                  <a:srgbClr val="FF0000"/>
                </a:solidFill>
                <a:effectLst/>
                <a:latin typeface="+mj-lt"/>
                <a:ea typeface="Arial" panose="020B0604020202020204" pitchFamily="34" charset="0"/>
              </a:rPr>
              <a:t> </a:t>
            </a:r>
            <a:endParaRPr lang="sr-Latn-ME" sz="1800" dirty="0">
              <a:solidFill>
                <a:srgbClr val="FF0000"/>
              </a:solidFill>
              <a:effectLst/>
              <a:latin typeface="+mj-lt"/>
              <a:ea typeface="Arial" panose="020B0604020202020204" pitchFamily="34" charset="0"/>
            </a:endParaRPr>
          </a:p>
          <a:p>
            <a:r>
              <a:rPr lang="en-GB" sz="1800" dirty="0">
                <a:effectLst/>
                <a:latin typeface="+mj-lt"/>
                <a:ea typeface="Arial" panose="020B0604020202020204" pitchFamily="34" charset="0"/>
              </a:rPr>
              <a:t>This project</a:t>
            </a:r>
            <a:r>
              <a:rPr lang="sr-Latn-ME" sz="1800" dirty="0">
                <a:effectLst/>
                <a:latin typeface="+mj-lt"/>
                <a:ea typeface="Arial" panose="020B0604020202020204" pitchFamily="34" charset="0"/>
              </a:rPr>
              <a:t>’s </a:t>
            </a:r>
            <a:r>
              <a:rPr lang="sr-Latn-ME" sz="1800" b="1" dirty="0">
                <a:solidFill>
                  <a:srgbClr val="FF0000"/>
                </a:solidFill>
                <a:effectLst/>
                <a:latin typeface="+mj-lt"/>
                <a:ea typeface="Arial" panose="020B0604020202020204" pitchFamily="34" charset="0"/>
              </a:rPr>
              <a:t>Environment Impact Asessmet Study</a:t>
            </a:r>
            <a:r>
              <a:rPr lang="sr-Latn-ME" sz="1800" dirty="0">
                <a:effectLst/>
                <a:latin typeface="+mj-lt"/>
                <a:ea typeface="Arial" panose="020B0604020202020204" pitchFamily="34" charset="0"/>
              </a:rPr>
              <a:t> was not approved by </a:t>
            </a:r>
            <a:r>
              <a:rPr lang="en-GB" sz="1800" dirty="0">
                <a:effectLst/>
                <a:latin typeface="+mj-lt"/>
                <a:ea typeface="Arial" panose="020B0604020202020204" pitchFamily="34" charset="0"/>
              </a:rPr>
              <a:t>Environmental Protection Agency. </a:t>
            </a:r>
            <a:endParaRPr lang="en-US" sz="1800" dirty="0">
              <a:effectLst/>
              <a:latin typeface="+mj-lt"/>
              <a:ea typeface="Arial" panose="020B0604020202020204" pitchFamily="34" charset="0"/>
            </a:endParaRPr>
          </a:p>
          <a:p>
            <a:endParaRPr lang="en-US" dirty="0">
              <a:latin typeface="+mj-lt"/>
            </a:endParaRPr>
          </a:p>
        </p:txBody>
      </p:sp>
      <p:pic>
        <p:nvPicPr>
          <p:cNvPr id="5" name="Picture 4">
            <a:extLst>
              <a:ext uri="{FF2B5EF4-FFF2-40B4-BE49-F238E27FC236}">
                <a16:creationId xmlns:a16="http://schemas.microsoft.com/office/drawing/2014/main" id="{050DCDFB-C924-634D-210F-00454ED083CF}"/>
              </a:ext>
            </a:extLst>
          </p:cNvPr>
          <p:cNvPicPr>
            <a:picLocks noChangeAspect="1"/>
          </p:cNvPicPr>
          <p:nvPr/>
        </p:nvPicPr>
        <p:blipFill rotWithShape="1">
          <a:blip r:embed="rId2">
            <a:extLst>
              <a:ext uri="{28A0092B-C50C-407E-A947-70E740481C1C}">
                <a14:useLocalDpi xmlns:a14="http://schemas.microsoft.com/office/drawing/2010/main" val="0"/>
              </a:ext>
            </a:extLst>
          </a:blip>
          <a:srcRect l="22179" r="22566"/>
          <a:stretch/>
        </p:blipFill>
        <p:spPr>
          <a:xfrm>
            <a:off x="6652335" y="791962"/>
            <a:ext cx="4651899" cy="5261869"/>
          </a:xfrm>
          <a:prstGeom prst="rect">
            <a:avLst/>
          </a:prstGeom>
        </p:spPr>
      </p:pic>
    </p:spTree>
    <p:extLst>
      <p:ext uri="{BB962C8B-B14F-4D97-AF65-F5344CB8AC3E}">
        <p14:creationId xmlns:p14="http://schemas.microsoft.com/office/powerpoint/2010/main" val="154527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8362-C04C-4A0E-A1F2-E64C0350C00D}"/>
              </a:ext>
            </a:extLst>
          </p:cNvPr>
          <p:cNvSpPr>
            <a:spLocks noGrp="1"/>
          </p:cNvSpPr>
          <p:nvPr>
            <p:ph type="title"/>
          </p:nvPr>
        </p:nvSpPr>
        <p:spPr/>
        <p:txBody>
          <a:bodyPr>
            <a:normAutofit/>
          </a:bodyPr>
          <a:lstStyle/>
          <a:p>
            <a:r>
              <a:rPr lang="en-GB" sz="2400" b="1" dirty="0">
                <a:effectLst/>
                <a:latin typeface="Calibri" panose="020F0502020204030204" pitchFamily="34" charset="0"/>
                <a:ea typeface="Calibri" panose="020F0502020204030204" pitchFamily="34" charset="0"/>
              </a:rPr>
              <a:t>Case of hotel “</a:t>
            </a:r>
            <a:r>
              <a:rPr lang="en-GB" sz="2400" b="1" dirty="0" err="1">
                <a:effectLst/>
                <a:latin typeface="Calibri" panose="020F0502020204030204" pitchFamily="34" charset="0"/>
                <a:ea typeface="Calibri" panose="020F0502020204030204" pitchFamily="34" charset="0"/>
              </a:rPr>
              <a:t>Vir</a:t>
            </a:r>
            <a:r>
              <a:rPr lang="en-GB" sz="2400" b="1" dirty="0">
                <a:effectLst/>
                <a:latin typeface="Calibri" panose="020F0502020204030204" pitchFamily="34" charset="0"/>
                <a:ea typeface="Calibri" panose="020F0502020204030204" pitchFamily="34" charset="0"/>
              </a:rPr>
              <a:t>” in </a:t>
            </a:r>
            <a:r>
              <a:rPr lang="en-GB" sz="2400" b="1" dirty="0" err="1">
                <a:effectLst/>
                <a:latin typeface="Calibri" panose="020F0502020204030204" pitchFamily="34" charset="0"/>
                <a:ea typeface="Calibri" panose="020F0502020204030204" pitchFamily="34" charset="0"/>
              </a:rPr>
              <a:t>Virpazar</a:t>
            </a:r>
            <a:r>
              <a:rPr lang="en-GB" sz="2400" b="1" dirty="0">
                <a:effectLst/>
                <a:latin typeface="Calibri" panose="020F0502020204030204" pitchFamily="34" charset="0"/>
                <a:ea typeface="Calibri" panose="020F0502020204030204" pitchFamily="34" charset="0"/>
              </a:rPr>
              <a:t> – a negative example of building practices and lack of rule of law</a:t>
            </a:r>
            <a:endParaRPr lang="en-US" sz="5400" dirty="0"/>
          </a:p>
        </p:txBody>
      </p:sp>
      <p:sp>
        <p:nvSpPr>
          <p:cNvPr id="3" name="Content Placeholder 2">
            <a:extLst>
              <a:ext uri="{FF2B5EF4-FFF2-40B4-BE49-F238E27FC236}">
                <a16:creationId xmlns:a16="http://schemas.microsoft.com/office/drawing/2014/main" id="{A4C67E10-E161-4337-9602-9CBC2701186A}"/>
              </a:ext>
            </a:extLst>
          </p:cNvPr>
          <p:cNvSpPr>
            <a:spLocks noGrp="1"/>
          </p:cNvSpPr>
          <p:nvPr>
            <p:ph idx="1"/>
          </p:nvPr>
        </p:nvSpPr>
        <p:spPr>
          <a:xfrm>
            <a:off x="1143000" y="2057400"/>
            <a:ext cx="5131965" cy="4038600"/>
          </a:xfrm>
        </p:spPr>
        <p:txBody>
          <a:bodyPr/>
          <a:lstStyle/>
          <a:p>
            <a:r>
              <a:rPr lang="en-GB" sz="1800" dirty="0">
                <a:effectLst/>
                <a:latin typeface="Calibri" panose="020F0502020204030204" pitchFamily="34" charset="0"/>
                <a:ea typeface="Calibri" panose="020F0502020204030204" pitchFamily="34" charset="0"/>
              </a:rPr>
              <a:t>Hotel </a:t>
            </a:r>
            <a:r>
              <a:rPr lang="en-GB" sz="1800" dirty="0" err="1">
                <a:effectLst/>
                <a:latin typeface="Calibri" panose="020F0502020204030204" pitchFamily="34" charset="0"/>
                <a:ea typeface="Calibri" panose="020F0502020204030204" pitchFamily="34" charset="0"/>
              </a:rPr>
              <a:t>Vir</a:t>
            </a:r>
            <a:r>
              <a:rPr lang="en-GB" sz="1800" dirty="0">
                <a:effectLst/>
                <a:latin typeface="Calibri" panose="020F0502020204030204" pitchFamily="34" charset="0"/>
                <a:ea typeface="Calibri" panose="020F0502020204030204" pitchFamily="34" charset="0"/>
              </a:rPr>
              <a:t> (previously “13 Jul”) was built in 1981, architecturally inspired by traditional house building in the region of </a:t>
            </a:r>
            <a:r>
              <a:rPr lang="en-GB" sz="1800" dirty="0" err="1">
                <a:effectLst/>
                <a:latin typeface="Calibri" panose="020F0502020204030204" pitchFamily="34" charset="0"/>
                <a:ea typeface="Calibri" panose="020F0502020204030204" pitchFamily="34" charset="0"/>
              </a:rPr>
              <a:t>Crmnica</a:t>
            </a:r>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proposal for its reconstruction has been twice rejected by the main Architect of Montenegro, only to be approved in February this year directly by Mr Ratko Mitrovic, Minister of Ecology, Spatial Planning and Urbanism. </a:t>
            </a:r>
          </a:p>
          <a:p>
            <a:r>
              <a:rPr lang="en-GB" sz="1800" dirty="0">
                <a:effectLst/>
                <a:latin typeface="Calibri" panose="020F0502020204030204" pitchFamily="34" charset="0"/>
                <a:ea typeface="Calibri" panose="020F0502020204030204" pitchFamily="34" charset="0"/>
              </a:rPr>
              <a:t>Note that this is a Minister who has been known to be involved in illegal building practices himself.</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image2.jpg">
            <a:extLst>
              <a:ext uri="{FF2B5EF4-FFF2-40B4-BE49-F238E27FC236}">
                <a16:creationId xmlns:a16="http://schemas.microsoft.com/office/drawing/2014/main" id="{35CAA7E9-7960-4E38-B5F5-78989C5D227D}"/>
              </a:ext>
            </a:extLst>
          </p:cNvPr>
          <p:cNvPicPr/>
          <p:nvPr/>
        </p:nvPicPr>
        <p:blipFill>
          <a:blip r:embed="rId2"/>
          <a:srcRect/>
          <a:stretch>
            <a:fillRect/>
          </a:stretch>
        </p:blipFill>
        <p:spPr>
          <a:xfrm>
            <a:off x="6624846" y="1349468"/>
            <a:ext cx="4391025" cy="3773170"/>
          </a:xfrm>
          <a:prstGeom prst="rect">
            <a:avLst/>
          </a:prstGeom>
          <a:ln/>
        </p:spPr>
      </p:pic>
    </p:spTree>
    <p:extLst>
      <p:ext uri="{BB962C8B-B14F-4D97-AF65-F5344CB8AC3E}">
        <p14:creationId xmlns:p14="http://schemas.microsoft.com/office/powerpoint/2010/main" val="257953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0E58-15E7-430A-B90B-12C03A4FCFD5}"/>
              </a:ext>
            </a:extLst>
          </p:cNvPr>
          <p:cNvSpPr>
            <a:spLocks noGrp="1"/>
          </p:cNvSpPr>
          <p:nvPr>
            <p:ph type="title"/>
          </p:nvPr>
        </p:nvSpPr>
        <p:spPr/>
        <p:txBody>
          <a:bodyPr>
            <a:normAutofit/>
          </a:bodyPr>
          <a:lstStyle/>
          <a:p>
            <a:r>
              <a:rPr lang="en-GB" sz="2800" b="1" dirty="0">
                <a:effectLst/>
                <a:latin typeface="Calibri" panose="020F0502020204030204" pitchFamily="34" charset="0"/>
                <a:ea typeface="Calibri" panose="020F0502020204030204" pitchFamily="34" charset="0"/>
              </a:rPr>
              <a:t>Reiterating our key positions:</a:t>
            </a:r>
            <a:endParaRPr lang="en-US" sz="6000" dirty="0"/>
          </a:p>
        </p:txBody>
      </p:sp>
      <p:sp>
        <p:nvSpPr>
          <p:cNvPr id="3" name="Content Placeholder 2">
            <a:extLst>
              <a:ext uri="{FF2B5EF4-FFF2-40B4-BE49-F238E27FC236}">
                <a16:creationId xmlns:a16="http://schemas.microsoft.com/office/drawing/2014/main" id="{F02C128C-5CAA-441D-9681-D0FD8C6B4549}"/>
              </a:ext>
            </a:extLst>
          </p:cNvPr>
          <p:cNvSpPr>
            <a:spLocks noGrp="1"/>
          </p:cNvSpPr>
          <p:nvPr>
            <p:ph idx="1"/>
          </p:nvPr>
        </p:nvSpPr>
        <p:spPr>
          <a:xfrm>
            <a:off x="1143000" y="1805730"/>
            <a:ext cx="9875519" cy="4038600"/>
          </a:xfrm>
        </p:spPr>
        <p:txBody>
          <a:bodyPr/>
          <a:lstStyle/>
          <a:p>
            <a:r>
              <a:rPr lang="en-US" sz="1800" b="1" dirty="0">
                <a:effectLst/>
                <a:latin typeface="Calibri" panose="020F0502020204030204" pitchFamily="34" charset="0"/>
                <a:ea typeface="Calibri" panose="020F0502020204030204" pitchFamily="34" charset="0"/>
              </a:rPr>
              <a:t>1. </a:t>
            </a:r>
            <a:r>
              <a:rPr lang="en-US" sz="1800" b="1" dirty="0">
                <a:solidFill>
                  <a:srgbClr val="FF0000"/>
                </a:solidFill>
                <a:effectLst/>
                <a:latin typeface="Calibri" panose="020F0502020204030204" pitchFamily="34" charset="0"/>
                <a:ea typeface="Calibri" panose="020F0502020204030204" pitchFamily="34" charset="0"/>
              </a:rPr>
              <a:t>Abandoning SLS </a:t>
            </a:r>
            <a:r>
              <a:rPr lang="en-US" sz="1800" b="1" dirty="0" err="1">
                <a:solidFill>
                  <a:srgbClr val="FF0000"/>
                </a:solidFill>
                <a:effectLst/>
                <a:latin typeface="Calibri" panose="020F0502020204030204" pitchFamily="34" charset="0"/>
                <a:ea typeface="Calibri" panose="020F0502020204030204" pitchFamily="34" charset="0"/>
              </a:rPr>
              <a:t>Mihalovici</a:t>
            </a:r>
            <a:r>
              <a:rPr lang="en-US" sz="1800" b="1" dirty="0">
                <a:solidFill>
                  <a:srgbClr val="FF0000"/>
                </a:solidFill>
                <a:effectLst/>
                <a:latin typeface="Calibri" panose="020F0502020204030204" pitchFamily="34" charset="0"/>
                <a:ea typeface="Calibri" panose="020F0502020204030204" pitchFamily="34" charset="0"/>
              </a:rPr>
              <a:t> entirely</a:t>
            </a:r>
            <a:r>
              <a:rPr lang="en-US" sz="1800" dirty="0">
                <a:effectLst/>
                <a:latin typeface="Calibri" panose="020F0502020204030204" pitchFamily="34" charset="0"/>
                <a:ea typeface="Calibri" panose="020F0502020204030204" pitchFamily="34" charset="0"/>
              </a:rPr>
              <a:t> (validity expired in 2020) and, in the light of current evidence, </a:t>
            </a:r>
            <a:r>
              <a:rPr lang="en-US" sz="1800" b="1" dirty="0">
                <a:solidFill>
                  <a:srgbClr val="FF0000"/>
                </a:solidFill>
                <a:effectLst/>
                <a:latin typeface="Calibri" panose="020F0502020204030204" pitchFamily="34" charset="0"/>
                <a:ea typeface="Calibri" panose="020F0502020204030204" pitchFamily="34" charset="0"/>
              </a:rPr>
              <a:t>revoking all building permits for Porto </a:t>
            </a:r>
            <a:r>
              <a:rPr lang="en-US" sz="1800" b="1" dirty="0" err="1">
                <a:solidFill>
                  <a:srgbClr val="FF0000"/>
                </a:solidFill>
                <a:effectLst/>
                <a:latin typeface="Calibri" panose="020F0502020204030204" pitchFamily="34" charset="0"/>
                <a:ea typeface="Calibri" panose="020F0502020204030204" pitchFamily="34" charset="0"/>
              </a:rPr>
              <a:t>Skadar</a:t>
            </a:r>
            <a:r>
              <a:rPr lang="en-US" sz="1800" b="1" dirty="0">
                <a:solidFill>
                  <a:srgbClr val="FF0000"/>
                </a:solidFill>
                <a:effectLst/>
                <a:latin typeface="Calibri" panose="020F0502020204030204" pitchFamily="34" charset="0"/>
                <a:ea typeface="Calibri" panose="020F0502020204030204" pitchFamily="34" charset="0"/>
              </a:rPr>
              <a:t> Lake and White Village</a:t>
            </a:r>
            <a:r>
              <a:rPr lang="en-US" sz="1800" dirty="0">
                <a:solidFill>
                  <a:srgbClr val="FF0000"/>
                </a:solidFill>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This will ensure that most of the Recommendations 201 are respected. It will send a strong message that sustainable development and conservation takes priority over private sector profit.</a:t>
            </a:r>
            <a:endParaRPr lang="en-US" sz="1800" dirty="0">
              <a:effectLst/>
              <a:latin typeface="Calibri" panose="020F0502020204030204" pitchFamily="34" charset="0"/>
              <a:ea typeface="Arial" panose="020B0604020202020204" pitchFamily="34" charset="0"/>
            </a:endParaRPr>
          </a:p>
          <a:p>
            <a:r>
              <a:rPr lang="en-US" sz="1800" dirty="0">
                <a:latin typeface="Calibri" panose="020F0502020204030204" pitchFamily="34" charset="0"/>
                <a:ea typeface="Arial" panose="020B0604020202020204" pitchFamily="34" charset="0"/>
              </a:rPr>
              <a:t>Building permits for both project are still </a:t>
            </a:r>
            <a:r>
              <a:rPr lang="sr-Latn-ME" sz="1800" dirty="0">
                <a:latin typeface="Calibri" panose="020F0502020204030204" pitchFamily="34" charset="0"/>
                <a:ea typeface="Arial" panose="020B0604020202020204" pitchFamily="34" charset="0"/>
              </a:rPr>
              <a:t>in </a:t>
            </a:r>
            <a:r>
              <a:rPr lang="sr-Latn-ME" sz="1800" dirty="0" err="1">
                <a:latin typeface="Calibri" panose="020F0502020204030204" pitchFamily="34" charset="0"/>
                <a:ea typeface="Arial" panose="020B0604020202020204" pitchFamily="34" charset="0"/>
              </a:rPr>
              <a:t>force</a:t>
            </a:r>
            <a:r>
              <a:rPr lang="en-US" sz="1800" dirty="0">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E27A6E5-4BF1-47FA-AABD-1270ABC2F135}"/>
              </a:ext>
            </a:extLst>
          </p:cNvPr>
          <p:cNvPicPr/>
          <p:nvPr/>
        </p:nvPicPr>
        <p:blipFill rotWithShape="1">
          <a:blip r:embed="rId2" cstate="print">
            <a:extLst>
              <a:ext uri="{28A0092B-C50C-407E-A947-70E740481C1C}">
                <a14:useLocalDpi xmlns:a14="http://schemas.microsoft.com/office/drawing/2010/main" val="0"/>
              </a:ext>
            </a:extLst>
          </a:blip>
          <a:srcRect l="2885" t="9686" r="481" b="3419"/>
          <a:stretch/>
        </p:blipFill>
        <p:spPr bwMode="auto">
          <a:xfrm>
            <a:off x="2888652" y="3343275"/>
            <a:ext cx="5743575" cy="2905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1546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03E11-3B1B-4F08-8448-5731E2584D03}"/>
              </a:ext>
            </a:extLst>
          </p:cNvPr>
          <p:cNvSpPr>
            <a:spLocks noGrp="1"/>
          </p:cNvSpPr>
          <p:nvPr>
            <p:ph idx="1"/>
          </p:nvPr>
        </p:nvSpPr>
        <p:spPr>
          <a:xfrm>
            <a:off x="1143000" y="771787"/>
            <a:ext cx="9872871" cy="5324213"/>
          </a:xfrm>
        </p:spPr>
        <p:txBody>
          <a:bodyPr>
            <a:normAutofit/>
          </a:bodyPr>
          <a:lstStyle/>
          <a:p>
            <a:pPr marL="0" marR="0">
              <a:lnSpc>
                <a:spcPct val="115000"/>
              </a:lnSpc>
              <a:spcBef>
                <a:spcPts val="1000"/>
              </a:spcBef>
              <a:spcAft>
                <a:spcPts val="600"/>
              </a:spcAft>
            </a:pPr>
            <a:r>
              <a:rPr lang="en-GB" sz="1600" b="1" dirty="0">
                <a:effectLst/>
                <a:latin typeface="Calibri" panose="020F0502020204030204" pitchFamily="34" charset="0"/>
                <a:ea typeface="Calibri" panose="020F0502020204030204" pitchFamily="34" charset="0"/>
              </a:rPr>
              <a:t>2. As the highest priority, </a:t>
            </a:r>
            <a:r>
              <a:rPr lang="en-GB" sz="1600" b="1" dirty="0">
                <a:solidFill>
                  <a:srgbClr val="FF0000"/>
                </a:solidFill>
                <a:effectLst/>
                <a:latin typeface="Calibri" panose="020F0502020204030204" pitchFamily="34" charset="0"/>
                <a:ea typeface="Calibri" panose="020F0502020204030204" pitchFamily="34" charset="0"/>
              </a:rPr>
              <a:t>the development and delivery of a new spatial plan for the National Park,</a:t>
            </a:r>
            <a:r>
              <a:rPr lang="en-GB" sz="1600" b="1" dirty="0">
                <a:effectLst/>
                <a:latin typeface="Calibri" panose="020F0502020204030204" pitchFamily="34" charset="0"/>
                <a:ea typeface="Calibri" panose="020F0502020204030204" pitchFamily="34" charset="0"/>
              </a:rPr>
              <a:t> as previously committed to by the Montenegrin authorities. Ensuring that the new Spatial Plan is rezoned</a:t>
            </a:r>
            <a:r>
              <a:rPr lang="en-GB" sz="1600" dirty="0">
                <a:effectLst/>
                <a:latin typeface="Calibri" panose="020F0502020204030204" pitchFamily="34" charset="0"/>
                <a:ea typeface="Calibri" panose="020F0502020204030204" pitchFamily="34" charset="0"/>
              </a:rPr>
              <a:t> according to Recommendations 201, the Shore Functionality Index study and recent biodiversity mapping.</a:t>
            </a:r>
            <a:endParaRPr lang="en-US" sz="1600" dirty="0">
              <a:effectLst/>
              <a:latin typeface="Arial" panose="020B0604020202020204" pitchFamily="34" charset="0"/>
              <a:ea typeface="Arial" panose="020B0604020202020204" pitchFamily="34" charset="0"/>
            </a:endParaRPr>
          </a:p>
          <a:p>
            <a:pPr marL="742950" marR="0" lvl="1" indent="-285750">
              <a:lnSpc>
                <a:spcPct val="115000"/>
              </a:lnSpc>
              <a:spcBef>
                <a:spcPts val="1000"/>
              </a:spcBef>
              <a:spcAft>
                <a:spcPts val="0"/>
              </a:spcAft>
              <a:buFont typeface="+mj-lt"/>
              <a:buAutoNum type="alphaLcPeriod"/>
            </a:pPr>
            <a:r>
              <a:rPr lang="en-GB" sz="1600" u="none" strike="noStrike" dirty="0">
                <a:effectLst/>
                <a:latin typeface="Calibri" panose="020F0502020204030204" pitchFamily="34" charset="0"/>
                <a:ea typeface="Calibri" panose="020F0502020204030204" pitchFamily="34" charset="0"/>
              </a:rPr>
              <a:t>Zone I and II with their buffer zones are treated as nature reserves and fully protected from </a:t>
            </a:r>
            <a:r>
              <a:rPr lang="en-GB" sz="1600" b="1" u="none" strike="noStrike" dirty="0">
                <a:effectLst/>
                <a:latin typeface="Calibri" panose="020F0502020204030204" pitchFamily="34" charset="0"/>
                <a:ea typeface="Calibri" panose="020F0502020204030204" pitchFamily="34" charset="0"/>
              </a:rPr>
              <a:t>ANY AND ALL</a:t>
            </a:r>
            <a:r>
              <a:rPr lang="en-GB" sz="1600" u="none" strike="noStrike" dirty="0">
                <a:effectLst/>
                <a:latin typeface="Calibri" panose="020F0502020204030204" pitchFamily="34" charset="0"/>
                <a:ea typeface="Calibri" panose="020F0502020204030204" pitchFamily="34" charset="0"/>
              </a:rPr>
              <a:t> developments. </a:t>
            </a:r>
            <a:endParaRPr lang="en-US" sz="16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mj-lt"/>
              <a:buAutoNum type="alphaLcPeriod"/>
            </a:pPr>
            <a:r>
              <a:rPr lang="en-GB" sz="1600" u="none" strike="noStrike" dirty="0">
                <a:effectLst/>
                <a:latin typeface="Calibri" panose="020F0502020204030204" pitchFamily="34" charset="0"/>
                <a:ea typeface="Calibri" panose="020F0502020204030204" pitchFamily="34" charset="0"/>
              </a:rPr>
              <a:t>any further new tourist developments be sustainable, based in areas that are already currently occupied, be of small scale, and be eco and village tourism based. This as per 3.4.2 Recommendations for Montenegro (page 66 of SFI Study).</a:t>
            </a:r>
            <a:endParaRPr lang="en-US" sz="16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mj-lt"/>
              <a:buAutoNum type="alphaLcPeriod"/>
            </a:pPr>
            <a:r>
              <a:rPr lang="en-GB" sz="1600" u="none" strike="noStrike" dirty="0">
                <a:effectLst/>
                <a:latin typeface="Calibri" panose="020F0502020204030204" pitchFamily="34" charset="0"/>
                <a:ea typeface="Calibri" panose="020F0502020204030204" pitchFamily="34" charset="0"/>
              </a:rPr>
              <a:t>existing road infrastructure is maintained and not upgraded. We maintain that the new motorway route (Bar-</a:t>
            </a:r>
            <a:r>
              <a:rPr lang="en-GB" sz="1600" u="none" strike="noStrike" dirty="0" err="1">
                <a:effectLst/>
                <a:latin typeface="Calibri" panose="020F0502020204030204" pitchFamily="34" charset="0"/>
                <a:ea typeface="Calibri" panose="020F0502020204030204" pitchFamily="34" charset="0"/>
              </a:rPr>
              <a:t>Boljare</a:t>
            </a:r>
            <a:r>
              <a:rPr lang="en-GB" sz="1600" u="none" strike="noStrike" dirty="0">
                <a:effectLst/>
                <a:latin typeface="Calibri" panose="020F0502020204030204" pitchFamily="34" charset="0"/>
                <a:ea typeface="Calibri" panose="020F0502020204030204" pitchFamily="34" charset="0"/>
              </a:rPr>
              <a:t>) over Rijeka </a:t>
            </a:r>
            <a:r>
              <a:rPr lang="en-GB" sz="1600" u="none" strike="noStrike" dirty="0" err="1">
                <a:effectLst/>
                <a:latin typeface="Calibri" panose="020F0502020204030204" pitchFamily="34" charset="0"/>
                <a:ea typeface="Calibri" panose="020F0502020204030204" pitchFamily="34" charset="0"/>
              </a:rPr>
              <a:t>Crnojevica</a:t>
            </a:r>
            <a:r>
              <a:rPr lang="en-GB" sz="1600" u="none" strike="noStrike" dirty="0">
                <a:effectLst/>
                <a:latin typeface="Calibri" panose="020F0502020204030204" pitchFamily="34" charset="0"/>
                <a:ea typeface="Calibri" panose="020F0502020204030204" pitchFamily="34" charset="0"/>
              </a:rPr>
              <a:t> should be abandoned, and a more sustainable/less damaging alternative is found.</a:t>
            </a:r>
            <a:endParaRPr lang="en-US" sz="16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600"/>
              </a:spcAft>
              <a:buFont typeface="+mj-lt"/>
              <a:buAutoNum type="alphaLcPeriod"/>
            </a:pPr>
            <a:r>
              <a:rPr lang="en-GB" sz="1600" u="none" strike="noStrike" dirty="0">
                <a:effectLst/>
                <a:latin typeface="Calibri" panose="020F0502020204030204" pitchFamily="34" charset="0"/>
                <a:ea typeface="Calibri" panose="020F0502020204030204" pitchFamily="34" charset="0"/>
              </a:rPr>
              <a:t>waterways follow Recommendations 201. Exceptions to the recent law limiting boat engine sizes to be abandoned and law to be enforced.</a:t>
            </a:r>
            <a:endParaRPr lang="en-US"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94064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F000B2-60E4-495B-AFEF-96F34AC12323}"/>
              </a:ext>
            </a:extLst>
          </p:cNvPr>
          <p:cNvSpPr>
            <a:spLocks noGrp="1"/>
          </p:cNvSpPr>
          <p:nvPr>
            <p:ph idx="1"/>
          </p:nvPr>
        </p:nvSpPr>
        <p:spPr>
          <a:xfrm>
            <a:off x="1143000" y="813732"/>
            <a:ext cx="9872871" cy="5282268"/>
          </a:xfrm>
        </p:spPr>
        <p:txBody>
          <a:bodyPr/>
          <a:lstStyle/>
          <a:p>
            <a:r>
              <a:rPr lang="en-GB" sz="1800" b="1" dirty="0">
                <a:effectLst/>
                <a:latin typeface="Calibri" panose="020F0502020204030204" pitchFamily="34" charset="0"/>
                <a:ea typeface="Calibri" panose="020F0502020204030204" pitchFamily="34" charset="0"/>
              </a:rPr>
              <a:t>3. </a:t>
            </a:r>
            <a:r>
              <a:rPr lang="en-GB" sz="1800" b="1" dirty="0">
                <a:solidFill>
                  <a:srgbClr val="FF0000"/>
                </a:solidFill>
                <a:effectLst/>
                <a:latin typeface="Calibri" panose="020F0502020204030204" pitchFamily="34" charset="0"/>
                <a:ea typeface="Calibri" panose="020F0502020204030204" pitchFamily="34" charset="0"/>
              </a:rPr>
              <a:t>Protection as a priority.</a:t>
            </a:r>
            <a:r>
              <a:rPr lang="en-GB" sz="1800" dirty="0">
                <a:solidFill>
                  <a:srgbClr val="FF0000"/>
                </a:solidFill>
                <a:effectLst/>
                <a:latin typeface="Calibri" panose="020F0502020204030204" pitchFamily="34" charset="0"/>
                <a:ea typeface="Calibri" panose="020F0502020204030204" pitchFamily="34" charset="0"/>
              </a:rPr>
              <a:t> Management plan. </a:t>
            </a:r>
            <a:r>
              <a:rPr lang="en-GB" sz="1800" dirty="0">
                <a:effectLst/>
                <a:latin typeface="Calibri" panose="020F0502020204030204" pitchFamily="34" charset="0"/>
                <a:ea typeface="Calibri" panose="020F0502020204030204" pitchFamily="34" charset="0"/>
              </a:rPr>
              <a:t>Finally, initiate and establish efficient and effective methods of monitoring implementation of existing laws, executed in a manner that is visible on the lake. </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B55531C-2931-4B69-AD64-0367DDE7F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808" y="1791119"/>
            <a:ext cx="6246377" cy="4174646"/>
          </a:xfrm>
          <a:prstGeom prst="rect">
            <a:avLst/>
          </a:prstGeom>
        </p:spPr>
      </p:pic>
    </p:spTree>
    <p:extLst>
      <p:ext uri="{BB962C8B-B14F-4D97-AF65-F5344CB8AC3E}">
        <p14:creationId xmlns:p14="http://schemas.microsoft.com/office/powerpoint/2010/main" val="3270025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84E3-AF9E-4D44-8971-B1C68A2B767A}"/>
              </a:ext>
            </a:extLst>
          </p:cNvPr>
          <p:cNvSpPr>
            <a:spLocks noGrp="1"/>
          </p:cNvSpPr>
          <p:nvPr>
            <p:ph type="title"/>
          </p:nvPr>
        </p:nvSpPr>
        <p:spPr/>
        <p:txBody>
          <a:bodyPr/>
          <a:lstStyle/>
          <a:p>
            <a:r>
              <a:rPr lang="sr-Latn-ME" dirty="0" err="1"/>
              <a:t>Thank</a:t>
            </a:r>
            <a:r>
              <a:rPr lang="sr-Latn-ME" dirty="0"/>
              <a:t> </a:t>
            </a:r>
            <a:r>
              <a:rPr lang="sr-Latn-ME" dirty="0" err="1"/>
              <a:t>you</a:t>
            </a:r>
            <a:r>
              <a:rPr lang="en-US" dirty="0"/>
              <a:t>!</a:t>
            </a:r>
          </a:p>
        </p:txBody>
      </p:sp>
      <p:sp>
        <p:nvSpPr>
          <p:cNvPr id="3" name="Content Placeholder 2">
            <a:extLst>
              <a:ext uri="{FF2B5EF4-FFF2-40B4-BE49-F238E27FC236}">
                <a16:creationId xmlns:a16="http://schemas.microsoft.com/office/drawing/2014/main" id="{88D21FBF-8537-4234-8DCE-B49FB86C574D}"/>
              </a:ext>
            </a:extLst>
          </p:cNvPr>
          <p:cNvSpPr>
            <a:spLocks noGrp="1"/>
          </p:cNvSpPr>
          <p:nvPr>
            <p:ph idx="1"/>
          </p:nvPr>
        </p:nvSpPr>
        <p:spPr>
          <a:xfrm>
            <a:off x="1833351" y="5556916"/>
            <a:ext cx="9872871" cy="1006414"/>
          </a:xfrm>
        </p:spPr>
        <p:txBody>
          <a:bodyPr>
            <a:normAutofit fontScale="92500" lnSpcReduction="20000"/>
          </a:bodyPr>
          <a:lstStyle/>
          <a:p>
            <a:pPr marL="0" indent="0" algn="r">
              <a:spcBef>
                <a:spcPts val="0"/>
              </a:spcBef>
              <a:buNone/>
            </a:pPr>
            <a:r>
              <a:rPr lang="sr-Latn-ME" b="1" dirty="0"/>
              <a:t>Azra Vuković</a:t>
            </a:r>
          </a:p>
          <a:p>
            <a:pPr marL="0" indent="0" algn="r">
              <a:spcBef>
                <a:spcPts val="0"/>
              </a:spcBef>
              <a:buNone/>
            </a:pPr>
            <a:r>
              <a:rPr lang="sr-Latn-ME" dirty="0"/>
              <a:t>NGO </a:t>
            </a:r>
            <a:r>
              <a:rPr lang="sr-Latn-ME" dirty="0" err="1"/>
              <a:t>Green</a:t>
            </a:r>
            <a:r>
              <a:rPr lang="sr-Latn-ME" dirty="0"/>
              <a:t> </a:t>
            </a:r>
            <a:r>
              <a:rPr lang="sr-Latn-ME" dirty="0" err="1"/>
              <a:t>Home</a:t>
            </a:r>
            <a:r>
              <a:rPr lang="sr-Latn-ME" dirty="0"/>
              <a:t>, </a:t>
            </a:r>
            <a:r>
              <a:rPr lang="sr-Latn-ME" dirty="0" err="1"/>
              <a:t>Citizen’s</a:t>
            </a:r>
            <a:r>
              <a:rPr lang="sr-Latn-ME" dirty="0"/>
              <a:t> </a:t>
            </a:r>
            <a:r>
              <a:rPr lang="sr-Latn-ME" dirty="0" err="1"/>
              <a:t>Group</a:t>
            </a:r>
            <a:r>
              <a:rPr lang="sr-Latn-ME" dirty="0"/>
              <a:t> Virpazar</a:t>
            </a:r>
          </a:p>
          <a:p>
            <a:pPr marL="0" indent="0" algn="r">
              <a:spcBef>
                <a:spcPts val="0"/>
              </a:spcBef>
              <a:buNone/>
            </a:pPr>
            <a:r>
              <a:rPr lang="sr-Latn-ME" dirty="0"/>
              <a:t>+38268526061</a:t>
            </a:r>
          </a:p>
          <a:p>
            <a:pPr marL="0" indent="0" algn="r">
              <a:spcBef>
                <a:spcPts val="0"/>
              </a:spcBef>
              <a:buNone/>
            </a:pPr>
            <a:r>
              <a:rPr lang="en-US" dirty="0"/>
              <a:t>a</a:t>
            </a:r>
            <a:r>
              <a:rPr lang="sr-Latn-ME" dirty="0" err="1"/>
              <a:t>zra.vukovic</a:t>
            </a:r>
            <a:r>
              <a:rPr lang="en-US" dirty="0"/>
              <a:t>@greenhome.co.me</a:t>
            </a:r>
          </a:p>
        </p:txBody>
      </p:sp>
      <p:pic>
        <p:nvPicPr>
          <p:cNvPr id="4" name="Picture 3">
            <a:extLst>
              <a:ext uri="{FF2B5EF4-FFF2-40B4-BE49-F238E27FC236}">
                <a16:creationId xmlns:a16="http://schemas.microsoft.com/office/drawing/2014/main" id="{17913ACA-D51D-4293-A3F5-793D96DBEA1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93212" y="1723846"/>
            <a:ext cx="5943600" cy="3962400"/>
          </a:xfrm>
          <a:prstGeom prst="rect">
            <a:avLst/>
          </a:prstGeom>
        </p:spPr>
      </p:pic>
    </p:spTree>
    <p:extLst>
      <p:ext uri="{BB962C8B-B14F-4D97-AF65-F5344CB8AC3E}">
        <p14:creationId xmlns:p14="http://schemas.microsoft.com/office/powerpoint/2010/main" val="308809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C870-04D4-4ED8-83C7-4C53B5BB87DB}"/>
              </a:ext>
            </a:extLst>
          </p:cNvPr>
          <p:cNvSpPr>
            <a:spLocks noGrp="1"/>
          </p:cNvSpPr>
          <p:nvPr>
            <p:ph type="title"/>
          </p:nvPr>
        </p:nvSpPr>
        <p:spPr>
          <a:xfrm>
            <a:off x="400802" y="147226"/>
            <a:ext cx="9875520" cy="1356360"/>
          </a:xfrm>
        </p:spPr>
        <p:txBody>
          <a:bodyPr/>
          <a:lstStyle/>
          <a:p>
            <a:r>
              <a:rPr lang="en-US" dirty="0"/>
              <a:t>Threats</a:t>
            </a:r>
          </a:p>
        </p:txBody>
      </p:sp>
      <p:sp>
        <p:nvSpPr>
          <p:cNvPr id="3" name="Content Placeholder 2">
            <a:extLst>
              <a:ext uri="{FF2B5EF4-FFF2-40B4-BE49-F238E27FC236}">
                <a16:creationId xmlns:a16="http://schemas.microsoft.com/office/drawing/2014/main" id="{AFD42207-4421-4A31-9CD1-2395569FEE09}"/>
              </a:ext>
            </a:extLst>
          </p:cNvPr>
          <p:cNvSpPr>
            <a:spLocks noGrp="1"/>
          </p:cNvSpPr>
          <p:nvPr>
            <p:ph idx="1"/>
          </p:nvPr>
        </p:nvSpPr>
        <p:spPr>
          <a:xfrm>
            <a:off x="556728" y="1281972"/>
            <a:ext cx="9057789" cy="4038600"/>
          </a:xfrm>
        </p:spPr>
        <p:txBody>
          <a:bodyPr>
            <a:normAutofit/>
          </a:bodyPr>
          <a:lstStyle/>
          <a:p>
            <a:r>
              <a:rPr lang="en-US" sz="1800" dirty="0"/>
              <a:t>Illegal construction of buildings </a:t>
            </a:r>
          </a:p>
          <a:p>
            <a:r>
              <a:rPr lang="en-US" sz="1800" dirty="0"/>
              <a:t>Poaching</a:t>
            </a:r>
          </a:p>
          <a:p>
            <a:r>
              <a:rPr lang="en-US" sz="1800" dirty="0"/>
              <a:t>Illegal gravel extraction </a:t>
            </a:r>
          </a:p>
          <a:p>
            <a:r>
              <a:rPr lang="en-US" sz="1800" dirty="0"/>
              <a:t>Invasive species </a:t>
            </a:r>
          </a:p>
          <a:p>
            <a:r>
              <a:rPr lang="en-US" sz="1800" dirty="0"/>
              <a:t>Not effective waste management </a:t>
            </a:r>
          </a:p>
          <a:p>
            <a:r>
              <a:rPr lang="en-US" sz="1800" dirty="0"/>
              <a:t>Fires </a:t>
            </a:r>
          </a:p>
        </p:txBody>
      </p:sp>
      <p:pic>
        <p:nvPicPr>
          <p:cNvPr id="6" name="Picture 9">
            <a:extLst>
              <a:ext uri="{FF2B5EF4-FFF2-40B4-BE49-F238E27FC236}">
                <a16:creationId xmlns:a16="http://schemas.microsoft.com/office/drawing/2014/main" id="{E3E371F5-4579-45AE-A4BF-2FB4E4051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4516" y="409529"/>
            <a:ext cx="2436682" cy="324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5F21171-A057-459F-B473-D1175E60C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014" y="464201"/>
            <a:ext cx="4080225" cy="2720150"/>
          </a:xfrm>
          <a:prstGeom prst="rect">
            <a:avLst/>
          </a:prstGeom>
        </p:spPr>
      </p:pic>
      <p:pic>
        <p:nvPicPr>
          <p:cNvPr id="9" name="Picture 6">
            <a:extLst>
              <a:ext uri="{FF2B5EF4-FFF2-40B4-BE49-F238E27FC236}">
                <a16:creationId xmlns:a16="http://schemas.microsoft.com/office/drawing/2014/main" id="{9B879AD0-F163-4168-92AF-A0399A4C5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116371"/>
            <a:ext cx="5036318" cy="21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1A6E09F5-05EF-4909-8D8D-D195E6292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407" y="3846366"/>
            <a:ext cx="5358791" cy="260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34579AF-880F-69A9-BC79-2AEB91176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5750" y="2681820"/>
            <a:ext cx="4080226" cy="2295165"/>
          </a:xfrm>
          <a:prstGeom prst="rect">
            <a:avLst/>
          </a:prstGeom>
        </p:spPr>
      </p:pic>
    </p:spTree>
    <p:extLst>
      <p:ext uri="{BB962C8B-B14F-4D97-AF65-F5344CB8AC3E}">
        <p14:creationId xmlns:p14="http://schemas.microsoft.com/office/powerpoint/2010/main" val="304640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41A0-7C88-49DE-9117-754D1D7A9302}"/>
              </a:ext>
            </a:extLst>
          </p:cNvPr>
          <p:cNvSpPr>
            <a:spLocks noGrp="1"/>
          </p:cNvSpPr>
          <p:nvPr>
            <p:ph type="title"/>
          </p:nvPr>
        </p:nvSpPr>
        <p:spPr/>
        <p:txBody>
          <a:bodyPr>
            <a:noAutofit/>
          </a:bodyPr>
          <a:lstStyle/>
          <a:p>
            <a:r>
              <a:rPr lang="en-US" sz="3200" dirty="0"/>
              <a:t>Open File No. 2016/4: </a:t>
            </a:r>
            <a:br>
              <a:rPr lang="sr-Latn-ME" sz="3200" dirty="0"/>
            </a:br>
            <a:r>
              <a:rPr lang="en-US" sz="3200" dirty="0"/>
              <a:t>Montenegro: Development of a commercial project in </a:t>
            </a:r>
            <a:r>
              <a:rPr lang="en-US" sz="3200" dirty="0" err="1"/>
              <a:t>Skadar</a:t>
            </a:r>
            <a:r>
              <a:rPr lang="en-US" sz="3200" dirty="0"/>
              <a:t> Lake National Park and candidate Emerald site</a:t>
            </a:r>
          </a:p>
        </p:txBody>
      </p:sp>
      <p:pic>
        <p:nvPicPr>
          <p:cNvPr id="4" name="Content Placeholder 3">
            <a:extLst>
              <a:ext uri="{FF2B5EF4-FFF2-40B4-BE49-F238E27FC236}">
                <a16:creationId xmlns:a16="http://schemas.microsoft.com/office/drawing/2014/main" id="{A3A2E614-C441-4E49-8A4C-6008CE1D02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993122" y="2541416"/>
            <a:ext cx="4600854" cy="3449942"/>
          </a:xfrm>
          <a:prstGeom prst="rect">
            <a:avLst/>
          </a:prstGeom>
        </p:spPr>
      </p:pic>
      <p:sp>
        <p:nvSpPr>
          <p:cNvPr id="5" name="Content Placeholder 2">
            <a:extLst>
              <a:ext uri="{FF2B5EF4-FFF2-40B4-BE49-F238E27FC236}">
                <a16:creationId xmlns:a16="http://schemas.microsoft.com/office/drawing/2014/main" id="{97C17300-3D47-4382-888D-2DB13290FC5F}"/>
              </a:ext>
            </a:extLst>
          </p:cNvPr>
          <p:cNvSpPr txBox="1">
            <a:spLocks/>
          </p:cNvSpPr>
          <p:nvPr/>
        </p:nvSpPr>
        <p:spPr>
          <a:xfrm>
            <a:off x="806570" y="2102006"/>
            <a:ext cx="6240182"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000" dirty="0"/>
              <a:t>A formal Case File was opened in 2016</a:t>
            </a:r>
          </a:p>
          <a:p>
            <a:r>
              <a:rPr lang="en-US" sz="2000" dirty="0"/>
              <a:t>Bern Convention On-the-Spot Appraisal Mission and Ramsar Advisory Mission were implemented joint</a:t>
            </a:r>
            <a:r>
              <a:rPr lang="sr-Latn-ME" sz="2000" dirty="0"/>
              <a:t>l</a:t>
            </a:r>
            <a:r>
              <a:rPr lang="en-US" sz="2000" dirty="0"/>
              <a:t>y in 11-14 June 2018</a:t>
            </a:r>
            <a:endParaRPr lang="sr-Latn-ME" sz="2000" dirty="0"/>
          </a:p>
          <a:p>
            <a:r>
              <a:rPr lang="sr-Latn-ME" sz="2000" dirty="0"/>
              <a:t>In the meantime, compliant 4/2016 was passed from Informal Citizens Group </a:t>
            </a:r>
            <a:r>
              <a:rPr lang="en-US" sz="2000" dirty="0"/>
              <a:t>of </a:t>
            </a:r>
            <a:r>
              <a:rPr lang="en-US" sz="2000" dirty="0" err="1"/>
              <a:t>Virpazar</a:t>
            </a:r>
            <a:r>
              <a:rPr lang="en-US" sz="2000" dirty="0"/>
              <a:t> </a:t>
            </a:r>
            <a:r>
              <a:rPr lang="sr-Latn-ME" sz="2000" dirty="0"/>
              <a:t>to NGO Green Home</a:t>
            </a:r>
            <a:endParaRPr lang="en-US" sz="2000" dirty="0"/>
          </a:p>
          <a:p>
            <a:endParaRPr lang="en-US" sz="2000" dirty="0"/>
          </a:p>
        </p:txBody>
      </p:sp>
    </p:spTree>
    <p:extLst>
      <p:ext uri="{BB962C8B-B14F-4D97-AF65-F5344CB8AC3E}">
        <p14:creationId xmlns:p14="http://schemas.microsoft.com/office/powerpoint/2010/main" val="106281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D997-4243-484D-84B3-39EC1EB7AC9D}"/>
              </a:ext>
            </a:extLst>
          </p:cNvPr>
          <p:cNvSpPr>
            <a:spLocks noGrp="1"/>
          </p:cNvSpPr>
          <p:nvPr>
            <p:ph type="title"/>
          </p:nvPr>
        </p:nvSpPr>
        <p:spPr>
          <a:xfrm>
            <a:off x="1143000" y="920151"/>
            <a:ext cx="9875520" cy="1356360"/>
          </a:xfrm>
        </p:spPr>
        <p:txBody>
          <a:bodyPr/>
          <a:lstStyle/>
          <a:p>
            <a:r>
              <a:rPr lang="en-US" dirty="0"/>
              <a:t>KEY FINDINGS </a:t>
            </a:r>
          </a:p>
        </p:txBody>
      </p:sp>
      <p:sp>
        <p:nvSpPr>
          <p:cNvPr id="3" name="Content Placeholder 2">
            <a:extLst>
              <a:ext uri="{FF2B5EF4-FFF2-40B4-BE49-F238E27FC236}">
                <a16:creationId xmlns:a16="http://schemas.microsoft.com/office/drawing/2014/main" id="{36964A53-E81D-46D6-9826-7EBBB10B9706}"/>
              </a:ext>
            </a:extLst>
          </p:cNvPr>
          <p:cNvSpPr>
            <a:spLocks noGrp="1"/>
          </p:cNvSpPr>
          <p:nvPr>
            <p:ph idx="1"/>
          </p:nvPr>
        </p:nvSpPr>
        <p:spPr>
          <a:xfrm>
            <a:off x="1050721" y="2384807"/>
            <a:ext cx="4752257" cy="4038600"/>
          </a:xfrm>
        </p:spPr>
        <p:txBody>
          <a:bodyPr/>
          <a:lstStyle/>
          <a:p>
            <a:pPr marL="285750" indent="-285750">
              <a:lnSpc>
                <a:spcPct val="115000"/>
              </a:lnSpc>
              <a:spcBef>
                <a:spcPts val="1000"/>
              </a:spcBef>
            </a:pPr>
            <a:r>
              <a:rPr lang="en-US" sz="1800" b="1" u="none" strike="noStrike" dirty="0">
                <a:effectLst/>
                <a:latin typeface="+mj-lt"/>
                <a:ea typeface="Calibri" panose="020F0502020204030204" pitchFamily="34" charset="0"/>
              </a:rPr>
              <a:t>No meaningful progress from Montenegrin Government on recommendations 201.</a:t>
            </a:r>
          </a:p>
        </p:txBody>
      </p:sp>
      <p:pic>
        <p:nvPicPr>
          <p:cNvPr id="5" name="Picture 4">
            <a:extLst>
              <a:ext uri="{FF2B5EF4-FFF2-40B4-BE49-F238E27FC236}">
                <a16:creationId xmlns:a16="http://schemas.microsoft.com/office/drawing/2014/main" id="{EDF6FB2D-18B4-4EBE-B2EF-54141154C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947" y="2027979"/>
            <a:ext cx="4752256" cy="2376128"/>
          </a:xfrm>
          <a:prstGeom prst="rect">
            <a:avLst/>
          </a:prstGeom>
        </p:spPr>
      </p:pic>
    </p:spTree>
    <p:extLst>
      <p:ext uri="{BB962C8B-B14F-4D97-AF65-F5344CB8AC3E}">
        <p14:creationId xmlns:p14="http://schemas.microsoft.com/office/powerpoint/2010/main" val="101629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45ED-2E56-3270-4423-A27DC844D813}"/>
              </a:ext>
            </a:extLst>
          </p:cNvPr>
          <p:cNvSpPr>
            <a:spLocks noGrp="1"/>
          </p:cNvSpPr>
          <p:nvPr>
            <p:ph type="title"/>
          </p:nvPr>
        </p:nvSpPr>
        <p:spPr/>
        <p:txBody>
          <a:bodyPr/>
          <a:lstStyle/>
          <a:p>
            <a:r>
              <a:rPr lang="sr-Latn-ME" dirty="0"/>
              <a:t>Comment</a:t>
            </a:r>
            <a:endParaRPr lang="en-US" dirty="0"/>
          </a:p>
        </p:txBody>
      </p:sp>
      <p:sp>
        <p:nvSpPr>
          <p:cNvPr id="3" name="Content Placeholder 2">
            <a:extLst>
              <a:ext uri="{FF2B5EF4-FFF2-40B4-BE49-F238E27FC236}">
                <a16:creationId xmlns:a16="http://schemas.microsoft.com/office/drawing/2014/main" id="{E06AC980-1181-5778-D1BD-B481C5FD7A59}"/>
              </a:ext>
            </a:extLst>
          </p:cNvPr>
          <p:cNvSpPr>
            <a:spLocks noGrp="1"/>
          </p:cNvSpPr>
          <p:nvPr>
            <p:ph idx="1"/>
          </p:nvPr>
        </p:nvSpPr>
        <p:spPr/>
        <p:txBody>
          <a:bodyPr>
            <a:normAutofit/>
          </a:bodyPr>
          <a:lstStyle/>
          <a:p>
            <a:r>
              <a:rPr lang="en-US" sz="2400" dirty="0"/>
              <a:t>The </a:t>
            </a:r>
            <a:r>
              <a:rPr lang="en-US" sz="2400" b="1" dirty="0"/>
              <a:t>lack of progress</a:t>
            </a:r>
            <a:r>
              <a:rPr lang="en-US" sz="2400" dirty="0"/>
              <a:t> in the implementation of the </a:t>
            </a:r>
            <a:r>
              <a:rPr lang="en-US" sz="2400" dirty="0" err="1"/>
              <a:t>recomendations</a:t>
            </a:r>
            <a:r>
              <a:rPr lang="en-US" sz="2400" dirty="0"/>
              <a:t> 201/2018 and general lack of protection in the National park are </a:t>
            </a:r>
            <a:r>
              <a:rPr lang="en-US" sz="2400" dirty="0" err="1"/>
              <a:t>largerly</a:t>
            </a:r>
            <a:r>
              <a:rPr lang="en-US" sz="2400" dirty="0"/>
              <a:t> due to the </a:t>
            </a:r>
            <a:r>
              <a:rPr lang="en-US" sz="2400" b="1" dirty="0"/>
              <a:t>political crisis</a:t>
            </a:r>
            <a:r>
              <a:rPr lang="en-US" sz="2400" dirty="0"/>
              <a:t> in Montenegro </a:t>
            </a:r>
          </a:p>
          <a:p>
            <a:r>
              <a:rPr lang="en-US" sz="2400" dirty="0"/>
              <a:t>Since 2016, in PE National parks of Montenegro there were appointed </a:t>
            </a:r>
            <a:r>
              <a:rPr lang="en-US" sz="2400" b="1" dirty="0"/>
              <a:t>6 directors!</a:t>
            </a:r>
          </a:p>
          <a:p>
            <a:r>
              <a:rPr lang="en-US" sz="2400" dirty="0"/>
              <a:t>Decisions regarding the case of </a:t>
            </a:r>
            <a:r>
              <a:rPr lang="en-US" sz="2400" dirty="0" err="1"/>
              <a:t>Mihailovići</a:t>
            </a:r>
            <a:r>
              <a:rPr lang="en-US" sz="2400" dirty="0"/>
              <a:t> and revocation of associated building permits is a </a:t>
            </a:r>
            <a:r>
              <a:rPr lang="en-US" sz="2400" b="1" dirty="0"/>
              <a:t>political decision</a:t>
            </a:r>
            <a:r>
              <a:rPr lang="en-US" sz="2400" dirty="0"/>
              <a:t> that will have to be made on the level of the Government.</a:t>
            </a:r>
          </a:p>
        </p:txBody>
      </p:sp>
    </p:spTree>
    <p:extLst>
      <p:ext uri="{BB962C8B-B14F-4D97-AF65-F5344CB8AC3E}">
        <p14:creationId xmlns:p14="http://schemas.microsoft.com/office/powerpoint/2010/main" val="71244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F02B-90DD-B9B7-C6BB-9608E63BFBA5}"/>
              </a:ext>
            </a:extLst>
          </p:cNvPr>
          <p:cNvSpPr>
            <a:spLocks noGrp="1"/>
          </p:cNvSpPr>
          <p:nvPr>
            <p:ph type="title"/>
          </p:nvPr>
        </p:nvSpPr>
        <p:spPr/>
        <p:txBody>
          <a:bodyPr/>
          <a:lstStyle/>
          <a:p>
            <a:r>
              <a:rPr lang="sr-Latn-ME" dirty="0"/>
              <a:t>Status of recomendations implementation</a:t>
            </a:r>
            <a:endParaRPr lang="en-US" dirty="0"/>
          </a:p>
        </p:txBody>
      </p:sp>
      <p:graphicFrame>
        <p:nvGraphicFramePr>
          <p:cNvPr id="6" name="Table 6">
            <a:extLst>
              <a:ext uri="{FF2B5EF4-FFF2-40B4-BE49-F238E27FC236}">
                <a16:creationId xmlns:a16="http://schemas.microsoft.com/office/drawing/2014/main" id="{56581246-AF86-6E28-D580-8E9A32FDA047}"/>
              </a:ext>
            </a:extLst>
          </p:cNvPr>
          <p:cNvGraphicFramePr>
            <a:graphicFrameLocks noGrp="1"/>
          </p:cNvGraphicFramePr>
          <p:nvPr>
            <p:ph idx="1"/>
            <p:extLst>
              <p:ext uri="{D42A27DB-BD31-4B8C-83A1-F6EECF244321}">
                <p14:modId xmlns:p14="http://schemas.microsoft.com/office/powerpoint/2010/main" val="2258150087"/>
              </p:ext>
            </p:extLst>
          </p:nvPr>
        </p:nvGraphicFramePr>
        <p:xfrm>
          <a:off x="1143000" y="2057400"/>
          <a:ext cx="9872662" cy="310896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992158650"/>
                    </a:ext>
                  </a:extLst>
                </a:gridCol>
                <a:gridCol w="4936331">
                  <a:extLst>
                    <a:ext uri="{9D8B030D-6E8A-4147-A177-3AD203B41FA5}">
                      <a16:colId xmlns:a16="http://schemas.microsoft.com/office/drawing/2014/main" val="370067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effectLst/>
                          <a:latin typeface="+mn-lt"/>
                          <a:ea typeface="+mn-ea"/>
                          <a:cs typeface="+mn-cs"/>
                        </a:rPr>
                        <a:t>Conservation and management measures recommended by the Mission </a:t>
                      </a:r>
                      <a:endParaRPr lang="en-US" sz="1600" dirty="0">
                        <a:latin typeface="+mn-lt"/>
                      </a:endParaRPr>
                    </a:p>
                  </a:txBody>
                  <a:tcPr/>
                </a:tc>
                <a:tc>
                  <a:txBody>
                    <a:bodyPr/>
                    <a:lstStyle/>
                    <a:p>
                      <a:r>
                        <a:rPr lang="en-GB" sz="1600" b="1" kern="1200" dirty="0">
                          <a:solidFill>
                            <a:schemeClr val="lt1"/>
                          </a:solidFill>
                          <a:effectLst/>
                          <a:latin typeface="+mn-lt"/>
                          <a:ea typeface="+mn-ea"/>
                          <a:cs typeface="+mn-cs"/>
                        </a:rPr>
                        <a:t>Results achieved (according to the publicly available information) </a:t>
                      </a:r>
                      <a:endParaRPr lang="en-US" sz="1600" dirty="0">
                        <a:latin typeface="+mn-lt"/>
                      </a:endParaRPr>
                    </a:p>
                  </a:txBody>
                  <a:tcPr/>
                </a:tc>
                <a:extLst>
                  <a:ext uri="{0D108BD9-81ED-4DB2-BD59-A6C34878D82A}">
                    <a16:rowId xmlns:a16="http://schemas.microsoft.com/office/drawing/2014/main" val="48801030"/>
                  </a:ext>
                </a:extLst>
              </a:tr>
              <a:tr h="370840">
                <a:tc>
                  <a:txBody>
                    <a:bodyPr/>
                    <a:lstStyle/>
                    <a:p>
                      <a:r>
                        <a:rPr lang="en-GB" sz="1600" kern="1200" dirty="0">
                          <a:solidFill>
                            <a:srgbClr val="FF0000"/>
                          </a:solidFill>
                          <a:effectLst/>
                          <a:latin typeface="+mn-lt"/>
                          <a:ea typeface="+mn-ea"/>
                          <a:cs typeface="+mn-cs"/>
                        </a:rPr>
                        <a:t>Halt any further development</a:t>
                      </a:r>
                      <a:r>
                        <a:rPr lang="en-GB" sz="1600" kern="1200" dirty="0">
                          <a:solidFill>
                            <a:schemeClr val="dk1"/>
                          </a:solidFill>
                          <a:effectLst/>
                          <a:latin typeface="+mn-lt"/>
                          <a:ea typeface="+mn-ea"/>
                          <a:cs typeface="+mn-cs"/>
                        </a:rPr>
                        <a:t> on the mainland as well as the shore zone and water body of the </a:t>
                      </a:r>
                      <a:r>
                        <a:rPr lang="en-GB" sz="1600" kern="1200" dirty="0" err="1">
                          <a:solidFill>
                            <a:schemeClr val="dk1"/>
                          </a:solidFill>
                          <a:effectLst/>
                          <a:latin typeface="+mn-lt"/>
                          <a:ea typeface="+mn-ea"/>
                          <a:cs typeface="+mn-cs"/>
                        </a:rPr>
                        <a:t>Mihailovići</a:t>
                      </a:r>
                      <a:r>
                        <a:rPr lang="en-GB" sz="1600" kern="1200" dirty="0">
                          <a:solidFill>
                            <a:schemeClr val="dk1"/>
                          </a:solidFill>
                          <a:effectLst/>
                          <a:latin typeface="+mn-lt"/>
                          <a:ea typeface="+mn-ea"/>
                          <a:cs typeface="+mn-cs"/>
                        </a:rPr>
                        <a:t> location unless a detailed </a:t>
                      </a:r>
                      <a:r>
                        <a:rPr lang="en-GB" sz="1600" b="0" kern="1200" dirty="0">
                          <a:solidFill>
                            <a:srgbClr val="FF0000"/>
                          </a:solidFill>
                          <a:effectLst/>
                          <a:latin typeface="+mn-lt"/>
                          <a:ea typeface="+mn-ea"/>
                          <a:cs typeface="+mn-cs"/>
                        </a:rPr>
                        <a:t>habitat map on a 1:10,000</a:t>
                      </a:r>
                      <a:r>
                        <a:rPr lang="en-GB" sz="1600" kern="1200" dirty="0">
                          <a:solidFill>
                            <a:schemeClr val="dk1"/>
                          </a:solidFill>
                          <a:effectLst/>
                          <a:latin typeface="+mn-lt"/>
                          <a:ea typeface="+mn-ea"/>
                          <a:cs typeface="+mn-cs"/>
                        </a:rPr>
                        <a:t> scale for </a:t>
                      </a:r>
                      <a:r>
                        <a:rPr lang="en-GB" sz="1600" kern="1200" dirty="0" err="1">
                          <a:solidFill>
                            <a:schemeClr val="dk1"/>
                          </a:solidFill>
                          <a:effectLst/>
                          <a:latin typeface="+mn-lt"/>
                          <a:ea typeface="+mn-ea"/>
                          <a:cs typeface="+mn-cs"/>
                        </a:rPr>
                        <a:t>Mihailovići</a:t>
                      </a:r>
                      <a:r>
                        <a:rPr lang="en-GB" sz="1600" kern="1200" dirty="0">
                          <a:solidFill>
                            <a:schemeClr val="dk1"/>
                          </a:solidFill>
                          <a:effectLst/>
                          <a:latin typeface="+mn-lt"/>
                          <a:ea typeface="+mn-ea"/>
                          <a:cs typeface="+mn-cs"/>
                        </a:rPr>
                        <a:t>, </a:t>
                      </a:r>
                      <a:r>
                        <a:rPr lang="en-GB" sz="1600" kern="1200" dirty="0" err="1">
                          <a:solidFill>
                            <a:schemeClr val="dk1"/>
                          </a:solidFill>
                          <a:effectLst/>
                          <a:latin typeface="+mn-lt"/>
                          <a:ea typeface="+mn-ea"/>
                          <a:cs typeface="+mn-cs"/>
                        </a:rPr>
                        <a:t>Poseljanski</a:t>
                      </a:r>
                      <a:r>
                        <a:rPr lang="en-GB" sz="1600" kern="1200" dirty="0">
                          <a:solidFill>
                            <a:schemeClr val="dk1"/>
                          </a:solidFill>
                          <a:effectLst/>
                          <a:latin typeface="+mn-lt"/>
                          <a:ea typeface="+mn-ea"/>
                          <a:cs typeface="+mn-cs"/>
                        </a:rPr>
                        <a:t> </a:t>
                      </a:r>
                      <a:r>
                        <a:rPr lang="en-GB" sz="1600" kern="1200" dirty="0" err="1">
                          <a:solidFill>
                            <a:schemeClr val="dk1"/>
                          </a:solidFill>
                          <a:effectLst/>
                          <a:latin typeface="+mn-lt"/>
                          <a:ea typeface="+mn-ea"/>
                          <a:cs typeface="+mn-cs"/>
                        </a:rPr>
                        <a:t>Zaliv</a:t>
                      </a:r>
                      <a:r>
                        <a:rPr lang="en-GB" sz="1600" kern="1200" dirty="0">
                          <a:solidFill>
                            <a:schemeClr val="dk1"/>
                          </a:solidFill>
                          <a:effectLst/>
                          <a:latin typeface="+mn-lt"/>
                          <a:ea typeface="+mn-ea"/>
                          <a:cs typeface="+mn-cs"/>
                        </a:rPr>
                        <a:t> Bay, </a:t>
                      </a:r>
                      <a:r>
                        <a:rPr lang="en-GB" sz="1600" kern="1200" dirty="0" err="1">
                          <a:solidFill>
                            <a:schemeClr val="dk1"/>
                          </a:solidFill>
                          <a:effectLst/>
                          <a:latin typeface="+mn-lt"/>
                          <a:ea typeface="+mn-ea"/>
                          <a:cs typeface="+mn-cs"/>
                        </a:rPr>
                        <a:t>Biški</a:t>
                      </a:r>
                      <a:r>
                        <a:rPr lang="en-GB" sz="1600" kern="1200" dirty="0">
                          <a:solidFill>
                            <a:schemeClr val="dk1"/>
                          </a:solidFill>
                          <a:effectLst/>
                          <a:latin typeface="+mn-lt"/>
                          <a:ea typeface="+mn-ea"/>
                          <a:cs typeface="+mn-cs"/>
                        </a:rPr>
                        <a:t> rep, the mouth of </a:t>
                      </a:r>
                      <a:r>
                        <a:rPr lang="en-GB" sz="1600" kern="1200" dirty="0" err="1">
                          <a:solidFill>
                            <a:schemeClr val="dk1"/>
                          </a:solidFill>
                          <a:effectLst/>
                          <a:latin typeface="+mn-lt"/>
                          <a:ea typeface="+mn-ea"/>
                          <a:cs typeface="+mn-cs"/>
                        </a:rPr>
                        <a:t>Crnojevića</a:t>
                      </a:r>
                      <a:r>
                        <a:rPr lang="en-GB" sz="1600" kern="1200" dirty="0">
                          <a:solidFill>
                            <a:schemeClr val="dk1"/>
                          </a:solidFill>
                          <a:effectLst/>
                          <a:latin typeface="+mn-lt"/>
                          <a:ea typeface="+mn-ea"/>
                          <a:cs typeface="+mn-cs"/>
                        </a:rPr>
                        <a:t> river, the mouth of </a:t>
                      </a:r>
                      <a:r>
                        <a:rPr lang="en-GB" sz="1600" kern="1200" dirty="0" err="1">
                          <a:solidFill>
                            <a:schemeClr val="dk1"/>
                          </a:solidFill>
                          <a:effectLst/>
                          <a:latin typeface="+mn-lt"/>
                          <a:ea typeface="+mn-ea"/>
                          <a:cs typeface="+mn-cs"/>
                        </a:rPr>
                        <a:t>Bazagurska</a:t>
                      </a:r>
                      <a:r>
                        <a:rPr lang="en-GB" sz="1600" kern="1200" dirty="0">
                          <a:solidFill>
                            <a:schemeClr val="dk1"/>
                          </a:solidFill>
                          <a:effectLst/>
                          <a:latin typeface="+mn-lt"/>
                          <a:ea typeface="+mn-ea"/>
                          <a:cs typeface="+mn-cs"/>
                        </a:rPr>
                        <a:t> </a:t>
                      </a:r>
                      <a:r>
                        <a:rPr lang="en-GB" sz="1600" kern="1200" dirty="0" err="1">
                          <a:solidFill>
                            <a:schemeClr val="dk1"/>
                          </a:solidFill>
                          <a:effectLst/>
                          <a:latin typeface="+mn-lt"/>
                          <a:ea typeface="+mn-ea"/>
                          <a:cs typeface="+mn-cs"/>
                        </a:rPr>
                        <a:t>matica</a:t>
                      </a:r>
                      <a:r>
                        <a:rPr lang="en-GB" sz="1600" kern="1200" dirty="0">
                          <a:solidFill>
                            <a:schemeClr val="dk1"/>
                          </a:solidFill>
                          <a:effectLst/>
                          <a:latin typeface="+mn-lt"/>
                          <a:ea typeface="+mn-ea"/>
                          <a:cs typeface="+mn-cs"/>
                        </a:rPr>
                        <a:t> and the islands </a:t>
                      </a:r>
                      <a:r>
                        <a:rPr lang="en-GB" sz="1600" kern="1200" dirty="0" err="1">
                          <a:solidFill>
                            <a:schemeClr val="dk1"/>
                          </a:solidFill>
                          <a:effectLst/>
                          <a:latin typeface="+mn-lt"/>
                          <a:ea typeface="+mn-ea"/>
                          <a:cs typeface="+mn-cs"/>
                        </a:rPr>
                        <a:t>Liponjak</a:t>
                      </a:r>
                      <a:r>
                        <a:rPr lang="en-GB" sz="1600" kern="1200" dirty="0">
                          <a:solidFill>
                            <a:schemeClr val="dk1"/>
                          </a:solidFill>
                          <a:effectLst/>
                          <a:latin typeface="+mn-lt"/>
                          <a:ea typeface="+mn-ea"/>
                          <a:cs typeface="+mn-cs"/>
                        </a:rPr>
                        <a:t> and </a:t>
                      </a:r>
                      <a:r>
                        <a:rPr lang="en-GB" sz="1600" kern="1200" dirty="0" err="1">
                          <a:solidFill>
                            <a:schemeClr val="dk1"/>
                          </a:solidFill>
                          <a:effectLst/>
                          <a:latin typeface="+mn-lt"/>
                          <a:ea typeface="+mn-ea"/>
                          <a:cs typeface="+mn-cs"/>
                        </a:rPr>
                        <a:t>Galići</a:t>
                      </a:r>
                      <a:r>
                        <a:rPr lang="en-GB" sz="1600" kern="1200" dirty="0">
                          <a:solidFill>
                            <a:schemeClr val="dk1"/>
                          </a:solidFill>
                          <a:effectLst/>
                          <a:latin typeface="+mn-lt"/>
                          <a:ea typeface="+mn-ea"/>
                          <a:cs typeface="+mn-cs"/>
                        </a:rPr>
                        <a:t> has been provided.</a:t>
                      </a:r>
                      <a:endParaRPr lang="en-US" sz="1600" dirty="0">
                        <a:latin typeface="+mn-lt"/>
                      </a:endParaRPr>
                    </a:p>
                  </a:txBody>
                  <a:tcPr/>
                </a:tc>
                <a:tc>
                  <a:txBody>
                    <a:bodyPr/>
                    <a:lstStyle/>
                    <a:p>
                      <a:r>
                        <a:rPr lang="en-GB" sz="1600" kern="1200" dirty="0">
                          <a:solidFill>
                            <a:schemeClr val="dk1"/>
                          </a:solidFill>
                          <a:effectLst/>
                          <a:latin typeface="+mn-lt"/>
                          <a:ea typeface="+mn-ea"/>
                          <a:cs typeface="+mn-cs"/>
                        </a:rPr>
                        <a:t>Further development on the mainland was stopped. </a:t>
                      </a:r>
                      <a:endParaRPr lang="en-US" sz="1600" kern="1200" dirty="0">
                        <a:solidFill>
                          <a:schemeClr val="dk1"/>
                        </a:solidFill>
                        <a:effectLst/>
                        <a:latin typeface="+mn-lt"/>
                        <a:ea typeface="+mn-ea"/>
                        <a:cs typeface="+mn-cs"/>
                      </a:endParaRPr>
                    </a:p>
                    <a:p>
                      <a:r>
                        <a:rPr lang="en-GB" sz="1600" kern="1200" dirty="0">
                          <a:solidFill>
                            <a:srgbClr val="FF0000"/>
                          </a:solidFill>
                          <a:effectLst/>
                          <a:latin typeface="+mn-lt"/>
                          <a:ea typeface="+mn-ea"/>
                          <a:cs typeface="+mn-cs"/>
                        </a:rPr>
                        <a:t>Detailed habitat map</a:t>
                      </a:r>
                      <a:r>
                        <a:rPr lang="en-GB" sz="1600" kern="1200" dirty="0">
                          <a:solidFill>
                            <a:schemeClr val="dk1"/>
                          </a:solidFill>
                          <a:effectLst/>
                          <a:latin typeface="+mn-lt"/>
                          <a:ea typeface="+mn-ea"/>
                          <a:cs typeface="+mn-cs"/>
                        </a:rPr>
                        <a:t> on 1:10,000 scale for </a:t>
                      </a:r>
                      <a:r>
                        <a:rPr lang="en-GB" sz="1600" kern="1200" dirty="0" err="1">
                          <a:solidFill>
                            <a:schemeClr val="dk1"/>
                          </a:solidFill>
                          <a:effectLst/>
                          <a:latin typeface="+mn-lt"/>
                          <a:ea typeface="+mn-ea"/>
                          <a:cs typeface="+mn-cs"/>
                        </a:rPr>
                        <a:t>Mihailovići</a:t>
                      </a:r>
                      <a:r>
                        <a:rPr lang="en-GB" sz="1600" kern="1200" dirty="0">
                          <a:solidFill>
                            <a:schemeClr val="dk1"/>
                          </a:solidFill>
                          <a:effectLst/>
                          <a:latin typeface="+mn-lt"/>
                          <a:ea typeface="+mn-ea"/>
                          <a:cs typeface="+mn-cs"/>
                        </a:rPr>
                        <a:t>, </a:t>
                      </a:r>
                      <a:r>
                        <a:rPr lang="en-GB" sz="1600" kern="1200" dirty="0" err="1">
                          <a:solidFill>
                            <a:schemeClr val="dk1"/>
                          </a:solidFill>
                          <a:effectLst/>
                          <a:latin typeface="+mn-lt"/>
                          <a:ea typeface="+mn-ea"/>
                          <a:cs typeface="+mn-cs"/>
                        </a:rPr>
                        <a:t>Poseljanski</a:t>
                      </a:r>
                      <a:r>
                        <a:rPr lang="en-GB" sz="1600" kern="1200" dirty="0">
                          <a:solidFill>
                            <a:schemeClr val="dk1"/>
                          </a:solidFill>
                          <a:effectLst/>
                          <a:latin typeface="+mn-lt"/>
                          <a:ea typeface="+mn-ea"/>
                          <a:cs typeface="+mn-cs"/>
                        </a:rPr>
                        <a:t> </a:t>
                      </a:r>
                      <a:r>
                        <a:rPr lang="en-GB" sz="1600" kern="1200" dirty="0" err="1">
                          <a:solidFill>
                            <a:schemeClr val="dk1"/>
                          </a:solidFill>
                          <a:effectLst/>
                          <a:latin typeface="+mn-lt"/>
                          <a:ea typeface="+mn-ea"/>
                          <a:cs typeface="+mn-cs"/>
                        </a:rPr>
                        <a:t>zaliv</a:t>
                      </a:r>
                      <a:r>
                        <a:rPr lang="en-GB" sz="1600" kern="1200" dirty="0">
                          <a:solidFill>
                            <a:schemeClr val="dk1"/>
                          </a:solidFill>
                          <a:effectLst/>
                          <a:latin typeface="+mn-lt"/>
                          <a:ea typeface="+mn-ea"/>
                          <a:cs typeface="+mn-cs"/>
                        </a:rPr>
                        <a:t> Bay, </a:t>
                      </a:r>
                      <a:r>
                        <a:rPr lang="en-GB" sz="1600" kern="1200" dirty="0" err="1">
                          <a:solidFill>
                            <a:schemeClr val="dk1"/>
                          </a:solidFill>
                          <a:effectLst/>
                          <a:latin typeface="+mn-lt"/>
                          <a:ea typeface="+mn-ea"/>
                          <a:cs typeface="+mn-cs"/>
                        </a:rPr>
                        <a:t>Biški</a:t>
                      </a:r>
                      <a:r>
                        <a:rPr lang="en-GB" sz="1600" kern="1200" dirty="0">
                          <a:solidFill>
                            <a:schemeClr val="dk1"/>
                          </a:solidFill>
                          <a:effectLst/>
                          <a:latin typeface="+mn-lt"/>
                          <a:ea typeface="+mn-ea"/>
                          <a:cs typeface="+mn-cs"/>
                        </a:rPr>
                        <a:t> rep, the mouth of </a:t>
                      </a:r>
                      <a:r>
                        <a:rPr lang="en-GB" sz="1600" kern="1200" dirty="0" err="1">
                          <a:solidFill>
                            <a:schemeClr val="dk1"/>
                          </a:solidFill>
                          <a:effectLst/>
                          <a:latin typeface="+mn-lt"/>
                          <a:ea typeface="+mn-ea"/>
                          <a:cs typeface="+mn-cs"/>
                        </a:rPr>
                        <a:t>Crnojevića</a:t>
                      </a:r>
                      <a:r>
                        <a:rPr lang="en-GB" sz="1600" kern="1200" dirty="0">
                          <a:solidFill>
                            <a:schemeClr val="dk1"/>
                          </a:solidFill>
                          <a:effectLst/>
                          <a:latin typeface="+mn-lt"/>
                          <a:ea typeface="+mn-ea"/>
                          <a:cs typeface="+mn-cs"/>
                        </a:rPr>
                        <a:t> river, the mouth of </a:t>
                      </a:r>
                      <a:r>
                        <a:rPr lang="en-GB" sz="1600" kern="1200" dirty="0" err="1">
                          <a:solidFill>
                            <a:schemeClr val="dk1"/>
                          </a:solidFill>
                          <a:effectLst/>
                          <a:latin typeface="+mn-lt"/>
                          <a:ea typeface="+mn-ea"/>
                          <a:cs typeface="+mn-cs"/>
                        </a:rPr>
                        <a:t>Bazagurska</a:t>
                      </a:r>
                      <a:r>
                        <a:rPr lang="en-GB" sz="1600" kern="1200" dirty="0">
                          <a:solidFill>
                            <a:schemeClr val="dk1"/>
                          </a:solidFill>
                          <a:effectLst/>
                          <a:latin typeface="+mn-lt"/>
                          <a:ea typeface="+mn-ea"/>
                          <a:cs typeface="+mn-cs"/>
                        </a:rPr>
                        <a:t> </a:t>
                      </a:r>
                      <a:r>
                        <a:rPr lang="en-GB" sz="1600" kern="1200" dirty="0" err="1">
                          <a:solidFill>
                            <a:schemeClr val="dk1"/>
                          </a:solidFill>
                          <a:effectLst/>
                          <a:latin typeface="+mn-lt"/>
                          <a:ea typeface="+mn-ea"/>
                          <a:cs typeface="+mn-cs"/>
                        </a:rPr>
                        <a:t>matia</a:t>
                      </a:r>
                      <a:r>
                        <a:rPr lang="en-GB" sz="1600" kern="1200" dirty="0">
                          <a:solidFill>
                            <a:schemeClr val="dk1"/>
                          </a:solidFill>
                          <a:effectLst/>
                          <a:latin typeface="+mn-lt"/>
                          <a:ea typeface="+mn-ea"/>
                          <a:cs typeface="+mn-cs"/>
                        </a:rPr>
                        <a:t> and the islands </a:t>
                      </a:r>
                      <a:r>
                        <a:rPr lang="en-GB" sz="1600" kern="1200" dirty="0" err="1">
                          <a:solidFill>
                            <a:schemeClr val="dk1"/>
                          </a:solidFill>
                          <a:effectLst/>
                          <a:latin typeface="+mn-lt"/>
                          <a:ea typeface="+mn-ea"/>
                          <a:cs typeface="+mn-cs"/>
                        </a:rPr>
                        <a:t>Liponjak</a:t>
                      </a:r>
                      <a:r>
                        <a:rPr lang="en-GB" sz="1600" kern="1200" dirty="0">
                          <a:solidFill>
                            <a:schemeClr val="dk1"/>
                          </a:solidFill>
                          <a:effectLst/>
                          <a:latin typeface="+mn-lt"/>
                          <a:ea typeface="+mn-ea"/>
                          <a:cs typeface="+mn-cs"/>
                        </a:rPr>
                        <a:t> and </a:t>
                      </a:r>
                      <a:r>
                        <a:rPr lang="en-GB" sz="1600" kern="1200" dirty="0" err="1">
                          <a:solidFill>
                            <a:schemeClr val="dk1"/>
                          </a:solidFill>
                          <a:effectLst/>
                          <a:latin typeface="+mn-lt"/>
                          <a:ea typeface="+mn-ea"/>
                          <a:cs typeface="+mn-cs"/>
                        </a:rPr>
                        <a:t>Galići</a:t>
                      </a:r>
                      <a:r>
                        <a:rPr lang="en-GB" sz="1600" kern="1200" dirty="0">
                          <a:solidFill>
                            <a:schemeClr val="dk1"/>
                          </a:solidFill>
                          <a:effectLst/>
                          <a:latin typeface="+mn-lt"/>
                          <a:ea typeface="+mn-ea"/>
                          <a:cs typeface="+mn-cs"/>
                        </a:rPr>
                        <a:t> </a:t>
                      </a:r>
                      <a:r>
                        <a:rPr lang="en-GB" sz="1600" kern="1200" dirty="0">
                          <a:solidFill>
                            <a:srgbClr val="FF0000"/>
                          </a:solidFill>
                          <a:effectLst/>
                          <a:latin typeface="+mn-lt"/>
                          <a:ea typeface="+mn-ea"/>
                          <a:cs typeface="+mn-cs"/>
                        </a:rPr>
                        <a:t>was not provided until now</a:t>
                      </a:r>
                      <a:r>
                        <a:rPr lang="en-GB" sz="1600" kern="1200" dirty="0">
                          <a:solidFill>
                            <a:schemeClr val="dk1"/>
                          </a:solidFill>
                          <a:effectLst/>
                          <a:latin typeface="+mn-lt"/>
                          <a:ea typeface="+mn-ea"/>
                          <a:cs typeface="+mn-cs"/>
                        </a:rPr>
                        <a:t>.</a:t>
                      </a:r>
                      <a:endParaRPr lang="en-US" sz="16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Habitat types pursuant to the EUNIS habitat classification and EU Habitat Directive were classified in the frame of the GIZ project “Natura 2000 Habitat Mapping of the </a:t>
                      </a:r>
                      <a:r>
                        <a:rPr lang="en-GB" sz="1600" kern="1200" dirty="0" err="1">
                          <a:solidFill>
                            <a:schemeClr val="dk1"/>
                          </a:solidFill>
                          <a:effectLst/>
                          <a:latin typeface="+mn-lt"/>
                          <a:ea typeface="+mn-ea"/>
                          <a:cs typeface="+mn-cs"/>
                        </a:rPr>
                        <a:t>Skadar</a:t>
                      </a:r>
                      <a:r>
                        <a:rPr lang="en-GB" sz="1600" kern="1200" dirty="0">
                          <a:solidFill>
                            <a:schemeClr val="dk1"/>
                          </a:solidFill>
                          <a:effectLst/>
                          <a:latin typeface="+mn-lt"/>
                          <a:ea typeface="+mn-ea"/>
                          <a:cs typeface="+mn-cs"/>
                        </a:rPr>
                        <a:t> Lake National Park” implemented in 2019</a:t>
                      </a:r>
                      <a:r>
                        <a:rPr lang="sr-Latn-ME" sz="1600" kern="1200" dirty="0">
                          <a:solidFill>
                            <a:schemeClr val="dk1"/>
                          </a:solidFill>
                          <a:effectLst/>
                          <a:latin typeface="+mn-lt"/>
                          <a:ea typeface="+mn-ea"/>
                          <a:cs typeface="+mn-cs"/>
                        </a:rPr>
                        <a:t>. Report </a:t>
                      </a:r>
                      <a:r>
                        <a:rPr lang="en-GB" sz="1600" kern="1200" dirty="0">
                          <a:solidFill>
                            <a:schemeClr val="dk1"/>
                          </a:solidFill>
                          <a:effectLst/>
                          <a:latin typeface="+mn-lt"/>
                          <a:ea typeface="+mn-ea"/>
                          <a:cs typeface="+mn-cs"/>
                        </a:rPr>
                        <a:t>available </a:t>
                      </a:r>
                      <a:r>
                        <a:rPr lang="en-GB" sz="1600" kern="1200" dirty="0">
                          <a:solidFill>
                            <a:schemeClr val="dk1"/>
                          </a:solidFill>
                          <a:effectLst/>
                          <a:latin typeface="+mn-lt"/>
                          <a:ea typeface="+mn-ea"/>
                          <a:cs typeface="+mn-cs"/>
                          <a:hlinkClick r:id="rId2"/>
                        </a:rPr>
                        <a:t>here</a:t>
                      </a:r>
                      <a:r>
                        <a:rPr lang="sr-Latn-ME" sz="1600" kern="1200" dirty="0">
                          <a:solidFill>
                            <a:schemeClr val="dk1"/>
                          </a:solidFill>
                          <a:effectLst/>
                          <a:latin typeface="+mn-lt"/>
                          <a:ea typeface="+mn-ea"/>
                          <a:cs typeface="+mn-cs"/>
                        </a:rPr>
                        <a:t>.</a:t>
                      </a:r>
                      <a:endParaRPr lang="en-US" sz="1600" dirty="0">
                        <a:latin typeface="+mn-lt"/>
                      </a:endParaRPr>
                    </a:p>
                  </a:txBody>
                  <a:tcPr/>
                </a:tc>
                <a:extLst>
                  <a:ext uri="{0D108BD9-81ED-4DB2-BD59-A6C34878D82A}">
                    <a16:rowId xmlns:a16="http://schemas.microsoft.com/office/drawing/2014/main" val="1881072539"/>
                  </a:ext>
                </a:extLst>
              </a:tr>
            </a:tbl>
          </a:graphicData>
        </a:graphic>
      </p:graphicFrame>
    </p:spTree>
    <p:extLst>
      <p:ext uri="{BB962C8B-B14F-4D97-AF65-F5344CB8AC3E}">
        <p14:creationId xmlns:p14="http://schemas.microsoft.com/office/powerpoint/2010/main" val="266007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F59F-9165-7547-51CF-5EFE6ACA6A09}"/>
              </a:ext>
            </a:extLst>
          </p:cNvPr>
          <p:cNvSpPr>
            <a:spLocks noGrp="1"/>
          </p:cNvSpPr>
          <p:nvPr>
            <p:ph type="title"/>
          </p:nvPr>
        </p:nvSpPr>
        <p:spPr/>
        <p:txBody>
          <a:bodyPr/>
          <a:lstStyle/>
          <a:p>
            <a:r>
              <a:rPr lang="sr-Latn-ME" dirty="0"/>
              <a:t>Status of recomendations implementation</a:t>
            </a:r>
            <a:endParaRPr lang="en-US" dirty="0"/>
          </a:p>
        </p:txBody>
      </p:sp>
      <p:sp>
        <p:nvSpPr>
          <p:cNvPr id="3" name="Content Placeholder 2">
            <a:extLst>
              <a:ext uri="{FF2B5EF4-FFF2-40B4-BE49-F238E27FC236}">
                <a16:creationId xmlns:a16="http://schemas.microsoft.com/office/drawing/2014/main" id="{65AF98B6-2DC4-CAD2-33F7-D3EB49AF46F3}"/>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35746BCB-A484-0840-70FC-EF4D2FDEF4D8}"/>
              </a:ext>
            </a:extLst>
          </p:cNvPr>
          <p:cNvGraphicFramePr>
            <a:graphicFrameLocks/>
          </p:cNvGraphicFramePr>
          <p:nvPr>
            <p:extLst>
              <p:ext uri="{D42A27DB-BD31-4B8C-83A1-F6EECF244321}">
                <p14:modId xmlns:p14="http://schemas.microsoft.com/office/powerpoint/2010/main" val="2093562085"/>
              </p:ext>
            </p:extLst>
          </p:nvPr>
        </p:nvGraphicFramePr>
        <p:xfrm>
          <a:off x="1143000" y="2057400"/>
          <a:ext cx="9872662" cy="341376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992158650"/>
                    </a:ext>
                  </a:extLst>
                </a:gridCol>
                <a:gridCol w="4936331">
                  <a:extLst>
                    <a:ext uri="{9D8B030D-6E8A-4147-A177-3AD203B41FA5}">
                      <a16:colId xmlns:a16="http://schemas.microsoft.com/office/drawing/2014/main" val="370067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noProof="0">
                          <a:solidFill>
                            <a:schemeClr val="lt1"/>
                          </a:solidFill>
                          <a:effectLst/>
                          <a:latin typeface="+mn-lt"/>
                          <a:ea typeface="+mn-ea"/>
                          <a:cs typeface="+mn-cs"/>
                        </a:rPr>
                        <a:t>Conservation and management measures recommended by the Mission </a:t>
                      </a:r>
                      <a:endParaRPr lang="en-US" sz="1600" noProof="0"/>
                    </a:p>
                  </a:txBody>
                  <a:tcPr/>
                </a:tc>
                <a:tc>
                  <a:txBody>
                    <a:bodyPr/>
                    <a:lstStyle/>
                    <a:p>
                      <a:r>
                        <a:rPr lang="en-US" sz="1600" b="1" kern="1200" noProof="0">
                          <a:solidFill>
                            <a:schemeClr val="lt1"/>
                          </a:solidFill>
                          <a:effectLst/>
                          <a:latin typeface="+mn-lt"/>
                          <a:ea typeface="+mn-ea"/>
                          <a:cs typeface="+mn-cs"/>
                        </a:rPr>
                        <a:t>Results achieved (according to the publicly available information) </a:t>
                      </a:r>
                      <a:endParaRPr lang="en-US" sz="1600" noProof="0"/>
                    </a:p>
                  </a:txBody>
                  <a:tcPr/>
                </a:tc>
                <a:extLst>
                  <a:ext uri="{0D108BD9-81ED-4DB2-BD59-A6C34878D82A}">
                    <a16:rowId xmlns:a16="http://schemas.microsoft.com/office/drawing/2014/main" val="48801030"/>
                  </a:ext>
                </a:extLst>
              </a:tr>
              <a:tr h="370840">
                <a:tc>
                  <a:txBody>
                    <a:bodyPr/>
                    <a:lstStyle/>
                    <a:p>
                      <a:r>
                        <a:rPr lang="en-US" sz="1800" kern="1200" noProof="0" dirty="0">
                          <a:solidFill>
                            <a:schemeClr val="dk1"/>
                          </a:solidFill>
                          <a:effectLst/>
                          <a:latin typeface="+mn-lt"/>
                          <a:ea typeface="+mn-ea"/>
                          <a:cs typeface="+mn-cs"/>
                        </a:rPr>
                        <a:t>Elaborate immediately a </a:t>
                      </a:r>
                      <a:r>
                        <a:rPr lang="en-US" sz="1800" kern="1200" noProof="0" dirty="0">
                          <a:solidFill>
                            <a:srgbClr val="FF0000"/>
                          </a:solidFill>
                          <a:effectLst/>
                          <a:latin typeface="+mn-lt"/>
                          <a:ea typeface="+mn-ea"/>
                          <a:cs typeface="+mn-cs"/>
                        </a:rPr>
                        <a:t>reference list of all present EUNIS and Natura 2000 habitats</a:t>
                      </a:r>
                      <a:r>
                        <a:rPr lang="en-US" sz="1800" kern="1200" noProof="0" dirty="0">
                          <a:solidFill>
                            <a:schemeClr val="dk1"/>
                          </a:solidFill>
                          <a:effectLst/>
                          <a:latin typeface="+mn-lt"/>
                          <a:ea typeface="+mn-ea"/>
                          <a:cs typeface="+mn-cs"/>
                        </a:rPr>
                        <a:t> with a focus on wetlands habitats, define their favorable conservation status and the necessary conservation measures to maintain or restore the favorable conservation status and include those measures in any planning document related to the conservation of </a:t>
                      </a:r>
                      <a:r>
                        <a:rPr lang="en-US" sz="1800" kern="1200" noProof="0" dirty="0" err="1">
                          <a:solidFill>
                            <a:schemeClr val="dk1"/>
                          </a:solidFill>
                          <a:effectLst/>
                          <a:latin typeface="+mn-lt"/>
                          <a:ea typeface="+mn-ea"/>
                          <a:cs typeface="+mn-cs"/>
                        </a:rPr>
                        <a:t>Skadar</a:t>
                      </a:r>
                      <a:r>
                        <a:rPr lang="en-US" sz="1800" kern="1200" noProof="0" dirty="0">
                          <a:solidFill>
                            <a:schemeClr val="dk1"/>
                          </a:solidFill>
                          <a:effectLst/>
                          <a:latin typeface="+mn-lt"/>
                          <a:ea typeface="+mn-ea"/>
                          <a:cs typeface="+mn-cs"/>
                        </a:rPr>
                        <a:t> Lake National Park, </a:t>
                      </a:r>
                      <a:r>
                        <a:rPr lang="en-US" sz="1800" kern="1200" noProof="0" dirty="0" err="1">
                          <a:solidFill>
                            <a:schemeClr val="dk1"/>
                          </a:solidFill>
                          <a:effectLst/>
                          <a:latin typeface="+mn-lt"/>
                          <a:ea typeface="+mn-ea"/>
                          <a:cs typeface="+mn-cs"/>
                        </a:rPr>
                        <a:t>Skadarsko</a:t>
                      </a:r>
                      <a:r>
                        <a:rPr lang="en-US" sz="1800" kern="1200" noProof="0" dirty="0">
                          <a:solidFill>
                            <a:schemeClr val="dk1"/>
                          </a:solidFill>
                          <a:effectLst/>
                          <a:latin typeface="+mn-lt"/>
                          <a:ea typeface="+mn-ea"/>
                          <a:cs typeface="+mn-cs"/>
                        </a:rPr>
                        <a:t> </a:t>
                      </a:r>
                      <a:r>
                        <a:rPr lang="en-US" sz="1800" kern="1200" noProof="0" dirty="0" err="1">
                          <a:solidFill>
                            <a:schemeClr val="dk1"/>
                          </a:solidFill>
                          <a:effectLst/>
                          <a:latin typeface="+mn-lt"/>
                          <a:ea typeface="+mn-ea"/>
                          <a:cs typeface="+mn-cs"/>
                        </a:rPr>
                        <a:t>jezero</a:t>
                      </a:r>
                      <a:r>
                        <a:rPr lang="en-US" sz="1800" kern="1200" noProof="0" dirty="0">
                          <a:solidFill>
                            <a:schemeClr val="dk1"/>
                          </a:solidFill>
                          <a:effectLst/>
                          <a:latin typeface="+mn-lt"/>
                          <a:ea typeface="+mn-ea"/>
                          <a:cs typeface="+mn-cs"/>
                        </a:rPr>
                        <a:t> Ramsar Site and Candidate Emerald Sites </a:t>
                      </a:r>
                      <a:r>
                        <a:rPr lang="en-US" sz="1800" kern="1200" noProof="0" dirty="0" err="1">
                          <a:solidFill>
                            <a:schemeClr val="dk1"/>
                          </a:solidFill>
                          <a:effectLst/>
                          <a:latin typeface="+mn-lt"/>
                          <a:ea typeface="+mn-ea"/>
                          <a:cs typeface="+mn-cs"/>
                        </a:rPr>
                        <a:t>Skadar</a:t>
                      </a:r>
                      <a:r>
                        <a:rPr lang="en-US" sz="1800" kern="1200" noProof="0" dirty="0">
                          <a:solidFill>
                            <a:schemeClr val="dk1"/>
                          </a:solidFill>
                          <a:effectLst/>
                          <a:latin typeface="+mn-lt"/>
                          <a:ea typeface="+mn-ea"/>
                          <a:cs typeface="+mn-cs"/>
                        </a:rPr>
                        <a:t> Lake.</a:t>
                      </a:r>
                      <a:endParaRPr lang="en-US" sz="1600" noProof="0" dirty="0"/>
                    </a:p>
                  </a:txBody>
                  <a:tcPr/>
                </a:tc>
                <a:tc>
                  <a:txBody>
                    <a:bodyPr/>
                    <a:lstStyle/>
                    <a:p>
                      <a:r>
                        <a:rPr lang="en-US" sz="1800" b="1" kern="1200" noProof="0" dirty="0">
                          <a:solidFill>
                            <a:schemeClr val="dk1"/>
                          </a:solidFill>
                          <a:effectLst/>
                          <a:latin typeface="+mn-lt"/>
                          <a:ea typeface="+mn-ea"/>
                          <a:cs typeface="+mn-cs"/>
                        </a:rPr>
                        <a:t>Government of Montenegro did not adopt Management plan for national park </a:t>
                      </a:r>
                      <a:r>
                        <a:rPr lang="en-US" sz="1800" b="1" kern="1200" noProof="0" dirty="0" err="1">
                          <a:solidFill>
                            <a:schemeClr val="dk1"/>
                          </a:solidFill>
                          <a:effectLst/>
                          <a:latin typeface="+mn-lt"/>
                          <a:ea typeface="+mn-ea"/>
                          <a:cs typeface="+mn-cs"/>
                        </a:rPr>
                        <a:t>Skadar</a:t>
                      </a:r>
                      <a:r>
                        <a:rPr lang="en-US" sz="1800" b="1" kern="1200" noProof="0" dirty="0">
                          <a:solidFill>
                            <a:schemeClr val="dk1"/>
                          </a:solidFill>
                          <a:effectLst/>
                          <a:latin typeface="+mn-lt"/>
                          <a:ea typeface="+mn-ea"/>
                          <a:cs typeface="+mn-cs"/>
                        </a:rPr>
                        <a:t> lake for the period from 2021 – 2025.</a:t>
                      </a:r>
                      <a:r>
                        <a:rPr lang="en-US" sz="1800" kern="1200" noProof="0" dirty="0">
                          <a:solidFill>
                            <a:schemeClr val="dk1"/>
                          </a:solidFill>
                          <a:effectLst/>
                          <a:latin typeface="+mn-lt"/>
                          <a:ea typeface="+mn-ea"/>
                          <a:cs typeface="+mn-cs"/>
                        </a:rPr>
                        <a:t> </a:t>
                      </a:r>
                    </a:p>
                    <a:p>
                      <a:r>
                        <a:rPr lang="en-US" sz="1800" kern="1200" noProof="0" dirty="0">
                          <a:solidFill>
                            <a:schemeClr val="dk1"/>
                          </a:solidFill>
                          <a:effectLst/>
                          <a:latin typeface="+mn-lt"/>
                          <a:ea typeface="+mn-ea"/>
                          <a:cs typeface="+mn-cs"/>
                        </a:rPr>
                        <a:t> </a:t>
                      </a:r>
                    </a:p>
                    <a:p>
                      <a:r>
                        <a:rPr lang="en-US" sz="1800" kern="1200" noProof="0" dirty="0">
                          <a:solidFill>
                            <a:schemeClr val="dk1"/>
                          </a:solidFill>
                          <a:effectLst/>
                          <a:latin typeface="+mn-lt"/>
                          <a:ea typeface="+mn-ea"/>
                          <a:cs typeface="+mn-cs"/>
                        </a:rPr>
                        <a:t>In </a:t>
                      </a:r>
                      <a:r>
                        <a:rPr lang="en-US" sz="1800" b="1" kern="1200" noProof="0" dirty="0">
                          <a:solidFill>
                            <a:schemeClr val="dk1"/>
                          </a:solidFill>
                          <a:effectLst/>
                          <a:latin typeface="+mn-lt"/>
                          <a:ea typeface="+mn-ea"/>
                          <a:cs typeface="+mn-cs"/>
                        </a:rPr>
                        <a:t>July 2022</a:t>
                      </a:r>
                      <a:r>
                        <a:rPr lang="en-US" sz="1800" kern="1200" noProof="0" dirty="0">
                          <a:solidFill>
                            <a:schemeClr val="dk1"/>
                          </a:solidFill>
                          <a:effectLst/>
                          <a:latin typeface="+mn-lt"/>
                          <a:ea typeface="+mn-ea"/>
                          <a:cs typeface="+mn-cs"/>
                        </a:rPr>
                        <a:t> there was organized public debate for the new Management plan for the </a:t>
                      </a:r>
                      <a:r>
                        <a:rPr lang="en-US" sz="1800" b="1" kern="1200" noProof="0" dirty="0">
                          <a:solidFill>
                            <a:schemeClr val="dk1"/>
                          </a:solidFill>
                          <a:effectLst/>
                          <a:latin typeface="+mn-lt"/>
                          <a:ea typeface="+mn-ea"/>
                          <a:cs typeface="+mn-cs"/>
                        </a:rPr>
                        <a:t>period 2021 – 2025,</a:t>
                      </a:r>
                      <a:r>
                        <a:rPr lang="en-US" sz="1800" kern="1200" noProof="0" dirty="0">
                          <a:solidFill>
                            <a:schemeClr val="dk1"/>
                          </a:solidFill>
                          <a:effectLst/>
                          <a:latin typeface="+mn-lt"/>
                          <a:ea typeface="+mn-ea"/>
                          <a:cs typeface="+mn-cs"/>
                        </a:rPr>
                        <a:t> even though period for its implementation already passed more than year and a half. </a:t>
                      </a:r>
                    </a:p>
                    <a:p>
                      <a:endParaRPr lang="en-US" sz="1600" noProof="0" dirty="0"/>
                    </a:p>
                  </a:txBody>
                  <a:tcPr/>
                </a:tc>
                <a:extLst>
                  <a:ext uri="{0D108BD9-81ED-4DB2-BD59-A6C34878D82A}">
                    <a16:rowId xmlns:a16="http://schemas.microsoft.com/office/drawing/2014/main" val="1881072539"/>
                  </a:ext>
                </a:extLst>
              </a:tr>
            </a:tbl>
          </a:graphicData>
        </a:graphic>
      </p:graphicFrame>
    </p:spTree>
    <p:extLst>
      <p:ext uri="{BB962C8B-B14F-4D97-AF65-F5344CB8AC3E}">
        <p14:creationId xmlns:p14="http://schemas.microsoft.com/office/powerpoint/2010/main" val="83648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F59F-9165-7547-51CF-5EFE6ACA6A09}"/>
              </a:ext>
            </a:extLst>
          </p:cNvPr>
          <p:cNvSpPr>
            <a:spLocks noGrp="1"/>
          </p:cNvSpPr>
          <p:nvPr>
            <p:ph type="title"/>
          </p:nvPr>
        </p:nvSpPr>
        <p:spPr/>
        <p:txBody>
          <a:bodyPr/>
          <a:lstStyle/>
          <a:p>
            <a:r>
              <a:rPr lang="sr-Latn-ME" dirty="0"/>
              <a:t>Status of recomendations implementation</a:t>
            </a:r>
            <a:endParaRPr lang="en-US" dirty="0"/>
          </a:p>
        </p:txBody>
      </p:sp>
      <p:sp>
        <p:nvSpPr>
          <p:cNvPr id="3" name="Content Placeholder 2">
            <a:extLst>
              <a:ext uri="{FF2B5EF4-FFF2-40B4-BE49-F238E27FC236}">
                <a16:creationId xmlns:a16="http://schemas.microsoft.com/office/drawing/2014/main" id="{65AF98B6-2DC4-CAD2-33F7-D3EB49AF46F3}"/>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35746BCB-A484-0840-70FC-EF4D2FDEF4D8}"/>
              </a:ext>
            </a:extLst>
          </p:cNvPr>
          <p:cNvGraphicFramePr>
            <a:graphicFrameLocks/>
          </p:cNvGraphicFramePr>
          <p:nvPr>
            <p:extLst>
              <p:ext uri="{D42A27DB-BD31-4B8C-83A1-F6EECF244321}">
                <p14:modId xmlns:p14="http://schemas.microsoft.com/office/powerpoint/2010/main" val="1463656909"/>
              </p:ext>
            </p:extLst>
          </p:nvPr>
        </p:nvGraphicFramePr>
        <p:xfrm>
          <a:off x="1143000" y="2057400"/>
          <a:ext cx="9872662" cy="259080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992158650"/>
                    </a:ext>
                  </a:extLst>
                </a:gridCol>
                <a:gridCol w="4936331">
                  <a:extLst>
                    <a:ext uri="{9D8B030D-6E8A-4147-A177-3AD203B41FA5}">
                      <a16:colId xmlns:a16="http://schemas.microsoft.com/office/drawing/2014/main" val="370067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effectLst/>
                          <a:latin typeface="+mn-lt"/>
                          <a:ea typeface="+mn-ea"/>
                          <a:cs typeface="+mn-cs"/>
                        </a:rPr>
                        <a:t>Conservation and management measures recommended by the Mission </a:t>
                      </a:r>
                      <a:endParaRPr lang="en-US" sz="1600" dirty="0"/>
                    </a:p>
                  </a:txBody>
                  <a:tcPr/>
                </a:tc>
                <a:tc>
                  <a:txBody>
                    <a:bodyPr/>
                    <a:lstStyle/>
                    <a:p>
                      <a:r>
                        <a:rPr lang="en-GB" sz="1600" b="1" kern="1200" dirty="0">
                          <a:solidFill>
                            <a:schemeClr val="lt1"/>
                          </a:solidFill>
                          <a:effectLst/>
                          <a:latin typeface="+mn-lt"/>
                          <a:ea typeface="+mn-ea"/>
                          <a:cs typeface="+mn-cs"/>
                        </a:rPr>
                        <a:t>Results achieved (according to the publicly available information) </a:t>
                      </a:r>
                      <a:endParaRPr lang="en-US" sz="1600" dirty="0"/>
                    </a:p>
                  </a:txBody>
                  <a:tcPr/>
                </a:tc>
                <a:extLst>
                  <a:ext uri="{0D108BD9-81ED-4DB2-BD59-A6C34878D82A}">
                    <a16:rowId xmlns:a16="http://schemas.microsoft.com/office/drawing/2014/main" val="48801030"/>
                  </a:ext>
                </a:extLst>
              </a:tr>
              <a:tr h="370840">
                <a:tc>
                  <a:txBody>
                    <a:bodyPr/>
                    <a:lstStyle/>
                    <a:p>
                      <a:r>
                        <a:rPr lang="en-GB" sz="1800" kern="1200" dirty="0">
                          <a:solidFill>
                            <a:schemeClr val="dk1"/>
                          </a:solidFill>
                          <a:effectLst/>
                          <a:latin typeface="+mn-lt"/>
                          <a:ea typeface="+mn-ea"/>
                          <a:cs typeface="+mn-cs"/>
                        </a:rPr>
                        <a:t>Establish and run a </a:t>
                      </a:r>
                      <a:r>
                        <a:rPr lang="en-GB" sz="1800" kern="1200" dirty="0">
                          <a:solidFill>
                            <a:srgbClr val="FF0000"/>
                          </a:solidFill>
                          <a:effectLst/>
                          <a:latin typeface="+mn-lt"/>
                          <a:ea typeface="+mn-ea"/>
                          <a:cs typeface="+mn-cs"/>
                        </a:rPr>
                        <a:t>monitoring system on species strictly protected according to Appendices I and II of the Bern Convention</a:t>
                      </a:r>
                      <a:r>
                        <a:rPr lang="en-GB" sz="1800" kern="1200" dirty="0">
                          <a:solidFill>
                            <a:schemeClr val="dk1"/>
                          </a:solidFill>
                          <a:effectLst/>
                          <a:latin typeface="+mn-lt"/>
                          <a:ea typeface="+mn-ea"/>
                          <a:cs typeface="+mn-cs"/>
                        </a:rPr>
                        <a:t> resp. Natura 2000 species and habitats by the National Environmental Protection Agency at first at least in the area mentioned under (1). The monitoring system must include the otter (</a:t>
                      </a:r>
                      <a:r>
                        <a:rPr lang="en-GB" sz="1800" i="1" kern="1200" dirty="0" err="1">
                          <a:solidFill>
                            <a:schemeClr val="dk1"/>
                          </a:solidFill>
                          <a:effectLst/>
                          <a:latin typeface="+mn-lt"/>
                          <a:ea typeface="+mn-ea"/>
                          <a:cs typeface="+mn-cs"/>
                        </a:rPr>
                        <a:t>Lutra</a:t>
                      </a:r>
                      <a:r>
                        <a:rPr lang="en-GB" sz="1800" i="1" kern="1200" dirty="0">
                          <a:solidFill>
                            <a:schemeClr val="dk1"/>
                          </a:solidFill>
                          <a:effectLst/>
                          <a:latin typeface="+mn-lt"/>
                          <a:ea typeface="+mn-ea"/>
                          <a:cs typeface="+mn-cs"/>
                        </a:rPr>
                        <a:t> </a:t>
                      </a:r>
                      <a:r>
                        <a:rPr lang="en-GB" sz="1800" i="1" kern="1200" dirty="0" err="1">
                          <a:solidFill>
                            <a:schemeClr val="dk1"/>
                          </a:solidFill>
                          <a:effectLst/>
                          <a:latin typeface="+mn-lt"/>
                          <a:ea typeface="+mn-ea"/>
                          <a:cs typeface="+mn-cs"/>
                        </a:rPr>
                        <a:t>lutra</a:t>
                      </a:r>
                      <a:r>
                        <a:rPr lang="en-GB" sz="1800" kern="1200" dirty="0">
                          <a:solidFill>
                            <a:schemeClr val="dk1"/>
                          </a:solidFill>
                          <a:effectLst/>
                          <a:latin typeface="+mn-lt"/>
                          <a:ea typeface="+mn-ea"/>
                          <a:cs typeface="+mn-cs"/>
                        </a:rPr>
                        <a:t>).</a:t>
                      </a:r>
                      <a:endParaRPr lang="en-US" sz="1600" dirty="0"/>
                    </a:p>
                  </a:txBody>
                  <a:tcPr/>
                </a:tc>
                <a:tc>
                  <a:txBody>
                    <a:bodyPr/>
                    <a:lstStyle/>
                    <a:p>
                      <a:r>
                        <a:rPr lang="en-GB" sz="1800" b="1" kern="1200" dirty="0">
                          <a:solidFill>
                            <a:schemeClr val="dk1"/>
                          </a:solidFill>
                          <a:effectLst/>
                          <a:latin typeface="+mn-lt"/>
                          <a:ea typeface="+mn-ea"/>
                          <a:cs typeface="+mn-cs"/>
                        </a:rPr>
                        <a:t>Government of Montenegro did not adopt Management plan for national park </a:t>
                      </a:r>
                      <a:r>
                        <a:rPr lang="en-GB" sz="1800" b="1" kern="1200" dirty="0" err="1">
                          <a:solidFill>
                            <a:schemeClr val="dk1"/>
                          </a:solidFill>
                          <a:effectLst/>
                          <a:latin typeface="+mn-lt"/>
                          <a:ea typeface="+mn-ea"/>
                          <a:cs typeface="+mn-cs"/>
                        </a:rPr>
                        <a:t>Skadar</a:t>
                      </a:r>
                      <a:r>
                        <a:rPr lang="en-GB" sz="1800" b="1" kern="1200" dirty="0">
                          <a:solidFill>
                            <a:schemeClr val="dk1"/>
                          </a:solidFill>
                          <a:effectLst/>
                          <a:latin typeface="+mn-lt"/>
                          <a:ea typeface="+mn-ea"/>
                          <a:cs typeface="+mn-cs"/>
                        </a:rPr>
                        <a:t> lake for the period from 2021 – 2025.</a:t>
                      </a:r>
                      <a:r>
                        <a:rPr lang="en-GB" sz="1800" kern="1200" dirty="0">
                          <a:solidFill>
                            <a:schemeClr val="dk1"/>
                          </a:solidFill>
                          <a:effectLst/>
                          <a:latin typeface="+mn-lt"/>
                          <a:ea typeface="+mn-ea"/>
                          <a:cs typeface="+mn-cs"/>
                        </a:rPr>
                        <a:t> </a:t>
                      </a:r>
                      <a:endParaRPr lang="en-US" sz="1800" kern="1200" dirty="0">
                        <a:solidFill>
                          <a:schemeClr val="dk1"/>
                        </a:solidFill>
                        <a:effectLst/>
                        <a:latin typeface="+mn-lt"/>
                        <a:ea typeface="+mn-ea"/>
                        <a:cs typeface="+mn-cs"/>
                      </a:endParaRPr>
                    </a:p>
                    <a:p>
                      <a:r>
                        <a:rPr lang="en-GB" sz="1800" kern="1200" dirty="0">
                          <a:solidFill>
                            <a:schemeClr val="dk1"/>
                          </a:solidFill>
                          <a:effectLst/>
                          <a:latin typeface="+mn-lt"/>
                          <a:ea typeface="+mn-ea"/>
                          <a:cs typeface="+mn-cs"/>
                        </a:rPr>
                        <a:t> </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1881072539"/>
                  </a:ext>
                </a:extLst>
              </a:tr>
            </a:tbl>
          </a:graphicData>
        </a:graphic>
      </p:graphicFrame>
    </p:spTree>
    <p:extLst>
      <p:ext uri="{BB962C8B-B14F-4D97-AF65-F5344CB8AC3E}">
        <p14:creationId xmlns:p14="http://schemas.microsoft.com/office/powerpoint/2010/main" val="4140889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DC4F-E0CA-51C7-21AE-121545C242BF}"/>
              </a:ext>
            </a:extLst>
          </p:cNvPr>
          <p:cNvSpPr>
            <a:spLocks noGrp="1"/>
          </p:cNvSpPr>
          <p:nvPr>
            <p:ph type="title"/>
          </p:nvPr>
        </p:nvSpPr>
        <p:spPr/>
        <p:txBody>
          <a:bodyPr/>
          <a:lstStyle/>
          <a:p>
            <a:r>
              <a:rPr lang="sr-Latn-ME" dirty="0"/>
              <a:t>Status of recomendations implementation</a:t>
            </a:r>
            <a:endParaRPr lang="en-US" dirty="0"/>
          </a:p>
        </p:txBody>
      </p:sp>
      <p:sp>
        <p:nvSpPr>
          <p:cNvPr id="3" name="Content Placeholder 2">
            <a:extLst>
              <a:ext uri="{FF2B5EF4-FFF2-40B4-BE49-F238E27FC236}">
                <a16:creationId xmlns:a16="http://schemas.microsoft.com/office/drawing/2014/main" id="{E73582EC-C3D7-7860-AA14-D673A8296182}"/>
              </a:ext>
            </a:extLst>
          </p:cNvPr>
          <p:cNvSpPr>
            <a:spLocks noGrp="1"/>
          </p:cNvSpPr>
          <p:nvPr>
            <p:ph idx="1"/>
          </p:nvPr>
        </p:nvSpPr>
        <p:spPr/>
        <p:txBody>
          <a:bodyPr/>
          <a:lstStyle/>
          <a:p>
            <a:endParaRPr lang="en-US"/>
          </a:p>
        </p:txBody>
      </p:sp>
      <p:graphicFrame>
        <p:nvGraphicFramePr>
          <p:cNvPr id="4" name="Table 6">
            <a:extLst>
              <a:ext uri="{FF2B5EF4-FFF2-40B4-BE49-F238E27FC236}">
                <a16:creationId xmlns:a16="http://schemas.microsoft.com/office/drawing/2014/main" id="{366585B3-A91B-AB22-2D8E-983853E1CC06}"/>
              </a:ext>
            </a:extLst>
          </p:cNvPr>
          <p:cNvGraphicFramePr>
            <a:graphicFrameLocks/>
          </p:cNvGraphicFramePr>
          <p:nvPr>
            <p:extLst>
              <p:ext uri="{D42A27DB-BD31-4B8C-83A1-F6EECF244321}">
                <p14:modId xmlns:p14="http://schemas.microsoft.com/office/powerpoint/2010/main" val="434144871"/>
              </p:ext>
            </p:extLst>
          </p:nvPr>
        </p:nvGraphicFramePr>
        <p:xfrm>
          <a:off x="1143000" y="2057400"/>
          <a:ext cx="9872662" cy="2042160"/>
        </p:xfrm>
        <a:graphic>
          <a:graphicData uri="http://schemas.openxmlformats.org/drawingml/2006/table">
            <a:tbl>
              <a:tblPr firstRow="1" bandRow="1">
                <a:tableStyleId>{5C22544A-7EE6-4342-B048-85BDC9FD1C3A}</a:tableStyleId>
              </a:tblPr>
              <a:tblGrid>
                <a:gridCol w="4936331">
                  <a:extLst>
                    <a:ext uri="{9D8B030D-6E8A-4147-A177-3AD203B41FA5}">
                      <a16:colId xmlns:a16="http://schemas.microsoft.com/office/drawing/2014/main" val="3992158650"/>
                    </a:ext>
                  </a:extLst>
                </a:gridCol>
                <a:gridCol w="4936331">
                  <a:extLst>
                    <a:ext uri="{9D8B030D-6E8A-4147-A177-3AD203B41FA5}">
                      <a16:colId xmlns:a16="http://schemas.microsoft.com/office/drawing/2014/main" val="370067345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lt1"/>
                          </a:solidFill>
                          <a:effectLst/>
                          <a:latin typeface="+mn-lt"/>
                          <a:ea typeface="+mn-ea"/>
                          <a:cs typeface="+mn-cs"/>
                        </a:rPr>
                        <a:t>Conservation and management measures recommended by the Mission </a:t>
                      </a:r>
                      <a:endParaRPr lang="en-US" sz="1600" dirty="0"/>
                    </a:p>
                  </a:txBody>
                  <a:tcPr/>
                </a:tc>
                <a:tc>
                  <a:txBody>
                    <a:bodyPr/>
                    <a:lstStyle/>
                    <a:p>
                      <a:r>
                        <a:rPr lang="en-GB" sz="1600" b="1" kern="1200" dirty="0">
                          <a:solidFill>
                            <a:schemeClr val="lt1"/>
                          </a:solidFill>
                          <a:effectLst/>
                          <a:latin typeface="+mn-lt"/>
                          <a:ea typeface="+mn-ea"/>
                          <a:cs typeface="+mn-cs"/>
                        </a:rPr>
                        <a:t>Results achieved (according to the publicly available information) </a:t>
                      </a:r>
                      <a:endParaRPr lang="en-US" sz="1600" dirty="0"/>
                    </a:p>
                  </a:txBody>
                  <a:tcPr/>
                </a:tc>
                <a:extLst>
                  <a:ext uri="{0D108BD9-81ED-4DB2-BD59-A6C34878D82A}">
                    <a16:rowId xmlns:a16="http://schemas.microsoft.com/office/drawing/2014/main" val="48801030"/>
                  </a:ext>
                </a:extLst>
              </a:tr>
              <a:tr h="370840">
                <a:tc>
                  <a:txBody>
                    <a:bodyPr/>
                    <a:lstStyle/>
                    <a:p>
                      <a:r>
                        <a:rPr lang="en-GB" sz="1800" kern="1200" dirty="0">
                          <a:solidFill>
                            <a:schemeClr val="dk1"/>
                          </a:solidFill>
                          <a:effectLst/>
                          <a:latin typeface="+mn-lt"/>
                          <a:ea typeface="+mn-ea"/>
                          <a:cs typeface="+mn-cs"/>
                        </a:rPr>
                        <a:t>Provide the Convention’s secretariats with </a:t>
                      </a:r>
                      <a:r>
                        <a:rPr lang="en-GB" sz="1800" kern="1200" dirty="0">
                          <a:solidFill>
                            <a:srgbClr val="FF0000"/>
                          </a:solidFill>
                          <a:effectLst/>
                          <a:latin typeface="+mn-lt"/>
                          <a:ea typeface="+mn-ea"/>
                          <a:cs typeface="+mn-cs"/>
                        </a:rPr>
                        <a:t>georeferenced and digitalized borders</a:t>
                      </a:r>
                      <a:r>
                        <a:rPr lang="en-GB" sz="1800" kern="1200" dirty="0">
                          <a:solidFill>
                            <a:schemeClr val="dk1"/>
                          </a:solidFill>
                          <a:effectLst/>
                          <a:latin typeface="+mn-lt"/>
                          <a:ea typeface="+mn-ea"/>
                          <a:cs typeface="+mn-cs"/>
                        </a:rPr>
                        <a:t> of and respective updated data forms on both the corresponding Candidate Emerald Site and Ramsar Site.</a:t>
                      </a:r>
                      <a:endParaRPr lang="en-US" sz="1600" dirty="0"/>
                    </a:p>
                  </a:txBody>
                  <a:tcPr/>
                </a:tc>
                <a:tc>
                  <a:txBody>
                    <a:bodyPr/>
                    <a:lstStyle/>
                    <a:p>
                      <a:r>
                        <a:rPr lang="en-GB" sz="1800" kern="1200" dirty="0">
                          <a:solidFill>
                            <a:schemeClr val="dk1"/>
                          </a:solidFill>
                          <a:effectLst/>
                          <a:latin typeface="+mn-lt"/>
                          <a:ea typeface="+mn-ea"/>
                          <a:cs typeface="+mn-cs"/>
                        </a:rPr>
                        <a:t>Not implemented according to the available information. </a:t>
                      </a:r>
                      <a:endParaRPr lang="en-US" sz="1600" dirty="0"/>
                    </a:p>
                  </a:txBody>
                  <a:tcPr/>
                </a:tc>
                <a:extLst>
                  <a:ext uri="{0D108BD9-81ED-4DB2-BD59-A6C34878D82A}">
                    <a16:rowId xmlns:a16="http://schemas.microsoft.com/office/drawing/2014/main" val="1881072539"/>
                  </a:ext>
                </a:extLst>
              </a:tr>
            </a:tbl>
          </a:graphicData>
        </a:graphic>
      </p:graphicFrame>
    </p:spTree>
    <p:extLst>
      <p:ext uri="{BB962C8B-B14F-4D97-AF65-F5344CB8AC3E}">
        <p14:creationId xmlns:p14="http://schemas.microsoft.com/office/powerpoint/2010/main" val="671701793"/>
      </p:ext>
    </p:extLst>
  </p:cSld>
  <p:clrMapOvr>
    <a:masterClrMapping/>
  </p:clrMapOvr>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1872</TotalTime>
  <Words>1540</Words>
  <Application>Microsoft Office PowerPoint</Application>
  <PresentationFormat>Widescreen</PresentationFormat>
  <Paragraphs>88</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Corbel</vt:lpstr>
      <vt:lpstr>Basis</vt:lpstr>
      <vt:lpstr>SCADAR LAKE NATIONAL PARK</vt:lpstr>
      <vt:lpstr>Threats</vt:lpstr>
      <vt:lpstr>Open File No. 2016/4:  Montenegro: Development of a commercial project in Skadar Lake National Park and candidate Emerald site</vt:lpstr>
      <vt:lpstr>KEY FINDINGS </vt:lpstr>
      <vt:lpstr>Comment</vt:lpstr>
      <vt:lpstr>Status of recomendations implementation</vt:lpstr>
      <vt:lpstr>Status of recomendations implementation</vt:lpstr>
      <vt:lpstr>Status of recomendations implementation</vt:lpstr>
      <vt:lpstr>Status of recomendations implementation</vt:lpstr>
      <vt:lpstr>Status of recomendations implementation</vt:lpstr>
      <vt:lpstr>Status of recomendations implementation</vt:lpstr>
      <vt:lpstr>Recomendations of latest EU report </vt:lpstr>
      <vt:lpstr>Specialized marina in Virpazar </vt:lpstr>
      <vt:lpstr>Case of hotel “Vir” in Virpazar – a negative example of building practices and lack of rule of law</vt:lpstr>
      <vt:lpstr>Reiterating our key positions: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RAZVOJNI PRITISCI NA PRIRODNA DOBRA NACIONALNOG PARKA SKADARSKO JEZERO</dc:title>
  <dc:creator>vukovicazra@gmail.com</dc:creator>
  <cp:lastModifiedBy>Azra Vukovic</cp:lastModifiedBy>
  <cp:revision>224</cp:revision>
  <dcterms:created xsi:type="dcterms:W3CDTF">2021-07-05T21:02:53Z</dcterms:created>
  <dcterms:modified xsi:type="dcterms:W3CDTF">2022-11-30T07:19:17Z</dcterms:modified>
</cp:coreProperties>
</file>