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5" r:id="rId1"/>
  </p:sldMasterIdLst>
  <p:sldIdLst>
    <p:sldId id="256" r:id="rId2"/>
    <p:sldId id="259" r:id="rId3"/>
    <p:sldId id="263" r:id="rId4"/>
    <p:sldId id="298" r:id="rId5"/>
    <p:sldId id="294" r:id="rId6"/>
    <p:sldId id="299" r:id="rId7"/>
    <p:sldId id="293" r:id="rId8"/>
    <p:sldId id="292" r:id="rId9"/>
    <p:sldId id="296" r:id="rId10"/>
    <p:sldId id="300" r:id="rId11"/>
    <p:sldId id="301" r:id="rId12"/>
    <p:sldId id="297" r:id="rId13"/>
    <p:sldId id="273" r:id="rId14"/>
    <p:sldId id="295" r:id="rId15"/>
    <p:sldId id="27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7" d="100"/>
          <a:sy n="87" d="100"/>
        </p:scale>
        <p:origin x="52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11/25/2022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4277500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11/25/2022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702909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11/25/2022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905906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Edit Master text styles</a:t>
            </a:r>
          </a:p>
        </p:txBody>
      </p:sp>
      <p:sp>
        <p:nvSpPr>
          <p:cNvPr id="2" name="Date Placeholder 1"/>
          <p:cNvSpPr>
            <a:spLocks noGrp="1"/>
          </p:cNvSpPr>
          <p:nvPr>
            <p:ph type="dt" sz="half" idx="10"/>
          </p:nvPr>
        </p:nvSpPr>
        <p:spPr/>
        <p:txBody>
          <a:bodyPr/>
          <a:lstStyle/>
          <a:p>
            <a:fld id="{87DE6118-2437-4B30-8E3C-4D2BE6020583}" type="datetimeFigureOut">
              <a:rPr lang="en-US" smtClean="0"/>
              <a:pPr/>
              <a:t>11/25/2022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659230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11/25/2022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736878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11/25/2022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376841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11/25/2022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943537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11/25/2022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376808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11/25/2022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279634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11/25/2022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629515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11/25/2022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768788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11/25/2022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478157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11/25/2022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429051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885810" y="6041362"/>
            <a:ext cx="976879" cy="365125"/>
          </a:xfrm>
        </p:spPr>
        <p:txBody>
          <a:bodyPr/>
          <a:lstStyle/>
          <a:p>
            <a:fld id="{87DE6118-2437-4B30-8E3C-4D2BE6020583}" type="datetimeFigureOut">
              <a:rPr lang="en-US" smtClean="0"/>
              <a:pPr/>
              <a:t>11/25/2022</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211687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87DE6118-2437-4B30-8E3C-4D2BE6020583}" type="datetimeFigureOut">
              <a:rPr lang="en-US" smtClean="0"/>
              <a:pPr/>
              <a:t>11/25/2022</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829536656"/>
      </p:ext>
    </p:extLst>
  </p:cSld>
  <p:clrMap bg1="dk1" tx1="lt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3679" y="1801009"/>
            <a:ext cx="8361229" cy="2098226"/>
          </a:xfrm>
        </p:spPr>
        <p:txBody>
          <a:bodyPr/>
          <a:lstStyle/>
          <a:p>
            <a:pPr algn="l"/>
            <a:r>
              <a:rPr lang="en-US" sz="4000" b="1" dirty="0" err="1">
                <a:solidFill>
                  <a:schemeClr val="bg1"/>
                </a:solidFill>
              </a:rPr>
              <a:t>Mavrovo</a:t>
            </a:r>
            <a:r>
              <a:rPr lang="en-US" sz="4000" b="1" dirty="0">
                <a:solidFill>
                  <a:schemeClr val="bg1"/>
                </a:solidFill>
              </a:rPr>
              <a:t> national park and planned </a:t>
            </a:r>
            <a:r>
              <a:rPr lang="mk-MK" sz="4000" b="1" dirty="0" smtClean="0">
                <a:solidFill>
                  <a:schemeClr val="bg1"/>
                </a:solidFill>
              </a:rPr>
              <a:t/>
            </a:r>
            <a:br>
              <a:rPr lang="mk-MK" sz="4000" b="1" dirty="0" smtClean="0">
                <a:solidFill>
                  <a:schemeClr val="bg1"/>
                </a:solidFill>
              </a:rPr>
            </a:br>
            <a:r>
              <a:rPr lang="en-US" sz="4000" b="1" dirty="0" smtClean="0">
                <a:solidFill>
                  <a:schemeClr val="bg1"/>
                </a:solidFill>
              </a:rPr>
              <a:t>hydropower </a:t>
            </a:r>
            <a:r>
              <a:rPr lang="mk-MK" sz="4000" b="1" dirty="0" smtClean="0">
                <a:solidFill>
                  <a:schemeClr val="bg1"/>
                </a:solidFill>
              </a:rPr>
              <a:t/>
            </a:r>
            <a:br>
              <a:rPr lang="mk-MK" sz="4000" b="1" dirty="0" smtClean="0">
                <a:solidFill>
                  <a:schemeClr val="bg1"/>
                </a:solidFill>
              </a:rPr>
            </a:br>
            <a:r>
              <a:rPr lang="en-US" sz="4000" b="1" dirty="0" smtClean="0">
                <a:solidFill>
                  <a:schemeClr val="bg1"/>
                </a:solidFill>
              </a:rPr>
              <a:t>projects </a:t>
            </a:r>
            <a:r>
              <a:rPr lang="en-US" sz="4000" b="1" dirty="0">
                <a:solidFill>
                  <a:schemeClr val="bg1"/>
                </a:solidFill>
              </a:rPr>
              <a:t>on </a:t>
            </a:r>
            <a:r>
              <a:rPr lang="mk-MK" sz="4000" b="1" dirty="0" smtClean="0">
                <a:solidFill>
                  <a:schemeClr val="bg1"/>
                </a:solidFill>
              </a:rPr>
              <a:t/>
            </a:r>
            <a:br>
              <a:rPr lang="mk-MK" sz="4000" b="1" dirty="0" smtClean="0">
                <a:solidFill>
                  <a:schemeClr val="bg1"/>
                </a:solidFill>
              </a:rPr>
            </a:br>
            <a:r>
              <a:rPr lang="en-US" sz="4000" b="1" dirty="0" smtClean="0">
                <a:solidFill>
                  <a:schemeClr val="bg1"/>
                </a:solidFill>
              </a:rPr>
              <a:t>it’s </a:t>
            </a:r>
            <a:r>
              <a:rPr lang="en-US" sz="4000" b="1" dirty="0">
                <a:solidFill>
                  <a:schemeClr val="bg1"/>
                </a:solidFill>
              </a:rPr>
              <a:t>territory</a:t>
            </a:r>
            <a:endParaRPr lang="mk-MK" sz="4000" b="1" dirty="0">
              <a:solidFill>
                <a:schemeClr val="bg1"/>
              </a:solidFill>
            </a:endParaRPr>
          </a:p>
        </p:txBody>
      </p:sp>
      <p:sp>
        <p:nvSpPr>
          <p:cNvPr id="3" name="Subtitle 2"/>
          <p:cNvSpPr>
            <a:spLocks noGrp="1"/>
          </p:cNvSpPr>
          <p:nvPr>
            <p:ph type="subTitle" idx="1"/>
          </p:nvPr>
        </p:nvSpPr>
        <p:spPr>
          <a:xfrm>
            <a:off x="5314293" y="5834452"/>
            <a:ext cx="6831673" cy="1086237"/>
          </a:xfrm>
        </p:spPr>
        <p:txBody>
          <a:bodyPr/>
          <a:lstStyle/>
          <a:p>
            <a:pPr algn="l"/>
            <a:r>
              <a:rPr lang="en-US" b="1" dirty="0">
                <a:solidFill>
                  <a:schemeClr val="tx1"/>
                </a:solidFill>
              </a:rPr>
              <a:t>Bern Convention Standing Committee meeting, </a:t>
            </a:r>
            <a:endParaRPr lang="mk-MK" b="1" dirty="0">
              <a:solidFill>
                <a:schemeClr val="tx1"/>
              </a:solidFill>
            </a:endParaRPr>
          </a:p>
          <a:p>
            <a:pPr algn="l"/>
            <a:r>
              <a:rPr lang="mk-MK" b="1" dirty="0" smtClean="0">
                <a:solidFill>
                  <a:schemeClr val="tx1"/>
                </a:solidFill>
              </a:rPr>
              <a:t>2</a:t>
            </a:r>
            <a:r>
              <a:rPr lang="en-US" b="1" dirty="0" smtClean="0">
                <a:solidFill>
                  <a:schemeClr val="tx1"/>
                </a:solidFill>
              </a:rPr>
              <a:t>8</a:t>
            </a:r>
            <a:r>
              <a:rPr lang="mk-MK" b="1" dirty="0" smtClean="0">
                <a:solidFill>
                  <a:schemeClr val="tx1"/>
                </a:solidFill>
              </a:rPr>
              <a:t>.11-</a:t>
            </a:r>
            <a:r>
              <a:rPr lang="en-US" b="1" dirty="0" smtClean="0">
                <a:solidFill>
                  <a:schemeClr val="tx1"/>
                </a:solidFill>
              </a:rPr>
              <a:t>.</a:t>
            </a:r>
            <a:r>
              <a:rPr lang="en-US" b="1" dirty="0"/>
              <a:t>2</a:t>
            </a:r>
            <a:r>
              <a:rPr lang="mk-MK" b="1" dirty="0" smtClean="0">
                <a:solidFill>
                  <a:schemeClr val="tx1"/>
                </a:solidFill>
              </a:rPr>
              <a:t>.</a:t>
            </a:r>
            <a:r>
              <a:rPr lang="en-US" b="1" dirty="0">
                <a:solidFill>
                  <a:schemeClr val="tx1"/>
                </a:solidFill>
              </a:rPr>
              <a:t>12.20</a:t>
            </a:r>
            <a:r>
              <a:rPr lang="mk-MK" b="1" dirty="0" smtClean="0">
                <a:solidFill>
                  <a:schemeClr val="tx1"/>
                </a:solidFill>
              </a:rPr>
              <a:t>2</a:t>
            </a:r>
            <a:r>
              <a:rPr lang="en-US" b="1" dirty="0" smtClean="0">
                <a:solidFill>
                  <a:schemeClr val="tx1"/>
                </a:solidFill>
              </a:rPr>
              <a:t>2</a:t>
            </a:r>
            <a:endParaRPr lang="mk-MK" b="1"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5272" y="1605041"/>
            <a:ext cx="6140417" cy="4109468"/>
          </a:xfrm>
          <a:prstGeom prst="rect">
            <a:avLst/>
          </a:prstGeom>
        </p:spPr>
      </p:pic>
      <p:sp>
        <p:nvSpPr>
          <p:cNvPr id="5" name="TextBox 4"/>
          <p:cNvSpPr txBox="1"/>
          <p:nvPr/>
        </p:nvSpPr>
        <p:spPr>
          <a:xfrm>
            <a:off x="1133679" y="5360566"/>
            <a:ext cx="2382447" cy="707886"/>
          </a:xfrm>
          <a:prstGeom prst="rect">
            <a:avLst/>
          </a:prstGeom>
          <a:noFill/>
        </p:spPr>
        <p:txBody>
          <a:bodyPr wrap="none" rtlCol="0">
            <a:spAutoFit/>
          </a:bodyPr>
          <a:lstStyle/>
          <a:p>
            <a:r>
              <a:rPr lang="mk-MK" sz="2000" b="1" dirty="0" smtClean="0"/>
              <a:t>А</a:t>
            </a:r>
            <a:r>
              <a:rPr lang="en-US" sz="2000" b="1" dirty="0" smtClean="0"/>
              <a:t>na </a:t>
            </a:r>
            <a:r>
              <a:rPr lang="en-US" sz="2000" b="1" dirty="0"/>
              <a:t>Colovic Lesoska</a:t>
            </a:r>
          </a:p>
          <a:p>
            <a:r>
              <a:rPr lang="en-US" sz="2000" b="1" dirty="0"/>
              <a:t>Eko-svest</a:t>
            </a:r>
          </a:p>
        </p:txBody>
      </p:sp>
    </p:spTree>
    <p:extLst>
      <p:ext uri="{BB962C8B-B14F-4D97-AF65-F5344CB8AC3E}">
        <p14:creationId xmlns:p14="http://schemas.microsoft.com/office/powerpoint/2010/main" val="577113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Update on the case</a:t>
            </a:r>
            <a:endParaRPr lang="mk-MK" dirty="0">
              <a:solidFill>
                <a:schemeClr val="bg1"/>
              </a:solidFill>
            </a:endParaRPr>
          </a:p>
        </p:txBody>
      </p:sp>
      <p:sp>
        <p:nvSpPr>
          <p:cNvPr id="3" name="Content Placeholder 2"/>
          <p:cNvSpPr>
            <a:spLocks noGrp="1"/>
          </p:cNvSpPr>
          <p:nvPr>
            <p:ph idx="1"/>
          </p:nvPr>
        </p:nvSpPr>
        <p:spPr>
          <a:xfrm>
            <a:off x="537359" y="2389341"/>
            <a:ext cx="5212810" cy="3636511"/>
          </a:xfrm>
        </p:spPr>
        <p:txBody>
          <a:bodyPr>
            <a:noAutofit/>
          </a:bodyPr>
          <a:lstStyle/>
          <a:p>
            <a:pPr marL="0" indent="0">
              <a:buNone/>
            </a:pPr>
            <a:r>
              <a:rPr lang="en-US" b="1" dirty="0" smtClean="0"/>
              <a:t>11. Review</a:t>
            </a:r>
            <a:r>
              <a:rPr lang="en-US" b="1" dirty="0"/>
              <a:t>, endorse and re-implement the </a:t>
            </a:r>
            <a:r>
              <a:rPr lang="en-US" b="1" i="1" dirty="0"/>
              <a:t>Conservation Action Plan for Balkan Lynx in National Park </a:t>
            </a:r>
            <a:r>
              <a:rPr lang="en-US" b="1" i="1" dirty="0" err="1"/>
              <a:t>Mavrovo</a:t>
            </a:r>
            <a:r>
              <a:rPr lang="en-US" b="1" dirty="0"/>
              <a:t> developed in cooperation with the Balkan Lynx Recovery </a:t>
            </a:r>
            <a:r>
              <a:rPr lang="en-US" b="1" dirty="0" err="1"/>
              <a:t>Programme</a:t>
            </a:r>
            <a:r>
              <a:rPr lang="en-US" b="1" dirty="0"/>
              <a:t> in 2013 and ensure funding for the implementation of the plan.</a:t>
            </a:r>
            <a:endParaRPr lang="en-US" dirty="0"/>
          </a:p>
          <a:p>
            <a:pPr marL="0" indent="0">
              <a:buNone/>
            </a:pPr>
            <a:endParaRPr lang="en-US" dirty="0" smtClean="0"/>
          </a:p>
          <a:p>
            <a:r>
              <a:rPr lang="en-US" dirty="0"/>
              <a:t>The Balkan Lynx Conservation Action plan has not been updated and adopted. No state funding is available</a:t>
            </a:r>
            <a:r>
              <a:rPr lang="en-US" dirty="0" smtClean="0"/>
              <a:t>.</a:t>
            </a:r>
            <a:endParaRPr lang="en-US" dirty="0"/>
          </a:p>
        </p:txBody>
      </p:sp>
      <p:pic>
        <p:nvPicPr>
          <p:cNvPr id="4" name="Picture 2" descr="Image result for balkan lynx protest"/>
          <p:cNvPicPr>
            <a:picLocks noChangeAspect="1" noChangeArrowheads="1"/>
          </p:cNvPicPr>
          <p:nvPr/>
        </p:nvPicPr>
        <p:blipFill rotWithShape="1">
          <a:blip r:embed="rId2">
            <a:extLst>
              <a:ext uri="{28A0092B-C50C-407E-A947-70E740481C1C}">
                <a14:useLocalDpi xmlns:a14="http://schemas.microsoft.com/office/drawing/2010/main" val="0"/>
              </a:ext>
            </a:extLst>
          </a:blip>
          <a:srcRect l="15947" r="11624"/>
          <a:stretch/>
        </p:blipFill>
        <p:spPr bwMode="auto">
          <a:xfrm>
            <a:off x="5838849" y="1891449"/>
            <a:ext cx="6353151" cy="4385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731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Update on the case</a:t>
            </a:r>
            <a:endParaRPr lang="mk-MK" dirty="0">
              <a:solidFill>
                <a:schemeClr val="bg1"/>
              </a:solidFill>
            </a:endParaRPr>
          </a:p>
        </p:txBody>
      </p:sp>
      <p:sp>
        <p:nvSpPr>
          <p:cNvPr id="3" name="Content Placeholder 2"/>
          <p:cNvSpPr>
            <a:spLocks noGrp="1"/>
          </p:cNvSpPr>
          <p:nvPr>
            <p:ph idx="1"/>
          </p:nvPr>
        </p:nvSpPr>
        <p:spPr>
          <a:xfrm>
            <a:off x="537359" y="2389341"/>
            <a:ext cx="10554574" cy="3636511"/>
          </a:xfrm>
        </p:spPr>
        <p:txBody>
          <a:bodyPr>
            <a:noAutofit/>
          </a:bodyPr>
          <a:lstStyle/>
          <a:p>
            <a:pPr marL="0" lvl="0" indent="0">
              <a:buNone/>
            </a:pPr>
            <a:r>
              <a:rPr lang="en-US" b="1" dirty="0" smtClean="0"/>
              <a:t>12. Improve </a:t>
            </a:r>
            <a:r>
              <a:rPr lang="en-US" b="1" dirty="0"/>
              <a:t>the cooperation between </a:t>
            </a:r>
            <a:r>
              <a:rPr lang="en-US" b="1" dirty="0" err="1"/>
              <a:t>Mavrovo</a:t>
            </a:r>
            <a:r>
              <a:rPr lang="en-US" b="1" dirty="0"/>
              <a:t> National Park, </a:t>
            </a:r>
            <a:r>
              <a:rPr lang="en-US" b="1" dirty="0" err="1"/>
              <a:t>neighbouring</a:t>
            </a:r>
            <a:r>
              <a:rPr lang="en-US" b="1" dirty="0"/>
              <a:t> national parks in North Macedonia, the adjacent communities and extant or potential lynx areas in </a:t>
            </a:r>
            <a:r>
              <a:rPr lang="en-US" b="1" dirty="0" err="1"/>
              <a:t>neighbouring</a:t>
            </a:r>
            <a:r>
              <a:rPr lang="en-US" b="1" dirty="0"/>
              <a:t> countries with regard to wildlife and habitat conservation and management to ensure the connectivity of these sites and the expansion of the lynx population. In this respect, consider the development and implementation of a National Lynx Action Plan.</a:t>
            </a:r>
            <a:endParaRPr lang="en-US" dirty="0"/>
          </a:p>
          <a:p>
            <a:pPr marL="0" indent="0">
              <a:buNone/>
            </a:pPr>
            <a:endParaRPr lang="en-US" dirty="0" smtClean="0"/>
          </a:p>
          <a:p>
            <a:r>
              <a:rPr lang="en-US" dirty="0"/>
              <a:t>Several ongoing CSO led projects to facilitate cross border cooperation between North Macedonia, Albania and Kosovo are contributing to the improved cooperation among protected areas. </a:t>
            </a:r>
            <a:endParaRPr lang="en-US" dirty="0"/>
          </a:p>
        </p:txBody>
      </p:sp>
    </p:spTree>
    <p:extLst>
      <p:ext uri="{BB962C8B-B14F-4D97-AF65-F5344CB8AC3E}">
        <p14:creationId xmlns:p14="http://schemas.microsoft.com/office/powerpoint/2010/main" val="155161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Update on the case</a:t>
            </a:r>
            <a:endParaRPr lang="mk-MK" dirty="0">
              <a:solidFill>
                <a:schemeClr val="bg1"/>
              </a:solidFill>
            </a:endParaRPr>
          </a:p>
        </p:txBody>
      </p:sp>
      <p:sp>
        <p:nvSpPr>
          <p:cNvPr id="3" name="Content Placeholder 2"/>
          <p:cNvSpPr>
            <a:spLocks noGrp="1"/>
          </p:cNvSpPr>
          <p:nvPr>
            <p:ph idx="1"/>
          </p:nvPr>
        </p:nvSpPr>
        <p:spPr>
          <a:xfrm>
            <a:off x="537359" y="2389341"/>
            <a:ext cx="10554574" cy="3636511"/>
          </a:xfrm>
        </p:spPr>
        <p:txBody>
          <a:bodyPr>
            <a:noAutofit/>
          </a:bodyPr>
          <a:lstStyle/>
          <a:p>
            <a:pPr marL="0" indent="0">
              <a:buNone/>
            </a:pPr>
            <a:r>
              <a:rPr lang="en-US" b="1" dirty="0" smtClean="0"/>
              <a:t>13. Improve </a:t>
            </a:r>
            <a:r>
              <a:rPr lang="en-US" b="1" dirty="0"/>
              <a:t>collaboration among government agencies, complainants, NGOs, scientists, and stakeholder groups to expedite the process of effective protection and management of </a:t>
            </a:r>
            <a:r>
              <a:rPr lang="en-US" b="1" dirty="0" err="1"/>
              <a:t>Mavrovo</a:t>
            </a:r>
            <a:r>
              <a:rPr lang="en-US" b="1" dirty="0"/>
              <a:t> National Park, Ohrid Lake, and </a:t>
            </a:r>
            <a:r>
              <a:rPr lang="en-US" b="1" dirty="0" err="1"/>
              <a:t>Galichica</a:t>
            </a:r>
            <a:r>
              <a:rPr lang="en-US" b="1" dirty="0"/>
              <a:t> National Park. This collaboration has improved greatly in recent years, but more efforts are needed to achieve protection and development goals. There is also an urgent need to involve Albanian decision makers and other relevant stakeholders and to promote transboundary cooperation between the two countries.</a:t>
            </a:r>
            <a:endParaRPr lang="en-US" dirty="0"/>
          </a:p>
          <a:p>
            <a:pPr marL="0" indent="0">
              <a:buNone/>
            </a:pPr>
            <a:endParaRPr lang="en-US" dirty="0" smtClean="0"/>
          </a:p>
          <a:p>
            <a:r>
              <a:rPr lang="mk-MK" dirty="0"/>
              <a:t>А</a:t>
            </a:r>
            <a:r>
              <a:rPr lang="en-US" dirty="0" smtClean="0"/>
              <a:t> </a:t>
            </a:r>
            <a:r>
              <a:rPr lang="en-US" dirty="0"/>
              <a:t>meeting between the State authorities (Working group for the Bern Convention) and Complainant CSOs held on 7.11.2022 regarding both open case files for North Macedonia. However, at the meeting the progress for each of the recommendations was not discussed, nor further information was shared about the status by the State authorities. </a:t>
            </a:r>
          </a:p>
          <a:p>
            <a:r>
              <a:rPr lang="en-US" dirty="0"/>
              <a:t>Eko-svest proposed that regular meetings (at least once a quarter) are held to update both parties on the progress and status for each point of the recommendations</a:t>
            </a:r>
            <a:r>
              <a:rPr lang="en-US" dirty="0" smtClean="0"/>
              <a:t>.</a:t>
            </a:r>
            <a:endParaRPr lang="en-US" dirty="0"/>
          </a:p>
        </p:txBody>
      </p:sp>
    </p:spTree>
    <p:extLst>
      <p:ext uri="{BB962C8B-B14F-4D97-AF65-F5344CB8AC3E}">
        <p14:creationId xmlns:p14="http://schemas.microsoft.com/office/powerpoint/2010/main" val="3921629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Proposal to the Standing Committee</a:t>
            </a:r>
            <a:endParaRPr lang="mk-MK" dirty="0">
              <a:solidFill>
                <a:schemeClr val="bg1"/>
              </a:solidFill>
            </a:endParaRPr>
          </a:p>
        </p:txBody>
      </p:sp>
      <p:sp>
        <p:nvSpPr>
          <p:cNvPr id="3" name="Content Placeholder 2"/>
          <p:cNvSpPr>
            <a:spLocks noGrp="1"/>
          </p:cNvSpPr>
          <p:nvPr>
            <p:ph idx="1"/>
          </p:nvPr>
        </p:nvSpPr>
        <p:spPr>
          <a:xfrm>
            <a:off x="739661" y="2400300"/>
            <a:ext cx="9784080" cy="3581400"/>
          </a:xfrm>
        </p:spPr>
        <p:txBody>
          <a:bodyPr>
            <a:noAutofit/>
          </a:bodyPr>
          <a:lstStyle/>
          <a:p>
            <a:pPr lvl="0"/>
            <a:r>
              <a:rPr lang="en-US" dirty="0"/>
              <a:t>Cancel the remaining three concessions in </a:t>
            </a:r>
            <a:r>
              <a:rPr lang="en-US" dirty="0" err="1"/>
              <a:t>Mavrovo</a:t>
            </a:r>
            <a:r>
              <a:rPr lang="en-US" dirty="0"/>
              <a:t> NP (</a:t>
            </a:r>
            <a:r>
              <a:rPr lang="en-US" dirty="0" err="1"/>
              <a:t>Zhirovnica</a:t>
            </a:r>
            <a:r>
              <a:rPr lang="en-US" dirty="0"/>
              <a:t> 5 and 6 and </a:t>
            </a:r>
            <a:r>
              <a:rPr lang="en-US" dirty="0" err="1"/>
              <a:t>Ribnicka</a:t>
            </a:r>
            <a:r>
              <a:rPr lang="en-US" dirty="0"/>
              <a:t> </a:t>
            </a:r>
            <a:r>
              <a:rPr lang="en-US" dirty="0" err="1"/>
              <a:t>sHPP</a:t>
            </a:r>
            <a:r>
              <a:rPr lang="en-US" dirty="0"/>
              <a:t>).</a:t>
            </a:r>
          </a:p>
          <a:p>
            <a:pPr lvl="0"/>
            <a:r>
              <a:rPr lang="en-US" dirty="0"/>
              <a:t>Accelerate the adoption of the new Law on nature which will: </a:t>
            </a:r>
          </a:p>
          <a:p>
            <a:pPr lvl="1"/>
            <a:r>
              <a:rPr lang="en-US" sz="1800" dirty="0"/>
              <a:t>include the ban on new hydropower projects in protected areas,</a:t>
            </a:r>
          </a:p>
          <a:p>
            <a:pPr lvl="1"/>
            <a:r>
              <a:rPr lang="en-US" sz="1800" dirty="0"/>
              <a:t>incorporate new international standards on the prohibition of hydropower plants in World Heritage Sites (beech forests in </a:t>
            </a:r>
            <a:r>
              <a:rPr lang="en-US" sz="1800" dirty="0" err="1"/>
              <a:t>Mavrovo</a:t>
            </a:r>
            <a:r>
              <a:rPr lang="en-US" sz="1800" dirty="0"/>
              <a:t> National Park are part of serial Beech Forests World Heritage property) and ensure due diligence for protected areas</a:t>
            </a:r>
          </a:p>
          <a:p>
            <a:pPr lvl="1"/>
            <a:r>
              <a:rPr lang="en-US" sz="1800" dirty="0"/>
              <a:t>ensure the employment of professional staff in protected areas at all levels and structures.</a:t>
            </a:r>
          </a:p>
          <a:p>
            <a:pPr lvl="1"/>
            <a:r>
              <a:rPr lang="en-US" sz="1800" dirty="0" smtClean="0"/>
              <a:t>guarantee </a:t>
            </a:r>
            <a:r>
              <a:rPr lang="en-US" sz="1800" dirty="0"/>
              <a:t>state funding for protected areas and </a:t>
            </a:r>
            <a:r>
              <a:rPr lang="en-US" sz="1800" dirty="0" smtClean="0"/>
              <a:t>prescribe </a:t>
            </a:r>
            <a:r>
              <a:rPr lang="en-US" sz="1800" dirty="0"/>
              <a:t>the mechanisms for funding</a:t>
            </a:r>
            <a:r>
              <a:rPr lang="en-US" sz="1800" dirty="0" smtClean="0"/>
              <a:t>.</a:t>
            </a:r>
            <a:endParaRPr lang="en-US" sz="1800" dirty="0"/>
          </a:p>
        </p:txBody>
      </p:sp>
    </p:spTree>
    <p:extLst>
      <p:ext uri="{BB962C8B-B14F-4D97-AF65-F5344CB8AC3E}">
        <p14:creationId xmlns:p14="http://schemas.microsoft.com/office/powerpoint/2010/main" val="2946589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Proposal to the Standing Committee</a:t>
            </a:r>
            <a:endParaRPr lang="mk-MK" dirty="0">
              <a:solidFill>
                <a:schemeClr val="bg1"/>
              </a:solidFill>
            </a:endParaRPr>
          </a:p>
        </p:txBody>
      </p:sp>
      <p:sp>
        <p:nvSpPr>
          <p:cNvPr id="3" name="Content Placeholder 2"/>
          <p:cNvSpPr>
            <a:spLocks noGrp="1"/>
          </p:cNvSpPr>
          <p:nvPr>
            <p:ph idx="1"/>
          </p:nvPr>
        </p:nvSpPr>
        <p:spPr>
          <a:xfrm>
            <a:off x="739661" y="2400300"/>
            <a:ext cx="9784080" cy="3581400"/>
          </a:xfrm>
        </p:spPr>
        <p:txBody>
          <a:bodyPr>
            <a:noAutofit/>
          </a:bodyPr>
          <a:lstStyle/>
          <a:p>
            <a:pPr lvl="0"/>
            <a:r>
              <a:rPr lang="en-US" sz="2000" dirty="0"/>
              <a:t>Immediately start the process of </a:t>
            </a:r>
            <a:r>
              <a:rPr lang="en-US" sz="2000" dirty="0" err="1"/>
              <a:t>reproclamation</a:t>
            </a:r>
            <a:r>
              <a:rPr lang="en-US" sz="2000" dirty="0"/>
              <a:t> of </a:t>
            </a:r>
            <a:r>
              <a:rPr lang="en-US" sz="2000" dirty="0" err="1"/>
              <a:t>Mavrovo</a:t>
            </a:r>
            <a:r>
              <a:rPr lang="en-US" sz="2000" dirty="0"/>
              <a:t> NP by initiating public consultations and desktop analysis of existing documentation.</a:t>
            </a:r>
          </a:p>
          <a:p>
            <a:pPr lvl="0"/>
            <a:r>
              <a:rPr lang="en-US" sz="2000" dirty="0"/>
              <a:t>Start the process of update of the Balkan Lynx Conservation Action Plan.</a:t>
            </a:r>
          </a:p>
          <a:p>
            <a:pPr lvl="0"/>
            <a:r>
              <a:rPr lang="en-US" sz="2000" dirty="0"/>
              <a:t>Start the process of preparation of the methodology for determination of ecological flow in cooperation with civil society </a:t>
            </a:r>
            <a:r>
              <a:rPr lang="en-US" sz="2000" dirty="0" err="1"/>
              <a:t>organisations</a:t>
            </a:r>
            <a:r>
              <a:rPr lang="en-US" sz="2000" dirty="0"/>
              <a:t>.</a:t>
            </a:r>
          </a:p>
          <a:p>
            <a:pPr lvl="0"/>
            <a:r>
              <a:rPr lang="en-US" sz="2000" dirty="0"/>
              <a:t>Establish regular coordination and consultation between State authorities and CSO Complainant. </a:t>
            </a:r>
          </a:p>
        </p:txBody>
      </p:sp>
    </p:spTree>
    <p:extLst>
      <p:ext uri="{BB962C8B-B14F-4D97-AF65-F5344CB8AC3E}">
        <p14:creationId xmlns:p14="http://schemas.microsoft.com/office/powerpoint/2010/main" val="305057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05736" y="1132326"/>
            <a:ext cx="9612971" cy="2852737"/>
          </a:xfrm>
        </p:spPr>
        <p:txBody>
          <a:bodyPr/>
          <a:lstStyle/>
          <a:p>
            <a:pPr algn="ctr"/>
            <a:r>
              <a:rPr lang="en-US" dirty="0">
                <a:solidFill>
                  <a:schemeClr val="bg1"/>
                </a:solidFill>
              </a:rPr>
              <a:t>Thank you for your attention</a:t>
            </a:r>
            <a:endParaRPr lang="mk-MK" dirty="0">
              <a:solidFill>
                <a:schemeClr val="bg1"/>
              </a:solidFill>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31599" y1="25626" x2="31599" y2="25626"/>
                        <a14:foregroundMark x1="67052" y1="35260" x2="67052" y2="35260"/>
                        <a14:foregroundMark x1="63969" y1="34104" x2="63969" y2="34104"/>
                        <a14:foregroundMark x1="47977" y1="38728" x2="47977" y2="38728"/>
                        <a14:foregroundMark x1="28131" y1="45665" x2="28131" y2="45665"/>
                        <a14:foregroundMark x1="41618" y1="49133" x2="41618" y2="49133"/>
                        <a14:foregroundMark x1="60694" y1="58574" x2="60694" y2="58574"/>
                        <a14:foregroundMark x1="23507" y1="76108" x2="23507" y2="76108"/>
                        <a14:foregroundMark x1="32948" y1="78035" x2="32948" y2="78035"/>
                        <a14:foregroundMark x1="47013" y1="80925" x2="47013" y2="80925"/>
                        <a14:foregroundMark x1="63776" y1="80732" x2="63776" y2="80732"/>
                        <a14:foregroundMark x1="75145" y1="79383" x2="75145" y2="79383"/>
                      </a14:backgroundRemoval>
                    </a14:imgEffect>
                  </a14:imgLayer>
                </a14:imgProps>
              </a:ext>
              <a:ext uri="{28A0092B-C50C-407E-A947-70E740481C1C}">
                <a14:useLocalDpi xmlns:a14="http://schemas.microsoft.com/office/drawing/2010/main" val="0"/>
              </a:ext>
            </a:extLst>
          </a:blip>
          <a:stretch>
            <a:fillRect/>
          </a:stretch>
        </p:blipFill>
        <p:spPr>
          <a:xfrm>
            <a:off x="3842238" y="0"/>
            <a:ext cx="3472425" cy="3472425"/>
          </a:xfrm>
          <a:prstGeom prst="rect">
            <a:avLst/>
          </a:prstGeom>
        </p:spPr>
      </p:pic>
    </p:spTree>
    <p:extLst>
      <p:ext uri="{BB962C8B-B14F-4D97-AF65-F5344CB8AC3E}">
        <p14:creationId xmlns:p14="http://schemas.microsoft.com/office/powerpoint/2010/main" val="3978162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About the case</a:t>
            </a:r>
            <a:endParaRPr lang="mk-MK" dirty="0">
              <a:solidFill>
                <a:schemeClr val="bg1"/>
              </a:solidFill>
            </a:endParaRPr>
          </a:p>
        </p:txBody>
      </p:sp>
      <p:sp>
        <p:nvSpPr>
          <p:cNvPr id="3" name="Content Placeholder 2"/>
          <p:cNvSpPr>
            <a:spLocks noGrp="1"/>
          </p:cNvSpPr>
          <p:nvPr>
            <p:ph idx="1"/>
          </p:nvPr>
        </p:nvSpPr>
        <p:spPr>
          <a:xfrm>
            <a:off x="404446" y="2083777"/>
            <a:ext cx="6954716" cy="4572000"/>
          </a:xfrm>
        </p:spPr>
        <p:txBody>
          <a:bodyPr>
            <a:normAutofit fontScale="85000" lnSpcReduction="10000"/>
          </a:bodyPr>
          <a:lstStyle/>
          <a:p>
            <a:r>
              <a:rPr lang="en-US" sz="3600" dirty="0"/>
              <a:t>Complaint submitted in 2013</a:t>
            </a:r>
          </a:p>
          <a:p>
            <a:r>
              <a:rPr lang="en-US" sz="3600" dirty="0"/>
              <a:t>Case file opened in 2014</a:t>
            </a:r>
          </a:p>
          <a:p>
            <a:r>
              <a:rPr lang="en-US" sz="3600" dirty="0"/>
              <a:t>On the spot appraisal 2015 </a:t>
            </a:r>
          </a:p>
          <a:p>
            <a:r>
              <a:rPr lang="en-US" sz="3600" dirty="0"/>
              <a:t>Recommendation 184 (35</a:t>
            </a:r>
            <a:r>
              <a:rPr lang="en-US" sz="3600" baseline="30000" dirty="0"/>
              <a:t>th</a:t>
            </a:r>
            <a:r>
              <a:rPr lang="en-US" sz="3600" dirty="0"/>
              <a:t> Standing Committee meeting</a:t>
            </a:r>
            <a:r>
              <a:rPr lang="en-US" sz="3600" dirty="0" smtClean="0"/>
              <a:t>)</a:t>
            </a:r>
            <a:endParaRPr lang="mk-MK" sz="3600" dirty="0" smtClean="0"/>
          </a:p>
          <a:p>
            <a:r>
              <a:rPr lang="en-US" sz="3600" dirty="0" smtClean="0"/>
              <a:t>On the spot appraisal May </a:t>
            </a:r>
            <a:r>
              <a:rPr lang="en-US" sz="3600" dirty="0" smtClean="0"/>
              <a:t>2021</a:t>
            </a:r>
          </a:p>
          <a:p>
            <a:r>
              <a:rPr lang="en-US" sz="3600" dirty="0" smtClean="0"/>
              <a:t>Recommendation 211 from (41</a:t>
            </a:r>
            <a:r>
              <a:rPr lang="en-US" sz="3600" baseline="30000" dirty="0" smtClean="0"/>
              <a:t>st</a:t>
            </a:r>
            <a:r>
              <a:rPr lang="en-US" sz="3600" dirty="0" smtClean="0"/>
              <a:t> Standing Committee Meeting)</a:t>
            </a:r>
            <a:endParaRPr lang="mk-MK"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3610" y="-35246"/>
            <a:ext cx="4613420" cy="6893246"/>
          </a:xfrm>
          <a:prstGeom prst="rect">
            <a:avLst/>
          </a:prstGeom>
        </p:spPr>
      </p:pic>
    </p:spTree>
    <p:extLst>
      <p:ext uri="{BB962C8B-B14F-4D97-AF65-F5344CB8AC3E}">
        <p14:creationId xmlns:p14="http://schemas.microsoft.com/office/powerpoint/2010/main" val="1617148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Update on the case</a:t>
            </a:r>
            <a:endParaRPr lang="mk-MK" dirty="0">
              <a:solidFill>
                <a:schemeClr val="bg1"/>
              </a:solidFill>
            </a:endParaRPr>
          </a:p>
        </p:txBody>
      </p:sp>
      <p:sp>
        <p:nvSpPr>
          <p:cNvPr id="3" name="Content Placeholder 2"/>
          <p:cNvSpPr>
            <a:spLocks noGrp="1"/>
          </p:cNvSpPr>
          <p:nvPr>
            <p:ph idx="1"/>
          </p:nvPr>
        </p:nvSpPr>
        <p:spPr>
          <a:xfrm>
            <a:off x="581320" y="2442095"/>
            <a:ext cx="10554574" cy="3636511"/>
          </a:xfrm>
        </p:spPr>
        <p:txBody>
          <a:bodyPr>
            <a:noAutofit/>
          </a:bodyPr>
          <a:lstStyle/>
          <a:p>
            <a:pPr marL="0" indent="0">
              <a:buNone/>
            </a:pPr>
            <a:r>
              <a:rPr lang="en-US" b="1" dirty="0" smtClean="0"/>
              <a:t>1. Suspend </a:t>
            </a:r>
            <a:r>
              <a:rPr lang="en-US" b="1" dirty="0"/>
              <a:t>and cancel approved concessions and those planned for construction and implement a ban on hydropower plants (large, medium and small) both a) in national parks, protected areas, World Heritage Sites and other candidate Emerald sites (potential future Natura 2000 sites) as their implementation will cause problems with compliance with the Bern Convention and b) that will impact on these locations if constructed outside their boundaries</a:t>
            </a:r>
            <a:r>
              <a:rPr lang="en-US" b="1" dirty="0" smtClean="0"/>
              <a:t>.</a:t>
            </a:r>
          </a:p>
          <a:p>
            <a:pPr marL="0" indent="0">
              <a:buNone/>
            </a:pPr>
            <a:endParaRPr lang="en-US" dirty="0" smtClean="0"/>
          </a:p>
          <a:p>
            <a:r>
              <a:rPr lang="en-US" dirty="0" smtClean="0"/>
              <a:t>The </a:t>
            </a:r>
            <a:r>
              <a:rPr lang="en-US" dirty="0"/>
              <a:t>Government of North Macedonia recently revoked 7 concessions for small hydropower plants in the newly proclaimed </a:t>
            </a:r>
            <a:r>
              <a:rPr lang="en-US" dirty="0" err="1"/>
              <a:t>Shar</a:t>
            </a:r>
            <a:r>
              <a:rPr lang="en-US" dirty="0"/>
              <a:t> Mountain National Park.</a:t>
            </a:r>
          </a:p>
          <a:p>
            <a:r>
              <a:rPr lang="en-US" dirty="0"/>
              <a:t>No new concessions have been issued. No ban on new projects has been adopted.</a:t>
            </a:r>
          </a:p>
          <a:p>
            <a:pPr marL="0" indent="0">
              <a:buNone/>
            </a:pPr>
            <a:endParaRPr lang="en-US" sz="2600" dirty="0"/>
          </a:p>
        </p:txBody>
      </p:sp>
    </p:spTree>
    <p:extLst>
      <p:ext uri="{BB962C8B-B14F-4D97-AF65-F5344CB8AC3E}">
        <p14:creationId xmlns:p14="http://schemas.microsoft.com/office/powerpoint/2010/main" val="729832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Update on the case</a:t>
            </a:r>
            <a:endParaRPr lang="mk-MK" dirty="0">
              <a:solidFill>
                <a:schemeClr val="bg1"/>
              </a:solidFill>
            </a:endParaRPr>
          </a:p>
        </p:txBody>
      </p:sp>
      <p:sp>
        <p:nvSpPr>
          <p:cNvPr id="3" name="Content Placeholder 2"/>
          <p:cNvSpPr>
            <a:spLocks noGrp="1"/>
          </p:cNvSpPr>
          <p:nvPr>
            <p:ph idx="1"/>
          </p:nvPr>
        </p:nvSpPr>
        <p:spPr>
          <a:xfrm>
            <a:off x="554943" y="2327795"/>
            <a:ext cx="10554574" cy="3636511"/>
          </a:xfrm>
        </p:spPr>
        <p:txBody>
          <a:bodyPr>
            <a:noAutofit/>
          </a:bodyPr>
          <a:lstStyle/>
          <a:p>
            <a:pPr marL="0" indent="0">
              <a:buNone/>
            </a:pPr>
            <a:r>
              <a:rPr lang="en-US" b="1" dirty="0" smtClean="0"/>
              <a:t>3. Ensure </a:t>
            </a:r>
            <a:r>
              <a:rPr lang="en-US" b="1" dirty="0"/>
              <a:t>proper implementation of the EU Water Framework Directive National Law regarding environmental flow of streams and prevent excessive withdrawal of water in streams within or impacting upon </a:t>
            </a:r>
            <a:r>
              <a:rPr lang="en-US" b="1" dirty="0" err="1"/>
              <a:t>Mavrovo</a:t>
            </a:r>
            <a:r>
              <a:rPr lang="en-US" b="1" dirty="0"/>
              <a:t> National Park, other protected areas, World Heritage Sites and Emerald candidate areas</a:t>
            </a:r>
            <a:r>
              <a:rPr lang="en-US" b="1" dirty="0" smtClean="0"/>
              <a:t>.</a:t>
            </a:r>
          </a:p>
          <a:p>
            <a:pPr marL="0" indent="0">
              <a:buNone/>
            </a:pPr>
            <a:endParaRPr lang="en-US" b="1" dirty="0"/>
          </a:p>
          <a:p>
            <a:r>
              <a:rPr lang="en-US" dirty="0" smtClean="0"/>
              <a:t>The </a:t>
            </a:r>
            <a:r>
              <a:rPr lang="en-US" dirty="0"/>
              <a:t>Ministry of environment organized a public hearing for the draft Law on Waters. The draft Law published has not yet been adopted. </a:t>
            </a:r>
          </a:p>
          <a:p>
            <a:r>
              <a:rPr lang="en-US" dirty="0"/>
              <a:t>The draft version of the Law includes a definition of the </a:t>
            </a:r>
            <a:r>
              <a:rPr lang="en-US" u="sng" dirty="0"/>
              <a:t>ecological flow</a:t>
            </a:r>
            <a:r>
              <a:rPr lang="en-US" dirty="0"/>
              <a:t>. No bylaws have been prepared to define the methodology for determining the ecological flow. </a:t>
            </a:r>
          </a:p>
        </p:txBody>
      </p:sp>
    </p:spTree>
    <p:extLst>
      <p:ext uri="{BB962C8B-B14F-4D97-AF65-F5344CB8AC3E}">
        <p14:creationId xmlns:p14="http://schemas.microsoft.com/office/powerpoint/2010/main" val="1209532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Update on the case</a:t>
            </a:r>
            <a:endParaRPr lang="mk-MK" dirty="0">
              <a:solidFill>
                <a:schemeClr val="bg1"/>
              </a:solidFill>
            </a:endParaRPr>
          </a:p>
        </p:txBody>
      </p:sp>
      <p:sp>
        <p:nvSpPr>
          <p:cNvPr id="3" name="Content Placeholder 2"/>
          <p:cNvSpPr>
            <a:spLocks noGrp="1"/>
          </p:cNvSpPr>
          <p:nvPr>
            <p:ph idx="1"/>
          </p:nvPr>
        </p:nvSpPr>
        <p:spPr>
          <a:xfrm>
            <a:off x="590112" y="2371756"/>
            <a:ext cx="6965768" cy="3636511"/>
          </a:xfrm>
        </p:spPr>
        <p:txBody>
          <a:bodyPr>
            <a:noAutofit/>
          </a:bodyPr>
          <a:lstStyle/>
          <a:p>
            <a:pPr marL="0" indent="0">
              <a:buNone/>
            </a:pPr>
            <a:r>
              <a:rPr lang="en-US" b="1" dirty="0" smtClean="0"/>
              <a:t>4. Ensure </a:t>
            </a:r>
            <a:r>
              <a:rPr lang="en-US" b="1" dirty="0"/>
              <a:t>that core funding for the operation and management of national parks in North Macedonia comes from the state budget and not from the excessive harvesting of natural resources and other unsustainable sources of funding (complying with IUCN ctg. II protected area standards).</a:t>
            </a:r>
            <a:endParaRPr lang="en-US" dirty="0"/>
          </a:p>
          <a:p>
            <a:pPr marL="0" indent="0">
              <a:buNone/>
            </a:pPr>
            <a:endParaRPr lang="en-US" dirty="0" smtClean="0"/>
          </a:p>
          <a:p>
            <a:r>
              <a:rPr lang="en-US" dirty="0" smtClean="0"/>
              <a:t>No state funding for protected areas is available, with </a:t>
            </a:r>
            <a:r>
              <a:rPr lang="en-US" dirty="0"/>
              <a:t>the exception of the newly proclaimed national park </a:t>
            </a:r>
            <a:r>
              <a:rPr lang="en-US" dirty="0" err="1"/>
              <a:t>Shar</a:t>
            </a:r>
            <a:r>
              <a:rPr lang="en-US" dirty="0"/>
              <a:t> </a:t>
            </a:r>
            <a:r>
              <a:rPr lang="en-US" dirty="0" smtClean="0"/>
              <a:t>Mountain.</a:t>
            </a:r>
          </a:p>
        </p:txBody>
      </p:sp>
      <p:pic>
        <p:nvPicPr>
          <p:cNvPr id="4" name="Picture 3"/>
          <p:cNvPicPr>
            <a:picLocks noChangeAspect="1"/>
          </p:cNvPicPr>
          <p:nvPr/>
        </p:nvPicPr>
        <p:blipFill>
          <a:blip r:embed="rId2"/>
          <a:stretch>
            <a:fillRect/>
          </a:stretch>
        </p:blipFill>
        <p:spPr>
          <a:xfrm>
            <a:off x="7555880" y="701285"/>
            <a:ext cx="4356108" cy="5808144"/>
          </a:xfrm>
          <a:prstGeom prst="rect">
            <a:avLst/>
          </a:prstGeom>
        </p:spPr>
      </p:pic>
    </p:spTree>
    <p:extLst>
      <p:ext uri="{BB962C8B-B14F-4D97-AF65-F5344CB8AC3E}">
        <p14:creationId xmlns:p14="http://schemas.microsoft.com/office/powerpoint/2010/main" val="965920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Update on the case</a:t>
            </a:r>
            <a:endParaRPr lang="mk-MK" dirty="0">
              <a:solidFill>
                <a:schemeClr val="bg1"/>
              </a:solidFill>
            </a:endParaRPr>
          </a:p>
        </p:txBody>
      </p:sp>
      <p:sp>
        <p:nvSpPr>
          <p:cNvPr id="3" name="Content Placeholder 2"/>
          <p:cNvSpPr>
            <a:spLocks noGrp="1"/>
          </p:cNvSpPr>
          <p:nvPr>
            <p:ph idx="1"/>
          </p:nvPr>
        </p:nvSpPr>
        <p:spPr>
          <a:xfrm>
            <a:off x="590112" y="2371756"/>
            <a:ext cx="10554574" cy="3636511"/>
          </a:xfrm>
        </p:spPr>
        <p:txBody>
          <a:bodyPr>
            <a:noAutofit/>
          </a:bodyPr>
          <a:lstStyle/>
          <a:p>
            <a:pPr marL="0" indent="0">
              <a:buNone/>
            </a:pPr>
            <a:r>
              <a:rPr lang="en-US" b="1" dirty="0" smtClean="0"/>
              <a:t>6. Accelerate </a:t>
            </a:r>
            <a:r>
              <a:rPr lang="en-US" b="1" dirty="0"/>
              <a:t>the process of preparation of the </a:t>
            </a:r>
            <a:r>
              <a:rPr lang="en-US" b="1" dirty="0" err="1"/>
              <a:t>valorisation</a:t>
            </a:r>
            <a:r>
              <a:rPr lang="en-US" b="1" dirty="0"/>
              <a:t> study for </a:t>
            </a:r>
            <a:r>
              <a:rPr lang="en-US" b="1" dirty="0" err="1"/>
              <a:t>Mavrovo</a:t>
            </a:r>
            <a:r>
              <a:rPr lang="en-US" b="1" dirty="0"/>
              <a:t> National Park, taking into account all international and national standards for nature conservation and protected areas, including IUCN protected area and World Heritage Sites standards. Increase efforts to complete the process of re-proclamation and adoption of a new law for </a:t>
            </a:r>
            <a:r>
              <a:rPr lang="en-US" b="1" dirty="0" err="1"/>
              <a:t>Mavrovo</a:t>
            </a:r>
            <a:r>
              <a:rPr lang="en-US" b="1" dirty="0"/>
              <a:t> National Park and prepare an effective and comprehensive management plan for the park.</a:t>
            </a:r>
            <a:endParaRPr lang="en-US" dirty="0"/>
          </a:p>
          <a:p>
            <a:pPr marL="0" indent="0">
              <a:buNone/>
            </a:pPr>
            <a:endParaRPr lang="en-US" dirty="0" smtClean="0"/>
          </a:p>
          <a:p>
            <a:r>
              <a:rPr lang="en-US" dirty="0"/>
              <a:t>Eko-svest organized a coordination meeting for the Ministry of environment and the NP </a:t>
            </a:r>
            <a:r>
              <a:rPr lang="en-US" dirty="0" err="1"/>
              <a:t>Mavrovo</a:t>
            </a:r>
            <a:r>
              <a:rPr lang="en-US" dirty="0"/>
              <a:t> authority to discuss the details on the new/updated valorization study (July 2022). </a:t>
            </a:r>
          </a:p>
          <a:p>
            <a:r>
              <a:rPr lang="en-US" dirty="0" smtClean="0"/>
              <a:t>No funding has been secured to date.</a:t>
            </a:r>
            <a:endParaRPr lang="en-US" dirty="0"/>
          </a:p>
        </p:txBody>
      </p:sp>
    </p:spTree>
    <p:extLst>
      <p:ext uri="{BB962C8B-B14F-4D97-AF65-F5344CB8AC3E}">
        <p14:creationId xmlns:p14="http://schemas.microsoft.com/office/powerpoint/2010/main" val="3523654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Update on the case</a:t>
            </a:r>
            <a:endParaRPr lang="mk-MK" dirty="0">
              <a:solidFill>
                <a:schemeClr val="bg1"/>
              </a:solidFill>
            </a:endParaRPr>
          </a:p>
        </p:txBody>
      </p:sp>
      <p:sp>
        <p:nvSpPr>
          <p:cNvPr id="3" name="Content Placeholder 2"/>
          <p:cNvSpPr>
            <a:spLocks noGrp="1"/>
          </p:cNvSpPr>
          <p:nvPr>
            <p:ph idx="1"/>
          </p:nvPr>
        </p:nvSpPr>
        <p:spPr>
          <a:xfrm>
            <a:off x="537359" y="2389341"/>
            <a:ext cx="10554574" cy="3636511"/>
          </a:xfrm>
        </p:spPr>
        <p:txBody>
          <a:bodyPr>
            <a:noAutofit/>
          </a:bodyPr>
          <a:lstStyle/>
          <a:p>
            <a:pPr marL="0" indent="0">
              <a:buNone/>
            </a:pPr>
            <a:r>
              <a:rPr lang="en-US" b="1" dirty="0" smtClean="0"/>
              <a:t>7. Ensure </a:t>
            </a:r>
            <a:r>
              <a:rPr lang="en-US" b="1" dirty="0"/>
              <a:t>that there are no further extensions for applications for </a:t>
            </a:r>
            <a:r>
              <a:rPr lang="en-US" b="1" dirty="0" err="1"/>
              <a:t>legalisation</a:t>
            </a:r>
            <a:r>
              <a:rPr lang="en-US" b="1" dirty="0"/>
              <a:t> of objects that were built without permission in </a:t>
            </a:r>
            <a:r>
              <a:rPr lang="en-US" b="1" dirty="0" err="1"/>
              <a:t>Mavrovo</a:t>
            </a:r>
            <a:r>
              <a:rPr lang="en-US" b="1" dirty="0"/>
              <a:t> National Park, other protected areas and World Heritage Sites.</a:t>
            </a:r>
            <a:endParaRPr lang="en-US" dirty="0"/>
          </a:p>
          <a:p>
            <a:pPr marL="0" indent="0">
              <a:buNone/>
            </a:pPr>
            <a:endParaRPr lang="en-US" dirty="0" smtClean="0"/>
          </a:p>
          <a:p>
            <a:r>
              <a:rPr lang="en-US" dirty="0" smtClean="0"/>
              <a:t>The </a:t>
            </a:r>
            <a:r>
              <a:rPr lang="en-US" dirty="0"/>
              <a:t>draft Law on regulating the status of illegal objects has not been adopted yet, Parliament has announced that a supervisory hearing will be organized to address the gaps in data and to help them in finalizing the Law. </a:t>
            </a:r>
          </a:p>
          <a:p>
            <a:r>
              <a:rPr lang="en-US" dirty="0"/>
              <a:t>A change in the construction law was recently adopted with a shortened procedure, enabling non-polluting industry to receive construction permits (or legalization of objects) if they invest in renewable energy projects (solar rooftops). It is unclear if this provision is also valid for protected areas and if so if there are any additional provisions taking into consideration the Bern Convention recommendation.</a:t>
            </a:r>
            <a:endParaRPr lang="en-US" sz="2600" dirty="0"/>
          </a:p>
        </p:txBody>
      </p:sp>
    </p:spTree>
    <p:extLst>
      <p:ext uri="{BB962C8B-B14F-4D97-AF65-F5344CB8AC3E}">
        <p14:creationId xmlns:p14="http://schemas.microsoft.com/office/powerpoint/2010/main" val="2233190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Update on the case</a:t>
            </a:r>
            <a:endParaRPr lang="mk-MK" dirty="0">
              <a:solidFill>
                <a:schemeClr val="bg1"/>
              </a:solidFill>
            </a:endParaRPr>
          </a:p>
        </p:txBody>
      </p:sp>
      <p:sp>
        <p:nvSpPr>
          <p:cNvPr id="3" name="Content Placeholder 2"/>
          <p:cNvSpPr>
            <a:spLocks noGrp="1"/>
          </p:cNvSpPr>
          <p:nvPr>
            <p:ph idx="1"/>
          </p:nvPr>
        </p:nvSpPr>
        <p:spPr>
          <a:xfrm>
            <a:off x="590111" y="2233246"/>
            <a:ext cx="10708003" cy="4276183"/>
          </a:xfrm>
        </p:spPr>
        <p:txBody>
          <a:bodyPr>
            <a:noAutofit/>
          </a:bodyPr>
          <a:lstStyle/>
          <a:p>
            <a:pPr marL="0" indent="0">
              <a:buNone/>
            </a:pPr>
            <a:r>
              <a:rPr lang="en-US" b="1" dirty="0" smtClean="0"/>
              <a:t>8. Improve </a:t>
            </a:r>
            <a:r>
              <a:rPr lang="en-US" b="1" dirty="0"/>
              <a:t>and maintain the capacity of protected area management and monitoring structures in accordance with international methodologies and IUCN standards, including the principles of implementing the primary management objective for the protected area over at least 75% of its territory. Ensure that expert staff are deployed in all management unit positions to enforce legislation, carry out proper wildlife and habitat management, and carry out inspections and monitoring.</a:t>
            </a:r>
            <a:endParaRPr lang="en-US" dirty="0"/>
          </a:p>
          <a:p>
            <a:pPr marL="0" indent="0">
              <a:buNone/>
            </a:pPr>
            <a:endParaRPr lang="en-US" dirty="0" smtClean="0"/>
          </a:p>
          <a:p>
            <a:r>
              <a:rPr lang="en-US" dirty="0" smtClean="0"/>
              <a:t>In </a:t>
            </a:r>
            <a:r>
              <a:rPr lang="en-US" dirty="0"/>
              <a:t>some protected areas there has been a visible progress with staffing, in others there has been no particular progress. </a:t>
            </a:r>
            <a:endParaRPr lang="en-US" dirty="0" smtClean="0"/>
          </a:p>
          <a:p>
            <a:r>
              <a:rPr lang="en-US" dirty="0" smtClean="0"/>
              <a:t>In </a:t>
            </a:r>
            <a:r>
              <a:rPr lang="en-US" dirty="0"/>
              <a:t>most protected areas (except national parks) there are no certified rangers in place. Protected area managers (municipalities) have limited funding and no permission for new employments or creation of new departments responsible for nature protection and monitoring</a:t>
            </a:r>
            <a:endParaRPr lang="en-US" sz="2600" dirty="0"/>
          </a:p>
        </p:txBody>
      </p:sp>
    </p:spTree>
    <p:extLst>
      <p:ext uri="{BB962C8B-B14F-4D97-AF65-F5344CB8AC3E}">
        <p14:creationId xmlns:p14="http://schemas.microsoft.com/office/powerpoint/2010/main" val="1263254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Update on the case</a:t>
            </a:r>
            <a:endParaRPr lang="mk-MK" dirty="0">
              <a:solidFill>
                <a:schemeClr val="bg1"/>
              </a:solidFill>
            </a:endParaRPr>
          </a:p>
        </p:txBody>
      </p:sp>
      <p:sp>
        <p:nvSpPr>
          <p:cNvPr id="3" name="Content Placeholder 2"/>
          <p:cNvSpPr>
            <a:spLocks noGrp="1"/>
          </p:cNvSpPr>
          <p:nvPr>
            <p:ph idx="1"/>
          </p:nvPr>
        </p:nvSpPr>
        <p:spPr>
          <a:xfrm>
            <a:off x="537359" y="2389341"/>
            <a:ext cx="5546918" cy="3636511"/>
          </a:xfrm>
        </p:spPr>
        <p:txBody>
          <a:bodyPr>
            <a:noAutofit/>
          </a:bodyPr>
          <a:lstStyle/>
          <a:p>
            <a:pPr marL="0" indent="0">
              <a:buNone/>
            </a:pPr>
            <a:r>
              <a:rPr lang="en-US" b="1" dirty="0" smtClean="0"/>
              <a:t>9. </a:t>
            </a:r>
            <a:r>
              <a:rPr lang="en-US" b="1" dirty="0" err="1" smtClean="0"/>
              <a:t>Harmonise</a:t>
            </a:r>
            <a:r>
              <a:rPr lang="en-US" b="1" dirty="0" smtClean="0"/>
              <a:t> </a:t>
            </a:r>
            <a:r>
              <a:rPr lang="en-US" b="1" dirty="0"/>
              <a:t>spatial and sectoral plans, especially on tourism and urban settlements in order to prevent further </a:t>
            </a:r>
            <a:r>
              <a:rPr lang="en-US" b="1" dirty="0" err="1"/>
              <a:t>urbanisation</a:t>
            </a:r>
            <a:r>
              <a:rPr lang="en-US" b="1" dirty="0"/>
              <a:t> and degradation inside national parks and protected areas. Encourage sustainable, environmentally friendly forms of tourism, which are based on the IUCN standards for tourism in protected areas.</a:t>
            </a:r>
            <a:endParaRPr lang="en-US" dirty="0"/>
          </a:p>
          <a:p>
            <a:pPr marL="0" indent="0">
              <a:buNone/>
            </a:pPr>
            <a:endParaRPr lang="en-US" dirty="0" smtClean="0"/>
          </a:p>
          <a:p>
            <a:r>
              <a:rPr lang="en-US" dirty="0" smtClean="0"/>
              <a:t>The </a:t>
            </a:r>
            <a:r>
              <a:rPr lang="en-US" dirty="0"/>
              <a:t>preparation of the spatial plan is ongoing, however no public information is available on the process to date. </a:t>
            </a:r>
          </a:p>
        </p:txBody>
      </p:sp>
      <p:pic>
        <p:nvPicPr>
          <p:cNvPr id="4" name="Picture 3"/>
          <p:cNvPicPr>
            <a:picLocks noChangeAspect="1"/>
          </p:cNvPicPr>
          <p:nvPr/>
        </p:nvPicPr>
        <p:blipFill>
          <a:blip r:embed="rId2"/>
          <a:stretch>
            <a:fillRect/>
          </a:stretch>
        </p:blipFill>
        <p:spPr>
          <a:xfrm>
            <a:off x="6163766" y="1881554"/>
            <a:ext cx="6028234" cy="4521175"/>
          </a:xfrm>
          <a:prstGeom prst="rect">
            <a:avLst/>
          </a:prstGeom>
        </p:spPr>
      </p:pic>
    </p:spTree>
    <p:extLst>
      <p:ext uri="{BB962C8B-B14F-4D97-AF65-F5344CB8AC3E}">
        <p14:creationId xmlns:p14="http://schemas.microsoft.com/office/powerpoint/2010/main" val="29920562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9ECD33"/>
      </a:accent1>
      <a:accent2>
        <a:srgbClr val="E19933"/>
      </a:accent2>
      <a:accent3>
        <a:srgbClr val="DC5D3D"/>
      </a:accent3>
      <a:accent4>
        <a:srgbClr val="A967CB"/>
      </a:accent4>
      <a:accent5>
        <a:srgbClr val="5EA5DD"/>
      </a:accent5>
      <a:accent6>
        <a:srgbClr val="44BEA9"/>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98D1675B-7325-48AD-994B-0DEF3379A98D}"/>
    </a:ext>
  </a:extLst>
</a:theme>
</file>

<file path=docProps/app.xml><?xml version="1.0" encoding="utf-8"?>
<Properties xmlns="http://schemas.openxmlformats.org/officeDocument/2006/extended-properties" xmlns:vt="http://schemas.openxmlformats.org/officeDocument/2006/docPropsVTypes">
  <Template>TM03457503[[fn=Quotable]]</Template>
  <TotalTime>2019</TotalTime>
  <Words>1373</Words>
  <Application>Microsoft Office PowerPoint</Application>
  <PresentationFormat>Widescreen</PresentationFormat>
  <Paragraphs>71</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Century Gothic</vt:lpstr>
      <vt:lpstr>Wingdings 2</vt:lpstr>
      <vt:lpstr>Quotable</vt:lpstr>
      <vt:lpstr>Mavrovo national park and planned  hydropower  projects on  it’s territory</vt:lpstr>
      <vt:lpstr>About the case</vt:lpstr>
      <vt:lpstr>Update on the case</vt:lpstr>
      <vt:lpstr>Update on the case</vt:lpstr>
      <vt:lpstr>Update on the case</vt:lpstr>
      <vt:lpstr>Update on the case</vt:lpstr>
      <vt:lpstr>Update on the case</vt:lpstr>
      <vt:lpstr>Update on the case</vt:lpstr>
      <vt:lpstr>Update on the case</vt:lpstr>
      <vt:lpstr>Update on the case</vt:lpstr>
      <vt:lpstr>Update on the case</vt:lpstr>
      <vt:lpstr>Update on the case</vt:lpstr>
      <vt:lpstr>Proposal to the Standing Committee</vt:lpstr>
      <vt:lpstr>Proposal to the Standing Committee</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Mavrovo national park and planned hydropower projects on it’s territory</dc:title>
  <dc:creator>Ana Colovic</dc:creator>
  <cp:lastModifiedBy>Ana</cp:lastModifiedBy>
  <cp:revision>62</cp:revision>
  <dcterms:created xsi:type="dcterms:W3CDTF">2018-11-27T14:44:30Z</dcterms:created>
  <dcterms:modified xsi:type="dcterms:W3CDTF">2022-11-25T09:49:48Z</dcterms:modified>
</cp:coreProperties>
</file>