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83" r:id="rId4"/>
    <p:sldMasterId id="2147483685" r:id="rId5"/>
    <p:sldMasterId id="2147483687" r:id="rId6"/>
    <p:sldMasterId id="2147483677" r:id="rId7"/>
  </p:sldMasterIdLst>
  <p:notesMasterIdLst>
    <p:notesMasterId r:id="rId21"/>
  </p:notesMasterIdLst>
  <p:handoutMasterIdLst>
    <p:handoutMasterId r:id="rId22"/>
  </p:handoutMasterIdLst>
  <p:sldIdLst>
    <p:sldId id="350" r:id="rId8"/>
    <p:sldId id="665" r:id="rId9"/>
    <p:sldId id="664" r:id="rId10"/>
    <p:sldId id="666" r:id="rId11"/>
    <p:sldId id="672" r:id="rId12"/>
    <p:sldId id="667" r:id="rId13"/>
    <p:sldId id="673" r:id="rId14"/>
    <p:sldId id="670" r:id="rId15"/>
    <p:sldId id="668" r:id="rId16"/>
    <p:sldId id="669" r:id="rId17"/>
    <p:sldId id="671" r:id="rId18"/>
    <p:sldId id="663" r:id="rId19"/>
    <p:sldId id="662" r:id="rId20"/>
  </p:sldIdLst>
  <p:sldSz cx="9144000" cy="6858000" type="screen4x3"/>
  <p:notesSz cx="6805613" cy="99441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  <p188:author id="{E04A6A25-F7D2-B91C-E9A6-78860C06BAA7}" name="Laura Patricia Gavilan" initials="LG" userId="318d68deb8737dc7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54F"/>
    <a:srgbClr val="002A40"/>
    <a:srgbClr val="0D347D"/>
    <a:srgbClr val="4099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84" autoAdjust="0"/>
    <p:restoredTop sz="90436" autoAdjust="0"/>
  </p:normalViewPr>
  <p:slideViewPr>
    <p:cSldViewPr snapToGrid="0" snapToObjects="1">
      <p:cViewPr varScale="1">
        <p:scale>
          <a:sx n="50" d="100"/>
          <a:sy n="50" d="100"/>
        </p:scale>
        <p:origin x="2100" y="2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00" d="100"/>
          <a:sy n="100" d="100"/>
        </p:scale>
        <p:origin x="142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presProps" Target="presProps.xml"/><Relationship Id="rId28" Type="http://schemas.microsoft.com/office/2018/10/relationships/authors" Target="author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handoutMaster" Target="handoutMasters/handout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ura Patricia Gavilan" userId="318d68deb8737dc7" providerId="LiveId" clId="{A4EE936A-6E8E-461D-B6FA-892B45C7D95F}"/>
    <pc:docChg chg="undo custSel addSld delSld modSld sldOrd">
      <pc:chgData name="Laura Patricia Gavilan" userId="318d68deb8737dc7" providerId="LiveId" clId="{A4EE936A-6E8E-461D-B6FA-892B45C7D95F}" dt="2025-12-19T15:17:34.594" v="3218" actId="6549"/>
      <pc:docMkLst>
        <pc:docMk/>
      </pc:docMkLst>
      <pc:sldChg chg="modSp mod">
        <pc:chgData name="Laura Patricia Gavilan" userId="318d68deb8737dc7" providerId="LiveId" clId="{A4EE936A-6E8E-461D-B6FA-892B45C7D95F}" dt="2025-12-19T15:17:34.594" v="3218" actId="6549"/>
        <pc:sldMkLst>
          <pc:docMk/>
          <pc:sldMk cId="881234597" sldId="350"/>
        </pc:sldMkLst>
        <pc:spChg chg="mod">
          <ac:chgData name="Laura Patricia Gavilan" userId="318d68deb8737dc7" providerId="LiveId" clId="{A4EE936A-6E8E-461D-B6FA-892B45C7D95F}" dt="2025-12-19T15:17:34.594" v="3218" actId="6549"/>
          <ac:spMkLst>
            <pc:docMk/>
            <pc:sldMk cId="881234597" sldId="350"/>
            <ac:spMk id="2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9099" cy="497205"/>
          </a:xfrm>
          <a:prstGeom prst="rect">
            <a:avLst/>
          </a:prstGeom>
        </p:spPr>
        <p:txBody>
          <a:bodyPr vert="horz" lIns="95706" tIns="47854" rIns="95706" bIns="47854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4940" y="1"/>
            <a:ext cx="2949099" cy="497205"/>
          </a:xfrm>
          <a:prstGeom prst="rect">
            <a:avLst/>
          </a:prstGeom>
        </p:spPr>
        <p:txBody>
          <a:bodyPr vert="horz" lIns="95706" tIns="47854" rIns="95706" bIns="47854" rtlCol="0"/>
          <a:lstStyle>
            <a:lvl1pPr algn="r">
              <a:defRPr sz="1300"/>
            </a:lvl1pPr>
          </a:lstStyle>
          <a:p>
            <a:fld id="{14208671-A0B8-3E47-A7D9-43510B064522}" type="datetime1">
              <a:rPr lang="fr-FR" smtClean="0"/>
              <a:t>19/12/2025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45170"/>
            <a:ext cx="2949099" cy="497205"/>
          </a:xfrm>
          <a:prstGeom prst="rect">
            <a:avLst/>
          </a:prstGeom>
        </p:spPr>
        <p:txBody>
          <a:bodyPr vert="horz" lIns="95706" tIns="47854" rIns="95706" bIns="47854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4940" y="9445170"/>
            <a:ext cx="2949099" cy="497205"/>
          </a:xfrm>
          <a:prstGeom prst="rect">
            <a:avLst/>
          </a:prstGeom>
        </p:spPr>
        <p:txBody>
          <a:bodyPr vert="horz" lIns="95706" tIns="47854" rIns="95706" bIns="47854" rtlCol="0" anchor="b"/>
          <a:lstStyle>
            <a:lvl1pPr algn="r">
              <a:defRPr sz="1300"/>
            </a:lvl1pPr>
          </a:lstStyle>
          <a:p>
            <a:fld id="{6759D221-9A09-9540-B314-8604B0193E3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38500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1-15T14:32:44.31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0,'1'2,"0"0,0 0,0-1,0 1,0-1,1 1,-1-1,1 1,-1-1,1 0,-1 0,1 0,0 0,-1 0,1 0,0 0,0-1,0 1,0 0,0-1,3 1,7 3,17 8,1-2,1 0,0-2,42 5,-9-7,76-1,456 10,-531-10,141 4,-183-10,-1 0,0-2,0 0,-1-2,1 0,-1-1,22-10,-24 7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1-15T14:32:46.13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1,'969'0,"-954"1,-1 0,1 1,-1 0,0 1,0 1,0 1,-1 0,1 0,19 12,-21-9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15:40:20.36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28 9830,'0'-5'0,"0"-6"0,0-1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1-15T14:22:38.70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0 179,'2'13,"0"-1,1 1,0 0,1-1,1 0,6 13,6 6,1-1,2-1,37 42,-30-37,-18-24,0 0,1 0,0-1,1 0,0-1,0 0,16 8,9 1,45 15,-47-19,-1 1,33 19,-48-25,1-1,-1 0,1-1,0-2,1 1,-1-2,22 1,5 2,36 7,-15-1,0-4,74 1,430-10,-553-1,-1 0,0-2,0 0,0 0,0-2,-1 0,0 0,0-2,21-13,-2 3,-19 6,0 0,-1-1,-1-1,0-1,0 0,-2 0,16-26,-19 29,56-91,-60 96,-1-1,0 1,-1-1,0 1,0-1,0 0,-1 0,0 0,-1-1,1-14,-1-12,-4-46,0 25,3-65,0 95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1-15T15:13:48.92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37,'1'-2,"-1"1,1 0,-1-1,1 1,0 0,-1 0,1-1,0 1,0 0,0 0,0 0,0 0,0 0,0 0,0 0,1 1,-1-1,0 0,0 1,1-1,-1 0,0 1,1 0,-1-1,1 1,-1 0,3 0,46-6,-45 6,44-4,1 2,-1 2,0 3,0 2,73 16,-61-8,-1-4,2-1,-1-4,86-4,47 4,-76 11,-76-8,61 2,-78-9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1-15T15:13:50.53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1,'607'0,"-581"0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5T15:39:35.09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8 62 9830,'0'1'45,"1"-1"0,-1 1 0,1 0-1,-1 0 1,1 0 0,0 0 0,-1 0 0,1-1-1,0 1 1,-1 0 0,1-1 0,0 1 0,0 0 0,0-1-1,0 1 1,0-1 0,-1 0 0,1 1 0,0-1-1,0 1 1,0-1 0,0 0 0,0 0 0,0 0 0,0 0-1,0 0 1,2 0 0,33 3 477,-32-3-387,51-1 724,-3-1-60,-41 4-145,-19 1 310,-12 2-472,0-1-1,0-1 1,-1-1-1,-32-2 1,104-2 1110,-32 0-1216,0 1-1,1 1 1,-1 0 0,0 2 0,28 4 0,-47-5-354,1-1 1,0 0-1,0 0 1,0 1-1,0-1 1,0 1-1,0-1 1,0 1-1,-1-1 1,1 1-1,0-1 1,0 1-1,-1 0 1,1-1-1,0 1 1,-1 0-1,1-1 1,-1 1-1,1 0 0,-1 0 1,1 0-1,-1 0 1,0 0-1,1 0 1,-1-1-1,0 1 1,0 0-1,0 0 1,1 0-1,-1 0 1,0 1-1,-1 1 40,1 0-1,-1 0 1,0 0-1,0 0 0,0 0 1,0 0-1,-1 0 1,1 0-1,-1-1 0,-2 4 1,0 0 70,0-1 1,-1 1-1,1-1 0,-1 0 1,0-1-1,0 1 0,-1-1 1,0 0-1,-9 5 1,7-7 24,-1 0 0,0 0 1,0-1-1,0 0 1,0 0-1,0-1 1,0 0-1,-15-3 1,21 3-195,0-1 0,0 1 0,0-1 0,0 0 0,0 1 0,0-2 0,0 1 0,0 0 0,0 0 0,1-1 0,-1 0 0,0 1 0,1-1 1,-1 0-1,1 0 0,0-1 0,0 1 0,0 0 0,0-1 0,0 1 0,0-1 0,1 0 0,-1 1 0,1-1 0,0 0 0,-1 0 0,0-4 0,-8-40-916,6 36 679,1-1 1,1 0-1,0 0 1,0 0-1,1 0 1,1-15-1,0 27 267,0-1-1,0 0 1,0 1-1,0-1 1,1 0-1,-1 1 1,0-1-1,0 0 0,1 1 1,-1-1-1,0 0 1,1 1-1,-1-1 1,0 1-1,1-1 1,-1 1-1,1-1 0,-1 1 1,1-1-1,-1 1 1,1-1-1,1 0 1,3 1 7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9099" cy="497205"/>
          </a:xfrm>
          <a:prstGeom prst="rect">
            <a:avLst/>
          </a:prstGeom>
        </p:spPr>
        <p:txBody>
          <a:bodyPr vert="horz" lIns="95706" tIns="47854" rIns="95706" bIns="47854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4940" y="1"/>
            <a:ext cx="2949099" cy="497205"/>
          </a:xfrm>
          <a:prstGeom prst="rect">
            <a:avLst/>
          </a:prstGeom>
        </p:spPr>
        <p:txBody>
          <a:bodyPr vert="horz" lIns="95706" tIns="47854" rIns="95706" bIns="47854" rtlCol="0"/>
          <a:lstStyle>
            <a:lvl1pPr algn="r">
              <a:defRPr sz="1300"/>
            </a:lvl1pPr>
          </a:lstStyle>
          <a:p>
            <a:fld id="{7B3B23B9-18C7-DB45-B429-7B8C8BC37F52}" type="datetime1">
              <a:rPr lang="fr-FR" smtClean="0"/>
              <a:t>19/12/2025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0463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706" tIns="47854" rIns="95706" bIns="47854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0562" y="4723447"/>
            <a:ext cx="5444490" cy="4474845"/>
          </a:xfrm>
          <a:prstGeom prst="rect">
            <a:avLst/>
          </a:prstGeom>
        </p:spPr>
        <p:txBody>
          <a:bodyPr vert="horz" lIns="95706" tIns="47854" rIns="95706" bIns="47854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45170"/>
            <a:ext cx="2949099" cy="497205"/>
          </a:xfrm>
          <a:prstGeom prst="rect">
            <a:avLst/>
          </a:prstGeom>
        </p:spPr>
        <p:txBody>
          <a:bodyPr vert="horz" lIns="95706" tIns="47854" rIns="95706" bIns="47854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4940" y="9445170"/>
            <a:ext cx="2949099" cy="497205"/>
          </a:xfrm>
          <a:prstGeom prst="rect">
            <a:avLst/>
          </a:prstGeom>
        </p:spPr>
        <p:txBody>
          <a:bodyPr vert="horz" lIns="95706" tIns="47854" rIns="95706" bIns="47854" rtlCol="0" anchor="b"/>
          <a:lstStyle>
            <a:lvl1pPr algn="r">
              <a:defRPr sz="1300"/>
            </a:lvl1pPr>
          </a:lstStyle>
          <a:p>
            <a:fld id="{7337B99B-D378-6C49-AC24-BA32949E8AE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998366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37B99B-D378-6C49-AC24-BA32949E8AE6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24658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37B99B-D378-6C49-AC24-BA32949E8AE6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311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27B32-7EE3-4B47-8E3B-B3A98341C45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3443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1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fld id="{6E88323B-C494-9644-A6FD-4EEB2F59D7F4}" type="datetime1">
              <a:rPr lang="fr-FR" smtClean="0"/>
              <a:pPr/>
              <a:t>19/12/2025</a:t>
            </a:fld>
            <a:endParaRPr lang="fr-FR" dirty="0"/>
          </a:p>
        </p:txBody>
      </p:sp>
      <p:sp>
        <p:nvSpPr>
          <p:cNvPr id="13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fld id="{E8716A00-CC3F-A24A-9B86-816E9CA7F4AC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15530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1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fld id="{6E88323B-C494-9644-A6FD-4EEB2F59D7F4}" type="datetime1">
              <a:rPr lang="fr-FR" smtClean="0"/>
              <a:pPr/>
              <a:t>19/12/2025</a:t>
            </a:fld>
            <a:endParaRPr lang="fr-FR" dirty="0"/>
          </a:p>
        </p:txBody>
      </p:sp>
      <p:sp>
        <p:nvSpPr>
          <p:cNvPr id="13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fld id="{E8716A00-CC3F-A24A-9B86-816E9CA7F4AC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74773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F780FF-3EB2-4073-8B36-7BC7D48A2A98}" type="slidenum">
              <a:rPr lang="en-US" altLang="nl-BE"/>
              <a:pPr>
                <a:defRPr/>
              </a:pPr>
              <a:t>‹#›</a:t>
            </a:fld>
            <a:endParaRPr lang="en-US" altLang="nl-BE"/>
          </a:p>
        </p:txBody>
      </p:sp>
    </p:spTree>
    <p:extLst>
      <p:ext uri="{BB962C8B-B14F-4D97-AF65-F5344CB8AC3E}">
        <p14:creationId xmlns:p14="http://schemas.microsoft.com/office/powerpoint/2010/main" val="1623403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fld id="{6E88323B-C494-9644-A6FD-4EEB2F59D7F4}" type="datetime1">
              <a:rPr lang="fr-FR" smtClean="0"/>
              <a:pPr/>
              <a:t>19/12/2025</a:t>
            </a:fld>
            <a:endParaRPr lang="fr-FR" dirty="0"/>
          </a:p>
        </p:txBody>
      </p:sp>
      <p:sp>
        <p:nvSpPr>
          <p:cNvPr id="13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fld id="{E8716A00-CC3F-A24A-9B86-816E9CA7F4AC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99200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1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fld id="{6E88323B-C494-9644-A6FD-4EEB2F59D7F4}" type="datetime1">
              <a:rPr lang="fr-FR" smtClean="0"/>
              <a:pPr/>
              <a:t>19/12/2025</a:t>
            </a:fld>
            <a:endParaRPr lang="fr-FR" dirty="0"/>
          </a:p>
        </p:txBody>
      </p:sp>
      <p:sp>
        <p:nvSpPr>
          <p:cNvPr id="13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fld id="{E8716A00-CC3F-A24A-9B86-816E9CA7F4AC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85564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F780FF-3EB2-4073-8B36-7BC7D48A2A98}" type="slidenum">
              <a:rPr lang="en-US" altLang="nl-BE"/>
              <a:pPr>
                <a:defRPr/>
              </a:pPr>
              <a:t>‹#›</a:t>
            </a:fld>
            <a:endParaRPr lang="en-US" altLang="nl-BE"/>
          </a:p>
        </p:txBody>
      </p:sp>
    </p:spTree>
    <p:extLst>
      <p:ext uri="{BB962C8B-B14F-4D97-AF65-F5344CB8AC3E}">
        <p14:creationId xmlns:p14="http://schemas.microsoft.com/office/powerpoint/2010/main" val="104553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jpeg"/><Relationship Id="rId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fld id="{D3027B32-7EE3-4B47-8E3B-B3A98341C450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66856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fld id="{6E88323B-C494-9644-A6FD-4EEB2F59D7F4}" type="datetime1">
              <a:rPr lang="fr-FR" smtClean="0"/>
              <a:pPr/>
              <a:t>19/12/2025</a:t>
            </a:fld>
            <a:endParaRPr lang="fr-FR" dirty="0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fld id="{E8716A00-CC3F-A24A-9B86-816E9CA7F4AC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8409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fld id="{6E88323B-C494-9644-A6FD-4EEB2F59D7F4}" type="datetime1">
              <a:rPr lang="fr-FR" smtClean="0"/>
              <a:pPr/>
              <a:t>19/12/2025</a:t>
            </a:fld>
            <a:endParaRPr lang="fr-FR" dirty="0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fld id="{E8716A00-CC3F-A24A-9B86-816E9CA7F4AC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9" name="Espace réservé du titre 6"/>
          <p:cNvSpPr>
            <a:spLocks noGrp="1"/>
          </p:cNvSpPr>
          <p:nvPr>
            <p:ph type="title"/>
          </p:nvPr>
        </p:nvSpPr>
        <p:spPr>
          <a:xfrm>
            <a:off x="4472174" y="274638"/>
            <a:ext cx="4214625" cy="5044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Name of the </a:t>
            </a:r>
            <a:r>
              <a:rPr lang="fr-FR" dirty="0" err="1"/>
              <a:t>presentation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71072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98" r:id="rId2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2000" kern="1200">
          <a:solidFill>
            <a:schemeClr val="bg1"/>
          </a:solidFill>
          <a:latin typeface="Arial Narrow" charset="0"/>
          <a:ea typeface="Arial Narrow" charset="0"/>
          <a:cs typeface="Arial Narrow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itre 6"/>
          <p:cNvSpPr>
            <a:spLocks noGrp="1"/>
          </p:cNvSpPr>
          <p:nvPr>
            <p:ph type="title"/>
          </p:nvPr>
        </p:nvSpPr>
        <p:spPr>
          <a:xfrm>
            <a:off x="4472174" y="274638"/>
            <a:ext cx="4214625" cy="5044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Nom de la présentation</a:t>
            </a:r>
          </a:p>
        </p:txBody>
      </p:sp>
      <p:sp>
        <p:nvSpPr>
          <p:cNvPr id="20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fld id="{6E88323B-C494-9644-A6FD-4EEB2F59D7F4}" type="datetime1">
              <a:rPr lang="fr-FR" smtClean="0"/>
              <a:pPr/>
              <a:t>19/12/2025</a:t>
            </a:fld>
            <a:endParaRPr lang="fr-FR"/>
          </a:p>
        </p:txBody>
      </p:sp>
      <p:sp>
        <p:nvSpPr>
          <p:cNvPr id="22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fld id="{E8716A00-CC3F-A24A-9B86-816E9CA7F4AC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11076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99" r:id="rId2"/>
    <p:sldLayoutId id="2147483700" r:id="rId3"/>
  </p:sldLayoutIdLst>
  <p:hf hdr="0"/>
  <p:txStyles>
    <p:titleStyle>
      <a:lvl1pPr algn="r" defTabSz="457200" rtl="0" eaLnBrk="1" latinLnBrk="0" hangingPunct="1">
        <a:spcBef>
          <a:spcPct val="0"/>
        </a:spcBef>
        <a:buNone/>
        <a:defRPr sz="2000" kern="1200">
          <a:solidFill>
            <a:srgbClr val="FFFFFF"/>
          </a:solidFill>
          <a:latin typeface="Arial Narrow" charset="0"/>
          <a:ea typeface="Arial Narrow" charset="0"/>
          <a:cs typeface="Arial Narrow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j-lt"/>
          <a:ea typeface="Century Gothic" charset="0"/>
          <a:cs typeface="Century Gothic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j-lt"/>
          <a:ea typeface="Century Gothic" charset="0"/>
          <a:cs typeface="Century Gothic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j-lt"/>
          <a:ea typeface="Century Gothic" charset="0"/>
          <a:cs typeface="Century Gothic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j-lt"/>
          <a:ea typeface="Century Gothic" charset="0"/>
          <a:cs typeface="Century Gothic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j-lt"/>
          <a:ea typeface="Century Gothic" charset="0"/>
          <a:cs typeface="Century Gothic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customXml" Target="../ink/ink5.xml"/><Relationship Id="rId7" Type="http://schemas.openxmlformats.org/officeDocument/2006/relationships/image" Target="../media/image39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png"/><Relationship Id="rId5" Type="http://schemas.openxmlformats.org/officeDocument/2006/relationships/customXml" Target="../ink/ink6.xml"/><Relationship Id="rId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customXml" Target="../ink/ink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210456" y="6385052"/>
            <a:ext cx="80772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sz="1400" dirty="0">
                <a:solidFill>
                  <a:srgbClr val="409994"/>
                </a:solidFill>
                <a:latin typeface="+mn-lt"/>
              </a:rPr>
              <a:t>19th November </a:t>
            </a:r>
            <a:r>
              <a:rPr lang="en-BE" sz="1400" dirty="0">
                <a:solidFill>
                  <a:srgbClr val="409994"/>
                </a:solidFill>
                <a:latin typeface="+mn-lt"/>
              </a:rPr>
              <a:t>202</a:t>
            </a:r>
            <a:r>
              <a:rPr lang="en-US" sz="1400" dirty="0">
                <a:solidFill>
                  <a:srgbClr val="409994"/>
                </a:solidFill>
                <a:latin typeface="+mn-lt"/>
              </a:rPr>
              <a:t>5, EEA, Copenhagen</a:t>
            </a:r>
            <a:endParaRPr lang="en-BE" sz="1400" dirty="0">
              <a:solidFill>
                <a:srgbClr val="409994"/>
              </a:solidFill>
              <a:latin typeface="+mn-lt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16476" y="3529139"/>
            <a:ext cx="9144000" cy="3038475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spcBef>
                <a:spcPts val="600"/>
              </a:spcBef>
            </a:pPr>
            <a:br>
              <a:rPr lang="en-US" sz="1800" dirty="0">
                <a:solidFill>
                  <a:srgbClr val="409994"/>
                </a:solidFill>
                <a:latin typeface="+mn-lt"/>
              </a:rPr>
            </a:br>
            <a:r>
              <a:rPr lang="en-US" sz="1800" dirty="0">
                <a:solidFill>
                  <a:srgbClr val="409994"/>
                </a:solidFill>
                <a:latin typeface="+mn-lt"/>
              </a:rPr>
              <a:t>7</a:t>
            </a:r>
            <a:r>
              <a:rPr lang="en-US" sz="1800" baseline="30000" dirty="0">
                <a:solidFill>
                  <a:srgbClr val="409994"/>
                </a:solidFill>
                <a:latin typeface="+mn-lt"/>
              </a:rPr>
              <a:t>th</a:t>
            </a:r>
            <a:r>
              <a:rPr lang="en-US" sz="1800" dirty="0">
                <a:solidFill>
                  <a:srgbClr val="409994"/>
                </a:solidFill>
                <a:latin typeface="+mn-lt"/>
              </a:rPr>
              <a:t> meeting of the </a:t>
            </a:r>
            <a:r>
              <a:rPr lang="en-US" sz="1800" i="1" dirty="0">
                <a:solidFill>
                  <a:srgbClr val="409994"/>
                </a:solidFill>
                <a:latin typeface="+mn-lt"/>
              </a:rPr>
              <a:t>Ad hoc </a:t>
            </a:r>
            <a:r>
              <a:rPr lang="en-US" sz="1800" dirty="0">
                <a:solidFill>
                  <a:srgbClr val="409994"/>
                </a:solidFill>
                <a:latin typeface="+mn-lt"/>
              </a:rPr>
              <a:t>Working Group on Reporting</a:t>
            </a:r>
            <a:br>
              <a:rPr lang="en-US" sz="1800" dirty="0">
                <a:solidFill>
                  <a:srgbClr val="409994"/>
                </a:solidFill>
                <a:latin typeface="+mn-lt"/>
              </a:rPr>
            </a:br>
            <a:br>
              <a:rPr lang="en-US" b="1" dirty="0">
                <a:solidFill>
                  <a:srgbClr val="409994"/>
                </a:solidFill>
                <a:latin typeface="+mn-lt"/>
              </a:rPr>
            </a:br>
            <a:r>
              <a:rPr lang="en-GB" b="1" dirty="0">
                <a:solidFill>
                  <a:srgbClr val="409994"/>
                </a:solidFill>
                <a:latin typeface="+mn-lt"/>
              </a:rPr>
              <a:t>Reference tables, schemas and validation rules for Resolution No. 8 (2012) reporting 2019-2024</a:t>
            </a:r>
            <a:br>
              <a:rPr lang="en-US" b="1" dirty="0">
                <a:solidFill>
                  <a:srgbClr val="409994"/>
                </a:solidFill>
                <a:latin typeface="+mn-lt"/>
              </a:rPr>
            </a:br>
            <a:br>
              <a:rPr lang="en-US" b="1" dirty="0">
                <a:solidFill>
                  <a:srgbClr val="409994"/>
                </a:solidFill>
                <a:latin typeface="+mn-lt"/>
              </a:rPr>
            </a:br>
            <a:endParaRPr lang="en-GB" sz="900" dirty="0">
              <a:latin typeface="+mn-lt"/>
              <a:cs typeface="Arial" panose="020B0604020202020204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335"/>
            <a:ext cx="9160477" cy="3795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2345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6EE31C-6F71-DFC8-0D6E-E1C36031AB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F41544-99EB-C6A1-1ADE-4AD64D124B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8716A00-CC3F-A24A-9B86-816E9CA7F4AC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B3C317F-9CE5-B15E-BE99-92EEED5B7E7D}"/>
              </a:ext>
            </a:extLst>
          </p:cNvPr>
          <p:cNvSpPr txBox="1"/>
          <p:nvPr/>
        </p:nvSpPr>
        <p:spPr>
          <a:xfrm>
            <a:off x="6061040" y="257658"/>
            <a:ext cx="3082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Validation rules: examples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F015FD0-D2ED-8689-11C8-487D65E8BA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816" y="1234245"/>
            <a:ext cx="3899128" cy="97943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4AD3EAEB-7A4C-F5D6-1FE3-03E14C666B70}"/>
                  </a:ext>
                </a:extLst>
              </p14:cNvPr>
              <p14:cNvContentPartPr/>
              <p14:nvPr/>
            </p14:nvContentPartPr>
            <p14:xfrm>
              <a:off x="1796486" y="1834509"/>
              <a:ext cx="478440" cy="356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4AD3EAEB-7A4C-F5D6-1FE3-03E14C666B7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42486" y="1726869"/>
                <a:ext cx="586080" cy="25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62F6F073-9540-96DE-4CD5-E9278C3208C0}"/>
                  </a:ext>
                </a:extLst>
              </p14:cNvPr>
              <p14:cNvContentPartPr/>
              <p14:nvPr/>
            </p14:nvContentPartPr>
            <p14:xfrm>
              <a:off x="3015455" y="1834149"/>
              <a:ext cx="228240" cy="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62F6F073-9540-96DE-4CD5-E9278C3208C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961455" y="1726509"/>
                <a:ext cx="335880" cy="216000"/>
              </a:xfrm>
              <a:prstGeom prst="rect">
                <a:avLst/>
              </a:prstGeom>
            </p:spPr>
          </p:pic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DB697DE9-3231-C1F1-125E-6123B39EEFFA}"/>
              </a:ext>
            </a:extLst>
          </p:cNvPr>
          <p:cNvSpPr txBox="1"/>
          <p:nvPr/>
        </p:nvSpPr>
        <p:spPr>
          <a:xfrm>
            <a:off x="5233725" y="1254595"/>
            <a:ext cx="3453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No needed for future pressures, only for on-going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3D24F3E-FDF3-ABA0-73B7-1DED2418871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86" y="2387468"/>
            <a:ext cx="9133114" cy="63489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15C71E0-1899-496A-6E9A-4C03337BBE3C}"/>
              </a:ext>
            </a:extLst>
          </p:cNvPr>
          <p:cNvSpPr txBox="1"/>
          <p:nvPr/>
        </p:nvSpPr>
        <p:spPr>
          <a:xfrm>
            <a:off x="238336" y="3127497"/>
            <a:ext cx="458288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Measures needed but cannot be identified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2DD8222-28B0-B8E0-B8C5-53740256429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0363" y="3466315"/>
            <a:ext cx="9003637" cy="73865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FC291BF-0D88-F85C-2874-E6EB46C7782A}"/>
              </a:ext>
            </a:extLst>
          </p:cNvPr>
          <p:cNvSpPr txBox="1"/>
          <p:nvPr/>
        </p:nvSpPr>
        <p:spPr>
          <a:xfrm>
            <a:off x="70181" y="4259262"/>
            <a:ext cx="9003637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Incoherent information. Fields [H_8_3_a_measures_purpose] and field [H_8_3_b_measures_main_purpose] should be empty if the value in field [H_8_1_b_measures_status] is 'Measures are identified, but not yet taken' or if 'Measures needed but cannot be identified' or if the field [H_8_1_b_measures_status] is empty.</a:t>
            </a:r>
          </a:p>
          <a:p>
            <a:endParaRPr lang="en-US" sz="1400" dirty="0"/>
          </a:p>
          <a:p>
            <a:r>
              <a:rPr lang="en-US" sz="1400" dirty="0"/>
              <a:t>Incoherent information. Field [H_8_4_measures_location] should be empty if the value in field [H_8_1_b_measures_status] is 'Measures are identified, but not yet taken' or 'Measures needed but cannot be identified' or if the field [H_8_1_b_measures_status] is empty.</a:t>
            </a:r>
          </a:p>
          <a:p>
            <a:endParaRPr lang="en-US" sz="1400" dirty="0"/>
          </a:p>
          <a:p>
            <a:r>
              <a:rPr lang="en-US" sz="1400" dirty="0"/>
              <a:t>Incoherent information. Field [H_8_5_measures_response] should be empty if the value in field [H_8_1_b_measures_status] is 'Measures are identified, but not yet taken' or 'Measures needed but cannot be identified' or if the field [H_8_1_b_measures_status] is empty.</a:t>
            </a:r>
          </a:p>
        </p:txBody>
      </p:sp>
    </p:spTree>
    <p:extLst>
      <p:ext uri="{BB962C8B-B14F-4D97-AF65-F5344CB8AC3E}">
        <p14:creationId xmlns:p14="http://schemas.microsoft.com/office/powerpoint/2010/main" val="39498771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E96F17-04EC-71CD-DBF0-919C7593E9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8B965B-C2C1-4BCD-E97F-635D806A1C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8716A00-CC3F-A24A-9B86-816E9CA7F4AC}" type="slidenum">
              <a:rPr lang="fr-FR" smtClean="0"/>
              <a:pPr/>
              <a:t>11</a:t>
            </a:fld>
            <a:endParaRPr lang="fr-FR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A2C198-F0F9-F3CF-4CC9-27982EB74E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97109"/>
            <a:ext cx="9144000" cy="346378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69449FFF-1FF7-BD1C-9154-5AF53813CB91}"/>
                  </a:ext>
                </a:extLst>
              </p14:cNvPr>
              <p14:cNvContentPartPr/>
              <p14:nvPr/>
            </p14:nvContentPartPr>
            <p14:xfrm>
              <a:off x="6057181" y="1740776"/>
              <a:ext cx="93600" cy="784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69449FFF-1FF7-BD1C-9154-5AF53813CB9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039541" y="1723136"/>
                <a:ext cx="129240" cy="114120"/>
              </a:xfrm>
              <a:prstGeom prst="rect">
                <a:avLst/>
              </a:prstGeom>
            </p:spPr>
          </p:pic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ACFE124C-ACD5-DE83-AF6E-0FAEE9F8563A}"/>
              </a:ext>
            </a:extLst>
          </p:cNvPr>
          <p:cNvSpPr txBox="1"/>
          <p:nvPr/>
        </p:nvSpPr>
        <p:spPr>
          <a:xfrm>
            <a:off x="5124886" y="275830"/>
            <a:ext cx="4019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Validation rules: recommendations</a:t>
            </a:r>
          </a:p>
        </p:txBody>
      </p:sp>
    </p:spTree>
    <p:extLst>
      <p:ext uri="{BB962C8B-B14F-4D97-AF65-F5344CB8AC3E}">
        <p14:creationId xmlns:p14="http://schemas.microsoft.com/office/powerpoint/2010/main" val="18058039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412806-6712-FEE8-6C17-BB24E2A2A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F780FF-3EB2-4073-8B36-7BC7D48A2A98}" type="slidenum">
              <a:rPr lang="en-US" altLang="nl-BE" smtClean="0"/>
              <a:pPr>
                <a:defRPr/>
              </a:pPr>
              <a:t>12</a:t>
            </a:fld>
            <a:endParaRPr lang="en-US" altLang="nl-B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6CEF7A1-893C-3184-BD4A-23D00E93A705}"/>
              </a:ext>
            </a:extLst>
          </p:cNvPr>
          <p:cNvSpPr/>
          <p:nvPr/>
        </p:nvSpPr>
        <p:spPr>
          <a:xfrm>
            <a:off x="881741" y="1344502"/>
            <a:ext cx="7815943" cy="1785103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CA1342A-EF81-63BC-35A1-49405AEE0C81}"/>
              </a:ext>
            </a:extLst>
          </p:cNvPr>
          <p:cNvSpPr txBox="1"/>
          <p:nvPr/>
        </p:nvSpPr>
        <p:spPr>
          <a:xfrm>
            <a:off x="990599" y="1385157"/>
            <a:ext cx="7598229" cy="16825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en-GB" sz="1800" dirty="0">
                <a:effectLst/>
                <a:latin typeface="Aptos" panose="020B00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All the schemas' structures and validation rules must be fully considered  when preparing data </a:t>
            </a:r>
            <a:endParaRPr lang="en-DK" sz="1800" dirty="0">
              <a:effectLst/>
              <a:latin typeface="Aptos" panose="020B00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>
              <a:spcAft>
                <a:spcPts val="800"/>
              </a:spcAft>
            </a:pPr>
            <a:r>
              <a:rPr lang="en-GB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Disregarding this can result in mistakes that must be rectified before the data is delivered</a:t>
            </a:r>
            <a:r>
              <a:rPr lang="en-GB" sz="1800" dirty="0">
                <a:effectLst/>
                <a:latin typeface="Aptos" panose="020B00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endParaRPr lang="en-DK" sz="1800" dirty="0">
              <a:effectLst/>
              <a:latin typeface="Aptos" panose="020B00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>
              <a:spcAft>
                <a:spcPts val="800"/>
              </a:spcAft>
            </a:pPr>
            <a:r>
              <a:rPr lang="en-GB" sz="1800" dirty="0">
                <a:effectLst/>
                <a:latin typeface="Aptos" panose="020B00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The same applies to the code lists  considered</a:t>
            </a:r>
            <a:endParaRPr lang="en-DK" sz="1800" dirty="0">
              <a:effectLst/>
              <a:latin typeface="Aptos" panose="020B00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C7289EF-6836-2DCE-5F0B-213305027E0E}"/>
              </a:ext>
            </a:extLst>
          </p:cNvPr>
          <p:cNvSpPr txBox="1"/>
          <p:nvPr/>
        </p:nvSpPr>
        <p:spPr>
          <a:xfrm>
            <a:off x="5211955" y="275830"/>
            <a:ext cx="4019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Validation rules: recommendations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F2D165B-89B9-8565-6B8C-1379AE0726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384" y="3728396"/>
            <a:ext cx="7724444" cy="233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3256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2188" y="274638"/>
            <a:ext cx="6194611" cy="504459"/>
          </a:xfrm>
        </p:spPr>
        <p:txBody>
          <a:bodyPr>
            <a:normAutofit fontScale="90000"/>
          </a:bodyPr>
          <a:lstStyle/>
          <a:p>
            <a:r>
              <a:rPr lang="en-GB" sz="3600">
                <a:solidFill>
                  <a:schemeClr val="tx1">
                    <a:lumMod val="95000"/>
                    <a:lumOff val="5000"/>
                  </a:schemeClr>
                </a:solidFill>
              </a:rPr>
              <a:t>Thank you </a:t>
            </a:r>
            <a:r>
              <a:rPr lang="en-GB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for the attention</a:t>
            </a:r>
            <a:endParaRPr lang="en-GB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Picture 3" descr="A tree with orange leaves&#10;&#10;Description automatically generated">
            <a:extLst>
              <a:ext uri="{FF2B5EF4-FFF2-40B4-BE49-F238E27FC236}">
                <a16:creationId xmlns:a16="http://schemas.microsoft.com/office/drawing/2014/main" id="{839401B5-06BE-3D5E-346A-60DE17BCB8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052" y="966134"/>
            <a:ext cx="7989895" cy="5330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4524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060D492-27CD-D506-145E-AE42C8EF08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92" y="1317760"/>
            <a:ext cx="4838700" cy="41529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35EFDE-7BD1-F491-8C53-5E8C7BF976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8716A00-CC3F-A24A-9B86-816E9CA7F4AC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72DB2E8-093B-1F88-1004-ABB9E8E27A6E}"/>
              </a:ext>
            </a:extLst>
          </p:cNvPr>
          <p:cNvSpPr txBox="1"/>
          <p:nvPr/>
        </p:nvSpPr>
        <p:spPr>
          <a:xfrm>
            <a:off x="6719595" y="266438"/>
            <a:ext cx="2069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Dataset schemas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E6AD9B-A153-AAE5-A342-8D7A65CF93DA}"/>
              </a:ext>
            </a:extLst>
          </p:cNvPr>
          <p:cNvSpPr txBox="1"/>
          <p:nvPr/>
        </p:nvSpPr>
        <p:spPr>
          <a:xfrm>
            <a:off x="4694242" y="3359420"/>
            <a:ext cx="42912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Relations among schemas and among tables and fields-&gt; interlinks</a:t>
            </a:r>
          </a:p>
        </p:txBody>
      </p:sp>
    </p:spTree>
    <p:extLst>
      <p:ext uri="{BB962C8B-B14F-4D97-AF65-F5344CB8AC3E}">
        <p14:creationId xmlns:p14="http://schemas.microsoft.com/office/powerpoint/2010/main" val="8826308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B1A86A-5F79-F285-B33E-4ACA4A32F6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8716A00-CC3F-A24A-9B86-816E9CA7F4AC}" type="slidenum">
              <a:rPr lang="fr-FR" smtClean="0"/>
              <a:pPr/>
              <a:t>3</a:t>
            </a:fld>
            <a:endParaRPr lang="fr-FR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4C3897B-F3C8-BFCA-DD66-BD25A14B75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84765"/>
            <a:ext cx="9144000" cy="4582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842B253-4AE8-92E3-A924-0005718FDF89}"/>
              </a:ext>
            </a:extLst>
          </p:cNvPr>
          <p:cNvSpPr txBox="1"/>
          <p:nvPr/>
        </p:nvSpPr>
        <p:spPr>
          <a:xfrm>
            <a:off x="6719595" y="266438"/>
            <a:ext cx="1826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Reference lists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5EA630E-BB13-EA75-42C6-7499B8A0B5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57352"/>
            <a:ext cx="9144000" cy="40677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1931C12-40F8-96E7-3579-5DC1BD45E0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928651"/>
            <a:ext cx="9144000" cy="36512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5204D53-C3EB-C885-7607-6FC3FEDC96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608192"/>
            <a:ext cx="9144000" cy="36512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FD93BD8-9421-2F35-17D1-D537CAD420A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190400"/>
            <a:ext cx="9144000" cy="36512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EA21DC4-EDB8-69A7-E299-BC8C853F7F42}"/>
              </a:ext>
            </a:extLst>
          </p:cNvPr>
          <p:cNvSpPr txBox="1"/>
          <p:nvPr/>
        </p:nvSpPr>
        <p:spPr>
          <a:xfrm>
            <a:off x="219456" y="5086605"/>
            <a:ext cx="54168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Reference Lists are included in the </a:t>
            </a:r>
            <a:r>
              <a:rPr lang="en-US" dirty="0" err="1"/>
              <a:t>refLOVs</a:t>
            </a:r>
            <a:r>
              <a:rPr lang="en-US" dirty="0"/>
              <a:t> of EET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780F788B-2287-ED71-A200-A6DB2DD7BE3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295092"/>
            <a:ext cx="9144000" cy="267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0520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A15254-0C04-9E9A-E1B5-C991A85DCB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8716A00-CC3F-A24A-9B86-816E9CA7F4AC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448805-BBCD-B086-9101-92899571CB22}"/>
              </a:ext>
            </a:extLst>
          </p:cNvPr>
          <p:cNvSpPr txBox="1"/>
          <p:nvPr/>
        </p:nvSpPr>
        <p:spPr>
          <a:xfrm>
            <a:off x="6719595" y="266438"/>
            <a:ext cx="1890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Validation rules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A3BF16F-4A7B-731D-17B1-7B2E08F55CC4}"/>
              </a:ext>
            </a:extLst>
          </p:cNvPr>
          <p:cNvSpPr txBox="1"/>
          <p:nvPr/>
        </p:nvSpPr>
        <p:spPr>
          <a:xfrm>
            <a:off x="225552" y="1133856"/>
            <a:ext cx="8692896" cy="5586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/>
              <a:t>Complex system of validation rules among tables and schemas (more than 1000 validation rules to check your data!)</a:t>
            </a:r>
          </a:p>
          <a:p>
            <a:endParaRPr lang="en-US" sz="17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/>
              <a:t>More challenging than previous reporting -&gt; assurance of data quality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7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/>
              <a:t>Still on-going              Thank you for your data!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7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/>
              <a:t>Validation rules have been adapted from Art.17, considering specificities of Resolution No. 8 reporting: more optional fields, fields related to changes and first-time reporting. Less BLOCKERS than in Art. 17, only those related with integrity and coherence of data.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7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/>
              <a:t>Recommendation: when checking the result of validations rules (open the Reporting format and the Explanatory notes of the reporting format) and filter by type of ERROR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7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b="1" dirty="0">
                <a:solidFill>
                  <a:srgbClr val="FF0000"/>
                </a:solidFill>
              </a:rPr>
              <a:t>BLOCKERS NEED TO BE CORRECTED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7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/>
              <a:t>Try to correct ERRORS too, especially those fields involved in the CS MATRIX</a:t>
            </a:r>
          </a:p>
          <a:p>
            <a:endParaRPr lang="en-US" sz="17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/>
              <a:t>Complete set of VALIDATION RULES will be included in the Reporting Reference Portal</a:t>
            </a:r>
          </a:p>
        </p:txBody>
      </p:sp>
      <p:pic>
        <p:nvPicPr>
          <p:cNvPr id="11" name="Graphic 10" descr="Tools with solid fill">
            <a:extLst>
              <a:ext uri="{FF2B5EF4-FFF2-40B4-BE49-F238E27FC236}">
                <a16:creationId xmlns:a16="http://schemas.microsoft.com/office/drawing/2014/main" id="{CA627A55-CC1C-6CA1-D8FD-C09A318DC1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58339" y="2326945"/>
            <a:ext cx="508337" cy="50833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D550C9B-FC76-67DE-DA0F-0917E80DAB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798" y="4145662"/>
            <a:ext cx="1009650" cy="104775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465144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DE8EC6-A415-4E2C-D56E-444EDA53DA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8716A00-CC3F-A24A-9B86-816E9CA7F4AC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D97EC4-19A7-AD66-2C7A-AB8245F9AC52}"/>
              </a:ext>
            </a:extLst>
          </p:cNvPr>
          <p:cNvSpPr txBox="1"/>
          <p:nvPr/>
        </p:nvSpPr>
        <p:spPr>
          <a:xfrm>
            <a:off x="7013510" y="266438"/>
            <a:ext cx="1890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Validation rules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B729E4-6DA9-7839-6956-08B45890F098}"/>
              </a:ext>
            </a:extLst>
          </p:cNvPr>
          <p:cNvSpPr txBox="1"/>
          <p:nvPr/>
        </p:nvSpPr>
        <p:spPr>
          <a:xfrm>
            <a:off x="369297" y="1247161"/>
            <a:ext cx="72507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Revision of the validation rules schema by schema and table by table: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570E0A4-936D-B35D-00B8-EB0CE8C61C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06676"/>
            <a:ext cx="9144000" cy="284464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F2F7329-EDE5-969B-5125-164063380FC6}"/>
              </a:ext>
            </a:extLst>
          </p:cNvPr>
          <p:cNvSpPr txBox="1"/>
          <p:nvPr/>
        </p:nvSpPr>
        <p:spPr>
          <a:xfrm>
            <a:off x="925286" y="5234505"/>
            <a:ext cx="4403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Be sure that you understand BLOCKERS</a:t>
            </a:r>
          </a:p>
        </p:txBody>
      </p:sp>
    </p:spTree>
    <p:extLst>
      <p:ext uri="{BB962C8B-B14F-4D97-AF65-F5344CB8AC3E}">
        <p14:creationId xmlns:p14="http://schemas.microsoft.com/office/powerpoint/2010/main" val="33823130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9B2550-9124-1849-AF1F-3F95FAA8EA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4E65DF-42B9-7500-929F-1CC149C81C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8716A00-CC3F-A24A-9B86-816E9CA7F4AC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9829474-C916-D236-F648-2D5567AF5EE6}"/>
              </a:ext>
            </a:extLst>
          </p:cNvPr>
          <p:cNvSpPr txBox="1"/>
          <p:nvPr/>
        </p:nvSpPr>
        <p:spPr>
          <a:xfrm>
            <a:off x="6061040" y="248572"/>
            <a:ext cx="3082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Validation rules: examples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1D49ED6-EFA7-A374-DE20-FBCE084337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50617"/>
            <a:ext cx="9144000" cy="136996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5EA5061-2CB7-A8E2-EB49-4BE71E9B9B42}"/>
              </a:ext>
            </a:extLst>
          </p:cNvPr>
          <p:cNvSpPr txBox="1"/>
          <p:nvPr/>
        </p:nvSpPr>
        <p:spPr>
          <a:xfrm>
            <a:off x="1" y="2443732"/>
            <a:ext cx="898071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BLOKER related to the population unit. Pop unit in S_6_2 should be the same than the pop unit included in the Reference Lists. When using different pop unit-&gt; Use S_6_5 additional pop.</a:t>
            </a:r>
          </a:p>
          <a:p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0CFDC2B-A556-2892-0B9C-273331D046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25" y="3552495"/>
            <a:ext cx="9058275" cy="12954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4608501-8C87-87D6-3EEF-4AFB757542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333" y="4964410"/>
            <a:ext cx="8020050" cy="84772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AF125196-E1EC-2BF3-B3E2-A8571CC92978}"/>
                  </a:ext>
                </a:extLst>
              </p14:cNvPr>
              <p14:cNvContentPartPr/>
              <p14:nvPr/>
            </p14:nvContentPartPr>
            <p14:xfrm>
              <a:off x="663926" y="5453589"/>
              <a:ext cx="550800" cy="4464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AF125196-E1EC-2BF3-B3E2-A8571CC9297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10286" y="5345589"/>
                <a:ext cx="658440" cy="26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80536D26-49A5-E99D-AB8C-CD969A812F86}"/>
                  </a:ext>
                </a:extLst>
              </p14:cNvPr>
              <p14:cNvContentPartPr/>
              <p14:nvPr/>
            </p14:nvContentPartPr>
            <p14:xfrm>
              <a:off x="805406" y="5682189"/>
              <a:ext cx="411120" cy="1980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80536D26-49A5-E99D-AB8C-CD969A812F8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51766" y="5574549"/>
                <a:ext cx="518760" cy="235440"/>
              </a:xfrm>
              <a:prstGeom prst="rect">
                <a:avLst/>
              </a:prstGeom>
            </p:spPr>
          </p:pic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09A015B6-EF1B-0824-095F-DBC2D1E6B805}"/>
              </a:ext>
            </a:extLst>
          </p:cNvPr>
          <p:cNvSpPr txBox="1"/>
          <p:nvPr/>
        </p:nvSpPr>
        <p:spPr>
          <a:xfrm>
            <a:off x="85725" y="5997387"/>
            <a:ext cx="33746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BLOCKER: missing code and BGR</a:t>
            </a:r>
          </a:p>
        </p:txBody>
      </p:sp>
    </p:spTree>
    <p:extLst>
      <p:ext uri="{BB962C8B-B14F-4D97-AF65-F5344CB8AC3E}">
        <p14:creationId xmlns:p14="http://schemas.microsoft.com/office/powerpoint/2010/main" val="33480187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987880-CFC7-0908-9F97-79512D25CB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8716A00-CC3F-A24A-9B86-816E9CA7F4AC}" type="slidenum">
              <a:rPr lang="fr-FR" smtClean="0"/>
              <a:pPr/>
              <a:t>7</a:t>
            </a:fld>
            <a:endParaRPr lang="fr-FR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24C00152-13B6-0461-A722-E979E38D7E53}"/>
                  </a:ext>
                </a:extLst>
              </p14:cNvPr>
              <p14:cNvContentPartPr/>
              <p14:nvPr/>
            </p14:nvContentPartPr>
            <p14:xfrm>
              <a:off x="4562334" y="3083339"/>
              <a:ext cx="360" cy="100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24C00152-13B6-0461-A722-E979E38D7E5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44334" y="3065339"/>
                <a:ext cx="36000" cy="4572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041240C0-7A1C-5A02-B780-B022A19BD1AE}"/>
              </a:ext>
            </a:extLst>
          </p:cNvPr>
          <p:cNvSpPr txBox="1"/>
          <p:nvPr/>
        </p:nvSpPr>
        <p:spPr>
          <a:xfrm>
            <a:off x="5992946" y="252669"/>
            <a:ext cx="3082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Validation rules: examples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9E8A41A-BD51-E73A-F0D7-FDA0D945EB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67130"/>
            <a:ext cx="9144000" cy="54396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A20C0D2-7783-7BB3-4B70-D1FE2321B3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843" y="2184330"/>
            <a:ext cx="9144000" cy="31555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BBB2CA6-5C02-9118-3DFA-F70FC9970C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843" y="2753436"/>
            <a:ext cx="6296025" cy="46672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EFFE2E0-318A-28A8-6638-1C2BD2E9FEA4}"/>
              </a:ext>
            </a:extLst>
          </p:cNvPr>
          <p:cNvSpPr txBox="1"/>
          <p:nvPr/>
        </p:nvSpPr>
        <p:spPr>
          <a:xfrm>
            <a:off x="71843" y="3423322"/>
            <a:ext cx="8760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Please, don’t leave tables blank, use “lack of data”, “unknown” fields. All tables need to contain </a:t>
            </a:r>
            <a:r>
              <a:rPr lang="en-US" sz="1600" dirty="0" err="1">
                <a:solidFill>
                  <a:srgbClr val="FF0000"/>
                </a:solidFill>
              </a:rPr>
              <a:t>sp</a:t>
            </a:r>
            <a:r>
              <a:rPr lang="en-US" sz="1600" dirty="0">
                <a:solidFill>
                  <a:srgbClr val="FF0000"/>
                </a:solidFill>
              </a:rPr>
              <a:t>/</a:t>
            </a:r>
            <a:r>
              <a:rPr lang="en-US" sz="1600" dirty="0" err="1">
                <a:solidFill>
                  <a:srgbClr val="FF0000"/>
                </a:solidFill>
              </a:rPr>
              <a:t>ht</a:t>
            </a:r>
            <a:r>
              <a:rPr lang="en-US" sz="1600" dirty="0">
                <a:solidFill>
                  <a:srgbClr val="FF0000"/>
                </a:solidFill>
              </a:rPr>
              <a:t> code and BGR (mandatory fields)</a:t>
            </a:r>
          </a:p>
        </p:txBody>
      </p:sp>
    </p:spTree>
    <p:extLst>
      <p:ext uri="{BB962C8B-B14F-4D97-AF65-F5344CB8AC3E}">
        <p14:creationId xmlns:p14="http://schemas.microsoft.com/office/powerpoint/2010/main" val="32304376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CFAED4-DB1C-246E-34E5-4942C5E863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439353-9112-82BE-EF1B-84E8F19D50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8716A00-CC3F-A24A-9B86-816E9CA7F4AC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63A65DD-494A-1ADC-0F43-121C6639D7E8}"/>
              </a:ext>
            </a:extLst>
          </p:cNvPr>
          <p:cNvSpPr txBox="1"/>
          <p:nvPr/>
        </p:nvSpPr>
        <p:spPr>
          <a:xfrm>
            <a:off x="6061040" y="257658"/>
            <a:ext cx="3082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Validation rules: examples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15C5FF8-661D-6552-82D0-80670801B3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154892"/>
            <a:ext cx="9144000" cy="48995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AEDC484-5C3D-4A35-7E7D-C996849B22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8824" y="1644851"/>
            <a:ext cx="3305175" cy="70485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B2A8F931-C6DB-D560-78BC-235F7D9F2044}"/>
                  </a:ext>
                </a:extLst>
              </p14:cNvPr>
              <p14:cNvContentPartPr/>
              <p14:nvPr/>
            </p14:nvContentPartPr>
            <p14:xfrm>
              <a:off x="6629486" y="2210709"/>
              <a:ext cx="764640" cy="2718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B2A8F931-C6DB-D560-78BC-235F7D9F204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575486" y="2103069"/>
                <a:ext cx="872280" cy="487440"/>
              </a:xfrm>
              <a:prstGeom prst="rect">
                <a:avLst/>
              </a:prstGeom>
            </p:spPr>
          </p:pic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6C1B28EC-70F5-6523-13AC-D929680064B0}"/>
              </a:ext>
            </a:extLst>
          </p:cNvPr>
          <p:cNvSpPr txBox="1"/>
          <p:nvPr/>
        </p:nvSpPr>
        <p:spPr>
          <a:xfrm>
            <a:off x="157842" y="2349701"/>
            <a:ext cx="88283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Misuse of the EET-&gt; copy paste the content of _</a:t>
            </a:r>
            <a:r>
              <a:rPr lang="en-US" sz="1600" i="1" dirty="0"/>
              <a:t>mv columns, </a:t>
            </a:r>
            <a:r>
              <a:rPr lang="en-US" sz="1600" dirty="0"/>
              <a:t>when there are a few values, they should be separated by “;”. No add additional text.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9DCFD4F-0315-2281-354E-A088FB5374E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" y="3305506"/>
            <a:ext cx="9144000" cy="204171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F79AF4D0-4A24-6D12-DE97-9F8066A8DF90}"/>
              </a:ext>
            </a:extLst>
          </p:cNvPr>
          <p:cNvSpPr txBox="1"/>
          <p:nvPr/>
        </p:nvSpPr>
        <p:spPr>
          <a:xfrm>
            <a:off x="206829" y="5639583"/>
            <a:ext cx="6199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When a pressure in on-going the scope should be reported</a:t>
            </a:r>
          </a:p>
        </p:txBody>
      </p:sp>
    </p:spTree>
    <p:extLst>
      <p:ext uri="{BB962C8B-B14F-4D97-AF65-F5344CB8AC3E}">
        <p14:creationId xmlns:p14="http://schemas.microsoft.com/office/powerpoint/2010/main" val="35423149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8CD047-A1CE-67FC-FDF2-FE9281D01D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8716A00-CC3F-A24A-9B86-816E9CA7F4AC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FED586-9724-3821-2C4D-04A4894E1532}"/>
              </a:ext>
            </a:extLst>
          </p:cNvPr>
          <p:cNvSpPr txBox="1"/>
          <p:nvPr/>
        </p:nvSpPr>
        <p:spPr>
          <a:xfrm>
            <a:off x="6061040" y="257658"/>
            <a:ext cx="3082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Validation rules: examples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7386D69-2112-2E6A-B962-73ECBE9EF0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8072"/>
            <a:ext cx="9144000" cy="83288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A8DDD85-9E2D-F401-5708-65351DE156C8}"/>
              </a:ext>
            </a:extLst>
          </p:cNvPr>
          <p:cNvSpPr txBox="1"/>
          <p:nvPr/>
        </p:nvSpPr>
        <p:spPr>
          <a:xfrm>
            <a:off x="1" y="1700956"/>
            <a:ext cx="914400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/>
              <a:t>Incoherent information. The field [H_10_1_conclusion_range] should be 'U2 - Unfavourable - Bad' if the value in field  [H_4_12_b_favourable_reference_range_predefined] is "between 11% and 50% smaller than FRR" or “between 51% and 100% smaller than FRR”</a:t>
            </a:r>
          </a:p>
          <a:p>
            <a:endParaRPr lang="en-US" sz="1500" dirty="0"/>
          </a:p>
          <a:p>
            <a:endParaRPr lang="en-US" sz="1500" dirty="0"/>
          </a:p>
          <a:p>
            <a:endParaRPr lang="en-US" sz="1500" dirty="0"/>
          </a:p>
          <a:p>
            <a:r>
              <a:rPr lang="en-US" sz="1500" dirty="0"/>
              <a:t>Incoherent information. The field [H_10_2_conclusion_area] should be 'U2 - Unfavourable - Bad' if the value in field  [H_5_15_b_favourable_reference_area_predefined] is ‘11-25% smaller than the FRA’ of ‘26-50% smaller than the FRA' or '51-100 - between 51% and 100% smaller than the FRA'. </a:t>
            </a:r>
          </a:p>
          <a:p>
            <a:endParaRPr lang="en-US" sz="1500" dirty="0"/>
          </a:p>
          <a:p>
            <a:endParaRPr lang="en-US" sz="1500" dirty="0"/>
          </a:p>
          <a:p>
            <a:endParaRPr lang="en-US" sz="1500" dirty="0"/>
          </a:p>
          <a:p>
            <a:r>
              <a:rPr lang="en-US" sz="1500" dirty="0"/>
              <a:t>Incoherent information. The field [H_10_3_conclusion_structure_and_function] should be 'U2 - Unfavourable - Bad' if the mean of  fields [H_6_1_b_condition_notgood_min] and [H_6_1_b_condition_notgood_max] is more than 25% of the mean of fields [H_5_2_a_surface_area_min] and [H_5_2_b_surface_area_max].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70BADE8-A87B-9544-AE5D-1BDEACC1A5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829" y="2533840"/>
            <a:ext cx="1257300" cy="4191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B450D44-5D65-B6B8-ECA5-4E97313286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7926" y="2514109"/>
            <a:ext cx="5514975" cy="40957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E21E46E-80F6-075E-4B11-B61E8B4534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423" y="3853259"/>
            <a:ext cx="3286125" cy="40957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09AFA24-E3D9-0F92-4F32-CE7EB15D877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33800" y="3886408"/>
            <a:ext cx="2895600" cy="39052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6CF8C33-8D8E-D5FB-27E0-9636A16EBCD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0423" y="5413793"/>
            <a:ext cx="7924800" cy="43815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AA1EDE9-7730-5286-6A7A-E27D6D7BD3C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0563" y="5883430"/>
            <a:ext cx="3514725" cy="400050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C08D9C98-B562-291C-E256-0719916D3F38}"/>
              </a:ext>
            </a:extLst>
          </p:cNvPr>
          <p:cNvSpPr txBox="1"/>
          <p:nvPr/>
        </p:nvSpPr>
        <p:spPr>
          <a:xfrm>
            <a:off x="4386943" y="5793887"/>
            <a:ext cx="38074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Area in not good condition=10 km2 </a:t>
            </a:r>
          </a:p>
          <a:p>
            <a:r>
              <a:rPr lang="en-US" dirty="0"/>
              <a:t>25% of 13.5 =3.375 km2</a:t>
            </a:r>
          </a:p>
        </p:txBody>
      </p:sp>
    </p:spTree>
    <p:extLst>
      <p:ext uri="{BB962C8B-B14F-4D97-AF65-F5344CB8AC3E}">
        <p14:creationId xmlns:p14="http://schemas.microsoft.com/office/powerpoint/2010/main" val="2337653250"/>
      </p:ext>
    </p:extLst>
  </p:cSld>
  <p:clrMapOvr>
    <a:masterClrMapping/>
  </p:clrMapOvr>
</p:sld>
</file>

<file path=ppt/theme/theme1.xml><?xml version="1.0" encoding="utf-8"?>
<a:theme xmlns:a="http://schemas.openxmlformats.org/drawingml/2006/main" name="1_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8308F1ACEF5D341993D3E72B2C03D81" ma:contentTypeVersion="10" ma:contentTypeDescription="Een nieuw document maken." ma:contentTypeScope="" ma:versionID="64edf8b5b25566828c320ed2ccc7ef22">
  <xsd:schema xmlns:xsd="http://www.w3.org/2001/XMLSchema" xmlns:xs="http://www.w3.org/2001/XMLSchema" xmlns:p="http://schemas.microsoft.com/office/2006/metadata/properties" xmlns:ns2="5a85a8cd-11b6-4c49-b88c-fe5436cf80ab" targetNamespace="http://schemas.microsoft.com/office/2006/metadata/properties" ma:root="true" ma:fieldsID="fc8228ec264e47e14afa91df2c2cc656" ns2:_="">
    <xsd:import namespace="5a85a8cd-11b6-4c49-b88c-fe5436cf80a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85a8cd-11b6-4c49-b88c-fe5436cf80a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B948DAB-4F86-4322-B202-C10BD33AC6F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a85a8cd-11b6-4c49-b88c-fe5436cf80a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A9DE1C2-6D94-4F09-B53A-0137A43CF50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724E78F-25CA-44D3-B90B-012340C9D9FE}">
  <ds:schemaRefs>
    <ds:schemaRef ds:uri="5a85a8cd-11b6-4c49-b88c-fe5436cf80ab"/>
    <ds:schemaRef ds:uri="http://purl.org/dc/terms/"/>
    <ds:schemaRef ds:uri="http://www.w3.org/XML/1998/namespace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2221</TotalTime>
  <Words>926</Words>
  <Application>Microsoft Office PowerPoint</Application>
  <PresentationFormat>On-screen Show (4:3)</PresentationFormat>
  <Paragraphs>72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Aptos</vt:lpstr>
      <vt:lpstr>Arial</vt:lpstr>
      <vt:lpstr>Arial Narrow</vt:lpstr>
      <vt:lpstr>Calibri</vt:lpstr>
      <vt:lpstr>Century Gothic</vt:lpstr>
      <vt:lpstr>1_Conception personnalisée</vt:lpstr>
      <vt:lpstr>Conception personnalisée</vt:lpstr>
      <vt:lpstr>4_Conception personnalisée</vt:lpstr>
      <vt:lpstr>3_Conception personnalisée</vt:lpstr>
      <vt:lpstr> 7th meeting of the Ad hoc Working Group on Reporting  Reference tables, schemas and validation rules for Resolution No. 8 (2012) reporting 2019-2024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 for the 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>Laura Patricia Gavilan</cp:lastModifiedBy>
  <cp:revision>4</cp:revision>
  <dcterms:created xsi:type="dcterms:W3CDTF">2015-12-09T08:37:49Z</dcterms:created>
  <dcterms:modified xsi:type="dcterms:W3CDTF">2025-12-19T15:17:38Z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0x010100D8308F1ACEF5D341993D3E72B2C03D81</vt:lpwstr>
  </property>
</Properties>
</file>