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3" r:id="rId4"/>
    <p:sldMasterId id="2147483685" r:id="rId5"/>
    <p:sldMasterId id="2147483687" r:id="rId6"/>
    <p:sldMasterId id="2147483677" r:id="rId7"/>
  </p:sldMasterIdLst>
  <p:notesMasterIdLst>
    <p:notesMasterId r:id="rId18"/>
  </p:notesMasterIdLst>
  <p:handoutMasterIdLst>
    <p:handoutMasterId r:id="rId19"/>
  </p:handoutMasterIdLst>
  <p:sldIdLst>
    <p:sldId id="350" r:id="rId8"/>
    <p:sldId id="622" r:id="rId9"/>
    <p:sldId id="605" r:id="rId10"/>
    <p:sldId id="621" r:id="rId11"/>
    <p:sldId id="624" r:id="rId12"/>
    <p:sldId id="625" r:id="rId13"/>
    <p:sldId id="626" r:id="rId14"/>
    <p:sldId id="627" r:id="rId15"/>
    <p:sldId id="628" r:id="rId16"/>
    <p:sldId id="611" r:id="rId17"/>
  </p:sldIdLst>
  <p:sldSz cx="9144000" cy="6858000" type="screen4x3"/>
  <p:notesSz cx="6805613" cy="99441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47D"/>
    <a:srgbClr val="FFD54F"/>
    <a:srgbClr val="409994"/>
    <a:srgbClr val="002A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C61514-2CC0-445C-B01F-036C94A7CEC1}" v="5" dt="2022-06-14T13:07:58.716"/>
    <p1510:client id="{8DFF633E-4D96-40D7-8AAC-5FB29E9C28D6}" v="10" dt="2022-06-14T12:12:40.6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72" autoAdjust="0"/>
    <p:restoredTop sz="88567" autoAdjust="0"/>
  </p:normalViewPr>
  <p:slideViewPr>
    <p:cSldViewPr snapToGrid="0" snapToObjects="1">
      <p:cViewPr varScale="1">
        <p:scale>
          <a:sx n="59" d="100"/>
          <a:sy n="59" d="100"/>
        </p:scale>
        <p:origin x="126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14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r">
              <a:defRPr sz="1300"/>
            </a:lvl1pPr>
          </a:lstStyle>
          <a:p>
            <a:fld id="{14208671-A0B8-3E47-A7D9-43510B064522}" type="datetime1">
              <a:rPr lang="fr-FR" smtClean="0"/>
              <a:t>17/06/2022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r">
              <a:defRPr sz="1300"/>
            </a:lvl1pPr>
          </a:lstStyle>
          <a:p>
            <a:fld id="{6759D221-9A09-9540-B314-8604B0193E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850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r">
              <a:defRPr sz="1300"/>
            </a:lvl1pPr>
          </a:lstStyle>
          <a:p>
            <a:fld id="{7B3B23B9-18C7-DB45-B429-7B8C8BC37F52}" type="datetime1">
              <a:rPr lang="fr-FR" smtClean="0"/>
              <a:t>17/06/2022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06" tIns="47854" rIns="95706" bIns="4785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562" y="4723447"/>
            <a:ext cx="5444490" cy="4474845"/>
          </a:xfrm>
          <a:prstGeom prst="rect">
            <a:avLst/>
          </a:prstGeom>
        </p:spPr>
        <p:txBody>
          <a:bodyPr vert="horz" lIns="95706" tIns="47854" rIns="95706" bIns="47854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r">
              <a:defRPr sz="1300"/>
            </a:lvl1pPr>
          </a:lstStyle>
          <a:p>
            <a:fld id="{7337B99B-D378-6C49-AC24-BA32949E8A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9836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few</a:t>
            </a:r>
            <a:r>
              <a:rPr lang="fr-FR" baseline="0" dirty="0"/>
              <a:t> </a:t>
            </a:r>
            <a:r>
              <a:rPr lang="fr-FR" baseline="0" dirty="0" err="1"/>
              <a:t>words</a:t>
            </a:r>
            <a:r>
              <a:rPr lang="fr-FR" baseline="0" dirty="0"/>
              <a:t> on the Council of Europe and </a:t>
            </a:r>
            <a:r>
              <a:rPr lang="fr-FR" baseline="0" dirty="0" err="1"/>
              <a:t>why</a:t>
            </a:r>
            <a:r>
              <a:rPr lang="fr-FR" baseline="0" dirty="0"/>
              <a:t> the Convention </a:t>
            </a:r>
            <a:r>
              <a:rPr lang="fr-FR" baseline="0" dirty="0" err="1"/>
              <a:t>was</a:t>
            </a:r>
            <a:r>
              <a:rPr lang="fr-FR" baseline="0" dirty="0"/>
              <a:t> </a:t>
            </a:r>
            <a:r>
              <a:rPr lang="fr-FR" baseline="0" dirty="0" err="1"/>
              <a:t>negotiated</a:t>
            </a:r>
            <a:r>
              <a:rPr lang="fr-FR" baseline="0" dirty="0"/>
              <a:t> </a:t>
            </a:r>
            <a:r>
              <a:rPr lang="fr-FR" baseline="0" dirty="0" err="1"/>
              <a:t>there</a:t>
            </a:r>
            <a:r>
              <a:rPr lang="fr-FR" baseline="0" dirty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465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7B32-7EE3-4B47-8E3B-B3A98341C4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443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17/06/2022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5530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17/06/2022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4773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780FF-3EB2-4073-8B36-7BC7D48A2A98}" type="slidenum">
              <a:rPr lang="en-US" altLang="nl-BE"/>
              <a:pPr>
                <a:defRPr/>
              </a:pPr>
              <a:t>‹N°›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62340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17/06/2022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920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D3027B32-7EE3-4B47-8E3B-B3A98341C45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685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17/06/2022</a:t>
            </a:fld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409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17/06/2022</a:t>
            </a:fld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itre 6"/>
          <p:cNvSpPr>
            <a:spLocks noGrp="1"/>
          </p:cNvSpPr>
          <p:nvPr>
            <p:ph type="title"/>
          </p:nvPr>
        </p:nvSpPr>
        <p:spPr>
          <a:xfrm>
            <a:off x="4472174" y="274638"/>
            <a:ext cx="4214625" cy="504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Name of the </a:t>
            </a:r>
            <a:r>
              <a:rPr lang="fr-FR" dirty="0" err="1"/>
              <a:t>presentation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107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8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6"/>
          <p:cNvSpPr>
            <a:spLocks noGrp="1"/>
          </p:cNvSpPr>
          <p:nvPr>
            <p:ph type="title"/>
          </p:nvPr>
        </p:nvSpPr>
        <p:spPr>
          <a:xfrm>
            <a:off x="4472174" y="274638"/>
            <a:ext cx="4214625" cy="504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Nom de la présentation</a:t>
            </a:r>
          </a:p>
        </p:txBody>
      </p:sp>
      <p:sp>
        <p:nvSpPr>
          <p:cNvPr id="20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17/06/2022</a:t>
            </a:fld>
            <a:endParaRPr lang="fr-FR"/>
          </a:p>
        </p:txBody>
      </p:sp>
      <p:sp>
        <p:nvSpPr>
          <p:cNvPr id="2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107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r" defTabSz="457200" rtl="0" eaLnBrk="1" latinLnBrk="0" hangingPunct="1">
        <a:spcBef>
          <a:spcPct val="0"/>
        </a:spcBef>
        <a:buNone/>
        <a:defRPr sz="2000" kern="1200">
          <a:solidFill>
            <a:srgbClr val="FFFFFF"/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#_Toc105407487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e.int/en/web/bern-convention/national-summary-dashboard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-1" y="3684362"/>
            <a:ext cx="9144000" cy="30371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</a:pPr>
            <a:r>
              <a:rPr lang="en-US" sz="2400" dirty="0">
                <a:solidFill>
                  <a:srgbClr val="409994"/>
                </a:solidFill>
                <a:latin typeface="+mn-lt"/>
              </a:rPr>
              <a:t>AD-HOC WORKING GROUP ON REPORTING</a:t>
            </a:r>
            <a:br>
              <a:rPr lang="en-GB" sz="2400" dirty="0">
                <a:solidFill>
                  <a:srgbClr val="409994"/>
                </a:solidFill>
                <a:latin typeface="+mn-lt"/>
              </a:rPr>
            </a:br>
            <a:br>
              <a:rPr lang="en-BE" sz="2400" dirty="0">
                <a:solidFill>
                  <a:srgbClr val="409994"/>
                </a:solidFill>
                <a:latin typeface="+mn-lt"/>
              </a:rPr>
            </a:br>
            <a:r>
              <a:rPr lang="en-US" sz="2400" dirty="0">
                <a:solidFill>
                  <a:srgbClr val="409994"/>
                </a:solidFill>
                <a:latin typeface="+mn-lt"/>
              </a:rPr>
              <a:t>N</a:t>
            </a:r>
            <a:r>
              <a:rPr lang="en-BE" sz="2400" dirty="0" err="1">
                <a:solidFill>
                  <a:srgbClr val="409994"/>
                </a:solidFill>
                <a:latin typeface="+mn-lt"/>
              </a:rPr>
              <a:t>ational</a:t>
            </a:r>
            <a:r>
              <a:rPr lang="en-BE" sz="2400" dirty="0">
                <a:solidFill>
                  <a:srgbClr val="409994"/>
                </a:solidFill>
                <a:latin typeface="+mn-lt"/>
              </a:rPr>
              <a:t> summary dashboards of the first reporting </a:t>
            </a:r>
            <a:br>
              <a:rPr lang="en-BE" sz="2400" dirty="0">
                <a:solidFill>
                  <a:srgbClr val="409994"/>
                </a:solidFill>
                <a:latin typeface="+mn-lt"/>
              </a:rPr>
            </a:br>
            <a:r>
              <a:rPr lang="en-BE" sz="2400" dirty="0">
                <a:solidFill>
                  <a:srgbClr val="409994"/>
                </a:solidFill>
                <a:latin typeface="+mn-lt"/>
              </a:rPr>
              <a:t>under Resolution No. 8 (2012)</a:t>
            </a:r>
            <a:br>
              <a:rPr lang="en-BE" sz="2400" dirty="0">
                <a:solidFill>
                  <a:srgbClr val="409994"/>
                </a:solidFill>
                <a:latin typeface="+mn-lt"/>
              </a:rPr>
            </a:br>
            <a:br>
              <a:rPr lang="en-BE" sz="1200" dirty="0">
                <a:solidFill>
                  <a:srgbClr val="409994"/>
                </a:solidFill>
                <a:latin typeface="+mn-lt"/>
              </a:rPr>
            </a:br>
            <a:r>
              <a:rPr lang="en-BE" dirty="0">
                <a:solidFill>
                  <a:srgbClr val="409994"/>
                </a:solidFill>
                <a:latin typeface="+mn-lt"/>
              </a:rPr>
              <a:t>Marc Roekaerts</a:t>
            </a:r>
            <a:endParaRPr lang="en-GB" sz="9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35"/>
            <a:ext cx="9160477" cy="3795872"/>
          </a:xfrm>
          <a:prstGeom prst="rect">
            <a:avLst/>
          </a:prstGeom>
        </p:spPr>
      </p:pic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E8716A00-CC3F-A24A-9B86-816E9CA7F4AC}" type="slidenum">
              <a:rPr lang="fr-FR" smtClean="0">
                <a:latin typeface="Arial Narrow" charset="0"/>
                <a:ea typeface="Arial Narrow" charset="0"/>
                <a:cs typeface="Arial Narrow" charset="0"/>
              </a:rPr>
              <a:pPr/>
              <a:t>1</a:t>
            </a:fld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10456" y="6356350"/>
            <a:ext cx="8077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BE" sz="1400" dirty="0">
                <a:solidFill>
                  <a:srgbClr val="409994"/>
                </a:solidFill>
                <a:latin typeface="+mn-lt"/>
                <a:ea typeface="Arial Narrow" charset="0"/>
                <a:cs typeface="Arial Narrow" charset="0"/>
              </a:rPr>
              <a:t>15 June 2022, online</a:t>
            </a:r>
            <a:endParaRPr lang="fr-FR" sz="1400" dirty="0"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234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6D54F7E-825A-4BBA-815F-35CCA8B9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9144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fungus&#10;&#10;Description automatically generated">
            <a:extLst>
              <a:ext uri="{FF2B5EF4-FFF2-40B4-BE49-F238E27FC236}">
                <a16:creationId xmlns:a16="http://schemas.microsoft.com/office/drawing/2014/main" id="{F21C4FD3-ABCF-A8F0-41BD-ED482848F7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53" r="1780"/>
          <a:stretch/>
        </p:blipFill>
        <p:spPr>
          <a:xfrm>
            <a:off x="20" y="1"/>
            <a:ext cx="9143980" cy="6858000"/>
          </a:xfrm>
          <a:custGeom>
            <a:avLst/>
            <a:gdLst/>
            <a:ahLst/>
            <a:cxnLst/>
            <a:rect l="l" t="t" r="r" b="b"/>
            <a:pathLst>
              <a:path w="12191999" h="6842601">
                <a:moveTo>
                  <a:pt x="0" y="0"/>
                </a:moveTo>
                <a:lnTo>
                  <a:pt x="12191999" y="0"/>
                </a:lnTo>
                <a:lnTo>
                  <a:pt x="12191999" y="6842601"/>
                </a:lnTo>
                <a:lnTo>
                  <a:pt x="10316981" y="6842601"/>
                </a:lnTo>
                <a:cubicBezTo>
                  <a:pt x="10312796" y="6835189"/>
                  <a:pt x="10163183" y="6730124"/>
                  <a:pt x="10158998" y="6722712"/>
                </a:cubicBezTo>
                <a:cubicBezTo>
                  <a:pt x="10120278" y="6678190"/>
                  <a:pt x="10156462" y="6716223"/>
                  <a:pt x="10090349" y="6671420"/>
                </a:cubicBezTo>
                <a:cubicBezTo>
                  <a:pt x="10043032" y="6655694"/>
                  <a:pt x="9995855" y="6551879"/>
                  <a:pt x="9955425" y="6498018"/>
                </a:cubicBezTo>
                <a:cubicBezTo>
                  <a:pt x="9939618" y="6480021"/>
                  <a:pt x="9915110" y="6461677"/>
                  <a:pt x="9891265" y="6454528"/>
                </a:cubicBezTo>
                <a:cubicBezTo>
                  <a:pt x="9868239" y="6464957"/>
                  <a:pt x="9865423" y="6431640"/>
                  <a:pt x="9848227" y="6426063"/>
                </a:cubicBezTo>
                <a:cubicBezTo>
                  <a:pt x="9838059" y="6433162"/>
                  <a:pt x="9815047" y="6410348"/>
                  <a:pt x="9812354" y="6399604"/>
                </a:cubicBezTo>
                <a:cubicBezTo>
                  <a:pt x="9825285" y="6377997"/>
                  <a:pt x="9725923" y="6372757"/>
                  <a:pt x="9725915" y="6356381"/>
                </a:cubicBezTo>
                <a:cubicBezTo>
                  <a:pt x="9696279" y="6348066"/>
                  <a:pt x="9591199" y="6354143"/>
                  <a:pt x="9575033" y="6325258"/>
                </a:cubicBezTo>
                <a:cubicBezTo>
                  <a:pt x="9516434" y="6303128"/>
                  <a:pt x="9441613" y="6276805"/>
                  <a:pt x="9415626" y="6271777"/>
                </a:cubicBezTo>
                <a:cubicBezTo>
                  <a:pt x="9378293" y="6313495"/>
                  <a:pt x="9281935" y="6171365"/>
                  <a:pt x="9171493" y="6150430"/>
                </a:cubicBezTo>
                <a:cubicBezTo>
                  <a:pt x="9155426" y="6152396"/>
                  <a:pt x="9147439" y="6151015"/>
                  <a:pt x="9146018" y="6139864"/>
                </a:cubicBezTo>
                <a:cubicBezTo>
                  <a:pt x="9112029" y="6132441"/>
                  <a:pt x="9087339" y="6101138"/>
                  <a:pt x="9059635" y="6109957"/>
                </a:cubicBezTo>
                <a:cubicBezTo>
                  <a:pt x="9024424" y="6092144"/>
                  <a:pt x="9043048" y="6078417"/>
                  <a:pt x="9010911" y="6064789"/>
                </a:cubicBezTo>
                <a:lnTo>
                  <a:pt x="8866811" y="6028191"/>
                </a:lnTo>
                <a:cubicBezTo>
                  <a:pt x="8846465" y="6021172"/>
                  <a:pt x="8825221" y="6000527"/>
                  <a:pt x="8804584" y="5994237"/>
                </a:cubicBezTo>
                <a:lnTo>
                  <a:pt x="8783071" y="5990448"/>
                </a:lnTo>
                <a:lnTo>
                  <a:pt x="8770456" y="5978060"/>
                </a:lnTo>
                <a:cubicBezTo>
                  <a:pt x="8764772" y="5975259"/>
                  <a:pt x="8757695" y="5974720"/>
                  <a:pt x="8748297" y="5978070"/>
                </a:cubicBezTo>
                <a:cubicBezTo>
                  <a:pt x="8730344" y="5973495"/>
                  <a:pt x="8679808" y="5955894"/>
                  <a:pt x="8662742" y="5950603"/>
                </a:cubicBezTo>
                <a:lnTo>
                  <a:pt x="8645902" y="5946326"/>
                </a:lnTo>
                <a:lnTo>
                  <a:pt x="8638176" y="5938358"/>
                </a:lnTo>
                <a:cubicBezTo>
                  <a:pt x="8625897" y="5932642"/>
                  <a:pt x="8594811" y="5922073"/>
                  <a:pt x="8572224" y="5912032"/>
                </a:cubicBezTo>
                <a:cubicBezTo>
                  <a:pt x="8553809" y="5897782"/>
                  <a:pt x="8529845" y="5886100"/>
                  <a:pt x="8502655" y="5878114"/>
                </a:cubicBezTo>
                <a:cubicBezTo>
                  <a:pt x="8496990" y="5883034"/>
                  <a:pt x="8489611" y="5872566"/>
                  <a:pt x="8485159" y="5869819"/>
                </a:cubicBezTo>
                <a:cubicBezTo>
                  <a:pt x="8483457" y="5873482"/>
                  <a:pt x="8471232" y="5872664"/>
                  <a:pt x="8468539" y="5868711"/>
                </a:cubicBezTo>
                <a:cubicBezTo>
                  <a:pt x="8389167" y="5836352"/>
                  <a:pt x="8421742" y="5881497"/>
                  <a:pt x="8379810" y="5849376"/>
                </a:cubicBezTo>
                <a:cubicBezTo>
                  <a:pt x="8371729" y="5846373"/>
                  <a:pt x="8364483" y="5846766"/>
                  <a:pt x="8357758" y="5848601"/>
                </a:cubicBezTo>
                <a:lnTo>
                  <a:pt x="8315264" y="5836192"/>
                </a:lnTo>
                <a:cubicBezTo>
                  <a:pt x="8299077" y="5829531"/>
                  <a:pt x="8281671" y="5824011"/>
                  <a:pt x="8263455" y="5819793"/>
                </a:cubicBezTo>
                <a:cubicBezTo>
                  <a:pt x="8257386" y="5826849"/>
                  <a:pt x="8245582" y="5813448"/>
                  <a:pt x="8239287" y="5810141"/>
                </a:cubicBezTo>
                <a:cubicBezTo>
                  <a:pt x="8237965" y="5815186"/>
                  <a:pt x="8222226" y="5815108"/>
                  <a:pt x="8217888" y="5810039"/>
                </a:cubicBezTo>
                <a:cubicBezTo>
                  <a:pt x="8109447" y="5773303"/>
                  <a:pt x="8161302" y="5831037"/>
                  <a:pt x="8100547" y="5791517"/>
                </a:cubicBezTo>
                <a:cubicBezTo>
                  <a:pt x="8089574" y="5788167"/>
                  <a:pt x="8080448" y="5789295"/>
                  <a:pt x="8072316" y="5792309"/>
                </a:cubicBezTo>
                <a:lnTo>
                  <a:pt x="8056967" y="5800648"/>
                </a:lnTo>
                <a:lnTo>
                  <a:pt x="8047885" y="5795270"/>
                </a:lnTo>
                <a:cubicBezTo>
                  <a:pt x="8010204" y="5788738"/>
                  <a:pt x="7996426" y="5797608"/>
                  <a:pt x="7977128" y="5783189"/>
                </a:cubicBezTo>
                <a:cubicBezTo>
                  <a:pt x="7943466" y="5775577"/>
                  <a:pt x="7904823" y="5770953"/>
                  <a:pt x="7874392" y="5763715"/>
                </a:cubicBezTo>
                <a:cubicBezTo>
                  <a:pt x="7860337" y="5743777"/>
                  <a:pt x="7817541" y="5748989"/>
                  <a:pt x="7794543" y="5739759"/>
                </a:cubicBezTo>
                <a:cubicBezTo>
                  <a:pt x="7784688" y="5731467"/>
                  <a:pt x="7776709" y="5729004"/>
                  <a:pt x="7763762" y="5734031"/>
                </a:cubicBezTo>
                <a:cubicBezTo>
                  <a:pt x="7718781" y="5694154"/>
                  <a:pt x="7732231" y="5727368"/>
                  <a:pt x="7685889" y="5707234"/>
                </a:cubicBezTo>
                <a:cubicBezTo>
                  <a:pt x="7646521" y="5687607"/>
                  <a:pt x="7600389" y="5671470"/>
                  <a:pt x="7566744" y="5634586"/>
                </a:cubicBezTo>
                <a:cubicBezTo>
                  <a:pt x="7561306" y="5624813"/>
                  <a:pt x="7543589" y="5618525"/>
                  <a:pt x="7527170" y="5620542"/>
                </a:cubicBezTo>
                <a:cubicBezTo>
                  <a:pt x="7524343" y="5620889"/>
                  <a:pt x="7521664" y="5621475"/>
                  <a:pt x="7519214" y="5622280"/>
                </a:cubicBezTo>
                <a:cubicBezTo>
                  <a:pt x="7500062" y="5596964"/>
                  <a:pt x="7480476" y="5604337"/>
                  <a:pt x="7473157" y="5588143"/>
                </a:cubicBezTo>
                <a:cubicBezTo>
                  <a:pt x="7433415" y="5574859"/>
                  <a:pt x="7395118" y="5582388"/>
                  <a:pt x="7388000" y="5568063"/>
                </a:cubicBezTo>
                <a:cubicBezTo>
                  <a:pt x="7366403" y="5564920"/>
                  <a:pt x="7332262" y="5573848"/>
                  <a:pt x="7320876" y="5557698"/>
                </a:cubicBezTo>
                <a:cubicBezTo>
                  <a:pt x="7314891" y="5568111"/>
                  <a:pt x="7299319" y="5544964"/>
                  <a:pt x="7284480" y="5549820"/>
                </a:cubicBezTo>
                <a:cubicBezTo>
                  <a:pt x="7273570" y="5554430"/>
                  <a:pt x="7266301" y="5548483"/>
                  <a:pt x="7256619" y="5546379"/>
                </a:cubicBezTo>
                <a:cubicBezTo>
                  <a:pt x="7242503" y="5549088"/>
                  <a:pt x="7202543" y="5533379"/>
                  <a:pt x="7193112" y="5525289"/>
                </a:cubicBezTo>
                <a:cubicBezTo>
                  <a:pt x="7172259" y="5499151"/>
                  <a:pt x="7108617" y="5505485"/>
                  <a:pt x="7090943" y="5485177"/>
                </a:cubicBezTo>
                <a:cubicBezTo>
                  <a:pt x="7083637" y="5481419"/>
                  <a:pt x="7076140" y="5479148"/>
                  <a:pt x="7068566" y="5477809"/>
                </a:cubicBezTo>
                <a:lnTo>
                  <a:pt x="7023035" y="5476595"/>
                </a:lnTo>
                <a:lnTo>
                  <a:pt x="7001197" y="5476163"/>
                </a:lnTo>
                <a:cubicBezTo>
                  <a:pt x="7016126" y="5454256"/>
                  <a:pt x="6943549" y="5466815"/>
                  <a:pt x="6967472" y="5451057"/>
                </a:cubicBezTo>
                <a:cubicBezTo>
                  <a:pt x="6931240" y="5443544"/>
                  <a:pt x="6920843" y="5429649"/>
                  <a:pt x="6883334" y="5418880"/>
                </a:cubicBezTo>
                <a:lnTo>
                  <a:pt x="6742417" y="5386446"/>
                </a:lnTo>
                <a:cubicBezTo>
                  <a:pt x="6690532" y="5366095"/>
                  <a:pt x="6665174" y="5364632"/>
                  <a:pt x="6618315" y="5353085"/>
                </a:cubicBezTo>
                <a:cubicBezTo>
                  <a:pt x="6581698" y="5304210"/>
                  <a:pt x="6547395" y="5315779"/>
                  <a:pt x="6521050" y="5283194"/>
                </a:cubicBezTo>
                <a:cubicBezTo>
                  <a:pt x="6469114" y="5268862"/>
                  <a:pt x="6472597" y="5253957"/>
                  <a:pt x="6414460" y="5253832"/>
                </a:cubicBezTo>
                <a:lnTo>
                  <a:pt x="6362535" y="5220502"/>
                </a:lnTo>
                <a:cubicBezTo>
                  <a:pt x="6350866" y="5213881"/>
                  <a:pt x="6347641" y="5215777"/>
                  <a:pt x="6344443" y="5214103"/>
                </a:cubicBezTo>
                <a:lnTo>
                  <a:pt x="6343344" y="5210454"/>
                </a:lnTo>
                <a:lnTo>
                  <a:pt x="6333344" y="5205307"/>
                </a:lnTo>
                <a:lnTo>
                  <a:pt x="6315602" y="5193288"/>
                </a:lnTo>
                <a:lnTo>
                  <a:pt x="6310442" y="5192802"/>
                </a:lnTo>
                <a:lnTo>
                  <a:pt x="6280815" y="5177420"/>
                </a:lnTo>
                <a:lnTo>
                  <a:pt x="6279533" y="5178045"/>
                </a:lnTo>
                <a:cubicBezTo>
                  <a:pt x="6275980" y="5179097"/>
                  <a:pt x="6272084" y="5179212"/>
                  <a:pt x="6267362" y="5177370"/>
                </a:cubicBezTo>
                <a:cubicBezTo>
                  <a:pt x="6261796" y="5192470"/>
                  <a:pt x="6259530" y="5180933"/>
                  <a:pt x="6246095" y="5174167"/>
                </a:cubicBezTo>
                <a:lnTo>
                  <a:pt x="6155252" y="5161201"/>
                </a:lnTo>
                <a:lnTo>
                  <a:pt x="6148525" y="5158442"/>
                </a:lnTo>
                <a:lnTo>
                  <a:pt x="6148187" y="5158573"/>
                </a:lnTo>
                <a:cubicBezTo>
                  <a:pt x="6146292" y="5158370"/>
                  <a:pt x="6143916" y="5157611"/>
                  <a:pt x="6140686" y="5156032"/>
                </a:cubicBezTo>
                <a:lnTo>
                  <a:pt x="6136260" y="5153413"/>
                </a:lnTo>
                <a:lnTo>
                  <a:pt x="6123208" y="5148061"/>
                </a:lnTo>
                <a:lnTo>
                  <a:pt x="6117367" y="5147451"/>
                </a:lnTo>
                <a:lnTo>
                  <a:pt x="5957305" y="5146062"/>
                </a:lnTo>
                <a:cubicBezTo>
                  <a:pt x="5920540" y="5140405"/>
                  <a:pt x="5887096" y="5142015"/>
                  <a:pt x="5857259" y="5132052"/>
                </a:cubicBezTo>
                <a:cubicBezTo>
                  <a:pt x="5843335" y="5135303"/>
                  <a:pt x="5830921" y="5135493"/>
                  <a:pt x="5821375" y="5125606"/>
                </a:cubicBezTo>
                <a:cubicBezTo>
                  <a:pt x="5786501" y="5122615"/>
                  <a:pt x="5775399" y="5132648"/>
                  <a:pt x="5755916" y="5120171"/>
                </a:cubicBezTo>
                <a:cubicBezTo>
                  <a:pt x="5732132" y="5135438"/>
                  <a:pt x="5732735" y="5128211"/>
                  <a:pt x="5725007" y="5121437"/>
                </a:cubicBezTo>
                <a:lnTo>
                  <a:pt x="5723810" y="5120848"/>
                </a:lnTo>
                <a:lnTo>
                  <a:pt x="5720531" y="5123048"/>
                </a:lnTo>
                <a:lnTo>
                  <a:pt x="5714794" y="5123371"/>
                </a:lnTo>
                <a:lnTo>
                  <a:pt x="5700141" y="5120131"/>
                </a:lnTo>
                <a:lnTo>
                  <a:pt x="5694799" y="5118234"/>
                </a:lnTo>
                <a:cubicBezTo>
                  <a:pt x="5691058" y="5117179"/>
                  <a:pt x="5688491" y="5116804"/>
                  <a:pt x="5686627" y="5116903"/>
                </a:cubicBezTo>
                <a:lnTo>
                  <a:pt x="5686371" y="5117086"/>
                </a:lnTo>
                <a:lnTo>
                  <a:pt x="5678818" y="5115416"/>
                </a:lnTo>
                <a:cubicBezTo>
                  <a:pt x="5666199" y="5112102"/>
                  <a:pt x="5654035" y="5108410"/>
                  <a:pt x="5642547" y="5104511"/>
                </a:cubicBezTo>
                <a:cubicBezTo>
                  <a:pt x="5629444" y="5114945"/>
                  <a:pt x="5588783" y="5093343"/>
                  <a:pt x="5587979" y="5116963"/>
                </a:cubicBezTo>
                <a:cubicBezTo>
                  <a:pt x="5572317" y="5112380"/>
                  <a:pt x="5564904" y="5101292"/>
                  <a:pt x="5566635" y="5117158"/>
                </a:cubicBezTo>
                <a:cubicBezTo>
                  <a:pt x="5561375" y="5116079"/>
                  <a:pt x="5557787" y="5116811"/>
                  <a:pt x="5554952" y="5118417"/>
                </a:cubicBezTo>
                <a:lnTo>
                  <a:pt x="5554039" y="5119241"/>
                </a:lnTo>
                <a:lnTo>
                  <a:pt x="5514253" y="5109018"/>
                </a:lnTo>
                <a:lnTo>
                  <a:pt x="5492156" y="5099904"/>
                </a:lnTo>
                <a:lnTo>
                  <a:pt x="5480446" y="5096385"/>
                </a:lnTo>
                <a:lnTo>
                  <a:pt x="5477744" y="5092939"/>
                </a:lnTo>
                <a:cubicBezTo>
                  <a:pt x="5474490" y="5090581"/>
                  <a:pt x="5469391" y="5088951"/>
                  <a:pt x="5460150" y="5088988"/>
                </a:cubicBezTo>
                <a:lnTo>
                  <a:pt x="5457901" y="5089459"/>
                </a:lnTo>
                <a:lnTo>
                  <a:pt x="5444243" y="5082761"/>
                </a:lnTo>
                <a:cubicBezTo>
                  <a:pt x="5439993" y="5080007"/>
                  <a:pt x="5436418" y="5076805"/>
                  <a:pt x="5433825" y="5072992"/>
                </a:cubicBezTo>
                <a:cubicBezTo>
                  <a:pt x="5379442" y="5082090"/>
                  <a:pt x="5336110" y="5058382"/>
                  <a:pt x="5280996" y="5052402"/>
                </a:cubicBezTo>
                <a:cubicBezTo>
                  <a:pt x="5250806" y="5043777"/>
                  <a:pt x="5168599" y="5048109"/>
                  <a:pt x="5161582" y="5019668"/>
                </a:cubicBezTo>
                <a:cubicBezTo>
                  <a:pt x="5121870" y="5011383"/>
                  <a:pt x="5095637" y="5009222"/>
                  <a:pt x="5042717" y="5002692"/>
                </a:cubicBezTo>
                <a:cubicBezTo>
                  <a:pt x="4991136" y="4972487"/>
                  <a:pt x="4902282" y="4979360"/>
                  <a:pt x="4840514" y="4959306"/>
                </a:cubicBezTo>
                <a:cubicBezTo>
                  <a:pt x="4799904" y="4976415"/>
                  <a:pt x="4824087" y="4958371"/>
                  <a:pt x="4786778" y="4956661"/>
                </a:cubicBezTo>
                <a:cubicBezTo>
                  <a:pt x="4801901" y="4937231"/>
                  <a:pt x="4739845" y="4961208"/>
                  <a:pt x="4743741" y="4937104"/>
                </a:cubicBezTo>
                <a:cubicBezTo>
                  <a:pt x="4736829" y="4937557"/>
                  <a:pt x="4730010" y="4938753"/>
                  <a:pt x="4723136" y="4940138"/>
                </a:cubicBezTo>
                <a:lnTo>
                  <a:pt x="4719535" y="4940850"/>
                </a:lnTo>
                <a:lnTo>
                  <a:pt x="4706143" y="4939586"/>
                </a:lnTo>
                <a:lnTo>
                  <a:pt x="4701098" y="4944372"/>
                </a:lnTo>
                <a:lnTo>
                  <a:pt x="4680034" y="4946157"/>
                </a:lnTo>
                <a:cubicBezTo>
                  <a:pt x="4672339" y="4946029"/>
                  <a:pt x="4664292" y="4944964"/>
                  <a:pt x="4655740" y="4942396"/>
                </a:cubicBezTo>
                <a:cubicBezTo>
                  <a:pt x="4636359" y="4929384"/>
                  <a:pt x="4599700" y="4935346"/>
                  <a:pt x="4569298" y="4929596"/>
                </a:cubicBezTo>
                <a:lnTo>
                  <a:pt x="4555977" y="4924356"/>
                </a:lnTo>
                <a:lnTo>
                  <a:pt x="4508949" y="4921648"/>
                </a:lnTo>
                <a:cubicBezTo>
                  <a:pt x="4495668" y="4920437"/>
                  <a:pt x="4482007" y="4918694"/>
                  <a:pt x="4467838" y="4915993"/>
                </a:cubicBezTo>
                <a:lnTo>
                  <a:pt x="4441948" y="4909300"/>
                </a:lnTo>
                <a:lnTo>
                  <a:pt x="4394719" y="4901820"/>
                </a:lnTo>
                <a:lnTo>
                  <a:pt x="4356810" y="4905146"/>
                </a:lnTo>
                <a:lnTo>
                  <a:pt x="4222144" y="4909117"/>
                </a:lnTo>
                <a:cubicBezTo>
                  <a:pt x="4202488" y="4913903"/>
                  <a:pt x="4184742" y="4933491"/>
                  <a:pt x="4160481" y="4923474"/>
                </a:cubicBezTo>
                <a:cubicBezTo>
                  <a:pt x="4165854" y="4934564"/>
                  <a:pt x="4131661" y="4919946"/>
                  <a:pt x="4124879" y="4929303"/>
                </a:cubicBezTo>
                <a:cubicBezTo>
                  <a:pt x="4120895" y="4937086"/>
                  <a:pt x="4109593" y="4934464"/>
                  <a:pt x="4100114" y="4936007"/>
                </a:cubicBezTo>
                <a:cubicBezTo>
                  <a:pt x="4091835" y="4943256"/>
                  <a:pt x="4045978" y="4943549"/>
                  <a:pt x="4030957" y="4939826"/>
                </a:cubicBezTo>
                <a:cubicBezTo>
                  <a:pt x="3989825" y="4924453"/>
                  <a:pt x="3946860" y="4952050"/>
                  <a:pt x="3913764" y="4940618"/>
                </a:cubicBezTo>
                <a:cubicBezTo>
                  <a:pt x="3904534" y="4939906"/>
                  <a:pt x="3896577" y="4940543"/>
                  <a:pt x="3889457" y="4942017"/>
                </a:cubicBezTo>
                <a:lnTo>
                  <a:pt x="3871115" y="4948115"/>
                </a:lnTo>
                <a:lnTo>
                  <a:pt x="3869086" y="4953796"/>
                </a:lnTo>
                <a:lnTo>
                  <a:pt x="3856124" y="4955351"/>
                </a:lnTo>
                <a:lnTo>
                  <a:pt x="3835967" y="4964002"/>
                </a:lnTo>
                <a:cubicBezTo>
                  <a:pt x="3826465" y="4939857"/>
                  <a:pt x="3782586" y="4975947"/>
                  <a:pt x="3785910" y="4953998"/>
                </a:cubicBezTo>
                <a:cubicBezTo>
                  <a:pt x="3750785" y="4960085"/>
                  <a:pt x="3699033" y="4941571"/>
                  <a:pt x="3671085" y="4966563"/>
                </a:cubicBezTo>
                <a:cubicBezTo>
                  <a:pt x="3621255" y="4971431"/>
                  <a:pt x="3562637" y="4982991"/>
                  <a:pt x="3486928" y="4983204"/>
                </a:cubicBezTo>
                <a:cubicBezTo>
                  <a:pt x="3446030" y="4983424"/>
                  <a:pt x="3343460" y="4965124"/>
                  <a:pt x="3280956" y="4963864"/>
                </a:cubicBezTo>
                <a:cubicBezTo>
                  <a:pt x="3227193" y="4969510"/>
                  <a:pt x="3256481" y="4962609"/>
                  <a:pt x="3211563" y="4982704"/>
                </a:cubicBezTo>
                <a:cubicBezTo>
                  <a:pt x="3207119" y="4979549"/>
                  <a:pt x="3170070" y="4977192"/>
                  <a:pt x="3164681" y="4975408"/>
                </a:cubicBezTo>
                <a:lnTo>
                  <a:pt x="3127171" y="4968229"/>
                </a:lnTo>
                <a:lnTo>
                  <a:pt x="3096889" y="4965619"/>
                </a:lnTo>
                <a:cubicBezTo>
                  <a:pt x="3088441" y="4967572"/>
                  <a:pt x="3082883" y="4967054"/>
                  <a:pt x="3078620" y="4965444"/>
                </a:cubicBezTo>
                <a:lnTo>
                  <a:pt x="3074275" y="4962670"/>
                </a:lnTo>
                <a:lnTo>
                  <a:pt x="3036436" y="4957455"/>
                </a:lnTo>
                <a:lnTo>
                  <a:pt x="3031995" y="4958829"/>
                </a:lnTo>
                <a:lnTo>
                  <a:pt x="2994028" y="4956800"/>
                </a:lnTo>
                <a:cubicBezTo>
                  <a:pt x="2992299" y="4958944"/>
                  <a:pt x="2989407" y="4960397"/>
                  <a:pt x="2984001" y="4960444"/>
                </a:cubicBezTo>
                <a:cubicBezTo>
                  <a:pt x="2994191" y="4975446"/>
                  <a:pt x="2981386" y="4966249"/>
                  <a:pt x="2964542" y="4965062"/>
                </a:cubicBezTo>
                <a:cubicBezTo>
                  <a:pt x="2976613" y="4988096"/>
                  <a:pt x="2927627" y="4975618"/>
                  <a:pt x="2921274" y="4988440"/>
                </a:cubicBezTo>
                <a:cubicBezTo>
                  <a:pt x="2908629" y="4987050"/>
                  <a:pt x="2895476" y="4985998"/>
                  <a:pt x="2882111" y="4985411"/>
                </a:cubicBezTo>
                <a:lnTo>
                  <a:pt x="2874282" y="4985361"/>
                </a:lnTo>
                <a:cubicBezTo>
                  <a:pt x="2874237" y="4985437"/>
                  <a:pt x="2874193" y="4985514"/>
                  <a:pt x="2874147" y="4985591"/>
                </a:cubicBezTo>
                <a:cubicBezTo>
                  <a:pt x="2872492" y="4986074"/>
                  <a:pt x="2869935" y="4986243"/>
                  <a:pt x="2865932" y="4985999"/>
                </a:cubicBezTo>
                <a:lnTo>
                  <a:pt x="2860008" y="4985269"/>
                </a:lnTo>
                <a:lnTo>
                  <a:pt x="2844819" y="4985172"/>
                </a:lnTo>
                <a:lnTo>
                  <a:pt x="2839735" y="4986676"/>
                </a:lnTo>
                <a:lnTo>
                  <a:pt x="2837922" y="4989488"/>
                </a:lnTo>
                <a:lnTo>
                  <a:pt x="2836507" y="4989165"/>
                </a:lnTo>
                <a:cubicBezTo>
                  <a:pt x="2825749" y="4984209"/>
                  <a:pt x="2822382" y="4977089"/>
                  <a:pt x="2808859" y="4996804"/>
                </a:cubicBezTo>
                <a:cubicBezTo>
                  <a:pt x="2784233" y="4988767"/>
                  <a:pt x="2779499" y="5000786"/>
                  <a:pt x="2745907" y="5005126"/>
                </a:cubicBezTo>
                <a:cubicBezTo>
                  <a:pt x="2731796" y="4997536"/>
                  <a:pt x="2720518" y="5000295"/>
                  <a:pt x="2709519" y="5006333"/>
                </a:cubicBezTo>
                <a:cubicBezTo>
                  <a:pt x="2676766" y="5002878"/>
                  <a:pt x="2646981" y="5011377"/>
                  <a:pt x="2610212" y="5013529"/>
                </a:cubicBezTo>
                <a:cubicBezTo>
                  <a:pt x="2570359" y="5003730"/>
                  <a:pt x="2550109" y="5021491"/>
                  <a:pt x="2510814" y="5023713"/>
                </a:cubicBezTo>
                <a:cubicBezTo>
                  <a:pt x="2476639" y="5006722"/>
                  <a:pt x="2482834" y="5038639"/>
                  <a:pt x="2462736" y="5045398"/>
                </a:cubicBezTo>
                <a:lnTo>
                  <a:pt x="2457050" y="5046022"/>
                </a:lnTo>
                <a:lnTo>
                  <a:pt x="2442184" y="5043549"/>
                </a:lnTo>
                <a:lnTo>
                  <a:pt x="2436703" y="5041929"/>
                </a:lnTo>
                <a:cubicBezTo>
                  <a:pt x="2432888" y="5041072"/>
                  <a:pt x="2430299" y="5040830"/>
                  <a:pt x="2428451" y="5041027"/>
                </a:cubicBezTo>
                <a:lnTo>
                  <a:pt x="2420551" y="5039949"/>
                </a:lnTo>
                <a:cubicBezTo>
                  <a:pt x="2407700" y="5037296"/>
                  <a:pt x="2395274" y="5034239"/>
                  <a:pt x="2383501" y="5030941"/>
                </a:cubicBezTo>
                <a:cubicBezTo>
                  <a:pt x="2362992" y="5032521"/>
                  <a:pt x="2317884" y="5047662"/>
                  <a:pt x="2297493" y="5049431"/>
                </a:cubicBezTo>
                <a:lnTo>
                  <a:pt x="2261156" y="5041558"/>
                </a:lnTo>
                <a:lnTo>
                  <a:pt x="2200581" y="5024964"/>
                </a:lnTo>
                <a:lnTo>
                  <a:pt x="2198380" y="5025550"/>
                </a:lnTo>
                <a:lnTo>
                  <a:pt x="2116066" y="5019568"/>
                </a:lnTo>
                <a:cubicBezTo>
                  <a:pt x="2111600" y="5017036"/>
                  <a:pt x="2059664" y="5006071"/>
                  <a:pt x="2056754" y="5002394"/>
                </a:cubicBezTo>
                <a:cubicBezTo>
                  <a:pt x="2003393" y="5014336"/>
                  <a:pt x="1998298" y="5008800"/>
                  <a:pt x="1942916" y="5005703"/>
                </a:cubicBezTo>
                <a:cubicBezTo>
                  <a:pt x="1882138" y="4994708"/>
                  <a:pt x="1836966" y="4976630"/>
                  <a:pt x="1796717" y="4970423"/>
                </a:cubicBezTo>
                <a:cubicBezTo>
                  <a:pt x="1724075" y="4959337"/>
                  <a:pt x="1636218" y="4936339"/>
                  <a:pt x="1583222" y="4931235"/>
                </a:cubicBezTo>
                <a:cubicBezTo>
                  <a:pt x="1544265" y="4950469"/>
                  <a:pt x="1556109" y="4927628"/>
                  <a:pt x="1518821" y="4927872"/>
                </a:cubicBezTo>
                <a:cubicBezTo>
                  <a:pt x="1497291" y="4925112"/>
                  <a:pt x="1483221" y="4916728"/>
                  <a:pt x="1471837" y="4914678"/>
                </a:cubicBezTo>
                <a:lnTo>
                  <a:pt x="1450515" y="4915578"/>
                </a:lnTo>
                <a:lnTo>
                  <a:pt x="1437078" y="4915016"/>
                </a:lnTo>
                <a:lnTo>
                  <a:pt x="1432462" y="4920065"/>
                </a:lnTo>
                <a:lnTo>
                  <a:pt x="1411645" y="4922952"/>
                </a:lnTo>
                <a:cubicBezTo>
                  <a:pt x="1384856" y="4920079"/>
                  <a:pt x="1306656" y="4907389"/>
                  <a:pt x="1271729" y="4902828"/>
                </a:cubicBezTo>
                <a:cubicBezTo>
                  <a:pt x="1258697" y="4896954"/>
                  <a:pt x="1213546" y="4890036"/>
                  <a:pt x="1202076" y="4895589"/>
                </a:cubicBezTo>
                <a:cubicBezTo>
                  <a:pt x="1192059" y="4895561"/>
                  <a:pt x="1182171" y="4891311"/>
                  <a:pt x="1174670" y="4898040"/>
                </a:cubicBezTo>
                <a:cubicBezTo>
                  <a:pt x="1163701" y="4905820"/>
                  <a:pt x="1136874" y="4886643"/>
                  <a:pt x="1137035" y="4897965"/>
                </a:cubicBezTo>
                <a:cubicBezTo>
                  <a:pt x="1117838" y="4884693"/>
                  <a:pt x="1091386" y="4900421"/>
                  <a:pt x="1069882" y="4901859"/>
                </a:cubicBezTo>
                <a:cubicBezTo>
                  <a:pt x="1055589" y="4889467"/>
                  <a:pt x="1024570" y="4904705"/>
                  <a:pt x="980935" y="4900090"/>
                </a:cubicBezTo>
                <a:cubicBezTo>
                  <a:pt x="947614" y="4895538"/>
                  <a:pt x="913224" y="4886405"/>
                  <a:pt x="869960" y="4874547"/>
                </a:cubicBezTo>
                <a:cubicBezTo>
                  <a:pt x="819114" y="4845820"/>
                  <a:pt x="768074" y="4839770"/>
                  <a:pt x="721345" y="4828937"/>
                </a:cubicBezTo>
                <a:cubicBezTo>
                  <a:pt x="667944" y="4819060"/>
                  <a:pt x="698286" y="4848426"/>
                  <a:pt x="635428" y="4819153"/>
                </a:cubicBezTo>
                <a:cubicBezTo>
                  <a:pt x="626286" y="4826707"/>
                  <a:pt x="617638" y="4825980"/>
                  <a:pt x="604106" y="4819994"/>
                </a:cubicBezTo>
                <a:cubicBezTo>
                  <a:pt x="583276" y="4822237"/>
                  <a:pt x="539859" y="4835097"/>
                  <a:pt x="510451" y="4832608"/>
                </a:cubicBezTo>
                <a:cubicBezTo>
                  <a:pt x="489781" y="4829929"/>
                  <a:pt x="443867" y="4807857"/>
                  <a:pt x="427656" y="4805062"/>
                </a:cubicBezTo>
                <a:cubicBezTo>
                  <a:pt x="424088" y="4806479"/>
                  <a:pt x="419580" y="4809736"/>
                  <a:pt x="413184" y="4815837"/>
                </a:cubicBezTo>
                <a:cubicBezTo>
                  <a:pt x="387673" y="4805882"/>
                  <a:pt x="379855" y="4817328"/>
                  <a:pt x="341772" y="4818825"/>
                </a:cubicBezTo>
                <a:cubicBezTo>
                  <a:pt x="327795" y="4810179"/>
                  <a:pt x="314729" y="4811964"/>
                  <a:pt x="301266" y="4817000"/>
                </a:cubicBezTo>
                <a:cubicBezTo>
                  <a:pt x="265781" y="4810886"/>
                  <a:pt x="231017" y="4816794"/>
                  <a:pt x="189886" y="4815871"/>
                </a:cubicBezTo>
                <a:cubicBezTo>
                  <a:pt x="147910" y="4802917"/>
                  <a:pt x="121702" y="4818738"/>
                  <a:pt x="77762" y="4817675"/>
                </a:cubicBezTo>
                <a:cubicBezTo>
                  <a:pt x="38733" y="4795315"/>
                  <a:pt x="44308" y="4840244"/>
                  <a:pt x="8164" y="4835320"/>
                </a:cubicBezTo>
                <a:lnTo>
                  <a:pt x="0" y="483277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0D82A9-389E-4A75-83F7-8F34FD79D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48" y="5469340"/>
            <a:ext cx="5198489" cy="7522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3269249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DB37-36BF-4966-80FE-E227D0C28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712BFAE-C5CA-45A1-9B72-9127EAC2D4A9}"/>
              </a:ext>
            </a:extLst>
          </p:cNvPr>
          <p:cNvSpPr txBox="1">
            <a:spLocks/>
          </p:cNvSpPr>
          <p:nvPr/>
        </p:nvSpPr>
        <p:spPr>
          <a:xfrm>
            <a:off x="674914" y="2634343"/>
            <a:ext cx="8011885" cy="3516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aa-ET" sz="3200" dirty="0">
              <a:solidFill>
                <a:schemeClr val="tx1"/>
              </a:solidFill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67B55BAB-BF3A-136B-7EE6-4C8DF12E9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54000" algn="r"/>
                <a:tab pos="55784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54000" algn="r"/>
                <a:tab pos="55784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54000" algn="r"/>
                <a:tab pos="55784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54000" algn="r"/>
                <a:tab pos="55784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54000" algn="r"/>
                <a:tab pos="55784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54000" algn="r"/>
                <a:tab pos="55784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54000" algn="r"/>
                <a:tab pos="55784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54000" algn="r"/>
                <a:tab pos="55784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54000" algn="r"/>
                <a:tab pos="55784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4000" algn="r"/>
                <a:tab pos="5578475" algn="r"/>
              </a:tabLst>
            </a:pPr>
            <a:r>
              <a:rPr kumimoji="0" lang="en-GB" altLang="en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  <a:hlinkClick r:id="rId2"/>
              </a:rPr>
              <a:t>1</a:t>
            </a:r>
            <a:r>
              <a:rPr kumimoji="0" lang="en-GB" altLang="en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	</a:t>
            </a:r>
            <a:r>
              <a:rPr kumimoji="0" lang="en-GB" altLang="en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  <a:hlinkClick r:id="rId2"/>
              </a:rPr>
              <a:t>The countries databases</a:t>
            </a:r>
            <a:endParaRPr kumimoji="0" lang="en-GB" altLang="en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E53144D-9A1F-DA23-CB08-BA6A38652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54000" algn="r"/>
                <a:tab pos="55784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54000" algn="r"/>
                <a:tab pos="55784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54000" algn="r"/>
                <a:tab pos="55784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54000" algn="r"/>
                <a:tab pos="55784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54000" algn="r"/>
                <a:tab pos="55784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54000" algn="r"/>
                <a:tab pos="55784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54000" algn="r"/>
                <a:tab pos="55784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54000" algn="r"/>
                <a:tab pos="55784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54000" algn="r"/>
                <a:tab pos="55784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4000" algn="r"/>
                <a:tab pos="5578475" algn="r"/>
              </a:tabLst>
            </a:pPr>
            <a:r>
              <a:rPr kumimoji="0" lang="en-GB" altLang="en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  <a:hlinkClick r:id="rId2"/>
              </a:rPr>
              <a:t>1</a:t>
            </a:r>
            <a:r>
              <a:rPr kumimoji="0" lang="en-GB" altLang="en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	</a:t>
            </a:r>
            <a:r>
              <a:rPr kumimoji="0" lang="en-GB" altLang="en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  <a:hlinkClick r:id="rId2"/>
              </a:rPr>
              <a:t>The countries databases</a:t>
            </a:r>
            <a:endParaRPr kumimoji="0" lang="en-GB" altLang="en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0E2BE1-4D00-969D-49EE-028E2398AE70}"/>
              </a:ext>
            </a:extLst>
          </p:cNvPr>
          <p:cNvSpPr txBox="1"/>
          <p:nvPr/>
        </p:nvSpPr>
        <p:spPr>
          <a:xfrm>
            <a:off x="457201" y="2136339"/>
            <a:ext cx="822959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000000"/>
                </a:solidFill>
                <a:effectLst/>
                <a:latin typeface="TimesNewRomanPS-BoldMT"/>
              </a:rPr>
              <a:t>National summary dashboards of the first reporting </a:t>
            </a:r>
            <a:br>
              <a:rPr lang="en-BE" sz="2400" b="1" i="0" dirty="0">
                <a:solidFill>
                  <a:srgbClr val="000000"/>
                </a:solidFill>
                <a:effectLst/>
                <a:latin typeface="TimesNewRomanPS-BoldMT"/>
              </a:rPr>
            </a:br>
            <a:r>
              <a:rPr lang="en-US" sz="2400" b="1" i="0" dirty="0">
                <a:solidFill>
                  <a:srgbClr val="000000"/>
                </a:solidFill>
                <a:effectLst/>
                <a:latin typeface="TimesNewRomanPS-BoldMT"/>
              </a:rPr>
              <a:t>under Resolution No. 8 (2012)</a:t>
            </a:r>
            <a:endParaRPr lang="en-BE" sz="2400" b="1" i="0" dirty="0">
              <a:solidFill>
                <a:srgbClr val="000000"/>
              </a:solidFill>
              <a:effectLst/>
              <a:latin typeface="TimesNewRomanPS-BoldMT"/>
            </a:endParaRPr>
          </a:p>
          <a:p>
            <a:br>
              <a:rPr lang="en-US" sz="2400" b="1" i="0" dirty="0">
                <a:solidFill>
                  <a:srgbClr val="000000"/>
                </a:solidFill>
                <a:effectLst/>
                <a:latin typeface="TimesNewRomanPS-BoldMT"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  <a:latin typeface="TimesNewRomanPSMT"/>
              </a:rPr>
              <a:t>• 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NewRomanPSMT"/>
              </a:rPr>
              <a:t>Number of habitats and species reported per country and per biogeographical region</a:t>
            </a:r>
            <a:br>
              <a:rPr lang="en-US" sz="2400" b="0" i="0" dirty="0">
                <a:solidFill>
                  <a:srgbClr val="0000FF"/>
                </a:solidFill>
                <a:effectLst/>
                <a:latin typeface="TimesNewRomanPSMT"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  <a:latin typeface="TimesNewRomanPSMT"/>
              </a:rPr>
              <a:t>• 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NewRomanPSMT"/>
              </a:rPr>
              <a:t>Conservation status and trends of habitats and species</a:t>
            </a:r>
            <a:br>
              <a:rPr lang="en-US" sz="2400" b="0" i="0" dirty="0">
                <a:solidFill>
                  <a:srgbClr val="0000FF"/>
                </a:solidFill>
                <a:effectLst/>
                <a:latin typeface="TimesNewRomanPSMT"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  <a:latin typeface="TimesNewRomanPSMT"/>
              </a:rPr>
              <a:t>• 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NewRomanPSMT"/>
              </a:rPr>
              <a:t>Main pressures and threats</a:t>
            </a:r>
            <a:br>
              <a:rPr lang="en-US" sz="2400" b="0" i="0" dirty="0">
                <a:solidFill>
                  <a:srgbClr val="0000FF"/>
                </a:solidFill>
                <a:effectLst/>
                <a:latin typeface="TimesNewRomanPSMT"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  <a:latin typeface="TimesNewRomanPSMT"/>
              </a:rPr>
              <a:t>• 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NewRomanPSMT"/>
              </a:rPr>
              <a:t>Data completeness and quality</a:t>
            </a:r>
            <a:r>
              <a:rPr lang="en-US" sz="2400" dirty="0"/>
              <a:t> </a:t>
            </a:r>
            <a:br>
              <a:rPr lang="en-US" sz="2400" dirty="0"/>
            </a:br>
            <a:endParaRPr lang="en-BE" sz="2400" dirty="0"/>
          </a:p>
        </p:txBody>
      </p:sp>
    </p:spTree>
    <p:extLst>
      <p:ext uri="{BB962C8B-B14F-4D97-AF65-F5344CB8AC3E}">
        <p14:creationId xmlns:p14="http://schemas.microsoft.com/office/powerpoint/2010/main" val="2324612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DB37-36BF-4966-80FE-E227D0C28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40E7D80-EC75-435F-A065-8C1A6D8BA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6286" y="509059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BE" altLang="en-B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BE" altLang="en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C8EC6E-CB3B-ECD9-F3EA-BC7A8F0D2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8242"/>
            <a:ext cx="9144000" cy="465031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E9C9603-BF6A-5DFC-5D1F-C64E165E9BD8}"/>
              </a:ext>
            </a:extLst>
          </p:cNvPr>
          <p:cNvSpPr txBox="1">
            <a:spLocks/>
          </p:cNvSpPr>
          <p:nvPr/>
        </p:nvSpPr>
        <p:spPr>
          <a:xfrm>
            <a:off x="57581" y="1172235"/>
            <a:ext cx="9028834" cy="659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BE" sz="2800" dirty="0">
                <a:solidFill>
                  <a:schemeClr val="tx1"/>
                </a:solidFill>
              </a:rPr>
              <a:t>Dashboards accessible from the Bern Convention Webpage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872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DB37-36BF-4966-80FE-E227D0C28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BD5E3DD-7F58-EE42-A0C9-648F9CFCD74D}"/>
              </a:ext>
            </a:extLst>
          </p:cNvPr>
          <p:cNvSpPr txBox="1">
            <a:spLocks/>
          </p:cNvSpPr>
          <p:nvPr/>
        </p:nvSpPr>
        <p:spPr>
          <a:xfrm>
            <a:off x="57581" y="975666"/>
            <a:ext cx="9028834" cy="659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BE" sz="2800" dirty="0">
                <a:solidFill>
                  <a:schemeClr val="tx1"/>
                </a:solidFill>
              </a:rPr>
              <a:t>Introduction page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E81C4F-6030-1E7E-925E-0D50E1BA9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5498"/>
            <a:ext cx="9144000" cy="46232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B36BCD-A451-C5AA-EDA9-2178182969C1}"/>
              </a:ext>
            </a:extLst>
          </p:cNvPr>
          <p:cNvSpPr txBox="1"/>
          <p:nvPr/>
        </p:nvSpPr>
        <p:spPr>
          <a:xfrm>
            <a:off x="489857" y="6398696"/>
            <a:ext cx="8447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https://www.coe.int/en/web/bern-convention/national-summary-dashboards</a:t>
            </a:r>
            <a:r>
              <a:rPr lang="en-B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4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D63ED-C537-40B4-130C-957EDD923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300ACA-820D-6232-102C-8EC769968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397" y="907548"/>
            <a:ext cx="7347205" cy="595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18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D63ED-C537-40B4-130C-957EDD923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B6C9D8-B375-AD1F-4492-426B327BC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543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99B9C-B757-B50F-717A-D36B95C33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C96757-5551-D23D-59E9-66CDA973D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063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21DE5-1CB4-E35C-5CC0-5B26534FF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B0E906-4B2B-FB7E-8E05-814182F76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053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43237-2508-3C60-3918-276180485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7C3014-4C33-B7AE-D297-B4A228BAF7E4}"/>
              </a:ext>
            </a:extLst>
          </p:cNvPr>
          <p:cNvSpPr txBox="1"/>
          <p:nvPr/>
        </p:nvSpPr>
        <p:spPr>
          <a:xfrm>
            <a:off x="653143" y="1231149"/>
            <a:ext cx="7837714" cy="5333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n-BE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Concluding remarks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endParaRPr lang="en-BE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B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National Summary Dashboards are based on the data as delivered by the countries</a:t>
            </a:r>
          </a:p>
          <a:p>
            <a:pPr marL="5715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B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data of Art. 12 and Art. 17 of the same features as reported by non-EU countries are merged with the Resolution No. 8 data</a:t>
            </a:r>
          </a:p>
          <a:p>
            <a:pPr marL="5715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B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dashboards should </a:t>
            </a:r>
            <a:r>
              <a:rPr lang="fr-F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raise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fr-F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awareness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B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Resolution No. 8 (2012) reporting</a:t>
            </a:r>
          </a:p>
          <a:p>
            <a:pPr marL="5715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B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</a:t>
            </a:r>
            <a:r>
              <a:rPr lang="en-B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should be used as a tool to browse the data and to foster ideas and plan the future reporting round(s)</a:t>
            </a:r>
          </a:p>
          <a:p>
            <a:pPr marL="5715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B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....</a:t>
            </a:r>
            <a:endParaRPr lang="en-B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19550"/>
      </p:ext>
    </p:extLst>
  </p:cSld>
  <p:clrMapOvr>
    <a:masterClrMapping/>
  </p:clrMapOvr>
</p:sld>
</file>

<file path=ppt/theme/theme1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d78929d-a1b9-48c9-8518-231930b0cfbd" xsi:nil="true"/>
    <lcf76f155ced4ddcb4097134ff3c332f xmlns="5a85a8cd-11b6-4c49-b88c-fe5436cf80a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308F1ACEF5D341993D3E72B2C03D81" ma:contentTypeVersion="13" ma:contentTypeDescription="Een nieuw document maken." ma:contentTypeScope="" ma:versionID="6fe1a5c9312888dd7da8110325a07302">
  <xsd:schema xmlns:xsd="http://www.w3.org/2001/XMLSchema" xmlns:xs="http://www.w3.org/2001/XMLSchema" xmlns:p="http://schemas.microsoft.com/office/2006/metadata/properties" xmlns:ns2="5a85a8cd-11b6-4c49-b88c-fe5436cf80ab" xmlns:ns3="3d78929d-a1b9-48c9-8518-231930b0cfbd" targetNamespace="http://schemas.microsoft.com/office/2006/metadata/properties" ma:root="true" ma:fieldsID="8b438963cef2be5321d8b144ef07d37a" ns2:_="" ns3:_="">
    <xsd:import namespace="5a85a8cd-11b6-4c49-b88c-fe5436cf80ab"/>
    <xsd:import namespace="3d78929d-a1b9-48c9-8518-231930b0cf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85a8cd-11b6-4c49-b88c-fe5436cf80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02c24a4a-9ec6-41da-b87c-f154be669c6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78929d-a1b9-48c9-8518-231930b0cfbd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c2b32817-8f8d-447d-ba93-1d0178a8bf09}" ma:internalName="TaxCatchAll" ma:showField="CatchAllData" ma:web="3d78929d-a1b9-48c9-8518-231930b0cf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9DE1C2-6D94-4F09-B53A-0137A43CF5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24E78F-25CA-44D3-B90B-012340C9D9FE}">
  <ds:schemaRefs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5a85a8cd-11b6-4c49-b88c-fe5436cf80ab"/>
    <ds:schemaRef ds:uri="http://purl.org/dc/terms/"/>
    <ds:schemaRef ds:uri="http://schemas.microsoft.com/office/infopath/2007/PartnerControls"/>
    <ds:schemaRef ds:uri="http://www.w3.org/XML/1998/namespace"/>
    <ds:schemaRef ds:uri="3d78929d-a1b9-48c9-8518-231930b0cfbd"/>
  </ds:schemaRefs>
</ds:datastoreItem>
</file>

<file path=customXml/itemProps3.xml><?xml version="1.0" encoding="utf-8"?>
<ds:datastoreItem xmlns:ds="http://schemas.openxmlformats.org/officeDocument/2006/customXml" ds:itemID="{3CEF64CB-4064-4091-9193-F5349B128A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85a8cd-11b6-4c49-b88c-fe5436cf80ab"/>
    <ds:schemaRef ds:uri="3d78929d-a1b9-48c9-8518-231930b0cf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228</Words>
  <Application>Microsoft Office PowerPoint</Application>
  <PresentationFormat>Affichage à l'écran (4:3)</PresentationFormat>
  <Paragraphs>21</Paragraphs>
  <Slides>10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10</vt:i4>
      </vt:variant>
    </vt:vector>
  </HeadingPairs>
  <TitlesOfParts>
    <vt:vector size="21" baseType="lpstr">
      <vt:lpstr>Arial</vt:lpstr>
      <vt:lpstr>Arial Narrow</vt:lpstr>
      <vt:lpstr>Calibri</vt:lpstr>
      <vt:lpstr>Calibri Light</vt:lpstr>
      <vt:lpstr>Century Gothic</vt:lpstr>
      <vt:lpstr>TimesNewRomanPS-BoldMT</vt:lpstr>
      <vt:lpstr>TimesNewRomanPSMT</vt:lpstr>
      <vt:lpstr>1_Conception personnalisée</vt:lpstr>
      <vt:lpstr>Conception personnalisée</vt:lpstr>
      <vt:lpstr>4_Conception personnalisée</vt:lpstr>
      <vt:lpstr>3_Conception personnalisée</vt:lpstr>
      <vt:lpstr>AD-HOC WORKING GROUP ON REPORTING  National summary dashboards of the first reporting  under Resolution No. 8 (2012)  Marc Roekaerts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2015-12-09T08:37:49Z</dcterms:created>
  <dcterms:modified xsi:type="dcterms:W3CDTF">2022-06-17T14:24:56Z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0x010100D8308F1ACEF5D341993D3E72B2C03D81</vt:lpwstr>
  </property>
  <property fmtid="{D5CDD505-2E9C-101B-9397-08002B2CF9AE}" pid="3" name="MediaServiceImageTags">
    <vt:lpwstr/>
  </property>
</Properties>
</file>