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8"/>
  </p:notesMasterIdLst>
  <p:handoutMasterIdLst>
    <p:handoutMasterId r:id="rId19"/>
  </p:handoutMasterIdLst>
  <p:sldIdLst>
    <p:sldId id="350" r:id="rId8"/>
    <p:sldId id="622" r:id="rId9"/>
    <p:sldId id="605" r:id="rId10"/>
    <p:sldId id="621" r:id="rId11"/>
    <p:sldId id="624" r:id="rId12"/>
    <p:sldId id="625" r:id="rId13"/>
    <p:sldId id="626" r:id="rId14"/>
    <p:sldId id="627" r:id="rId15"/>
    <p:sldId id="628" r:id="rId16"/>
    <p:sldId id="611" r:id="rId17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FFD54F"/>
    <a:srgbClr val="409994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C61514-2CC0-445C-B01F-036C94A7CEC1}" v="5" dt="2022-06-14T13:07:58.716"/>
    <p1510:client id="{8DFF633E-4D96-40D7-8AAC-5FB29E9C28D6}" v="10" dt="2022-06-14T12:12:40.6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 autoAdjust="0"/>
    <p:restoredTop sz="88567" autoAdjust="0"/>
  </p:normalViewPr>
  <p:slideViewPr>
    <p:cSldViewPr snapToGrid="0" snapToObjects="1">
      <p:cViewPr varScale="1">
        <p:scale>
          <a:sx n="59" d="100"/>
          <a:sy n="59" d="100"/>
        </p:scale>
        <p:origin x="126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17/06/2022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17/06/2022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‹N°›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#_Toc105407487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bern-convention/national-summary-dashboards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sz="2400" dirty="0">
                <a:solidFill>
                  <a:srgbClr val="409994"/>
                </a:solidFill>
                <a:latin typeface="+mn-lt"/>
              </a:rPr>
              <a:t>AD-HOC WORKING GROUP ON REPORTING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r>
              <a:rPr lang="en-US" sz="2400" dirty="0">
                <a:solidFill>
                  <a:srgbClr val="409994"/>
                </a:solidFill>
                <a:latin typeface="+mn-lt"/>
              </a:rPr>
              <a:t>N</a:t>
            </a:r>
            <a:r>
              <a:rPr lang="en-BE" sz="2400" dirty="0" err="1">
                <a:solidFill>
                  <a:srgbClr val="409994"/>
                </a:solidFill>
                <a:latin typeface="+mn-lt"/>
              </a:rPr>
              <a:t>ational</a:t>
            </a:r>
            <a:r>
              <a:rPr lang="en-BE" sz="2400" dirty="0">
                <a:solidFill>
                  <a:srgbClr val="409994"/>
                </a:solidFill>
                <a:latin typeface="+mn-lt"/>
              </a:rPr>
              <a:t> summary dashboards of the first reporting </a:t>
            </a: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r>
              <a:rPr lang="en-BE" sz="2400" dirty="0">
                <a:solidFill>
                  <a:srgbClr val="409994"/>
                </a:solidFill>
                <a:latin typeface="+mn-lt"/>
              </a:rPr>
              <a:t>under Resolution No. 8 (2012)</a:t>
            </a: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br>
              <a:rPr lang="en-BE" sz="1200" dirty="0">
                <a:solidFill>
                  <a:srgbClr val="409994"/>
                </a:solidFill>
                <a:latin typeface="+mn-lt"/>
              </a:rPr>
            </a:br>
            <a:r>
              <a:rPr lang="en-BE" dirty="0">
                <a:solidFill>
                  <a:srgbClr val="409994"/>
                </a:solidFill>
                <a:latin typeface="+mn-lt"/>
              </a:rPr>
              <a:t>Marc Roekaerts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BE" sz="1400" dirty="0">
                <a:solidFill>
                  <a:srgbClr val="409994"/>
                </a:solidFill>
                <a:latin typeface="+mn-lt"/>
                <a:ea typeface="Arial Narrow" charset="0"/>
                <a:cs typeface="Arial Narrow" charset="0"/>
              </a:rPr>
              <a:t>15 June 2022, online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9144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fungus&#10;&#10;Description automatically generated">
            <a:extLst>
              <a:ext uri="{FF2B5EF4-FFF2-40B4-BE49-F238E27FC236}">
                <a16:creationId xmlns:a16="http://schemas.microsoft.com/office/drawing/2014/main" id="{F21C4FD3-ABCF-A8F0-41BD-ED482848F7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53" r="1780"/>
          <a:stretch/>
        </p:blipFill>
        <p:spPr>
          <a:xfrm>
            <a:off x="20" y="1"/>
            <a:ext cx="9143980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0D82A9-389E-4A75-83F7-8F34FD79D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48" y="5469340"/>
            <a:ext cx="519848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269249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74914" y="2634343"/>
            <a:ext cx="8011885" cy="351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3200" dirty="0">
              <a:solidFill>
                <a:schemeClr val="tx1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7B55BAB-BF3A-136B-7EE6-4C8DF12E9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r"/>
                <a:tab pos="5578475" algn="r"/>
              </a:tabLst>
            </a:pP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1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	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The countries databases</a:t>
            </a:r>
            <a:endParaRPr kumimoji="0" lang="en-GB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E53144D-9A1F-DA23-CB08-BA6A38652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r"/>
                <a:tab pos="55784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r"/>
                <a:tab pos="5578475" algn="r"/>
              </a:tabLst>
            </a:pP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1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	</a:t>
            </a:r>
            <a:r>
              <a:rPr kumimoji="0" lang="en-GB" altLang="en-B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ヒラギノ角ゴ Pro W3"/>
                <a:cs typeface="Calibri" panose="020F0502020204030204" pitchFamily="34" charset="0"/>
                <a:hlinkClick r:id="rId2"/>
              </a:rPr>
              <a:t>The countries databases</a:t>
            </a:r>
            <a:endParaRPr kumimoji="0" lang="en-GB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0E2BE1-4D00-969D-49EE-028E2398AE70}"/>
              </a:ext>
            </a:extLst>
          </p:cNvPr>
          <p:cNvSpPr txBox="1"/>
          <p:nvPr/>
        </p:nvSpPr>
        <p:spPr>
          <a:xfrm>
            <a:off x="457201" y="2136339"/>
            <a:ext cx="822959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0" dirty="0">
                <a:solidFill>
                  <a:srgbClr val="000000"/>
                </a:solidFill>
                <a:effectLst/>
                <a:latin typeface="TimesNewRomanPS-BoldMT"/>
              </a:rPr>
              <a:t>National summary dashboards of the first reporting </a:t>
            </a:r>
            <a:br>
              <a:rPr lang="en-BE" sz="2400" b="1" i="0" dirty="0">
                <a:solidFill>
                  <a:srgbClr val="000000"/>
                </a:solidFill>
                <a:effectLst/>
                <a:latin typeface="TimesNewRomanPS-BoldMT"/>
              </a:rPr>
            </a:br>
            <a:r>
              <a:rPr lang="en-US" sz="2400" b="1" i="0" dirty="0">
                <a:solidFill>
                  <a:srgbClr val="000000"/>
                </a:solidFill>
                <a:effectLst/>
                <a:latin typeface="TimesNewRomanPS-BoldMT"/>
              </a:rPr>
              <a:t>under Resolution No. 8 (2012)</a:t>
            </a:r>
            <a:endParaRPr lang="en-BE" sz="2400" b="1" i="0" dirty="0">
              <a:solidFill>
                <a:srgbClr val="000000"/>
              </a:solidFill>
              <a:effectLst/>
              <a:latin typeface="TimesNewRomanPS-BoldMT"/>
            </a:endParaRPr>
          </a:p>
          <a:p>
            <a:br>
              <a:rPr lang="en-US" sz="2400" b="1" i="0" dirty="0">
                <a:solidFill>
                  <a:srgbClr val="000000"/>
                </a:solidFill>
                <a:effectLst/>
                <a:latin typeface="TimesNewRomanPS-BoldMT"/>
              </a:rPr>
            </a:br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• </a:t>
            </a:r>
            <a:r>
              <a:rPr lang="en-US" sz="2400" b="0" i="0" dirty="0">
                <a:solidFill>
                  <a:srgbClr val="0000FF"/>
                </a:solidFill>
                <a:effectLst/>
                <a:latin typeface="TimesNewRomanPSMT"/>
              </a:rPr>
              <a:t>Number of habitats and species reported per country and per biogeographical region</a:t>
            </a:r>
            <a:br>
              <a:rPr lang="en-US" sz="2400" b="0" i="0" dirty="0">
                <a:solidFill>
                  <a:srgbClr val="0000FF"/>
                </a:solidFill>
                <a:effectLst/>
                <a:latin typeface="TimesNewRomanPSMT"/>
              </a:rPr>
            </a:br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• </a:t>
            </a:r>
            <a:r>
              <a:rPr lang="en-US" sz="2400" b="0" i="0" dirty="0">
                <a:solidFill>
                  <a:srgbClr val="0000FF"/>
                </a:solidFill>
                <a:effectLst/>
                <a:latin typeface="TimesNewRomanPSMT"/>
              </a:rPr>
              <a:t>Conservation status and trends of habitats and species</a:t>
            </a:r>
            <a:br>
              <a:rPr lang="en-US" sz="2400" b="0" i="0" dirty="0">
                <a:solidFill>
                  <a:srgbClr val="0000FF"/>
                </a:solidFill>
                <a:effectLst/>
                <a:latin typeface="TimesNewRomanPSMT"/>
              </a:rPr>
            </a:br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• </a:t>
            </a:r>
            <a:r>
              <a:rPr lang="en-US" sz="2400" b="0" i="0" dirty="0">
                <a:solidFill>
                  <a:srgbClr val="0000FF"/>
                </a:solidFill>
                <a:effectLst/>
                <a:latin typeface="TimesNewRomanPSMT"/>
              </a:rPr>
              <a:t>Main pressures and threats</a:t>
            </a:r>
            <a:br>
              <a:rPr lang="en-US" sz="2400" b="0" i="0" dirty="0">
                <a:solidFill>
                  <a:srgbClr val="0000FF"/>
                </a:solidFill>
                <a:effectLst/>
                <a:latin typeface="TimesNewRomanPSMT"/>
              </a:rPr>
            </a:br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• </a:t>
            </a:r>
            <a:r>
              <a:rPr lang="en-US" sz="2400" b="0" i="0" dirty="0">
                <a:solidFill>
                  <a:srgbClr val="0000FF"/>
                </a:solidFill>
                <a:effectLst/>
                <a:latin typeface="TimesNewRomanPSMT"/>
              </a:rPr>
              <a:t>Data completeness and quality</a:t>
            </a:r>
            <a:r>
              <a:rPr lang="en-US" sz="2400" dirty="0"/>
              <a:t> </a:t>
            </a:r>
            <a:br>
              <a:rPr lang="en-US" sz="2400" dirty="0"/>
            </a:br>
            <a:endParaRPr lang="en-BE" sz="2400" dirty="0"/>
          </a:p>
        </p:txBody>
      </p:sp>
    </p:spTree>
    <p:extLst>
      <p:ext uri="{BB962C8B-B14F-4D97-AF65-F5344CB8AC3E}">
        <p14:creationId xmlns:p14="http://schemas.microsoft.com/office/powerpoint/2010/main" val="2324612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40E7D80-EC75-435F-A065-8C1A6D8BA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6286" y="509059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BE" altLang="en-B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BE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C8EC6E-CB3B-ECD9-F3EA-BC7A8F0D2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8242"/>
            <a:ext cx="9144000" cy="465031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E9C9603-BF6A-5DFC-5D1F-C64E165E9BD8}"/>
              </a:ext>
            </a:extLst>
          </p:cNvPr>
          <p:cNvSpPr txBox="1">
            <a:spLocks/>
          </p:cNvSpPr>
          <p:nvPr/>
        </p:nvSpPr>
        <p:spPr>
          <a:xfrm>
            <a:off x="57581" y="1172235"/>
            <a:ext cx="90288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Dashboards accessible from the Bern Convention Webpage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872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BD5E3DD-7F58-EE42-A0C9-648F9CFCD74D}"/>
              </a:ext>
            </a:extLst>
          </p:cNvPr>
          <p:cNvSpPr txBox="1">
            <a:spLocks/>
          </p:cNvSpPr>
          <p:nvPr/>
        </p:nvSpPr>
        <p:spPr>
          <a:xfrm>
            <a:off x="57581" y="975666"/>
            <a:ext cx="90288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Introduction page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E81C4F-6030-1E7E-925E-0D50E1BA9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5498"/>
            <a:ext cx="9144000" cy="4623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B36BCD-A451-C5AA-EDA9-2178182969C1}"/>
              </a:ext>
            </a:extLst>
          </p:cNvPr>
          <p:cNvSpPr txBox="1"/>
          <p:nvPr/>
        </p:nvSpPr>
        <p:spPr>
          <a:xfrm>
            <a:off x="489857" y="6398696"/>
            <a:ext cx="84473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3"/>
              </a:rPr>
              <a:t>https://www.coe.int/en/web/bern-convention/national-summary-dashboards</a:t>
            </a:r>
            <a:r>
              <a:rPr lang="en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41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D63ED-C537-40B4-130C-957EDD92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300ACA-820D-6232-102C-8EC769968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397" y="907548"/>
            <a:ext cx="7347205" cy="595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18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D63ED-C537-40B4-130C-957EDD92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B6C9D8-B375-AD1F-4492-426B327BC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43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99B9C-B757-B50F-717A-D36B95C33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C96757-5551-D23D-59E9-66CDA973D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63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21DE5-1CB4-E35C-5CC0-5B26534FF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B0E906-4B2B-FB7E-8E05-814182F76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53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43237-2508-3C60-3918-276180485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7C3014-4C33-B7AE-D297-B4A228BAF7E4}"/>
              </a:ext>
            </a:extLst>
          </p:cNvPr>
          <p:cNvSpPr txBox="1"/>
          <p:nvPr/>
        </p:nvSpPr>
        <p:spPr>
          <a:xfrm>
            <a:off x="653143" y="1231149"/>
            <a:ext cx="7837714" cy="5333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en-B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Concluding remarks</a:t>
            </a: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endParaRPr lang="en-BE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National Summary Dashboards are based on the data as delivered by the countries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data of Art. 12 and Art. 17 of the same features as reported by non-EU countries are merged with the Resolution No. 8 data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dashboards should 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raise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awareness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Resolution No. 8 (2012) reporting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</a:t>
            </a:r>
            <a:r>
              <a:rPr lang="en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should be used as a tool to browse the data and to foster ideas and plan the future reporting round(s)</a:t>
            </a: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....</a:t>
            </a:r>
            <a:endParaRPr lang="en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19550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78929d-a1b9-48c9-8518-231930b0cfbd" xsi:nil="true"/>
    <lcf76f155ced4ddcb4097134ff3c332f xmlns="5a85a8cd-11b6-4c49-b88c-fe5436cf80a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3" ma:contentTypeDescription="Een nieuw document maken." ma:contentTypeScope="" ma:versionID="6fe1a5c9312888dd7da8110325a07302">
  <xsd:schema xmlns:xsd="http://www.w3.org/2001/XMLSchema" xmlns:xs="http://www.w3.org/2001/XMLSchema" xmlns:p="http://schemas.microsoft.com/office/2006/metadata/properties" xmlns:ns2="5a85a8cd-11b6-4c49-b88c-fe5436cf80ab" xmlns:ns3="3d78929d-a1b9-48c9-8518-231930b0cfbd" targetNamespace="http://schemas.microsoft.com/office/2006/metadata/properties" ma:root="true" ma:fieldsID="8b438963cef2be5321d8b144ef07d37a" ns2:_="" ns3:_="">
    <xsd:import namespace="5a85a8cd-11b6-4c49-b88c-fe5436cf80ab"/>
    <xsd:import namespace="3d78929d-a1b9-48c9-8518-231930b0cf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02c24a4a-9ec6-41da-b87c-f154be669c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78929d-a1b9-48c9-8518-231930b0cfb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c2b32817-8f8d-447d-ba93-1d0178a8bf09}" ma:internalName="TaxCatchAll" ma:showField="CatchAllData" ma:web="3d78929d-a1b9-48c9-8518-231930b0cf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24E78F-25CA-44D3-B90B-012340C9D9FE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5a85a8cd-11b6-4c49-b88c-fe5436cf80ab"/>
    <ds:schemaRef ds:uri="http://purl.org/dc/terms/"/>
    <ds:schemaRef ds:uri="http://schemas.microsoft.com/office/infopath/2007/PartnerControls"/>
    <ds:schemaRef ds:uri="http://www.w3.org/XML/1998/namespace"/>
    <ds:schemaRef ds:uri="3d78929d-a1b9-48c9-8518-231930b0cfbd"/>
  </ds:schemaRefs>
</ds:datastoreItem>
</file>

<file path=customXml/itemProps3.xml><?xml version="1.0" encoding="utf-8"?>
<ds:datastoreItem xmlns:ds="http://schemas.openxmlformats.org/officeDocument/2006/customXml" ds:itemID="{3CEF64CB-4064-4091-9193-F5349B128A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3d78929d-a1b9-48c9-8518-231930b0cf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228</Words>
  <Application>Microsoft Office PowerPoint</Application>
  <PresentationFormat>Affichage à l'écran (4:3)</PresentationFormat>
  <Paragraphs>21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10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Century Gothic</vt:lpstr>
      <vt:lpstr>TimesNewRomanPS-BoldMT</vt:lpstr>
      <vt:lpstr>TimesNewRomanPSMT</vt:lpstr>
      <vt:lpstr>1_Conception personnalisée</vt:lpstr>
      <vt:lpstr>Conception personnalisée</vt:lpstr>
      <vt:lpstr>4_Conception personnalisée</vt:lpstr>
      <vt:lpstr>3_Conception personnalisée</vt:lpstr>
      <vt:lpstr>AD-HOC WORKING GROUP ON REPORTING  National summary dashboards of the first reporting  under Resolution No. 8 (2012)  Marc Roekaerts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2022-06-17T14:24:56Z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  <property fmtid="{D5CDD505-2E9C-101B-9397-08002B2CF9AE}" pid="3" name="MediaServiceImageTags">
    <vt:lpwstr/>
  </property>
</Properties>
</file>