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3"/>
  </p:notesMasterIdLst>
  <p:sldIdLst>
    <p:sldId id="257" r:id="rId2"/>
    <p:sldId id="258" r:id="rId3"/>
    <p:sldId id="278" r:id="rId4"/>
    <p:sldId id="286" r:id="rId5"/>
    <p:sldId id="287" r:id="rId6"/>
    <p:sldId id="288" r:id="rId7"/>
    <p:sldId id="283" r:id="rId8"/>
    <p:sldId id="296" r:id="rId9"/>
    <p:sldId id="292" r:id="rId10"/>
    <p:sldId id="298"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5050"/>
    <a:srgbClr val="FFCC00"/>
    <a:srgbClr val="B9BCC1"/>
    <a:srgbClr val="EAEFF7"/>
    <a:srgbClr val="E67A5C"/>
    <a:srgbClr val="0592BD"/>
    <a:srgbClr val="CDE9F2"/>
    <a:srgbClr val="E6F4F8"/>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59526" autoAdjust="0"/>
  </p:normalViewPr>
  <p:slideViewPr>
    <p:cSldViewPr snapToGrid="0">
      <p:cViewPr varScale="1">
        <p:scale>
          <a:sx n="70" d="100"/>
          <a:sy n="70" d="100"/>
        </p:scale>
        <p:origin x="2146" y="4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276EFD-01CD-4819-94E2-180B027D33D7}" type="datetimeFigureOut">
              <a:rPr lang="en-GB" smtClean="0"/>
              <a:t>29/11/2022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58D613-DF18-47F9-9CE5-E18BC852C7A0}" type="slidenum">
              <a:rPr lang="en-GB" smtClean="0"/>
              <a:t>‹#›</a:t>
            </a:fld>
            <a:endParaRPr lang="en-GB"/>
          </a:p>
        </p:txBody>
      </p:sp>
    </p:spTree>
    <p:extLst>
      <p:ext uri="{BB962C8B-B14F-4D97-AF65-F5344CB8AC3E}">
        <p14:creationId xmlns:p14="http://schemas.microsoft.com/office/powerpoint/2010/main" val="2473545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A very brief overview for </a:t>
            </a:r>
            <a:r>
              <a:rPr lang="en-GB" baseline="0" dirty="0" smtClean="0"/>
              <a:t>context –</a:t>
            </a:r>
          </a:p>
          <a:p>
            <a:endParaRPr lang="en-GB" baseline="0" dirty="0" smtClean="0"/>
          </a:p>
          <a:p>
            <a:r>
              <a:rPr lang="en-GB" baseline="0" dirty="0" smtClean="0"/>
              <a:t>Ruddy Duck is an introduced species in Europe. A large population became established in the UK in the 1990s, and from there spread to many countries across </a:t>
            </a:r>
            <a:r>
              <a:rPr lang="en-GB" baseline="0" dirty="0" smtClean="0"/>
              <a:t>Europe. </a:t>
            </a:r>
            <a:r>
              <a:rPr lang="en-GB" baseline="0" dirty="0" smtClean="0"/>
              <a:t>It became the main threat to the native White-headed Duck.</a:t>
            </a:r>
          </a:p>
          <a:p>
            <a:r>
              <a:rPr lang="en-GB" baseline="0" dirty="0" smtClean="0"/>
              <a:t/>
            </a:r>
            <a:br>
              <a:rPr lang="en-GB" baseline="0" dirty="0" smtClean="0"/>
            </a:br>
            <a:r>
              <a:rPr lang="en-GB" baseline="0" dirty="0" smtClean="0"/>
              <a:t>The Bern Convention developed an eradication plan in the 1990s which is updated every five years, most recently in 2020. </a:t>
            </a:r>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E558D613-DF18-47F9-9CE5-E18BC852C7A0}" type="slidenum">
              <a:rPr lang="en-GB" smtClean="0"/>
              <a:t>1</a:t>
            </a:fld>
            <a:endParaRPr lang="en-GB"/>
          </a:p>
        </p:txBody>
      </p:sp>
    </p:spTree>
    <p:extLst>
      <p:ext uri="{BB962C8B-B14F-4D97-AF65-F5344CB8AC3E}">
        <p14:creationId xmlns:p14="http://schemas.microsoft.com/office/powerpoint/2010/main" val="39374776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558D613-DF18-47F9-9CE5-E18BC852C7A0}" type="slidenum">
              <a:rPr lang="en-GB" smtClean="0"/>
              <a:t>11</a:t>
            </a:fld>
            <a:endParaRPr lang="en-GB"/>
          </a:p>
        </p:txBody>
      </p:sp>
    </p:spTree>
    <p:extLst>
      <p:ext uri="{BB962C8B-B14F-4D97-AF65-F5344CB8AC3E}">
        <p14:creationId xmlns:p14="http://schemas.microsoft.com/office/powerpoint/2010/main" val="1899765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One of the aims of the plan – eradication in the wild – is within reach.</a:t>
            </a:r>
          </a:p>
          <a:p>
            <a:endParaRPr lang="en-GB" baseline="0" dirty="0" smtClean="0"/>
          </a:p>
          <a:p>
            <a:r>
              <a:rPr lang="en-GB" baseline="0" dirty="0" smtClean="0"/>
              <a:t>The outcomes of the latest plan reflect that eradication in the wild is achievable in the current plan period</a:t>
            </a:r>
            <a:br>
              <a:rPr lang="en-GB" baseline="0" dirty="0" smtClean="0"/>
            </a:br>
            <a:r>
              <a:rPr lang="en-GB" baseline="0" dirty="0" smtClean="0"/>
              <a:t/>
            </a:r>
            <a:br>
              <a:rPr lang="en-GB" baseline="0" dirty="0" smtClean="0"/>
            </a:br>
            <a:r>
              <a:rPr lang="en-GB" baseline="0" dirty="0" smtClean="0"/>
              <a:t>In this final stage, we will actively track progress – each year checking that the plan remains on course, identifying problems as soon they arise, so they can be solved quickly.</a:t>
            </a:r>
          </a:p>
          <a:p>
            <a:endParaRPr lang="en-GB" baseline="0" dirty="0" smtClean="0"/>
          </a:p>
          <a:p>
            <a:r>
              <a:rPr lang="en-GB" baseline="0" dirty="0" smtClean="0"/>
              <a:t>This is of paramount importance as we reach the closing stages – collective actions need to be coordinated and synchronous if the plan is to succeed. </a:t>
            </a:r>
            <a:br>
              <a:rPr lang="en-GB" baseline="0" dirty="0" smtClean="0"/>
            </a:br>
            <a:endParaRPr lang="en-GB" baseline="0" dirty="0" smtClean="0"/>
          </a:p>
          <a:p>
            <a:endParaRPr lang="en-GB" baseline="0" dirty="0" smtClean="0"/>
          </a:p>
          <a:p>
            <a:endParaRPr lang="en-GB" baseline="0" dirty="0" smtClean="0"/>
          </a:p>
          <a:p>
            <a:endParaRPr lang="en-GB" baseline="0" dirty="0" smtClean="0"/>
          </a:p>
        </p:txBody>
      </p:sp>
      <p:sp>
        <p:nvSpPr>
          <p:cNvPr id="4" name="Slide Number Placeholder 3"/>
          <p:cNvSpPr>
            <a:spLocks noGrp="1"/>
          </p:cNvSpPr>
          <p:nvPr>
            <p:ph type="sldNum" sz="quarter" idx="10"/>
          </p:nvPr>
        </p:nvSpPr>
        <p:spPr/>
        <p:txBody>
          <a:bodyPr/>
          <a:lstStyle/>
          <a:p>
            <a:fld id="{E558D613-DF18-47F9-9CE5-E18BC852C7A0}" type="slidenum">
              <a:rPr lang="en-GB" smtClean="0"/>
              <a:t>2</a:t>
            </a:fld>
            <a:endParaRPr lang="en-GB"/>
          </a:p>
        </p:txBody>
      </p:sp>
    </p:spTree>
    <p:extLst>
      <p:ext uri="{BB962C8B-B14F-4D97-AF65-F5344CB8AC3E}">
        <p14:creationId xmlns:p14="http://schemas.microsoft.com/office/powerpoint/2010/main" val="23025512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baseline="0" dirty="0" smtClean="0">
                <a:solidFill>
                  <a:schemeClr val="tx1"/>
                </a:solidFill>
                <a:effectLst/>
                <a:latin typeface="+mn-lt"/>
                <a:ea typeface="+mn-ea"/>
                <a:cs typeface="+mn-cs"/>
              </a:rPr>
              <a:t>For the plan, CPs are placed in Tiers, requiring different actions relevant to their situation –</a:t>
            </a:r>
          </a:p>
          <a:p>
            <a:pPr lvl="0"/>
            <a:r>
              <a:rPr lang="en-GB" sz="1200" kern="1200" baseline="0" dirty="0" smtClean="0">
                <a:solidFill>
                  <a:schemeClr val="tx1"/>
                </a:solidFill>
                <a:effectLst/>
                <a:latin typeface="+mn-lt"/>
                <a:ea typeface="+mn-ea"/>
                <a:cs typeface="+mn-cs"/>
              </a:rPr>
              <a:t/>
            </a:r>
            <a:br>
              <a:rPr lang="en-GB" sz="1200" kern="1200" baseline="0" dirty="0" smtClean="0">
                <a:solidFill>
                  <a:schemeClr val="tx1"/>
                </a:solidFill>
                <a:effectLst/>
                <a:latin typeface="+mn-lt"/>
                <a:ea typeface="+mn-ea"/>
                <a:cs typeface="+mn-cs"/>
              </a:rPr>
            </a:br>
            <a:r>
              <a:rPr lang="en-GB" sz="1200" kern="1200" dirty="0" smtClean="0">
                <a:solidFill>
                  <a:schemeClr val="tx1"/>
                </a:solidFill>
                <a:effectLst/>
                <a:latin typeface="+mn-lt"/>
                <a:ea typeface="+mn-ea"/>
                <a:cs typeface="+mn-cs"/>
              </a:rPr>
              <a:t>Tier 3 – are those with breeding and/or significant numbers of Ruddy Ducks – these</a:t>
            </a:r>
            <a:r>
              <a:rPr lang="en-GB" sz="1200" kern="1200" baseline="0" dirty="0" smtClean="0">
                <a:solidFill>
                  <a:schemeClr val="tx1"/>
                </a:solidFill>
                <a:effectLst/>
                <a:latin typeface="+mn-lt"/>
                <a:ea typeface="+mn-ea"/>
                <a:cs typeface="+mn-cs"/>
              </a:rPr>
              <a:t> countries need </a:t>
            </a:r>
            <a:r>
              <a:rPr lang="en-GB" sz="1200" kern="1200" dirty="0" smtClean="0">
                <a:solidFill>
                  <a:schemeClr val="tx1"/>
                </a:solidFill>
                <a:effectLst/>
                <a:latin typeface="+mn-lt"/>
                <a:ea typeface="+mn-ea"/>
                <a:cs typeface="+mn-cs"/>
              </a:rPr>
              <a:t>proactive control programmes</a:t>
            </a:r>
          </a:p>
          <a:p>
            <a:pPr lvl="0"/>
            <a:r>
              <a:rPr lang="en-GB" sz="1200" kern="1200" dirty="0" smtClean="0">
                <a:solidFill>
                  <a:schemeClr val="tx1"/>
                </a:solidFill>
                <a:effectLst/>
                <a:latin typeface="+mn-lt"/>
                <a:ea typeface="+mn-ea"/>
                <a:cs typeface="+mn-cs"/>
              </a:rPr>
              <a:t>Tier 2 – are those at significant risk of birds arriving from Tier 3 countries – requiring</a:t>
            </a:r>
            <a:r>
              <a:rPr lang="en-GB" sz="1200" kern="1200" baseline="0" dirty="0" smtClean="0">
                <a:solidFill>
                  <a:schemeClr val="tx1"/>
                </a:solidFill>
                <a:effectLst/>
                <a:latin typeface="+mn-lt"/>
                <a:ea typeface="+mn-ea"/>
                <a:cs typeface="+mn-cs"/>
              </a:rPr>
              <a:t> reactive control</a:t>
            </a:r>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Tier</a:t>
            </a:r>
            <a:r>
              <a:rPr lang="en-GB" sz="1200" kern="1200" baseline="0" dirty="0" smtClean="0">
                <a:solidFill>
                  <a:schemeClr val="tx1"/>
                </a:solidFill>
                <a:effectLst/>
                <a:latin typeface="+mn-lt"/>
                <a:ea typeface="+mn-ea"/>
                <a:cs typeface="+mn-cs"/>
              </a:rPr>
              <a:t> 1 – all other CPs – who actively monitor</a:t>
            </a:r>
            <a:endParaRPr lang="en-GB" sz="1200" kern="1200" dirty="0" smtClean="0">
              <a:solidFill>
                <a:schemeClr val="tx1"/>
              </a:solidFill>
              <a:effectLst/>
              <a:latin typeface="+mn-lt"/>
              <a:ea typeface="+mn-ea"/>
              <a:cs typeface="+mn-cs"/>
            </a:endParaRPr>
          </a:p>
          <a:p>
            <a:r>
              <a:rPr lang="en-GB" baseline="0" dirty="0" smtClean="0"/>
              <a:t/>
            </a:r>
            <a:br>
              <a:rPr lang="en-GB" baseline="0" dirty="0" smtClean="0"/>
            </a:br>
            <a:r>
              <a:rPr lang="en-GB" baseline="0" dirty="0" smtClean="0"/>
              <a:t>Monitoring and adaptation –</a:t>
            </a:r>
          </a:p>
          <a:p>
            <a:r>
              <a:rPr lang="en-GB" baseline="0" dirty="0" smtClean="0"/>
              <a:t>A</a:t>
            </a:r>
            <a:r>
              <a:rPr lang="en-GB" sz="1200" kern="1200" dirty="0" smtClean="0">
                <a:solidFill>
                  <a:schemeClr val="tx1"/>
                </a:solidFill>
                <a:effectLst/>
                <a:latin typeface="+mn-lt"/>
                <a:ea typeface="+mn-ea"/>
                <a:cs typeface="+mn-cs"/>
              </a:rPr>
              <a:t> questionnaire is sent to all CPs</a:t>
            </a:r>
            <a:r>
              <a:rPr lang="en-GB" sz="1200" kern="1200" baseline="0" dirty="0" smtClean="0">
                <a:solidFill>
                  <a:schemeClr val="tx1"/>
                </a:solidFill>
                <a:effectLst/>
                <a:latin typeface="+mn-lt"/>
                <a:ea typeface="+mn-ea"/>
                <a:cs typeface="+mn-cs"/>
              </a:rPr>
              <a:t> to assess progress – responses were received </a:t>
            </a:r>
            <a:r>
              <a:rPr lang="en-GB" sz="1200" kern="1200" dirty="0" smtClean="0">
                <a:solidFill>
                  <a:schemeClr val="tx1"/>
                </a:solidFill>
                <a:effectLst/>
                <a:latin typeface="+mn-lt"/>
                <a:ea typeface="+mn-ea"/>
                <a:cs typeface="+mn-cs"/>
              </a:rPr>
              <a:t>from 28</a:t>
            </a:r>
            <a:r>
              <a:rPr lang="en-GB" sz="1200" kern="1200" baseline="0" dirty="0" smtClean="0">
                <a:solidFill>
                  <a:schemeClr val="tx1"/>
                </a:solidFill>
                <a:effectLst/>
                <a:latin typeface="+mn-lt"/>
                <a:ea typeface="+mn-ea"/>
                <a:cs typeface="+mn-cs"/>
              </a:rPr>
              <a:t> </a:t>
            </a:r>
            <a:r>
              <a:rPr lang="en-GB" sz="1200" kern="1200" baseline="0" dirty="0" smtClean="0">
                <a:solidFill>
                  <a:schemeClr val="tx1"/>
                </a:solidFill>
                <a:effectLst/>
                <a:latin typeface="+mn-lt"/>
                <a:ea typeface="+mn-ea"/>
                <a:cs typeface="+mn-cs"/>
              </a:rPr>
              <a:t>(an improvement </a:t>
            </a:r>
            <a:r>
              <a:rPr lang="en-GB" sz="1200" kern="1200" baseline="0" dirty="0" smtClean="0">
                <a:solidFill>
                  <a:schemeClr val="tx1"/>
                </a:solidFill>
                <a:effectLst/>
                <a:latin typeface="+mn-lt"/>
                <a:ea typeface="+mn-ea"/>
                <a:cs typeface="+mn-cs"/>
              </a:rPr>
              <a:t>over 19 previous year)</a:t>
            </a:r>
            <a:r>
              <a:rPr lang="en-GB" sz="1200" kern="1200" dirty="0" smtClean="0">
                <a:solidFill>
                  <a:schemeClr val="tx1"/>
                </a:solidFill>
                <a:effectLst/>
                <a:latin typeface="+mn-lt"/>
                <a:ea typeface="+mn-ea"/>
                <a:cs typeface="+mn-cs"/>
              </a:rPr>
              <a:t> </a:t>
            </a:r>
          </a:p>
          <a:p>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A meeting was held of Tier 3 countries for adaptive management – technical experts from the five countries review progress and identify key issues so these</a:t>
            </a:r>
            <a:r>
              <a:rPr lang="en-GB" sz="1200" kern="1200" baseline="0" dirty="0" smtClean="0">
                <a:solidFill>
                  <a:schemeClr val="tx1"/>
                </a:solidFill>
                <a:effectLst/>
                <a:latin typeface="+mn-lt"/>
                <a:ea typeface="+mn-ea"/>
                <a:cs typeface="+mn-cs"/>
              </a:rPr>
              <a:t> can be addressed immediately to ensure the plan meets its goal</a:t>
            </a:r>
            <a:r>
              <a:rPr lang="en-GB" sz="1200" kern="1200" dirty="0" smtClean="0">
                <a:solidFill>
                  <a:schemeClr val="tx1"/>
                </a:solidFill>
                <a:effectLst/>
                <a:latin typeface="+mn-lt"/>
                <a:ea typeface="+mn-ea"/>
                <a:cs typeface="+mn-cs"/>
              </a:rPr>
              <a:t/>
            </a:r>
            <a:br>
              <a:rPr lang="en-GB" sz="1200" kern="1200" dirty="0" smtClean="0">
                <a:solidFill>
                  <a:schemeClr val="tx1"/>
                </a:solidFill>
                <a:effectLst/>
                <a:latin typeface="+mn-lt"/>
                <a:ea typeface="+mn-ea"/>
                <a:cs typeface="+mn-cs"/>
              </a:rPr>
            </a:br>
            <a:endParaRPr lang="en-GB" dirty="0"/>
          </a:p>
        </p:txBody>
      </p:sp>
      <p:sp>
        <p:nvSpPr>
          <p:cNvPr id="4" name="Slide Number Placeholder 3"/>
          <p:cNvSpPr>
            <a:spLocks noGrp="1"/>
          </p:cNvSpPr>
          <p:nvPr>
            <p:ph type="sldNum" sz="quarter" idx="10"/>
          </p:nvPr>
        </p:nvSpPr>
        <p:spPr/>
        <p:txBody>
          <a:bodyPr/>
          <a:lstStyle/>
          <a:p>
            <a:fld id="{45A1AC7A-43AE-4DA9-B310-3E81D1D1953B}" type="slidenum">
              <a:rPr lang="en-GB" smtClean="0"/>
              <a:t>3</a:t>
            </a:fld>
            <a:endParaRPr lang="en-GB"/>
          </a:p>
        </p:txBody>
      </p:sp>
    </p:spTree>
    <p:extLst>
      <p:ext uri="{BB962C8B-B14F-4D97-AF65-F5344CB8AC3E}">
        <p14:creationId xmlns:p14="http://schemas.microsoft.com/office/powerpoint/2010/main" val="2431753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A brief overview of key </a:t>
            </a:r>
            <a:r>
              <a:rPr lang="en-GB" baseline="0" dirty="0" smtClean="0"/>
              <a:t>results –</a:t>
            </a:r>
          </a:p>
          <a:p>
            <a:endParaRPr lang="en-GB" baseline="0" dirty="0" smtClean="0"/>
          </a:p>
          <a:p>
            <a:r>
              <a:rPr lang="en-GB" baseline="0" dirty="0" smtClean="0"/>
              <a:t>Results of from recent years paints a picture </a:t>
            </a:r>
            <a:r>
              <a:rPr lang="en-GB" baseline="0" dirty="0" smtClean="0"/>
              <a:t>of relatively small numbers in most Tier 3 countries – generally fewer than 20. The main part of the population is in NL, with over 100 birds.</a:t>
            </a:r>
          </a:p>
          <a:p>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solidFill>
                  <a:srgbClr val="FF0000"/>
                </a:solidFill>
              </a:rPr>
              <a:t>Notable points from the last year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solidFill>
                  <a:srgbClr val="FF0000"/>
                </a:solidFill>
              </a:rPr>
              <a:t>France – </a:t>
            </a:r>
            <a:r>
              <a:rPr lang="en-GB" baseline="0" dirty="0" smtClean="0">
                <a:solidFill>
                  <a:srgbClr val="FF0000"/>
                </a:solidFill>
              </a:rPr>
              <a:t>a notable jump, with a bigger number than </a:t>
            </a:r>
            <a:r>
              <a:rPr lang="en-GB" baseline="0" dirty="0" smtClean="0">
                <a:solidFill>
                  <a:srgbClr val="FF0000"/>
                </a:solidFill>
              </a:rPr>
              <a:t>in recent years. This was an influx of 50 birds in </a:t>
            </a:r>
            <a:r>
              <a:rPr lang="en-GB" baseline="0" dirty="0" smtClean="0">
                <a:solidFill>
                  <a:srgbClr val="FF0000"/>
                </a:solidFill>
              </a:rPr>
              <a:t>December </a:t>
            </a:r>
            <a:r>
              <a:rPr lang="en-GB" baseline="0" dirty="0" smtClean="0">
                <a:solidFill>
                  <a:srgbClr val="FF0000"/>
                </a:solidFill>
              </a:rPr>
              <a:t>2021, present till </a:t>
            </a:r>
            <a:r>
              <a:rPr lang="en-GB" baseline="0" dirty="0" smtClean="0">
                <a:solidFill>
                  <a:srgbClr val="FF0000"/>
                </a:solidFill>
              </a:rPr>
              <a:t>February. </a:t>
            </a:r>
            <a:endParaRPr lang="en-GB" baseline="0"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solidFill>
                  <a:srgbClr val="FF0000"/>
                </a:solidFill>
              </a:rPr>
              <a:t>Germany – better coverage and better </a:t>
            </a:r>
            <a:r>
              <a:rPr lang="en-GB" baseline="0" dirty="0" smtClean="0">
                <a:solidFill>
                  <a:srgbClr val="FF0000"/>
                </a:solidFill>
              </a:rPr>
              <a:t>assessment in the last year. </a:t>
            </a:r>
            <a:r>
              <a:rPr lang="en-GB" baseline="0" dirty="0" smtClean="0">
                <a:solidFill>
                  <a:srgbClr val="FF0000"/>
                </a:solidFill>
              </a:rPr>
              <a:t>Figures </a:t>
            </a:r>
            <a:r>
              <a:rPr lang="en-GB" baseline="0" dirty="0" smtClean="0">
                <a:solidFill>
                  <a:srgbClr val="FF0000"/>
                </a:solidFill>
              </a:rPr>
              <a:t>in the table are the max individuals in a single month, </a:t>
            </a:r>
            <a:r>
              <a:rPr lang="en-GB" baseline="0" dirty="0" smtClean="0">
                <a:solidFill>
                  <a:srgbClr val="FF0000"/>
                </a:solidFill>
              </a:rPr>
              <a:t>but based on repeated observations at same sites, the estimate is of 40 </a:t>
            </a:r>
            <a:r>
              <a:rPr lang="en-GB" baseline="0" dirty="0" smtClean="0">
                <a:solidFill>
                  <a:srgbClr val="FF0000"/>
                </a:solidFill>
              </a:rPr>
              <a:t>birds. That’s a </a:t>
            </a:r>
            <a:r>
              <a:rPr lang="en-GB" baseline="0" dirty="0" smtClean="0">
                <a:solidFill>
                  <a:srgbClr val="FF0000"/>
                </a:solidFill>
              </a:rPr>
              <a:t>significant number of birds, and many more than we previously thought.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smtClean="0">
              <a:solidFill>
                <a:srgbClr val="FF0000"/>
              </a:solidFill>
            </a:endParaRPr>
          </a:p>
          <a:p>
            <a:r>
              <a:rPr lang="en-GB" baseline="0" dirty="0" smtClean="0">
                <a:solidFill>
                  <a:srgbClr val="FF0000"/>
                </a:solidFill>
              </a:rPr>
              <a:t>Very few are seen elsewhere – generally just single birds for short periods. These are assumed to be wanderers from Tier 3 countries.</a:t>
            </a:r>
          </a:p>
          <a:p>
            <a:endParaRPr lang="en-GB" baseline="0" dirty="0" smtClean="0">
              <a:solidFill>
                <a:srgbClr val="FF0000"/>
              </a:solidFill>
            </a:endParaRPr>
          </a:p>
          <a:p>
            <a:r>
              <a:rPr lang="en-GB" baseline="0" dirty="0" smtClean="0">
                <a:solidFill>
                  <a:srgbClr val="FF0000"/>
                </a:solidFill>
              </a:rPr>
              <a:t>So, </a:t>
            </a:r>
            <a:r>
              <a:rPr lang="en-GB" baseline="0" dirty="0" smtClean="0">
                <a:solidFill>
                  <a:srgbClr val="FF0000"/>
                </a:solidFill>
              </a:rPr>
              <a:t>the overall </a:t>
            </a:r>
            <a:r>
              <a:rPr lang="en-GB" baseline="0" dirty="0" smtClean="0">
                <a:solidFill>
                  <a:srgbClr val="FF0000"/>
                </a:solidFill>
              </a:rPr>
              <a:t>population </a:t>
            </a:r>
            <a:r>
              <a:rPr lang="en-GB" baseline="0" dirty="0" smtClean="0">
                <a:solidFill>
                  <a:srgbClr val="FF0000"/>
                </a:solidFill>
              </a:rPr>
              <a:t>may number 200</a:t>
            </a:r>
            <a:r>
              <a:rPr lang="en-GB" baseline="0" dirty="0" smtClean="0">
                <a:solidFill>
                  <a:srgbClr val="FF0000"/>
                </a:solidFill>
              </a:rPr>
              <a:t>, possibly 250 (</a:t>
            </a:r>
            <a:r>
              <a:rPr lang="en-GB" baseline="0" dirty="0" err="1" smtClean="0">
                <a:solidFill>
                  <a:srgbClr val="FF0000"/>
                </a:solidFill>
              </a:rPr>
              <a:t>cf</a:t>
            </a:r>
            <a:r>
              <a:rPr lang="en-GB" baseline="0" dirty="0" smtClean="0">
                <a:solidFill>
                  <a:srgbClr val="FF0000"/>
                </a:solidFill>
              </a:rPr>
              <a:t> 175 last year), but </a:t>
            </a:r>
            <a:r>
              <a:rPr lang="en-GB" baseline="0" dirty="0" smtClean="0">
                <a:solidFill>
                  <a:srgbClr val="FF0000"/>
                </a:solidFill>
              </a:rPr>
              <a:t>there is some </a:t>
            </a:r>
            <a:r>
              <a:rPr lang="en-GB" baseline="0" dirty="0" smtClean="0">
                <a:solidFill>
                  <a:srgbClr val="FF0000"/>
                </a:solidFill>
              </a:rPr>
              <a:t>uncertainty given the </a:t>
            </a:r>
            <a:r>
              <a:rPr lang="en-GB" baseline="0" dirty="0" smtClean="0">
                <a:solidFill>
                  <a:srgbClr val="FF0000"/>
                </a:solidFill>
              </a:rPr>
              <a:t>curious influx </a:t>
            </a:r>
            <a:r>
              <a:rPr lang="en-GB" baseline="0" dirty="0" smtClean="0">
                <a:solidFill>
                  <a:srgbClr val="FF0000"/>
                </a:solidFill>
              </a:rPr>
              <a:t>in France.</a:t>
            </a:r>
          </a:p>
          <a:p>
            <a:r>
              <a:rPr lang="en-GB" baseline="0" dirty="0" smtClean="0"/>
              <a:t/>
            </a:r>
            <a:br>
              <a:rPr lang="en-GB" baseline="0" dirty="0" smtClean="0"/>
            </a:br>
            <a:r>
              <a:rPr lang="en-GB" baseline="0" dirty="0" smtClean="0"/>
              <a:t/>
            </a:r>
            <a:br>
              <a:rPr lang="en-GB" baseline="0" dirty="0" smtClean="0"/>
            </a:br>
            <a:endParaRPr lang="en-GB" baseline="0" dirty="0" smtClean="0"/>
          </a:p>
        </p:txBody>
      </p:sp>
      <p:sp>
        <p:nvSpPr>
          <p:cNvPr id="4" name="Slide Number Placeholder 3"/>
          <p:cNvSpPr>
            <a:spLocks noGrp="1"/>
          </p:cNvSpPr>
          <p:nvPr>
            <p:ph type="sldNum" sz="quarter" idx="10"/>
          </p:nvPr>
        </p:nvSpPr>
        <p:spPr/>
        <p:txBody>
          <a:bodyPr/>
          <a:lstStyle/>
          <a:p>
            <a:fld id="{E558D613-DF18-47F9-9CE5-E18BC852C7A0}" type="slidenum">
              <a:rPr lang="en-GB" smtClean="0"/>
              <a:t>4</a:t>
            </a:fld>
            <a:endParaRPr lang="en-GB"/>
          </a:p>
        </p:txBody>
      </p:sp>
    </p:spTree>
    <p:extLst>
      <p:ext uri="{BB962C8B-B14F-4D97-AF65-F5344CB8AC3E}">
        <p14:creationId xmlns:p14="http://schemas.microsoft.com/office/powerpoint/2010/main" val="3165128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t>For breeding numbers, no significant change in picture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t>In some countries, individuals are widely spread and don’t meet, so breeding is rare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smtClean="0">
                <a:solidFill>
                  <a:schemeClr val="tx1"/>
                </a:solidFill>
                <a:effectLst/>
                <a:latin typeface="+mn-lt"/>
                <a:ea typeface="+mn-ea"/>
                <a:cs typeface="+mn-cs"/>
              </a:rPr>
              <a:t>The key concern is the significant numbers of birds still breeding in NL – at least 20 pairs.</a:t>
            </a:r>
            <a:br>
              <a:rPr lang="en-GB" sz="1200" kern="1200" baseline="0" dirty="0" smtClean="0">
                <a:solidFill>
                  <a:schemeClr val="tx1"/>
                </a:solidFill>
                <a:effectLst/>
                <a:latin typeface="+mn-lt"/>
                <a:ea typeface="+mn-ea"/>
                <a:cs typeface="+mn-cs"/>
              </a:rPr>
            </a:br>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t>A </a:t>
            </a:r>
            <a:r>
              <a:rPr lang="en-GB" baseline="0" dirty="0" smtClean="0"/>
              <a:t>breeding pair </a:t>
            </a:r>
            <a:r>
              <a:rPr lang="en-GB" baseline="0" dirty="0" smtClean="0"/>
              <a:t>was seen in </a:t>
            </a:r>
            <a:r>
              <a:rPr lang="en-GB" baseline="0" dirty="0" smtClean="0"/>
              <a:t>BE in 2022, but was controlled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smtClean="0">
                <a:solidFill>
                  <a:schemeClr val="tx1"/>
                </a:solidFill>
                <a:effectLst/>
                <a:latin typeface="+mn-lt"/>
                <a:ea typeface="+mn-ea"/>
                <a:cs typeface="+mn-cs"/>
              </a:rPr>
              <a:t/>
            </a:r>
            <a:br>
              <a:rPr lang="en-GB" sz="1200" kern="1200" baseline="0" dirty="0" smtClean="0">
                <a:solidFill>
                  <a:schemeClr val="tx1"/>
                </a:solidFill>
                <a:effectLst/>
                <a:latin typeface="+mn-lt"/>
                <a:ea typeface="+mn-ea"/>
                <a:cs typeface="+mn-cs"/>
              </a:rPr>
            </a:br>
            <a:endParaRPr lang="en-GB" dirty="0"/>
          </a:p>
        </p:txBody>
      </p:sp>
      <p:sp>
        <p:nvSpPr>
          <p:cNvPr id="4" name="Slide Number Placeholder 3"/>
          <p:cNvSpPr>
            <a:spLocks noGrp="1"/>
          </p:cNvSpPr>
          <p:nvPr>
            <p:ph type="sldNum" sz="quarter" idx="10"/>
          </p:nvPr>
        </p:nvSpPr>
        <p:spPr/>
        <p:txBody>
          <a:bodyPr/>
          <a:lstStyle/>
          <a:p>
            <a:fld id="{E558D613-DF18-47F9-9CE5-E18BC852C7A0}" type="slidenum">
              <a:rPr lang="en-GB" smtClean="0"/>
              <a:t>5</a:t>
            </a:fld>
            <a:endParaRPr lang="en-GB"/>
          </a:p>
        </p:txBody>
      </p:sp>
    </p:spTree>
    <p:extLst>
      <p:ext uri="{BB962C8B-B14F-4D97-AF65-F5344CB8AC3E}">
        <p14:creationId xmlns:p14="http://schemas.microsoft.com/office/powerpoint/2010/main" val="2226027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The </a:t>
            </a:r>
            <a:r>
              <a:rPr lang="en-GB" baseline="0" dirty="0" smtClean="0"/>
              <a:t>numbers controlled now are small, simply because the wild population is smaller.</a:t>
            </a:r>
          </a:p>
          <a:p>
            <a:endParaRPr lang="en-GB" baseline="0" dirty="0" smtClean="0"/>
          </a:p>
          <a:p>
            <a:r>
              <a:rPr lang="en-GB" baseline="0" dirty="0" smtClean="0"/>
              <a:t>A couple of points to note –</a:t>
            </a:r>
          </a:p>
          <a:p>
            <a:endParaRPr lang="en-GB" baseline="0" dirty="0" smtClean="0"/>
          </a:p>
          <a:p>
            <a:r>
              <a:rPr lang="en-GB" baseline="0" dirty="0" smtClean="0"/>
              <a:t>The key need for control is in NL. Based on experience in the UK and France, the number controlled each year needs to be similar to the winter count to achieve a significant reduction. So, this figure in NL needs to be around 100. This </a:t>
            </a:r>
            <a:r>
              <a:rPr lang="en-GB" baseline="0" dirty="0" smtClean="0"/>
              <a:t>need was </a:t>
            </a:r>
            <a:r>
              <a:rPr lang="en-GB" baseline="0" dirty="0" smtClean="0"/>
              <a:t>a focus of last year’s </a:t>
            </a:r>
            <a:r>
              <a:rPr lang="en-GB" baseline="0" dirty="0" smtClean="0"/>
              <a:t>report, </a:t>
            </a:r>
            <a:r>
              <a:rPr lang="en-GB" baseline="0" dirty="0" smtClean="0"/>
              <a:t>and whilst there is no obvious increase in NL yet, </a:t>
            </a:r>
            <a:r>
              <a:rPr lang="en-GB" baseline="0" dirty="0" smtClean="0"/>
              <a:t>there is positive </a:t>
            </a:r>
            <a:r>
              <a:rPr lang="en-GB" baseline="0" dirty="0" smtClean="0"/>
              <a:t>progress </a:t>
            </a:r>
            <a:r>
              <a:rPr lang="en-GB" baseline="0" dirty="0" smtClean="0"/>
              <a:t>to report.</a:t>
            </a:r>
            <a:endParaRPr lang="en-GB" baseline="0" dirty="0" smtClean="0"/>
          </a:p>
          <a:p>
            <a:endParaRPr lang="en-GB" baseline="0" dirty="0" smtClean="0"/>
          </a:p>
          <a:p>
            <a:r>
              <a:rPr lang="en-GB" baseline="0" dirty="0" smtClean="0"/>
              <a:t>Germany </a:t>
            </a:r>
            <a:r>
              <a:rPr lang="en-GB" baseline="0" dirty="0" smtClean="0"/>
              <a:t>– very </a:t>
            </a:r>
            <a:r>
              <a:rPr lang="en-GB" baseline="0" dirty="0" smtClean="0"/>
              <a:t>few are </a:t>
            </a:r>
            <a:r>
              <a:rPr lang="en-GB" baseline="0" dirty="0" smtClean="0"/>
              <a:t>controlled, which is now significant given the </a:t>
            </a:r>
            <a:r>
              <a:rPr lang="en-GB" baseline="0" dirty="0" smtClean="0"/>
              <a:t>new estimate of around 40 birds there. </a:t>
            </a:r>
          </a:p>
          <a:p>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t>The only birds controlled elsewhere were, again, in DK – control in each of the last three years. </a:t>
            </a:r>
            <a:r>
              <a:rPr lang="en-GB" baseline="0" dirty="0" smtClean="0"/>
              <a:t>DK to be </a:t>
            </a:r>
            <a:r>
              <a:rPr lang="en-GB" baseline="0" dirty="0" smtClean="0"/>
              <a:t>applauded </a:t>
            </a:r>
            <a:r>
              <a:rPr lang="en-GB" baseline="0" dirty="0" smtClean="0"/>
              <a:t>for this</a:t>
            </a:r>
            <a:r>
              <a:rPr lang="en-GB" baseline="0" dirty="0" smtClean="0"/>
              <a:t>.</a:t>
            </a:r>
          </a:p>
          <a:p>
            <a:endParaRPr lang="en-GB" baseline="0" dirty="0" smtClean="0"/>
          </a:p>
        </p:txBody>
      </p:sp>
      <p:sp>
        <p:nvSpPr>
          <p:cNvPr id="4" name="Slide Number Placeholder 3"/>
          <p:cNvSpPr>
            <a:spLocks noGrp="1"/>
          </p:cNvSpPr>
          <p:nvPr>
            <p:ph type="sldNum" sz="quarter" idx="10"/>
          </p:nvPr>
        </p:nvSpPr>
        <p:spPr/>
        <p:txBody>
          <a:bodyPr/>
          <a:lstStyle/>
          <a:p>
            <a:fld id="{E558D613-DF18-47F9-9CE5-E18BC852C7A0}" type="slidenum">
              <a:rPr lang="en-GB" smtClean="0"/>
              <a:t>6</a:t>
            </a:fld>
            <a:endParaRPr lang="en-GB"/>
          </a:p>
        </p:txBody>
      </p:sp>
    </p:spTree>
    <p:extLst>
      <p:ext uri="{BB962C8B-B14F-4D97-AF65-F5344CB8AC3E}">
        <p14:creationId xmlns:p14="http://schemas.microsoft.com/office/powerpoint/2010/main" val="19819595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t>Tier</a:t>
            </a:r>
            <a:r>
              <a:rPr lang="en-GB" sz="1200" baseline="0" dirty="0" smtClean="0"/>
              <a:t> 3 countries meet annually to review progress in detail, identify needs and ensure these are acted upon without delay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Key points from this summer’s meeting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Belgium –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France –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The influx is of </a:t>
            </a:r>
            <a:r>
              <a:rPr lang="en-GB" sz="1200" baseline="0" dirty="0" smtClean="0"/>
              <a:t>unknown </a:t>
            </a:r>
            <a:r>
              <a:rPr lang="en-GB" sz="1200" baseline="0" dirty="0" smtClean="0"/>
              <a:t>origin. This would paints </a:t>
            </a:r>
            <a:r>
              <a:rPr lang="en-GB" sz="1200" baseline="0" dirty="0" smtClean="0"/>
              <a:t>a different </a:t>
            </a:r>
            <a:r>
              <a:rPr lang="en-GB" sz="1200" baseline="0" dirty="0" smtClean="0"/>
              <a:t>picture for the population if the increase were real.</a:t>
            </a: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Control </a:t>
            </a:r>
            <a:r>
              <a:rPr lang="en-GB" sz="1200" baseline="0" dirty="0" smtClean="0"/>
              <a:t>is a </a:t>
            </a:r>
            <a:r>
              <a:rPr lang="en-GB" sz="1200" baseline="0" dirty="0" smtClean="0"/>
              <a:t>challenge because </a:t>
            </a:r>
            <a:r>
              <a:rPr lang="en-GB" sz="1200" baseline="0" dirty="0" smtClean="0"/>
              <a:t>birds occur on large </a:t>
            </a:r>
            <a:r>
              <a:rPr lang="en-GB" sz="1200" baseline="0" dirty="0" smtClean="0"/>
              <a:t>lake </a:t>
            </a:r>
            <a:r>
              <a:rPr lang="en-GB" sz="1200" baseline="0" dirty="0" smtClean="0"/>
              <a:t>where birds are often too distant to shoot. Trapping methods started to be developed, but were delayed </a:t>
            </a:r>
            <a:r>
              <a:rPr lang="en-GB" sz="1200" baseline="0" dirty="0" smtClean="0"/>
              <a:t>by </a:t>
            </a:r>
            <a:r>
              <a:rPr lang="en-GB" sz="1200" baseline="0" dirty="0" smtClean="0"/>
              <a:t>Covid – those efforts are being renewed</a:t>
            </a: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Good progress </a:t>
            </a:r>
            <a:r>
              <a:rPr lang="en-GB" sz="1200" baseline="0" dirty="0" smtClean="0"/>
              <a:t>is being </a:t>
            </a:r>
            <a:r>
              <a:rPr lang="en-GB" sz="1200" baseline="0" dirty="0" smtClean="0"/>
              <a:t>made under EU IAS on captive birds by working closely with </a:t>
            </a:r>
            <a:r>
              <a:rPr lang="en-GB" sz="1200" baseline="0" dirty="0" smtClean="0"/>
              <a:t>private breeders </a:t>
            </a:r>
            <a:r>
              <a:rPr lang="en-GB" sz="1200" baseline="0" dirty="0" smtClean="0"/>
              <a:t>– </a:t>
            </a:r>
            <a:r>
              <a:rPr lang="en-GB" sz="1200" baseline="0" dirty="0" smtClean="0"/>
              <a:t>FR the only country making obvious progress on this issue</a:t>
            </a: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E558D613-DF18-47F9-9CE5-E18BC852C7A0}" type="slidenum">
              <a:rPr lang="en-GB" smtClean="0"/>
              <a:t>7</a:t>
            </a:fld>
            <a:endParaRPr lang="en-GB"/>
          </a:p>
        </p:txBody>
      </p:sp>
    </p:spTree>
    <p:extLst>
      <p:ext uri="{BB962C8B-B14F-4D97-AF65-F5344CB8AC3E}">
        <p14:creationId xmlns:p14="http://schemas.microsoft.com/office/powerpoint/2010/main" val="3323425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Germany –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The obvious </a:t>
            </a:r>
            <a:r>
              <a:rPr lang="en-GB" sz="1200" baseline="0" dirty="0" smtClean="0"/>
              <a:t>issue is the much larger </a:t>
            </a:r>
            <a:r>
              <a:rPr lang="en-GB" sz="1200" baseline="0" dirty="0" smtClean="0"/>
              <a:t>numbers </a:t>
            </a:r>
            <a:r>
              <a:rPr lang="en-GB" sz="1200" baseline="0" dirty="0" smtClean="0"/>
              <a:t>there – </a:t>
            </a:r>
            <a:r>
              <a:rPr lang="en-GB" sz="1200" baseline="0" dirty="0" smtClean="0"/>
              <a:t>notable, </a:t>
            </a:r>
            <a:r>
              <a:rPr lang="en-GB" sz="1200" baseline="0" dirty="0" smtClean="0"/>
              <a:t>also, </a:t>
            </a:r>
            <a:r>
              <a:rPr lang="en-GB" sz="1200" baseline="0" dirty="0" smtClean="0"/>
              <a:t>is that birds were </a:t>
            </a:r>
            <a:r>
              <a:rPr lang="en-GB" sz="1200" baseline="0" dirty="0" smtClean="0"/>
              <a:t>found in 8 of 16 federal states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Allied to that, there is little control – the issue is similar to NL, with responsibility devolved to regions – the practicalities and use of firearms are given as key reasons for lack of progress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Netherlands –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Good progress </a:t>
            </a:r>
            <a:r>
              <a:rPr lang="en-GB" sz="1200" baseline="0" dirty="0" smtClean="0"/>
              <a:t>to address and resolve underling </a:t>
            </a:r>
            <a:r>
              <a:rPr lang="en-GB" sz="1200" baseline="0" dirty="0" smtClean="0"/>
              <a:t>issues in </a:t>
            </a:r>
            <a:r>
              <a:rPr lang="en-GB" sz="1200" baseline="0" dirty="0" smtClean="0"/>
              <a:t>Noord-Holland</a:t>
            </a: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No difference </a:t>
            </a:r>
            <a:r>
              <a:rPr lang="en-GB" sz="1200" baseline="0" dirty="0" smtClean="0"/>
              <a:t>yet in </a:t>
            </a:r>
            <a:r>
              <a:rPr lang="en-GB" sz="1200" baseline="0" dirty="0" smtClean="0"/>
              <a:t>numbers </a:t>
            </a:r>
            <a:r>
              <a:rPr lang="en-GB" sz="1200" baseline="0" dirty="0" smtClean="0"/>
              <a:t>controlled – but the expectation </a:t>
            </a:r>
            <a:r>
              <a:rPr lang="en-GB" sz="1200" baseline="0" dirty="0" smtClean="0"/>
              <a:t>is that numbers controlled in this region will increase markedly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An escaped </a:t>
            </a:r>
            <a:r>
              <a:rPr lang="en-GB" sz="1200" baseline="0" dirty="0" smtClean="0"/>
              <a:t>bird from Germany </a:t>
            </a:r>
            <a:r>
              <a:rPr lang="en-GB" sz="1200" baseline="0" dirty="0" smtClean="0"/>
              <a:t>was found among </a:t>
            </a:r>
            <a:r>
              <a:rPr lang="en-GB" sz="1200" baseline="0" dirty="0" smtClean="0"/>
              <a:t>those </a:t>
            </a:r>
            <a:r>
              <a:rPr lang="en-GB" sz="1200" baseline="0" dirty="0" smtClean="0"/>
              <a:t>controlled</a:t>
            </a: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UK</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Few birds, widely </a:t>
            </a:r>
            <a:r>
              <a:rPr lang="en-GB" sz="1200" baseline="0" dirty="0" smtClean="0"/>
              <a:t>distributed – difficult to control, but targeted </a:t>
            </a:r>
            <a:r>
              <a:rPr lang="en-GB" sz="1200" baseline="0" dirty="0" smtClean="0"/>
              <a:t>control efforts to keep birds from meeting/breeding – so will die out </a:t>
            </a:r>
            <a:r>
              <a:rPr lang="en-GB" sz="1200" baseline="0" dirty="0" smtClean="0"/>
              <a:t>naturally</a:t>
            </a: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E558D613-DF18-47F9-9CE5-E18BC852C7A0}" type="slidenum">
              <a:rPr lang="en-GB" smtClean="0"/>
              <a:t>8</a:t>
            </a:fld>
            <a:endParaRPr lang="en-GB"/>
          </a:p>
        </p:txBody>
      </p:sp>
    </p:spTree>
    <p:extLst>
      <p:ext uri="{BB962C8B-B14F-4D97-AF65-F5344CB8AC3E}">
        <p14:creationId xmlns:p14="http://schemas.microsoft.com/office/powerpoint/2010/main" val="2584836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solidFill>
                  <a:schemeClr val="tx1">
                    <a:lumMod val="75000"/>
                    <a:lumOff val="25000"/>
                  </a:schemeClr>
                </a:solidFill>
              </a:rPr>
              <a:t>Numbers</a:t>
            </a:r>
            <a:br>
              <a:rPr lang="en-GB" sz="1200" baseline="0" dirty="0" smtClean="0">
                <a:solidFill>
                  <a:schemeClr val="tx1">
                    <a:lumMod val="75000"/>
                    <a:lumOff val="25000"/>
                  </a:schemeClr>
                </a:solidFill>
              </a:rPr>
            </a:br>
            <a:r>
              <a:rPr lang="en-GB" sz="1200" baseline="0" dirty="0" smtClean="0">
                <a:solidFill>
                  <a:schemeClr val="tx1">
                    <a:lumMod val="75000"/>
                    <a:lumOff val="25000"/>
                  </a:schemeClr>
                </a:solidFill>
              </a:rPr>
              <a:t>The </a:t>
            </a:r>
            <a:r>
              <a:rPr lang="en-GB" sz="1200" baseline="0" dirty="0" smtClean="0">
                <a:solidFill>
                  <a:schemeClr val="tx1">
                    <a:lumMod val="75000"/>
                    <a:lumOff val="25000"/>
                  </a:schemeClr>
                </a:solidFill>
              </a:rPr>
              <a:t>50 in FR is curious. We hope this is not a genuine </a:t>
            </a:r>
            <a:r>
              <a:rPr lang="en-GB" sz="1200" baseline="0" dirty="0" smtClean="0">
                <a:solidFill>
                  <a:schemeClr val="tx1">
                    <a:lumMod val="75000"/>
                    <a:lumOff val="25000"/>
                  </a:schemeClr>
                </a:solidFill>
              </a:rPr>
              <a:t>increase. </a:t>
            </a:r>
            <a:r>
              <a:rPr lang="en-GB" sz="1200" baseline="0" dirty="0" smtClean="0">
                <a:solidFill>
                  <a:schemeClr val="tx1">
                    <a:lumMod val="75000"/>
                    <a:lumOff val="25000"/>
                  </a:schemeClr>
                </a:solidFill>
              </a:rPr>
              <a:t>Genetic analysis and comparison of monthly counts in NL with FR will help </a:t>
            </a:r>
            <a:r>
              <a:rPr lang="en-GB" sz="1200" baseline="0" dirty="0" smtClean="0">
                <a:solidFill>
                  <a:schemeClr val="tx1">
                    <a:lumMod val="75000"/>
                    <a:lumOff val="25000"/>
                  </a:schemeClr>
                </a:solidFill>
              </a:rPr>
              <a:t>clarify</a:t>
            </a:r>
            <a:r>
              <a:rPr lang="en-GB" sz="1200" baseline="0" dirty="0" smtClean="0">
                <a:solidFill>
                  <a:schemeClr val="tx1">
                    <a:lumMod val="75000"/>
                    <a:lumOff val="25000"/>
                  </a:schemeClr>
                </a:solidFill>
              </a:rPr>
              <a:t>; as will another year’s data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smtClean="0">
              <a:solidFill>
                <a:schemeClr val="tx1">
                  <a:lumMod val="75000"/>
                  <a:lumOff val="2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solidFill>
                  <a:schemeClr val="tx1">
                    <a:lumMod val="75000"/>
                    <a:lumOff val="25000"/>
                  </a:schemeClr>
                </a:solidFill>
              </a:rPr>
              <a:t>Control</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solidFill>
                  <a:schemeClr val="tx1">
                    <a:lumMod val="75000"/>
                    <a:lumOff val="25000"/>
                  </a:schemeClr>
                </a:solidFill>
              </a:rPr>
              <a:t>It is i</a:t>
            </a:r>
            <a:r>
              <a:rPr lang="en-GB" sz="1200" baseline="0" dirty="0" smtClean="0">
                <a:solidFill>
                  <a:schemeClr val="tx1">
                    <a:lumMod val="75000"/>
                    <a:lumOff val="25000"/>
                  </a:schemeClr>
                </a:solidFill>
              </a:rPr>
              <a:t>mportant </a:t>
            </a:r>
            <a:r>
              <a:rPr lang="en-GB" sz="1200" baseline="0" dirty="0" smtClean="0">
                <a:solidFill>
                  <a:schemeClr val="tx1">
                    <a:lumMod val="75000"/>
                    <a:lumOff val="25000"/>
                  </a:schemeClr>
                </a:solidFill>
              </a:rPr>
              <a:t>that good progress on the </a:t>
            </a:r>
            <a:r>
              <a:rPr lang="en-GB" sz="1200" baseline="0" dirty="0" smtClean="0">
                <a:solidFill>
                  <a:schemeClr val="tx1">
                    <a:lumMod val="75000"/>
                    <a:lumOff val="25000"/>
                  </a:schemeClr>
                </a:solidFill>
              </a:rPr>
              <a:t>control issues in </a:t>
            </a:r>
            <a:r>
              <a:rPr lang="en-GB" sz="1200" baseline="0" dirty="0" smtClean="0">
                <a:solidFill>
                  <a:schemeClr val="tx1">
                    <a:lumMod val="75000"/>
                    <a:lumOff val="25000"/>
                  </a:schemeClr>
                </a:solidFill>
              </a:rPr>
              <a:t>Noord-Holland translates into real progress on the ground. A big reduction in NL numbers is THE obvious big need for the eradication plan.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solidFill>
                  <a:schemeClr val="tx1">
                    <a:lumMod val="75000"/>
                    <a:lumOff val="25000"/>
                  </a:schemeClr>
                </a:solidFill>
              </a:rPr>
              <a:t>Important to roll </a:t>
            </a:r>
            <a:r>
              <a:rPr lang="en-GB" sz="1200" baseline="0" dirty="0" smtClean="0">
                <a:solidFill>
                  <a:schemeClr val="tx1">
                    <a:lumMod val="75000"/>
                    <a:lumOff val="25000"/>
                  </a:schemeClr>
                </a:solidFill>
              </a:rPr>
              <a:t>out those new systems in N-H to other Provinces asap – to ensure they overcome the political and systematic </a:t>
            </a:r>
            <a:r>
              <a:rPr lang="en-GB" sz="1200" baseline="0" dirty="0" smtClean="0">
                <a:solidFill>
                  <a:schemeClr val="tx1">
                    <a:lumMod val="75000"/>
                    <a:lumOff val="25000"/>
                  </a:schemeClr>
                </a:solidFill>
              </a:rPr>
              <a:t>issues; the close coordination established between Provinces should allow this</a:t>
            </a:r>
            <a:endParaRPr lang="en-GB" sz="1200" baseline="0" dirty="0" smtClean="0">
              <a:solidFill>
                <a:schemeClr val="tx1">
                  <a:lumMod val="75000"/>
                  <a:lumOff val="2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solidFill>
                  <a:schemeClr val="tx1">
                    <a:lumMod val="75000"/>
                    <a:lumOff val="25000"/>
                  </a:schemeClr>
                </a:solidFill>
              </a:rPr>
              <a:t>Need </a:t>
            </a:r>
            <a:r>
              <a:rPr lang="en-GB" sz="1200" baseline="0" dirty="0" smtClean="0">
                <a:solidFill>
                  <a:schemeClr val="tx1">
                    <a:lumMod val="75000"/>
                    <a:lumOff val="25000"/>
                  </a:schemeClr>
                </a:solidFill>
              </a:rPr>
              <a:t>to </a:t>
            </a:r>
            <a:r>
              <a:rPr lang="en-GB" sz="1200" baseline="0" dirty="0" smtClean="0">
                <a:solidFill>
                  <a:schemeClr val="tx1">
                    <a:lumMod val="75000"/>
                    <a:lumOff val="25000"/>
                  </a:schemeClr>
                </a:solidFill>
              </a:rPr>
              <a:t>explore the control </a:t>
            </a:r>
            <a:r>
              <a:rPr lang="en-GB" sz="1200" baseline="0" dirty="0" smtClean="0">
                <a:solidFill>
                  <a:schemeClr val="tx1">
                    <a:lumMod val="75000"/>
                    <a:lumOff val="25000"/>
                  </a:schemeClr>
                </a:solidFill>
              </a:rPr>
              <a:t>systems in </a:t>
            </a:r>
            <a:r>
              <a:rPr lang="en-GB" sz="1200" baseline="0" dirty="0" smtClean="0">
                <a:solidFill>
                  <a:schemeClr val="tx1">
                    <a:lumMod val="75000"/>
                    <a:lumOff val="25000"/>
                  </a:schemeClr>
                </a:solidFill>
              </a:rPr>
              <a:t>Germany in detail, to understand </a:t>
            </a:r>
            <a:r>
              <a:rPr lang="en-GB" sz="1200" baseline="0" dirty="0" smtClean="0">
                <a:solidFill>
                  <a:schemeClr val="tx1">
                    <a:lumMod val="75000"/>
                    <a:lumOff val="25000"/>
                  </a:schemeClr>
                </a:solidFill>
              </a:rPr>
              <a:t>what’s not working. </a:t>
            </a:r>
            <a:r>
              <a:rPr lang="en-GB" sz="1200" baseline="0" dirty="0" smtClean="0">
                <a:solidFill>
                  <a:schemeClr val="tx1">
                    <a:lumMod val="75000"/>
                    <a:lumOff val="25000"/>
                  </a:schemeClr>
                </a:solidFill>
              </a:rPr>
              <a:t>The issues there are </a:t>
            </a:r>
            <a:r>
              <a:rPr lang="en-GB" sz="1200" baseline="0" dirty="0" smtClean="0">
                <a:solidFill>
                  <a:schemeClr val="tx1">
                    <a:lumMod val="75000"/>
                    <a:lumOff val="25000"/>
                  </a:schemeClr>
                </a:solidFill>
              </a:rPr>
              <a:t>not </a:t>
            </a:r>
            <a:r>
              <a:rPr lang="en-GB" sz="1200" baseline="0" dirty="0" smtClean="0">
                <a:solidFill>
                  <a:schemeClr val="tx1">
                    <a:lumMod val="75000"/>
                    <a:lumOff val="25000"/>
                  </a:schemeClr>
                </a:solidFill>
              </a:rPr>
              <a:t>new – the practical issues have </a:t>
            </a:r>
            <a:r>
              <a:rPr lang="en-GB" sz="1200" baseline="0" dirty="0" smtClean="0">
                <a:solidFill>
                  <a:schemeClr val="tx1">
                    <a:lumMod val="75000"/>
                    <a:lumOff val="25000"/>
                  </a:schemeClr>
                </a:solidFill>
              </a:rPr>
              <a:t>all been addressed in other countries, and the federal issue is understood from NL. </a:t>
            </a:r>
            <a:r>
              <a:rPr lang="en-GB" sz="1200" baseline="0" dirty="0" smtClean="0">
                <a:solidFill>
                  <a:schemeClr val="tx1">
                    <a:lumMod val="75000"/>
                    <a:lumOff val="25000"/>
                  </a:schemeClr>
                </a:solidFill>
              </a:rPr>
              <a:t>Important to actively </a:t>
            </a:r>
            <a:r>
              <a:rPr lang="en-GB" sz="1200" baseline="0" dirty="0" smtClean="0">
                <a:solidFill>
                  <a:schemeClr val="tx1">
                    <a:lumMod val="75000"/>
                    <a:lumOff val="25000"/>
                  </a:schemeClr>
                </a:solidFill>
              </a:rPr>
              <a:t>seek help from other CPs to ensure there is a clear and workable </a:t>
            </a:r>
            <a:r>
              <a:rPr lang="en-GB" sz="1200" baseline="0" dirty="0" smtClean="0">
                <a:solidFill>
                  <a:schemeClr val="tx1">
                    <a:lumMod val="75000"/>
                    <a:lumOff val="25000"/>
                  </a:schemeClr>
                </a:solidFill>
              </a:rPr>
              <a:t>plan </a:t>
            </a:r>
            <a:r>
              <a:rPr lang="en-GB" sz="1200" baseline="0" dirty="0" smtClean="0">
                <a:solidFill>
                  <a:schemeClr val="tx1">
                    <a:lumMod val="75000"/>
                    <a:lumOff val="25000"/>
                  </a:schemeClr>
                </a:solidFill>
              </a:rPr>
              <a:t>– 40 birds is a significant number, </a:t>
            </a:r>
            <a:r>
              <a:rPr lang="en-GB" sz="1200" baseline="0" dirty="0" smtClean="0">
                <a:solidFill>
                  <a:schemeClr val="tx1">
                    <a:lumMod val="75000"/>
                    <a:lumOff val="25000"/>
                  </a:schemeClr>
                </a:solidFill>
              </a:rPr>
              <a:t>and we need </a:t>
            </a:r>
            <a:r>
              <a:rPr lang="en-GB" sz="1200" baseline="0" dirty="0" smtClean="0">
                <a:solidFill>
                  <a:schemeClr val="tx1">
                    <a:lumMod val="75000"/>
                    <a:lumOff val="25000"/>
                  </a:schemeClr>
                </a:solidFill>
              </a:rPr>
              <a:t>to make inroads quickly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solidFill>
                <a:schemeClr val="tx1">
                  <a:lumMod val="75000"/>
                  <a:lumOff val="2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solidFill>
                  <a:schemeClr val="tx1">
                    <a:lumMod val="75000"/>
                    <a:lumOff val="25000"/>
                  </a:schemeClr>
                </a:solidFill>
              </a:rPr>
              <a:t>Elsewhere </a:t>
            </a:r>
            <a:r>
              <a:rPr lang="en-GB" sz="1200" baseline="0" dirty="0" smtClean="0">
                <a:solidFill>
                  <a:schemeClr val="tx1">
                    <a:lumMod val="75000"/>
                    <a:lumOff val="25000"/>
                  </a:schemeClr>
                </a:solidFill>
              </a:rPr>
              <a:t>– important to maintain good control programmes in BE, UK, </a:t>
            </a:r>
            <a:r>
              <a:rPr lang="en-GB" sz="1200" baseline="0" dirty="0" smtClean="0">
                <a:solidFill>
                  <a:schemeClr val="tx1">
                    <a:lumMod val="75000"/>
                    <a:lumOff val="25000"/>
                  </a:schemeClr>
                </a:solidFill>
              </a:rPr>
              <a:t>DK and FR – </a:t>
            </a:r>
            <a:r>
              <a:rPr lang="en-GB" sz="1200" baseline="0" dirty="0" smtClean="0">
                <a:solidFill>
                  <a:schemeClr val="tx1">
                    <a:lumMod val="75000"/>
                    <a:lumOff val="25000"/>
                  </a:schemeClr>
                </a:solidFill>
              </a:rPr>
              <a:t>and </a:t>
            </a:r>
            <a:r>
              <a:rPr lang="en-GB" sz="1200" baseline="0" dirty="0" smtClean="0">
                <a:solidFill>
                  <a:schemeClr val="tx1">
                    <a:lumMod val="75000"/>
                    <a:lumOff val="25000"/>
                  </a:schemeClr>
                </a:solidFill>
              </a:rPr>
              <a:t>in FR, where it’s </a:t>
            </a:r>
            <a:r>
              <a:rPr lang="en-GB" sz="1200" baseline="0" dirty="0" smtClean="0">
                <a:solidFill>
                  <a:schemeClr val="tx1">
                    <a:lumMod val="75000"/>
                    <a:lumOff val="25000"/>
                  </a:schemeClr>
                </a:solidFill>
              </a:rPr>
              <a:t>particularly </a:t>
            </a:r>
            <a:r>
              <a:rPr lang="en-GB" sz="1200" baseline="0" dirty="0" smtClean="0">
                <a:solidFill>
                  <a:schemeClr val="tx1">
                    <a:lumMod val="75000"/>
                    <a:lumOff val="25000"/>
                  </a:schemeClr>
                </a:solidFill>
              </a:rPr>
              <a:t>challenging, </a:t>
            </a:r>
            <a:r>
              <a:rPr lang="en-GB" sz="1200" baseline="0" dirty="0" smtClean="0">
                <a:solidFill>
                  <a:schemeClr val="tx1">
                    <a:lumMod val="75000"/>
                    <a:lumOff val="25000"/>
                  </a:schemeClr>
                </a:solidFill>
              </a:rPr>
              <a:t>developing effective trapping will be key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solidFill>
                <a:schemeClr val="tx1">
                  <a:lumMod val="75000"/>
                  <a:lumOff val="2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solidFill>
                  <a:schemeClr val="tx1">
                    <a:lumMod val="75000"/>
                    <a:lumOff val="25000"/>
                  </a:schemeClr>
                </a:solidFill>
              </a:rPr>
              <a:t>Coordination </a:t>
            </a:r>
            <a:r>
              <a:rPr lang="en-GB" sz="1200" baseline="0" dirty="0" smtClean="0">
                <a:solidFill>
                  <a:schemeClr val="tx1">
                    <a:lumMod val="75000"/>
                    <a:lumOff val="25000"/>
                  </a:schemeClr>
                </a:solidFill>
              </a:rPr>
              <a:t>– </a:t>
            </a:r>
            <a:r>
              <a:rPr lang="en-GB" sz="1200" baseline="0" dirty="0" smtClean="0">
                <a:solidFill>
                  <a:schemeClr val="tx1">
                    <a:lumMod val="75000"/>
                    <a:lumOff val="25000"/>
                  </a:schemeClr>
                </a:solidFill>
              </a:rPr>
              <a:t>control has </a:t>
            </a:r>
            <a:r>
              <a:rPr lang="en-GB" sz="1200" baseline="0" dirty="0" smtClean="0">
                <a:solidFill>
                  <a:schemeClr val="tx1">
                    <a:lumMod val="75000"/>
                    <a:lumOff val="25000"/>
                  </a:schemeClr>
                </a:solidFill>
              </a:rPr>
              <a:t>to happen synchronously. </a:t>
            </a:r>
            <a:r>
              <a:rPr lang="en-GB" sz="1200" baseline="0" dirty="0" smtClean="0">
                <a:solidFill>
                  <a:schemeClr val="tx1">
                    <a:lumMod val="75000"/>
                    <a:lumOff val="25000"/>
                  </a:schemeClr>
                </a:solidFill>
              </a:rPr>
              <a:t>CPs would </a:t>
            </a:r>
            <a:r>
              <a:rPr lang="en-GB" sz="1200" baseline="0" dirty="0" smtClean="0">
                <a:solidFill>
                  <a:schemeClr val="tx1">
                    <a:lumMod val="75000"/>
                    <a:lumOff val="25000"/>
                  </a:schemeClr>
                </a:solidFill>
              </a:rPr>
              <a:t>benefit from sharing of information, particularly in border regions where it’s likely birds move around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solidFill>
                <a:schemeClr val="tx1">
                  <a:lumMod val="75000"/>
                  <a:lumOff val="2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solidFill>
                  <a:schemeClr val="tx1">
                    <a:lumMod val="75000"/>
                    <a:lumOff val="25000"/>
                  </a:schemeClr>
                </a:solidFill>
              </a:rPr>
              <a:t>Captive </a:t>
            </a:r>
            <a:r>
              <a:rPr lang="en-GB" sz="1200" baseline="0" dirty="0" smtClean="0">
                <a:solidFill>
                  <a:schemeClr val="tx1">
                    <a:lumMod val="75000"/>
                    <a:lumOff val="25000"/>
                  </a:schemeClr>
                </a:solidFill>
              </a:rPr>
              <a:t>birds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solidFill>
                  <a:schemeClr val="tx1">
                    <a:lumMod val="75000"/>
                    <a:lumOff val="25000"/>
                  </a:schemeClr>
                </a:solidFill>
              </a:rPr>
              <a:t>The priority </a:t>
            </a:r>
            <a:r>
              <a:rPr lang="en-GB" sz="1200" baseline="0" dirty="0" smtClean="0">
                <a:solidFill>
                  <a:schemeClr val="tx1">
                    <a:lumMod val="75000"/>
                    <a:lumOff val="25000"/>
                  </a:schemeClr>
                </a:solidFill>
              </a:rPr>
              <a:t>is clearly wild birds – but </a:t>
            </a:r>
            <a:r>
              <a:rPr lang="en-GB" sz="1200" baseline="0" dirty="0" smtClean="0">
                <a:solidFill>
                  <a:schemeClr val="tx1">
                    <a:lumMod val="75000"/>
                    <a:lumOff val="25000"/>
                  </a:schemeClr>
                </a:solidFill>
              </a:rPr>
              <a:t>there is a clear need </a:t>
            </a:r>
            <a:r>
              <a:rPr lang="en-GB" sz="1200" baseline="0" dirty="0" smtClean="0">
                <a:solidFill>
                  <a:schemeClr val="tx1">
                    <a:lumMod val="75000"/>
                    <a:lumOff val="25000"/>
                  </a:schemeClr>
                </a:solidFill>
              </a:rPr>
              <a:t>to make </a:t>
            </a:r>
            <a:r>
              <a:rPr lang="en-GB" sz="1200" baseline="0" dirty="0" smtClean="0">
                <a:solidFill>
                  <a:schemeClr val="tx1">
                    <a:lumMod val="75000"/>
                    <a:lumOff val="25000"/>
                  </a:schemeClr>
                </a:solidFill>
              </a:rPr>
              <a:t>progress with captive birds. </a:t>
            </a:r>
            <a:r>
              <a:rPr lang="en-GB" sz="1200" baseline="0" dirty="0" smtClean="0">
                <a:solidFill>
                  <a:schemeClr val="tx1">
                    <a:lumMod val="75000"/>
                    <a:lumOff val="25000"/>
                  </a:schemeClr>
                </a:solidFill>
              </a:rPr>
              <a:t>Applaud </a:t>
            </a:r>
            <a:r>
              <a:rPr lang="en-GB" sz="1200" baseline="0" dirty="0" smtClean="0">
                <a:solidFill>
                  <a:schemeClr val="tx1">
                    <a:lumMod val="75000"/>
                    <a:lumOff val="25000"/>
                  </a:schemeClr>
                </a:solidFill>
              </a:rPr>
              <a:t>FR for </a:t>
            </a:r>
            <a:r>
              <a:rPr lang="en-GB" sz="1200" baseline="0" dirty="0" smtClean="0">
                <a:solidFill>
                  <a:schemeClr val="tx1">
                    <a:lumMod val="75000"/>
                    <a:lumOff val="25000"/>
                  </a:schemeClr>
                </a:solidFill>
              </a:rPr>
              <a:t>real positive progress – </a:t>
            </a:r>
            <a:r>
              <a:rPr lang="en-GB" sz="1200" baseline="0" dirty="0" smtClean="0">
                <a:solidFill>
                  <a:schemeClr val="tx1">
                    <a:lumMod val="75000"/>
                    <a:lumOff val="25000"/>
                  </a:schemeClr>
                </a:solidFill>
              </a:rPr>
              <a:t>there must </a:t>
            </a:r>
            <a:r>
              <a:rPr lang="en-GB" sz="1200" baseline="0" dirty="0" smtClean="0">
                <a:solidFill>
                  <a:schemeClr val="tx1">
                    <a:lumMod val="75000"/>
                    <a:lumOff val="25000"/>
                  </a:schemeClr>
                </a:solidFill>
              </a:rPr>
              <a:t>be opportunities for </a:t>
            </a:r>
            <a:r>
              <a:rPr lang="en-GB" sz="1200" baseline="0" dirty="0" smtClean="0">
                <a:solidFill>
                  <a:schemeClr val="tx1">
                    <a:lumMod val="75000"/>
                    <a:lumOff val="25000"/>
                  </a:schemeClr>
                </a:solidFill>
              </a:rPr>
              <a:t>other CPs to </a:t>
            </a:r>
            <a:r>
              <a:rPr lang="en-GB" sz="1200" baseline="0" dirty="0" smtClean="0">
                <a:solidFill>
                  <a:schemeClr val="tx1">
                    <a:lumMod val="75000"/>
                    <a:lumOff val="25000"/>
                  </a:schemeClr>
                </a:solidFill>
              </a:rPr>
              <a:t>benefit from that. </a:t>
            </a:r>
            <a:br>
              <a:rPr lang="en-GB" sz="1200" baseline="0" dirty="0" smtClean="0">
                <a:solidFill>
                  <a:schemeClr val="tx1">
                    <a:lumMod val="75000"/>
                    <a:lumOff val="25000"/>
                  </a:schemeClr>
                </a:solidFill>
              </a:rPr>
            </a:br>
            <a:r>
              <a:rPr lang="en-GB" sz="1200" baseline="0" dirty="0" smtClean="0">
                <a:solidFill>
                  <a:schemeClr val="tx1">
                    <a:lumMod val="75000"/>
                    <a:lumOff val="25000"/>
                  </a:schemeClr>
                </a:solidFill>
              </a:rPr>
              <a:t>There </a:t>
            </a:r>
            <a:r>
              <a:rPr lang="en-GB" sz="1200" baseline="0" dirty="0" smtClean="0">
                <a:solidFill>
                  <a:schemeClr val="tx1">
                    <a:lumMod val="75000"/>
                    <a:lumOff val="25000"/>
                  </a:schemeClr>
                </a:solidFill>
              </a:rPr>
              <a:t>are suggestions from several countries </a:t>
            </a:r>
            <a:r>
              <a:rPr lang="en-GB" sz="1200" baseline="0" dirty="0" smtClean="0">
                <a:solidFill>
                  <a:schemeClr val="tx1">
                    <a:lumMod val="75000"/>
                    <a:lumOff val="25000"/>
                  </a:schemeClr>
                </a:solidFill>
              </a:rPr>
              <a:t>– NL</a:t>
            </a:r>
            <a:r>
              <a:rPr lang="en-GB" sz="1200" baseline="0" dirty="0" smtClean="0">
                <a:solidFill>
                  <a:schemeClr val="tx1">
                    <a:lumMod val="75000"/>
                    <a:lumOff val="25000"/>
                  </a:schemeClr>
                </a:solidFill>
              </a:rPr>
              <a:t>, </a:t>
            </a:r>
            <a:r>
              <a:rPr lang="en-GB" sz="1200" baseline="0" dirty="0" smtClean="0">
                <a:solidFill>
                  <a:schemeClr val="tx1">
                    <a:lumMod val="75000"/>
                    <a:lumOff val="25000"/>
                  </a:schemeClr>
                </a:solidFill>
              </a:rPr>
              <a:t>BE</a:t>
            </a:r>
            <a:r>
              <a:rPr lang="en-GB" sz="1200" baseline="0" dirty="0" smtClean="0">
                <a:solidFill>
                  <a:schemeClr val="tx1">
                    <a:lumMod val="75000"/>
                    <a:lumOff val="25000"/>
                  </a:schemeClr>
                </a:solidFill>
              </a:rPr>
              <a:t>, DE and CH – that birds seen there are escapes, so this is an important issue to address.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solidFill>
                <a:schemeClr val="tx1">
                  <a:lumMod val="75000"/>
                  <a:lumOff val="2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solidFill>
                  <a:schemeClr val="tx1">
                    <a:lumMod val="75000"/>
                    <a:lumOff val="25000"/>
                  </a:schemeClr>
                </a:solidFill>
              </a:rPr>
              <a:t>Closing point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solidFill>
                  <a:schemeClr val="tx1">
                    <a:lumMod val="75000"/>
                    <a:lumOff val="25000"/>
                  </a:schemeClr>
                </a:solidFill>
              </a:rPr>
              <a:t>We </a:t>
            </a:r>
            <a:r>
              <a:rPr lang="en-GB" sz="1200" baseline="0" dirty="0" smtClean="0">
                <a:solidFill>
                  <a:schemeClr val="tx1">
                    <a:lumMod val="75000"/>
                    <a:lumOff val="25000"/>
                  </a:schemeClr>
                </a:solidFill>
              </a:rPr>
              <a:t>urge </a:t>
            </a:r>
            <a:r>
              <a:rPr lang="en-GB" sz="1200" baseline="0" dirty="0" smtClean="0">
                <a:solidFill>
                  <a:schemeClr val="tx1">
                    <a:lumMod val="75000"/>
                    <a:lumOff val="25000"/>
                  </a:schemeClr>
                </a:solidFill>
              </a:rPr>
              <a:t>CPs to maintain this momentum – we are close to the </a:t>
            </a:r>
            <a:r>
              <a:rPr lang="en-GB" sz="1200" baseline="0" dirty="0" smtClean="0">
                <a:solidFill>
                  <a:schemeClr val="tx1">
                    <a:lumMod val="75000"/>
                    <a:lumOff val="25000"/>
                  </a:schemeClr>
                </a:solidFill>
              </a:rPr>
              <a:t>end but even small numbers can increase again to a large population, so it is essential </a:t>
            </a:r>
            <a:r>
              <a:rPr lang="en-GB" sz="1200" baseline="0" dirty="0" smtClean="0">
                <a:solidFill>
                  <a:schemeClr val="tx1">
                    <a:lumMod val="75000"/>
                    <a:lumOff val="25000"/>
                  </a:schemeClr>
                </a:solidFill>
              </a:rPr>
              <a:t>to maintain this </a:t>
            </a:r>
            <a:r>
              <a:rPr lang="en-GB" sz="1200" baseline="0" dirty="0" smtClean="0">
                <a:solidFill>
                  <a:schemeClr val="tx1">
                    <a:lumMod val="75000"/>
                    <a:lumOff val="25000"/>
                  </a:schemeClr>
                </a:solidFill>
              </a:rPr>
              <a:t>coordinate pressure in all CPs to achieve the goal.</a:t>
            </a:r>
            <a:r>
              <a:rPr lang="en-GB" sz="1200" baseline="0" dirty="0" smtClean="0">
                <a:solidFill>
                  <a:schemeClr val="tx1">
                    <a:lumMod val="75000"/>
                    <a:lumOff val="25000"/>
                  </a:schemeClr>
                </a:solidFill>
              </a:rPr>
              <a:t/>
            </a:r>
            <a:br>
              <a:rPr lang="en-GB" sz="1200" baseline="0" dirty="0" smtClean="0">
                <a:solidFill>
                  <a:schemeClr val="tx1">
                    <a:lumMod val="75000"/>
                    <a:lumOff val="25000"/>
                  </a:schemeClr>
                </a:solidFill>
              </a:rPr>
            </a:br>
            <a:r>
              <a:rPr lang="en-GB" sz="1200" baseline="0" dirty="0" smtClean="0">
                <a:solidFill>
                  <a:schemeClr val="tx1">
                    <a:lumMod val="75000"/>
                    <a:lumOff val="25000"/>
                  </a:schemeClr>
                </a:solidFill>
              </a:rPr>
              <a:t/>
            </a:r>
            <a:br>
              <a:rPr lang="en-GB" sz="1200" baseline="0" dirty="0" smtClean="0">
                <a:solidFill>
                  <a:schemeClr val="tx1">
                    <a:lumMod val="75000"/>
                    <a:lumOff val="25000"/>
                  </a:schemeClr>
                </a:solidFill>
              </a:rPr>
            </a:br>
            <a:r>
              <a:rPr lang="en-GB" sz="1200" baseline="0" dirty="0" smtClean="0">
                <a:solidFill>
                  <a:schemeClr val="tx1">
                    <a:lumMod val="75000"/>
                    <a:lumOff val="25000"/>
                  </a:schemeClr>
                </a:solidFill>
              </a:rPr>
              <a:t>Thank you</a:t>
            </a:r>
            <a:endParaRPr lang="en-GB" sz="1200" dirty="0" smtClean="0">
              <a:solidFill>
                <a:schemeClr val="tx1">
                  <a:lumMod val="75000"/>
                  <a:lumOff val="2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smtClean="0"/>
          </a:p>
        </p:txBody>
      </p:sp>
      <p:sp>
        <p:nvSpPr>
          <p:cNvPr id="4" name="Slide Number Placeholder 3"/>
          <p:cNvSpPr>
            <a:spLocks noGrp="1"/>
          </p:cNvSpPr>
          <p:nvPr>
            <p:ph type="sldNum" sz="quarter" idx="10"/>
          </p:nvPr>
        </p:nvSpPr>
        <p:spPr/>
        <p:txBody>
          <a:bodyPr/>
          <a:lstStyle/>
          <a:p>
            <a:fld id="{E558D613-DF18-47F9-9CE5-E18BC852C7A0}" type="slidenum">
              <a:rPr lang="en-GB" smtClean="0"/>
              <a:t>9</a:t>
            </a:fld>
            <a:endParaRPr lang="en-GB"/>
          </a:p>
        </p:txBody>
      </p:sp>
    </p:spTree>
    <p:extLst>
      <p:ext uri="{BB962C8B-B14F-4D97-AF65-F5344CB8AC3E}">
        <p14:creationId xmlns:p14="http://schemas.microsoft.com/office/powerpoint/2010/main" val="3738608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3F02302-FDE2-4B84-A5CF-29D93543A412}"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E60AD1-7E41-48B6-9138-B34C771AE4D7}" type="slidenum">
              <a:rPr lang="en-GB" smtClean="0"/>
              <a:t>‹#›</a:t>
            </a:fld>
            <a:endParaRPr lang="en-GB"/>
          </a:p>
        </p:txBody>
      </p:sp>
    </p:spTree>
    <p:extLst>
      <p:ext uri="{BB962C8B-B14F-4D97-AF65-F5344CB8AC3E}">
        <p14:creationId xmlns:p14="http://schemas.microsoft.com/office/powerpoint/2010/main" val="1080506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3F02302-FDE2-4B84-A5CF-29D93543A412}"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E60AD1-7E41-48B6-9138-B34C771AE4D7}" type="slidenum">
              <a:rPr lang="en-GB" smtClean="0"/>
              <a:t>‹#›</a:t>
            </a:fld>
            <a:endParaRPr lang="en-GB"/>
          </a:p>
        </p:txBody>
      </p:sp>
    </p:spTree>
    <p:extLst>
      <p:ext uri="{BB962C8B-B14F-4D97-AF65-F5344CB8AC3E}">
        <p14:creationId xmlns:p14="http://schemas.microsoft.com/office/powerpoint/2010/main" val="2771568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3F02302-FDE2-4B84-A5CF-29D93543A412}"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E60AD1-7E41-48B6-9138-B34C771AE4D7}" type="slidenum">
              <a:rPr lang="en-GB" smtClean="0"/>
              <a:t>‹#›</a:t>
            </a:fld>
            <a:endParaRPr lang="en-GB"/>
          </a:p>
        </p:txBody>
      </p:sp>
    </p:spTree>
    <p:extLst>
      <p:ext uri="{BB962C8B-B14F-4D97-AF65-F5344CB8AC3E}">
        <p14:creationId xmlns:p14="http://schemas.microsoft.com/office/powerpoint/2010/main" val="797522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3F02302-FDE2-4B84-A5CF-29D93543A412}"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E60AD1-7E41-48B6-9138-B34C771AE4D7}" type="slidenum">
              <a:rPr lang="en-GB" smtClean="0"/>
              <a:t>‹#›</a:t>
            </a:fld>
            <a:endParaRPr lang="en-GB"/>
          </a:p>
        </p:txBody>
      </p:sp>
    </p:spTree>
    <p:extLst>
      <p:ext uri="{BB962C8B-B14F-4D97-AF65-F5344CB8AC3E}">
        <p14:creationId xmlns:p14="http://schemas.microsoft.com/office/powerpoint/2010/main" val="3234131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3F02302-FDE2-4B84-A5CF-29D93543A412}"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E60AD1-7E41-48B6-9138-B34C771AE4D7}" type="slidenum">
              <a:rPr lang="en-GB" smtClean="0"/>
              <a:t>‹#›</a:t>
            </a:fld>
            <a:endParaRPr lang="en-GB"/>
          </a:p>
        </p:txBody>
      </p:sp>
    </p:spTree>
    <p:extLst>
      <p:ext uri="{BB962C8B-B14F-4D97-AF65-F5344CB8AC3E}">
        <p14:creationId xmlns:p14="http://schemas.microsoft.com/office/powerpoint/2010/main" val="1889856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3F02302-FDE2-4B84-A5CF-29D93543A412}" type="datetimeFigureOut">
              <a:rPr lang="en-GB" smtClean="0"/>
              <a:t>29/11/2022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E60AD1-7E41-48B6-9138-B34C771AE4D7}" type="slidenum">
              <a:rPr lang="en-GB" smtClean="0"/>
              <a:t>‹#›</a:t>
            </a:fld>
            <a:endParaRPr lang="en-GB"/>
          </a:p>
        </p:txBody>
      </p:sp>
    </p:spTree>
    <p:extLst>
      <p:ext uri="{BB962C8B-B14F-4D97-AF65-F5344CB8AC3E}">
        <p14:creationId xmlns:p14="http://schemas.microsoft.com/office/powerpoint/2010/main" val="2481672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3F02302-FDE2-4B84-A5CF-29D93543A412}" type="datetimeFigureOut">
              <a:rPr lang="en-GB" smtClean="0"/>
              <a:t>29/11/2022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9E60AD1-7E41-48B6-9138-B34C771AE4D7}" type="slidenum">
              <a:rPr lang="en-GB" smtClean="0"/>
              <a:t>‹#›</a:t>
            </a:fld>
            <a:endParaRPr lang="en-GB"/>
          </a:p>
        </p:txBody>
      </p:sp>
    </p:spTree>
    <p:extLst>
      <p:ext uri="{BB962C8B-B14F-4D97-AF65-F5344CB8AC3E}">
        <p14:creationId xmlns:p14="http://schemas.microsoft.com/office/powerpoint/2010/main" val="301215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3F02302-FDE2-4B84-A5CF-29D93543A412}" type="datetimeFigureOut">
              <a:rPr lang="en-GB" smtClean="0"/>
              <a:t>29/11/2022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9E60AD1-7E41-48B6-9138-B34C771AE4D7}" type="slidenum">
              <a:rPr lang="en-GB" smtClean="0"/>
              <a:t>‹#›</a:t>
            </a:fld>
            <a:endParaRPr lang="en-GB"/>
          </a:p>
        </p:txBody>
      </p:sp>
    </p:spTree>
    <p:extLst>
      <p:ext uri="{BB962C8B-B14F-4D97-AF65-F5344CB8AC3E}">
        <p14:creationId xmlns:p14="http://schemas.microsoft.com/office/powerpoint/2010/main" val="932362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F02302-FDE2-4B84-A5CF-29D93543A412}" type="datetimeFigureOut">
              <a:rPr lang="en-GB" smtClean="0"/>
              <a:t>29/11/2022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9E60AD1-7E41-48B6-9138-B34C771AE4D7}" type="slidenum">
              <a:rPr lang="en-GB" smtClean="0"/>
              <a:t>‹#›</a:t>
            </a:fld>
            <a:endParaRPr lang="en-GB"/>
          </a:p>
        </p:txBody>
      </p:sp>
    </p:spTree>
    <p:extLst>
      <p:ext uri="{BB962C8B-B14F-4D97-AF65-F5344CB8AC3E}">
        <p14:creationId xmlns:p14="http://schemas.microsoft.com/office/powerpoint/2010/main" val="892975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3F02302-FDE2-4B84-A5CF-29D93543A412}" type="datetimeFigureOut">
              <a:rPr lang="en-GB" smtClean="0"/>
              <a:t>29/11/2022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E60AD1-7E41-48B6-9138-B34C771AE4D7}" type="slidenum">
              <a:rPr lang="en-GB" smtClean="0"/>
              <a:t>‹#›</a:t>
            </a:fld>
            <a:endParaRPr lang="en-GB"/>
          </a:p>
        </p:txBody>
      </p:sp>
    </p:spTree>
    <p:extLst>
      <p:ext uri="{BB962C8B-B14F-4D97-AF65-F5344CB8AC3E}">
        <p14:creationId xmlns:p14="http://schemas.microsoft.com/office/powerpoint/2010/main" val="2804426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3F02302-FDE2-4B84-A5CF-29D93543A412}" type="datetimeFigureOut">
              <a:rPr lang="en-GB" smtClean="0"/>
              <a:t>29/11/2022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E60AD1-7E41-48B6-9138-B34C771AE4D7}" type="slidenum">
              <a:rPr lang="en-GB" smtClean="0"/>
              <a:t>‹#›</a:t>
            </a:fld>
            <a:endParaRPr lang="en-GB"/>
          </a:p>
        </p:txBody>
      </p:sp>
    </p:spTree>
    <p:extLst>
      <p:ext uri="{BB962C8B-B14F-4D97-AF65-F5344CB8AC3E}">
        <p14:creationId xmlns:p14="http://schemas.microsoft.com/office/powerpoint/2010/main" val="1788475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F02302-FDE2-4B84-A5CF-29D93543A412}" type="datetimeFigureOut">
              <a:rPr lang="en-GB" smtClean="0"/>
              <a:t>29/11/2022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60AD1-7E41-48B6-9138-B34C771AE4D7}" type="slidenum">
              <a:rPr lang="en-GB" smtClean="0"/>
              <a:t>‹#›</a:t>
            </a:fld>
            <a:endParaRPr lang="en-GB"/>
          </a:p>
        </p:txBody>
      </p:sp>
    </p:spTree>
    <p:extLst>
      <p:ext uri="{BB962C8B-B14F-4D97-AF65-F5344CB8AC3E}">
        <p14:creationId xmlns:p14="http://schemas.microsoft.com/office/powerpoint/2010/main" val="2255589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66.media.tumblr.com/5744aaa4027e3f484db0399b868203ca/tumblr_ngskzclIyZ1u5h072o1_128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695950" y="1571582"/>
            <a:ext cx="6518046" cy="402489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ruddy duc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1" y="1571582"/>
            <a:ext cx="5762625" cy="40280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123825" y="1313809"/>
            <a:ext cx="12611100" cy="734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0" y="284016"/>
            <a:ext cx="12192000" cy="1325563"/>
          </a:xfrm>
        </p:spPr>
        <p:txBody>
          <a:bodyPr>
            <a:normAutofit/>
          </a:bodyPr>
          <a:lstStyle/>
          <a:p>
            <a:pPr algn="ctr"/>
            <a:r>
              <a:rPr lang="en-GB" sz="3600" dirty="0"/>
              <a:t>Eradicating Ruddy Ducks </a:t>
            </a:r>
            <a:r>
              <a:rPr lang="en-GB" sz="3600" dirty="0" smtClean="0"/>
              <a:t>in </a:t>
            </a:r>
            <a:r>
              <a:rPr lang="en-GB" sz="3600" dirty="0"/>
              <a:t>the Western Palaearctic</a:t>
            </a:r>
          </a:p>
        </p:txBody>
      </p:sp>
      <p:grpSp>
        <p:nvGrpSpPr>
          <p:cNvPr id="4" name="Group 3">
            <a:extLst>
              <a:ext uri="{FF2B5EF4-FFF2-40B4-BE49-F238E27FC236}">
                <a16:creationId xmlns:a16="http://schemas.microsoft.com/office/drawing/2014/main" id="{2710D8E0-84DC-4BD9-A014-DEF027A7B810}"/>
              </a:ext>
            </a:extLst>
          </p:cNvPr>
          <p:cNvGrpSpPr>
            <a:grpSpLocks noChangeAspect="1"/>
          </p:cNvGrpSpPr>
          <p:nvPr/>
        </p:nvGrpSpPr>
        <p:grpSpPr>
          <a:xfrm>
            <a:off x="11210924" y="5832881"/>
            <a:ext cx="770149" cy="842261"/>
            <a:chOff x="760091" y="1469740"/>
            <a:chExt cx="1448544" cy="1584176"/>
          </a:xfrm>
        </p:grpSpPr>
        <p:sp>
          <p:nvSpPr>
            <p:cNvPr id="5" name="Rectangle 4">
              <a:extLst>
                <a:ext uri="{FF2B5EF4-FFF2-40B4-BE49-F238E27FC236}">
                  <a16:creationId xmlns:a16="http://schemas.microsoft.com/office/drawing/2014/main" id="{1DC05BCF-E801-4BFF-9A2B-CE2F65D36D6D}"/>
                </a:ext>
              </a:extLst>
            </p:cNvPr>
            <p:cNvSpPr/>
            <p:nvPr/>
          </p:nvSpPr>
          <p:spPr>
            <a:xfrm>
              <a:off x="760091" y="1469740"/>
              <a:ext cx="1448544" cy="1584176"/>
            </a:xfrm>
            <a:prstGeom prst="rect">
              <a:avLst/>
            </a:prstGeom>
            <a:solidFill>
              <a:srgbClr val="0592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descr="A close up of a logo&#10;&#10;Description automatically generated">
              <a:extLst>
                <a:ext uri="{FF2B5EF4-FFF2-40B4-BE49-F238E27FC236}">
                  <a16:creationId xmlns:a16="http://schemas.microsoft.com/office/drawing/2014/main" id="{550B5F5B-60A6-4074-ADA8-1B0E453AF98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34363" y="1714308"/>
              <a:ext cx="900000" cy="1095040"/>
            </a:xfrm>
            <a:prstGeom prst="rect">
              <a:avLst/>
            </a:prstGeom>
          </p:spPr>
        </p:pic>
      </p:grpSp>
      <p:sp>
        <p:nvSpPr>
          <p:cNvPr id="9" name="Title 1"/>
          <p:cNvSpPr txBox="1">
            <a:spLocks/>
          </p:cNvSpPr>
          <p:nvPr/>
        </p:nvSpPr>
        <p:spPr>
          <a:xfrm>
            <a:off x="0" y="1132835"/>
            <a:ext cx="12192000" cy="7340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smtClean="0">
                <a:solidFill>
                  <a:srgbClr val="0592BD"/>
                </a:solidFill>
              </a:rPr>
              <a:t>Progress update 2022</a:t>
            </a:r>
          </a:p>
        </p:txBody>
      </p:sp>
      <p:sp>
        <p:nvSpPr>
          <p:cNvPr id="10" name="Title 1"/>
          <p:cNvSpPr txBox="1">
            <a:spLocks/>
          </p:cNvSpPr>
          <p:nvPr/>
        </p:nvSpPr>
        <p:spPr>
          <a:xfrm>
            <a:off x="-1" y="5591231"/>
            <a:ext cx="1219200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200" dirty="0" smtClean="0"/>
              <a:t>Peter Cranswick &amp; Colette Hall</a:t>
            </a:r>
            <a:endParaRPr lang="en-GB" sz="3200" dirty="0"/>
          </a:p>
        </p:txBody>
      </p:sp>
    </p:spTree>
    <p:extLst>
      <p:ext uri="{BB962C8B-B14F-4D97-AF65-F5344CB8AC3E}">
        <p14:creationId xmlns:p14="http://schemas.microsoft.com/office/powerpoint/2010/main" val="16591114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17157673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71423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914400" y="1120775"/>
            <a:ext cx="10515600" cy="2161044"/>
          </a:xfrm>
        </p:spPr>
        <p:txBody>
          <a:bodyPr>
            <a:noAutofit/>
          </a:bodyPr>
          <a:lstStyle/>
          <a:p>
            <a:pPr>
              <a:buNone/>
            </a:pPr>
            <a:r>
              <a:rPr lang="en-GB" sz="2400" b="1" dirty="0" smtClean="0"/>
              <a:t>	Recommendation No 209 (2020) </a:t>
            </a:r>
            <a:r>
              <a:rPr lang="en-GB" sz="2400" b="1" dirty="0"/>
              <a:t>of the Standing </a:t>
            </a:r>
            <a:r>
              <a:rPr lang="en-GB" sz="2400" b="1" dirty="0" smtClean="0"/>
              <a:t>Committee</a:t>
            </a:r>
          </a:p>
          <a:p>
            <a:pPr>
              <a:buNone/>
            </a:pPr>
            <a:r>
              <a:rPr lang="en-GB" sz="2400" b="1" dirty="0" smtClean="0">
                <a:solidFill>
                  <a:schemeClr val="tx1">
                    <a:lumMod val="75000"/>
                    <a:lumOff val="25000"/>
                  </a:schemeClr>
                </a:solidFill>
              </a:rPr>
              <a:t>	</a:t>
            </a:r>
            <a:r>
              <a:rPr lang="en-GB" sz="2400" dirty="0" smtClean="0">
                <a:solidFill>
                  <a:schemeClr val="tx1">
                    <a:lumMod val="75000"/>
                    <a:lumOff val="25000"/>
                  </a:schemeClr>
                </a:solidFill>
              </a:rPr>
              <a:t>All Contracting Parties to implement without delay the actions specified in the ‘Action Plan for the Eradication of the Ruddy Duck, 2021–2025’ </a:t>
            </a:r>
          </a:p>
          <a:p>
            <a:pPr>
              <a:spcBef>
                <a:spcPts val="0"/>
              </a:spcBef>
              <a:buNone/>
            </a:pPr>
            <a:endParaRPr lang="en-US" sz="2400" b="1" dirty="0"/>
          </a:p>
          <a:p>
            <a:pPr>
              <a:buNone/>
            </a:pPr>
            <a:r>
              <a:rPr lang="en-US" sz="2400" b="1" dirty="0" smtClean="0"/>
              <a:t>	Goal </a:t>
            </a:r>
            <a:r>
              <a:rPr lang="en-US" sz="2400" dirty="0" smtClean="0"/>
              <a:t>–</a:t>
            </a:r>
            <a:r>
              <a:rPr lang="en-US" sz="2400" b="1" dirty="0" smtClean="0"/>
              <a:t> </a:t>
            </a:r>
            <a:r>
              <a:rPr lang="en-GB" sz="2400" dirty="0" smtClean="0">
                <a:solidFill>
                  <a:srgbClr val="0592BD"/>
                </a:solidFill>
              </a:rPr>
              <a:t>Ruddy Ducks stop </a:t>
            </a:r>
            <a:r>
              <a:rPr lang="en-GB" sz="2400" dirty="0">
                <a:solidFill>
                  <a:srgbClr val="0592BD"/>
                </a:solidFill>
              </a:rPr>
              <a:t>being a threat to the </a:t>
            </a:r>
            <a:r>
              <a:rPr lang="en-GB" sz="2400" dirty="0" smtClean="0">
                <a:solidFill>
                  <a:srgbClr val="0592BD"/>
                </a:solidFill>
              </a:rPr>
              <a:t>White-headed Duck</a:t>
            </a:r>
          </a:p>
          <a:p>
            <a:pPr>
              <a:spcBef>
                <a:spcPts val="0"/>
              </a:spcBef>
            </a:pPr>
            <a:endParaRPr lang="en-US" sz="2400" dirty="0" smtClean="0"/>
          </a:p>
        </p:txBody>
      </p:sp>
      <p:sp>
        <p:nvSpPr>
          <p:cNvPr id="3" name="Content Placeholder 2"/>
          <p:cNvSpPr txBox="1">
            <a:spLocks/>
          </p:cNvSpPr>
          <p:nvPr/>
        </p:nvSpPr>
        <p:spPr>
          <a:xfrm>
            <a:off x="914400" y="3452703"/>
            <a:ext cx="10515600" cy="291051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0400" indent="0">
              <a:buFont typeface="Arial" panose="020B0604020202020204" pitchFamily="34" charset="0"/>
              <a:buNone/>
            </a:pPr>
            <a:r>
              <a:rPr lang="en-GB" sz="2400" b="1" dirty="0" smtClean="0"/>
              <a:t>Outcomes</a:t>
            </a:r>
          </a:p>
          <a:p>
            <a:r>
              <a:rPr lang="en-GB" sz="2400" dirty="0" smtClean="0">
                <a:solidFill>
                  <a:schemeClr val="tx1">
                    <a:lumMod val="75000"/>
                    <a:lumOff val="25000"/>
                  </a:schemeClr>
                </a:solidFill>
              </a:rPr>
              <a:t>Ruddy Duck is functionally extinct in the wild in the Western Palaearctic by 2025 </a:t>
            </a:r>
          </a:p>
          <a:p>
            <a:r>
              <a:rPr lang="en-GB" sz="2400" dirty="0">
                <a:solidFill>
                  <a:srgbClr val="0592BD"/>
                </a:solidFill>
              </a:rPr>
              <a:t>Progress is regularly assessed and adaptively managed </a:t>
            </a:r>
          </a:p>
          <a:p>
            <a:r>
              <a:rPr lang="en-GB" sz="2400" dirty="0">
                <a:solidFill>
                  <a:schemeClr val="tx1">
                    <a:lumMod val="75000"/>
                    <a:lumOff val="25000"/>
                  </a:schemeClr>
                </a:solidFill>
              </a:rPr>
              <a:t>Contracting Parties coordinate their activities to collectively achieve the plan’s outcomes and targets</a:t>
            </a:r>
          </a:p>
        </p:txBody>
      </p:sp>
    </p:spTree>
    <p:extLst>
      <p:ext uri="{BB962C8B-B14F-4D97-AF65-F5344CB8AC3E}">
        <p14:creationId xmlns:p14="http://schemas.microsoft.com/office/powerpoint/2010/main" val="2456052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5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5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5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5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2192" y="26804"/>
            <a:ext cx="12192000" cy="6831196"/>
          </a:xfrm>
          <a:prstGeom prst="rect">
            <a:avLst/>
          </a:prstGeom>
        </p:spPr>
      </p:pic>
    </p:spTree>
    <p:extLst>
      <p:ext uri="{BB962C8B-B14F-4D97-AF65-F5344CB8AC3E}">
        <p14:creationId xmlns:p14="http://schemas.microsoft.com/office/powerpoint/2010/main" val="33559787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195062692"/>
              </p:ext>
            </p:extLst>
          </p:nvPr>
        </p:nvGraphicFramePr>
        <p:xfrm>
          <a:off x="990879" y="1822450"/>
          <a:ext cx="10456481" cy="2494280"/>
        </p:xfrm>
        <a:graphic>
          <a:graphicData uri="http://schemas.openxmlformats.org/drawingml/2006/table">
            <a:tbl>
              <a:tblPr firstRow="1" bandRow="1">
                <a:tableStyleId>{5C22544A-7EE6-4342-B048-85BDC9FD1C3A}</a:tableStyleId>
              </a:tblPr>
              <a:tblGrid>
                <a:gridCol w="1493783">
                  <a:extLst>
                    <a:ext uri="{9D8B030D-6E8A-4147-A177-3AD203B41FA5}">
                      <a16:colId xmlns:a16="http://schemas.microsoft.com/office/drawing/2014/main" val="2635379623"/>
                    </a:ext>
                  </a:extLst>
                </a:gridCol>
                <a:gridCol w="1493783">
                  <a:extLst>
                    <a:ext uri="{9D8B030D-6E8A-4147-A177-3AD203B41FA5}">
                      <a16:colId xmlns:a16="http://schemas.microsoft.com/office/drawing/2014/main" val="333002921"/>
                    </a:ext>
                  </a:extLst>
                </a:gridCol>
                <a:gridCol w="1493783">
                  <a:extLst>
                    <a:ext uri="{9D8B030D-6E8A-4147-A177-3AD203B41FA5}">
                      <a16:colId xmlns:a16="http://schemas.microsoft.com/office/drawing/2014/main" val="3593713538"/>
                    </a:ext>
                  </a:extLst>
                </a:gridCol>
                <a:gridCol w="1493783">
                  <a:extLst>
                    <a:ext uri="{9D8B030D-6E8A-4147-A177-3AD203B41FA5}">
                      <a16:colId xmlns:a16="http://schemas.microsoft.com/office/drawing/2014/main" val="3239954521"/>
                    </a:ext>
                  </a:extLst>
                </a:gridCol>
                <a:gridCol w="1493783">
                  <a:extLst>
                    <a:ext uri="{9D8B030D-6E8A-4147-A177-3AD203B41FA5}">
                      <a16:colId xmlns:a16="http://schemas.microsoft.com/office/drawing/2014/main" val="3633526760"/>
                    </a:ext>
                  </a:extLst>
                </a:gridCol>
                <a:gridCol w="1493783">
                  <a:extLst>
                    <a:ext uri="{9D8B030D-6E8A-4147-A177-3AD203B41FA5}">
                      <a16:colId xmlns:a16="http://schemas.microsoft.com/office/drawing/2014/main" val="89204542"/>
                    </a:ext>
                  </a:extLst>
                </a:gridCol>
                <a:gridCol w="1493783">
                  <a:extLst>
                    <a:ext uri="{9D8B030D-6E8A-4147-A177-3AD203B41FA5}">
                      <a16:colId xmlns:a16="http://schemas.microsoft.com/office/drawing/2014/main" val="2339666304"/>
                    </a:ext>
                  </a:extLst>
                </a:gridCol>
              </a:tblGrid>
              <a:tr h="370840">
                <a:tc>
                  <a:txBody>
                    <a:bodyPr/>
                    <a:lstStyle/>
                    <a:p>
                      <a:pPr algn="ctr"/>
                      <a:endParaRPr lang="en-GB" dirty="0" smtClean="0"/>
                    </a:p>
                    <a:p>
                      <a:pPr algn="ctr"/>
                      <a:r>
                        <a:rPr lang="en-GB" dirty="0" smtClean="0"/>
                        <a:t>Tier 3</a:t>
                      </a:r>
                      <a:endParaRPr lang="en-GB" dirty="0"/>
                    </a:p>
                  </a:txBody>
                  <a:tcPr>
                    <a:solidFill>
                      <a:srgbClr val="0592BD"/>
                    </a:solidFill>
                  </a:tcPr>
                </a:tc>
                <a:tc>
                  <a:txBody>
                    <a:bodyPr/>
                    <a:lstStyle/>
                    <a:p>
                      <a:pPr algn="ctr"/>
                      <a:r>
                        <a:rPr lang="en-GB" dirty="0" smtClean="0"/>
                        <a:t>winter</a:t>
                      </a:r>
                      <a:br>
                        <a:rPr lang="en-GB" dirty="0" smtClean="0"/>
                      </a:br>
                      <a:r>
                        <a:rPr lang="en-GB" dirty="0" smtClean="0"/>
                        <a:t>2019/20</a:t>
                      </a:r>
                      <a:endParaRPr lang="en-GB" dirty="0"/>
                    </a:p>
                  </a:txBody>
                  <a:tcPr>
                    <a:solidFill>
                      <a:srgbClr val="0592BD"/>
                    </a:solidFill>
                  </a:tcPr>
                </a:tc>
                <a:tc>
                  <a:txBody>
                    <a:bodyPr/>
                    <a:lstStyle/>
                    <a:p>
                      <a:pPr algn="ctr"/>
                      <a:r>
                        <a:rPr lang="en-GB" dirty="0" smtClean="0"/>
                        <a:t>summer</a:t>
                      </a:r>
                      <a:r>
                        <a:rPr lang="en-GB" baseline="0" dirty="0" smtClean="0"/>
                        <a:t> </a:t>
                      </a:r>
                    </a:p>
                    <a:p>
                      <a:pPr algn="ctr"/>
                      <a:r>
                        <a:rPr lang="en-GB" baseline="0" dirty="0" smtClean="0"/>
                        <a:t>2020</a:t>
                      </a:r>
                      <a:endParaRPr lang="en-GB" dirty="0"/>
                    </a:p>
                  </a:txBody>
                  <a:tcPr>
                    <a:solidFill>
                      <a:srgbClr val="0592BD"/>
                    </a:solidFill>
                  </a:tcPr>
                </a:tc>
                <a:tc>
                  <a:txBody>
                    <a:bodyPr/>
                    <a:lstStyle/>
                    <a:p>
                      <a:pPr algn="ctr"/>
                      <a:r>
                        <a:rPr lang="en-GB" dirty="0" smtClean="0"/>
                        <a:t>winter</a:t>
                      </a:r>
                      <a:br>
                        <a:rPr lang="en-GB" dirty="0" smtClean="0"/>
                      </a:br>
                      <a:r>
                        <a:rPr lang="en-GB" dirty="0" smtClean="0"/>
                        <a:t>2020/21</a:t>
                      </a:r>
                      <a:endParaRPr lang="en-GB" dirty="0"/>
                    </a:p>
                  </a:txBody>
                  <a:tcPr>
                    <a:solidFill>
                      <a:srgbClr val="0592BD"/>
                    </a:solidFill>
                  </a:tcPr>
                </a:tc>
                <a:tc>
                  <a:txBody>
                    <a:bodyPr/>
                    <a:lstStyle/>
                    <a:p>
                      <a:pPr algn="ctr"/>
                      <a:r>
                        <a:rPr lang="en-GB" dirty="0" smtClean="0"/>
                        <a:t>summer</a:t>
                      </a:r>
                      <a:r>
                        <a:rPr lang="en-GB" baseline="0" dirty="0" smtClean="0"/>
                        <a:t> </a:t>
                      </a:r>
                    </a:p>
                    <a:p>
                      <a:pPr algn="ctr"/>
                      <a:r>
                        <a:rPr lang="en-GB" baseline="0" dirty="0" smtClean="0"/>
                        <a:t>2021</a:t>
                      </a:r>
                      <a:endParaRPr lang="en-GB" dirty="0"/>
                    </a:p>
                  </a:txBody>
                  <a:tcPr>
                    <a:solidFill>
                      <a:srgbClr val="0592BD"/>
                    </a:solidFill>
                  </a:tcPr>
                </a:tc>
                <a:tc>
                  <a:txBody>
                    <a:bodyPr/>
                    <a:lstStyle/>
                    <a:p>
                      <a:pPr algn="ctr"/>
                      <a:r>
                        <a:rPr lang="en-GB" dirty="0" smtClean="0"/>
                        <a:t>winter</a:t>
                      </a:r>
                    </a:p>
                    <a:p>
                      <a:pPr algn="ctr"/>
                      <a:r>
                        <a:rPr lang="en-GB" dirty="0" smtClean="0"/>
                        <a:t>2021/22</a:t>
                      </a:r>
                      <a:endParaRPr lang="en-GB" dirty="0"/>
                    </a:p>
                  </a:txBody>
                  <a:tcPr>
                    <a:solidFill>
                      <a:srgbClr val="0592BD"/>
                    </a:solidFill>
                  </a:tcPr>
                </a:tc>
                <a:tc>
                  <a:txBody>
                    <a:bodyPr/>
                    <a:lstStyle/>
                    <a:p>
                      <a:pPr algn="ctr"/>
                      <a:r>
                        <a:rPr lang="en-GB" dirty="0" smtClean="0"/>
                        <a:t>summer</a:t>
                      </a:r>
                    </a:p>
                    <a:p>
                      <a:pPr algn="ctr"/>
                      <a:r>
                        <a:rPr lang="en-GB" dirty="0" smtClean="0"/>
                        <a:t>2022</a:t>
                      </a:r>
                      <a:endParaRPr lang="en-GB" dirty="0"/>
                    </a:p>
                  </a:txBody>
                  <a:tcPr>
                    <a:solidFill>
                      <a:srgbClr val="0592BD"/>
                    </a:solidFill>
                  </a:tcPr>
                </a:tc>
                <a:extLst>
                  <a:ext uri="{0D108BD9-81ED-4DB2-BD59-A6C34878D82A}">
                    <a16:rowId xmlns:a16="http://schemas.microsoft.com/office/drawing/2014/main" val="342265919"/>
                  </a:ext>
                </a:extLst>
              </a:tr>
              <a:tr h="370840">
                <a:tc>
                  <a:txBody>
                    <a:bodyPr/>
                    <a:lstStyle/>
                    <a:p>
                      <a:pPr algn="ctr"/>
                      <a:r>
                        <a:rPr lang="en-GB" dirty="0" smtClean="0"/>
                        <a:t>BE</a:t>
                      </a:r>
                      <a:endParaRPr lang="en-GB" dirty="0"/>
                    </a:p>
                  </a:txBody>
                  <a:tcPr>
                    <a:solidFill>
                      <a:srgbClr val="E6F4F8"/>
                    </a:solidFill>
                  </a:tcPr>
                </a:tc>
                <a:tc>
                  <a:txBody>
                    <a:bodyPr/>
                    <a:lstStyle/>
                    <a:p>
                      <a:pPr algn="ctr">
                        <a:lnSpc>
                          <a:spcPct val="107000"/>
                        </a:lnSpc>
                        <a:spcAft>
                          <a:spcPts val="0"/>
                        </a:spcAft>
                      </a:pPr>
                      <a:r>
                        <a:rPr lang="en-GB" sz="1800" dirty="0" smtClean="0">
                          <a:effectLst/>
                          <a:latin typeface="+mn-lt"/>
                        </a:rPr>
                        <a:t>8</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8</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6</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10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9</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extLst>
                  <a:ext uri="{0D108BD9-81ED-4DB2-BD59-A6C34878D82A}">
                    <a16:rowId xmlns:a16="http://schemas.microsoft.com/office/drawing/2014/main" val="3657404273"/>
                  </a:ext>
                </a:extLst>
              </a:tr>
              <a:tr h="370840">
                <a:tc>
                  <a:txBody>
                    <a:bodyPr/>
                    <a:lstStyle/>
                    <a:p>
                      <a:pPr algn="ctr"/>
                      <a:r>
                        <a:rPr lang="en-GB" dirty="0" smtClean="0"/>
                        <a:t>FR</a:t>
                      </a:r>
                      <a:endParaRPr lang="en-GB" dirty="0"/>
                    </a:p>
                  </a:txBody>
                  <a:tcPr>
                    <a:solidFill>
                      <a:srgbClr val="CDE9F2"/>
                    </a:solidFill>
                  </a:tcPr>
                </a:tc>
                <a:tc>
                  <a:txBody>
                    <a:bodyPr/>
                    <a:lstStyle/>
                    <a:p>
                      <a:pPr algn="ctr">
                        <a:lnSpc>
                          <a:spcPct val="107000"/>
                        </a:lnSpc>
                        <a:spcAft>
                          <a:spcPts val="0"/>
                        </a:spcAft>
                      </a:pPr>
                      <a:r>
                        <a:rPr lang="en-GB" sz="1800" dirty="0" smtClean="0">
                          <a:effectLst/>
                          <a:latin typeface="+mn-lt"/>
                        </a:rPr>
                        <a:t>57</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13</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rPr>
                        <a:t>14</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13</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59</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19</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extLst>
                  <a:ext uri="{0D108BD9-81ED-4DB2-BD59-A6C34878D82A}">
                    <a16:rowId xmlns:a16="http://schemas.microsoft.com/office/drawing/2014/main" val="64232826"/>
                  </a:ext>
                </a:extLst>
              </a:tr>
              <a:tr h="370840">
                <a:tc>
                  <a:txBody>
                    <a:bodyPr/>
                    <a:lstStyle/>
                    <a:p>
                      <a:pPr algn="ctr"/>
                      <a:r>
                        <a:rPr lang="en-GB" dirty="0" smtClean="0"/>
                        <a:t>DE</a:t>
                      </a:r>
                      <a:endParaRPr lang="en-GB" dirty="0"/>
                    </a:p>
                  </a:txBody>
                  <a:tcPr>
                    <a:solidFill>
                      <a:srgbClr val="E6F4F8"/>
                    </a:solidFill>
                  </a:tcPr>
                </a:tc>
                <a:tc>
                  <a:txBody>
                    <a:bodyPr/>
                    <a:lstStyle/>
                    <a:p>
                      <a:pPr algn="ctr">
                        <a:lnSpc>
                          <a:spcPct val="107000"/>
                        </a:lnSpc>
                        <a:spcAft>
                          <a:spcPts val="0"/>
                        </a:spcAft>
                      </a:pPr>
                      <a:r>
                        <a:rPr lang="en-GB" sz="1800" dirty="0" smtClean="0">
                          <a:effectLst/>
                          <a:latin typeface="+mn-lt"/>
                        </a:rPr>
                        <a:t>13</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9</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12</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13</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16</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extLst>
                  <a:ext uri="{0D108BD9-81ED-4DB2-BD59-A6C34878D82A}">
                    <a16:rowId xmlns:a16="http://schemas.microsoft.com/office/drawing/2014/main" val="2659193012"/>
                  </a:ext>
                </a:extLst>
              </a:tr>
              <a:tr h="370840">
                <a:tc>
                  <a:txBody>
                    <a:bodyPr/>
                    <a:lstStyle/>
                    <a:p>
                      <a:pPr algn="ctr"/>
                      <a:r>
                        <a:rPr lang="en-GB" dirty="0" smtClean="0"/>
                        <a:t>NL</a:t>
                      </a:r>
                      <a:endParaRPr lang="en-GB" dirty="0"/>
                    </a:p>
                  </a:txBody>
                  <a:tcPr>
                    <a:solidFill>
                      <a:srgbClr val="CDE9F2"/>
                    </a:solidFill>
                  </a:tcPr>
                </a:tc>
                <a:tc>
                  <a:txBody>
                    <a:bodyPr/>
                    <a:lstStyle/>
                    <a:p>
                      <a:pPr algn="ctr">
                        <a:lnSpc>
                          <a:spcPct val="107000"/>
                        </a:lnSpc>
                        <a:spcAft>
                          <a:spcPts val="0"/>
                        </a:spcAft>
                      </a:pPr>
                      <a:r>
                        <a:rPr lang="en-GB" sz="1800" dirty="0" smtClean="0">
                          <a:effectLst/>
                          <a:latin typeface="+mn-lt"/>
                        </a:rPr>
                        <a:t>100–120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rPr>
                        <a:t>80+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800" dirty="0" smtClean="0">
                          <a:effectLst/>
                          <a:latin typeface="+mn-lt"/>
                        </a:rPr>
                        <a:t>100–120</a:t>
                      </a:r>
                      <a:endParaRPr lang="en-GB" sz="1800" dirty="0" smtClean="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rPr>
                        <a:t>75+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112</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extLst>
                  <a:ext uri="{0D108BD9-81ED-4DB2-BD59-A6C34878D82A}">
                    <a16:rowId xmlns:a16="http://schemas.microsoft.com/office/drawing/2014/main" val="2362856721"/>
                  </a:ext>
                </a:extLst>
              </a:tr>
              <a:tr h="370840">
                <a:tc>
                  <a:txBody>
                    <a:bodyPr/>
                    <a:lstStyle/>
                    <a:p>
                      <a:pPr algn="ctr"/>
                      <a:r>
                        <a:rPr lang="en-GB" dirty="0" smtClean="0"/>
                        <a:t>UK</a:t>
                      </a:r>
                      <a:endParaRPr lang="en-GB" dirty="0"/>
                    </a:p>
                  </a:txBody>
                  <a:tcPr>
                    <a:solidFill>
                      <a:srgbClr val="E6F4F8"/>
                    </a:solidFill>
                  </a:tcPr>
                </a:tc>
                <a:tc>
                  <a:txBody>
                    <a:bodyPr/>
                    <a:lstStyle/>
                    <a:p>
                      <a:pPr algn="ctr">
                        <a:lnSpc>
                          <a:spcPct val="107000"/>
                        </a:lnSpc>
                        <a:spcAft>
                          <a:spcPts val="0"/>
                        </a:spcAft>
                      </a:pPr>
                      <a:r>
                        <a:rPr lang="en-GB" sz="1800" dirty="0" smtClean="0">
                          <a:effectLst/>
                          <a:latin typeface="+mn-lt"/>
                        </a:rPr>
                        <a:t>12</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12</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14</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14</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14</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14</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extLst>
                  <a:ext uri="{0D108BD9-81ED-4DB2-BD59-A6C34878D82A}">
                    <a16:rowId xmlns:a16="http://schemas.microsoft.com/office/drawing/2014/main" val="564317684"/>
                  </a:ext>
                </a:extLst>
              </a:tr>
            </a:tbl>
          </a:graphicData>
        </a:graphic>
      </p:graphicFrame>
      <p:sp>
        <p:nvSpPr>
          <p:cNvPr id="6" name="Content Placeholder 2"/>
          <p:cNvSpPr>
            <a:spLocks noGrp="1"/>
          </p:cNvSpPr>
          <p:nvPr>
            <p:ph idx="1"/>
          </p:nvPr>
        </p:nvSpPr>
        <p:spPr>
          <a:xfrm>
            <a:off x="682902" y="1120775"/>
            <a:ext cx="9163049" cy="517525"/>
          </a:xfrm>
        </p:spPr>
        <p:txBody>
          <a:bodyPr>
            <a:noAutofit/>
          </a:bodyPr>
          <a:lstStyle/>
          <a:p>
            <a:pPr>
              <a:buNone/>
            </a:pPr>
            <a:r>
              <a:rPr lang="en-GB" sz="2400" b="1" dirty="0" smtClean="0"/>
              <a:t>	Numbers of individuals </a:t>
            </a:r>
            <a:endParaRPr lang="en-GB" sz="1600" dirty="0"/>
          </a:p>
        </p:txBody>
      </p:sp>
      <p:sp>
        <p:nvSpPr>
          <p:cNvPr id="2" name="TextBox 1"/>
          <p:cNvSpPr txBox="1"/>
          <p:nvPr/>
        </p:nvSpPr>
        <p:spPr>
          <a:xfrm>
            <a:off x="990879" y="4720799"/>
            <a:ext cx="6015045" cy="1631216"/>
          </a:xfrm>
          <a:prstGeom prst="rect">
            <a:avLst/>
          </a:prstGeom>
          <a:noFill/>
        </p:spPr>
        <p:txBody>
          <a:bodyPr wrap="none" rtlCol="0">
            <a:spAutoFit/>
          </a:bodyPr>
          <a:lstStyle/>
          <a:p>
            <a:pPr marL="230400"/>
            <a:r>
              <a:rPr lang="en-GB" dirty="0" smtClean="0"/>
              <a:t>Records in other Tiers in winter 2021/22 or summer 2022 – </a:t>
            </a:r>
          </a:p>
          <a:p>
            <a:pPr marL="516150" indent="-285750">
              <a:buFont typeface="Arial" panose="020B0604020202020204" pitchFamily="34" charset="0"/>
              <a:buChar char="•"/>
            </a:pPr>
            <a:r>
              <a:rPr lang="en-GB" dirty="0" smtClean="0"/>
              <a:t>Tier 2 – found </a:t>
            </a:r>
            <a:r>
              <a:rPr lang="en-GB" dirty="0"/>
              <a:t>in </a:t>
            </a:r>
            <a:r>
              <a:rPr lang="en-GB" dirty="0" smtClean="0"/>
              <a:t>TWO CPs</a:t>
            </a:r>
          </a:p>
          <a:p>
            <a:pPr marL="516150" indent="-285750">
              <a:buFont typeface="Arial" panose="020B0604020202020204" pitchFamily="34" charset="0"/>
              <a:buChar char="•"/>
            </a:pPr>
            <a:r>
              <a:rPr lang="en-GB" dirty="0" smtClean="0"/>
              <a:t>Tier 1 – found in TWO CPs</a:t>
            </a:r>
            <a:endParaRPr lang="en-GB" dirty="0"/>
          </a:p>
          <a:p>
            <a:pPr marL="457200" indent="-457200">
              <a:buFont typeface="Arial" panose="020B0604020202020204" pitchFamily="34" charset="0"/>
              <a:buChar char="•"/>
            </a:pPr>
            <a:endParaRPr lang="en-GB" sz="2800" b="1" dirty="0"/>
          </a:p>
          <a:p>
            <a:pPr marL="285750" indent="-285750">
              <a:buFont typeface="Arial" panose="020B0604020202020204" pitchFamily="34" charset="0"/>
              <a:buChar char="•"/>
            </a:pPr>
            <a:endParaRPr lang="en-GB" dirty="0"/>
          </a:p>
        </p:txBody>
      </p:sp>
      <p:sp>
        <p:nvSpPr>
          <p:cNvPr id="3" name="Rectangle 2"/>
          <p:cNvSpPr/>
          <p:nvPr/>
        </p:nvSpPr>
        <p:spPr>
          <a:xfrm>
            <a:off x="8466185" y="2848235"/>
            <a:ext cx="1494243" cy="344741"/>
          </a:xfrm>
          <a:prstGeom prst="rect">
            <a:avLst/>
          </a:prstGeom>
          <a:noFill/>
          <a:ln w="28575">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8466185" y="3211587"/>
            <a:ext cx="2973011" cy="344741"/>
          </a:xfrm>
          <a:prstGeom prst="rect">
            <a:avLst/>
          </a:prstGeom>
          <a:noFill/>
          <a:ln w="28575">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8097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xit" presetSubtype="0" fill="hold" grpId="1" nodeType="withEffect">
                                  <p:stCondLst>
                                    <p:cond delay="0"/>
                                  </p:stCondLst>
                                  <p:childTnLst>
                                    <p:set>
                                      <p:cBhvr>
                                        <p:cTn id="12" dur="1" fill="hold">
                                          <p:stCondLst>
                                            <p:cond delay="0"/>
                                          </p:stCondLst>
                                        </p:cTn>
                                        <p:tgtEl>
                                          <p:spTgt spid="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2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3" grpId="1"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130020762"/>
              </p:ext>
            </p:extLst>
          </p:nvPr>
        </p:nvGraphicFramePr>
        <p:xfrm>
          <a:off x="1222375" y="1822450"/>
          <a:ext cx="6567387" cy="2225040"/>
        </p:xfrm>
        <a:graphic>
          <a:graphicData uri="http://schemas.openxmlformats.org/drawingml/2006/table">
            <a:tbl>
              <a:tblPr firstRow="1" bandRow="1">
                <a:tableStyleId>{5C22544A-7EE6-4342-B048-85BDC9FD1C3A}</a:tableStyleId>
              </a:tblPr>
              <a:tblGrid>
                <a:gridCol w="1622718">
                  <a:extLst>
                    <a:ext uri="{9D8B030D-6E8A-4147-A177-3AD203B41FA5}">
                      <a16:colId xmlns:a16="http://schemas.microsoft.com/office/drawing/2014/main" val="2635379623"/>
                    </a:ext>
                  </a:extLst>
                </a:gridCol>
                <a:gridCol w="1654599">
                  <a:extLst>
                    <a:ext uri="{9D8B030D-6E8A-4147-A177-3AD203B41FA5}">
                      <a16:colId xmlns:a16="http://schemas.microsoft.com/office/drawing/2014/main" val="333002921"/>
                    </a:ext>
                  </a:extLst>
                </a:gridCol>
                <a:gridCol w="1645035">
                  <a:extLst>
                    <a:ext uri="{9D8B030D-6E8A-4147-A177-3AD203B41FA5}">
                      <a16:colId xmlns:a16="http://schemas.microsoft.com/office/drawing/2014/main" val="3593713538"/>
                    </a:ext>
                  </a:extLst>
                </a:gridCol>
                <a:gridCol w="1645035">
                  <a:extLst>
                    <a:ext uri="{9D8B030D-6E8A-4147-A177-3AD203B41FA5}">
                      <a16:colId xmlns:a16="http://schemas.microsoft.com/office/drawing/2014/main" val="950371297"/>
                    </a:ext>
                  </a:extLst>
                </a:gridCol>
              </a:tblGrid>
              <a:tr h="370840">
                <a:tc>
                  <a:txBody>
                    <a:bodyPr/>
                    <a:lstStyle/>
                    <a:p>
                      <a:pPr algn="ctr"/>
                      <a:r>
                        <a:rPr lang="en-GB" dirty="0" smtClean="0"/>
                        <a:t>Tier 3</a:t>
                      </a:r>
                      <a:endParaRPr lang="en-GB" dirty="0"/>
                    </a:p>
                  </a:txBody>
                  <a:tcPr>
                    <a:solidFill>
                      <a:srgbClr val="0592BD"/>
                    </a:solidFill>
                  </a:tcPr>
                </a:tc>
                <a:tc>
                  <a:txBody>
                    <a:bodyPr/>
                    <a:lstStyle/>
                    <a:p>
                      <a:pPr algn="ctr"/>
                      <a:r>
                        <a:rPr lang="en-GB" dirty="0" smtClean="0"/>
                        <a:t>2020</a:t>
                      </a:r>
                      <a:endParaRPr lang="en-GB" dirty="0"/>
                    </a:p>
                  </a:txBody>
                  <a:tcPr>
                    <a:solidFill>
                      <a:srgbClr val="0592BD"/>
                    </a:solidFill>
                  </a:tcPr>
                </a:tc>
                <a:tc>
                  <a:txBody>
                    <a:bodyPr/>
                    <a:lstStyle/>
                    <a:p>
                      <a:pPr algn="ctr"/>
                      <a:r>
                        <a:rPr lang="en-GB" baseline="0" dirty="0" smtClean="0"/>
                        <a:t>2021</a:t>
                      </a:r>
                      <a:endParaRPr lang="en-GB" dirty="0"/>
                    </a:p>
                  </a:txBody>
                  <a:tcPr>
                    <a:solidFill>
                      <a:srgbClr val="0592BD"/>
                    </a:solidFill>
                  </a:tcPr>
                </a:tc>
                <a:tc>
                  <a:txBody>
                    <a:bodyPr/>
                    <a:lstStyle/>
                    <a:p>
                      <a:pPr algn="ctr"/>
                      <a:r>
                        <a:rPr lang="en-GB" dirty="0" smtClean="0"/>
                        <a:t>2022</a:t>
                      </a:r>
                      <a:endParaRPr lang="en-GB" dirty="0"/>
                    </a:p>
                  </a:txBody>
                  <a:tcPr>
                    <a:solidFill>
                      <a:srgbClr val="0592BD"/>
                    </a:solidFill>
                  </a:tcPr>
                </a:tc>
                <a:extLst>
                  <a:ext uri="{0D108BD9-81ED-4DB2-BD59-A6C34878D82A}">
                    <a16:rowId xmlns:a16="http://schemas.microsoft.com/office/drawing/2014/main" val="342265919"/>
                  </a:ext>
                </a:extLst>
              </a:tr>
              <a:tr h="370840">
                <a:tc>
                  <a:txBody>
                    <a:bodyPr/>
                    <a:lstStyle/>
                    <a:p>
                      <a:pPr algn="ctr"/>
                      <a:r>
                        <a:rPr lang="en-GB" dirty="0" smtClean="0"/>
                        <a:t>BE</a:t>
                      </a:r>
                      <a:endParaRPr lang="en-GB" dirty="0"/>
                    </a:p>
                  </a:txBody>
                  <a:tcPr>
                    <a:solidFill>
                      <a:srgbClr val="E6F4F8"/>
                    </a:solidFill>
                  </a:tcPr>
                </a:tc>
                <a:tc>
                  <a:txBody>
                    <a:bodyPr/>
                    <a:lstStyle/>
                    <a:p>
                      <a:pPr algn="ctr">
                        <a:lnSpc>
                          <a:spcPct val="107000"/>
                        </a:lnSpc>
                        <a:spcAft>
                          <a:spcPts val="0"/>
                        </a:spcAft>
                      </a:pPr>
                      <a:r>
                        <a:rPr lang="en-GB" sz="1800" dirty="0" smtClean="0">
                          <a:effectLst/>
                          <a:latin typeface="+mn-lt"/>
                        </a:rPr>
                        <a:t>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extLst>
                  <a:ext uri="{0D108BD9-81ED-4DB2-BD59-A6C34878D82A}">
                    <a16:rowId xmlns:a16="http://schemas.microsoft.com/office/drawing/2014/main" val="3657404273"/>
                  </a:ext>
                </a:extLst>
              </a:tr>
              <a:tr h="370840">
                <a:tc>
                  <a:txBody>
                    <a:bodyPr/>
                    <a:lstStyle/>
                    <a:p>
                      <a:pPr algn="ctr"/>
                      <a:r>
                        <a:rPr lang="en-GB" dirty="0" smtClean="0"/>
                        <a:t>FR</a:t>
                      </a:r>
                      <a:endParaRPr lang="en-GB" dirty="0"/>
                    </a:p>
                  </a:txBody>
                  <a:tcPr>
                    <a:solidFill>
                      <a:srgbClr val="CDE9F2"/>
                    </a:solidFill>
                  </a:tcPr>
                </a:tc>
                <a:tc>
                  <a:txBody>
                    <a:bodyPr/>
                    <a:lstStyle/>
                    <a:p>
                      <a:pPr algn="ctr">
                        <a:lnSpc>
                          <a:spcPct val="107000"/>
                        </a:lnSpc>
                        <a:spcAft>
                          <a:spcPts val="0"/>
                        </a:spcAft>
                      </a:pPr>
                      <a:r>
                        <a:rPr lang="en-GB" sz="1800" dirty="0" smtClean="0">
                          <a:effectLst/>
                          <a:latin typeface="+mn-lt"/>
                        </a:rPr>
                        <a:t>10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rPr>
                        <a:t>2</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5 </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extLst>
                  <a:ext uri="{0D108BD9-81ED-4DB2-BD59-A6C34878D82A}">
                    <a16:rowId xmlns:a16="http://schemas.microsoft.com/office/drawing/2014/main" val="64232826"/>
                  </a:ext>
                </a:extLst>
              </a:tr>
              <a:tr h="370840">
                <a:tc>
                  <a:txBody>
                    <a:bodyPr/>
                    <a:lstStyle/>
                    <a:p>
                      <a:pPr algn="ctr"/>
                      <a:r>
                        <a:rPr lang="en-GB" dirty="0" smtClean="0"/>
                        <a:t>DE</a:t>
                      </a:r>
                      <a:endParaRPr lang="en-GB" dirty="0"/>
                    </a:p>
                  </a:txBody>
                  <a:tcPr>
                    <a:solidFill>
                      <a:srgbClr val="E6F4F8"/>
                    </a:solidFill>
                  </a:tcPr>
                </a:tc>
                <a:tc>
                  <a:txBody>
                    <a:bodyPr/>
                    <a:lstStyle/>
                    <a:p>
                      <a:pPr algn="ctr">
                        <a:lnSpc>
                          <a:spcPct val="107000"/>
                        </a:lnSpc>
                        <a:spcAft>
                          <a:spcPts val="0"/>
                        </a:spcAft>
                      </a:pPr>
                      <a:r>
                        <a:rPr lang="en-GB" sz="1800" dirty="0" smtClean="0">
                          <a:effectLst/>
                          <a:latin typeface="+mn-lt"/>
                        </a:rPr>
                        <a:t>1</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extLst>
                  <a:ext uri="{0D108BD9-81ED-4DB2-BD59-A6C34878D82A}">
                    <a16:rowId xmlns:a16="http://schemas.microsoft.com/office/drawing/2014/main" val="2659193012"/>
                  </a:ext>
                </a:extLst>
              </a:tr>
              <a:tr h="370840">
                <a:tc>
                  <a:txBody>
                    <a:bodyPr/>
                    <a:lstStyle/>
                    <a:p>
                      <a:pPr algn="ctr"/>
                      <a:r>
                        <a:rPr lang="en-GB" dirty="0" smtClean="0"/>
                        <a:t>NL</a:t>
                      </a:r>
                      <a:endParaRPr lang="en-GB" dirty="0"/>
                    </a:p>
                  </a:txBody>
                  <a:tcPr>
                    <a:solidFill>
                      <a:srgbClr val="CDE9F2"/>
                    </a:solidFill>
                  </a:tcPr>
                </a:tc>
                <a:tc>
                  <a:txBody>
                    <a:bodyPr/>
                    <a:lstStyle/>
                    <a:p>
                      <a:pPr algn="ctr">
                        <a:lnSpc>
                          <a:spcPct val="107000"/>
                        </a:lnSpc>
                        <a:spcAft>
                          <a:spcPts val="0"/>
                        </a:spcAft>
                      </a:pPr>
                      <a:r>
                        <a:rPr lang="en-GB" sz="1800" dirty="0" smtClean="0">
                          <a:effectLst/>
                          <a:latin typeface="+mn-lt"/>
                        </a:rPr>
                        <a:t>20+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rPr>
                        <a:t>22+</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extLst>
                  <a:ext uri="{0D108BD9-81ED-4DB2-BD59-A6C34878D82A}">
                    <a16:rowId xmlns:a16="http://schemas.microsoft.com/office/drawing/2014/main" val="2362856721"/>
                  </a:ext>
                </a:extLst>
              </a:tr>
              <a:tr h="370840">
                <a:tc>
                  <a:txBody>
                    <a:bodyPr/>
                    <a:lstStyle/>
                    <a:p>
                      <a:pPr algn="ctr"/>
                      <a:r>
                        <a:rPr lang="en-GB" dirty="0" smtClean="0"/>
                        <a:t>UK</a:t>
                      </a:r>
                      <a:endParaRPr lang="en-GB" dirty="0"/>
                    </a:p>
                  </a:txBody>
                  <a:tcPr>
                    <a:solidFill>
                      <a:srgbClr val="E6F4F8"/>
                    </a:solidFill>
                  </a:tcPr>
                </a:tc>
                <a:tc>
                  <a:txBody>
                    <a:bodyPr/>
                    <a:lstStyle/>
                    <a:p>
                      <a:pPr algn="ctr">
                        <a:lnSpc>
                          <a:spcPct val="107000"/>
                        </a:lnSpc>
                        <a:spcAft>
                          <a:spcPts val="0"/>
                        </a:spcAft>
                      </a:pPr>
                      <a:r>
                        <a:rPr lang="en-GB" sz="1800" dirty="0" smtClean="0">
                          <a:effectLst/>
                          <a:latin typeface="+mn-lt"/>
                        </a:rPr>
                        <a:t>2</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1</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1</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extLst>
                  <a:ext uri="{0D108BD9-81ED-4DB2-BD59-A6C34878D82A}">
                    <a16:rowId xmlns:a16="http://schemas.microsoft.com/office/drawing/2014/main" val="564317684"/>
                  </a:ext>
                </a:extLst>
              </a:tr>
            </a:tbl>
          </a:graphicData>
        </a:graphic>
      </p:graphicFrame>
      <p:sp>
        <p:nvSpPr>
          <p:cNvPr id="6" name="Content Placeholder 2"/>
          <p:cNvSpPr>
            <a:spLocks noGrp="1"/>
          </p:cNvSpPr>
          <p:nvPr>
            <p:ph idx="1"/>
          </p:nvPr>
        </p:nvSpPr>
        <p:spPr>
          <a:xfrm>
            <a:off x="914400" y="1120775"/>
            <a:ext cx="6496050" cy="517525"/>
          </a:xfrm>
        </p:spPr>
        <p:txBody>
          <a:bodyPr>
            <a:noAutofit/>
          </a:bodyPr>
          <a:lstStyle/>
          <a:p>
            <a:pPr>
              <a:buNone/>
            </a:pPr>
            <a:r>
              <a:rPr lang="en-GB" sz="2400" b="1" dirty="0" smtClean="0"/>
              <a:t>	Breeding pairs</a:t>
            </a:r>
          </a:p>
          <a:p>
            <a:pPr>
              <a:buNone/>
            </a:pPr>
            <a:endParaRPr lang="en-GB" sz="2400" b="1" dirty="0"/>
          </a:p>
        </p:txBody>
      </p:sp>
    </p:spTree>
    <p:extLst>
      <p:ext uri="{BB962C8B-B14F-4D97-AF65-F5344CB8AC3E}">
        <p14:creationId xmlns:p14="http://schemas.microsoft.com/office/powerpoint/2010/main" val="32824869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45587113"/>
              </p:ext>
            </p:extLst>
          </p:nvPr>
        </p:nvGraphicFramePr>
        <p:xfrm>
          <a:off x="1222375" y="1822450"/>
          <a:ext cx="6567387" cy="2225040"/>
        </p:xfrm>
        <a:graphic>
          <a:graphicData uri="http://schemas.openxmlformats.org/drawingml/2006/table">
            <a:tbl>
              <a:tblPr firstRow="1" bandRow="1">
                <a:tableStyleId>{5C22544A-7EE6-4342-B048-85BDC9FD1C3A}</a:tableStyleId>
              </a:tblPr>
              <a:tblGrid>
                <a:gridCol w="1622717">
                  <a:extLst>
                    <a:ext uri="{9D8B030D-6E8A-4147-A177-3AD203B41FA5}">
                      <a16:colId xmlns:a16="http://schemas.microsoft.com/office/drawing/2014/main" val="2635379623"/>
                    </a:ext>
                  </a:extLst>
                </a:gridCol>
                <a:gridCol w="1654598">
                  <a:extLst>
                    <a:ext uri="{9D8B030D-6E8A-4147-A177-3AD203B41FA5}">
                      <a16:colId xmlns:a16="http://schemas.microsoft.com/office/drawing/2014/main" val="333002921"/>
                    </a:ext>
                  </a:extLst>
                </a:gridCol>
                <a:gridCol w="1645036">
                  <a:extLst>
                    <a:ext uri="{9D8B030D-6E8A-4147-A177-3AD203B41FA5}">
                      <a16:colId xmlns:a16="http://schemas.microsoft.com/office/drawing/2014/main" val="3593713538"/>
                    </a:ext>
                  </a:extLst>
                </a:gridCol>
                <a:gridCol w="1645036">
                  <a:extLst>
                    <a:ext uri="{9D8B030D-6E8A-4147-A177-3AD203B41FA5}">
                      <a16:colId xmlns:a16="http://schemas.microsoft.com/office/drawing/2014/main" val="2771664991"/>
                    </a:ext>
                  </a:extLst>
                </a:gridCol>
              </a:tblGrid>
              <a:tr h="370840">
                <a:tc>
                  <a:txBody>
                    <a:bodyPr/>
                    <a:lstStyle/>
                    <a:p>
                      <a:pPr algn="ctr"/>
                      <a:r>
                        <a:rPr lang="en-GB" dirty="0" smtClean="0"/>
                        <a:t>Tier 3</a:t>
                      </a:r>
                      <a:endParaRPr lang="en-GB" dirty="0"/>
                    </a:p>
                  </a:txBody>
                  <a:tcPr>
                    <a:solidFill>
                      <a:srgbClr val="0592BD"/>
                    </a:solidFill>
                  </a:tcPr>
                </a:tc>
                <a:tc>
                  <a:txBody>
                    <a:bodyPr/>
                    <a:lstStyle/>
                    <a:p>
                      <a:pPr algn="ctr"/>
                      <a:r>
                        <a:rPr lang="en-GB" dirty="0" smtClean="0"/>
                        <a:t>19/20</a:t>
                      </a:r>
                      <a:endParaRPr lang="en-GB" dirty="0"/>
                    </a:p>
                  </a:txBody>
                  <a:tcPr>
                    <a:solidFill>
                      <a:srgbClr val="0592BD"/>
                    </a:solidFill>
                  </a:tcPr>
                </a:tc>
                <a:tc>
                  <a:txBody>
                    <a:bodyPr/>
                    <a:lstStyle/>
                    <a:p>
                      <a:pPr algn="ctr"/>
                      <a:r>
                        <a:rPr lang="en-GB" baseline="0" dirty="0" smtClean="0"/>
                        <a:t>20/21</a:t>
                      </a:r>
                      <a:endParaRPr lang="en-GB" dirty="0"/>
                    </a:p>
                  </a:txBody>
                  <a:tcPr>
                    <a:solidFill>
                      <a:srgbClr val="0592BD"/>
                    </a:solidFill>
                  </a:tcPr>
                </a:tc>
                <a:tc>
                  <a:txBody>
                    <a:bodyPr/>
                    <a:lstStyle/>
                    <a:p>
                      <a:pPr algn="ctr"/>
                      <a:r>
                        <a:rPr lang="en-GB" dirty="0" smtClean="0"/>
                        <a:t>21/22</a:t>
                      </a:r>
                      <a:endParaRPr lang="en-GB" dirty="0"/>
                    </a:p>
                  </a:txBody>
                  <a:tcPr>
                    <a:solidFill>
                      <a:srgbClr val="0592BD"/>
                    </a:solidFill>
                  </a:tcPr>
                </a:tc>
                <a:extLst>
                  <a:ext uri="{0D108BD9-81ED-4DB2-BD59-A6C34878D82A}">
                    <a16:rowId xmlns:a16="http://schemas.microsoft.com/office/drawing/2014/main" val="342265919"/>
                  </a:ext>
                </a:extLst>
              </a:tr>
              <a:tr h="370840">
                <a:tc>
                  <a:txBody>
                    <a:bodyPr/>
                    <a:lstStyle/>
                    <a:p>
                      <a:pPr algn="ctr"/>
                      <a:r>
                        <a:rPr lang="en-GB" dirty="0" smtClean="0"/>
                        <a:t>BE</a:t>
                      </a:r>
                      <a:endParaRPr lang="en-GB" dirty="0"/>
                    </a:p>
                  </a:txBody>
                  <a:tcPr>
                    <a:solidFill>
                      <a:srgbClr val="E6F4F8"/>
                    </a:solidFill>
                  </a:tcPr>
                </a:tc>
                <a:tc>
                  <a:txBody>
                    <a:bodyPr/>
                    <a:lstStyle/>
                    <a:p>
                      <a:pPr algn="ctr">
                        <a:lnSpc>
                          <a:spcPct val="107000"/>
                        </a:lnSpc>
                        <a:spcAft>
                          <a:spcPts val="0"/>
                        </a:spcAft>
                      </a:pPr>
                      <a:r>
                        <a:rPr lang="en-GB" sz="1800" dirty="0" smtClean="0">
                          <a:effectLst/>
                          <a:latin typeface="+mn-lt"/>
                        </a:rPr>
                        <a:t>2</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2</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2</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extLst>
                  <a:ext uri="{0D108BD9-81ED-4DB2-BD59-A6C34878D82A}">
                    <a16:rowId xmlns:a16="http://schemas.microsoft.com/office/drawing/2014/main" val="3657404273"/>
                  </a:ext>
                </a:extLst>
              </a:tr>
              <a:tr h="370840">
                <a:tc>
                  <a:txBody>
                    <a:bodyPr/>
                    <a:lstStyle/>
                    <a:p>
                      <a:pPr algn="ctr"/>
                      <a:r>
                        <a:rPr lang="en-GB" dirty="0" smtClean="0"/>
                        <a:t>FR</a:t>
                      </a:r>
                      <a:endParaRPr lang="en-GB" dirty="0"/>
                    </a:p>
                  </a:txBody>
                  <a:tcPr>
                    <a:solidFill>
                      <a:srgbClr val="CDE9F2"/>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88</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61</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10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extLst>
                  <a:ext uri="{0D108BD9-81ED-4DB2-BD59-A6C34878D82A}">
                    <a16:rowId xmlns:a16="http://schemas.microsoft.com/office/drawing/2014/main" val="64232826"/>
                  </a:ext>
                </a:extLst>
              </a:tr>
              <a:tr h="370840">
                <a:tc>
                  <a:txBody>
                    <a:bodyPr/>
                    <a:lstStyle/>
                    <a:p>
                      <a:pPr algn="ctr"/>
                      <a:r>
                        <a:rPr lang="en-GB" dirty="0" smtClean="0"/>
                        <a:t>DE</a:t>
                      </a:r>
                      <a:endParaRPr lang="en-GB" dirty="0"/>
                    </a:p>
                  </a:txBody>
                  <a:tcPr>
                    <a:solidFill>
                      <a:srgbClr val="E6F4F8"/>
                    </a:solidFill>
                  </a:tcPr>
                </a:tc>
                <a:tc>
                  <a:txBody>
                    <a:bodyPr/>
                    <a:lstStyle/>
                    <a:p>
                      <a:pPr algn="ctr">
                        <a:lnSpc>
                          <a:spcPct val="107000"/>
                        </a:lnSpc>
                        <a:spcAft>
                          <a:spcPts val="0"/>
                        </a:spcAft>
                      </a:pPr>
                      <a:r>
                        <a:rPr lang="en-GB" sz="1800" dirty="0" smtClean="0">
                          <a:effectLst/>
                          <a:latin typeface="+mn-lt"/>
                        </a:rPr>
                        <a:t>1</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2</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extLst>
                  <a:ext uri="{0D108BD9-81ED-4DB2-BD59-A6C34878D82A}">
                    <a16:rowId xmlns:a16="http://schemas.microsoft.com/office/drawing/2014/main" val="2659193012"/>
                  </a:ext>
                </a:extLst>
              </a:tr>
              <a:tr h="370840">
                <a:tc>
                  <a:txBody>
                    <a:bodyPr/>
                    <a:lstStyle/>
                    <a:p>
                      <a:pPr algn="ctr"/>
                      <a:r>
                        <a:rPr lang="en-GB" dirty="0" smtClean="0"/>
                        <a:t>NL</a:t>
                      </a:r>
                      <a:endParaRPr lang="en-GB" dirty="0"/>
                    </a:p>
                  </a:txBody>
                  <a:tcPr>
                    <a:solidFill>
                      <a:srgbClr val="CDE9F2"/>
                    </a:solidFill>
                  </a:tcPr>
                </a:tc>
                <a:tc>
                  <a:txBody>
                    <a:bodyPr/>
                    <a:lstStyle/>
                    <a:p>
                      <a:pPr algn="ctr">
                        <a:lnSpc>
                          <a:spcPct val="107000"/>
                        </a:lnSpc>
                        <a:spcAft>
                          <a:spcPts val="0"/>
                        </a:spcAft>
                      </a:pPr>
                      <a:r>
                        <a:rPr lang="en-GB" sz="1800" dirty="0" smtClean="0">
                          <a:effectLst/>
                          <a:latin typeface="+mn-lt"/>
                        </a:rPr>
                        <a:t>33</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rPr>
                        <a:t>19</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29</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CDE9F2"/>
                    </a:solidFill>
                  </a:tcPr>
                </a:tc>
                <a:extLst>
                  <a:ext uri="{0D108BD9-81ED-4DB2-BD59-A6C34878D82A}">
                    <a16:rowId xmlns:a16="http://schemas.microsoft.com/office/drawing/2014/main" val="2362856721"/>
                  </a:ext>
                </a:extLst>
              </a:tr>
              <a:tr h="370840">
                <a:tc>
                  <a:txBody>
                    <a:bodyPr/>
                    <a:lstStyle/>
                    <a:p>
                      <a:pPr algn="ctr"/>
                      <a:r>
                        <a:rPr lang="en-GB" dirty="0" smtClean="0"/>
                        <a:t>UK</a:t>
                      </a:r>
                      <a:endParaRPr lang="en-GB" dirty="0"/>
                    </a:p>
                  </a:txBody>
                  <a:tcPr>
                    <a:solidFill>
                      <a:srgbClr val="E6F4F8"/>
                    </a:solidFill>
                  </a:tcPr>
                </a:tc>
                <a:tc>
                  <a:txBody>
                    <a:bodyPr/>
                    <a:lstStyle/>
                    <a:p>
                      <a:pPr algn="ctr">
                        <a:lnSpc>
                          <a:spcPct val="107000"/>
                        </a:lnSpc>
                        <a:spcAft>
                          <a:spcPts val="0"/>
                        </a:spcAft>
                      </a:pPr>
                      <a:r>
                        <a:rPr lang="en-GB" sz="1800" baseline="0" dirty="0" smtClean="0">
                          <a:effectLst/>
                          <a:latin typeface="+mn-lt"/>
                        </a:rPr>
                        <a:t>1</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rPr>
                        <a:t>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tc>
                  <a:txBody>
                    <a:bodyPr/>
                    <a:lstStyle/>
                    <a:p>
                      <a:pPr algn="ctr">
                        <a:lnSpc>
                          <a:spcPct val="107000"/>
                        </a:lnSpc>
                        <a:spcAft>
                          <a:spcPts val="0"/>
                        </a:spcAft>
                      </a:pPr>
                      <a:r>
                        <a:rPr lang="en-GB" sz="1800" dirty="0" smtClean="0">
                          <a:effectLst/>
                          <a:latin typeface="+mn-lt"/>
                          <a:ea typeface="Calibri" panose="020F0502020204030204" pitchFamily="34" charset="0"/>
                          <a:cs typeface="Times New Roman" panose="02020603050405020304" pitchFamily="18" charset="0"/>
                        </a:rPr>
                        <a:t>1</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6F4F8"/>
                    </a:solidFill>
                  </a:tcPr>
                </a:tc>
                <a:extLst>
                  <a:ext uri="{0D108BD9-81ED-4DB2-BD59-A6C34878D82A}">
                    <a16:rowId xmlns:a16="http://schemas.microsoft.com/office/drawing/2014/main" val="564317684"/>
                  </a:ext>
                </a:extLst>
              </a:tr>
            </a:tbl>
          </a:graphicData>
        </a:graphic>
      </p:graphicFrame>
      <p:sp>
        <p:nvSpPr>
          <p:cNvPr id="6" name="Content Placeholder 2"/>
          <p:cNvSpPr>
            <a:spLocks noGrp="1"/>
          </p:cNvSpPr>
          <p:nvPr>
            <p:ph idx="1"/>
          </p:nvPr>
        </p:nvSpPr>
        <p:spPr>
          <a:xfrm>
            <a:off x="914399" y="1120775"/>
            <a:ext cx="9896475" cy="517525"/>
          </a:xfrm>
        </p:spPr>
        <p:txBody>
          <a:bodyPr>
            <a:noAutofit/>
          </a:bodyPr>
          <a:lstStyle/>
          <a:p>
            <a:pPr>
              <a:buNone/>
            </a:pPr>
            <a:r>
              <a:rPr lang="en-GB" sz="2400" b="1" dirty="0" smtClean="0"/>
              <a:t>	Numbers controlled</a:t>
            </a:r>
            <a:endParaRPr lang="en-GB" sz="2400" b="1" dirty="0"/>
          </a:p>
          <a:p>
            <a:pPr>
              <a:buNone/>
            </a:pPr>
            <a:endParaRPr lang="en-GB" sz="2400" b="1" dirty="0"/>
          </a:p>
        </p:txBody>
      </p:sp>
      <p:sp>
        <p:nvSpPr>
          <p:cNvPr id="7" name="TextBox 6"/>
          <p:cNvSpPr txBox="1"/>
          <p:nvPr/>
        </p:nvSpPr>
        <p:spPr>
          <a:xfrm>
            <a:off x="914399" y="4697730"/>
            <a:ext cx="2182329" cy="646331"/>
          </a:xfrm>
          <a:prstGeom prst="rect">
            <a:avLst/>
          </a:prstGeom>
          <a:noFill/>
        </p:spPr>
        <p:txBody>
          <a:bodyPr wrap="none" rtlCol="0">
            <a:spAutoFit/>
          </a:bodyPr>
          <a:lstStyle/>
          <a:p>
            <a:pPr marL="516150" indent="-285750">
              <a:buFont typeface="Arial" panose="020B0604020202020204" pitchFamily="34" charset="0"/>
              <a:buChar char="•"/>
            </a:pPr>
            <a:r>
              <a:rPr lang="en-GB" dirty="0" smtClean="0"/>
              <a:t>DK – 6, 9 and 9</a:t>
            </a:r>
          </a:p>
          <a:p>
            <a:pPr marL="285750" indent="-285750">
              <a:buFont typeface="Arial" panose="020B0604020202020204" pitchFamily="34" charset="0"/>
              <a:buChar char="•"/>
            </a:pPr>
            <a:endParaRPr lang="en-GB" dirty="0"/>
          </a:p>
        </p:txBody>
      </p:sp>
      <p:sp>
        <p:nvSpPr>
          <p:cNvPr id="8" name="Rectangle 7"/>
          <p:cNvSpPr/>
          <p:nvPr/>
        </p:nvSpPr>
        <p:spPr>
          <a:xfrm>
            <a:off x="6139543" y="3329927"/>
            <a:ext cx="1650219" cy="344741"/>
          </a:xfrm>
          <a:prstGeom prst="rect">
            <a:avLst/>
          </a:prstGeom>
          <a:noFill/>
          <a:ln w="28575">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6139542" y="2959462"/>
            <a:ext cx="1650219" cy="344741"/>
          </a:xfrm>
          <a:prstGeom prst="rect">
            <a:avLst/>
          </a:prstGeom>
          <a:noFill/>
          <a:ln w="28575">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62863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8"/>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250"/>
                                        <p:tgtEl>
                                          <p:spTgt spid="7"/>
                                        </p:tgtEl>
                                      </p:cBhvr>
                                    </p:animEffect>
                                  </p:childTnLst>
                                </p:cTn>
                              </p:par>
                              <p:par>
                                <p:cTn id="18" presetID="1" presetClass="exit" presetSubtype="0" fill="hold" grpId="1" nodeType="withEffect">
                                  <p:stCondLst>
                                    <p:cond delay="0"/>
                                  </p:stCondLst>
                                  <p:childTnLst>
                                    <p:set>
                                      <p:cBhvr>
                                        <p:cTn id="19" dur="1" fill="hold">
                                          <p:stCondLst>
                                            <p:cond delay="0"/>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8" grpId="1" animBg="1"/>
      <p:bldP spid="9" grpId="0" animBg="1"/>
      <p:bldP spid="9"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398" y="1768475"/>
            <a:ext cx="10915651" cy="4351338"/>
          </a:xfrm>
        </p:spPr>
        <p:txBody>
          <a:bodyPr>
            <a:normAutofit/>
          </a:bodyPr>
          <a:lstStyle/>
          <a:p>
            <a:pPr marL="0" indent="0">
              <a:buNone/>
            </a:pPr>
            <a:r>
              <a:rPr lang="en-GB" sz="2400" b="1" dirty="0" smtClean="0">
                <a:solidFill>
                  <a:srgbClr val="0592BD"/>
                </a:solidFill>
              </a:rPr>
              <a:t>Belgium</a:t>
            </a:r>
          </a:p>
          <a:p>
            <a:r>
              <a:rPr lang="en-GB" sz="2400" i="1" dirty="0" smtClean="0">
                <a:solidFill>
                  <a:srgbClr val="0592BD"/>
                </a:solidFill>
              </a:rPr>
              <a:t>status quo </a:t>
            </a:r>
            <a:r>
              <a:rPr lang="en-GB" sz="2400" dirty="0" smtClean="0">
                <a:solidFill>
                  <a:srgbClr val="0592BD"/>
                </a:solidFill>
              </a:rPr>
              <a:t>maintained – numbers remain small and control is effective</a:t>
            </a:r>
          </a:p>
          <a:p>
            <a:r>
              <a:rPr lang="en-GB" sz="2400" dirty="0" smtClean="0">
                <a:solidFill>
                  <a:srgbClr val="0592BD"/>
                </a:solidFill>
              </a:rPr>
              <a:t>possibility some are escapes </a:t>
            </a:r>
          </a:p>
          <a:p>
            <a:pPr marL="0" indent="0">
              <a:buNone/>
            </a:pPr>
            <a:r>
              <a:rPr lang="en-GB" sz="2400" b="1" dirty="0" smtClean="0">
                <a:solidFill>
                  <a:schemeClr val="tx1">
                    <a:lumMod val="75000"/>
                    <a:lumOff val="25000"/>
                  </a:schemeClr>
                </a:solidFill>
              </a:rPr>
              <a:t>France</a:t>
            </a:r>
          </a:p>
          <a:p>
            <a:r>
              <a:rPr lang="en-GB" sz="2400" dirty="0" smtClean="0">
                <a:solidFill>
                  <a:schemeClr val="tx1">
                    <a:lumMod val="75000"/>
                    <a:lumOff val="25000"/>
                  </a:schemeClr>
                </a:solidFill>
              </a:rPr>
              <a:t>influx of 50 birds in December 2021 – origins unclear</a:t>
            </a:r>
          </a:p>
          <a:p>
            <a:r>
              <a:rPr lang="en-GB" sz="2400" dirty="0" smtClean="0">
                <a:solidFill>
                  <a:schemeClr val="tx1">
                    <a:lumMod val="75000"/>
                    <a:lumOff val="25000"/>
                  </a:schemeClr>
                </a:solidFill>
              </a:rPr>
              <a:t>trapping methods are being developed</a:t>
            </a:r>
          </a:p>
          <a:p>
            <a:r>
              <a:rPr lang="en-GB" sz="2400" dirty="0" smtClean="0">
                <a:solidFill>
                  <a:schemeClr val="tx1">
                    <a:lumMod val="75000"/>
                    <a:lumOff val="25000"/>
                  </a:schemeClr>
                </a:solidFill>
              </a:rPr>
              <a:t>significant reduction in captive numbers from 200 to 100 birds</a:t>
            </a:r>
          </a:p>
          <a:p>
            <a:endParaRPr lang="en-GB" sz="2400" dirty="0" smtClean="0">
              <a:solidFill>
                <a:srgbClr val="0592BD"/>
              </a:solidFill>
            </a:endParaRPr>
          </a:p>
          <a:p>
            <a:endParaRPr lang="en-GB" sz="2400" dirty="0" smtClean="0">
              <a:solidFill>
                <a:srgbClr val="0592BD"/>
              </a:solidFill>
            </a:endParaRPr>
          </a:p>
          <a:p>
            <a:endParaRPr lang="en-GB" sz="2400" dirty="0">
              <a:solidFill>
                <a:srgbClr val="0592BD"/>
              </a:solidFill>
            </a:endParaRPr>
          </a:p>
        </p:txBody>
      </p:sp>
      <p:sp>
        <p:nvSpPr>
          <p:cNvPr id="4" name="Content Placeholder 2"/>
          <p:cNvSpPr txBox="1">
            <a:spLocks/>
          </p:cNvSpPr>
          <p:nvPr/>
        </p:nvSpPr>
        <p:spPr>
          <a:xfrm>
            <a:off x="914399" y="1120775"/>
            <a:ext cx="9896475" cy="5175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None/>
            </a:pPr>
            <a:r>
              <a:rPr lang="en-GB" sz="2400" b="1" dirty="0" smtClean="0"/>
              <a:t>	Meeting of Experts (Tier 3) – conclusions</a:t>
            </a:r>
          </a:p>
          <a:p>
            <a:pPr>
              <a:buFont typeface="Arial" panose="020B0604020202020204" pitchFamily="34" charset="0"/>
              <a:buNone/>
            </a:pPr>
            <a:endParaRPr lang="en-GB" sz="2400" b="1" dirty="0"/>
          </a:p>
        </p:txBody>
      </p:sp>
    </p:spTree>
    <p:extLst>
      <p:ext uri="{BB962C8B-B14F-4D97-AF65-F5344CB8AC3E}">
        <p14:creationId xmlns:p14="http://schemas.microsoft.com/office/powerpoint/2010/main" val="1351170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398" y="1768474"/>
            <a:ext cx="10915651" cy="4667049"/>
          </a:xfrm>
        </p:spPr>
        <p:txBody>
          <a:bodyPr>
            <a:normAutofit/>
          </a:bodyPr>
          <a:lstStyle/>
          <a:p>
            <a:pPr marL="0" indent="0">
              <a:buNone/>
            </a:pPr>
            <a:r>
              <a:rPr lang="en-GB" sz="2400" b="1" dirty="0" smtClean="0">
                <a:solidFill>
                  <a:srgbClr val="0592BD"/>
                </a:solidFill>
              </a:rPr>
              <a:t>Germany</a:t>
            </a:r>
          </a:p>
          <a:p>
            <a:r>
              <a:rPr lang="en-GB" sz="2400" dirty="0" smtClean="0">
                <a:solidFill>
                  <a:srgbClr val="0592BD"/>
                </a:solidFill>
              </a:rPr>
              <a:t>population revision – </a:t>
            </a:r>
            <a:r>
              <a:rPr lang="en-GB" sz="2400" dirty="0" err="1" smtClean="0">
                <a:solidFill>
                  <a:srgbClr val="0592BD"/>
                </a:solidFill>
              </a:rPr>
              <a:t>approx</a:t>
            </a:r>
            <a:r>
              <a:rPr lang="en-GB" sz="2400" dirty="0" smtClean="0">
                <a:solidFill>
                  <a:srgbClr val="0592BD"/>
                </a:solidFill>
              </a:rPr>
              <a:t> 40 birds, widespread</a:t>
            </a:r>
          </a:p>
          <a:p>
            <a:r>
              <a:rPr lang="en-GB" sz="2400" dirty="0">
                <a:solidFill>
                  <a:srgbClr val="0592BD"/>
                </a:solidFill>
              </a:rPr>
              <a:t>l</a:t>
            </a:r>
            <a:r>
              <a:rPr lang="en-GB" sz="2400" dirty="0" smtClean="0">
                <a:solidFill>
                  <a:srgbClr val="0592BD"/>
                </a:solidFill>
              </a:rPr>
              <a:t>ittle or no effective implementation of control programme</a:t>
            </a:r>
          </a:p>
          <a:p>
            <a:pPr marL="0" indent="0">
              <a:buNone/>
            </a:pPr>
            <a:r>
              <a:rPr lang="en-GB" sz="2400" b="1" dirty="0" smtClean="0">
                <a:solidFill>
                  <a:schemeClr val="tx1">
                    <a:lumMod val="75000"/>
                    <a:lumOff val="25000"/>
                  </a:schemeClr>
                </a:solidFill>
              </a:rPr>
              <a:t>The Netherlands</a:t>
            </a:r>
          </a:p>
          <a:p>
            <a:r>
              <a:rPr lang="en-GB" sz="2400" dirty="0" smtClean="0">
                <a:solidFill>
                  <a:schemeClr val="tx1">
                    <a:lumMod val="75000"/>
                    <a:lumOff val="25000"/>
                  </a:schemeClr>
                </a:solidFill>
              </a:rPr>
              <a:t>positive progress to address barriers to control in </a:t>
            </a:r>
            <a:r>
              <a:rPr lang="en-GB" sz="2400" dirty="0" smtClean="0">
                <a:solidFill>
                  <a:schemeClr val="tx1">
                    <a:lumMod val="75000"/>
                    <a:lumOff val="25000"/>
                  </a:schemeClr>
                </a:solidFill>
              </a:rPr>
              <a:t>Noord-Holland </a:t>
            </a:r>
            <a:r>
              <a:rPr lang="en-GB" sz="2400" dirty="0" smtClean="0">
                <a:solidFill>
                  <a:schemeClr val="tx1">
                    <a:lumMod val="75000"/>
                    <a:lumOff val="25000"/>
                  </a:schemeClr>
                </a:solidFill>
              </a:rPr>
              <a:t>– access to N2000 sites, use of firearms, professional hunters, and coordination</a:t>
            </a:r>
          </a:p>
          <a:p>
            <a:r>
              <a:rPr lang="en-GB" sz="2400" dirty="0" smtClean="0">
                <a:solidFill>
                  <a:schemeClr val="tx1">
                    <a:lumMod val="75000"/>
                    <a:lumOff val="25000"/>
                  </a:schemeClr>
                </a:solidFill>
              </a:rPr>
              <a:t>expectation is numbers controlled will increase</a:t>
            </a:r>
          </a:p>
          <a:p>
            <a:r>
              <a:rPr lang="en-GB" sz="2400" dirty="0" smtClean="0">
                <a:solidFill>
                  <a:schemeClr val="tx1">
                    <a:lumMod val="75000"/>
                    <a:lumOff val="25000"/>
                  </a:schemeClr>
                </a:solidFill>
              </a:rPr>
              <a:t>controlled birds included an escape</a:t>
            </a:r>
          </a:p>
          <a:p>
            <a:pPr marL="0" indent="0">
              <a:buNone/>
            </a:pPr>
            <a:r>
              <a:rPr lang="en-GB" sz="2400" b="1" dirty="0" smtClean="0">
                <a:solidFill>
                  <a:srgbClr val="0592BD"/>
                </a:solidFill>
              </a:rPr>
              <a:t>United Kingdom</a:t>
            </a:r>
          </a:p>
          <a:p>
            <a:r>
              <a:rPr lang="en-GB" sz="2400" i="1" dirty="0" smtClean="0">
                <a:solidFill>
                  <a:srgbClr val="0592BD"/>
                </a:solidFill>
              </a:rPr>
              <a:t>status quo </a:t>
            </a:r>
            <a:r>
              <a:rPr lang="en-GB" sz="2400" dirty="0" smtClean="0">
                <a:solidFill>
                  <a:srgbClr val="0592BD"/>
                </a:solidFill>
              </a:rPr>
              <a:t>maintained – population close to functionally extinct</a:t>
            </a:r>
          </a:p>
          <a:p>
            <a:pPr marL="0" indent="0">
              <a:buNone/>
            </a:pPr>
            <a:endParaRPr lang="en-GB" sz="2400" dirty="0" smtClean="0">
              <a:solidFill>
                <a:schemeClr val="tx1">
                  <a:lumMod val="75000"/>
                  <a:lumOff val="25000"/>
                </a:schemeClr>
              </a:solidFill>
            </a:endParaRPr>
          </a:p>
          <a:p>
            <a:endParaRPr lang="en-GB" sz="2400" dirty="0" smtClean="0">
              <a:solidFill>
                <a:srgbClr val="0592BD"/>
              </a:solidFill>
            </a:endParaRPr>
          </a:p>
          <a:p>
            <a:endParaRPr lang="en-GB" sz="2400" dirty="0" smtClean="0">
              <a:solidFill>
                <a:srgbClr val="0592BD"/>
              </a:solidFill>
            </a:endParaRPr>
          </a:p>
          <a:p>
            <a:endParaRPr lang="en-GB" sz="2400" dirty="0">
              <a:solidFill>
                <a:srgbClr val="0592BD"/>
              </a:solidFill>
            </a:endParaRPr>
          </a:p>
        </p:txBody>
      </p:sp>
      <p:sp>
        <p:nvSpPr>
          <p:cNvPr id="4" name="Content Placeholder 2"/>
          <p:cNvSpPr txBox="1">
            <a:spLocks/>
          </p:cNvSpPr>
          <p:nvPr/>
        </p:nvSpPr>
        <p:spPr>
          <a:xfrm>
            <a:off x="914399" y="1120775"/>
            <a:ext cx="9896475" cy="5175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None/>
            </a:pPr>
            <a:r>
              <a:rPr lang="en-GB" sz="2400" b="1" dirty="0" smtClean="0"/>
              <a:t>	Meeting of Experts (Tier 3) – conclusions</a:t>
            </a:r>
          </a:p>
          <a:p>
            <a:pPr>
              <a:buFont typeface="Arial" panose="020B0604020202020204" pitchFamily="34" charset="0"/>
              <a:buNone/>
            </a:pPr>
            <a:endParaRPr lang="en-GB" sz="2400" b="1" dirty="0"/>
          </a:p>
        </p:txBody>
      </p:sp>
    </p:spTree>
    <p:extLst>
      <p:ext uri="{BB962C8B-B14F-4D97-AF65-F5344CB8AC3E}">
        <p14:creationId xmlns:p14="http://schemas.microsoft.com/office/powerpoint/2010/main" val="717666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398" y="1768474"/>
            <a:ext cx="10915651" cy="4815205"/>
          </a:xfrm>
        </p:spPr>
        <p:txBody>
          <a:bodyPr>
            <a:noAutofit/>
          </a:bodyPr>
          <a:lstStyle/>
          <a:p>
            <a:pPr marL="0" indent="0">
              <a:buNone/>
            </a:pPr>
            <a:r>
              <a:rPr lang="en-GB" sz="2400" b="1" dirty="0" smtClean="0">
                <a:solidFill>
                  <a:schemeClr val="tx1">
                    <a:lumMod val="75000"/>
                    <a:lumOff val="25000"/>
                  </a:schemeClr>
                </a:solidFill>
              </a:rPr>
              <a:t>Numbers in the wild </a:t>
            </a:r>
          </a:p>
          <a:p>
            <a:r>
              <a:rPr lang="en-GB" sz="2400" dirty="0" smtClean="0">
                <a:solidFill>
                  <a:srgbClr val="0592BD"/>
                </a:solidFill>
              </a:rPr>
              <a:t>Clarify total population size</a:t>
            </a:r>
            <a:endParaRPr lang="en-GB" sz="2400" dirty="0">
              <a:solidFill>
                <a:srgbClr val="0592BD"/>
              </a:solidFill>
            </a:endParaRPr>
          </a:p>
          <a:p>
            <a:pPr marL="0" indent="0">
              <a:buNone/>
            </a:pPr>
            <a:r>
              <a:rPr lang="en-GB" sz="2400" b="1" dirty="0" smtClean="0">
                <a:solidFill>
                  <a:schemeClr val="tx1">
                    <a:lumMod val="75000"/>
                    <a:lumOff val="25000"/>
                  </a:schemeClr>
                </a:solidFill>
              </a:rPr>
              <a:t>Control</a:t>
            </a:r>
            <a:endParaRPr lang="en-GB" sz="2400" b="1" dirty="0">
              <a:solidFill>
                <a:schemeClr val="tx1">
                  <a:lumMod val="75000"/>
                  <a:lumOff val="25000"/>
                </a:schemeClr>
              </a:solidFill>
            </a:endParaRPr>
          </a:p>
          <a:p>
            <a:r>
              <a:rPr lang="en-GB" sz="2400" dirty="0" smtClean="0">
                <a:solidFill>
                  <a:schemeClr val="tx1">
                    <a:lumMod val="75000"/>
                    <a:lumOff val="25000"/>
                  </a:schemeClr>
                </a:solidFill>
              </a:rPr>
              <a:t>Ensure changes in Noord-Holland have an impact on numbers</a:t>
            </a:r>
            <a:endParaRPr lang="en-GB" sz="2400" dirty="0">
              <a:solidFill>
                <a:schemeClr val="tx1">
                  <a:lumMod val="75000"/>
                  <a:lumOff val="25000"/>
                </a:schemeClr>
              </a:solidFill>
            </a:endParaRPr>
          </a:p>
          <a:p>
            <a:r>
              <a:rPr lang="en-GB" sz="2400" dirty="0" smtClean="0">
                <a:solidFill>
                  <a:srgbClr val="0592BD"/>
                </a:solidFill>
              </a:rPr>
              <a:t>Roll out this approach to other Provinces in the Netherlands</a:t>
            </a:r>
            <a:endParaRPr lang="en-GB" sz="2400" dirty="0">
              <a:solidFill>
                <a:srgbClr val="0592BD"/>
              </a:solidFill>
            </a:endParaRPr>
          </a:p>
          <a:p>
            <a:r>
              <a:rPr lang="en-GB" sz="2400" dirty="0" smtClean="0">
                <a:solidFill>
                  <a:schemeClr val="tx1">
                    <a:lumMod val="75000"/>
                    <a:lumOff val="25000"/>
                  </a:schemeClr>
                </a:solidFill>
              </a:rPr>
              <a:t>Establish clear system and overcome barriers for control in Germany</a:t>
            </a:r>
          </a:p>
          <a:p>
            <a:r>
              <a:rPr lang="en-GB" sz="2400" dirty="0" smtClean="0">
                <a:solidFill>
                  <a:srgbClr val="0592BD"/>
                </a:solidFill>
              </a:rPr>
              <a:t>Maintain momentum elsewhere – develop trapping in France</a:t>
            </a:r>
          </a:p>
          <a:p>
            <a:r>
              <a:rPr lang="en-GB" sz="2400" dirty="0" smtClean="0">
                <a:solidFill>
                  <a:schemeClr val="tx1">
                    <a:lumMod val="75000"/>
                    <a:lumOff val="25000"/>
                  </a:schemeClr>
                </a:solidFill>
              </a:rPr>
              <a:t>Coordination as numbers get smaller – share information in border areas</a:t>
            </a:r>
          </a:p>
          <a:p>
            <a:pPr marL="0" indent="0">
              <a:buNone/>
            </a:pPr>
            <a:r>
              <a:rPr lang="en-GB" sz="2400" b="1" dirty="0" smtClean="0">
                <a:solidFill>
                  <a:schemeClr val="tx1">
                    <a:lumMod val="75000"/>
                    <a:lumOff val="25000"/>
                  </a:schemeClr>
                </a:solidFill>
              </a:rPr>
              <a:t>Captive birds</a:t>
            </a:r>
          </a:p>
          <a:p>
            <a:r>
              <a:rPr lang="en-GB" sz="2400" dirty="0" smtClean="0">
                <a:solidFill>
                  <a:srgbClr val="0592BD"/>
                </a:solidFill>
              </a:rPr>
              <a:t>Learn from positive progress made in France</a:t>
            </a:r>
            <a:endParaRPr lang="en-GB" sz="2400" dirty="0">
              <a:solidFill>
                <a:srgbClr val="0592BD"/>
              </a:solidFill>
            </a:endParaRPr>
          </a:p>
          <a:p>
            <a:pPr marL="0" indent="0">
              <a:buNone/>
            </a:pPr>
            <a:endParaRPr lang="en-GB" sz="2400" dirty="0" smtClean="0">
              <a:solidFill>
                <a:schemeClr val="tx1">
                  <a:lumMod val="75000"/>
                  <a:lumOff val="25000"/>
                </a:schemeClr>
              </a:solidFill>
            </a:endParaRPr>
          </a:p>
          <a:p>
            <a:pPr marL="0" indent="0">
              <a:buNone/>
            </a:pPr>
            <a:endParaRPr lang="en-GB" sz="2400" dirty="0" smtClean="0">
              <a:solidFill>
                <a:schemeClr val="tx1">
                  <a:lumMod val="75000"/>
                  <a:lumOff val="25000"/>
                </a:schemeClr>
              </a:solidFill>
            </a:endParaRPr>
          </a:p>
          <a:p>
            <a:endParaRPr lang="en-GB" sz="2400" dirty="0" smtClean="0">
              <a:solidFill>
                <a:schemeClr val="tx1">
                  <a:lumMod val="75000"/>
                  <a:lumOff val="25000"/>
                </a:schemeClr>
              </a:solidFill>
            </a:endParaRPr>
          </a:p>
          <a:p>
            <a:endParaRPr lang="en-GB" sz="2400" dirty="0" smtClean="0">
              <a:solidFill>
                <a:srgbClr val="0592BD"/>
              </a:solidFill>
            </a:endParaRPr>
          </a:p>
          <a:p>
            <a:endParaRPr lang="en-GB" sz="2400" dirty="0" smtClean="0">
              <a:solidFill>
                <a:srgbClr val="0592BD"/>
              </a:solidFill>
            </a:endParaRPr>
          </a:p>
          <a:p>
            <a:endParaRPr lang="en-GB" sz="2400" dirty="0">
              <a:solidFill>
                <a:srgbClr val="0592BD"/>
              </a:solidFill>
            </a:endParaRPr>
          </a:p>
        </p:txBody>
      </p:sp>
      <p:sp>
        <p:nvSpPr>
          <p:cNvPr id="4" name="Content Placeholder 2"/>
          <p:cNvSpPr txBox="1">
            <a:spLocks/>
          </p:cNvSpPr>
          <p:nvPr/>
        </p:nvSpPr>
        <p:spPr>
          <a:xfrm>
            <a:off x="914399" y="1120775"/>
            <a:ext cx="9896475" cy="5175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None/>
            </a:pPr>
            <a:r>
              <a:rPr lang="en-GB" sz="2400" b="1" dirty="0" smtClean="0"/>
              <a:t>	Key needs</a:t>
            </a:r>
          </a:p>
          <a:p>
            <a:pPr>
              <a:buFont typeface="Arial" panose="020B0604020202020204" pitchFamily="34" charset="0"/>
              <a:buNone/>
            </a:pPr>
            <a:endParaRPr lang="en-GB" sz="2400" b="1" dirty="0">
              <a:solidFill>
                <a:schemeClr val="tx1">
                  <a:lumMod val="75000"/>
                  <a:lumOff val="25000"/>
                </a:schemeClr>
              </a:solidFill>
            </a:endParaRPr>
          </a:p>
        </p:txBody>
      </p:sp>
    </p:spTree>
    <p:extLst>
      <p:ext uri="{BB962C8B-B14F-4D97-AF65-F5344CB8AC3E}">
        <p14:creationId xmlns:p14="http://schemas.microsoft.com/office/powerpoint/2010/main" val="2700256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2121</TotalTime>
  <Words>1779</Words>
  <Application>Microsoft Office PowerPoint</Application>
  <PresentationFormat>Widescreen</PresentationFormat>
  <Paragraphs>258</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Eradicating Ruddy Ducks in the Western Palaearctic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WWT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Cranswick</dc:creator>
  <cp:lastModifiedBy>Peter Cranswick</cp:lastModifiedBy>
  <cp:revision>166</cp:revision>
  <dcterms:created xsi:type="dcterms:W3CDTF">2020-11-28T18:29:59Z</dcterms:created>
  <dcterms:modified xsi:type="dcterms:W3CDTF">2022-11-29T15:34:42Z</dcterms:modified>
</cp:coreProperties>
</file>