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732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70E76-38DD-4908-B366-2C2F3C876E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2AF96A-D2BA-49B1-B56B-6513FC5F39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BB08E4-5AED-4A62-AF45-58F238074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DEBB-2875-4B72-B3C4-770D135F4B3E}" type="datetimeFigureOut">
              <a:rPr lang="is-IS" smtClean="0"/>
              <a:t>28.11.2021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8EDDD0-D8D3-4BE4-B695-3F0D869AC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98F60-5F0C-4D2F-99CD-76417F9DB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16436-5817-4107-AB14-56F7EF183458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886428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EB76A-DFAE-45DB-9100-26159464D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CFF5D8-164E-4137-8FC3-28C795EF7F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5C8523-A1E8-465F-8023-BFC87653D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DEBB-2875-4B72-B3C4-770D135F4B3E}" type="datetimeFigureOut">
              <a:rPr lang="is-IS" smtClean="0"/>
              <a:t>28.11.2021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87595-A8B3-4DB3-8D24-360236845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5D4FD-2508-48B0-9D6A-9FDD8791B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16436-5817-4107-AB14-56F7EF183458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149354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BA50E7-1951-41A4-A282-845D7B06C3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0B4950-5C2E-433B-A403-A40B981162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829A5-7658-48D7-9416-6B9EF91C9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DEBB-2875-4B72-B3C4-770D135F4B3E}" type="datetimeFigureOut">
              <a:rPr lang="is-IS" smtClean="0"/>
              <a:t>28.11.2021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1E56D-28CF-4D05-A545-01335659B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9031B8-4525-4197-A1D1-102AC290B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16436-5817-4107-AB14-56F7EF183458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15674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FE9CC-D67D-4BD2-BB65-0DDDE6369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0085E-DD40-4FC5-98B8-68577F20F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D6FD7-4E73-44BA-BB31-5ECEB7285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DEBB-2875-4B72-B3C4-770D135F4B3E}" type="datetimeFigureOut">
              <a:rPr lang="is-IS" smtClean="0"/>
              <a:t>28.11.2021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485D03-0364-4F98-88D6-A7C38E4D3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677AD-3E07-408D-9B69-AA39CF204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16436-5817-4107-AB14-56F7EF183458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17332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B2393-EFD2-44D0-A00F-F6D5C2C74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B4141C-FD9E-42FE-A8FA-75CFC95302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6D7DE-112D-4572-B845-95ED79646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DEBB-2875-4B72-B3C4-770D135F4B3E}" type="datetimeFigureOut">
              <a:rPr lang="is-IS" smtClean="0"/>
              <a:t>28.11.2021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63C34-5442-4E52-B585-5712DF94B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692D99-B5DF-466C-814C-50352CEF6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16436-5817-4107-AB14-56F7EF183458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03099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2F07F-02A1-4157-B42A-BD739164D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3B723-A2F7-4352-B08A-0ABDF9A46B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153D28-D55D-4805-8B5B-A7DF25A2CA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75B5B-606F-4B22-852D-D93A4C819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DEBB-2875-4B72-B3C4-770D135F4B3E}" type="datetimeFigureOut">
              <a:rPr lang="is-IS" smtClean="0"/>
              <a:t>28.11.2021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0E9FA3-6C76-4CA2-B684-03D6E6599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B4A66-3A35-4ED1-B4D8-E327054DE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16436-5817-4107-AB14-56F7EF183458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849596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EA511-46BD-4866-A5C9-70A3EC904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176ACF-E562-44DE-ADED-4078B098AA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AC4DD2-1D7F-4C97-A2D2-F4C7FB694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302EE9-C55F-4E3A-AAA7-BF2C68F644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808394-A238-4F76-9A99-3A8BA6B7E6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0DC62-51E6-4062-84C4-AA8263A41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DEBB-2875-4B72-B3C4-770D135F4B3E}" type="datetimeFigureOut">
              <a:rPr lang="is-IS" smtClean="0"/>
              <a:t>28.11.2021</a:t>
            </a:fld>
            <a:endParaRPr lang="is-I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71A357-DB2D-4ADC-A865-8FB100720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E72EE7-307B-408C-B545-3A3084E70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16436-5817-4107-AB14-56F7EF183458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627423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78B5E-7DAC-473F-9858-9858B1BFC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F50B22-FD1C-407F-AEE5-6C4BB9C39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DEBB-2875-4B72-B3C4-770D135F4B3E}" type="datetimeFigureOut">
              <a:rPr lang="is-IS" smtClean="0"/>
              <a:t>28.11.2021</a:t>
            </a:fld>
            <a:endParaRPr lang="is-I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F8D0CC-AEA8-4A26-B77E-44A5D0B94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8A3644-D295-492E-9F86-8C64330CA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16436-5817-4107-AB14-56F7EF183458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908396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8C0919-A213-482D-B0AB-0AAD06166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DEBB-2875-4B72-B3C4-770D135F4B3E}" type="datetimeFigureOut">
              <a:rPr lang="is-IS" smtClean="0"/>
              <a:t>28.11.2021</a:t>
            </a:fld>
            <a:endParaRPr lang="is-I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E7EA7E-8491-4B44-A4C4-CB1BB5514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A51FFC-F3DA-40E9-9DD4-43732459A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16436-5817-4107-AB14-56F7EF183458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111473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DB1E8-032E-4511-95BC-C2A629518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C40783-B4D2-451E-A688-67D018975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BB8020-2CA3-42CD-9A80-7FCB2F30F8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A1F9A1-D910-4C97-9F3B-B85DF2DC6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DEBB-2875-4B72-B3C4-770D135F4B3E}" type="datetimeFigureOut">
              <a:rPr lang="is-IS" smtClean="0"/>
              <a:t>28.11.2021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49435C-AF6C-474D-8278-470F3DD25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AA3568-2ACF-444B-AA51-6D06A8B07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16436-5817-4107-AB14-56F7EF183458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858203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0DA04-F3E2-47BF-9593-254B2A1C1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6BCD3E-DCAB-4BA8-82BD-6C911FC327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70D55-1CC7-4E93-A237-AA5181D46C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E4DBDD-AD50-4085-A887-405C5B42D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DEBB-2875-4B72-B3C4-770D135F4B3E}" type="datetimeFigureOut">
              <a:rPr lang="is-IS" smtClean="0"/>
              <a:t>28.11.2021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BC78E3-3EFE-4B14-A31D-8BCD5F02A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E4E456-935E-416D-AA5D-5F71FE19E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16436-5817-4107-AB14-56F7EF183458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04548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665083-D56F-49FC-8704-06DF8B753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23FF23-665A-4E69-A5BA-48493DA2E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492C4-3D2D-480B-9B41-C9EB1D17D3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5DEBB-2875-4B72-B3C4-770D135F4B3E}" type="datetimeFigureOut">
              <a:rPr lang="is-IS" smtClean="0"/>
              <a:t>28.11.2021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4CAF4-31DD-4242-BEC1-23A667EE0C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73BEA-10F2-4C34-A840-B881B9FCB5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16436-5817-4107-AB14-56F7EF183458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269408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F6EB7-8652-4366-BFD8-C075C51FE3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9760"/>
            <a:ext cx="9144000" cy="2890203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Follow-up to Recommendation No.190 (2016) on the conservation of natural habitats and wildlife, especially birds, in afforestation of lowland in Iceland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NGOs comments on Iceland government November 2021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617C8C-7CF1-4289-A2EA-C1284E7FE6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91318"/>
            <a:ext cx="9144000" cy="1655762"/>
          </a:xfrm>
        </p:spPr>
        <p:txBody>
          <a:bodyPr/>
          <a:lstStyle/>
          <a:p>
            <a:r>
              <a:rPr lang="is-IS" dirty="0"/>
              <a:t>Dr. Ólafur K. Nielsen</a:t>
            </a:r>
          </a:p>
          <a:p>
            <a:r>
              <a:rPr lang="en-US" dirty="0"/>
              <a:t>President of </a:t>
            </a:r>
            <a:r>
              <a:rPr lang="en-US" dirty="0" err="1"/>
              <a:t>BirdLife</a:t>
            </a:r>
            <a:r>
              <a:rPr lang="en-US" dirty="0"/>
              <a:t> Iceland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8D2E55A5-4071-433C-9FAF-9EFDEA6B5F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0620" y="5475193"/>
            <a:ext cx="3310759" cy="1382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494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AFAF2-C68B-4E18-A19D-DED37A927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at stake?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DB719-DABB-4A3D-852C-72733F598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Open lowland habitats (24.000 km</a:t>
            </a:r>
            <a:r>
              <a:rPr lang="en-US" baseline="30000" dirty="0"/>
              <a:t>2</a:t>
            </a:r>
            <a:r>
              <a:rPr lang="en-US" dirty="0"/>
              <a:t>) in Iceland are breeding grounds of international importance for several species of shorebirds</a:t>
            </a:r>
          </a:p>
          <a:p>
            <a:r>
              <a:rPr lang="en-US" dirty="0"/>
              <a:t>The goal of the Icelandic Forest Service is for 10.000 km</a:t>
            </a:r>
            <a:r>
              <a:rPr lang="en-US" baseline="30000" dirty="0"/>
              <a:t>2</a:t>
            </a:r>
            <a:r>
              <a:rPr lang="en-US" dirty="0"/>
              <a:t> or 42% of open lowland habitats to be converted to forests within the next 100 years</a:t>
            </a:r>
          </a:p>
          <a:p>
            <a:r>
              <a:rPr lang="en-US" dirty="0"/>
              <a:t>Those the long-term conservation status of Iceland shorebirds is bleak!</a:t>
            </a:r>
          </a:p>
        </p:txBody>
      </p:sp>
    </p:spTree>
    <p:extLst>
      <p:ext uri="{BB962C8B-B14F-4D97-AF65-F5344CB8AC3E}">
        <p14:creationId xmlns:p14="http://schemas.microsoft.com/office/powerpoint/2010/main" val="1244431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E1CDA-AC63-4C2D-9BB2-E20B01EE2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Icelandic government November 2021 report on Recommendation No.190 (2016)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F64C5-2045-49A5-8BFE-202CB30624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In summary: the government report is meager to say no more and obvious that Recommendation No.190 (2016) has been ignored, to give examples:</a:t>
            </a:r>
          </a:p>
          <a:p>
            <a:pPr lvl="1"/>
            <a:r>
              <a:rPr lang="en-US" dirty="0"/>
              <a:t>Modified wetlands are being planted and there is even an example of wetland drainage in connection with forestry</a:t>
            </a:r>
          </a:p>
          <a:p>
            <a:pPr lvl="1"/>
            <a:r>
              <a:rPr lang="en-US" dirty="0"/>
              <a:t>Selection of land for planting is rampant and no consideration is paid to conservation value of the land being converted to forest</a:t>
            </a:r>
          </a:p>
          <a:p>
            <a:pPr lvl="1"/>
            <a:r>
              <a:rPr lang="en-US" dirty="0"/>
              <a:t>All but one of the tree species being planted are alien and some are invasive like lodgepole pine </a:t>
            </a:r>
            <a:r>
              <a:rPr lang="en-US" i="1" dirty="0"/>
              <a:t>Pinus contorta </a:t>
            </a:r>
            <a:r>
              <a:rPr lang="en-US" dirty="0"/>
              <a:t>and Sitka spruce </a:t>
            </a:r>
            <a:r>
              <a:rPr lang="is-IS" i="1" dirty="0" err="1">
                <a:solidFill>
                  <a:srgbClr val="202122"/>
                </a:solidFill>
                <a:effectLst/>
              </a:rPr>
              <a:t>Picea</a:t>
            </a:r>
            <a:r>
              <a:rPr lang="is-IS" i="1" dirty="0">
                <a:solidFill>
                  <a:srgbClr val="202122"/>
                </a:solidFill>
                <a:effectLst/>
              </a:rPr>
              <a:t> </a:t>
            </a:r>
            <a:r>
              <a:rPr lang="is-IS" i="1" dirty="0" err="1">
                <a:solidFill>
                  <a:srgbClr val="202122"/>
                </a:solidFill>
                <a:effectLst/>
              </a:rPr>
              <a:t>sitchensis</a:t>
            </a:r>
            <a:endParaRPr lang="en-US" dirty="0"/>
          </a:p>
          <a:p>
            <a:pPr lvl="1"/>
            <a:r>
              <a:rPr lang="en-US" dirty="0"/>
              <a:t>No environmental impact statement have been made regarding extensive forestry plans</a:t>
            </a:r>
          </a:p>
          <a:p>
            <a:pPr lvl="1"/>
            <a:r>
              <a:rPr lang="en-US" dirty="0"/>
              <a:t>The development of a Nation-Wide Forestry Plan has been a failure due mainly to poor and a highly biased leadership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962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F51C5-DA48-4E73-85CB-A9BA63FDF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BirdLife</a:t>
            </a:r>
            <a:r>
              <a:rPr lang="en-US" dirty="0"/>
              <a:t> Iceland requests regarding Follow-up to Recommendation No.190 (2016)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BDE51-313E-440A-92C4-A660BC878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reaction of Icelandic authorities to this day to Recommendation No.190 (2016) is totally insufficient </a:t>
            </a:r>
          </a:p>
          <a:p>
            <a:pPr marL="0" indent="0">
              <a:buNone/>
            </a:pPr>
            <a:r>
              <a:rPr lang="en-US" dirty="0"/>
              <a:t>Therefore, </a:t>
            </a:r>
            <a:r>
              <a:rPr lang="en-US" dirty="0" err="1"/>
              <a:t>BirdLife</a:t>
            </a:r>
            <a:r>
              <a:rPr lang="en-US" dirty="0"/>
              <a:t> Iceland requests that the Bern Convention opens a “possible case file” on Recommendation No.190 (2016). Further, that Icelandic authorities update the Convention on the issue at the next </a:t>
            </a:r>
            <a:r>
              <a:rPr lang="is-IS" i="0" dirty="0" err="1">
                <a:effectLst/>
              </a:rPr>
              <a:t>Bureau</a:t>
            </a:r>
            <a:r>
              <a:rPr lang="en-US" dirty="0"/>
              <a:t> meeting in March/April 2022!</a:t>
            </a:r>
          </a:p>
        </p:txBody>
      </p:sp>
    </p:spTree>
    <p:extLst>
      <p:ext uri="{BB962C8B-B14F-4D97-AF65-F5344CB8AC3E}">
        <p14:creationId xmlns:p14="http://schemas.microsoft.com/office/powerpoint/2010/main" val="2552187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1887</TotalTime>
  <Words>329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Follow-up to Recommendation No.190 (2016) on the conservation of natural habitats and wildlife, especially birds, in afforestation of lowland in Iceland  NGOs comments on Iceland government November 2021 report</vt:lpstr>
      <vt:lpstr>What is at stake?</vt:lpstr>
      <vt:lpstr>The Icelandic government November 2021 report on Recommendation No.190 (2016)</vt:lpstr>
      <vt:lpstr>BirdLife Iceland requests regarding Follow-up to Recommendation No.190 (2016)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Recommendation No.190 (2016) on the conservation of natural habitats and wildlife, especially birds, in afforestation of lowland in Iceland  NGOs comments on Iceland government November 2021 report</dc:title>
  <dc:creator>Ólafur Karl Nielsen - NI</dc:creator>
  <cp:lastModifiedBy>Ólafur Karl Nielsen - NI</cp:lastModifiedBy>
  <cp:revision>7</cp:revision>
  <dcterms:created xsi:type="dcterms:W3CDTF">2021-11-26T11:51:20Z</dcterms:created>
  <dcterms:modified xsi:type="dcterms:W3CDTF">2021-11-28T21:17:18Z</dcterms:modified>
</cp:coreProperties>
</file>