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12">
  <p:sldMasterIdLst>
    <p:sldMasterId id="2147483721" r:id="rId1"/>
    <p:sldMasterId id="2147483740" r:id="rId2"/>
    <p:sldMasterId id="2147483752" r:id="rId3"/>
  </p:sldMasterIdLst>
  <p:notesMasterIdLst>
    <p:notesMasterId r:id="rId13"/>
  </p:notesMasterIdLst>
  <p:handoutMasterIdLst>
    <p:handoutMasterId r:id="rId14"/>
  </p:handoutMasterIdLst>
  <p:sldIdLst>
    <p:sldId id="257" r:id="rId4"/>
    <p:sldId id="284" r:id="rId5"/>
    <p:sldId id="330" r:id="rId6"/>
    <p:sldId id="344" r:id="rId7"/>
    <p:sldId id="345" r:id="rId8"/>
    <p:sldId id="347" r:id="rId9"/>
    <p:sldId id="346" r:id="rId10"/>
    <p:sldId id="349" r:id="rId11"/>
    <p:sldId id="282" r:id="rId12"/>
  </p:sldIdLst>
  <p:sldSz cx="9144000" cy="5143500" type="screen16x9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8625E"/>
    <a:srgbClr val="7F7F7F"/>
    <a:srgbClr val="00FF00"/>
    <a:srgbClr val="FF00FF"/>
    <a:srgbClr val="00CC99"/>
    <a:srgbClr val="FFFFFF"/>
    <a:srgbClr val="FF33CC"/>
    <a:srgbClr val="FF3399"/>
    <a:srgbClr val="CC00CC"/>
    <a:srgbClr val="FF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80" autoAdjust="0"/>
    <p:restoredTop sz="99565" autoAdjust="0"/>
  </p:normalViewPr>
  <p:slideViewPr>
    <p:cSldViewPr>
      <p:cViewPr>
        <p:scale>
          <a:sx n="100" d="100"/>
          <a:sy n="100" d="100"/>
        </p:scale>
        <p:origin x="-1068" y="-36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2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5709CF-833E-46F6-939D-D6CFFE5C7B9E}" type="datetimeFigureOut">
              <a:rPr lang="en-US" smtClean="0"/>
              <a:pPr/>
              <a:t>11/24/2021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1059"/>
            <a:ext cx="3037840" cy="4653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31059"/>
            <a:ext cx="3037840" cy="4653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70CCA2-D279-44BE-919B-0CCEDB7A84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5335748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5BF296F-2F8D-4C3B-AEAA-8BDEE21F06EB}" type="datetimeFigureOut">
              <a:rPr lang="el-GR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l-GR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l-GR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23B34D3-2DDB-4B43-96F4-293C100DE10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0959082-F0E3-404B-9FA4-D1508513316B}" type="slidenum">
              <a:rPr lang="en-GB" altLang="en-US" sz="11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GB" altLang="en-US" sz="11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1847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A56202B-F250-4C23-8348-683111AA89CC}" type="slidenum">
              <a:rPr lang="en-GB" smtClean="0">
                <a:latin typeface="Arial" charset="0"/>
                <a:cs typeface="Arial" charset="0"/>
              </a:rPr>
              <a:pPr/>
              <a:t>3</a:t>
            </a:fld>
            <a:endParaRPr lang="en-GB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EBF6FB6-01E9-43F8-A7AB-802F59B75D0D}" type="slidenum">
              <a:rPr lang="en-GB" altLang="en-US" sz="11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en-GB" altLang="en-US" sz="11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9012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975590"/>
            <a:ext cx="6517482" cy="188191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2914651"/>
            <a:ext cx="6517482" cy="10286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D9BFB-033B-4193-B633-03C9BC9A22BF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A43454-1A15-48B2-BEE4-4F1DFD727FCC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352828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3217030"/>
            <a:ext cx="7773324" cy="60870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9" y="523696"/>
            <a:ext cx="7366899" cy="2410602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2" y="3831546"/>
            <a:ext cx="7773339" cy="511854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89340272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457200"/>
            <a:ext cx="7773339" cy="2570434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2" y="3153616"/>
            <a:ext cx="7773339" cy="1189785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94915588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54442"/>
            <a:ext cx="6977064" cy="2047436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2707524"/>
            <a:ext cx="6564224" cy="44609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2" y="3279598"/>
            <a:ext cx="7773339" cy="10657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sp>
        <p:nvSpPr>
          <p:cNvPr id="11" name="TextBox 10"/>
          <p:cNvSpPr txBox="1"/>
          <p:nvPr/>
        </p:nvSpPr>
        <p:spPr>
          <a:xfrm>
            <a:off x="737626" y="665894"/>
            <a:ext cx="546888" cy="4385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1" y="2340011"/>
            <a:ext cx="553641" cy="4385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51456833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1604042"/>
            <a:ext cx="7773339" cy="188387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2" y="3496751"/>
            <a:ext cx="7773339" cy="855483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80822695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2" y="457200"/>
            <a:ext cx="7773339" cy="12038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1775320"/>
            <a:ext cx="2474232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207517"/>
            <a:ext cx="2474232" cy="2135884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3" y="1775320"/>
            <a:ext cx="2468641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3" y="2207517"/>
            <a:ext cx="2477513" cy="2135884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1775320"/>
            <a:ext cx="2478696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207517"/>
            <a:ext cx="2478696" cy="2135884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pic>
        <p:nvPicPr>
          <p:cNvPr id="13" name="Picture 12" descr="C:\Users\KonstantinaKostoula\Desktop\ppt-02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316"/>
          <a:stretch>
            <a:fillRect/>
          </a:stretch>
        </p:blipFill>
        <p:spPr bwMode="auto">
          <a:xfrm>
            <a:off x="12700" y="76200"/>
            <a:ext cx="9144000" cy="50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8294942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2" y="458079"/>
            <a:ext cx="7773339" cy="120294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2" y="3153615"/>
            <a:ext cx="2472307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2" y="1775320"/>
            <a:ext cx="2472307" cy="1143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2" y="3585811"/>
            <a:ext cx="2472307" cy="75758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70" y="3153615"/>
            <a:ext cx="2476371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1775320"/>
            <a:ext cx="2477514" cy="1143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3585811"/>
            <a:ext cx="2477514" cy="75758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5" y="3153615"/>
            <a:ext cx="2475511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1775320"/>
            <a:ext cx="2478696" cy="1143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3585810"/>
            <a:ext cx="2478790" cy="75759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pic>
        <p:nvPicPr>
          <p:cNvPr id="16" name="Picture 15" descr="C:\Users\KonstantinaKostoula\Desktop\ppt-02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28"/>
          <a:stretch>
            <a:fillRect/>
          </a:stretch>
        </p:blipFill>
        <p:spPr bwMode="auto">
          <a:xfrm>
            <a:off x="12700" y="0"/>
            <a:ext cx="9144000" cy="51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1994208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2" y="1775321"/>
            <a:ext cx="7773339" cy="256808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pic>
        <p:nvPicPr>
          <p:cNvPr id="8" name="Picture 7" descr="C:\Users\KonstantinaKostoula\Desktop\ppt-02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28"/>
          <a:stretch>
            <a:fillRect/>
          </a:stretch>
        </p:blipFill>
        <p:spPr bwMode="auto">
          <a:xfrm>
            <a:off x="12700" y="0"/>
            <a:ext cx="9144000" cy="51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9771194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457202"/>
            <a:ext cx="1914995" cy="38861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2" y="457202"/>
            <a:ext cx="5744043" cy="388619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pic>
        <p:nvPicPr>
          <p:cNvPr id="9" name="Picture 8" descr="C:\Users\KonstantinaKostoula\Desktop\ppt-02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28"/>
          <a:stretch>
            <a:fillRect/>
          </a:stretch>
        </p:blipFill>
        <p:spPr bwMode="auto">
          <a:xfrm>
            <a:off x="12700" y="0"/>
            <a:ext cx="9144000" cy="51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7463106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pic>
        <p:nvPicPr>
          <p:cNvPr id="7" name="Picture 6" descr="C:\Users\KonstantinaKostoula\Desktop\ppt-02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28"/>
          <a:stretch>
            <a:fillRect/>
          </a:stretch>
        </p:blipFill>
        <p:spPr bwMode="auto">
          <a:xfrm>
            <a:off x="12700" y="0"/>
            <a:ext cx="9144000" cy="51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77577702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D9BFB-033B-4193-B633-03C9BC9A22BF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A43454-1A15-48B2-BEE4-4F1DFD727FCC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1775320"/>
            <a:ext cx="7772870" cy="256808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471192508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03C12F-D82C-4F0A-9256-632D758CB44D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CACB65-122C-4F4E-9E5B-165192BEB30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7B64E9-684D-44DB-81B9-E4FB211350F7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566017-1F1B-4FC3-A0D1-CBA9517FDD6C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86AA84-1EC8-4313-9270-DEC392A2BC00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E031A8-22D7-4636-9960-A8D5AA597C02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001F21-3599-4DC3-96E3-FC3A6E33FAB1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A85BE-9FAD-46AA-B9BC-D4FBC1D3310C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pic>
        <p:nvPicPr>
          <p:cNvPr id="7" name="Picture 6" descr="C:\Users\KonstantinaKostoula\Desktop\ppt-02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28"/>
          <a:stretch>
            <a:fillRect/>
          </a:stretch>
        </p:blipFill>
        <p:spPr bwMode="auto">
          <a:xfrm>
            <a:off x="12700" y="0"/>
            <a:ext cx="9144000" cy="51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pic>
        <p:nvPicPr>
          <p:cNvPr id="7" name="Picture 6" descr="C:\Users\KonstantinaKostoula\Desktop\ppt-02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28"/>
          <a:stretch>
            <a:fillRect/>
          </a:stretch>
        </p:blipFill>
        <p:spPr bwMode="auto">
          <a:xfrm>
            <a:off x="12700" y="0"/>
            <a:ext cx="9144000" cy="51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21424"/>
            <a:ext cx="7763814" cy="2052614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743094"/>
            <a:ext cx="7763814" cy="102613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03C12F-D82C-4F0A-9256-632D758CB44D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CACB65-122C-4F4E-9E5B-165192BEB30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56652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D9BFB-033B-4193-B633-03C9BC9A22BF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A43454-1A15-48B2-BEE4-4F1DFD727FCC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03C12F-D82C-4F0A-9256-632D758CB44D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CACB65-122C-4F4E-9E5B-165192BEB30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7B64E9-684D-44DB-81B9-E4FB211350F7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566017-1F1B-4FC3-A0D1-CBA9517FDD6C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86AA84-1EC8-4313-9270-DEC392A2BC00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E031A8-22D7-4636-9960-A8D5AA597C02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001F21-3599-4DC3-96E3-FC3A6E33FAB1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A85BE-9FAD-46AA-B9BC-D4FBC1D3310C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pic>
        <p:nvPicPr>
          <p:cNvPr id="7" name="Picture 6" descr="C:\Users\KonstantinaKostoula\Desktop\ppt-02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28"/>
          <a:stretch>
            <a:fillRect/>
          </a:stretch>
        </p:blipFill>
        <p:spPr bwMode="auto">
          <a:xfrm>
            <a:off x="12700" y="0"/>
            <a:ext cx="9144000" cy="51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463889"/>
            <a:ext cx="7773338" cy="11971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1775320"/>
            <a:ext cx="3829520" cy="256808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1775320"/>
            <a:ext cx="3829050" cy="256808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572360923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pic>
        <p:nvPicPr>
          <p:cNvPr id="7" name="Picture 6" descr="C:\Users\KonstantinaKostoula\Desktop\ppt-02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28"/>
          <a:stretch>
            <a:fillRect/>
          </a:stretch>
        </p:blipFill>
        <p:spPr bwMode="auto">
          <a:xfrm>
            <a:off x="12700" y="0"/>
            <a:ext cx="9144000" cy="51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463889"/>
            <a:ext cx="7773338" cy="11971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1778263"/>
            <a:ext cx="3655106" cy="509996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2288260"/>
            <a:ext cx="3829520" cy="205514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8" y="1778263"/>
            <a:ext cx="3661353" cy="509996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1" y="2288260"/>
            <a:ext cx="3829051" cy="205514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7681006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7B64E9-684D-44DB-81B9-E4FB211350F7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566017-1F1B-4FC3-A0D1-CBA9517FDD6C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833908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86AA84-1EC8-4313-9270-DEC392A2BC00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E031A8-22D7-4636-9960-A8D5AA597C02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750761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457200"/>
            <a:ext cx="2951766" cy="1517439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457201"/>
            <a:ext cx="4650122" cy="388619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2" y="1974639"/>
            <a:ext cx="2951767" cy="2368761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5870705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457200"/>
            <a:ext cx="4129618" cy="1517441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1" y="457201"/>
            <a:ext cx="3005851" cy="38862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1974640"/>
            <a:ext cx="4129604" cy="2368760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001F21-3599-4DC3-96E3-FC3A6E33FAB1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A85BE-9FAD-46AA-B9BC-D4FBC1D3310C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420809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 cstate="print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463889"/>
            <a:ext cx="7773338" cy="1197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2" y="1775321"/>
            <a:ext cx="7773339" cy="2568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2" y="4412457"/>
            <a:ext cx="500466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10" y="4412457"/>
            <a:ext cx="57316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pic>
        <p:nvPicPr>
          <p:cNvPr id="8" name="Picture 7" descr="C:\Users\KonstantinaKostoula\Desktop\ppt-02.jpg"/>
          <p:cNvPicPr>
            <a:picLocks noChangeAspect="1" noChangeArrowheads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28"/>
          <a:stretch>
            <a:fillRect/>
          </a:stretch>
        </p:blipFill>
        <p:spPr bwMode="auto">
          <a:xfrm>
            <a:off x="12700" y="0"/>
            <a:ext cx="9144000" cy="51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11147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38" r:id="rId17"/>
    <p:sldLayoutId id="2147483739" r:id="rId18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pic>
        <p:nvPicPr>
          <p:cNvPr id="7" name="Picture 6" descr="C:\Users\KonstantinaKostoula\Desktop\ppt-02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28"/>
          <a:stretch>
            <a:fillRect/>
          </a:stretch>
        </p:blipFill>
        <p:spPr bwMode="auto">
          <a:xfrm>
            <a:off x="12700" y="0"/>
            <a:ext cx="9144000" cy="51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24/11/2021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pic>
        <p:nvPicPr>
          <p:cNvPr id="7" name="Picture 6" descr="C:\Users\KonstantinaKostoula\Desktop\ppt-02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28"/>
          <a:stretch>
            <a:fillRect/>
          </a:stretch>
        </p:blipFill>
        <p:spPr bwMode="auto">
          <a:xfrm>
            <a:off x="12700" y="0"/>
            <a:ext cx="9144000" cy="51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8.png"/><Relationship Id="rId7" Type="http://schemas.microsoft.com/office/2007/relationships/hdphoto" Target="../media/hdphoto1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Relationship Id="rId11" Type="http://schemas.openxmlformats.org/officeDocument/2006/relationships/image" Target="../media/image21.jpeg"/><Relationship Id="rId10" Type="http://schemas.openxmlformats.org/officeDocument/2006/relationships/image" Target="../media/image20.jpeg"/><Relationship Id="rId9" Type="http://schemas.microsoft.com/office/2007/relationships/hdphoto" Target="../media/hdphoto14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0" y="1059582"/>
            <a:ext cx="9144000" cy="707886"/>
          </a:xfrm>
          <a:prstGeom prst="rect">
            <a:avLst/>
          </a:prstGeom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spc="300" dirty="0">
                <a:ln>
                  <a:solidFill>
                    <a:schemeClr val="tx2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Agenda Item </a:t>
            </a:r>
            <a:r>
              <a:rPr lang="en-US" sz="2000" b="1" spc="300" dirty="0" smtClean="0">
                <a:ln>
                  <a:solidFill>
                    <a:schemeClr val="tx2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6.5: </a:t>
            </a:r>
            <a:r>
              <a:rPr lang="en-US" sz="2000" b="1" spc="300" dirty="0" smtClean="0">
                <a:ln>
                  <a:solidFill>
                    <a:schemeClr val="tx2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Follow-up of previous complaints and Recommendations </a:t>
            </a:r>
          </a:p>
        </p:txBody>
      </p:sp>
      <p:sp>
        <p:nvSpPr>
          <p:cNvPr id="7" name="4 - Ορθογώνιο"/>
          <p:cNvSpPr/>
          <p:nvPr/>
        </p:nvSpPr>
        <p:spPr>
          <a:xfrm>
            <a:off x="0" y="2139702"/>
            <a:ext cx="9144000" cy="1754326"/>
          </a:xfrm>
          <a:prstGeom prst="rect">
            <a:avLst/>
          </a:prstGeom>
          <a:solidFill>
            <a:srgbClr val="FFFFFF">
              <a:alpha val="50196"/>
            </a:srgbClr>
          </a:solidFill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Recommendation No. 95 (2002) on the conservation of marine turtles</a:t>
            </a:r>
          </a:p>
          <a:p>
            <a:pPr algn="ctr">
              <a:defRPr/>
            </a:pP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in </a:t>
            </a:r>
            <a:r>
              <a:rPr 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Kazanli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beach, Turkey</a:t>
            </a:r>
          </a:p>
        </p:txBody>
      </p:sp>
      <p:pic>
        <p:nvPicPr>
          <p:cNvPr id="4100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3173"/>
          <a:stretch>
            <a:fillRect/>
          </a:stretch>
        </p:blipFill>
        <p:spPr bwMode="auto">
          <a:xfrm>
            <a:off x="3491880" y="195486"/>
            <a:ext cx="1980218" cy="7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- Ορθογώνιο"/>
          <p:cNvSpPr/>
          <p:nvPr/>
        </p:nvSpPr>
        <p:spPr>
          <a:xfrm>
            <a:off x="-90264" y="4327892"/>
            <a:ext cx="9234264" cy="707886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ln w="1905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41</a:t>
            </a:r>
            <a:r>
              <a:rPr lang="en-US" sz="2000" b="1" baseline="30000" dirty="0" smtClean="0">
                <a:ln w="1905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2000" b="1" dirty="0" smtClean="0">
                <a:ln w="1905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Meeting </a:t>
            </a:r>
            <a:r>
              <a:rPr lang="en-US" sz="2000" b="1" dirty="0">
                <a:ln w="1905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of the Standing </a:t>
            </a:r>
            <a:r>
              <a:rPr lang="en-US" sz="2000" b="1" dirty="0" smtClean="0">
                <a:ln w="1905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Committee of </a:t>
            </a:r>
            <a:r>
              <a:rPr lang="en-US" sz="2000" b="1" dirty="0">
                <a:ln w="1905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Bern Convention</a:t>
            </a:r>
          </a:p>
          <a:p>
            <a:pPr algn="ctr">
              <a:defRPr/>
            </a:pPr>
            <a:r>
              <a:rPr lang="da-DK" sz="2000" dirty="0" smtClean="0"/>
              <a:t> </a:t>
            </a:r>
            <a:r>
              <a:rPr lang="da-DK" sz="2000" cap="all" dirty="0" smtClean="0"/>
              <a:t>29 NOVEMBER – 3 DECEMBER 2021</a:t>
            </a:r>
            <a:endParaRPr lang="en-US" sz="2000" b="1" dirty="0">
              <a:ln w="19050"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585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 descr="Gesamtübersi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1001" t="12230" r="1823" b="34393"/>
          <a:stretch>
            <a:fillRect/>
          </a:stretch>
        </p:blipFill>
        <p:spPr bwMode="auto">
          <a:xfrm>
            <a:off x="2854325" y="1255712"/>
            <a:ext cx="6289675" cy="388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>
            <a:off x="5436096" y="843558"/>
            <a:ext cx="1656184" cy="129614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569325" cy="1081087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2000" b="1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Green </a:t>
            </a:r>
            <a:r>
              <a:rPr lang="en-US" sz="2000" b="1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turtle </a:t>
            </a:r>
            <a:r>
              <a:rPr lang="en-US" sz="2000" b="1" i="1" dirty="0" smtClean="0">
                <a:ea typeface="Calibri"/>
              </a:rPr>
              <a:t>Chelonia mydas </a:t>
            </a:r>
            <a:r>
              <a:rPr lang="en-US" sz="2000" b="1" dirty="0" smtClean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nesting </a:t>
            </a:r>
            <a:r>
              <a:rPr lang="en-US" sz="2000" b="1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beaches in the Mediterranean</a:t>
            </a:r>
            <a:br>
              <a:rPr lang="en-US" sz="2000" b="1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</a:br>
            <a:r>
              <a:rPr lang="en-US" sz="2000" b="1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&amp;  Location of Kazanli</a:t>
            </a:r>
            <a:endParaRPr lang="el-GR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print"/>
          <a:srcRect l="20078" t="26640" r="20388" b="11201"/>
          <a:stretch>
            <a:fillRect/>
          </a:stretch>
        </p:blipFill>
        <p:spPr bwMode="auto">
          <a:xfrm>
            <a:off x="827584" y="2859782"/>
            <a:ext cx="3563888" cy="20930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4" cstate="print"/>
          <a:srcRect l="25987" t="28160" r="24958" b="11840"/>
          <a:stretch>
            <a:fillRect/>
          </a:stretch>
        </p:blipFill>
        <p:spPr bwMode="auto">
          <a:xfrm>
            <a:off x="179512" y="1059582"/>
            <a:ext cx="2691369" cy="18516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Rectangle 15"/>
          <p:cNvSpPr/>
          <p:nvPr/>
        </p:nvSpPr>
        <p:spPr>
          <a:xfrm>
            <a:off x="0" y="4881890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 smtClean="0"/>
              <a:t>Photos:  O. </a:t>
            </a:r>
            <a:r>
              <a:rPr lang="en-US" sz="1100" dirty="0" err="1" smtClean="0"/>
              <a:t>Turkozan</a:t>
            </a:r>
            <a:r>
              <a:rPr lang="en-US" sz="1100" dirty="0" smtClean="0"/>
              <a:t> | Marine Turtle Research Group, E. Duncan</a:t>
            </a:r>
            <a:endParaRPr lang="el-GR" sz="1100" dirty="0"/>
          </a:p>
        </p:txBody>
      </p:sp>
      <p:sp>
        <p:nvSpPr>
          <p:cNvPr id="17" name="Oval 16"/>
          <p:cNvSpPr/>
          <p:nvPr/>
        </p:nvSpPr>
        <p:spPr>
          <a:xfrm>
            <a:off x="7668344" y="3363838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812360" y="3363838"/>
            <a:ext cx="67518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 err="1" smtClean="0"/>
              <a:t>Lattakia</a:t>
            </a:r>
            <a:endParaRPr lang="el-GR" sz="1100" b="1" dirty="0"/>
          </a:p>
        </p:txBody>
      </p:sp>
    </p:spTree>
    <p:extLst>
      <p:ext uri="{BB962C8B-B14F-4D97-AF65-F5344CB8AC3E}">
        <p14:creationId xmlns:p14="http://schemas.microsoft.com/office/powerpoint/2010/main" xmlns="" val="421164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4" descr="\\Med-sbs\Photos\turtles\locations\mediterranean\turkey\kazanli\2000coekazanli-1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3678"/>
            <a:ext cx="2534478" cy="1851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 descr="C:\Users\Acer\Documents\WORKING\MEDASSET\CAMPAIGNS\Kazanli 2008-\Kazanli 2019\REPORT\maps\kazanli_map.jpg"/>
          <p:cNvPicPr/>
          <p:nvPr/>
        </p:nvPicPr>
        <p:blipFill>
          <a:blip r:embed="rId4" cstate="print"/>
          <a:srcRect l="10000" t="84745" r="5915" b="1"/>
          <a:stretch>
            <a:fillRect/>
          </a:stretch>
        </p:blipFill>
        <p:spPr bwMode="auto">
          <a:xfrm>
            <a:off x="2483768" y="4083918"/>
            <a:ext cx="6660232" cy="105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 descr="C:\Users\Acer\Documents\WORKING\MEDASSET\CAMPAIGNS\Kazanli 2008-\Kazanli 2019\REPORT\maps\kazanli_map.jpg"/>
          <p:cNvPicPr/>
          <p:nvPr/>
        </p:nvPicPr>
        <p:blipFill>
          <a:blip r:embed="rId4" cstate="print"/>
          <a:srcRect l="10000" r="5915" b="484"/>
          <a:stretch>
            <a:fillRect/>
          </a:stretch>
        </p:blipFill>
        <p:spPr bwMode="auto">
          <a:xfrm>
            <a:off x="2483768" y="0"/>
            <a:ext cx="6660232" cy="4227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2483768" y="3723878"/>
            <a:ext cx="6660232" cy="141962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2400" b="1" dirty="0" smtClean="0">
                <a:ea typeface="Calibri" pitchFamily="34" charset="0"/>
              </a:rPr>
              <a:t>Map </a:t>
            </a:r>
            <a:r>
              <a:rPr lang="en-US" sz="2400" b="1" dirty="0">
                <a:ea typeface="Calibri" pitchFamily="34" charset="0"/>
              </a:rPr>
              <a:t>of Kazanlı nesting beach sections </a:t>
            </a:r>
            <a:endParaRPr lang="en-US" sz="2400" b="1" dirty="0" smtClean="0">
              <a:ea typeface="Calibri" pitchFamily="34" charset="0"/>
            </a:endParaRPr>
          </a:p>
          <a:p>
            <a:pPr algn="ctr">
              <a:defRPr/>
            </a:pPr>
            <a:r>
              <a:rPr lang="en-US" sz="2400" b="1" dirty="0" smtClean="0">
                <a:ea typeface="Calibri" pitchFamily="34" charset="0"/>
              </a:rPr>
              <a:t>&amp; coastal </a:t>
            </a:r>
            <a:r>
              <a:rPr lang="en-US" sz="2400" b="1" dirty="0">
                <a:ea typeface="Calibri" pitchFamily="34" charset="0"/>
              </a:rPr>
              <a:t>infrastructure</a:t>
            </a:r>
            <a:endParaRPr lang="el-GR" sz="2400" b="1" dirty="0">
              <a:ea typeface="Calibri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3723878"/>
            <a:ext cx="25557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600" b="1" dirty="0" smtClean="0"/>
              <a:t>2001</a:t>
            </a:r>
            <a:r>
              <a:rPr lang="en-GB" sz="1600" b="1" dirty="0" smtClean="0"/>
              <a:t>: Nesting green turtles encrusted with CaCO3 due to </a:t>
            </a:r>
            <a:r>
              <a:rPr lang="en-GB" sz="1600" b="1" dirty="0" smtClean="0"/>
              <a:t>Soda Chrome Factory’s </a:t>
            </a:r>
            <a:r>
              <a:rPr lang="en-GB" sz="1600" b="1" dirty="0" smtClean="0"/>
              <a:t>discharges into the sea.</a:t>
            </a:r>
            <a:endParaRPr lang="en-GB" sz="1600" b="1" dirty="0"/>
          </a:p>
        </p:txBody>
      </p:sp>
      <p:pic>
        <p:nvPicPr>
          <p:cNvPr id="7" name="Picture 3" descr="\\Gama\medasset documents\Staff files\Sifis\kazanli photos\for ppt\2005-5.bmp"/>
          <p:cNvPicPr>
            <a:picLocks noChangeAspect="1" noChangeArrowheads="1"/>
          </p:cNvPicPr>
          <p:nvPr/>
        </p:nvPicPr>
        <p:blipFill>
          <a:blip r:embed="rId5" cstate="print"/>
          <a:srcRect r="2033"/>
          <a:stretch>
            <a:fillRect/>
          </a:stretch>
        </p:blipFill>
        <p:spPr bwMode="auto">
          <a:xfrm>
            <a:off x="0" y="0"/>
            <a:ext cx="2486025" cy="191120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t="8001"/>
          <a:stretch>
            <a:fillRect/>
          </a:stretch>
        </p:blipFill>
        <p:spPr>
          <a:xfrm>
            <a:off x="6444146" y="1851968"/>
            <a:ext cx="2699854" cy="16558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2546"/>
            <a:ext cx="8229600" cy="85725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Recommendation No. 95 (2002)</a:t>
            </a:r>
            <a:endParaRPr lang="el-GR" sz="3600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627534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spcCol="108000" anchor="ctr">
            <a:spAutoFit/>
          </a:bodyPr>
          <a:lstStyle/>
          <a:p>
            <a:pPr marL="0" lvl="2">
              <a:spcAft>
                <a:spcPts val="600"/>
              </a:spcAft>
              <a:defRPr/>
            </a:pPr>
            <a:r>
              <a:rPr lang="en-GB" b="1" i="1" dirty="0" smtClean="0">
                <a:latin typeface="+mn-lt"/>
                <a:cs typeface="Arial" charset="0"/>
              </a:rPr>
              <a:t>(3) </a:t>
            </a:r>
            <a:r>
              <a:rPr lang="en-GB" b="1" i="1" dirty="0">
                <a:latin typeface="+mn-lt"/>
                <a:cs typeface="Arial" charset="0"/>
              </a:rPr>
              <a:t>remove plastic debris: 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cs typeface="Arial" charset="0"/>
              </a:rPr>
              <a:t>insufficiently implemented </a:t>
            </a:r>
            <a:r>
              <a:rPr lang="en-US" altLang="en-US" b="1" dirty="0" smtClean="0">
                <a:solidFill>
                  <a:srgbClr val="FF0000"/>
                </a:solidFill>
                <a:cs typeface="Arial" panose="020B0604020202020204" pitchFamily="34" charset="0"/>
              </a:rPr>
              <a:t>→ </a:t>
            </a:r>
            <a:r>
              <a:rPr lang="en-GB" b="1" dirty="0" smtClean="0">
                <a:solidFill>
                  <a:srgbClr val="FF0000"/>
                </a:solidFill>
                <a:latin typeface="+mn-lt"/>
                <a:cs typeface="Arial" charset="0"/>
              </a:rPr>
              <a:t>litter on all beaches</a:t>
            </a:r>
            <a:endParaRPr lang="en-GB" b="1" dirty="0">
              <a:solidFill>
                <a:srgbClr val="FF0000"/>
              </a:solidFill>
              <a:latin typeface="+mn-lt"/>
              <a:cs typeface="Arial" charset="0"/>
            </a:endParaRPr>
          </a:p>
          <a:p>
            <a:pPr marL="0" lvl="2">
              <a:spcAft>
                <a:spcPts val="600"/>
              </a:spcAft>
              <a:defRPr/>
            </a:pPr>
            <a:r>
              <a:rPr lang="en-GB" b="1" i="1" dirty="0" smtClean="0">
                <a:latin typeface="+mn-lt"/>
                <a:cs typeface="Arial" charset="0"/>
              </a:rPr>
              <a:t>(4</a:t>
            </a:r>
            <a:r>
              <a:rPr lang="en-GB" b="1" i="1" dirty="0">
                <a:latin typeface="+mn-lt"/>
                <a:cs typeface="Arial" charset="0"/>
              </a:rPr>
              <a:t>) light </a:t>
            </a:r>
            <a:r>
              <a:rPr lang="en-GB" b="1" i="1" dirty="0" smtClean="0">
                <a:latin typeface="+mn-lt"/>
                <a:cs typeface="Arial" charset="0"/>
              </a:rPr>
              <a:t>screening: 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insufficiently implemented </a:t>
            </a:r>
            <a:r>
              <a:rPr lang="en-US" altLang="en-US" b="1" dirty="0" smtClean="0">
                <a:solidFill>
                  <a:srgbClr val="FF0000"/>
                </a:solidFill>
                <a:cs typeface="Arial" panose="020B0604020202020204" pitchFamily="34" charset="0"/>
              </a:rPr>
              <a:t>→ </a:t>
            </a:r>
            <a:r>
              <a:rPr lang="en-GB" b="1" dirty="0" smtClean="0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    </a:t>
            </a:r>
            <a:r>
              <a:rPr lang="en-GB" b="1" dirty="0" smtClean="0">
                <a:solidFill>
                  <a:srgbClr val="FF0000"/>
                </a:solidFill>
                <a:cs typeface="Arial" charset="0"/>
              </a:rPr>
              <a:t>light pollution from buildings, factory</a:t>
            </a:r>
          </a:p>
          <a:p>
            <a:pPr marL="0" lvl="2">
              <a:spcAft>
                <a:spcPts val="600"/>
              </a:spcAft>
              <a:defRPr/>
            </a:pPr>
            <a:r>
              <a:rPr lang="en-GB" b="1" i="1" dirty="0" smtClean="0">
                <a:cs typeface="Arial" charset="0"/>
              </a:rPr>
              <a:t>(5) </a:t>
            </a:r>
            <a:r>
              <a:rPr lang="en-GB" b="1" i="1" dirty="0" smtClean="0">
                <a:cs typeface="Arial" charset="0"/>
              </a:rPr>
              <a:t>nest </a:t>
            </a:r>
            <a:r>
              <a:rPr lang="en-GB" b="1" i="1" dirty="0" smtClean="0">
                <a:cs typeface="Arial" charset="0"/>
              </a:rPr>
              <a:t>monitoring: 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partly implemented </a:t>
            </a:r>
            <a:r>
              <a:rPr lang="en-US" altLang="en-US" b="1" dirty="0" smtClean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→ started </a:t>
            </a:r>
            <a:r>
              <a:rPr lang="en-US" altLang="en-US" b="1" dirty="0" smtClean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July</a:t>
            </a:r>
          </a:p>
          <a:p>
            <a:pPr marL="269875" lvl="2">
              <a:spcAft>
                <a:spcPts val="600"/>
              </a:spcAft>
              <a:defRPr/>
            </a:pPr>
            <a:r>
              <a:rPr lang="en-US" b="1" i="1" dirty="0" smtClean="0">
                <a:cs typeface="Arial" charset="0"/>
              </a:rPr>
              <a:t>monitor chemical waste </a:t>
            </a:r>
            <a:r>
              <a:rPr lang="en-US" b="1" i="1" dirty="0" smtClean="0">
                <a:cs typeface="Arial" charset="0"/>
              </a:rPr>
              <a:t>discharge</a:t>
            </a:r>
            <a:r>
              <a:rPr lang="en-US" altLang="en-US" b="1" dirty="0" smtClean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→</a:t>
            </a:r>
            <a:r>
              <a:rPr lang="en-GB" altLang="en-US" b="1" dirty="0" smtClean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results </a:t>
            </a:r>
            <a:r>
              <a:rPr lang="en-GB" altLang="en-US" b="1" dirty="0" smtClean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not available</a:t>
            </a:r>
          </a:p>
          <a:p>
            <a:pPr marL="0" lvl="2">
              <a:spcAft>
                <a:spcPts val="600"/>
              </a:spcAft>
              <a:defRPr/>
            </a:pPr>
            <a:r>
              <a:rPr lang="en-GB" b="1" i="1" dirty="0" smtClean="0">
                <a:cs typeface="Arial" charset="0"/>
              </a:rPr>
              <a:t>(7) public awareness: 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insufficiently implemented </a:t>
            </a:r>
            <a:r>
              <a:rPr lang="en-US" altLang="en-US" b="1" dirty="0" smtClean="0">
                <a:solidFill>
                  <a:srgbClr val="FF0000"/>
                </a:solidFill>
                <a:cs typeface="Arial" panose="020B0604020202020204" pitchFamily="34" charset="0"/>
              </a:rPr>
              <a:t>→ only 1 sign </a:t>
            </a:r>
            <a:endParaRPr lang="en-GB" b="1" dirty="0" smtClean="0">
              <a:solidFill>
                <a:srgbClr val="FF0000"/>
              </a:solidFill>
              <a:cs typeface="Arial" charset="0"/>
            </a:endParaRPr>
          </a:p>
          <a:p>
            <a:pPr marL="6099175" lvl="2" indent="-6099175">
              <a:spcAft>
                <a:spcPts val="600"/>
              </a:spcAft>
              <a:defRPr/>
            </a:pPr>
            <a:r>
              <a:rPr lang="en-GB" b="1" i="1" dirty="0" smtClean="0">
                <a:cs typeface="Arial" charset="0"/>
              </a:rPr>
              <a:t>(14) </a:t>
            </a:r>
            <a:r>
              <a:rPr lang="en-US" b="1" i="1" dirty="0" smtClean="0">
                <a:cs typeface="Arial" charset="0"/>
              </a:rPr>
              <a:t>reduce agrochemical impact</a:t>
            </a:r>
            <a:r>
              <a:rPr lang="en-GB" b="1" i="1" dirty="0" smtClean="0">
                <a:cs typeface="Arial" charset="0"/>
              </a:rPr>
              <a:t>: 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insufficiently implemented </a:t>
            </a:r>
          </a:p>
          <a:p>
            <a:pPr marL="0" lvl="2" indent="2424113">
              <a:spcAft>
                <a:spcPts val="600"/>
              </a:spcAft>
              <a:defRPr/>
            </a:pPr>
            <a:r>
              <a:rPr lang="en-US" altLang="en-US" b="1" dirty="0" smtClean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→ drainage channels  seem polluted</a:t>
            </a:r>
          </a:p>
        </p:txBody>
      </p:sp>
      <p:pic>
        <p:nvPicPr>
          <p:cNvPr id="4" name="Picture 3" descr="C:\Users\Acer\Documents\WORKING\MEDASSET\CAMPAIGNS\Kazanli 2008-\Kazanli 2019\REPORT\maps\kazanli_map.jpg"/>
          <p:cNvPicPr/>
          <p:nvPr/>
        </p:nvPicPr>
        <p:blipFill>
          <a:blip r:embed="rId3" cstate="print"/>
          <a:srcRect l="10000" t="10200" r="-3149" b="26852"/>
          <a:stretch>
            <a:fillRect/>
          </a:stretch>
        </p:blipFill>
        <p:spPr bwMode="auto">
          <a:xfrm>
            <a:off x="0" y="3024336"/>
            <a:ext cx="6660232" cy="2211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xplosion 2 4"/>
          <p:cNvSpPr/>
          <p:nvPr/>
        </p:nvSpPr>
        <p:spPr>
          <a:xfrm>
            <a:off x="4139952" y="4083918"/>
            <a:ext cx="432048" cy="288032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Explosion 2 5"/>
          <p:cNvSpPr/>
          <p:nvPr/>
        </p:nvSpPr>
        <p:spPr>
          <a:xfrm>
            <a:off x="2915816" y="3651870"/>
            <a:ext cx="432048" cy="288032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Explosion 2 6"/>
          <p:cNvSpPr/>
          <p:nvPr/>
        </p:nvSpPr>
        <p:spPr>
          <a:xfrm>
            <a:off x="467544" y="3435846"/>
            <a:ext cx="936104" cy="504056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Explosion 2 7"/>
          <p:cNvSpPr/>
          <p:nvPr/>
        </p:nvSpPr>
        <p:spPr>
          <a:xfrm>
            <a:off x="4644008" y="4155926"/>
            <a:ext cx="288032" cy="144016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Explosion 2 10"/>
          <p:cNvSpPr/>
          <p:nvPr/>
        </p:nvSpPr>
        <p:spPr>
          <a:xfrm>
            <a:off x="4499992" y="987574"/>
            <a:ext cx="432048" cy="288032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Explosion 2 16"/>
          <p:cNvSpPr/>
          <p:nvPr/>
        </p:nvSpPr>
        <p:spPr>
          <a:xfrm>
            <a:off x="5940152" y="2643758"/>
            <a:ext cx="504056" cy="360040"/>
          </a:xfrm>
          <a:prstGeom prst="irregularSeal2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8" name="Explosion 2 17"/>
          <p:cNvSpPr/>
          <p:nvPr/>
        </p:nvSpPr>
        <p:spPr>
          <a:xfrm>
            <a:off x="5724128" y="4731990"/>
            <a:ext cx="360040" cy="216024"/>
          </a:xfrm>
          <a:prstGeom prst="irregularSeal2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9" name="Explosion 2 18"/>
          <p:cNvSpPr/>
          <p:nvPr/>
        </p:nvSpPr>
        <p:spPr>
          <a:xfrm>
            <a:off x="2195736" y="3795886"/>
            <a:ext cx="360040" cy="216024"/>
          </a:xfrm>
          <a:prstGeom prst="irregularSeal2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84994" name="Picture 22"/>
          <p:cNvPicPr>
            <a:picLocks noChangeAspect="1" noChangeArrowheads="1"/>
          </p:cNvPicPr>
          <p:nvPr/>
        </p:nvPicPr>
        <p:blipFill>
          <a:blip r:embed="rId4" cstate="print"/>
          <a:srcRect b="4000"/>
          <a:stretch>
            <a:fillRect/>
          </a:stretch>
        </p:blipFill>
        <p:spPr bwMode="auto">
          <a:xfrm>
            <a:off x="6448425" y="3507829"/>
            <a:ext cx="2695575" cy="1728217"/>
          </a:xfrm>
          <a:prstGeom prst="rect">
            <a:avLst/>
          </a:prstGeom>
          <a:noFill/>
        </p:spPr>
      </p:pic>
      <p:sp>
        <p:nvSpPr>
          <p:cNvPr id="8499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84997" name="Rectangle 5"/>
          <p:cNvSpPr>
            <a:spLocks noChangeArrowheads="1"/>
          </p:cNvSpPr>
          <p:nvPr/>
        </p:nvSpPr>
        <p:spPr bwMode="auto">
          <a:xfrm>
            <a:off x="0" y="45148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444208" y="4804946"/>
            <a:ext cx="26997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400" b="1" i="1" dirty="0" smtClean="0">
                <a:solidFill>
                  <a:schemeClr val="bg1"/>
                </a:solidFill>
              </a:rPr>
              <a:t>Light Pollution from restaurants</a:t>
            </a:r>
            <a:endParaRPr lang="en-GB" sz="1400" b="1" i="1" dirty="0">
              <a:solidFill>
                <a:schemeClr val="bg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444208" y="3272085"/>
            <a:ext cx="26997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400" b="1" i="1" dirty="0" smtClean="0">
                <a:solidFill>
                  <a:schemeClr val="bg1"/>
                </a:solidFill>
              </a:rPr>
              <a:t>Light Pollution from Factory</a:t>
            </a:r>
            <a:endParaRPr lang="en-GB" sz="1400" b="1" i="1" dirty="0">
              <a:solidFill>
                <a:schemeClr val="bg1"/>
              </a:solidFill>
            </a:endParaRPr>
          </a:p>
        </p:txBody>
      </p:sp>
      <p:sp>
        <p:nvSpPr>
          <p:cNvPr id="38" name="Down Arrow 37"/>
          <p:cNvSpPr/>
          <p:nvPr/>
        </p:nvSpPr>
        <p:spPr>
          <a:xfrm>
            <a:off x="7668344" y="1347614"/>
            <a:ext cx="216024" cy="43204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/>
          <p:nvPr/>
        </p:nvPicPr>
        <p:blipFill>
          <a:blip r:embed="rId2" cstate="print"/>
          <a:srcRect l="7008" t="34596" r="4419" b="14967"/>
          <a:stretch>
            <a:fillRect/>
          </a:stretch>
        </p:blipFill>
        <p:spPr bwMode="auto">
          <a:xfrm>
            <a:off x="4788512" y="2571750"/>
            <a:ext cx="439200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0538"/>
            <a:ext cx="8229600" cy="85725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Recommendation No. 95 (2002)</a:t>
            </a:r>
            <a:endParaRPr lang="el-GR" sz="3600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" y="773286"/>
            <a:ext cx="9144000" cy="430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spcCol="108000" anchor="ctr">
            <a:spAutoFit/>
          </a:bodyPr>
          <a:lstStyle/>
          <a:p>
            <a:pPr marL="0" lvl="2">
              <a:spcAft>
                <a:spcPts val="600"/>
              </a:spcAft>
              <a:defRPr/>
            </a:pPr>
            <a:r>
              <a:rPr lang="en-GB" sz="1400" i="1" dirty="0" smtClean="0">
                <a:cs typeface="Arial" charset="0"/>
              </a:rPr>
              <a:t>(3) remove plastic debris: </a:t>
            </a:r>
            <a:r>
              <a:rPr lang="en-GB" sz="1400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insufficiently implemented </a:t>
            </a:r>
            <a:r>
              <a:rPr lang="en-US" altLang="en-US" sz="1400" dirty="0" smtClean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endParaRPr lang="en-GB" sz="1400" dirty="0" smtClean="0">
              <a:solidFill>
                <a:schemeClr val="accent6">
                  <a:lumMod val="75000"/>
                </a:schemeClr>
              </a:solidFill>
              <a:cs typeface="Arial" charset="0"/>
            </a:endParaRPr>
          </a:p>
          <a:p>
            <a:pPr marL="0" lvl="2">
              <a:spcAft>
                <a:spcPts val="600"/>
              </a:spcAft>
              <a:defRPr/>
            </a:pPr>
            <a:r>
              <a:rPr lang="en-GB" sz="1400" i="1" dirty="0" smtClean="0">
                <a:cs typeface="Arial" charset="0"/>
              </a:rPr>
              <a:t>(4) light screening: </a:t>
            </a:r>
            <a:r>
              <a:rPr lang="en-GB" sz="1400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insufficiently implemented </a:t>
            </a:r>
            <a:r>
              <a:rPr lang="en-US" altLang="en-US" sz="1400" dirty="0" smtClean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endParaRPr lang="en-GB" sz="1400" dirty="0" smtClean="0">
              <a:solidFill>
                <a:schemeClr val="accent6">
                  <a:lumMod val="75000"/>
                </a:schemeClr>
              </a:solidFill>
              <a:cs typeface="Arial" charset="0"/>
            </a:endParaRPr>
          </a:p>
          <a:p>
            <a:pPr marL="0" lvl="2">
              <a:spcAft>
                <a:spcPts val="600"/>
              </a:spcAft>
              <a:defRPr/>
            </a:pPr>
            <a:r>
              <a:rPr lang="en-GB" sz="1400" i="1" dirty="0" smtClean="0">
                <a:cs typeface="Arial" charset="0"/>
              </a:rPr>
              <a:t>(5) </a:t>
            </a:r>
            <a:r>
              <a:rPr lang="en-US" sz="1400" i="1" dirty="0" smtClean="0">
                <a:cs typeface="Arial" charset="0"/>
              </a:rPr>
              <a:t>monitor </a:t>
            </a:r>
            <a:r>
              <a:rPr lang="en-US" sz="1400" i="1" dirty="0" smtClean="0">
                <a:cs typeface="Arial" charset="0"/>
              </a:rPr>
              <a:t>chem. </a:t>
            </a:r>
            <a:r>
              <a:rPr lang="en-US" sz="1400" i="1" dirty="0" smtClean="0">
                <a:cs typeface="Arial" charset="0"/>
              </a:rPr>
              <a:t>waste </a:t>
            </a:r>
            <a:r>
              <a:rPr lang="en-US" sz="1400" i="1" dirty="0" smtClean="0">
                <a:cs typeface="Arial" charset="0"/>
              </a:rPr>
              <a:t>discharge, </a:t>
            </a:r>
            <a:r>
              <a:rPr lang="en-GB" sz="1400" i="1" dirty="0" smtClean="0">
                <a:cs typeface="Arial" charset="0"/>
              </a:rPr>
              <a:t>nests: </a:t>
            </a:r>
            <a:r>
              <a:rPr lang="en-GB" sz="1400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partly implemented </a:t>
            </a:r>
            <a:r>
              <a:rPr lang="en-US" altLang="en-US" sz="1400" dirty="0" smtClean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endParaRPr lang="en-GB" sz="1400" dirty="0" smtClean="0">
              <a:solidFill>
                <a:srgbClr val="FF0000"/>
              </a:solidFill>
              <a:cs typeface="Arial" charset="0"/>
            </a:endParaRPr>
          </a:p>
          <a:p>
            <a:pPr marL="0" lvl="2">
              <a:spcAft>
                <a:spcPts val="600"/>
              </a:spcAft>
              <a:defRPr/>
            </a:pPr>
            <a:r>
              <a:rPr lang="en-GB" sz="1400" i="1" dirty="0" smtClean="0">
                <a:cs typeface="Arial" charset="0"/>
              </a:rPr>
              <a:t>(7) </a:t>
            </a:r>
            <a:r>
              <a:rPr lang="en-GB" sz="1400" i="1" dirty="0" smtClean="0">
                <a:cs typeface="Arial" charset="0"/>
              </a:rPr>
              <a:t>awareness</a:t>
            </a:r>
            <a:r>
              <a:rPr lang="en-GB" sz="1400" i="1" dirty="0" smtClean="0">
                <a:cs typeface="Arial" charset="0"/>
              </a:rPr>
              <a:t>: </a:t>
            </a:r>
            <a:r>
              <a:rPr lang="en-GB" sz="1400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insufficiently implemented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 </a:t>
            </a:r>
            <a:endParaRPr lang="en-GB" sz="1400" dirty="0" smtClean="0">
              <a:solidFill>
                <a:schemeClr val="accent6">
                  <a:lumMod val="75000"/>
                </a:schemeClr>
              </a:solidFill>
              <a:cs typeface="Arial" charset="0"/>
            </a:endParaRPr>
          </a:p>
          <a:p>
            <a:pPr marL="6099175" lvl="2" indent="-6099175">
              <a:spcAft>
                <a:spcPts val="600"/>
              </a:spcAft>
              <a:defRPr/>
            </a:pPr>
            <a:r>
              <a:rPr lang="en-GB" sz="1400" i="1" dirty="0" smtClean="0">
                <a:cs typeface="Arial" charset="0"/>
              </a:rPr>
              <a:t>(14) </a:t>
            </a:r>
            <a:r>
              <a:rPr lang="en-US" sz="1400" i="1" dirty="0" smtClean="0">
                <a:cs typeface="Arial" charset="0"/>
              </a:rPr>
              <a:t>reduce agrochemical impact</a:t>
            </a:r>
            <a:r>
              <a:rPr lang="en-GB" sz="1400" i="1" dirty="0" smtClean="0">
                <a:solidFill>
                  <a:srgbClr val="FF0000"/>
                </a:solidFill>
                <a:cs typeface="Arial" charset="0"/>
              </a:rPr>
              <a:t>: </a:t>
            </a:r>
            <a:r>
              <a:rPr lang="en-GB" sz="1400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insufficiently implemented </a:t>
            </a:r>
            <a:r>
              <a:rPr lang="en-US" altLang="en-US" sz="1400" dirty="0" smtClean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</a:p>
          <a:p>
            <a:pPr marL="0" lvl="2">
              <a:spcAft>
                <a:spcPts val="600"/>
              </a:spcAft>
              <a:defRPr/>
            </a:pPr>
            <a:r>
              <a:rPr lang="en-GB" i="1" dirty="0" smtClean="0">
                <a:cs typeface="Arial" charset="0"/>
              </a:rPr>
              <a:t>(</a:t>
            </a:r>
            <a:r>
              <a:rPr lang="en-GB" b="1" i="1" dirty="0" smtClean="0">
                <a:cs typeface="Arial" charset="0"/>
              </a:rPr>
              <a:t>1) remove greenhouses: </a:t>
            </a:r>
            <a:r>
              <a:rPr lang="en-GB" b="1" dirty="0" smtClean="0">
                <a:solidFill>
                  <a:srgbClr val="FF0000"/>
                </a:solidFill>
                <a:cs typeface="Arial" charset="0"/>
              </a:rPr>
              <a:t>not implemented, in use</a:t>
            </a:r>
          </a:p>
          <a:p>
            <a:pPr marL="0" lvl="2">
              <a:spcAft>
                <a:spcPts val="600"/>
              </a:spcAft>
              <a:defRPr/>
            </a:pPr>
            <a:r>
              <a:rPr lang="en-GB" b="1" i="1" dirty="0" smtClean="0">
                <a:cs typeface="Arial" charset="0"/>
              </a:rPr>
              <a:t>(2) move taxi parking : </a:t>
            </a:r>
            <a:r>
              <a:rPr lang="en-GB" b="1" dirty="0" smtClean="0">
                <a:solidFill>
                  <a:schemeClr val="accent3"/>
                </a:solidFill>
                <a:cs typeface="Arial" charset="0"/>
              </a:rPr>
              <a:t>implemented</a:t>
            </a:r>
          </a:p>
          <a:p>
            <a:pPr marL="0" lvl="2">
              <a:spcAft>
                <a:spcPts val="600"/>
              </a:spcAft>
              <a:defRPr/>
            </a:pPr>
            <a:r>
              <a:rPr lang="en-GB" b="1" i="1" dirty="0" smtClean="0">
                <a:cs typeface="Arial" charset="0"/>
              </a:rPr>
              <a:t>(8) planning: </a:t>
            </a:r>
            <a:r>
              <a:rPr lang="en-US" b="1" dirty="0" smtClean="0">
                <a:solidFill>
                  <a:schemeClr val="accent6"/>
                </a:solidFill>
                <a:cs typeface="Arial" charset="0"/>
              </a:rPr>
              <a:t>“Beach Arrangement Project</a:t>
            </a:r>
            <a:r>
              <a:rPr lang="en-US" b="1" dirty="0" smtClean="0">
                <a:solidFill>
                  <a:schemeClr val="accent6"/>
                </a:solidFill>
                <a:cs typeface="Arial" charset="0"/>
              </a:rPr>
              <a:t>”?</a:t>
            </a:r>
          </a:p>
          <a:p>
            <a:pPr marL="0" lvl="2">
              <a:spcAft>
                <a:spcPts val="600"/>
              </a:spcAft>
              <a:defRPr/>
            </a:pPr>
            <a:r>
              <a:rPr lang="en-GB" b="1" i="1" dirty="0" smtClean="0">
                <a:latin typeface="+mn-lt"/>
                <a:cs typeface="Arial" charset="0"/>
              </a:rPr>
              <a:t>(</a:t>
            </a:r>
            <a:r>
              <a:rPr lang="en-GB" b="1" i="1" dirty="0" smtClean="0">
                <a:latin typeface="+mn-lt"/>
                <a:cs typeface="Arial" charset="0"/>
              </a:rPr>
              <a:t>9) </a:t>
            </a:r>
            <a:r>
              <a:rPr lang="en-GB" b="1" i="1" dirty="0">
                <a:latin typeface="+mn-lt"/>
                <a:cs typeface="Arial" charset="0"/>
              </a:rPr>
              <a:t>remove illegal building: </a:t>
            </a:r>
            <a:r>
              <a:rPr lang="en-GB" b="1" dirty="0">
                <a:solidFill>
                  <a:srgbClr val="FF0000"/>
                </a:solidFill>
                <a:latin typeface="+mn-lt"/>
                <a:cs typeface="Arial" charset="0"/>
              </a:rPr>
              <a:t>not</a:t>
            </a:r>
            <a:r>
              <a:rPr lang="en-GB" b="1" i="1" dirty="0">
                <a:solidFill>
                  <a:srgbClr val="FF0000"/>
                </a:solidFill>
                <a:latin typeface="+mn-lt"/>
                <a:cs typeface="Arial" charset="0"/>
              </a:rPr>
              <a:t> </a:t>
            </a:r>
            <a:r>
              <a:rPr lang="en-GB" b="1" dirty="0">
                <a:solidFill>
                  <a:srgbClr val="FF0000"/>
                </a:solidFill>
                <a:latin typeface="+mn-lt"/>
                <a:cs typeface="Arial" charset="0"/>
              </a:rPr>
              <a:t>implemented</a:t>
            </a:r>
          </a:p>
          <a:p>
            <a:pPr marL="0" lvl="2" eaLnBrk="1" hangingPunct="1">
              <a:spcAft>
                <a:spcPts val="600"/>
              </a:spcAft>
              <a:defRPr/>
            </a:pPr>
            <a:r>
              <a:rPr lang="en-GB" b="1" i="1" dirty="0" smtClean="0">
                <a:latin typeface="+mn-lt"/>
                <a:cs typeface="Arial" charset="0"/>
              </a:rPr>
              <a:t>(11) </a:t>
            </a:r>
            <a:r>
              <a:rPr lang="en-GB" b="1" i="1" dirty="0">
                <a:latin typeface="+mn-lt"/>
                <a:cs typeface="Arial" charset="0"/>
              </a:rPr>
              <a:t>remove wedding hall: </a:t>
            </a:r>
            <a:r>
              <a:rPr lang="en-GB" b="1" dirty="0">
                <a:solidFill>
                  <a:srgbClr val="FF0000"/>
                </a:solidFill>
                <a:latin typeface="+mn-lt"/>
                <a:cs typeface="Arial" charset="0"/>
              </a:rPr>
              <a:t>not</a:t>
            </a:r>
            <a:r>
              <a:rPr lang="en-GB" b="1" i="1" dirty="0">
                <a:solidFill>
                  <a:srgbClr val="FF0000"/>
                </a:solidFill>
                <a:latin typeface="+mn-lt"/>
                <a:cs typeface="Arial" charset="0"/>
              </a:rPr>
              <a:t> </a:t>
            </a:r>
            <a:r>
              <a:rPr lang="en-GB" b="1" dirty="0" smtClean="0">
                <a:solidFill>
                  <a:srgbClr val="FF0000"/>
                </a:solidFill>
                <a:latin typeface="+mn-lt"/>
                <a:cs typeface="Arial" charset="0"/>
              </a:rPr>
              <a:t>implemented</a:t>
            </a:r>
          </a:p>
          <a:p>
            <a:pPr marL="0" lvl="2">
              <a:spcAft>
                <a:spcPts val="600"/>
              </a:spcAft>
              <a:defRPr/>
            </a:pPr>
            <a:r>
              <a:rPr lang="en-GB" b="1" i="1" dirty="0" smtClean="0">
                <a:latin typeface="+mn-lt"/>
                <a:cs typeface="Arial" charset="0"/>
              </a:rPr>
              <a:t>(13) remove houses on beach: </a:t>
            </a:r>
            <a:r>
              <a:rPr lang="en-GB" b="1" dirty="0" smtClean="0">
                <a:solidFill>
                  <a:srgbClr val="FF0000"/>
                </a:solidFill>
                <a:latin typeface="+mn-lt"/>
                <a:cs typeface="Arial" charset="0"/>
              </a:rPr>
              <a:t> </a:t>
            </a:r>
            <a:endParaRPr lang="en-GB" b="1" dirty="0" smtClean="0">
              <a:solidFill>
                <a:srgbClr val="FF0000"/>
              </a:solidFill>
              <a:latin typeface="+mn-lt"/>
              <a:cs typeface="Arial" charset="0"/>
            </a:endParaRPr>
          </a:p>
          <a:p>
            <a:pPr marL="0" lvl="2" indent="895350">
              <a:spcAft>
                <a:spcPts val="600"/>
              </a:spcAft>
              <a:defRPr/>
            </a:pPr>
            <a:r>
              <a:rPr lang="en-GB" b="1" dirty="0" smtClean="0">
                <a:solidFill>
                  <a:srgbClr val="FF0000"/>
                </a:solidFill>
                <a:cs typeface="Arial" charset="0"/>
              </a:rPr>
              <a:t>not</a:t>
            </a:r>
            <a:r>
              <a:rPr lang="en-GB" b="1" i="1" dirty="0" smtClean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GB" b="1" dirty="0" smtClean="0">
                <a:solidFill>
                  <a:srgbClr val="FF0000"/>
                </a:solidFill>
                <a:cs typeface="Arial" charset="0"/>
              </a:rPr>
              <a:t>implemented </a:t>
            </a:r>
            <a:r>
              <a:rPr lang="en-US" altLang="en-US" b="1" dirty="0" smtClean="0">
                <a:solidFill>
                  <a:srgbClr val="FF0000"/>
                </a:solidFill>
                <a:cs typeface="Arial" panose="020B0604020202020204" pitchFamily="34" charset="0"/>
              </a:rPr>
              <a:t>→</a:t>
            </a:r>
            <a:r>
              <a:rPr lang="en-GB" b="1" i="1" dirty="0" smtClean="0">
                <a:solidFill>
                  <a:srgbClr val="FF0000"/>
                </a:solidFill>
                <a:latin typeface="+mn-lt"/>
                <a:cs typeface="Arial" charset="0"/>
              </a:rPr>
              <a:t> </a:t>
            </a:r>
            <a:r>
              <a:rPr lang="en-GB" b="1" dirty="0" smtClean="0">
                <a:solidFill>
                  <a:srgbClr val="FF0000"/>
                </a:solidFill>
                <a:cs typeface="Arial" charset="0"/>
              </a:rPr>
              <a:t>legalised</a:t>
            </a:r>
            <a:r>
              <a:rPr lang="en-GB" b="1" i="1" dirty="0" smtClean="0">
                <a:solidFill>
                  <a:srgbClr val="FF0000"/>
                </a:solidFill>
                <a:cs typeface="Arial" charset="0"/>
              </a:rPr>
              <a:t> </a:t>
            </a:r>
          </a:p>
          <a:p>
            <a:pPr marL="0" lvl="2" indent="2597150">
              <a:spcAft>
                <a:spcPts val="600"/>
              </a:spcAft>
              <a:defRPr/>
            </a:pPr>
            <a:r>
              <a:rPr lang="en-US" altLang="en-US" b="1" dirty="0" smtClean="0">
                <a:solidFill>
                  <a:srgbClr val="FF0000"/>
                </a:solidFill>
                <a:cs typeface="Arial" panose="020B0604020202020204" pitchFamily="34" charset="0"/>
              </a:rPr>
              <a:t>→</a:t>
            </a:r>
            <a:r>
              <a:rPr lang="en-GB" b="1" dirty="0" smtClean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GB" b="1" dirty="0" smtClean="0">
                <a:solidFill>
                  <a:srgbClr val="FF0000"/>
                </a:solidFill>
                <a:cs typeface="Arial" charset="0"/>
              </a:rPr>
              <a:t>light pollution</a:t>
            </a:r>
            <a:r>
              <a:rPr lang="en-GB" b="1" i="1" dirty="0" smtClean="0">
                <a:solidFill>
                  <a:schemeClr val="accent2"/>
                </a:solidFill>
                <a:cs typeface="Arial" charset="0"/>
              </a:rPr>
              <a:t>  </a:t>
            </a:r>
            <a:endParaRPr lang="en-GB" b="1" dirty="0" smtClean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14" name="Freeform 99"/>
          <p:cNvSpPr>
            <a:spLocks/>
          </p:cNvSpPr>
          <p:nvPr/>
        </p:nvSpPr>
        <p:spPr bwMode="auto">
          <a:xfrm>
            <a:off x="5004048" y="2859782"/>
            <a:ext cx="1152128" cy="576064"/>
          </a:xfrm>
          <a:custGeom>
            <a:avLst/>
            <a:gdLst>
              <a:gd name="T0" fmla="*/ 371073 w 925"/>
              <a:gd name="T1" fmla="*/ 2317919 h 752"/>
              <a:gd name="T2" fmla="*/ 310834 w 925"/>
              <a:gd name="T3" fmla="*/ 2321782 h 752"/>
              <a:gd name="T4" fmla="*/ 253808 w 925"/>
              <a:gd name="T5" fmla="*/ 2332599 h 752"/>
              <a:gd name="T6" fmla="*/ 200797 w 925"/>
              <a:gd name="T7" fmla="*/ 2350370 h 752"/>
              <a:gd name="T8" fmla="*/ 151803 w 925"/>
              <a:gd name="T9" fmla="*/ 2373549 h 752"/>
              <a:gd name="T10" fmla="*/ 108431 w 925"/>
              <a:gd name="T11" fmla="*/ 2402909 h 752"/>
              <a:gd name="T12" fmla="*/ 71484 w 925"/>
              <a:gd name="T13" fmla="*/ 2436905 h 752"/>
              <a:gd name="T14" fmla="*/ 40963 w 925"/>
              <a:gd name="T15" fmla="*/ 2474765 h 752"/>
              <a:gd name="T16" fmla="*/ 18473 w 925"/>
              <a:gd name="T17" fmla="*/ 2516487 h 752"/>
              <a:gd name="T18" fmla="*/ 4819 w 925"/>
              <a:gd name="T19" fmla="*/ 2561300 h 752"/>
              <a:gd name="T20" fmla="*/ 0 w 925"/>
              <a:gd name="T21" fmla="*/ 2608431 h 752"/>
              <a:gd name="T22" fmla="*/ 803 w 925"/>
              <a:gd name="T23" fmla="*/ 2632383 h 752"/>
              <a:gd name="T24" fmla="*/ 10441 w 925"/>
              <a:gd name="T25" fmla="*/ 2677969 h 752"/>
              <a:gd name="T26" fmla="*/ 28915 w 925"/>
              <a:gd name="T27" fmla="*/ 2721237 h 752"/>
              <a:gd name="T28" fmla="*/ 55420 w 925"/>
              <a:gd name="T29" fmla="*/ 2761414 h 752"/>
              <a:gd name="T30" fmla="*/ 89154 w 925"/>
              <a:gd name="T31" fmla="*/ 2797728 h 752"/>
              <a:gd name="T32" fmla="*/ 129313 w 925"/>
              <a:gd name="T33" fmla="*/ 2828634 h 752"/>
              <a:gd name="T34" fmla="*/ 175898 w 925"/>
              <a:gd name="T35" fmla="*/ 2854903 h 752"/>
              <a:gd name="T36" fmla="*/ 226499 w 925"/>
              <a:gd name="T37" fmla="*/ 2875765 h 752"/>
              <a:gd name="T38" fmla="*/ 281919 w 925"/>
              <a:gd name="T39" fmla="*/ 2890445 h 752"/>
              <a:gd name="T40" fmla="*/ 340552 w 925"/>
              <a:gd name="T41" fmla="*/ 2898171 h 752"/>
              <a:gd name="T42" fmla="*/ 371073 w 925"/>
              <a:gd name="T43" fmla="*/ 2898944 h 752"/>
              <a:gd name="T44" fmla="*/ 401595 w 925"/>
              <a:gd name="T45" fmla="*/ 2898171 h 752"/>
              <a:gd name="T46" fmla="*/ 460227 w 925"/>
              <a:gd name="T47" fmla="*/ 2890445 h 752"/>
              <a:gd name="T48" fmla="*/ 515647 w 925"/>
              <a:gd name="T49" fmla="*/ 2875765 h 752"/>
              <a:gd name="T50" fmla="*/ 567052 w 925"/>
              <a:gd name="T51" fmla="*/ 2854903 h 752"/>
              <a:gd name="T52" fmla="*/ 612833 w 925"/>
              <a:gd name="T53" fmla="*/ 2828634 h 752"/>
              <a:gd name="T54" fmla="*/ 652993 w 925"/>
              <a:gd name="T55" fmla="*/ 2797728 h 752"/>
              <a:gd name="T56" fmla="*/ 686727 w 925"/>
              <a:gd name="T57" fmla="*/ 2761414 h 752"/>
              <a:gd name="T58" fmla="*/ 713232 w 925"/>
              <a:gd name="T59" fmla="*/ 2721237 h 752"/>
              <a:gd name="T60" fmla="*/ 731705 w 925"/>
              <a:gd name="T61" fmla="*/ 2677969 h 752"/>
              <a:gd name="T62" fmla="*/ 741344 w 925"/>
              <a:gd name="T63" fmla="*/ 2632383 h 752"/>
              <a:gd name="T64" fmla="*/ 742950 w 925"/>
              <a:gd name="T65" fmla="*/ 2608431 h 752"/>
              <a:gd name="T66" fmla="*/ 741344 w 925"/>
              <a:gd name="T67" fmla="*/ 2584480 h 752"/>
              <a:gd name="T68" fmla="*/ 731705 w 925"/>
              <a:gd name="T69" fmla="*/ 2538121 h 752"/>
              <a:gd name="T70" fmla="*/ 713232 w 925"/>
              <a:gd name="T71" fmla="*/ 2494853 h 752"/>
              <a:gd name="T72" fmla="*/ 686727 w 925"/>
              <a:gd name="T73" fmla="*/ 2455449 h 752"/>
              <a:gd name="T74" fmla="*/ 652993 w 925"/>
              <a:gd name="T75" fmla="*/ 2419135 h 752"/>
              <a:gd name="T76" fmla="*/ 612833 w 925"/>
              <a:gd name="T77" fmla="*/ 2387456 h 752"/>
              <a:gd name="T78" fmla="*/ 567052 w 925"/>
              <a:gd name="T79" fmla="*/ 2361187 h 752"/>
              <a:gd name="T80" fmla="*/ 515647 w 925"/>
              <a:gd name="T81" fmla="*/ 2340325 h 752"/>
              <a:gd name="T82" fmla="*/ 460227 w 925"/>
              <a:gd name="T83" fmla="*/ 2326418 h 752"/>
              <a:gd name="T84" fmla="*/ 401595 w 925"/>
              <a:gd name="T85" fmla="*/ 2318692 h 752"/>
              <a:gd name="T86" fmla="*/ 371073 w 925"/>
              <a:gd name="T87" fmla="*/ 2317919 h 752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25" h="752">
                <a:moveTo>
                  <a:pt x="462" y="0"/>
                </a:moveTo>
                <a:lnTo>
                  <a:pt x="387" y="5"/>
                </a:lnTo>
                <a:lnTo>
                  <a:pt x="316" y="19"/>
                </a:lnTo>
                <a:lnTo>
                  <a:pt x="250" y="42"/>
                </a:lnTo>
                <a:lnTo>
                  <a:pt x="189" y="72"/>
                </a:lnTo>
                <a:lnTo>
                  <a:pt x="135" y="110"/>
                </a:lnTo>
                <a:lnTo>
                  <a:pt x="89" y="154"/>
                </a:lnTo>
                <a:lnTo>
                  <a:pt x="51" y="203"/>
                </a:lnTo>
                <a:lnTo>
                  <a:pt x="23" y="257"/>
                </a:lnTo>
                <a:lnTo>
                  <a:pt x="6" y="315"/>
                </a:lnTo>
                <a:lnTo>
                  <a:pt x="0" y="376"/>
                </a:lnTo>
                <a:lnTo>
                  <a:pt x="1" y="407"/>
                </a:lnTo>
                <a:lnTo>
                  <a:pt x="13" y="466"/>
                </a:lnTo>
                <a:lnTo>
                  <a:pt x="36" y="522"/>
                </a:lnTo>
                <a:lnTo>
                  <a:pt x="69" y="574"/>
                </a:lnTo>
                <a:lnTo>
                  <a:pt x="111" y="621"/>
                </a:lnTo>
                <a:lnTo>
                  <a:pt x="161" y="661"/>
                </a:lnTo>
                <a:lnTo>
                  <a:pt x="219" y="695"/>
                </a:lnTo>
                <a:lnTo>
                  <a:pt x="282" y="722"/>
                </a:lnTo>
                <a:lnTo>
                  <a:pt x="351" y="741"/>
                </a:lnTo>
                <a:lnTo>
                  <a:pt x="424" y="751"/>
                </a:lnTo>
                <a:lnTo>
                  <a:pt x="462" y="752"/>
                </a:lnTo>
                <a:lnTo>
                  <a:pt x="500" y="751"/>
                </a:lnTo>
                <a:lnTo>
                  <a:pt x="573" y="741"/>
                </a:lnTo>
                <a:lnTo>
                  <a:pt x="642" y="722"/>
                </a:lnTo>
                <a:lnTo>
                  <a:pt x="706" y="695"/>
                </a:lnTo>
                <a:lnTo>
                  <a:pt x="763" y="661"/>
                </a:lnTo>
                <a:lnTo>
                  <a:pt x="813" y="621"/>
                </a:lnTo>
                <a:lnTo>
                  <a:pt x="855" y="574"/>
                </a:lnTo>
                <a:lnTo>
                  <a:pt x="888" y="522"/>
                </a:lnTo>
                <a:lnTo>
                  <a:pt x="911" y="466"/>
                </a:lnTo>
                <a:lnTo>
                  <a:pt x="923" y="407"/>
                </a:lnTo>
                <a:lnTo>
                  <a:pt x="925" y="376"/>
                </a:lnTo>
                <a:lnTo>
                  <a:pt x="923" y="345"/>
                </a:lnTo>
                <a:lnTo>
                  <a:pt x="911" y="285"/>
                </a:lnTo>
                <a:lnTo>
                  <a:pt x="888" y="229"/>
                </a:lnTo>
                <a:lnTo>
                  <a:pt x="855" y="178"/>
                </a:lnTo>
                <a:lnTo>
                  <a:pt x="813" y="131"/>
                </a:lnTo>
                <a:lnTo>
                  <a:pt x="763" y="90"/>
                </a:lnTo>
                <a:lnTo>
                  <a:pt x="706" y="56"/>
                </a:lnTo>
                <a:lnTo>
                  <a:pt x="642" y="29"/>
                </a:lnTo>
                <a:lnTo>
                  <a:pt x="573" y="11"/>
                </a:lnTo>
                <a:lnTo>
                  <a:pt x="500" y="1"/>
                </a:lnTo>
                <a:lnTo>
                  <a:pt x="462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3851920" y="3363838"/>
            <a:ext cx="1368152" cy="115212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t="19188" b="6148"/>
          <a:stretch>
            <a:fillRect/>
          </a:stretch>
        </p:blipFill>
        <p:spPr>
          <a:xfrm>
            <a:off x="5249092" y="699542"/>
            <a:ext cx="3894908" cy="1800200"/>
          </a:xfrm>
          <a:prstGeom prst="rect">
            <a:avLst/>
          </a:prstGeom>
        </p:spPr>
      </p:pic>
      <p:pic>
        <p:nvPicPr>
          <p:cNvPr id="18" name="Picture 17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-643" t="19797" b="25157"/>
          <a:stretch/>
        </p:blipFill>
        <p:spPr bwMode="auto">
          <a:xfrm>
            <a:off x="4759779" y="3867894"/>
            <a:ext cx="4420733" cy="12756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  <p:cxnSp>
        <p:nvCxnSpPr>
          <p:cNvPr id="19" name="Straight Arrow Connector 18"/>
          <p:cNvCxnSpPr/>
          <p:nvPr/>
        </p:nvCxnSpPr>
        <p:spPr>
          <a:xfrm>
            <a:off x="4860032" y="2427734"/>
            <a:ext cx="36004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4355976" y="4876006"/>
            <a:ext cx="648072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5508104" y="4804946"/>
            <a:ext cx="36358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400" b="1" i="1" dirty="0" smtClean="0">
                <a:solidFill>
                  <a:schemeClr val="bg1"/>
                </a:solidFill>
              </a:rPr>
              <a:t>Light Pollution from </a:t>
            </a:r>
            <a:r>
              <a:rPr lang="en-GB" sz="1400" b="1" i="1" dirty="0" smtClean="0">
                <a:solidFill>
                  <a:schemeClr val="bg1"/>
                </a:solidFill>
              </a:rPr>
              <a:t>summer house  building</a:t>
            </a:r>
            <a:endParaRPr lang="en-GB" sz="14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" y="664404"/>
            <a:ext cx="9144000" cy="435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spcCol="108000" anchor="ctr">
            <a:spAutoFit/>
          </a:bodyPr>
          <a:lstStyle/>
          <a:p>
            <a:pPr marL="0" lvl="2">
              <a:spcAft>
                <a:spcPts val="600"/>
              </a:spcAft>
              <a:defRPr/>
            </a:pPr>
            <a:r>
              <a:rPr lang="en-GB" sz="1400" i="1" dirty="0" smtClean="0">
                <a:cs typeface="Arial" charset="0"/>
              </a:rPr>
              <a:t>(3) remove plastic debris</a:t>
            </a:r>
            <a:r>
              <a:rPr lang="en-GB" sz="1400" i="1" dirty="0" smtClean="0">
                <a:solidFill>
                  <a:srgbClr val="FF0000"/>
                </a:solidFill>
                <a:cs typeface="Arial" charset="0"/>
              </a:rPr>
              <a:t>: </a:t>
            </a:r>
            <a:r>
              <a:rPr lang="en-GB" sz="1400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insufficient</a:t>
            </a:r>
            <a:endParaRPr lang="en-GB" sz="1400" dirty="0" smtClean="0">
              <a:solidFill>
                <a:srgbClr val="FF0000"/>
              </a:solidFill>
              <a:cs typeface="Arial" charset="0"/>
            </a:endParaRPr>
          </a:p>
          <a:p>
            <a:pPr marL="0" lvl="2">
              <a:spcAft>
                <a:spcPts val="600"/>
              </a:spcAft>
              <a:defRPr/>
            </a:pPr>
            <a:r>
              <a:rPr lang="en-GB" sz="1400" i="1" dirty="0" smtClean="0">
                <a:cs typeface="Arial" charset="0"/>
              </a:rPr>
              <a:t>(4) light screening: </a:t>
            </a:r>
            <a:r>
              <a:rPr lang="en-GB" sz="1400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insufficiently</a:t>
            </a:r>
            <a:r>
              <a:rPr lang="en-GB" sz="1400" i="1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 </a:t>
            </a:r>
            <a:r>
              <a:rPr lang="en-GB" sz="1400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implemented </a:t>
            </a:r>
            <a:endParaRPr lang="en-GB" sz="1400" dirty="0" smtClean="0">
              <a:solidFill>
                <a:srgbClr val="FF0000"/>
              </a:solidFill>
              <a:cs typeface="Arial" charset="0"/>
            </a:endParaRPr>
          </a:p>
          <a:p>
            <a:pPr marL="0" lvl="2">
              <a:spcAft>
                <a:spcPts val="600"/>
              </a:spcAft>
              <a:defRPr/>
            </a:pPr>
            <a:r>
              <a:rPr lang="en-GB" sz="1400" i="1" dirty="0" smtClean="0">
                <a:cs typeface="Arial" charset="0"/>
              </a:rPr>
              <a:t>(5) </a:t>
            </a:r>
            <a:r>
              <a:rPr lang="en-US" sz="1400" i="1" dirty="0" smtClean="0">
                <a:cs typeface="Arial" charset="0"/>
              </a:rPr>
              <a:t>monitor chem. </a:t>
            </a:r>
            <a:r>
              <a:rPr lang="en-US" sz="1400" i="1" dirty="0" smtClean="0">
                <a:cs typeface="Arial" charset="0"/>
              </a:rPr>
              <a:t>waste </a:t>
            </a:r>
            <a:r>
              <a:rPr lang="en-US" sz="1400" i="1" dirty="0" smtClean="0">
                <a:cs typeface="Arial" charset="0"/>
              </a:rPr>
              <a:t>discharge;</a:t>
            </a:r>
            <a:r>
              <a:rPr lang="en-GB" sz="1400" i="1" dirty="0" smtClean="0">
                <a:cs typeface="Arial" charset="0"/>
              </a:rPr>
              <a:t>nests: </a:t>
            </a:r>
            <a:r>
              <a:rPr lang="en-GB" sz="1400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partly</a:t>
            </a:r>
            <a:r>
              <a:rPr lang="en-GB" sz="1400" i="1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 implemented </a:t>
            </a:r>
            <a:r>
              <a:rPr lang="en-US" altLang="en-US" sz="1400" dirty="0" smtClean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endParaRPr lang="en-GB" sz="1400" i="1" dirty="0" smtClean="0">
              <a:solidFill>
                <a:srgbClr val="FF0000"/>
              </a:solidFill>
              <a:cs typeface="Arial" charset="0"/>
            </a:endParaRPr>
          </a:p>
          <a:p>
            <a:pPr marL="0" lvl="2">
              <a:spcAft>
                <a:spcPts val="600"/>
              </a:spcAft>
              <a:defRPr/>
            </a:pPr>
            <a:r>
              <a:rPr lang="en-GB" sz="1400" i="1" dirty="0" smtClean="0">
                <a:cs typeface="Arial" charset="0"/>
              </a:rPr>
              <a:t>(7) </a:t>
            </a:r>
            <a:r>
              <a:rPr lang="en-GB" sz="1400" i="1" dirty="0" smtClean="0">
                <a:cs typeface="Arial" charset="0"/>
              </a:rPr>
              <a:t>awareness</a:t>
            </a:r>
            <a:r>
              <a:rPr lang="en-GB" sz="1400" i="1" dirty="0" smtClean="0">
                <a:cs typeface="Arial" charset="0"/>
              </a:rPr>
              <a:t>: </a:t>
            </a:r>
            <a:r>
              <a:rPr lang="en-GB" sz="1400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insufficiently</a:t>
            </a:r>
            <a:r>
              <a:rPr lang="en-GB" sz="1400" i="1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 </a:t>
            </a:r>
            <a:r>
              <a:rPr lang="en-GB" sz="1400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implemented </a:t>
            </a:r>
            <a:endParaRPr lang="en-GB" sz="1400" dirty="0" smtClean="0">
              <a:solidFill>
                <a:srgbClr val="FF0000"/>
              </a:solidFill>
              <a:cs typeface="Arial" charset="0"/>
            </a:endParaRPr>
          </a:p>
          <a:p>
            <a:pPr marL="6099175" lvl="2" indent="-6099175">
              <a:spcAft>
                <a:spcPts val="600"/>
              </a:spcAft>
              <a:defRPr/>
            </a:pPr>
            <a:r>
              <a:rPr lang="en-GB" sz="1400" i="1" dirty="0" smtClean="0">
                <a:cs typeface="Arial" charset="0"/>
              </a:rPr>
              <a:t>(14) </a:t>
            </a:r>
            <a:r>
              <a:rPr lang="en-US" sz="1400" i="1" dirty="0" smtClean="0">
                <a:cs typeface="Arial" charset="0"/>
              </a:rPr>
              <a:t>reduce agrochemical impact</a:t>
            </a:r>
            <a:r>
              <a:rPr lang="en-GB" sz="1400" i="1" dirty="0" smtClean="0">
                <a:solidFill>
                  <a:srgbClr val="FF0000"/>
                </a:solidFill>
                <a:cs typeface="Arial" charset="0"/>
              </a:rPr>
              <a:t>: </a:t>
            </a:r>
            <a:r>
              <a:rPr lang="en-GB" sz="1400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insufficient</a:t>
            </a:r>
            <a:endParaRPr lang="en-US" altLang="en-US" sz="1400" dirty="0" smtClean="0">
              <a:solidFill>
                <a:schemeClr val="accent6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0" lvl="2">
              <a:spcAft>
                <a:spcPts val="600"/>
              </a:spcAft>
              <a:defRPr/>
            </a:pPr>
            <a:r>
              <a:rPr lang="en-GB" sz="1400" i="1" dirty="0" smtClean="0">
                <a:cs typeface="Arial" charset="0"/>
              </a:rPr>
              <a:t>(1) remove greenhouses: </a:t>
            </a:r>
            <a:r>
              <a:rPr lang="en-GB" sz="1400" dirty="0" smtClean="0">
                <a:solidFill>
                  <a:srgbClr val="FF0000"/>
                </a:solidFill>
                <a:cs typeface="Arial" charset="0"/>
              </a:rPr>
              <a:t>not</a:t>
            </a:r>
            <a:r>
              <a:rPr lang="en-GB" sz="1400" i="1" dirty="0" smtClean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GB" sz="1400" dirty="0" smtClean="0">
                <a:solidFill>
                  <a:srgbClr val="FF0000"/>
                </a:solidFill>
                <a:cs typeface="Arial" charset="0"/>
              </a:rPr>
              <a:t>implemented</a:t>
            </a:r>
          </a:p>
          <a:p>
            <a:pPr marL="0" lvl="2">
              <a:spcAft>
                <a:spcPts val="600"/>
              </a:spcAft>
              <a:defRPr/>
            </a:pPr>
            <a:r>
              <a:rPr lang="en-GB" sz="1400" i="1" dirty="0" smtClean="0">
                <a:cs typeface="Arial" charset="0"/>
              </a:rPr>
              <a:t>(</a:t>
            </a:r>
            <a:r>
              <a:rPr lang="en-GB" sz="1400" i="1" dirty="0" smtClean="0">
                <a:cs typeface="Arial" charset="0"/>
              </a:rPr>
              <a:t>2) move taxi parking : </a:t>
            </a:r>
            <a:r>
              <a:rPr lang="en-GB" sz="1400" i="1" dirty="0" smtClean="0">
                <a:solidFill>
                  <a:schemeClr val="accent3"/>
                </a:solidFill>
                <a:cs typeface="Arial" charset="0"/>
              </a:rPr>
              <a:t>implemented</a:t>
            </a:r>
          </a:p>
          <a:p>
            <a:pPr marL="0" lvl="2">
              <a:spcAft>
                <a:spcPts val="600"/>
              </a:spcAft>
              <a:defRPr/>
            </a:pPr>
            <a:r>
              <a:rPr lang="en-GB" sz="1400" i="1" dirty="0" smtClean="0">
                <a:cs typeface="Arial" charset="0"/>
              </a:rPr>
              <a:t>(8) planning: </a:t>
            </a:r>
            <a:r>
              <a:rPr lang="en-US" sz="1400" dirty="0" smtClean="0">
                <a:solidFill>
                  <a:schemeClr val="accent6"/>
                </a:solidFill>
                <a:cs typeface="Arial" charset="0"/>
              </a:rPr>
              <a:t>“Beach Arrangement Project”?</a:t>
            </a:r>
            <a:endParaRPr lang="en-GB" sz="1400" i="1" dirty="0" smtClean="0">
              <a:solidFill>
                <a:schemeClr val="accent3"/>
              </a:solidFill>
              <a:cs typeface="Arial" charset="0"/>
            </a:endParaRPr>
          </a:p>
          <a:p>
            <a:pPr marL="0" lvl="2" eaLnBrk="1" hangingPunct="1">
              <a:spcAft>
                <a:spcPts val="600"/>
              </a:spcAft>
              <a:defRPr/>
            </a:pPr>
            <a:r>
              <a:rPr lang="en-GB" sz="1400" i="1" dirty="0" smtClean="0">
                <a:latin typeface="+mn-lt"/>
                <a:cs typeface="Arial" charset="0"/>
              </a:rPr>
              <a:t>(9) </a:t>
            </a:r>
            <a:r>
              <a:rPr lang="en-GB" sz="1400" i="1" dirty="0">
                <a:latin typeface="+mn-lt"/>
                <a:cs typeface="Arial" charset="0"/>
              </a:rPr>
              <a:t>remove illegal building: </a:t>
            </a:r>
            <a:r>
              <a:rPr lang="en-GB" sz="1400" i="1" dirty="0">
                <a:solidFill>
                  <a:srgbClr val="FF0000"/>
                </a:solidFill>
                <a:latin typeface="+mn-lt"/>
                <a:cs typeface="Arial" charset="0"/>
              </a:rPr>
              <a:t>not implemented</a:t>
            </a:r>
          </a:p>
          <a:p>
            <a:pPr marL="0" lvl="2" eaLnBrk="1" hangingPunct="1">
              <a:spcAft>
                <a:spcPts val="600"/>
              </a:spcAft>
              <a:defRPr/>
            </a:pPr>
            <a:r>
              <a:rPr lang="en-GB" sz="1400" i="1" dirty="0" smtClean="0">
                <a:latin typeface="+mn-lt"/>
                <a:cs typeface="Arial" charset="0"/>
              </a:rPr>
              <a:t>(11) </a:t>
            </a:r>
            <a:r>
              <a:rPr lang="en-GB" sz="1400" i="1" dirty="0">
                <a:latin typeface="+mn-lt"/>
                <a:cs typeface="Arial" charset="0"/>
              </a:rPr>
              <a:t>remove wedding hall: </a:t>
            </a:r>
            <a:r>
              <a:rPr lang="en-GB" sz="1400" i="1" dirty="0">
                <a:solidFill>
                  <a:srgbClr val="FF0000"/>
                </a:solidFill>
                <a:latin typeface="+mn-lt"/>
                <a:cs typeface="Arial" charset="0"/>
              </a:rPr>
              <a:t>not </a:t>
            </a:r>
            <a:r>
              <a:rPr lang="en-GB" sz="1400" i="1" dirty="0" smtClean="0">
                <a:solidFill>
                  <a:srgbClr val="FF0000"/>
                </a:solidFill>
                <a:latin typeface="+mn-lt"/>
                <a:cs typeface="Arial" charset="0"/>
              </a:rPr>
              <a:t>implemented</a:t>
            </a:r>
          </a:p>
          <a:p>
            <a:pPr marL="0" lvl="2">
              <a:spcAft>
                <a:spcPts val="600"/>
              </a:spcAft>
              <a:defRPr/>
            </a:pPr>
            <a:r>
              <a:rPr lang="en-GB" sz="1400" i="1" dirty="0" smtClean="0">
                <a:latin typeface="+mn-lt"/>
                <a:cs typeface="Arial" charset="0"/>
              </a:rPr>
              <a:t>(13) remove houses </a:t>
            </a:r>
            <a:r>
              <a:rPr lang="en-GB" sz="1400" i="1" dirty="0" smtClean="0">
                <a:latin typeface="+mn-lt"/>
                <a:cs typeface="Arial" charset="0"/>
              </a:rPr>
              <a:t>: </a:t>
            </a:r>
            <a:r>
              <a:rPr lang="en-GB" sz="1400" i="1" dirty="0" smtClean="0">
                <a:solidFill>
                  <a:srgbClr val="FF0000"/>
                </a:solidFill>
                <a:latin typeface="+mn-lt"/>
                <a:cs typeface="Arial" charset="0"/>
              </a:rPr>
              <a:t>not </a:t>
            </a:r>
            <a:r>
              <a:rPr lang="en-GB" sz="1400" i="1" dirty="0" smtClean="0">
                <a:solidFill>
                  <a:srgbClr val="FF0000"/>
                </a:solidFill>
                <a:latin typeface="+mn-lt"/>
                <a:cs typeface="Arial" charset="0"/>
              </a:rPr>
              <a:t>implemented</a:t>
            </a:r>
            <a:endParaRPr lang="en-GB" sz="1400" i="1" u="sng" dirty="0" smtClean="0">
              <a:cs typeface="Arial" charset="0"/>
            </a:endParaRPr>
          </a:p>
          <a:p>
            <a:pPr marL="0" lvl="1">
              <a:spcAft>
                <a:spcPts val="600"/>
              </a:spcAft>
              <a:defRPr/>
            </a:pPr>
            <a:r>
              <a:rPr lang="en-GB" b="1" i="1" u="sng" dirty="0" smtClean="0">
                <a:cs typeface="Arial" charset="0"/>
              </a:rPr>
              <a:t>(6) monitoring beach erosion</a:t>
            </a:r>
            <a:r>
              <a:rPr lang="en-GB" b="1" i="1" dirty="0" smtClean="0">
                <a:cs typeface="Arial" charset="0"/>
              </a:rPr>
              <a:t>: </a:t>
            </a:r>
            <a:r>
              <a:rPr lang="en-GB" b="1" dirty="0" smtClean="0">
                <a:solidFill>
                  <a:srgbClr val="FF0000"/>
                </a:solidFill>
                <a:cs typeface="Arial" charset="0"/>
              </a:rPr>
              <a:t>not implemented, </a:t>
            </a:r>
            <a:r>
              <a:rPr lang="en-GB" b="1" dirty="0" smtClean="0">
                <a:solidFill>
                  <a:srgbClr val="FF0000"/>
                </a:solidFill>
                <a:cs typeface="Arial" charset="0"/>
              </a:rPr>
              <a:t>erosion continues</a:t>
            </a:r>
          </a:p>
          <a:p>
            <a:pPr marL="0" lvl="1" indent="2873375">
              <a:spcAft>
                <a:spcPts val="600"/>
              </a:spcAft>
              <a:defRPr/>
            </a:pPr>
            <a:r>
              <a:rPr lang="en-US" b="1" dirty="0" smtClean="0">
                <a:solidFill>
                  <a:srgbClr val="FF0000"/>
                </a:solidFill>
                <a:cs typeface="Arial" charset="0"/>
              </a:rPr>
              <a:t>urgent </a:t>
            </a:r>
            <a:r>
              <a:rPr lang="en-US" b="1" dirty="0" smtClean="0">
                <a:solidFill>
                  <a:srgbClr val="FF0000"/>
                </a:solidFill>
                <a:cs typeface="Arial" charset="0"/>
              </a:rPr>
              <a:t>action </a:t>
            </a:r>
            <a:r>
              <a:rPr lang="en-US" b="1" dirty="0" smtClean="0">
                <a:solidFill>
                  <a:srgbClr val="FF0000"/>
                </a:solidFill>
                <a:cs typeface="Arial" charset="0"/>
              </a:rPr>
              <a:t>needed</a:t>
            </a:r>
          </a:p>
          <a:p>
            <a:pPr marL="0" lvl="1" indent="2873375">
              <a:spcAft>
                <a:spcPts val="600"/>
              </a:spcAft>
              <a:defRPr/>
            </a:pPr>
            <a:r>
              <a:rPr lang="en-US" b="1" dirty="0" smtClean="0">
                <a:solidFill>
                  <a:srgbClr val="FF0000"/>
                </a:solidFill>
                <a:cs typeface="Arial" charset="0"/>
              </a:rPr>
              <a:t>coastal engineering </a:t>
            </a:r>
            <a:r>
              <a:rPr lang="en-US" b="1" dirty="0" smtClean="0">
                <a:solidFill>
                  <a:srgbClr val="FF0000"/>
                </a:solidFill>
                <a:cs typeface="Arial" charset="0"/>
              </a:rPr>
              <a:t>studies, setback zone </a:t>
            </a:r>
            <a:endParaRPr lang="en-GB" b="1" dirty="0" smtClean="0">
              <a:solidFill>
                <a:srgbClr val="FF0000"/>
              </a:solidFill>
              <a:cs typeface="Arial" charset="0"/>
            </a:endParaRPr>
          </a:p>
        </p:txBody>
      </p:sp>
      <p:pic>
        <p:nvPicPr>
          <p:cNvPr id="28" name="Picture 27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31639" b="17183"/>
          <a:stretch/>
        </p:blipFill>
        <p:spPr bwMode="auto">
          <a:xfrm>
            <a:off x="3563888" y="2283718"/>
            <a:ext cx="5580112" cy="14401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pic>
        <p:nvPicPr>
          <p:cNvPr id="1031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771550"/>
            <a:ext cx="5611438" cy="1512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0538"/>
            <a:ext cx="8229600" cy="85725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Recommendation No. 95 (2002)</a:t>
            </a:r>
            <a:endParaRPr lang="el-GR" sz="3600" dirty="0"/>
          </a:p>
        </p:txBody>
      </p:sp>
      <p:pic>
        <p:nvPicPr>
          <p:cNvPr id="7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3173"/>
          <a:stretch>
            <a:fillRect/>
          </a:stretch>
        </p:blipFill>
        <p:spPr bwMode="auto">
          <a:xfrm>
            <a:off x="7884368" y="4659982"/>
            <a:ext cx="1259632" cy="534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1809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3152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5364088" y="1347614"/>
            <a:ext cx="0" cy="288032"/>
          </a:xfrm>
          <a:prstGeom prst="straightConnector1">
            <a:avLst/>
          </a:prstGeom>
          <a:ln w="19050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5364088" y="2931790"/>
            <a:ext cx="0" cy="216024"/>
          </a:xfrm>
          <a:prstGeom prst="straightConnector1">
            <a:avLst/>
          </a:prstGeom>
          <a:ln w="19050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8244408" y="1491630"/>
            <a:ext cx="0" cy="288000"/>
          </a:xfrm>
          <a:prstGeom prst="straightConnector1">
            <a:avLst/>
          </a:prstGeom>
          <a:ln w="19050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8172400" y="3219822"/>
            <a:ext cx="0" cy="216024"/>
          </a:xfrm>
          <a:prstGeom prst="straightConnector1">
            <a:avLst/>
          </a:prstGeom>
          <a:ln w="19050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1809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3152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Down Arrow 35"/>
          <p:cNvSpPr/>
          <p:nvPr/>
        </p:nvSpPr>
        <p:spPr>
          <a:xfrm flipV="1">
            <a:off x="5292080" y="3507854"/>
            <a:ext cx="216024" cy="432048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0538"/>
            <a:ext cx="8229600" cy="85725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Recommendation No. 95 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/ Measure 10</a:t>
            </a:r>
            <a:endParaRPr lang="el-GR" sz="3600" dirty="0"/>
          </a:p>
        </p:txBody>
      </p:sp>
      <p:pic>
        <p:nvPicPr>
          <p:cNvPr id="7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3173"/>
          <a:stretch>
            <a:fillRect/>
          </a:stretch>
        </p:blipFill>
        <p:spPr bwMode="auto">
          <a:xfrm>
            <a:off x="7884368" y="4659982"/>
            <a:ext cx="1259632" cy="534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4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754"/>
          <a:stretch>
            <a:fillRect/>
          </a:stretch>
        </p:blipFill>
        <p:spPr>
          <a:xfrm>
            <a:off x="6018736" y="3384376"/>
            <a:ext cx="3125264" cy="17796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sharpenSoften amount="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-2139"/>
          <a:stretch>
            <a:fillRect/>
          </a:stretch>
        </p:blipFill>
        <p:spPr>
          <a:xfrm>
            <a:off x="6018735" y="987574"/>
            <a:ext cx="3125265" cy="2448272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10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2273" b="20455"/>
          <a:stretch>
            <a:fillRect/>
          </a:stretch>
        </p:blipFill>
        <p:spPr>
          <a:xfrm>
            <a:off x="0" y="987574"/>
            <a:ext cx="6012160" cy="2448272"/>
          </a:xfrm>
          <a:prstGeom prst="rect">
            <a:avLst/>
          </a:prstGeom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323528" y="1131590"/>
            <a:ext cx="1757362" cy="21367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7170" name="Picture 2" descr="\\10.8.0.1\Medasset-Documents\CAMPAIGNS\Kazanli 2008-\Kazanli 2021\Photos\Fig39b.K4_FactoryWastes2.JPG"/>
          <p:cNvPicPr>
            <a:picLocks noChangeAspect="1" noChangeArrowheads="1"/>
          </p:cNvPicPr>
          <p:nvPr/>
        </p:nvPicPr>
        <p:blipFill>
          <a:blip r:embed="rId11" cstate="print">
            <a:lum bright="30000" contrast="30000"/>
          </a:blip>
          <a:srcRect t="37629" r="1221" b="18776"/>
          <a:stretch>
            <a:fillRect/>
          </a:stretch>
        </p:blipFill>
        <p:spPr bwMode="auto">
          <a:xfrm>
            <a:off x="0" y="3384376"/>
            <a:ext cx="6048672" cy="1779662"/>
          </a:xfrm>
          <a:prstGeom prst="rect">
            <a:avLst/>
          </a:prstGeom>
          <a:noFill/>
        </p:spPr>
      </p:pic>
      <p:cxnSp>
        <p:nvCxnSpPr>
          <p:cNvPr id="11" name="Straight Arrow Connector 10"/>
          <p:cNvCxnSpPr/>
          <p:nvPr/>
        </p:nvCxnSpPr>
        <p:spPr>
          <a:xfrm>
            <a:off x="1187624" y="3867894"/>
            <a:ext cx="0" cy="4320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547664" y="3867894"/>
            <a:ext cx="0" cy="4320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499992" y="4011910"/>
            <a:ext cx="0" cy="4320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699792" y="3867894"/>
            <a:ext cx="0" cy="4320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0" y="627534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 smtClean="0">
                <a:solidFill>
                  <a:srgbClr val="FF0000"/>
                </a:solidFill>
              </a:rPr>
              <a:t>Neutralised </a:t>
            </a:r>
            <a:r>
              <a:rPr lang="en-GB" b="1" dirty="0" smtClean="0">
                <a:solidFill>
                  <a:srgbClr val="FF0000"/>
                </a:solidFill>
              </a:rPr>
              <a:t>waste </a:t>
            </a:r>
            <a:r>
              <a:rPr lang="en-GB" b="1" dirty="0" smtClean="0">
                <a:solidFill>
                  <a:srgbClr val="FF0000"/>
                </a:solidFill>
              </a:rPr>
              <a:t> &amp; </a:t>
            </a:r>
            <a:r>
              <a:rPr lang="en-GB" b="1" u="sng" dirty="0" smtClean="0">
                <a:solidFill>
                  <a:srgbClr val="FF0000"/>
                </a:solidFill>
              </a:rPr>
              <a:t>500.000 </a:t>
            </a:r>
            <a:r>
              <a:rPr lang="en-GB" b="1" u="sng" dirty="0" err="1" smtClean="0">
                <a:solidFill>
                  <a:srgbClr val="FF0000"/>
                </a:solidFill>
              </a:rPr>
              <a:t>tn</a:t>
            </a:r>
            <a:r>
              <a:rPr lang="en-GB" b="1" u="sng" dirty="0" smtClean="0">
                <a:solidFill>
                  <a:srgbClr val="FF0000"/>
                </a:solidFill>
              </a:rPr>
              <a:t> of toxic waste</a:t>
            </a:r>
            <a:r>
              <a:rPr lang="en-GB" b="1" dirty="0" smtClean="0">
                <a:solidFill>
                  <a:srgbClr val="FF0000"/>
                </a:solidFill>
              </a:rPr>
              <a:t> still remain next </a:t>
            </a:r>
            <a:r>
              <a:rPr lang="en-GB" b="1" dirty="0" smtClean="0">
                <a:solidFill>
                  <a:srgbClr val="FF0000"/>
                </a:solidFill>
              </a:rPr>
              <a:t>to </a:t>
            </a:r>
            <a:r>
              <a:rPr lang="en-GB" b="1" dirty="0" smtClean="0">
                <a:solidFill>
                  <a:srgbClr val="FF0000"/>
                </a:solidFill>
              </a:rPr>
              <a:t>nesting beaches &amp; sea</a:t>
            </a:r>
            <a:endParaRPr lang="el-G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endParaRPr lang="en-GB" sz="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</a:rPr>
              <a:t>Recommendation </a:t>
            </a:r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</a:rPr>
              <a:t>95 (2002) </a:t>
            </a:r>
            <a:r>
              <a:rPr lang="en-GB" sz="3200" b="1" dirty="0" smtClean="0">
                <a:solidFill>
                  <a:srgbClr val="FF0000"/>
                </a:solidFill>
              </a:rPr>
              <a:t>NOT </a:t>
            </a:r>
            <a:r>
              <a:rPr lang="en-GB" sz="3200" b="1" dirty="0" smtClean="0">
                <a:solidFill>
                  <a:srgbClr val="FF0000"/>
                </a:solidFill>
              </a:rPr>
              <a:t>implemented</a:t>
            </a:r>
            <a:endParaRPr lang="en-GB" sz="700" b="1" dirty="0" smtClean="0">
              <a:solidFill>
                <a:srgbClr val="FF0000"/>
              </a:solidFill>
            </a:endParaRPr>
          </a:p>
          <a:p>
            <a:pPr algn="ctr"/>
            <a:endParaRPr lang="en-GB" sz="600" b="1" dirty="0" smtClean="0">
              <a:solidFill>
                <a:srgbClr val="FF0000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" y="908446"/>
            <a:ext cx="5796135" cy="4016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spcCol="108000" anchor="ctr">
            <a:spAutoFit/>
          </a:bodyPr>
          <a:lstStyle/>
          <a:p>
            <a:pPr marL="0" lvl="2">
              <a:spcAft>
                <a:spcPts val="600"/>
              </a:spcAft>
              <a:defRPr/>
            </a:pPr>
            <a:r>
              <a:rPr lang="en-GB" sz="1500" i="1" dirty="0" smtClean="0">
                <a:cs typeface="Arial" charset="0"/>
              </a:rPr>
              <a:t>(3) remove plastic debris:</a:t>
            </a:r>
            <a:r>
              <a:rPr lang="en-GB" sz="1500" i="1" dirty="0" smtClean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GB" sz="1500" i="1" dirty="0" smtClean="0">
                <a:solidFill>
                  <a:srgbClr val="FF0000"/>
                </a:solidFill>
                <a:cs typeface="Arial" charset="0"/>
              </a:rPr>
              <a:t>			</a:t>
            </a:r>
            <a:r>
              <a:rPr lang="en-GB" sz="1500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insufficiently </a:t>
            </a:r>
            <a:r>
              <a:rPr lang="en-GB" sz="1500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implemented </a:t>
            </a:r>
            <a:endParaRPr lang="en-GB" sz="1500" dirty="0" smtClean="0">
              <a:solidFill>
                <a:srgbClr val="FF0000"/>
              </a:solidFill>
              <a:cs typeface="Arial" charset="0"/>
            </a:endParaRPr>
          </a:p>
          <a:p>
            <a:pPr marL="0" lvl="2">
              <a:spcAft>
                <a:spcPts val="600"/>
              </a:spcAft>
              <a:defRPr/>
            </a:pPr>
            <a:r>
              <a:rPr lang="en-GB" sz="1500" i="1" dirty="0" smtClean="0">
                <a:cs typeface="Arial" charset="0"/>
              </a:rPr>
              <a:t>(4) light screening</a:t>
            </a:r>
            <a:r>
              <a:rPr lang="en-GB" sz="1500" i="1" dirty="0" smtClean="0">
                <a:cs typeface="Arial" charset="0"/>
              </a:rPr>
              <a:t>:				 </a:t>
            </a:r>
            <a:r>
              <a:rPr lang="en-GB" sz="1500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insufficiently implemented </a:t>
            </a:r>
            <a:endParaRPr lang="en-GB" sz="1500" dirty="0" smtClean="0">
              <a:solidFill>
                <a:srgbClr val="FF0000"/>
              </a:solidFill>
              <a:cs typeface="Arial" charset="0"/>
            </a:endParaRPr>
          </a:p>
          <a:p>
            <a:pPr marL="0" lvl="2">
              <a:spcAft>
                <a:spcPts val="600"/>
              </a:spcAft>
              <a:defRPr/>
            </a:pPr>
            <a:r>
              <a:rPr lang="en-GB" sz="1500" i="1" dirty="0" smtClean="0">
                <a:cs typeface="Arial" charset="0"/>
              </a:rPr>
              <a:t>(5) </a:t>
            </a:r>
            <a:r>
              <a:rPr lang="en-US" sz="1500" i="1" dirty="0" smtClean="0">
                <a:cs typeface="Arial" charset="0"/>
              </a:rPr>
              <a:t>monitor chemical discharge; </a:t>
            </a:r>
            <a:r>
              <a:rPr lang="en-GB" sz="1500" i="1" dirty="0" smtClean="0">
                <a:cs typeface="Arial" charset="0"/>
              </a:rPr>
              <a:t>nests: 	</a:t>
            </a:r>
            <a:r>
              <a:rPr lang="en-GB" sz="1500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partly </a:t>
            </a:r>
            <a:r>
              <a:rPr lang="en-GB" sz="1500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implemented </a:t>
            </a:r>
            <a:r>
              <a:rPr lang="en-US" altLang="en-US" sz="1500" dirty="0" smtClean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endParaRPr lang="en-GB" sz="1500" dirty="0" smtClean="0">
              <a:solidFill>
                <a:srgbClr val="FF0000"/>
              </a:solidFill>
              <a:cs typeface="Arial" charset="0"/>
            </a:endParaRPr>
          </a:p>
          <a:p>
            <a:pPr marL="0" lvl="2">
              <a:spcAft>
                <a:spcPts val="600"/>
              </a:spcAft>
              <a:defRPr/>
            </a:pPr>
            <a:r>
              <a:rPr lang="en-GB" sz="1500" i="1" dirty="0" smtClean="0">
                <a:cs typeface="Arial" charset="0"/>
              </a:rPr>
              <a:t>(7) public awareness: </a:t>
            </a:r>
            <a:r>
              <a:rPr lang="en-GB" sz="1500" i="1" dirty="0" smtClean="0">
                <a:cs typeface="Arial" charset="0"/>
              </a:rPr>
              <a:t>				</a:t>
            </a:r>
            <a:r>
              <a:rPr lang="en-GB" sz="1500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insufficiently </a:t>
            </a:r>
            <a:r>
              <a:rPr lang="en-GB" sz="1500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implemented </a:t>
            </a:r>
            <a:endParaRPr lang="en-GB" sz="1500" dirty="0" smtClean="0">
              <a:solidFill>
                <a:srgbClr val="FF0000"/>
              </a:solidFill>
              <a:cs typeface="Arial" charset="0"/>
            </a:endParaRPr>
          </a:p>
          <a:p>
            <a:pPr marL="0" lvl="2">
              <a:spcAft>
                <a:spcPts val="600"/>
              </a:spcAft>
              <a:defRPr/>
            </a:pPr>
            <a:r>
              <a:rPr lang="en-GB" sz="1500" i="1" dirty="0" smtClean="0">
                <a:cs typeface="Arial" charset="0"/>
              </a:rPr>
              <a:t>(14) </a:t>
            </a:r>
            <a:r>
              <a:rPr lang="en-US" sz="1500" i="1" dirty="0" smtClean="0">
                <a:cs typeface="Arial" charset="0"/>
              </a:rPr>
              <a:t>reduce agrochemical impact</a:t>
            </a:r>
            <a:r>
              <a:rPr lang="en-GB" sz="1500" i="1" dirty="0" smtClean="0">
                <a:cs typeface="Arial" charset="0"/>
              </a:rPr>
              <a:t>: </a:t>
            </a:r>
            <a:r>
              <a:rPr lang="en-GB" sz="1500" i="1" dirty="0" smtClean="0">
                <a:cs typeface="Arial" charset="0"/>
              </a:rPr>
              <a:t>		</a:t>
            </a:r>
            <a:r>
              <a:rPr lang="en-GB" sz="1500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insufficiently </a:t>
            </a:r>
            <a:r>
              <a:rPr lang="en-GB" sz="1500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implemented </a:t>
            </a:r>
            <a:r>
              <a:rPr lang="en-US" altLang="en-US" sz="1500" dirty="0" smtClean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</a:p>
          <a:p>
            <a:pPr marL="0" lvl="2">
              <a:spcAft>
                <a:spcPts val="600"/>
              </a:spcAft>
              <a:defRPr/>
            </a:pPr>
            <a:r>
              <a:rPr lang="en-GB" sz="1500" i="1" dirty="0" smtClean="0">
                <a:cs typeface="Arial" charset="0"/>
              </a:rPr>
              <a:t>(1) remove greenhouses: </a:t>
            </a:r>
            <a:r>
              <a:rPr lang="en-GB" sz="1500" i="1" dirty="0" smtClean="0">
                <a:cs typeface="Arial" charset="0"/>
              </a:rPr>
              <a:t>			</a:t>
            </a:r>
            <a:r>
              <a:rPr lang="en-GB" sz="1500" dirty="0" smtClean="0">
                <a:solidFill>
                  <a:srgbClr val="FF0000"/>
                </a:solidFill>
                <a:cs typeface="Arial" charset="0"/>
              </a:rPr>
              <a:t>not implemented  </a:t>
            </a:r>
            <a:endParaRPr lang="en-GB" sz="1500" dirty="0" smtClean="0">
              <a:solidFill>
                <a:srgbClr val="FF0000"/>
              </a:solidFill>
              <a:cs typeface="Arial" charset="0"/>
            </a:endParaRPr>
          </a:p>
          <a:p>
            <a:pPr marL="0" lvl="2">
              <a:spcAft>
                <a:spcPts val="600"/>
              </a:spcAft>
              <a:defRPr/>
            </a:pPr>
            <a:r>
              <a:rPr lang="en-GB" sz="1500" i="1" dirty="0" smtClean="0">
                <a:cs typeface="Arial" charset="0"/>
              </a:rPr>
              <a:t>(2) move taxi parking : </a:t>
            </a:r>
            <a:r>
              <a:rPr lang="en-GB" sz="1500" i="1" dirty="0" smtClean="0">
                <a:cs typeface="Arial" charset="0"/>
              </a:rPr>
              <a:t>				</a:t>
            </a:r>
            <a:r>
              <a:rPr lang="en-GB" sz="1500" dirty="0" smtClean="0">
                <a:solidFill>
                  <a:schemeClr val="accent3"/>
                </a:solidFill>
                <a:cs typeface="Arial" charset="0"/>
              </a:rPr>
              <a:t>implemented</a:t>
            </a:r>
            <a:endParaRPr lang="en-GB" sz="1500" dirty="0" smtClean="0">
              <a:solidFill>
                <a:schemeClr val="accent3"/>
              </a:solidFill>
              <a:cs typeface="Arial" charset="0"/>
            </a:endParaRPr>
          </a:p>
          <a:p>
            <a:pPr marL="0" lvl="2">
              <a:spcAft>
                <a:spcPts val="600"/>
              </a:spcAft>
              <a:defRPr/>
            </a:pPr>
            <a:r>
              <a:rPr lang="en-GB" sz="1500" i="1" dirty="0" smtClean="0">
                <a:cs typeface="Arial" charset="0"/>
              </a:rPr>
              <a:t>(8) planning: </a:t>
            </a:r>
            <a:r>
              <a:rPr lang="en-GB" sz="1500" i="1" dirty="0" smtClean="0">
                <a:cs typeface="Arial" charset="0"/>
              </a:rPr>
              <a:t>					</a:t>
            </a:r>
            <a:r>
              <a:rPr lang="en-US" sz="1500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”beach arrangement project”?</a:t>
            </a:r>
          </a:p>
          <a:p>
            <a:pPr marL="0" lvl="2">
              <a:spcAft>
                <a:spcPts val="600"/>
              </a:spcAft>
              <a:defRPr/>
            </a:pPr>
            <a:r>
              <a:rPr lang="en-GB" sz="1500" i="1" dirty="0" smtClean="0">
                <a:latin typeface="+mn-lt"/>
                <a:cs typeface="Arial" charset="0"/>
              </a:rPr>
              <a:t>(</a:t>
            </a:r>
            <a:r>
              <a:rPr lang="en-GB" sz="1500" i="1" dirty="0" smtClean="0">
                <a:latin typeface="+mn-lt"/>
                <a:cs typeface="Arial" charset="0"/>
              </a:rPr>
              <a:t>9) </a:t>
            </a:r>
            <a:r>
              <a:rPr lang="en-GB" sz="1500" i="1" dirty="0">
                <a:latin typeface="+mn-lt"/>
                <a:cs typeface="Arial" charset="0"/>
              </a:rPr>
              <a:t>remove illegal building: </a:t>
            </a:r>
            <a:r>
              <a:rPr lang="en-GB" sz="1500" i="1" dirty="0" smtClean="0">
                <a:latin typeface="+mn-lt"/>
                <a:cs typeface="Arial" charset="0"/>
              </a:rPr>
              <a:t>			</a:t>
            </a:r>
            <a:r>
              <a:rPr lang="en-GB" sz="1500" dirty="0" smtClean="0">
                <a:solidFill>
                  <a:srgbClr val="FF0000"/>
                </a:solidFill>
                <a:latin typeface="+mn-lt"/>
                <a:cs typeface="Arial" charset="0"/>
              </a:rPr>
              <a:t>not </a:t>
            </a:r>
            <a:r>
              <a:rPr lang="en-GB" sz="1500" dirty="0">
                <a:solidFill>
                  <a:srgbClr val="FF0000"/>
                </a:solidFill>
                <a:latin typeface="+mn-lt"/>
                <a:cs typeface="Arial" charset="0"/>
              </a:rPr>
              <a:t>implemented</a:t>
            </a:r>
          </a:p>
          <a:p>
            <a:pPr marL="0" lvl="2" eaLnBrk="1" hangingPunct="1">
              <a:spcAft>
                <a:spcPts val="600"/>
              </a:spcAft>
              <a:defRPr/>
            </a:pPr>
            <a:r>
              <a:rPr lang="en-GB" sz="1500" i="1" dirty="0" smtClean="0">
                <a:latin typeface="+mn-lt"/>
                <a:cs typeface="Arial" charset="0"/>
              </a:rPr>
              <a:t>(11) </a:t>
            </a:r>
            <a:r>
              <a:rPr lang="en-GB" sz="1500" i="1" dirty="0">
                <a:latin typeface="+mn-lt"/>
                <a:cs typeface="Arial" charset="0"/>
              </a:rPr>
              <a:t>remove wedding hall: </a:t>
            </a:r>
            <a:r>
              <a:rPr lang="en-GB" sz="1500" i="1" dirty="0" smtClean="0">
                <a:latin typeface="+mn-lt"/>
                <a:cs typeface="Arial" charset="0"/>
              </a:rPr>
              <a:t>			</a:t>
            </a:r>
            <a:r>
              <a:rPr lang="en-GB" sz="1500" dirty="0" smtClean="0">
                <a:solidFill>
                  <a:srgbClr val="FF0000"/>
                </a:solidFill>
                <a:latin typeface="+mn-lt"/>
                <a:cs typeface="Arial" charset="0"/>
              </a:rPr>
              <a:t>not </a:t>
            </a:r>
            <a:r>
              <a:rPr lang="en-GB" sz="1500" dirty="0" smtClean="0">
                <a:solidFill>
                  <a:srgbClr val="FF0000"/>
                </a:solidFill>
                <a:latin typeface="+mn-lt"/>
                <a:cs typeface="Arial" charset="0"/>
              </a:rPr>
              <a:t>implemented</a:t>
            </a:r>
          </a:p>
          <a:p>
            <a:pPr marL="0" lvl="2">
              <a:spcAft>
                <a:spcPts val="600"/>
              </a:spcAft>
              <a:defRPr/>
            </a:pPr>
            <a:r>
              <a:rPr lang="en-GB" sz="1500" i="1" dirty="0" smtClean="0">
                <a:latin typeface="+mn-lt"/>
                <a:cs typeface="Arial" charset="0"/>
              </a:rPr>
              <a:t>(13) remove houses on beach</a:t>
            </a:r>
            <a:r>
              <a:rPr lang="en-GB" sz="1500" dirty="0" smtClean="0">
                <a:latin typeface="+mn-lt"/>
                <a:cs typeface="Arial" charset="0"/>
              </a:rPr>
              <a:t>: </a:t>
            </a:r>
            <a:r>
              <a:rPr lang="en-GB" sz="1500" dirty="0" smtClean="0">
                <a:latin typeface="+mn-lt"/>
                <a:cs typeface="Arial" charset="0"/>
              </a:rPr>
              <a:t>		</a:t>
            </a:r>
            <a:r>
              <a:rPr lang="en-GB" sz="1500" dirty="0" smtClean="0">
                <a:solidFill>
                  <a:srgbClr val="FF0000"/>
                </a:solidFill>
                <a:latin typeface="+mn-lt"/>
                <a:cs typeface="Arial" charset="0"/>
              </a:rPr>
              <a:t>not implemented</a:t>
            </a:r>
            <a:endParaRPr lang="en-GB" sz="1500" u="sng" dirty="0" smtClean="0">
              <a:cs typeface="Arial" charset="0"/>
            </a:endParaRPr>
          </a:p>
          <a:p>
            <a:pPr marL="0" lvl="1">
              <a:spcAft>
                <a:spcPts val="600"/>
              </a:spcAft>
              <a:defRPr/>
            </a:pPr>
            <a:r>
              <a:rPr lang="en-GB" sz="1500" i="1" dirty="0" smtClean="0">
                <a:cs typeface="Arial" charset="0"/>
              </a:rPr>
              <a:t>(6) monitoring beach </a:t>
            </a:r>
            <a:r>
              <a:rPr lang="en-GB" sz="1500" i="1" dirty="0" smtClean="0">
                <a:cs typeface="Arial" charset="0"/>
              </a:rPr>
              <a:t>erosion: 		</a:t>
            </a:r>
            <a:r>
              <a:rPr lang="en-GB" sz="1500" dirty="0" smtClean="0">
                <a:solidFill>
                  <a:srgbClr val="FF0000"/>
                </a:solidFill>
                <a:cs typeface="Arial" charset="0"/>
              </a:rPr>
              <a:t>not implemented </a:t>
            </a:r>
            <a:endParaRPr lang="en-GB" sz="1500" dirty="0" smtClean="0">
              <a:solidFill>
                <a:srgbClr val="FF0000"/>
              </a:solidFill>
              <a:cs typeface="Arial" charset="0"/>
            </a:endParaRPr>
          </a:p>
          <a:p>
            <a:pPr marL="0" lvl="1">
              <a:spcAft>
                <a:spcPts val="600"/>
              </a:spcAft>
              <a:defRPr/>
            </a:pPr>
            <a:r>
              <a:rPr lang="en-GB" sz="1500" i="1" dirty="0" smtClean="0">
                <a:cs typeface="Arial" charset="0"/>
              </a:rPr>
              <a:t>(</a:t>
            </a:r>
            <a:r>
              <a:rPr lang="en-GB" sz="1500" i="1" dirty="0" smtClean="0">
                <a:cs typeface="Arial" charset="0"/>
              </a:rPr>
              <a:t>10) remove hazardous waste: </a:t>
            </a:r>
            <a:r>
              <a:rPr lang="en-GB" sz="1500" i="1" dirty="0" smtClean="0">
                <a:cs typeface="Arial" charset="0"/>
              </a:rPr>
              <a:t>		</a:t>
            </a:r>
            <a:r>
              <a:rPr lang="en-GB" sz="1500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not completed</a:t>
            </a:r>
            <a:r>
              <a:rPr lang="en-GB" sz="1500" i="1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  </a:t>
            </a:r>
            <a:endParaRPr lang="en-GB" sz="1500" i="1" dirty="0">
              <a:solidFill>
                <a:schemeClr val="accent6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pic>
        <p:nvPicPr>
          <p:cNvPr id="5" name="Picture 4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3173"/>
          <a:stretch>
            <a:fillRect/>
          </a:stretch>
        </p:blipFill>
        <p:spPr bwMode="auto">
          <a:xfrm>
            <a:off x="7884368" y="4659982"/>
            <a:ext cx="1259632" cy="534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0" y="2499742"/>
            <a:ext cx="53640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>
            <a:spLocks noChangeArrowheads="1"/>
          </p:cNvSpPr>
          <p:nvPr/>
        </p:nvSpPr>
        <p:spPr bwMode="auto">
          <a:xfrm>
            <a:off x="5724128" y="914980"/>
            <a:ext cx="3419872" cy="3600986"/>
          </a:xfrm>
          <a:prstGeom prst="rect">
            <a:avLst/>
          </a:prstGeom>
          <a:noFill/>
          <a:ln w="9525">
            <a:solidFill>
              <a:srgbClr val="F8625E"/>
            </a:solidFill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lvl="0" algn="ctr">
              <a:spcBef>
                <a:spcPts val="600"/>
              </a:spcBef>
              <a:spcAft>
                <a:spcPts val="0"/>
              </a:spcAft>
              <a:defRPr/>
            </a:pPr>
            <a:r>
              <a:rPr kumimoji="0" lang="en-GB" sz="20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We call </a:t>
            </a:r>
            <a:r>
              <a:rPr kumimoji="0" lang="en-GB" sz="20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on </a:t>
            </a:r>
            <a:r>
              <a:rPr kumimoji="0" lang="en-GB" sz="20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the </a:t>
            </a:r>
            <a:r>
              <a:rPr kumimoji="0" lang="en-GB" sz="20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/>
            </a:r>
            <a:br>
              <a:rPr kumimoji="0" lang="en-GB" sz="20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</a:br>
            <a:r>
              <a:rPr kumimoji="0" lang="en-GB" sz="20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Standing </a:t>
            </a:r>
            <a:r>
              <a:rPr kumimoji="0" lang="en-GB" sz="20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Committee </a:t>
            </a:r>
            <a:r>
              <a:rPr kumimoji="0" lang="en-GB" sz="20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to:  </a:t>
            </a:r>
          </a:p>
          <a:p>
            <a:endParaRPr lang="el-GR" sz="800" dirty="0" smtClean="0"/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000" b="1" dirty="0" smtClean="0"/>
              <a:t>Urge </a:t>
            </a:r>
            <a:r>
              <a:rPr lang="en-GB" sz="2000" b="1" dirty="0"/>
              <a:t>Turkish authorities to </a:t>
            </a:r>
            <a:r>
              <a:rPr lang="en-GB" sz="2000" b="1" dirty="0" smtClean="0"/>
              <a:t>implement all measures</a:t>
            </a:r>
            <a:endParaRPr lang="en-GB" sz="2000" b="1" dirty="0" smtClean="0"/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b="1" dirty="0" smtClean="0"/>
              <a:t>Follow-up at the 2023 Meeting of the Standing Committee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000" b="1" dirty="0" smtClean="0"/>
              <a:t>Request </a:t>
            </a:r>
            <a:r>
              <a:rPr lang="en-GB" sz="2000" b="1" dirty="0" smtClean="0"/>
              <a:t>full </a:t>
            </a:r>
            <a:r>
              <a:rPr lang="en-GB" sz="2000" b="1" dirty="0" smtClean="0"/>
              <a:t>update by authorities on all measures &amp; development plans</a:t>
            </a:r>
            <a:endParaRPr lang="en-US" sz="2000" b="1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4299942"/>
            <a:ext cx="53640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8166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5" descr="\\Med-sbs\Medasset-Documents\Campaigns\Patara 2008-\Photos-Maps\Patara2012TTKD_Photos\Patara_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45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4644008" y="195486"/>
            <a:ext cx="3600400" cy="1134126"/>
          </a:xfrm>
          <a:prstGeom prst="wedgeEllipseCallout">
            <a:avLst>
              <a:gd name="adj1" fmla="val -53616"/>
              <a:gd name="adj2" fmla="val 152864"/>
            </a:avLst>
          </a:prstGeom>
          <a:noFill/>
          <a:ln w="25400" cap="flat" cmpd="sng" algn="ctr">
            <a:solidFill>
              <a:schemeClr val="bg1"/>
            </a:solidFill>
            <a:prstDash val="sysDash"/>
            <a:headEnd/>
            <a:tailEnd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>
                <a:ln w="10541" cmpd="sng">
                  <a:solidFill>
                    <a:srgbClr val="AEBAD5">
                      <a:lumMod val="50000"/>
                    </a:srgbClr>
                  </a:solidFill>
                  <a:prstDash val="solid"/>
                </a:ln>
                <a:solidFill>
                  <a:srgbClr val="AEBAD5">
                    <a:lumMod val="50000"/>
                  </a:srgbClr>
                </a:solidFill>
              </a:rPr>
              <a:t>Thank You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kern="0" dirty="0">
                <a:ln w="10541" cmpd="sng">
                  <a:solidFill>
                    <a:srgbClr val="AEBAD5">
                      <a:lumMod val="50000"/>
                    </a:srgbClr>
                  </a:solidFill>
                  <a:prstDash val="solid"/>
                </a:ln>
                <a:solidFill>
                  <a:srgbClr val="AEBAD5">
                    <a:lumMod val="50000"/>
                  </a:srgbClr>
                </a:solidFill>
              </a:rPr>
              <a:t>for your attention</a:t>
            </a:r>
          </a:p>
        </p:txBody>
      </p:sp>
      <p:sp>
        <p:nvSpPr>
          <p:cNvPr id="39940" name="Rectangle 6"/>
          <p:cNvSpPr>
            <a:spLocks noChangeArrowheads="1"/>
          </p:cNvSpPr>
          <p:nvPr/>
        </p:nvSpPr>
        <p:spPr bwMode="auto">
          <a:xfrm>
            <a:off x="6145214" y="4743837"/>
            <a:ext cx="299864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>
                <a:solidFill>
                  <a:schemeClr val="bg1"/>
                </a:solidFill>
                <a:latin typeface="+mn-lt"/>
              </a:rPr>
              <a:t>Photo ©2012 K. </a:t>
            </a:r>
            <a:r>
              <a:rPr lang="en-US" altLang="en-US" sz="1600" dirty="0" err="1">
                <a:solidFill>
                  <a:schemeClr val="bg1"/>
                </a:solidFill>
                <a:latin typeface="+mn-lt"/>
              </a:rPr>
              <a:t>Olgun</a:t>
            </a:r>
            <a:r>
              <a:rPr lang="en-US" altLang="en-US" sz="1600" dirty="0">
                <a:solidFill>
                  <a:schemeClr val="bg1"/>
                </a:solidFill>
                <a:latin typeface="+mn-lt"/>
              </a:rPr>
              <a:t>, E. Bozkurt</a:t>
            </a:r>
          </a:p>
        </p:txBody>
      </p:sp>
      <p:sp>
        <p:nvSpPr>
          <p:cNvPr id="8" name="TextBox 3"/>
          <p:cNvSpPr txBox="1"/>
          <p:nvPr/>
        </p:nvSpPr>
        <p:spPr>
          <a:xfrm>
            <a:off x="0" y="3147814"/>
            <a:ext cx="5760640" cy="1077218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kern="0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cs typeface="+mn-cs"/>
              </a:rPr>
              <a:t>MEDASSET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kern="0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cs typeface="+mn-cs"/>
              </a:rPr>
              <a:t>Mediterranean Association to Save the Sea Turtles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kern="0" dirty="0" smtClean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cs typeface="+mn-cs"/>
              </a:rPr>
              <a:t>medasset@medasset.org</a:t>
            </a:r>
            <a:endParaRPr lang="en-US" sz="1600" kern="0" dirty="0">
              <a:ln w="10541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kern="0" dirty="0" smtClean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cs typeface="+mn-cs"/>
              </a:rPr>
              <a:t>www.medasset.org</a:t>
            </a:r>
            <a:r>
              <a:rPr lang="en-US" sz="1600" kern="0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cs typeface="+mn-cs"/>
              </a:rPr>
              <a:t> </a:t>
            </a:r>
          </a:p>
        </p:txBody>
      </p:sp>
      <p:pic>
        <p:nvPicPr>
          <p:cNvPr id="39942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3173"/>
          <a:stretch>
            <a:fillRect/>
          </a:stretch>
        </p:blipFill>
        <p:spPr bwMode="auto">
          <a:xfrm>
            <a:off x="179389" y="250031"/>
            <a:ext cx="2088355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196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7523</TotalTime>
  <Words>492</Words>
  <Application>Microsoft Office PowerPoint</Application>
  <PresentationFormat>On-screen Show (16:9)</PresentationFormat>
  <Paragraphs>83</Paragraphs>
  <Slides>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Droplet</vt:lpstr>
      <vt:lpstr>Office Theme</vt:lpstr>
      <vt:lpstr>1_Office Theme</vt:lpstr>
      <vt:lpstr>Slide 1</vt:lpstr>
      <vt:lpstr>Green turtle Chelonia mydas nesting beaches in the Mediterranean &amp;  Location of Kazanli</vt:lpstr>
      <vt:lpstr>Slide 3</vt:lpstr>
      <vt:lpstr>Recommendation No. 95 (2002)</vt:lpstr>
      <vt:lpstr>Recommendation No. 95 (2002)</vt:lpstr>
      <vt:lpstr>Recommendation No. 95 (2002)</vt:lpstr>
      <vt:lpstr>Recommendation No. 95 / Measure 10</vt:lpstr>
      <vt:lpstr>Slide 8</vt:lpstr>
      <vt:lpstr>Slide 9</vt:lpstr>
    </vt:vector>
  </TitlesOfParts>
  <Company>Medasset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Νέοι έλληνες σχεδιαστές δημιουργούν για μια κυκλική οικονομία</dc:title>
  <dc:creator>Jenny Ioannou</dc:creator>
  <cp:lastModifiedBy>Liza Boura</cp:lastModifiedBy>
  <cp:revision>669</cp:revision>
  <cp:lastPrinted>2016-11-03T09:25:36Z</cp:lastPrinted>
  <dcterms:created xsi:type="dcterms:W3CDTF">2015-11-18T11:36:05Z</dcterms:created>
  <dcterms:modified xsi:type="dcterms:W3CDTF">2021-11-24T10:06:54Z</dcterms:modified>
</cp:coreProperties>
</file>