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9" r:id="rId4"/>
    <p:sldId id="260" r:id="rId5"/>
    <p:sldId id="261" r:id="rId6"/>
    <p:sldId id="262" r:id="rId7"/>
    <p:sldId id="263" r:id="rId8"/>
    <p:sldId id="265" r:id="rId9"/>
    <p:sldId id="275" r:id="rId10"/>
    <p:sldId id="264" r:id="rId11"/>
    <p:sldId id="300" r:id="rId12"/>
    <p:sldId id="308" r:id="rId13"/>
    <p:sldId id="301" r:id="rId14"/>
    <p:sldId id="276" r:id="rId15"/>
    <p:sldId id="277" r:id="rId16"/>
    <p:sldId id="279" r:id="rId17"/>
    <p:sldId id="282" r:id="rId18"/>
    <p:sldId id="272" r:id="rId19"/>
    <p:sldId id="278" r:id="rId20"/>
    <p:sldId id="286" r:id="rId21"/>
    <p:sldId id="283" r:id="rId22"/>
    <p:sldId id="309" r:id="rId23"/>
    <p:sldId id="284" r:id="rId24"/>
    <p:sldId id="310" r:id="rId25"/>
    <p:sldId id="270" r:id="rId26"/>
    <p:sldId id="269" r:id="rId27"/>
    <p:sldId id="290" r:id="rId28"/>
    <p:sldId id="291" r:id="rId29"/>
    <p:sldId id="292" r:id="rId30"/>
    <p:sldId id="294" r:id="rId31"/>
    <p:sldId id="295" r:id="rId32"/>
    <p:sldId id="307" r:id="rId33"/>
    <p:sldId id="306" r:id="rId34"/>
    <p:sldId id="304" r:id="rId35"/>
    <p:sldId id="30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5F5F5F"/>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5651B-A515-4A0D-BB76-53D77ABB9253}" type="datetimeFigureOut">
              <a:rPr lang="en-US" smtClean="0"/>
              <a:t>11/25/2021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7E1E8-3270-4CBD-B041-86D4D24DB15D}" type="slidenum">
              <a:rPr lang="en-US" smtClean="0"/>
              <a:t>‹#›</a:t>
            </a:fld>
            <a:endParaRPr lang="en-US"/>
          </a:p>
        </p:txBody>
      </p:sp>
    </p:spTree>
    <p:extLst>
      <p:ext uri="{BB962C8B-B14F-4D97-AF65-F5344CB8AC3E}">
        <p14:creationId xmlns:p14="http://schemas.microsoft.com/office/powerpoint/2010/main" val="186758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7E1E8-3270-4CBD-B041-86D4D24DB15D}" type="slidenum">
              <a:rPr lang="en-US" smtClean="0"/>
              <a:t>8</a:t>
            </a:fld>
            <a:endParaRPr lang="en-US"/>
          </a:p>
        </p:txBody>
      </p:sp>
    </p:spTree>
    <p:extLst>
      <p:ext uri="{BB962C8B-B14F-4D97-AF65-F5344CB8AC3E}">
        <p14:creationId xmlns:p14="http://schemas.microsoft.com/office/powerpoint/2010/main" val="831352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190867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110373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398646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3136104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3915631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254986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507225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166052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1426271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3755040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DA3964-3C8F-4D59-8A14-A4F53061D076}" type="datetimeFigureOut">
              <a:rPr lang="en-US" smtClean="0"/>
              <a:t>11/25/2021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ABC142-598F-4DD2-A998-601FE124F89C}" type="slidenum">
              <a:rPr lang="en-US" smtClean="0"/>
              <a:t>‹#›</a:t>
            </a:fld>
            <a:endParaRPr lang="en-US" dirty="0"/>
          </a:p>
        </p:txBody>
      </p:sp>
    </p:spTree>
    <p:extLst>
      <p:ext uri="{BB962C8B-B14F-4D97-AF65-F5344CB8AC3E}">
        <p14:creationId xmlns:p14="http://schemas.microsoft.com/office/powerpoint/2010/main" val="2165709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A3964-3C8F-4D59-8A14-A4F53061D076}" type="datetimeFigureOut">
              <a:rPr lang="en-US" smtClean="0"/>
              <a:t>11/25/2021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BC142-598F-4DD2-A998-601FE124F89C}" type="slidenum">
              <a:rPr lang="en-US" smtClean="0"/>
              <a:t>‹#›</a:t>
            </a:fld>
            <a:endParaRPr lang="en-US" dirty="0"/>
          </a:p>
        </p:txBody>
      </p:sp>
    </p:spTree>
    <p:extLst>
      <p:ext uri="{BB962C8B-B14F-4D97-AF65-F5344CB8AC3E}">
        <p14:creationId xmlns:p14="http://schemas.microsoft.com/office/powerpoint/2010/main" val="2400831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6041" y="0"/>
            <a:ext cx="9795959" cy="6858000"/>
          </a:xfrm>
          <a:prstGeom prst="rect">
            <a:avLst/>
          </a:prstGeom>
        </p:spPr>
      </p:pic>
      <p:sp>
        <p:nvSpPr>
          <p:cNvPr id="6" name="TextBox 5"/>
          <p:cNvSpPr txBox="1"/>
          <p:nvPr/>
        </p:nvSpPr>
        <p:spPr>
          <a:xfrm>
            <a:off x="-62593" y="0"/>
            <a:ext cx="3578087" cy="6894195"/>
          </a:xfrm>
          <a:prstGeom prst="rect">
            <a:avLst/>
          </a:prstGeom>
          <a:solidFill>
            <a:schemeClr val="accent5">
              <a:lumMod val="50000"/>
            </a:schemeClr>
          </a:solidFill>
        </p:spPr>
        <p:txBody>
          <a:bodyPr wrap="square" rtlCol="0">
            <a:spAutoFit/>
          </a:bodyPr>
          <a:lstStyle/>
          <a:p>
            <a:endParaRPr lang="en-US" b="1" dirty="0" smtClean="0"/>
          </a:p>
          <a:p>
            <a:endParaRPr lang="en-US" b="1" dirty="0"/>
          </a:p>
          <a:p>
            <a:r>
              <a:rPr lang="en-US" b="1" dirty="0"/>
              <a:t> </a:t>
            </a:r>
            <a:r>
              <a:rPr lang="en-US" b="1" dirty="0" smtClean="0"/>
              <a:t>                      </a:t>
            </a:r>
            <a:endParaRPr lang="en-US" b="1" dirty="0"/>
          </a:p>
          <a:p>
            <a:endParaRPr lang="en-US" b="1" dirty="0" smtClean="0"/>
          </a:p>
          <a:p>
            <a:endParaRPr lang="en-US" b="1" dirty="0" smtClean="0"/>
          </a:p>
          <a:p>
            <a:pPr algn="ctr"/>
            <a:endParaRPr lang="en-US" sz="2800" b="1" dirty="0" smtClean="0"/>
          </a:p>
          <a:p>
            <a:pPr algn="ctr"/>
            <a:endParaRPr lang="en-US" sz="2800" dirty="0" smtClean="0">
              <a:solidFill>
                <a:schemeClr val="bg1">
                  <a:lumMod val="95000"/>
                </a:schemeClr>
              </a:solidFill>
            </a:endParaRPr>
          </a:p>
          <a:p>
            <a:pPr algn="ctr"/>
            <a:r>
              <a:rPr lang="en-US" sz="3200" dirty="0" smtClean="0">
                <a:solidFill>
                  <a:schemeClr val="bg1">
                    <a:lumMod val="95000"/>
                  </a:schemeClr>
                </a:solidFill>
              </a:rPr>
              <a:t>Threats to the Emerald </a:t>
            </a:r>
            <a:r>
              <a:rPr lang="en-US" sz="3200" dirty="0">
                <a:solidFill>
                  <a:schemeClr val="bg1">
                    <a:lumMod val="95000"/>
                  </a:schemeClr>
                </a:solidFill>
              </a:rPr>
              <a:t>sites </a:t>
            </a:r>
            <a:endParaRPr lang="en-US" sz="3200" dirty="0" smtClean="0">
              <a:solidFill>
                <a:schemeClr val="bg1">
                  <a:lumMod val="95000"/>
                </a:schemeClr>
              </a:solidFill>
            </a:endParaRPr>
          </a:p>
          <a:p>
            <a:pPr algn="ctr"/>
            <a:r>
              <a:rPr lang="en-US" sz="3200" dirty="0" smtClean="0">
                <a:solidFill>
                  <a:schemeClr val="bg1">
                    <a:lumMod val="95000"/>
                  </a:schemeClr>
                </a:solidFill>
              </a:rPr>
              <a:t>Lake </a:t>
            </a:r>
            <a:r>
              <a:rPr lang="en-US" sz="3200" dirty="0">
                <a:solidFill>
                  <a:schemeClr val="bg1">
                    <a:lumMod val="95000"/>
                  </a:schemeClr>
                </a:solidFill>
              </a:rPr>
              <a:t>Ohrid </a:t>
            </a:r>
            <a:endParaRPr lang="en-US" sz="3200" dirty="0" smtClean="0">
              <a:solidFill>
                <a:schemeClr val="bg1">
                  <a:lumMod val="95000"/>
                </a:schemeClr>
              </a:solidFill>
            </a:endParaRPr>
          </a:p>
          <a:p>
            <a:pPr algn="ctr"/>
            <a:r>
              <a:rPr lang="en-US" sz="3200" dirty="0" smtClean="0">
                <a:solidFill>
                  <a:schemeClr val="bg1">
                    <a:lumMod val="95000"/>
                  </a:schemeClr>
                </a:solidFill>
              </a:rPr>
              <a:t>and </a:t>
            </a:r>
          </a:p>
          <a:p>
            <a:pPr algn="ctr"/>
            <a:r>
              <a:rPr lang="en-US" sz="3200" dirty="0" smtClean="0">
                <a:solidFill>
                  <a:schemeClr val="bg1">
                    <a:lumMod val="95000"/>
                  </a:schemeClr>
                </a:solidFill>
              </a:rPr>
              <a:t>Galichica </a:t>
            </a:r>
          </a:p>
          <a:p>
            <a:pPr algn="ctr"/>
            <a:endParaRPr lang="en-US" sz="2000" dirty="0" smtClean="0">
              <a:solidFill>
                <a:schemeClr val="bg1">
                  <a:lumMod val="95000"/>
                </a:schemeClr>
              </a:solidFill>
            </a:endParaRPr>
          </a:p>
          <a:p>
            <a:pPr algn="ctr"/>
            <a:r>
              <a:rPr lang="en-US" sz="2000" dirty="0" smtClean="0">
                <a:solidFill>
                  <a:schemeClr val="bg1">
                    <a:lumMod val="95000"/>
                  </a:schemeClr>
                </a:solidFill>
              </a:rPr>
              <a:t>North Macedonia</a:t>
            </a:r>
          </a:p>
          <a:p>
            <a:pPr algn="ctr"/>
            <a:endParaRPr lang="en-US" sz="2800" dirty="0" smtClean="0"/>
          </a:p>
          <a:p>
            <a:endParaRPr lang="en-US" sz="2800" dirty="0"/>
          </a:p>
          <a:p>
            <a:endParaRPr lang="en-US" sz="1400" dirty="0"/>
          </a:p>
          <a:p>
            <a:endParaRPr lang="en-US" sz="1400" dirty="0"/>
          </a:p>
        </p:txBody>
      </p:sp>
      <p:sp>
        <p:nvSpPr>
          <p:cNvPr id="2" name="TextBox 1"/>
          <p:cNvSpPr txBox="1"/>
          <p:nvPr/>
        </p:nvSpPr>
        <p:spPr>
          <a:xfrm>
            <a:off x="-62594" y="356132"/>
            <a:ext cx="3578087" cy="923330"/>
          </a:xfrm>
          <a:prstGeom prst="rect">
            <a:avLst/>
          </a:prstGeom>
          <a:solidFill>
            <a:schemeClr val="bg1"/>
          </a:solidFill>
        </p:spPr>
        <p:txBody>
          <a:bodyPr wrap="square" rtlCol="0">
            <a:spAutoFit/>
          </a:bodyPr>
          <a:lstStyle/>
          <a:p>
            <a:r>
              <a:rPr lang="en-US" b="1" dirty="0" smtClean="0"/>
              <a:t>                      </a:t>
            </a:r>
          </a:p>
          <a:p>
            <a:r>
              <a:rPr lang="en-US" b="1" dirty="0"/>
              <a:t> </a:t>
            </a:r>
            <a:r>
              <a:rPr lang="en-US" b="1" dirty="0" smtClean="0"/>
              <a:t>                   </a:t>
            </a:r>
          </a:p>
          <a:p>
            <a:r>
              <a:rPr lang="en-US" b="1" dirty="0"/>
              <a:t> </a:t>
            </a:r>
            <a:r>
              <a:rPr lang="en-US" b="1" dirty="0" smtClean="0"/>
              <a:t>                      Complaint </a:t>
            </a:r>
            <a:r>
              <a:rPr lang="en-US" b="1" dirty="0"/>
              <a:t>No. </a:t>
            </a:r>
            <a:r>
              <a:rPr lang="en-US" b="1" dirty="0" smtClean="0"/>
              <a:t>2017/2</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9" y="407304"/>
            <a:ext cx="10763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296" y="5400398"/>
            <a:ext cx="1006694" cy="324540"/>
          </a:xfrm>
          <a:prstGeom prst="rect">
            <a:avLst/>
          </a:prstGeom>
        </p:spPr>
      </p:pic>
    </p:spTree>
    <p:extLst>
      <p:ext uri="{BB962C8B-B14F-4D97-AF65-F5344CB8AC3E}">
        <p14:creationId xmlns:p14="http://schemas.microsoft.com/office/powerpoint/2010/main" val="2652358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9757"/>
            <a:ext cx="5486400" cy="6903384"/>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2413" y="1"/>
            <a:ext cx="7789664" cy="6844748"/>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5701" y="1315160"/>
            <a:ext cx="4377481" cy="2918321"/>
          </a:xfrm>
          <a:prstGeom prst="rect">
            <a:avLst/>
          </a:prstGeom>
        </p:spPr>
      </p:pic>
      <p:sp>
        <p:nvSpPr>
          <p:cNvPr id="14" name="Rectangle 13"/>
          <p:cNvSpPr/>
          <p:nvPr/>
        </p:nvSpPr>
        <p:spPr>
          <a:xfrm>
            <a:off x="212034" y="237942"/>
            <a:ext cx="11767931" cy="1077218"/>
          </a:xfrm>
          <a:prstGeom prst="rect">
            <a:avLst/>
          </a:prstGeom>
          <a:solidFill>
            <a:schemeClr val="bg1">
              <a:alpha val="66000"/>
            </a:schemeClr>
          </a:solidFill>
        </p:spPr>
        <p:txBody>
          <a:bodyPr wrap="square">
            <a:spAutoFit/>
          </a:bodyPr>
          <a:lstStyle/>
          <a:p>
            <a:r>
              <a:rPr lang="en-US" sz="3200" b="1" dirty="0" smtClean="0">
                <a:effectLst/>
                <a:latin typeface="Calibri" panose="020F0502020204030204" pitchFamily="34" charset="0"/>
                <a:ea typeface="Calibri" panose="020F0502020204030204" pitchFamily="34" charset="0"/>
                <a:cs typeface="Times New Roman" panose="02020603050405020304" pitchFamily="18" charset="0"/>
              </a:rPr>
              <a:t>Threats and current state</a:t>
            </a: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 - </a:t>
            </a:r>
            <a:r>
              <a:rPr lang="en-US" sz="3200" dirty="0">
                <a:ea typeface="Calibri" panose="020F0502020204030204" pitchFamily="34" charset="0"/>
                <a:cs typeface="Times New Roman" panose="02020603050405020304" pitchFamily="18" charset="0"/>
              </a:rPr>
              <a:t>l</a:t>
            </a:r>
            <a:r>
              <a:rPr lang="en-US" sz="3200" dirty="0" smtClean="0">
                <a:ea typeface="Calibri" panose="020F0502020204030204" pitchFamily="34" charset="0"/>
                <a:cs typeface="Times New Roman" panose="02020603050405020304" pitchFamily="18" charset="0"/>
              </a:rPr>
              <a:t>ake pollution</a:t>
            </a:r>
            <a:r>
              <a:rPr lang="en-US" sz="3200" dirty="0" smtClean="0"/>
              <a:t>, wastewater</a:t>
            </a:r>
            <a:r>
              <a:rPr lang="en-US" sz="3200" dirty="0"/>
              <a:t>,</a:t>
            </a:r>
            <a:r>
              <a:rPr lang="en-US" sz="3200" dirty="0" smtClean="0"/>
              <a:t> tributaries… (RMM2017,2020; LO Study)</a:t>
            </a:r>
            <a:endParaRPr lang="en-US" sz="3200" dirty="0"/>
          </a:p>
        </p:txBody>
      </p:sp>
      <p:sp>
        <p:nvSpPr>
          <p:cNvPr id="15" name="TextBox 14"/>
          <p:cNvSpPr txBox="1"/>
          <p:nvPr/>
        </p:nvSpPr>
        <p:spPr>
          <a:xfrm>
            <a:off x="199610" y="4691272"/>
            <a:ext cx="8616544" cy="2031325"/>
          </a:xfrm>
          <a:prstGeom prst="rect">
            <a:avLst/>
          </a:prstGeom>
          <a:solidFill>
            <a:schemeClr val="tx1">
              <a:alpha val="78000"/>
            </a:schemeClr>
          </a:solidFill>
        </p:spPr>
        <p:txBody>
          <a:bodyPr wrap="square" rtlCol="0">
            <a:spAutoFit/>
          </a:bodyPr>
          <a:lstStyle/>
          <a:p>
            <a:pPr marL="285750" indent="-285750">
              <a:buFont typeface="Arial" panose="020B0604020202020204" pitchFamily="34" charset="0"/>
              <a:buChar char="•"/>
            </a:pPr>
            <a:r>
              <a:rPr lang="en-US" dirty="0" smtClean="0">
                <a:solidFill>
                  <a:schemeClr val="bg1"/>
                </a:solidFill>
              </a:rPr>
              <a:t>Sewage wastewater is discharged directly into the lake in many areas on the shore; </a:t>
            </a:r>
          </a:p>
          <a:p>
            <a:pPr marL="285750" indent="-285750">
              <a:buFont typeface="Arial" panose="020B0604020202020204" pitchFamily="34" charset="0"/>
              <a:buChar char="•"/>
            </a:pPr>
            <a:r>
              <a:rPr lang="en-US" dirty="0" smtClean="0">
                <a:solidFill>
                  <a:schemeClr val="bg1"/>
                </a:solidFill>
              </a:rPr>
              <a:t>River </a:t>
            </a:r>
            <a:r>
              <a:rPr lang="en-US" dirty="0" err="1" smtClean="0">
                <a:solidFill>
                  <a:schemeClr val="bg1"/>
                </a:solidFill>
              </a:rPr>
              <a:t>Koselska</a:t>
            </a:r>
            <a:r>
              <a:rPr lang="en-US" dirty="0" smtClean="0">
                <a:solidFill>
                  <a:schemeClr val="bg1"/>
                </a:solidFill>
              </a:rPr>
              <a:t> – one of the largest tributaries and together with River </a:t>
            </a:r>
            <a:r>
              <a:rPr lang="en-US" dirty="0" err="1" smtClean="0">
                <a:solidFill>
                  <a:schemeClr val="bg1"/>
                </a:solidFill>
              </a:rPr>
              <a:t>Sateska</a:t>
            </a:r>
            <a:r>
              <a:rPr lang="en-US" dirty="0" smtClean="0">
                <a:solidFill>
                  <a:schemeClr val="bg1"/>
                </a:solidFill>
              </a:rPr>
              <a:t> one of the largest polluters;</a:t>
            </a:r>
          </a:p>
          <a:p>
            <a:pPr marL="285750" indent="-285750">
              <a:buFont typeface="Arial" panose="020B0604020202020204" pitchFamily="34" charset="0"/>
              <a:buChar char="•"/>
            </a:pPr>
            <a:r>
              <a:rPr lang="en-US" dirty="0" smtClean="0">
                <a:solidFill>
                  <a:schemeClr val="bg1"/>
                </a:solidFill>
              </a:rPr>
              <a:t>The state of the canal just few meters  down from </a:t>
            </a:r>
            <a:r>
              <a:rPr lang="en-US" dirty="0" err="1" smtClean="0">
                <a:solidFill>
                  <a:schemeClr val="bg1"/>
                </a:solidFill>
              </a:rPr>
              <a:t>Biljanini</a:t>
            </a:r>
            <a:r>
              <a:rPr lang="en-US" dirty="0" smtClean="0">
                <a:solidFill>
                  <a:schemeClr val="bg1"/>
                </a:solidFill>
              </a:rPr>
              <a:t> springs.</a:t>
            </a:r>
          </a:p>
          <a:p>
            <a:endParaRPr lang="en-US" i="1" dirty="0" smtClean="0">
              <a:solidFill>
                <a:schemeClr val="bg1"/>
              </a:solidFill>
            </a:endParaRPr>
          </a:p>
          <a:p>
            <a:r>
              <a:rPr lang="en-US" i="1" dirty="0" smtClean="0">
                <a:solidFill>
                  <a:schemeClr val="bg1"/>
                </a:solidFill>
              </a:rPr>
              <a:t>N.B. Despite </a:t>
            </a:r>
            <a:r>
              <a:rPr lang="en-US" i="1" dirty="0">
                <a:solidFill>
                  <a:schemeClr val="bg1"/>
                </a:solidFill>
              </a:rPr>
              <a:t>some maintenance work, the treatment facility of </a:t>
            </a:r>
            <a:r>
              <a:rPr lang="en-US" i="1" dirty="0" err="1">
                <a:solidFill>
                  <a:schemeClr val="bg1"/>
                </a:solidFill>
              </a:rPr>
              <a:t>Ohrid</a:t>
            </a:r>
            <a:r>
              <a:rPr lang="en-US" i="1" dirty="0">
                <a:solidFill>
                  <a:schemeClr val="bg1"/>
                </a:solidFill>
              </a:rPr>
              <a:t> collector</a:t>
            </a:r>
            <a:r>
              <a:rPr lang="mk-MK" i="1" dirty="0">
                <a:solidFill>
                  <a:schemeClr val="bg1"/>
                </a:solidFill>
              </a:rPr>
              <a:t> </a:t>
            </a:r>
            <a:r>
              <a:rPr lang="en-US" i="1" dirty="0">
                <a:solidFill>
                  <a:schemeClr val="bg1"/>
                </a:solidFill>
              </a:rPr>
              <a:t>is not capable of working anywhere close to full </a:t>
            </a:r>
            <a:r>
              <a:rPr lang="en-US" i="1" dirty="0" smtClean="0">
                <a:solidFill>
                  <a:schemeClr val="bg1"/>
                </a:solidFill>
              </a:rPr>
              <a:t>capacity. </a:t>
            </a:r>
            <a:endParaRPr lang="en-US" i="1" dirty="0">
              <a:solidFill>
                <a:schemeClr val="bg1"/>
              </a:solidFill>
            </a:endParaRPr>
          </a:p>
        </p:txBody>
      </p:sp>
    </p:spTree>
    <p:extLst>
      <p:ext uri="{BB962C8B-B14F-4D97-AF65-F5344CB8AC3E}">
        <p14:creationId xmlns:p14="http://schemas.microsoft.com/office/powerpoint/2010/main" val="3800879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34" y="237942"/>
            <a:ext cx="11834192" cy="619272"/>
          </a:xfrm>
          <a:prstGeom prst="rect">
            <a:avLst/>
          </a:prstGeom>
        </p:spPr>
        <p:txBody>
          <a:bodyPr wrap="square">
            <a:spAutoFit/>
          </a:bodyPr>
          <a:lstStyle/>
          <a:p>
            <a:pPr lvl="0" algn="just">
              <a:lnSpc>
                <a:spcPct val="107000"/>
              </a:lnSpc>
              <a:spcAft>
                <a:spcPts val="0"/>
              </a:spcAft>
            </a:pPr>
            <a:r>
              <a:rPr lang="en-US" sz="3200" b="1" dirty="0" smtClean="0">
                <a:effectLst/>
                <a:latin typeface="Calibri" panose="020F0502020204030204" pitchFamily="34" charset="0"/>
                <a:ea typeface="Calibri" panose="020F0502020204030204" pitchFamily="34" charset="0"/>
                <a:cs typeface="Times New Roman" panose="02020603050405020304" pitchFamily="18" charset="0"/>
              </a:rPr>
              <a:t>Threats and current state</a:t>
            </a: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 – invasive species, overfishing, pouching…</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035" y="918460"/>
            <a:ext cx="2517913" cy="1561105"/>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659" y="2776582"/>
            <a:ext cx="2517063" cy="1530375"/>
          </a:xfrm>
          <a:prstGeom prst="rect">
            <a:avLst/>
          </a:prstGeom>
        </p:spPr>
      </p:pic>
      <p:sp>
        <p:nvSpPr>
          <p:cNvPr id="6" name="Rectangle 5"/>
          <p:cNvSpPr/>
          <p:nvPr/>
        </p:nvSpPr>
        <p:spPr>
          <a:xfrm>
            <a:off x="2676949" y="939492"/>
            <a:ext cx="9342773" cy="6186309"/>
          </a:xfrm>
          <a:prstGeom prst="rect">
            <a:avLst/>
          </a:prstGeom>
        </p:spPr>
        <p:txBody>
          <a:bodyPr wrap="square">
            <a:spAutoFit/>
          </a:bodyPr>
          <a:lstStyle/>
          <a:p>
            <a:pPr marL="285750" indent="-285750">
              <a:buFont typeface="Arial" panose="020B0604020202020204" pitchFamily="34" charset="0"/>
              <a:buChar char="•"/>
            </a:pPr>
            <a:r>
              <a:rPr lang="en-US" b="1" dirty="0"/>
              <a:t>RMM </a:t>
            </a:r>
            <a:r>
              <a:rPr lang="en-US" b="1" dirty="0" smtClean="0"/>
              <a:t>2020:</a:t>
            </a:r>
            <a:r>
              <a:rPr lang="en-US" dirty="0" smtClean="0"/>
              <a:t> Several invasive species have been found in </a:t>
            </a:r>
            <a:r>
              <a:rPr lang="en-US" dirty="0" err="1" smtClean="0"/>
              <a:t>Ohrid</a:t>
            </a:r>
            <a:r>
              <a:rPr lang="en-US" dirty="0"/>
              <a:t> </a:t>
            </a:r>
            <a:r>
              <a:rPr lang="en-US" dirty="0" smtClean="0"/>
              <a:t>Lake such </a:t>
            </a:r>
            <a:r>
              <a:rPr lang="en-US" dirty="0"/>
              <a:t>as the Canadian </a:t>
            </a:r>
            <a:r>
              <a:rPr lang="en-US" dirty="0" smtClean="0"/>
              <a:t>waterweed, Acute </a:t>
            </a:r>
            <a:r>
              <a:rPr lang="en-US" dirty="0"/>
              <a:t>pond </a:t>
            </a:r>
            <a:r>
              <a:rPr lang="en-US" dirty="0" smtClean="0"/>
              <a:t>snail, amphipod </a:t>
            </a:r>
            <a:r>
              <a:rPr lang="en-US" dirty="0" err="1"/>
              <a:t>Gammarus</a:t>
            </a:r>
            <a:r>
              <a:rPr lang="en-US" dirty="0"/>
              <a:t> </a:t>
            </a:r>
            <a:r>
              <a:rPr lang="en-US" dirty="0" err="1"/>
              <a:t>roeseli</a:t>
            </a:r>
            <a:r>
              <a:rPr lang="en-US" dirty="0"/>
              <a:t>, and the fish species Rainbow </a:t>
            </a:r>
            <a:r>
              <a:rPr lang="en-US" dirty="0" smtClean="0"/>
              <a:t>trout, </a:t>
            </a:r>
            <a:r>
              <a:rPr lang="en-US" dirty="0"/>
              <a:t>Silver </a:t>
            </a:r>
            <a:r>
              <a:rPr lang="en-US" dirty="0" smtClean="0"/>
              <a:t>carp, </a:t>
            </a:r>
            <a:r>
              <a:rPr lang="en-US" dirty="0"/>
              <a:t>Stone </a:t>
            </a:r>
            <a:r>
              <a:rPr lang="en-US" dirty="0" err="1" smtClean="0"/>
              <a:t>moroko</a:t>
            </a:r>
            <a:r>
              <a:rPr lang="en-US" dirty="0" smtClean="0"/>
              <a:t>, </a:t>
            </a:r>
            <a:r>
              <a:rPr lang="en-US" dirty="0"/>
              <a:t>Prussian </a:t>
            </a:r>
            <a:r>
              <a:rPr lang="en-US" dirty="0" smtClean="0"/>
              <a:t>carp, </a:t>
            </a:r>
            <a:r>
              <a:rPr lang="en-US" dirty="0"/>
              <a:t>Eastern </a:t>
            </a:r>
            <a:r>
              <a:rPr lang="en-US" dirty="0" err="1" smtClean="0"/>
              <a:t>mosquitofish</a:t>
            </a:r>
            <a:r>
              <a:rPr lang="en-US" dirty="0" smtClean="0"/>
              <a:t>, Pumpkinseed and </a:t>
            </a:r>
            <a:r>
              <a:rPr lang="en-US" dirty="0"/>
              <a:t>European </a:t>
            </a:r>
            <a:r>
              <a:rPr lang="en-US" dirty="0" smtClean="0"/>
              <a:t>bitterling. According </a:t>
            </a:r>
            <a:r>
              <a:rPr lang="en-US" dirty="0"/>
              <a:t>to the European Alien Species Information Network (EASIN), the </a:t>
            </a:r>
            <a:r>
              <a:rPr lang="en-US" b="1" u="sng" dirty="0"/>
              <a:t>Stone </a:t>
            </a:r>
            <a:r>
              <a:rPr lang="en-US" b="1" u="sng" dirty="0" err="1"/>
              <a:t>moroko</a:t>
            </a:r>
            <a:r>
              <a:rPr lang="en-US" b="1" u="sng" dirty="0"/>
              <a:t> is part of the list of 49 invasive species of concern for the European Union</a:t>
            </a:r>
            <a:r>
              <a:rPr lang="en-US" dirty="0"/>
              <a:t>, which recommends appropriate measures to be taken if the species has become </a:t>
            </a:r>
            <a:r>
              <a:rPr lang="en-US" dirty="0" smtClean="0"/>
              <a:t>widespread…. </a:t>
            </a:r>
            <a:r>
              <a:rPr lang="en-US" b="1" u="sng" dirty="0" smtClean="0"/>
              <a:t>Rigorous </a:t>
            </a:r>
            <a:r>
              <a:rPr lang="en-US" b="1" u="sng" dirty="0"/>
              <a:t>information on the presence and impact of invasive species </a:t>
            </a:r>
            <a:r>
              <a:rPr lang="en-US" dirty="0"/>
              <a:t>in </a:t>
            </a:r>
            <a:r>
              <a:rPr lang="en-US" dirty="0" err="1"/>
              <a:t>Ohrid</a:t>
            </a:r>
            <a:r>
              <a:rPr lang="en-US" dirty="0"/>
              <a:t> Lake, which can potentially impact the OUV of the property, </a:t>
            </a:r>
            <a:r>
              <a:rPr lang="en-US" b="1" u="sng" dirty="0"/>
              <a:t>is still </a:t>
            </a:r>
            <a:r>
              <a:rPr lang="en-US" b="1" u="sng" dirty="0" smtClean="0"/>
              <a:t>lacking</a:t>
            </a:r>
            <a:r>
              <a:rPr lang="en-US" dirty="0" smtClean="0"/>
              <a:t>;</a:t>
            </a:r>
          </a:p>
          <a:p>
            <a:endParaRPr lang="en-US" dirty="0"/>
          </a:p>
          <a:p>
            <a:pPr marL="285750" indent="-285750">
              <a:buFont typeface="Arial" panose="020B0604020202020204" pitchFamily="34" charset="0"/>
              <a:buChar char="•"/>
            </a:pPr>
            <a:r>
              <a:rPr lang="en-US" b="1" dirty="0" smtClean="0"/>
              <a:t>Lake </a:t>
            </a:r>
            <a:r>
              <a:rPr lang="en-US" b="1" dirty="0" err="1" smtClean="0"/>
              <a:t>Ohrid</a:t>
            </a:r>
            <a:r>
              <a:rPr lang="en-US" b="1" dirty="0" smtClean="0"/>
              <a:t> Re-valorization </a:t>
            </a:r>
            <a:r>
              <a:rPr lang="en-US" b="1" dirty="0"/>
              <a:t>Study:</a:t>
            </a:r>
            <a:r>
              <a:rPr lang="en-US" dirty="0"/>
              <a:t> The presence of exotic fishes like the </a:t>
            </a:r>
            <a:r>
              <a:rPr lang="en-US" b="1" u="sng" dirty="0"/>
              <a:t>rainbow trout</a:t>
            </a:r>
            <a:r>
              <a:rPr lang="en-US" dirty="0"/>
              <a:t> and </a:t>
            </a:r>
            <a:r>
              <a:rPr lang="en-US" b="1" u="sng" dirty="0"/>
              <a:t>Chinese carp</a:t>
            </a:r>
            <a:r>
              <a:rPr lang="en-US" dirty="0"/>
              <a:t> have been recorded by local fishers. The rainbow trout farms in several tributaries</a:t>
            </a:r>
            <a:r>
              <a:rPr lang="en-US" dirty="0" smtClean="0"/>
              <a:t>,…. </a:t>
            </a:r>
            <a:r>
              <a:rPr lang="en-US" dirty="0"/>
              <a:t>are a particular concern, since the species might be able to </a:t>
            </a:r>
            <a:r>
              <a:rPr lang="en-US" b="1" u="sng" dirty="0"/>
              <a:t>displace the native </a:t>
            </a:r>
            <a:r>
              <a:rPr lang="en-US" b="1" u="sng" dirty="0" err="1"/>
              <a:t>Ohrid</a:t>
            </a:r>
            <a:r>
              <a:rPr lang="en-US" b="1" u="sng" dirty="0"/>
              <a:t> </a:t>
            </a:r>
            <a:r>
              <a:rPr lang="en-US" b="1" u="sng" dirty="0" smtClean="0"/>
              <a:t>trout;</a:t>
            </a:r>
          </a:p>
          <a:p>
            <a:endParaRPr lang="en-US" b="1" u="sng" dirty="0"/>
          </a:p>
          <a:p>
            <a:endParaRPr lang="en-US" b="1" u="sng" dirty="0" smtClean="0"/>
          </a:p>
          <a:p>
            <a:pPr marL="285750" indent="-285750">
              <a:buFont typeface="Arial" panose="020B0604020202020204" pitchFamily="34" charset="0"/>
              <a:buChar char="•"/>
            </a:pPr>
            <a:r>
              <a:rPr lang="en-US" b="1" dirty="0"/>
              <a:t>RMM 2020:</a:t>
            </a:r>
            <a:r>
              <a:rPr lang="en-US" dirty="0"/>
              <a:t> </a:t>
            </a:r>
            <a:r>
              <a:rPr lang="en-US" b="1" u="sng" dirty="0"/>
              <a:t>Stocks of the endemic </a:t>
            </a:r>
            <a:r>
              <a:rPr lang="en-US" b="1" u="sng" dirty="0" err="1"/>
              <a:t>Ohrid</a:t>
            </a:r>
            <a:r>
              <a:rPr lang="en-US" b="1" u="sng" dirty="0"/>
              <a:t> trout (</a:t>
            </a:r>
            <a:r>
              <a:rPr lang="en-US" b="1" u="sng" dirty="0" err="1"/>
              <a:t>Salmo</a:t>
            </a:r>
            <a:r>
              <a:rPr lang="en-US" b="1" u="sng" dirty="0"/>
              <a:t> </a:t>
            </a:r>
            <a:r>
              <a:rPr lang="en-US" b="1" u="sng" dirty="0" err="1"/>
              <a:t>letnica</a:t>
            </a:r>
            <a:r>
              <a:rPr lang="en-US" b="1" u="sng" dirty="0"/>
              <a:t>) have been consistently decreasing over the last decades</a:t>
            </a:r>
            <a:r>
              <a:rPr lang="en-US" dirty="0"/>
              <a:t> despite annual repopulation efforts (</a:t>
            </a:r>
            <a:r>
              <a:rPr lang="en-US" dirty="0" err="1"/>
              <a:t>Jordanova</a:t>
            </a:r>
            <a:r>
              <a:rPr lang="en-US" dirty="0"/>
              <a:t> et al. 2016), </a:t>
            </a:r>
            <a:r>
              <a:rPr lang="en-US" b="1" u="sng" dirty="0"/>
              <a:t>mainly due to overfishing and lack of enforcement of fisheries regulations.</a:t>
            </a:r>
            <a:r>
              <a:rPr lang="en-US" dirty="0"/>
              <a:t> </a:t>
            </a:r>
            <a:r>
              <a:rPr lang="en-US" i="1" dirty="0"/>
              <a:t> </a:t>
            </a:r>
            <a:endParaRPr lang="en-US" i="1" dirty="0" smtClean="0"/>
          </a:p>
          <a:p>
            <a:pPr marL="285750" indent="-285750">
              <a:buFont typeface="Arial" panose="020B0604020202020204" pitchFamily="34" charset="0"/>
              <a:buChar char="•"/>
            </a:pPr>
            <a:endParaRPr lang="en-US" i="1" dirty="0"/>
          </a:p>
          <a:p>
            <a:r>
              <a:rPr lang="en-US" i="1" dirty="0" smtClean="0"/>
              <a:t>No </a:t>
            </a:r>
            <a:r>
              <a:rPr lang="en-US" i="1" dirty="0" smtClean="0"/>
              <a:t>field work </a:t>
            </a:r>
            <a:r>
              <a:rPr lang="en-US" i="1" dirty="0" smtClean="0"/>
              <a:t>(monitoring, data gathering, analysis) done for the Study, so still no accurate and up to date information on presence, impact, etc.</a:t>
            </a:r>
            <a:endParaRPr lang="en-US" dirty="0"/>
          </a:p>
          <a:p>
            <a:pPr marL="285750" indent="-285750">
              <a:buFont typeface="Arial" panose="020B0604020202020204" pitchFamily="34" charset="0"/>
              <a:buChar char="•"/>
            </a:pPr>
            <a:endParaRPr lang="en-US" b="1" u="sng"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625" y="4598624"/>
            <a:ext cx="2517323" cy="1887992"/>
          </a:xfrm>
          <a:prstGeom prst="rect">
            <a:avLst/>
          </a:prstGeom>
        </p:spPr>
      </p:pic>
    </p:spTree>
    <p:extLst>
      <p:ext uri="{BB962C8B-B14F-4D97-AF65-F5344CB8AC3E}">
        <p14:creationId xmlns:p14="http://schemas.microsoft.com/office/powerpoint/2010/main" val="1009967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3" y="11595"/>
            <a:ext cx="12150206" cy="6836852"/>
          </a:xfrm>
          <a:prstGeom prst="rect">
            <a:avLst/>
          </a:prstGeom>
        </p:spPr>
      </p:pic>
      <p:sp>
        <p:nvSpPr>
          <p:cNvPr id="2" name="Rectangle 1"/>
          <p:cNvSpPr/>
          <p:nvPr/>
        </p:nvSpPr>
        <p:spPr>
          <a:xfrm>
            <a:off x="26501" y="237942"/>
            <a:ext cx="12123705" cy="619272"/>
          </a:xfrm>
          <a:prstGeom prst="rect">
            <a:avLst/>
          </a:prstGeom>
          <a:solidFill>
            <a:schemeClr val="bg1">
              <a:alpha val="85000"/>
            </a:schemeClr>
          </a:solidFill>
        </p:spPr>
        <p:txBody>
          <a:bodyPr wrap="square">
            <a:spAutoFit/>
          </a:bodyPr>
          <a:lstStyle/>
          <a:p>
            <a:pPr lvl="0" algn="just">
              <a:lnSpc>
                <a:spcPct val="107000"/>
              </a:lnSpc>
              <a:spcAft>
                <a:spcPts val="0"/>
              </a:spcAft>
            </a:pPr>
            <a:r>
              <a:rPr lang="en-US" sz="3200" b="1" dirty="0" smtClean="0">
                <a:effectLst/>
                <a:latin typeface="Calibri" panose="020F0502020204030204" pitchFamily="34" charset="0"/>
                <a:ea typeface="Calibri" panose="020F0502020204030204" pitchFamily="34" charset="0"/>
                <a:cs typeface="Times New Roman" panose="02020603050405020304" pitchFamily="18" charset="0"/>
              </a:rPr>
              <a:t>  Threats and current state</a:t>
            </a: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 – hydrology, fluctuating water level </a:t>
            </a:r>
          </a:p>
        </p:txBody>
      </p:sp>
      <p:sp>
        <p:nvSpPr>
          <p:cNvPr id="3" name="Rectangle 2"/>
          <p:cNvSpPr/>
          <p:nvPr/>
        </p:nvSpPr>
        <p:spPr>
          <a:xfrm>
            <a:off x="6612833" y="1435269"/>
            <a:ext cx="5404849" cy="4247317"/>
          </a:xfrm>
          <a:prstGeom prst="rect">
            <a:avLst/>
          </a:prstGeom>
          <a:solidFill>
            <a:schemeClr val="tx1">
              <a:lumMod val="85000"/>
              <a:lumOff val="15000"/>
              <a:alpha val="85000"/>
            </a:schemeClr>
          </a:solidFill>
        </p:spPr>
        <p:txBody>
          <a:bodyPr wrap="square">
            <a:spAutoFit/>
          </a:bodyPr>
          <a:lstStyle/>
          <a:p>
            <a:endParaRPr lang="en-US" dirty="0" smtClean="0">
              <a:solidFill>
                <a:schemeClr val="bg1"/>
              </a:solidFill>
            </a:endParaRPr>
          </a:p>
          <a:p>
            <a:r>
              <a:rPr lang="en-US" b="1" dirty="0" smtClean="0">
                <a:solidFill>
                  <a:schemeClr val="bg1"/>
                </a:solidFill>
              </a:rPr>
              <a:t>RMM </a:t>
            </a:r>
            <a:r>
              <a:rPr lang="en-US" b="1" dirty="0">
                <a:solidFill>
                  <a:schemeClr val="bg1"/>
                </a:solidFill>
              </a:rPr>
              <a:t>2020:</a:t>
            </a:r>
            <a:r>
              <a:rPr lang="en-US" dirty="0">
                <a:solidFill>
                  <a:schemeClr val="bg1"/>
                </a:solidFill>
              </a:rPr>
              <a:t> </a:t>
            </a:r>
            <a:r>
              <a:rPr lang="en-US" dirty="0" smtClean="0">
                <a:solidFill>
                  <a:schemeClr val="bg1"/>
                </a:solidFill>
              </a:rPr>
              <a:t> Discharges (from </a:t>
            </a:r>
            <a:r>
              <a:rPr lang="en-US" dirty="0">
                <a:solidFill>
                  <a:schemeClr val="bg1"/>
                </a:solidFill>
              </a:rPr>
              <a:t>the l</a:t>
            </a:r>
            <a:r>
              <a:rPr lang="en-US" dirty="0" smtClean="0">
                <a:solidFill>
                  <a:schemeClr val="bg1"/>
                </a:solidFill>
              </a:rPr>
              <a:t>ake) </a:t>
            </a:r>
            <a:r>
              <a:rPr lang="en-US" dirty="0">
                <a:solidFill>
                  <a:schemeClr val="bg1"/>
                </a:solidFill>
              </a:rPr>
              <a:t>into the </a:t>
            </a:r>
            <a:r>
              <a:rPr lang="en-US" dirty="0" err="1">
                <a:solidFill>
                  <a:schemeClr val="bg1"/>
                </a:solidFill>
              </a:rPr>
              <a:t>Crn</a:t>
            </a:r>
            <a:r>
              <a:rPr lang="en-US" dirty="0">
                <a:solidFill>
                  <a:schemeClr val="bg1"/>
                </a:solidFill>
              </a:rPr>
              <a:t> </a:t>
            </a:r>
            <a:r>
              <a:rPr lang="en-US" dirty="0" err="1">
                <a:solidFill>
                  <a:schemeClr val="bg1"/>
                </a:solidFill>
              </a:rPr>
              <a:t>Drim</a:t>
            </a:r>
            <a:r>
              <a:rPr lang="en-US" dirty="0">
                <a:solidFill>
                  <a:schemeClr val="bg1"/>
                </a:solidFill>
              </a:rPr>
              <a:t> </a:t>
            </a:r>
            <a:r>
              <a:rPr lang="en-US" dirty="0" smtClean="0">
                <a:solidFill>
                  <a:schemeClr val="bg1"/>
                </a:solidFill>
              </a:rPr>
              <a:t>(to produce hydroelectric power), result </a:t>
            </a:r>
            <a:r>
              <a:rPr lang="en-US" dirty="0">
                <a:solidFill>
                  <a:schemeClr val="bg1"/>
                </a:solidFill>
              </a:rPr>
              <a:t>in the decrease of the lake’s water levels and are still heavily felt on the Albanian side</a:t>
            </a:r>
            <a:r>
              <a:rPr lang="en-US" dirty="0" smtClean="0">
                <a:solidFill>
                  <a:schemeClr val="bg1"/>
                </a:solidFill>
              </a:rPr>
              <a:t>.</a:t>
            </a:r>
          </a:p>
          <a:p>
            <a:endParaRPr lang="en-US" dirty="0">
              <a:solidFill>
                <a:schemeClr val="bg1"/>
              </a:solidFill>
            </a:endParaRPr>
          </a:p>
          <a:p>
            <a:r>
              <a:rPr lang="en-US" b="1" dirty="0" smtClean="0">
                <a:solidFill>
                  <a:schemeClr val="bg1"/>
                </a:solidFill>
              </a:rPr>
              <a:t>Lake </a:t>
            </a:r>
            <a:r>
              <a:rPr lang="en-US" b="1" dirty="0" err="1" smtClean="0">
                <a:solidFill>
                  <a:schemeClr val="bg1"/>
                </a:solidFill>
              </a:rPr>
              <a:t>Ohrid</a:t>
            </a:r>
            <a:r>
              <a:rPr lang="en-US" b="1" dirty="0" smtClean="0">
                <a:solidFill>
                  <a:schemeClr val="bg1"/>
                </a:solidFill>
              </a:rPr>
              <a:t> Valorization </a:t>
            </a:r>
            <a:r>
              <a:rPr lang="en-US" b="1" dirty="0">
                <a:solidFill>
                  <a:schemeClr val="bg1"/>
                </a:solidFill>
              </a:rPr>
              <a:t>Study:</a:t>
            </a:r>
            <a:r>
              <a:rPr lang="en-US" dirty="0">
                <a:solidFill>
                  <a:schemeClr val="bg1"/>
                </a:solidFill>
              </a:rPr>
              <a:t> </a:t>
            </a:r>
            <a:r>
              <a:rPr lang="en-US" dirty="0" smtClean="0">
                <a:solidFill>
                  <a:schemeClr val="bg1"/>
                </a:solidFill>
              </a:rPr>
              <a:t>Water </a:t>
            </a:r>
            <a:r>
              <a:rPr lang="en-US" dirty="0">
                <a:solidFill>
                  <a:schemeClr val="bg1"/>
                </a:solidFill>
              </a:rPr>
              <a:t>level fluctuations due to the inappropriate management of hydroelectric dams on the </a:t>
            </a:r>
            <a:r>
              <a:rPr lang="en-US" dirty="0" err="1">
                <a:solidFill>
                  <a:schemeClr val="bg1"/>
                </a:solidFill>
              </a:rPr>
              <a:t>Crn</a:t>
            </a:r>
            <a:r>
              <a:rPr lang="en-US" dirty="0">
                <a:solidFill>
                  <a:schemeClr val="bg1"/>
                </a:solidFill>
              </a:rPr>
              <a:t> </a:t>
            </a:r>
            <a:r>
              <a:rPr lang="en-US" dirty="0" err="1" smtClean="0">
                <a:solidFill>
                  <a:schemeClr val="bg1"/>
                </a:solidFill>
              </a:rPr>
              <a:t>Drim</a:t>
            </a:r>
            <a:r>
              <a:rPr lang="en-US" dirty="0" smtClean="0">
                <a:solidFill>
                  <a:schemeClr val="bg1"/>
                </a:solidFill>
              </a:rPr>
              <a:t>.</a:t>
            </a:r>
          </a:p>
          <a:p>
            <a:endParaRPr lang="en-US" dirty="0">
              <a:solidFill>
                <a:schemeClr val="bg1"/>
              </a:solidFill>
            </a:endParaRPr>
          </a:p>
          <a:p>
            <a:endParaRPr lang="en-US" dirty="0" smtClean="0">
              <a:solidFill>
                <a:schemeClr val="bg1"/>
              </a:solidFill>
            </a:endParaRPr>
          </a:p>
          <a:p>
            <a:r>
              <a:rPr lang="en-US" dirty="0" smtClean="0">
                <a:solidFill>
                  <a:schemeClr val="bg1"/>
                </a:solidFill>
              </a:rPr>
              <a:t>Water level in Oct. and Nov. 2021: very close to </a:t>
            </a:r>
            <a:r>
              <a:rPr lang="en-US" dirty="0">
                <a:solidFill>
                  <a:schemeClr val="bg1"/>
                </a:solidFill>
              </a:rPr>
              <a:t>the allowed </a:t>
            </a:r>
            <a:r>
              <a:rPr lang="en-US" dirty="0" smtClean="0">
                <a:solidFill>
                  <a:schemeClr val="bg1"/>
                </a:solidFill>
              </a:rPr>
              <a:t>minimum (1-3 cm)</a:t>
            </a:r>
          </a:p>
          <a:p>
            <a:endParaRPr lang="en-US" dirty="0" smtClean="0">
              <a:solidFill>
                <a:schemeClr val="bg1"/>
              </a:solidFill>
            </a:endParaRPr>
          </a:p>
          <a:p>
            <a:r>
              <a:rPr lang="en-US" dirty="0" smtClean="0">
                <a:solidFill>
                  <a:schemeClr val="bg1"/>
                </a:solidFill>
              </a:rPr>
              <a:t>Pic. (Nov. 21): No water from </a:t>
            </a:r>
            <a:r>
              <a:rPr lang="en-US" dirty="0" err="1" smtClean="0">
                <a:solidFill>
                  <a:schemeClr val="bg1"/>
                </a:solidFill>
              </a:rPr>
              <a:t>Biljanini</a:t>
            </a:r>
            <a:r>
              <a:rPr lang="en-US" dirty="0" smtClean="0">
                <a:solidFill>
                  <a:schemeClr val="bg1"/>
                </a:solidFill>
              </a:rPr>
              <a:t> springs</a:t>
            </a:r>
            <a:endParaRPr lang="en-US" dirty="0">
              <a:solidFill>
                <a:schemeClr val="bg1"/>
              </a:solidFill>
            </a:endParaRPr>
          </a:p>
        </p:txBody>
      </p:sp>
    </p:spTree>
    <p:extLst>
      <p:ext uri="{BB962C8B-B14F-4D97-AF65-F5344CB8AC3E}">
        <p14:creationId xmlns:p14="http://schemas.microsoft.com/office/powerpoint/2010/main" val="1144026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21635"/>
            <a:ext cx="9223513" cy="6036365"/>
          </a:xfrm>
          <a:prstGeom prst="rect">
            <a:avLst/>
          </a:prstGeom>
        </p:spPr>
      </p:pic>
      <p:sp>
        <p:nvSpPr>
          <p:cNvPr id="2" name="Rectangle 1"/>
          <p:cNvSpPr/>
          <p:nvPr/>
        </p:nvSpPr>
        <p:spPr>
          <a:xfrm>
            <a:off x="212034" y="6078569"/>
            <a:ext cx="6096000" cy="369332"/>
          </a:xfrm>
          <a:prstGeom prst="rect">
            <a:avLst/>
          </a:prstGeom>
        </p:spPr>
        <p:txBody>
          <a:bodyPr>
            <a:spAutoFit/>
          </a:bodyPr>
          <a:lstStyle/>
          <a:p>
            <a:endParaRPr lang="en-US" dirty="0"/>
          </a:p>
        </p:txBody>
      </p:sp>
      <p:sp>
        <p:nvSpPr>
          <p:cNvPr id="3" name="Rectangle 2"/>
          <p:cNvSpPr/>
          <p:nvPr/>
        </p:nvSpPr>
        <p:spPr>
          <a:xfrm>
            <a:off x="238531" y="211438"/>
            <a:ext cx="11820948" cy="619272"/>
          </a:xfrm>
          <a:prstGeom prst="rect">
            <a:avLst/>
          </a:prstGeom>
          <a:solidFill>
            <a:schemeClr val="bg1">
              <a:alpha val="66000"/>
            </a:schemeClr>
          </a:solidFill>
        </p:spPr>
        <p:txBody>
          <a:bodyPr wrap="square">
            <a:spAutoFit/>
          </a:bodyPr>
          <a:lstStyle/>
          <a:p>
            <a:pPr lvl="0" algn="just">
              <a:lnSpc>
                <a:spcPct val="107000"/>
              </a:lnSpc>
              <a:spcAft>
                <a:spcPts val="0"/>
              </a:spcAft>
            </a:pPr>
            <a:r>
              <a:rPr lang="en-US" sz="3200" b="1" dirty="0" smtClean="0">
                <a:effectLst/>
                <a:latin typeface="Calibri" panose="020F0502020204030204" pitchFamily="34" charset="0"/>
                <a:ea typeface="Calibri" panose="020F0502020204030204" pitchFamily="34" charset="0"/>
                <a:cs typeface="Times New Roman" panose="02020603050405020304" pitchFamily="18" charset="0"/>
              </a:rPr>
              <a:t>Threats and current state</a:t>
            </a: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 – boats, boat tourism…</a:t>
            </a:r>
          </a:p>
        </p:txBody>
      </p:sp>
      <p:sp>
        <p:nvSpPr>
          <p:cNvPr id="4" name="Rectangle 3"/>
          <p:cNvSpPr/>
          <p:nvPr/>
        </p:nvSpPr>
        <p:spPr>
          <a:xfrm>
            <a:off x="411450" y="4494937"/>
            <a:ext cx="6771867" cy="2031325"/>
          </a:xfrm>
          <a:prstGeom prst="rect">
            <a:avLst/>
          </a:prstGeom>
          <a:solidFill>
            <a:schemeClr val="bg1">
              <a:alpha val="64000"/>
            </a:schemeClr>
          </a:solidFill>
        </p:spPr>
        <p:txBody>
          <a:bodyPr wrap="square">
            <a:spAutoFit/>
          </a:bodyPr>
          <a:lstStyle/>
          <a:p>
            <a:r>
              <a:rPr lang="en-US" b="1" dirty="0"/>
              <a:t>Lake </a:t>
            </a:r>
            <a:r>
              <a:rPr lang="en-US" b="1" dirty="0" err="1" smtClean="0"/>
              <a:t>Ohrid</a:t>
            </a:r>
            <a:r>
              <a:rPr lang="en-US" b="1" dirty="0" smtClean="0"/>
              <a:t> Re-valorization Study: </a:t>
            </a:r>
            <a:r>
              <a:rPr lang="en-US" dirty="0"/>
              <a:t>Use of boats of different types and sizes causing </a:t>
            </a:r>
            <a:r>
              <a:rPr lang="en-US" b="1" u="sng" dirty="0"/>
              <a:t>waves, noise pollution and disturbance; Pollution from oil, gasoline and other chemicals</a:t>
            </a:r>
            <a:r>
              <a:rPr lang="en-US" dirty="0"/>
              <a:t> from boats and vessels (e.g. from the marina) – </a:t>
            </a:r>
            <a:r>
              <a:rPr lang="en-US" b="1" u="sng" dirty="0"/>
              <a:t>High threat</a:t>
            </a:r>
          </a:p>
          <a:p>
            <a:r>
              <a:rPr lang="en-US" dirty="0" smtClean="0"/>
              <a:t>2,268 </a:t>
            </a:r>
            <a:r>
              <a:rPr lang="en-US" dirty="0"/>
              <a:t>recreational and fishing boats </a:t>
            </a:r>
            <a:r>
              <a:rPr lang="en-US" dirty="0" smtClean="0"/>
              <a:t>registered since </a:t>
            </a:r>
            <a:r>
              <a:rPr lang="en-US" dirty="0"/>
              <a:t>1999, of which 500-600 are currently in regular use. The exact number of boats </a:t>
            </a:r>
            <a:r>
              <a:rPr lang="en-US" dirty="0" smtClean="0"/>
              <a:t>is </a:t>
            </a:r>
            <a:r>
              <a:rPr lang="en-US" dirty="0"/>
              <a:t>not known, as the Port </a:t>
            </a:r>
            <a:r>
              <a:rPr lang="en-US" dirty="0" smtClean="0"/>
              <a:t>authority does </a:t>
            </a:r>
            <a:r>
              <a:rPr lang="en-US" dirty="0"/>
              <a:t>not record their locations</a:t>
            </a:r>
            <a:r>
              <a:rPr lang="en-US" dirty="0" smtClean="0"/>
              <a:t>.</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0807" y="830701"/>
            <a:ext cx="3211194" cy="2137779"/>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9508" y="4720221"/>
            <a:ext cx="3211194" cy="2137779"/>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4502" y="2598216"/>
            <a:ext cx="3187498" cy="2122005"/>
          </a:xfrm>
          <a:prstGeom prst="rect">
            <a:avLst/>
          </a:prstGeom>
        </p:spPr>
      </p:pic>
    </p:spTree>
    <p:extLst>
      <p:ext uri="{BB962C8B-B14F-4D97-AF65-F5344CB8AC3E}">
        <p14:creationId xmlns:p14="http://schemas.microsoft.com/office/powerpoint/2010/main" val="3435708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75859"/>
            <a:ext cx="4259951" cy="2835965"/>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5895" y="689110"/>
            <a:ext cx="4253949" cy="2835965"/>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5142" y="702362"/>
            <a:ext cx="4163606" cy="2835965"/>
          </a:xfrm>
          <a:prstGeom prst="rect">
            <a:avLst/>
          </a:prstGeom>
        </p:spPr>
      </p:pic>
      <p:sp>
        <p:nvSpPr>
          <p:cNvPr id="7" name="TextBox 6"/>
          <p:cNvSpPr txBox="1"/>
          <p:nvPr/>
        </p:nvSpPr>
        <p:spPr>
          <a:xfrm>
            <a:off x="116349" y="3556045"/>
            <a:ext cx="11823859" cy="923330"/>
          </a:xfrm>
          <a:prstGeom prst="rect">
            <a:avLst/>
          </a:prstGeom>
          <a:noFill/>
        </p:spPr>
        <p:txBody>
          <a:bodyPr wrap="square" rtlCol="0">
            <a:spAutoFit/>
          </a:bodyPr>
          <a:lstStyle/>
          <a:p>
            <a:r>
              <a:rPr lang="en-US" dirty="0" smtClean="0"/>
              <a:t>Few of many temporary constructions in the lake got removed prior to the WH Sessions in 2019 and 2021. This was presented as </a:t>
            </a:r>
            <a:r>
              <a:rPr lang="en-US" b="1" dirty="0" smtClean="0"/>
              <a:t>“decisive action against the illegal constructions”</a:t>
            </a:r>
            <a:r>
              <a:rPr lang="en-US" dirty="0" smtClean="0"/>
              <a:t>, </a:t>
            </a:r>
            <a:r>
              <a:rPr lang="en-US" b="1" dirty="0" smtClean="0"/>
              <a:t>“clearing the lake shore and bringing it back to its natural state”</a:t>
            </a:r>
            <a:r>
              <a:rPr lang="en-US" dirty="0" smtClean="0"/>
              <a:t>. (pics. taken in Nov.21)</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2" y="4676610"/>
            <a:ext cx="2058690" cy="205869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354" y="4708956"/>
            <a:ext cx="2039596" cy="2039596"/>
          </a:xfrm>
          <a:prstGeom prst="rect">
            <a:avLst/>
          </a:prstGeom>
        </p:spPr>
      </p:pic>
      <p:sp>
        <p:nvSpPr>
          <p:cNvPr id="12" name="Rectangle 11"/>
          <p:cNvSpPr/>
          <p:nvPr/>
        </p:nvSpPr>
        <p:spPr>
          <a:xfrm>
            <a:off x="4333461" y="4268225"/>
            <a:ext cx="7500729" cy="2585323"/>
          </a:xfrm>
          <a:prstGeom prst="rect">
            <a:avLst/>
          </a:prstGeom>
        </p:spPr>
        <p:txBody>
          <a:bodyPr wrap="square">
            <a:spAutoFit/>
          </a:bodyPr>
          <a:lstStyle/>
          <a:p>
            <a:pPr marL="285750" indent="-285750">
              <a:buFont typeface="Arial" panose="020B0604020202020204" pitchFamily="34" charset="0"/>
              <a:buChar char="•"/>
            </a:pPr>
            <a:r>
              <a:rPr lang="en-US" dirty="0" smtClean="0"/>
              <a:t>In Aug/21 Municipality of Ohrid had a public call for design ideas for the beaches (replacement for the removed platforms?). One of the conditions was use of sand. Lake Ohrid natural shore is not sandy. The call was announced and finalized while the Management Plan for the shore is still in a process of creation. </a:t>
            </a:r>
          </a:p>
          <a:p>
            <a:endParaRPr lang="en-US" dirty="0" smtClean="0"/>
          </a:p>
          <a:p>
            <a:pPr marL="285750" indent="-285750">
              <a:buFont typeface="Arial" panose="020B0604020202020204" pitchFamily="34" charset="0"/>
              <a:buChar char="•"/>
            </a:pPr>
            <a:r>
              <a:rPr lang="en-US" dirty="0" smtClean="0"/>
              <a:t>Newly elected Mayor of Ohrid (Nov. 21) stated that the constructions on the beaches are not illegal and announced bringing back private concessions.        </a:t>
            </a:r>
          </a:p>
        </p:txBody>
      </p:sp>
      <p:sp>
        <p:nvSpPr>
          <p:cNvPr id="10" name="Rectangle 9"/>
          <p:cNvSpPr/>
          <p:nvPr/>
        </p:nvSpPr>
        <p:spPr>
          <a:xfrm>
            <a:off x="233702" y="13248"/>
            <a:ext cx="11807688" cy="1077218"/>
          </a:xfrm>
          <a:prstGeom prst="rect">
            <a:avLst/>
          </a:prstGeom>
          <a:solidFill>
            <a:schemeClr val="bg1">
              <a:alpha val="59000"/>
            </a:schemeClr>
          </a:solidFill>
        </p:spPr>
        <p:txBody>
          <a:bodyPr wrap="square">
            <a:spAutoFit/>
          </a:bodyPr>
          <a:lstStyle/>
          <a:p>
            <a:r>
              <a:rPr lang="en-US" sz="3200" b="1" dirty="0" smtClean="0">
                <a:effectLst/>
                <a:latin typeface="Calibri" panose="020F0502020204030204" pitchFamily="34" charset="0"/>
                <a:ea typeface="Calibri" panose="020F0502020204030204" pitchFamily="34" charset="0"/>
                <a:cs typeface="Times New Roman" panose="02020603050405020304" pitchFamily="18" charset="0"/>
              </a:rPr>
              <a:t>Threats and current state</a:t>
            </a: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 - </a:t>
            </a:r>
            <a:r>
              <a:rPr lang="en-US" sz="3200" dirty="0"/>
              <a:t>t</a:t>
            </a:r>
            <a:r>
              <a:rPr lang="en-US" sz="3200" dirty="0" smtClean="0"/>
              <a:t>ourism pressures</a:t>
            </a:r>
            <a:r>
              <a:rPr lang="en-US" sz="3200" dirty="0" smtClean="0"/>
              <a:t>… (RMM 2017,2020; Lake </a:t>
            </a:r>
            <a:r>
              <a:rPr lang="en-US" sz="3200" dirty="0" err="1" smtClean="0"/>
              <a:t>Ohrid</a:t>
            </a:r>
            <a:r>
              <a:rPr lang="en-US" sz="3200" dirty="0" smtClean="0"/>
              <a:t> Re-valorization Study)</a:t>
            </a:r>
            <a:endParaRPr lang="en-US" sz="3200" dirty="0"/>
          </a:p>
        </p:txBody>
      </p:sp>
    </p:spTree>
    <p:extLst>
      <p:ext uri="{BB962C8B-B14F-4D97-AF65-F5344CB8AC3E}">
        <p14:creationId xmlns:p14="http://schemas.microsoft.com/office/powerpoint/2010/main" val="1478574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34" y="237942"/>
            <a:ext cx="11979966" cy="584775"/>
          </a:xfrm>
          <a:prstGeom prst="rect">
            <a:avLst/>
          </a:prstGeom>
        </p:spPr>
        <p:txBody>
          <a:bodyPr wrap="square">
            <a:spAutoFit/>
          </a:bodyPr>
          <a:lstStyle/>
          <a:p>
            <a:pPr lvl="0"/>
            <a:r>
              <a:rPr lang="en-US" sz="3200" b="1" dirty="0" smtClean="0">
                <a:latin typeface="Calibri" panose="020F0502020204030204" pitchFamily="34" charset="0"/>
                <a:ea typeface="Calibri" panose="020F0502020204030204" pitchFamily="34" charset="0"/>
                <a:cs typeface="Times New Roman" panose="02020603050405020304" pitchFamily="18" charset="0"/>
              </a:rPr>
              <a:t>St. </a:t>
            </a:r>
            <a:r>
              <a:rPr lang="en-US" sz="3200" b="1" dirty="0" err="1" smtClean="0">
                <a:latin typeface="Calibri" panose="020F0502020204030204" pitchFamily="34" charset="0"/>
                <a:ea typeface="Calibri" panose="020F0502020204030204" pitchFamily="34" charset="0"/>
                <a:cs typeface="Times New Roman" panose="02020603050405020304" pitchFamily="18" charset="0"/>
              </a:rPr>
              <a:t>Naum</a:t>
            </a:r>
            <a:r>
              <a:rPr lang="en-US" sz="3200" b="1" dirty="0" smtClean="0">
                <a:latin typeface="Calibri" panose="020F0502020204030204" pitchFamily="34" charset="0"/>
                <a:ea typeface="Calibri" panose="020F0502020204030204" pitchFamily="34" charset="0"/>
                <a:cs typeface="Times New Roman" panose="02020603050405020304" pitchFamily="18" charset="0"/>
              </a:rPr>
              <a:t> springs – touristic complex in the zone of strict protection    </a:t>
            </a:r>
            <a:endParaRPr lang="en-US" sz="24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1530" t="10292" r="10306" b="9612"/>
          <a:stretch/>
        </p:blipFill>
        <p:spPr>
          <a:xfrm>
            <a:off x="425313" y="1126802"/>
            <a:ext cx="9010233" cy="5195356"/>
          </a:xfrm>
          <a:prstGeom prst="rect">
            <a:avLst/>
          </a:prstGeom>
        </p:spPr>
      </p:pic>
      <p:sp>
        <p:nvSpPr>
          <p:cNvPr id="8" name="Rectangle 7"/>
          <p:cNvSpPr/>
          <p:nvPr/>
        </p:nvSpPr>
        <p:spPr>
          <a:xfrm>
            <a:off x="9621078" y="1206314"/>
            <a:ext cx="2292625" cy="5078313"/>
          </a:xfrm>
          <a:prstGeom prst="rect">
            <a:avLst/>
          </a:prstGeom>
        </p:spPr>
        <p:txBody>
          <a:bodyPr wrap="square">
            <a:spAutoFit/>
          </a:bodyPr>
          <a:lstStyle/>
          <a:p>
            <a:r>
              <a:rPr lang="en-US" dirty="0" smtClean="0">
                <a:effectLst/>
                <a:latin typeface="Calibri" panose="020F0502020204030204" pitchFamily="34" charset="0"/>
                <a:ea typeface="Calibri" panose="020F0502020204030204" pitchFamily="34" charset="0"/>
              </a:rPr>
              <a:t>Raft Floating Restaurant in the strictly protected area of St. </a:t>
            </a:r>
            <a:r>
              <a:rPr lang="en-US" dirty="0" err="1" smtClean="0">
                <a:effectLst/>
                <a:latin typeface="Calibri" panose="020F0502020204030204" pitchFamily="34" charset="0"/>
                <a:ea typeface="Calibri" panose="020F0502020204030204" pitchFamily="34" charset="0"/>
              </a:rPr>
              <a:t>Naum</a:t>
            </a:r>
            <a:r>
              <a:rPr lang="en-US" dirty="0" smtClean="0">
                <a:effectLst/>
                <a:latin typeface="Calibri" panose="020F0502020204030204" pitchFamily="34" charset="0"/>
                <a:ea typeface="Calibri" panose="020F0502020204030204" pitchFamily="34" charset="0"/>
              </a:rPr>
              <a:t> springs – 6 platforms over the springs (NP Galichica). </a:t>
            </a:r>
          </a:p>
          <a:p>
            <a:endParaRPr lang="en-US" dirty="0" smtClean="0">
              <a:effectLst/>
              <a:latin typeface="Calibri" panose="020F0502020204030204" pitchFamily="34" charset="0"/>
              <a:ea typeface="Calibri" panose="020F0502020204030204" pitchFamily="34" charset="0"/>
            </a:endParaRPr>
          </a:p>
          <a:p>
            <a:r>
              <a:rPr lang="en-US" dirty="0" smtClean="0">
                <a:effectLst/>
                <a:latin typeface="Calibri" panose="020F0502020204030204" pitchFamily="34" charset="0"/>
                <a:ea typeface="Calibri" panose="020F0502020204030204" pitchFamily="34" charset="0"/>
              </a:rPr>
              <a:t>The Law on Nature Protection allows only scientific research in this zone.</a:t>
            </a:r>
          </a:p>
          <a:p>
            <a:endParaRPr lang="en-US" dirty="0">
              <a:latin typeface="Calibri" panose="020F0502020204030204" pitchFamily="34" charset="0"/>
              <a:ea typeface="Calibri" panose="020F0502020204030204" pitchFamily="34" charset="0"/>
            </a:endParaRPr>
          </a:p>
          <a:p>
            <a:r>
              <a:rPr lang="en-US" dirty="0" smtClean="0">
                <a:effectLst/>
                <a:latin typeface="Calibri" panose="020F0502020204030204" pitchFamily="34" charset="0"/>
                <a:ea typeface="Calibri" panose="020F0502020204030204" pitchFamily="34" charset="0"/>
              </a:rPr>
              <a:t>Over 1.000 tourists visit with boats and/or cars daily, during the summer season.</a:t>
            </a:r>
          </a:p>
          <a:p>
            <a:r>
              <a:rPr lang="en-US" dirty="0" smtClean="0">
                <a:effectLst/>
                <a:latin typeface="Calibri" panose="020F0502020204030204" pitchFamily="34" charset="0"/>
                <a:ea typeface="Calibri" panose="020F0502020204030204" pitchFamily="34" charset="0"/>
              </a:rPr>
              <a:t> </a:t>
            </a:r>
          </a:p>
          <a:p>
            <a:endParaRPr lang="en-US" dirty="0"/>
          </a:p>
        </p:txBody>
      </p:sp>
    </p:spTree>
    <p:extLst>
      <p:ext uri="{BB962C8B-B14F-4D97-AF65-F5344CB8AC3E}">
        <p14:creationId xmlns:p14="http://schemas.microsoft.com/office/powerpoint/2010/main" val="2403749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8473" y="238536"/>
            <a:ext cx="4593234" cy="3057841"/>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52" y="3534815"/>
            <a:ext cx="4059713" cy="304478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52" y="238538"/>
            <a:ext cx="4593231" cy="3057839"/>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7079" y="225186"/>
            <a:ext cx="4094922" cy="3071192"/>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44383" y="3532126"/>
            <a:ext cx="4617324" cy="3073878"/>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95859" y="3534815"/>
            <a:ext cx="3882887" cy="3071191"/>
          </a:xfrm>
          <a:prstGeom prst="rect">
            <a:avLst/>
          </a:prstGeom>
        </p:spPr>
      </p:pic>
    </p:spTree>
    <p:extLst>
      <p:ext uri="{BB962C8B-B14F-4D97-AF65-F5344CB8AC3E}">
        <p14:creationId xmlns:p14="http://schemas.microsoft.com/office/powerpoint/2010/main" val="397007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01518" cy="6858000"/>
          </a:xfrm>
          <a:prstGeom prst="rect">
            <a:avLst/>
          </a:prstGeom>
        </p:spPr>
      </p:pic>
      <p:sp>
        <p:nvSpPr>
          <p:cNvPr id="3" name="TextBox 2"/>
          <p:cNvSpPr txBox="1"/>
          <p:nvPr/>
        </p:nvSpPr>
        <p:spPr>
          <a:xfrm>
            <a:off x="7513984" y="0"/>
            <a:ext cx="4770782" cy="7571303"/>
          </a:xfrm>
          <a:prstGeom prst="rect">
            <a:avLst/>
          </a:prstGeom>
          <a:solidFill>
            <a:schemeClr val="tx1">
              <a:lumMod val="85000"/>
              <a:lumOff val="15000"/>
            </a:schemeClr>
          </a:solidFill>
        </p:spPr>
        <p:txBody>
          <a:bodyPr wrap="square" rtlCol="0">
            <a:spAutoFit/>
          </a:bodyPr>
          <a:lstStyle/>
          <a:p>
            <a:endParaRPr lang="en-US" dirty="0" smtClean="0"/>
          </a:p>
          <a:p>
            <a:pPr marL="285750" indent="-285750">
              <a:buFont typeface="Arial" panose="020B0604020202020204" pitchFamily="34" charset="0"/>
              <a:buChar char="•"/>
            </a:pPr>
            <a:r>
              <a:rPr lang="en-US" dirty="0" smtClean="0">
                <a:solidFill>
                  <a:schemeClr val="bg1"/>
                </a:solidFill>
              </a:rPr>
              <a:t>The only habitat of Angelica Palustris -National Red List, Critically Endangered; Bern Convention: Appendix I, revised Resolution No 6 (2011); Annex II of the Habitat Directive;</a:t>
            </a:r>
            <a:r>
              <a:rPr lang="en-US" u="sng" dirty="0" smtClean="0">
                <a:solidFill>
                  <a:schemeClr val="bg1"/>
                </a:solidFill>
              </a:rPr>
              <a:t> </a:t>
            </a:r>
          </a:p>
          <a:p>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Contract with NP Galichica, approved in 2019 by the Government. </a:t>
            </a:r>
            <a:r>
              <a:rPr lang="en-US" dirty="0" err="1" smtClean="0">
                <a:solidFill>
                  <a:schemeClr val="bg1"/>
                </a:solidFill>
              </a:rPr>
              <a:t>MoE</a:t>
            </a:r>
            <a:r>
              <a:rPr lang="en-US" dirty="0" smtClean="0">
                <a:solidFill>
                  <a:schemeClr val="bg1"/>
                </a:solidFill>
              </a:rPr>
              <a:t> approved the Environmental Impact Elaborate and issued water economy permit (2015); </a:t>
            </a:r>
          </a:p>
          <a:p>
            <a:endParaRPr lang="en-US" dirty="0" smtClean="0">
              <a:solidFill>
                <a:schemeClr val="bg1"/>
              </a:solidFill>
            </a:endParaRPr>
          </a:p>
          <a:p>
            <a:pPr marL="285750" indent="-285750">
              <a:buFont typeface="Arial" panose="020B0604020202020204" pitchFamily="34" charset="0"/>
              <a:buChar char="•"/>
            </a:pPr>
            <a:r>
              <a:rPr lang="en-US" dirty="0">
                <a:solidFill>
                  <a:schemeClr val="bg1"/>
                </a:solidFill>
              </a:rPr>
              <a:t>T</a:t>
            </a:r>
            <a:r>
              <a:rPr lang="en-US" dirty="0" smtClean="0">
                <a:solidFill>
                  <a:schemeClr val="bg1"/>
                </a:solidFill>
              </a:rPr>
              <a:t>he Government didn’t approve renewal of the contract, </a:t>
            </a:r>
            <a:r>
              <a:rPr lang="en-US" dirty="0">
                <a:solidFill>
                  <a:schemeClr val="bg1"/>
                </a:solidFill>
              </a:rPr>
              <a:t>(</a:t>
            </a:r>
            <a:r>
              <a:rPr lang="en-US" dirty="0" smtClean="0">
                <a:solidFill>
                  <a:schemeClr val="bg1"/>
                </a:solidFill>
              </a:rPr>
              <a:t>expired 07/21). Pictures taken in Nov. 21 – facility fully functional. Thanks to the approved elaborate and water economy permit, it can continue to work without the Government’s approval for continuation of the contract with NPG, even without the contract;</a:t>
            </a:r>
          </a:p>
          <a:p>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NPG dismissed our comments to include the facility as a threat to NP in the new Management Plan, recommend its removal and envisage restoration of the site.  </a:t>
            </a:r>
          </a:p>
          <a:p>
            <a:endParaRPr lang="en-US" dirty="0" smtClean="0">
              <a:solidFill>
                <a:schemeClr val="bg1"/>
              </a:solidFill>
            </a:endParaRPr>
          </a:p>
          <a:p>
            <a:pPr marL="285750" indent="-285750">
              <a:buFont typeface="Arial" panose="020B0604020202020204" pitchFamily="34" charset="0"/>
              <a:buChar char="•"/>
            </a:pPr>
            <a:endParaRPr lang="en-US" dirty="0">
              <a:solidFill>
                <a:schemeClr val="bg1"/>
              </a:solidFill>
            </a:endParaRPr>
          </a:p>
          <a:p>
            <a:endParaRPr lang="en-US" dirty="0" smtClean="0">
              <a:solidFill>
                <a:schemeClr val="bg1"/>
              </a:solidFill>
            </a:endParaRPr>
          </a:p>
        </p:txBody>
      </p:sp>
    </p:spTree>
    <p:extLst>
      <p:ext uri="{BB962C8B-B14F-4D97-AF65-F5344CB8AC3E}">
        <p14:creationId xmlns:p14="http://schemas.microsoft.com/office/powerpoint/2010/main" val="41224360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9" y="-3"/>
            <a:ext cx="12177243" cy="6851373"/>
          </a:xfrm>
          <a:prstGeom prst="rect">
            <a:avLst/>
          </a:prstGeom>
        </p:spPr>
      </p:pic>
      <p:sp>
        <p:nvSpPr>
          <p:cNvPr id="4" name="Rectangle 3"/>
          <p:cNvSpPr/>
          <p:nvPr/>
        </p:nvSpPr>
        <p:spPr>
          <a:xfrm>
            <a:off x="4389" y="237942"/>
            <a:ext cx="12187611" cy="584775"/>
          </a:xfrm>
          <a:prstGeom prst="rect">
            <a:avLst/>
          </a:prstGeom>
          <a:solidFill>
            <a:schemeClr val="bg1">
              <a:alpha val="53000"/>
            </a:schemeClr>
          </a:solidFill>
        </p:spPr>
        <p:txBody>
          <a:bodyPr wrap="square">
            <a:spAutoFit/>
          </a:bodyPr>
          <a:lstStyle/>
          <a:p>
            <a:pPr lvl="0"/>
            <a:r>
              <a:rPr lang="en-US" sz="3200" b="1" dirty="0" smtClean="0">
                <a:effectLst/>
                <a:latin typeface="Calibri" panose="020F0502020204030204" pitchFamily="34" charset="0"/>
                <a:ea typeface="Calibri" panose="020F0502020204030204" pitchFamily="34" charset="0"/>
                <a:cs typeface="Times New Roman" panose="02020603050405020304" pitchFamily="18" charset="0"/>
              </a:rPr>
              <a:t>  Threats and current state</a:t>
            </a:r>
            <a:r>
              <a:rPr lang="en-US" sz="3200" dirty="0" smtClean="0">
                <a:latin typeface="Calibri" panose="020F0502020204030204" pitchFamily="34" charset="0"/>
                <a:ea typeface="Calibri" panose="020F0502020204030204" pitchFamily="34" charset="0"/>
                <a:cs typeface="Times New Roman" panose="02020603050405020304" pitchFamily="18" charset="0"/>
              </a:rPr>
              <a:t> - </a:t>
            </a:r>
            <a:r>
              <a:rPr lang="en-US" sz="3200" dirty="0" smtClean="0"/>
              <a:t>illegal buildings (RMM 2017,2020)</a:t>
            </a:r>
            <a:endParaRPr lang="en-US" sz="3200" dirty="0"/>
          </a:p>
        </p:txBody>
      </p:sp>
      <p:sp>
        <p:nvSpPr>
          <p:cNvPr id="7" name="TextBox 6"/>
          <p:cNvSpPr txBox="1"/>
          <p:nvPr/>
        </p:nvSpPr>
        <p:spPr>
          <a:xfrm>
            <a:off x="510850" y="968489"/>
            <a:ext cx="6976625" cy="2246769"/>
          </a:xfrm>
          <a:prstGeom prst="rect">
            <a:avLst/>
          </a:prstGeom>
          <a:solidFill>
            <a:schemeClr val="tx1">
              <a:alpha val="68000"/>
            </a:schemeClr>
          </a:solidFill>
        </p:spPr>
        <p:txBody>
          <a:bodyPr wrap="square" rtlCol="0">
            <a:spAutoFit/>
          </a:bodyPr>
          <a:lstStyle/>
          <a:p>
            <a:r>
              <a:rPr lang="en-US" sz="2000" dirty="0">
                <a:solidFill>
                  <a:schemeClr val="bg1"/>
                </a:solidFill>
              </a:rPr>
              <a:t>U</a:t>
            </a:r>
            <a:r>
              <a:rPr lang="en-US" sz="2000" dirty="0" smtClean="0">
                <a:solidFill>
                  <a:schemeClr val="bg1"/>
                </a:solidFill>
              </a:rPr>
              <a:t>rbanization of NP </a:t>
            </a:r>
            <a:r>
              <a:rPr lang="en-US" sz="2000" dirty="0" err="1" smtClean="0">
                <a:solidFill>
                  <a:schemeClr val="bg1"/>
                </a:solidFill>
              </a:rPr>
              <a:t>Galichica</a:t>
            </a:r>
            <a:r>
              <a:rPr lang="en-US" sz="2000" dirty="0" smtClean="0">
                <a:solidFill>
                  <a:schemeClr val="bg1"/>
                </a:solidFill>
              </a:rPr>
              <a:t>… </a:t>
            </a:r>
          </a:p>
          <a:p>
            <a:endParaRPr lang="en-US" sz="2000" dirty="0" smtClean="0">
              <a:solidFill>
                <a:schemeClr val="bg1"/>
              </a:solidFill>
            </a:endParaRPr>
          </a:p>
          <a:p>
            <a:r>
              <a:rPr lang="en-US" sz="2000" dirty="0" smtClean="0">
                <a:solidFill>
                  <a:schemeClr val="bg1"/>
                </a:solidFill>
              </a:rPr>
              <a:t>Over 2.000 illegal constructions within the NP.  </a:t>
            </a:r>
          </a:p>
          <a:p>
            <a:endParaRPr lang="en-US" sz="2000" dirty="0">
              <a:solidFill>
                <a:schemeClr val="bg1"/>
              </a:solidFill>
            </a:endParaRPr>
          </a:p>
          <a:p>
            <a:r>
              <a:rPr lang="en-US" sz="2000" dirty="0" smtClean="0">
                <a:solidFill>
                  <a:schemeClr val="bg1"/>
                </a:solidFill>
              </a:rPr>
              <a:t>NPG dismissed our comments to include an Annex with inventory of illegal constructions within the NP in the new Management Plan, and envisage SEA for their impact.</a:t>
            </a:r>
            <a:endParaRPr lang="en-US" sz="2000" dirty="0">
              <a:solidFill>
                <a:schemeClr val="bg1"/>
              </a:solidFill>
            </a:endParaRPr>
          </a:p>
        </p:txBody>
      </p:sp>
    </p:spTree>
    <p:extLst>
      <p:ext uri="{BB962C8B-B14F-4D97-AF65-F5344CB8AC3E}">
        <p14:creationId xmlns:p14="http://schemas.microsoft.com/office/powerpoint/2010/main" val="11078580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03"/>
            <a:ext cx="12192000" cy="6860369"/>
          </a:xfrm>
          <a:prstGeom prst="rect">
            <a:avLst/>
          </a:prstGeom>
        </p:spPr>
      </p:pic>
      <p:sp>
        <p:nvSpPr>
          <p:cNvPr id="11" name="TextBox 10"/>
          <p:cNvSpPr txBox="1"/>
          <p:nvPr/>
        </p:nvSpPr>
        <p:spPr>
          <a:xfrm>
            <a:off x="0" y="5625669"/>
            <a:ext cx="8812696" cy="954107"/>
          </a:xfrm>
          <a:prstGeom prst="rect">
            <a:avLst/>
          </a:prstGeom>
          <a:solidFill>
            <a:schemeClr val="tx1">
              <a:alpha val="50000"/>
            </a:schemeClr>
          </a:solidFill>
        </p:spPr>
        <p:txBody>
          <a:bodyPr wrap="square" rtlCol="0">
            <a:spAutoFit/>
          </a:bodyPr>
          <a:lstStyle/>
          <a:p>
            <a:r>
              <a:rPr lang="en-US" sz="2800" dirty="0" err="1" smtClean="0">
                <a:solidFill>
                  <a:schemeClr val="bg1"/>
                </a:solidFill>
              </a:rPr>
              <a:t>Kalishta</a:t>
            </a:r>
            <a:r>
              <a:rPr lang="en-US" sz="2800" dirty="0" smtClean="0">
                <a:solidFill>
                  <a:schemeClr val="bg1"/>
                </a:solidFill>
              </a:rPr>
              <a:t> – one of 9 biodiversity hotspots on the lake shore. The only natural habitat of Nuphar lutea in Lake Ohrid.</a:t>
            </a:r>
            <a:endParaRPr lang="en-US" sz="2800" dirty="0">
              <a:solidFill>
                <a:schemeClr val="bg1"/>
              </a:solidFill>
            </a:endParaRPr>
          </a:p>
        </p:txBody>
      </p:sp>
    </p:spTree>
    <p:extLst>
      <p:ext uri="{BB962C8B-B14F-4D97-AF65-F5344CB8AC3E}">
        <p14:creationId xmlns:p14="http://schemas.microsoft.com/office/powerpoint/2010/main" val="3601954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1499" y="241666"/>
            <a:ext cx="9090006" cy="6426989"/>
          </a:xfrm>
          <a:prstGeom prst="rect">
            <a:avLst/>
          </a:prstGeom>
        </p:spPr>
      </p:pic>
      <p:sp>
        <p:nvSpPr>
          <p:cNvPr id="4" name="TextBox 3"/>
          <p:cNvSpPr txBox="1"/>
          <p:nvPr/>
        </p:nvSpPr>
        <p:spPr>
          <a:xfrm>
            <a:off x="5194360" y="1908313"/>
            <a:ext cx="2517913" cy="646331"/>
          </a:xfrm>
          <a:prstGeom prst="rect">
            <a:avLst/>
          </a:prstGeom>
          <a:noFill/>
        </p:spPr>
        <p:txBody>
          <a:bodyPr wrap="square" rtlCol="0">
            <a:spAutoFit/>
          </a:bodyPr>
          <a:lstStyle/>
          <a:p>
            <a:r>
              <a:rPr lang="en-US" dirty="0" smtClean="0">
                <a:solidFill>
                  <a:schemeClr val="bg1"/>
                </a:solidFill>
              </a:rPr>
              <a:t>EMERALD SITE</a:t>
            </a:r>
          </a:p>
          <a:p>
            <a:r>
              <a:rPr lang="en-US" dirty="0" smtClean="0">
                <a:solidFill>
                  <a:schemeClr val="bg1"/>
                </a:solidFill>
              </a:rPr>
              <a:t>LAKE OHRID</a:t>
            </a:r>
          </a:p>
        </p:txBody>
      </p:sp>
      <p:sp>
        <p:nvSpPr>
          <p:cNvPr id="5" name="TextBox 4"/>
          <p:cNvSpPr txBox="1"/>
          <p:nvPr/>
        </p:nvSpPr>
        <p:spPr>
          <a:xfrm>
            <a:off x="7606255" y="3587667"/>
            <a:ext cx="2517913" cy="646331"/>
          </a:xfrm>
          <a:prstGeom prst="rect">
            <a:avLst/>
          </a:prstGeom>
          <a:noFill/>
        </p:spPr>
        <p:txBody>
          <a:bodyPr wrap="square" rtlCol="0">
            <a:spAutoFit/>
          </a:bodyPr>
          <a:lstStyle/>
          <a:p>
            <a:r>
              <a:rPr lang="en-US" dirty="0" smtClean="0">
                <a:solidFill>
                  <a:schemeClr val="bg1"/>
                </a:solidFill>
              </a:rPr>
              <a:t>EMERALD SITE</a:t>
            </a:r>
          </a:p>
          <a:p>
            <a:r>
              <a:rPr lang="en-US" dirty="0" smtClean="0">
                <a:solidFill>
                  <a:schemeClr val="bg1"/>
                </a:solidFill>
              </a:rPr>
              <a:t>GALICHICA</a:t>
            </a:r>
          </a:p>
        </p:txBody>
      </p:sp>
      <p:sp>
        <p:nvSpPr>
          <p:cNvPr id="6" name="TextBox 5"/>
          <p:cNvSpPr txBox="1"/>
          <p:nvPr/>
        </p:nvSpPr>
        <p:spPr>
          <a:xfrm>
            <a:off x="172279" y="294674"/>
            <a:ext cx="2902226" cy="6524863"/>
          </a:xfrm>
          <a:prstGeom prst="rect">
            <a:avLst/>
          </a:prstGeom>
          <a:solidFill>
            <a:schemeClr val="bg1"/>
          </a:solidFill>
        </p:spPr>
        <p:txBody>
          <a:bodyPr wrap="square" rtlCol="0">
            <a:spAutoFit/>
          </a:bodyPr>
          <a:lstStyle/>
          <a:p>
            <a:r>
              <a:rPr lang="en-US" sz="2400" b="1" dirty="0" smtClean="0"/>
              <a:t>Emerald sites </a:t>
            </a:r>
          </a:p>
          <a:p>
            <a:r>
              <a:rPr lang="en-US" sz="2400" b="1" dirty="0" smtClean="0"/>
              <a:t>Lake Ohrid </a:t>
            </a:r>
            <a:r>
              <a:rPr lang="en-US" sz="2400" b="1" dirty="0"/>
              <a:t>and </a:t>
            </a:r>
          </a:p>
          <a:p>
            <a:r>
              <a:rPr lang="en-US" sz="2400" b="1" dirty="0"/>
              <a:t>Galichica</a:t>
            </a:r>
            <a:r>
              <a:rPr lang="en-US" sz="2400" b="1" dirty="0" smtClean="0"/>
              <a:t> </a:t>
            </a:r>
          </a:p>
          <a:p>
            <a:endParaRPr lang="en-US" sz="2000" dirty="0" smtClean="0"/>
          </a:p>
          <a:p>
            <a:r>
              <a:rPr lang="en-US" dirty="0" smtClean="0"/>
              <a:t>Type C - sites </a:t>
            </a:r>
            <a:r>
              <a:rPr lang="en-US" dirty="0"/>
              <a:t>important for birds and other species and/or </a:t>
            </a:r>
            <a:r>
              <a:rPr lang="en-US" dirty="0" smtClean="0"/>
              <a:t>habitats</a:t>
            </a:r>
          </a:p>
          <a:p>
            <a:endParaRPr lang="en-US" dirty="0" smtClean="0"/>
          </a:p>
          <a:p>
            <a:r>
              <a:rPr lang="en-US" dirty="0" smtClean="0"/>
              <a:t>Location: Southwest part of North Macedonia </a:t>
            </a:r>
          </a:p>
          <a:p>
            <a:endParaRPr lang="en-US" b="1" dirty="0" smtClean="0"/>
          </a:p>
          <a:p>
            <a:r>
              <a:rPr lang="en-US" b="1" dirty="0" smtClean="0"/>
              <a:t>LAKE </a:t>
            </a:r>
            <a:r>
              <a:rPr lang="en-US" b="1" dirty="0"/>
              <a:t>OHRID</a:t>
            </a:r>
          </a:p>
          <a:p>
            <a:r>
              <a:rPr lang="en-GB" dirty="0"/>
              <a:t>Code: MK0000024</a:t>
            </a:r>
          </a:p>
          <a:p>
            <a:r>
              <a:rPr lang="en-GB" dirty="0"/>
              <a:t>Area: </a:t>
            </a:r>
            <a:r>
              <a:rPr lang="en-US" dirty="0" smtClean="0"/>
              <a:t>24370,00</a:t>
            </a:r>
          </a:p>
          <a:p>
            <a:endParaRPr lang="en-US" b="1" dirty="0" smtClean="0"/>
          </a:p>
          <a:p>
            <a:r>
              <a:rPr lang="en-US" b="1" dirty="0" smtClean="0"/>
              <a:t>GALICHICA</a:t>
            </a:r>
            <a:endParaRPr lang="en-US" b="1" dirty="0"/>
          </a:p>
          <a:p>
            <a:r>
              <a:rPr lang="en-GB" dirty="0"/>
              <a:t>Code: MK0000001</a:t>
            </a:r>
          </a:p>
          <a:p>
            <a:r>
              <a:rPr lang="en-US" dirty="0"/>
              <a:t>Area: </a:t>
            </a:r>
            <a:r>
              <a:rPr lang="en-US" dirty="0" smtClean="0"/>
              <a:t>22750,00</a:t>
            </a:r>
          </a:p>
          <a:p>
            <a:endParaRPr lang="en-US" dirty="0"/>
          </a:p>
          <a:p>
            <a:r>
              <a:rPr lang="en-US" dirty="0" smtClean="0"/>
              <a:t>Potential NATURA 2000 sites</a:t>
            </a:r>
          </a:p>
          <a:p>
            <a:endParaRPr lang="en-US"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35826926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69"/>
            <a:ext cx="12192000" cy="6860369"/>
          </a:xfrm>
          <a:prstGeom prst="rect">
            <a:avLst/>
          </a:prstGeom>
        </p:spPr>
      </p:pic>
      <p:sp>
        <p:nvSpPr>
          <p:cNvPr id="4" name="TextBox 3"/>
          <p:cNvSpPr txBox="1"/>
          <p:nvPr/>
        </p:nvSpPr>
        <p:spPr>
          <a:xfrm>
            <a:off x="5565913" y="4141450"/>
            <a:ext cx="6626087" cy="2246769"/>
          </a:xfrm>
          <a:prstGeom prst="rect">
            <a:avLst/>
          </a:prstGeom>
          <a:solidFill>
            <a:schemeClr val="tx1">
              <a:alpha val="54000"/>
            </a:schemeClr>
          </a:solidFill>
        </p:spPr>
        <p:txBody>
          <a:bodyPr wrap="square" rtlCol="0">
            <a:spAutoFit/>
          </a:bodyPr>
          <a:lstStyle/>
          <a:p>
            <a:r>
              <a:rPr lang="en-US" sz="2000" dirty="0" smtClean="0">
                <a:solidFill>
                  <a:schemeClr val="bg1"/>
                </a:solidFill>
              </a:rPr>
              <a:t>Illegal weekend houses on the shore close to village </a:t>
            </a:r>
            <a:r>
              <a:rPr lang="en-US" sz="2000" dirty="0" err="1" smtClean="0">
                <a:solidFill>
                  <a:schemeClr val="bg1"/>
                </a:solidFill>
              </a:rPr>
              <a:t>Trpejca</a:t>
            </a:r>
            <a:r>
              <a:rPr lang="en-US" sz="2000" dirty="0">
                <a:solidFill>
                  <a:schemeClr val="bg1"/>
                </a:solidFill>
              </a:rPr>
              <a:t> </a:t>
            </a:r>
            <a:r>
              <a:rPr lang="en-US" sz="2000" dirty="0" smtClean="0">
                <a:solidFill>
                  <a:schemeClr val="bg1"/>
                </a:solidFill>
              </a:rPr>
              <a:t>(NP </a:t>
            </a:r>
            <a:r>
              <a:rPr lang="en-US" sz="2000" dirty="0" err="1" smtClean="0">
                <a:solidFill>
                  <a:schemeClr val="bg1"/>
                </a:solidFill>
              </a:rPr>
              <a:t>Galicica</a:t>
            </a:r>
            <a:r>
              <a:rPr lang="en-US" sz="2000" dirty="0" smtClean="0">
                <a:solidFill>
                  <a:schemeClr val="bg1"/>
                </a:solidFill>
              </a:rPr>
              <a:t>).</a:t>
            </a:r>
          </a:p>
          <a:p>
            <a:r>
              <a:rPr lang="en-US" sz="2000" dirty="0" smtClean="0">
                <a:solidFill>
                  <a:schemeClr val="bg1"/>
                </a:solidFill>
              </a:rPr>
              <a:t>Around </a:t>
            </a:r>
            <a:r>
              <a:rPr lang="en-US" sz="2000" dirty="0">
                <a:solidFill>
                  <a:schemeClr val="bg1"/>
                </a:solidFill>
              </a:rPr>
              <a:t>16.000 requests for legalization of over 19.900 facilities </a:t>
            </a:r>
            <a:r>
              <a:rPr lang="en-US" sz="2000" dirty="0" smtClean="0">
                <a:solidFill>
                  <a:schemeClr val="bg1"/>
                </a:solidFill>
              </a:rPr>
              <a:t>submitted </a:t>
            </a:r>
            <a:r>
              <a:rPr lang="en-US" sz="2000" dirty="0">
                <a:solidFill>
                  <a:schemeClr val="bg1"/>
                </a:solidFill>
              </a:rPr>
              <a:t>by June </a:t>
            </a:r>
            <a:r>
              <a:rPr lang="en-US" sz="2000" dirty="0" smtClean="0">
                <a:solidFill>
                  <a:schemeClr val="bg1"/>
                </a:solidFill>
              </a:rPr>
              <a:t>2020</a:t>
            </a:r>
            <a:r>
              <a:rPr lang="en-US" sz="2000" dirty="0">
                <a:solidFill>
                  <a:schemeClr val="bg1"/>
                </a:solidFill>
              </a:rPr>
              <a:t> </a:t>
            </a:r>
            <a:r>
              <a:rPr lang="en-US" sz="2000" dirty="0" smtClean="0">
                <a:solidFill>
                  <a:schemeClr val="bg1"/>
                </a:solidFill>
              </a:rPr>
              <a:t>to Municipality of </a:t>
            </a:r>
            <a:r>
              <a:rPr lang="en-US" sz="2000" dirty="0" err="1" smtClean="0">
                <a:solidFill>
                  <a:schemeClr val="bg1"/>
                </a:solidFill>
              </a:rPr>
              <a:t>Ohrid</a:t>
            </a:r>
            <a:r>
              <a:rPr lang="en-US" sz="2000" dirty="0" smtClean="0">
                <a:solidFill>
                  <a:schemeClr val="bg1"/>
                </a:solidFill>
              </a:rPr>
              <a:t>. </a:t>
            </a:r>
            <a:r>
              <a:rPr lang="en-US" sz="2000" dirty="0">
                <a:solidFill>
                  <a:schemeClr val="bg1"/>
                </a:solidFill>
              </a:rPr>
              <a:t>T</a:t>
            </a:r>
            <a:r>
              <a:rPr lang="en-US" sz="2000" dirty="0" smtClean="0">
                <a:solidFill>
                  <a:schemeClr val="bg1"/>
                </a:solidFill>
              </a:rPr>
              <a:t>here </a:t>
            </a:r>
            <a:r>
              <a:rPr lang="en-US" sz="2000" dirty="0">
                <a:solidFill>
                  <a:schemeClr val="bg1"/>
                </a:solidFill>
              </a:rPr>
              <a:t>are 420 illegal residential buildings; </a:t>
            </a:r>
            <a:r>
              <a:rPr lang="en-US" sz="2000" dirty="0" smtClean="0">
                <a:solidFill>
                  <a:schemeClr val="bg1"/>
                </a:solidFill>
              </a:rPr>
              <a:t>37 illegal camping </a:t>
            </a:r>
            <a:r>
              <a:rPr lang="en-US" sz="2000" dirty="0">
                <a:solidFill>
                  <a:schemeClr val="bg1"/>
                </a:solidFill>
              </a:rPr>
              <a:t>sites; 13 hotel </a:t>
            </a:r>
            <a:r>
              <a:rPr lang="en-US" sz="2000" dirty="0" smtClean="0">
                <a:solidFill>
                  <a:schemeClr val="bg1"/>
                </a:solidFill>
              </a:rPr>
              <a:t>complexes, over </a:t>
            </a:r>
            <a:r>
              <a:rPr lang="en-US" sz="2000" dirty="0">
                <a:solidFill>
                  <a:schemeClr val="bg1"/>
                </a:solidFill>
              </a:rPr>
              <a:t>20 individual hotels; </a:t>
            </a:r>
            <a:r>
              <a:rPr lang="en-US" sz="2000" dirty="0" smtClean="0">
                <a:solidFill>
                  <a:schemeClr val="bg1"/>
                </a:solidFill>
              </a:rPr>
              <a:t>etc. only in M. </a:t>
            </a:r>
            <a:r>
              <a:rPr lang="en-US" sz="2000" dirty="0" err="1" smtClean="0">
                <a:solidFill>
                  <a:schemeClr val="bg1"/>
                </a:solidFill>
              </a:rPr>
              <a:t>Ohrid</a:t>
            </a:r>
            <a:r>
              <a:rPr lang="en-US" sz="2000" dirty="0" smtClean="0">
                <a:solidFill>
                  <a:schemeClr val="bg1"/>
                </a:solidFill>
              </a:rPr>
              <a:t>. No data for </a:t>
            </a:r>
            <a:r>
              <a:rPr lang="en-US" sz="2000" dirty="0" err="1" smtClean="0">
                <a:solidFill>
                  <a:schemeClr val="bg1"/>
                </a:solidFill>
              </a:rPr>
              <a:t>Struga</a:t>
            </a:r>
            <a:r>
              <a:rPr lang="en-US" sz="2000" dirty="0" smtClean="0">
                <a:solidFill>
                  <a:schemeClr val="bg1"/>
                </a:solidFill>
              </a:rPr>
              <a:t> and </a:t>
            </a:r>
            <a:r>
              <a:rPr lang="en-US" sz="2000" dirty="0" err="1" smtClean="0">
                <a:solidFill>
                  <a:schemeClr val="bg1"/>
                </a:solidFill>
              </a:rPr>
              <a:t>Debarca</a:t>
            </a:r>
            <a:r>
              <a:rPr lang="en-US" sz="2000" dirty="0" smtClean="0">
                <a:solidFill>
                  <a:schemeClr val="bg1"/>
                </a:solidFill>
              </a:rPr>
              <a:t> </a:t>
            </a:r>
            <a:endParaRPr lang="en-US" sz="2000" dirty="0">
              <a:solidFill>
                <a:schemeClr val="bg1"/>
              </a:solidFill>
            </a:endParaRPr>
          </a:p>
        </p:txBody>
      </p:sp>
    </p:spTree>
    <p:extLst>
      <p:ext uri="{BB962C8B-B14F-4D97-AF65-F5344CB8AC3E}">
        <p14:creationId xmlns:p14="http://schemas.microsoft.com/office/powerpoint/2010/main" val="1276975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4315" y="-146054"/>
            <a:ext cx="3604591" cy="6247864"/>
          </a:xfrm>
          <a:prstGeom prst="rect">
            <a:avLst/>
          </a:prstGeom>
          <a:noFill/>
        </p:spPr>
        <p:txBody>
          <a:bodyPr wrap="square" rtlCol="0">
            <a:spAutoFit/>
          </a:bodyPr>
          <a:lstStyle/>
          <a:p>
            <a:endParaRPr lang="en-US" sz="1600" b="1" dirty="0" smtClean="0"/>
          </a:p>
          <a:p>
            <a:r>
              <a:rPr lang="en-US" sz="1600" b="1" dirty="0" smtClean="0"/>
              <a:t>2017 UNESCO Recommendation 9:</a:t>
            </a:r>
            <a:r>
              <a:rPr lang="en-US" sz="1600" i="1" dirty="0" smtClean="0"/>
              <a:t> </a:t>
            </a:r>
          </a:p>
          <a:p>
            <a:endParaRPr lang="en-US" sz="1600" i="1" dirty="0"/>
          </a:p>
          <a:p>
            <a:r>
              <a:rPr lang="en-US" sz="1600" i="1" dirty="0" smtClean="0"/>
              <a:t>Undertake a </a:t>
            </a:r>
            <a:r>
              <a:rPr lang="en-US" sz="1600" b="1" i="1" u="sng" dirty="0" smtClean="0"/>
              <a:t>detailed </a:t>
            </a:r>
            <a:r>
              <a:rPr lang="en-US" sz="1600" b="1" i="1" u="sng" dirty="0"/>
              <a:t>inventory of all existing illegal </a:t>
            </a:r>
            <a:r>
              <a:rPr lang="en-US" sz="1600" b="1" i="1" u="sng" dirty="0" smtClean="0"/>
              <a:t>constructions</a:t>
            </a:r>
            <a:r>
              <a:rPr lang="en-US" sz="1600" i="1" dirty="0" smtClean="0"/>
              <a:t>; carry out </a:t>
            </a:r>
            <a:r>
              <a:rPr lang="en-US" sz="1600" b="1" i="1" u="sng" dirty="0"/>
              <a:t>Heritage and Environmental Impact Assessments </a:t>
            </a:r>
            <a:r>
              <a:rPr lang="en-US" sz="1600" i="1" dirty="0" smtClean="0"/>
              <a:t>to </a:t>
            </a:r>
            <a:r>
              <a:rPr lang="en-US" sz="1600" i="1" dirty="0"/>
              <a:t>assess their impacts on the </a:t>
            </a:r>
            <a:r>
              <a:rPr lang="en-US" sz="1600" i="1" dirty="0" smtClean="0"/>
              <a:t>OUV; </a:t>
            </a:r>
            <a:r>
              <a:rPr lang="en-US" sz="1600" b="1" i="1" u="sng" dirty="0" smtClean="0"/>
              <a:t>remove </a:t>
            </a:r>
            <a:r>
              <a:rPr lang="en-US" sz="1600" b="1" i="1" u="sng" dirty="0"/>
              <a:t>all illegal constructions </a:t>
            </a:r>
            <a:r>
              <a:rPr lang="en-US" sz="1600" i="1" dirty="0"/>
              <a:t>within the property and in particular within the </a:t>
            </a:r>
            <a:r>
              <a:rPr lang="en-US" sz="1600" i="1" dirty="0" err="1"/>
              <a:t>Galičica</a:t>
            </a:r>
            <a:r>
              <a:rPr lang="en-US" sz="1600" i="1" dirty="0"/>
              <a:t> National Park, </a:t>
            </a:r>
            <a:r>
              <a:rPr lang="en-US" sz="1600" i="1" dirty="0" smtClean="0"/>
              <a:t>which </a:t>
            </a:r>
            <a:r>
              <a:rPr lang="en-US" sz="1600" i="1" dirty="0"/>
              <a:t>are </a:t>
            </a:r>
            <a:r>
              <a:rPr lang="en-US" sz="1600" b="1" i="1" u="sng" dirty="0"/>
              <a:t>considered to represent a </a:t>
            </a:r>
            <a:r>
              <a:rPr lang="en-US" sz="1600" b="1" i="1" u="sng" dirty="0" smtClean="0"/>
              <a:t>threat</a:t>
            </a:r>
            <a:r>
              <a:rPr lang="en-US" sz="1600" i="1" dirty="0" smtClean="0"/>
              <a:t>; </a:t>
            </a:r>
            <a:r>
              <a:rPr lang="en-US" sz="1600" i="1" dirty="0"/>
              <a:t>ensure the </a:t>
            </a:r>
            <a:r>
              <a:rPr lang="en-US" sz="1600" b="1" i="1" u="sng" dirty="0"/>
              <a:t>strict enforcement of existing laws and regulations to prevent any further illegal </a:t>
            </a:r>
            <a:r>
              <a:rPr lang="en-US" sz="1600" b="1" i="1" u="sng" dirty="0" smtClean="0"/>
              <a:t>constructions</a:t>
            </a:r>
            <a:r>
              <a:rPr lang="en-US" sz="1600" i="1" dirty="0" smtClean="0"/>
              <a:t> </a:t>
            </a:r>
            <a:r>
              <a:rPr lang="en-US" sz="1600" i="1" dirty="0"/>
              <a:t>within the property</a:t>
            </a:r>
            <a:r>
              <a:rPr lang="en-US" sz="1600" i="1" dirty="0" smtClean="0"/>
              <a:t>.</a:t>
            </a:r>
            <a:r>
              <a:rPr lang="en-US" sz="1600" dirty="0"/>
              <a:t> </a:t>
            </a:r>
          </a:p>
          <a:p>
            <a:endParaRPr lang="en-US" sz="1600" b="1" dirty="0" smtClean="0"/>
          </a:p>
          <a:p>
            <a:r>
              <a:rPr lang="en-US" sz="1600" b="1" dirty="0" smtClean="0"/>
              <a:t>And </a:t>
            </a:r>
            <a:r>
              <a:rPr lang="en-US" sz="1600" b="1" dirty="0"/>
              <a:t>the immediate measure:</a:t>
            </a:r>
            <a:r>
              <a:rPr lang="en-US" sz="1600" dirty="0"/>
              <a:t> </a:t>
            </a:r>
            <a:endParaRPr lang="en-US" sz="1600" dirty="0" smtClean="0"/>
          </a:p>
          <a:p>
            <a:r>
              <a:rPr lang="en-US" sz="1600" i="1" dirty="0" smtClean="0"/>
              <a:t>“</a:t>
            </a:r>
            <a:r>
              <a:rPr lang="en-US" sz="1600" b="1" i="1" u="sng" dirty="0"/>
              <a:t>Halt the process of legalization of all illegal constructions </a:t>
            </a:r>
            <a:r>
              <a:rPr lang="en-US" sz="1600" i="1" dirty="0"/>
              <a:t>within the property</a:t>
            </a:r>
            <a:r>
              <a:rPr lang="en-US" sz="1600" dirty="0"/>
              <a:t> </a:t>
            </a:r>
            <a:r>
              <a:rPr lang="en-US" sz="1600" i="1" dirty="0"/>
              <a:t>until a detailed inventory of all existing constructions is established and relevant Heritage and Environmental Impact Assessments (HIA and EIA) have been carried out”</a:t>
            </a:r>
            <a:r>
              <a:rPr lang="en-US" sz="1600" dirty="0"/>
              <a:t> </a:t>
            </a:r>
          </a:p>
          <a:p>
            <a:endParaRPr lang="en-US" sz="1600" dirty="0" smtClean="0"/>
          </a:p>
        </p:txBody>
      </p:sp>
      <p:sp>
        <p:nvSpPr>
          <p:cNvPr id="6" name="TextBox 5"/>
          <p:cNvSpPr txBox="1"/>
          <p:nvPr/>
        </p:nvSpPr>
        <p:spPr>
          <a:xfrm>
            <a:off x="4313584" y="-152678"/>
            <a:ext cx="3604591" cy="7232749"/>
          </a:xfrm>
          <a:prstGeom prst="rect">
            <a:avLst/>
          </a:prstGeom>
          <a:noFill/>
        </p:spPr>
        <p:txBody>
          <a:bodyPr wrap="square" rtlCol="0">
            <a:spAutoFit/>
          </a:bodyPr>
          <a:lstStyle/>
          <a:p>
            <a:endParaRPr lang="en-US" sz="1600" b="1" dirty="0" smtClean="0"/>
          </a:p>
          <a:p>
            <a:r>
              <a:rPr lang="en-US" sz="1600" b="1" dirty="0" smtClean="0"/>
              <a:t>The Government:</a:t>
            </a:r>
          </a:p>
          <a:p>
            <a:r>
              <a:rPr lang="en-US" sz="1600" dirty="0"/>
              <a:t>In 2021 </a:t>
            </a:r>
            <a:r>
              <a:rPr lang="en-US" sz="1600" dirty="0" smtClean="0"/>
              <a:t>proposed </a:t>
            </a:r>
            <a:r>
              <a:rPr lang="en-US" sz="1600" b="1" u="sng" dirty="0" smtClean="0"/>
              <a:t>a law </a:t>
            </a:r>
            <a:r>
              <a:rPr lang="en-US" sz="1600" b="1" u="sng" dirty="0"/>
              <a:t>for </a:t>
            </a:r>
            <a:r>
              <a:rPr lang="en-US" sz="1600" b="1" u="sng" dirty="0" smtClean="0"/>
              <a:t>extension of the validity of Law </a:t>
            </a:r>
            <a:r>
              <a:rPr lang="en-US" sz="1600" b="1" u="sng" dirty="0"/>
              <a:t>on legalization of illegal </a:t>
            </a:r>
            <a:r>
              <a:rPr lang="en-US" sz="1600" b="1" u="sng" dirty="0" smtClean="0"/>
              <a:t>facilities </a:t>
            </a:r>
            <a:r>
              <a:rPr lang="en-US" sz="1600" dirty="0" smtClean="0"/>
              <a:t>built until 2011, until March 2026. The Assembly adopted this law in July 2021. </a:t>
            </a:r>
          </a:p>
          <a:p>
            <a:endParaRPr lang="en-US" sz="1600" dirty="0" smtClean="0"/>
          </a:p>
          <a:p>
            <a:r>
              <a:rPr lang="en-US" sz="1600" dirty="0" smtClean="0"/>
              <a:t>The Government </a:t>
            </a:r>
            <a:r>
              <a:rPr lang="en-US" sz="1600" b="1" u="sng" dirty="0" smtClean="0"/>
              <a:t>proposed another (parallel) Law for legalization of illegal constructions built until January 2021. </a:t>
            </a:r>
            <a:r>
              <a:rPr lang="en-US" sz="1600" dirty="0" smtClean="0"/>
              <a:t>There is a provision that buildings in WH Ohrid Region can be legalized only with a positive opinion from </a:t>
            </a:r>
            <a:r>
              <a:rPr lang="en-US" sz="1600" dirty="0" err="1" smtClean="0"/>
              <a:t>MoE</a:t>
            </a:r>
            <a:r>
              <a:rPr lang="en-US" sz="1600" dirty="0" smtClean="0"/>
              <a:t> and Ministry of Culture, confirming they don’t have a negative impact on the OUV (based on the impact assessment studies).</a:t>
            </a:r>
          </a:p>
          <a:p>
            <a:r>
              <a:rPr lang="en-US" sz="1600" dirty="0" smtClean="0"/>
              <a:t>The law is still in a procedure.</a:t>
            </a:r>
            <a:endParaRPr lang="en-US" sz="1600" dirty="0"/>
          </a:p>
          <a:p>
            <a:endParaRPr lang="en-US" sz="1600" b="1" dirty="0" smtClean="0"/>
          </a:p>
          <a:p>
            <a:r>
              <a:rPr lang="en-US" sz="1600" b="1" dirty="0" smtClean="0"/>
              <a:t>Once adopted, this second law stipulates a halt to all initiated procedures for removal of illegal constructions (everywhere in the country).</a:t>
            </a:r>
          </a:p>
          <a:p>
            <a:endParaRPr lang="en-US" sz="1600" b="1" dirty="0" smtClean="0"/>
          </a:p>
          <a:p>
            <a:endParaRPr lang="en-US" sz="1600" b="1" dirty="0"/>
          </a:p>
          <a:p>
            <a:endParaRPr lang="en-US" sz="1600" b="1" dirty="0"/>
          </a:p>
          <a:p>
            <a:r>
              <a:rPr lang="en-US" sz="1600" i="1" dirty="0" smtClean="0"/>
              <a:t> </a:t>
            </a:r>
          </a:p>
          <a:p>
            <a:endParaRPr lang="en-US" sz="1600" dirty="0" smtClean="0"/>
          </a:p>
        </p:txBody>
      </p:sp>
      <p:sp>
        <p:nvSpPr>
          <p:cNvPr id="7" name="TextBox 6"/>
          <p:cNvSpPr txBox="1"/>
          <p:nvPr/>
        </p:nvSpPr>
        <p:spPr>
          <a:xfrm>
            <a:off x="8368761" y="-179182"/>
            <a:ext cx="3604591" cy="11172289"/>
          </a:xfrm>
          <a:prstGeom prst="rect">
            <a:avLst/>
          </a:prstGeom>
          <a:noFill/>
        </p:spPr>
        <p:txBody>
          <a:bodyPr wrap="square" rtlCol="0">
            <a:spAutoFit/>
          </a:bodyPr>
          <a:lstStyle/>
          <a:p>
            <a:endParaRPr lang="en-US" sz="1600" b="1" dirty="0" smtClean="0"/>
          </a:p>
          <a:p>
            <a:r>
              <a:rPr lang="en-US" sz="1600" b="1" dirty="0" smtClean="0"/>
              <a:t>Local authorities :</a:t>
            </a:r>
            <a:r>
              <a:rPr lang="en-US" sz="1600" i="1" dirty="0" smtClean="0"/>
              <a:t> </a:t>
            </a:r>
          </a:p>
          <a:p>
            <a:pPr marL="0" lvl="1"/>
            <a:r>
              <a:rPr lang="en-US" sz="1600" dirty="0"/>
              <a:t>T</a:t>
            </a:r>
            <a:r>
              <a:rPr lang="en-US" sz="1600" dirty="0" smtClean="0"/>
              <a:t>he latest agenda of </a:t>
            </a:r>
            <a:r>
              <a:rPr lang="en-US" sz="1600" dirty="0" smtClean="0"/>
              <a:t>the new </a:t>
            </a:r>
            <a:r>
              <a:rPr lang="en-US" sz="1600" dirty="0" smtClean="0"/>
              <a:t>local</a:t>
            </a:r>
            <a:r>
              <a:rPr lang="en-US" sz="1600" dirty="0" smtClean="0"/>
              <a:t> council of the Municipality of </a:t>
            </a:r>
            <a:r>
              <a:rPr lang="en-US" sz="1600" dirty="0" err="1" smtClean="0"/>
              <a:t>Ohrid</a:t>
            </a:r>
            <a:r>
              <a:rPr lang="en-US" sz="1600" dirty="0" smtClean="0"/>
              <a:t> included discussion </a:t>
            </a:r>
            <a:r>
              <a:rPr lang="en-US" sz="1600" dirty="0" smtClean="0"/>
              <a:t>for </a:t>
            </a:r>
            <a:r>
              <a:rPr lang="en-US" sz="1600" b="1" u="sng" dirty="0" smtClean="0"/>
              <a:t>legalization of over 100 </a:t>
            </a:r>
            <a:r>
              <a:rPr lang="en-US" sz="1600" b="1" u="sng" dirty="0" smtClean="0"/>
              <a:t>illegal constructions</a:t>
            </a:r>
            <a:r>
              <a:rPr lang="en-US" sz="1600" u="sng" dirty="0" smtClean="0"/>
              <a:t>. </a:t>
            </a:r>
            <a:r>
              <a:rPr lang="en-US" sz="1600" dirty="0" smtClean="0"/>
              <a:t>There was a </a:t>
            </a:r>
            <a:r>
              <a:rPr lang="en-US" sz="1600" b="1" u="sng" dirty="0" smtClean="0"/>
              <a:t>consensus among the representatives of all parties to speed u and easy up the legalization of the illegal buildings.</a:t>
            </a:r>
            <a:endParaRPr lang="en-US" sz="1600" b="1" u="sng" dirty="0" smtClean="0"/>
          </a:p>
          <a:p>
            <a:pPr marL="0" lvl="1"/>
            <a:r>
              <a:rPr lang="en-US" sz="1600" dirty="0" smtClean="0"/>
              <a:t>The old Mayor of Municipality of </a:t>
            </a:r>
            <a:r>
              <a:rPr lang="en-US" sz="1600" dirty="0" err="1" smtClean="0"/>
              <a:t>Struga</a:t>
            </a:r>
            <a:r>
              <a:rPr lang="en-US" sz="1600" dirty="0" smtClean="0"/>
              <a:t> got re-elected. His position is that there are no illegal constructions in </a:t>
            </a:r>
            <a:r>
              <a:rPr lang="en-US" sz="1600" dirty="0" err="1" smtClean="0"/>
              <a:t>Struga</a:t>
            </a:r>
            <a:r>
              <a:rPr lang="en-US" sz="1600" dirty="0" smtClean="0"/>
              <a:t>. </a:t>
            </a:r>
          </a:p>
          <a:p>
            <a:pPr marL="0" lvl="1"/>
            <a:r>
              <a:rPr lang="en-US" sz="1600" dirty="0" smtClean="0"/>
              <a:t> </a:t>
            </a:r>
          </a:p>
          <a:p>
            <a:pPr marL="0" lvl="1"/>
            <a:endParaRPr lang="en-US" sz="1600" dirty="0"/>
          </a:p>
          <a:p>
            <a:pPr marL="0" lvl="1"/>
            <a:r>
              <a:rPr lang="en-US" sz="1600" b="1" dirty="0" smtClean="0"/>
              <a:t>No Inventory has been compiled, or it’s not publically available.</a:t>
            </a:r>
          </a:p>
          <a:p>
            <a:pPr marL="0" lvl="1"/>
            <a:endParaRPr lang="en-US" sz="1600" b="1" dirty="0"/>
          </a:p>
          <a:p>
            <a:pPr marL="0" lvl="1"/>
            <a:r>
              <a:rPr lang="en-US" sz="1600" b="1" dirty="0" smtClean="0"/>
              <a:t>So far no intention to conduct EIA (SEA) and/or HIA. </a:t>
            </a:r>
            <a:r>
              <a:rPr lang="en-US" sz="1600" dirty="0" smtClean="0"/>
              <a:t>According to the State of Conservation Report, submitted in 2020 </a:t>
            </a:r>
            <a:r>
              <a:rPr lang="en-US" sz="1600" dirty="0"/>
              <a:t>to the World Heritage Centre</a:t>
            </a:r>
            <a:r>
              <a:rPr lang="en-US" sz="1600" dirty="0" smtClean="0"/>
              <a:t>, there </a:t>
            </a:r>
            <a:r>
              <a:rPr lang="en-US" sz="1600" dirty="0"/>
              <a:t>is no legal framework for </a:t>
            </a:r>
            <a:r>
              <a:rPr lang="en-US" sz="1600" dirty="0" smtClean="0"/>
              <a:t>EIA (SEA) and HIA studies.</a:t>
            </a:r>
            <a:endParaRPr lang="en-US" sz="1600" b="1" dirty="0" smtClean="0"/>
          </a:p>
          <a:p>
            <a:pPr marL="0" lvl="1"/>
            <a:r>
              <a:rPr lang="en-US" sz="1600" dirty="0" smtClean="0"/>
              <a:t>This is not true - EIA and SEA Directives have been transposed for over a decade. Many EIA and SEA procedures have been conducted so far.</a:t>
            </a:r>
          </a:p>
          <a:p>
            <a:pPr marL="0" lvl="1"/>
            <a:endParaRPr lang="en-US" sz="1600" dirty="0" smtClean="0"/>
          </a:p>
          <a:p>
            <a:pPr marL="0" lvl="1"/>
            <a:endParaRPr lang="en-US" sz="1600" dirty="0"/>
          </a:p>
          <a:p>
            <a:pPr marL="0" lvl="1"/>
            <a:endParaRPr lang="en-US" sz="1600" dirty="0" smtClean="0"/>
          </a:p>
          <a:p>
            <a:pPr marL="0" lvl="1"/>
            <a:endParaRPr lang="en-US" sz="1600" dirty="0"/>
          </a:p>
          <a:p>
            <a:pPr marL="0" lvl="1"/>
            <a:endParaRPr lang="en-US" sz="1600" dirty="0" smtClean="0"/>
          </a:p>
          <a:p>
            <a:pPr marL="0" lvl="1"/>
            <a:endParaRPr lang="en-US" sz="1600" dirty="0"/>
          </a:p>
          <a:p>
            <a:pPr marL="0" lvl="1"/>
            <a:endParaRPr lang="en-US" sz="1600" dirty="0" smtClean="0"/>
          </a:p>
          <a:p>
            <a:pPr marL="0" lvl="1"/>
            <a:endParaRPr lang="en-US" sz="1600" dirty="0"/>
          </a:p>
          <a:p>
            <a:pPr marL="0" lvl="1"/>
            <a:endParaRPr lang="en-US" sz="1600" dirty="0" smtClean="0"/>
          </a:p>
          <a:p>
            <a:pPr marL="0" lvl="1"/>
            <a:endParaRPr lang="en-US" sz="1600" dirty="0"/>
          </a:p>
          <a:p>
            <a:pPr marL="0" lvl="1"/>
            <a:endParaRPr lang="en-US" sz="1600" dirty="0" smtClean="0"/>
          </a:p>
          <a:p>
            <a:pPr marL="0" lvl="1"/>
            <a:endParaRPr lang="en-US" sz="1600" dirty="0"/>
          </a:p>
          <a:p>
            <a:pPr marL="0" lvl="1"/>
            <a:endParaRPr lang="en-US" sz="1600" dirty="0" smtClean="0"/>
          </a:p>
          <a:p>
            <a:pPr marL="0" lvl="1"/>
            <a:endParaRPr lang="en-US" sz="1600" dirty="0"/>
          </a:p>
          <a:p>
            <a:pPr marL="0" lvl="1"/>
            <a:endParaRPr lang="en-US" sz="1600" dirty="0" smtClean="0"/>
          </a:p>
          <a:p>
            <a:pPr marL="0" lvl="1"/>
            <a:endParaRPr lang="en-US" sz="1600" dirty="0"/>
          </a:p>
          <a:p>
            <a:pPr marL="0" lvl="1"/>
            <a:r>
              <a:rPr lang="en-US" sz="1600" dirty="0" smtClean="0"/>
              <a:t> </a:t>
            </a:r>
            <a:endParaRPr lang="en-US" sz="1600" dirty="0"/>
          </a:p>
          <a:p>
            <a:endParaRPr lang="en-US" sz="1600" dirty="0" smtClean="0"/>
          </a:p>
        </p:txBody>
      </p:sp>
    </p:spTree>
    <p:extLst>
      <p:ext uri="{BB962C8B-B14F-4D97-AF65-F5344CB8AC3E}">
        <p14:creationId xmlns:p14="http://schemas.microsoft.com/office/powerpoint/2010/main" val="234376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45" r="-381"/>
          <a:stretch/>
        </p:blipFill>
        <p:spPr>
          <a:xfrm>
            <a:off x="33130" y="0"/>
            <a:ext cx="12337774" cy="6891715"/>
          </a:xfrm>
          <a:prstGeom prst="rect">
            <a:avLst/>
          </a:prstGeom>
        </p:spPr>
      </p:pic>
      <p:sp>
        <p:nvSpPr>
          <p:cNvPr id="4" name="Rectangle 3"/>
          <p:cNvSpPr/>
          <p:nvPr/>
        </p:nvSpPr>
        <p:spPr>
          <a:xfrm>
            <a:off x="212034" y="237942"/>
            <a:ext cx="11979966" cy="1323439"/>
          </a:xfrm>
          <a:prstGeom prst="rect">
            <a:avLst/>
          </a:prstGeom>
          <a:solidFill>
            <a:schemeClr val="bg1">
              <a:alpha val="46000"/>
            </a:schemeClr>
          </a:solidFill>
        </p:spPr>
        <p:txBody>
          <a:bodyPr wrap="square">
            <a:spAutoFit/>
          </a:bodyPr>
          <a:lstStyle/>
          <a:p>
            <a:pPr lvl="0"/>
            <a:r>
              <a:rPr lang="en-US" sz="3200" b="1" dirty="0" smtClean="0">
                <a:effectLst/>
                <a:latin typeface="Calibri" panose="020F0502020204030204" pitchFamily="34" charset="0"/>
                <a:ea typeface="Calibri" panose="020F0502020204030204" pitchFamily="34" charset="0"/>
                <a:cs typeface="Times New Roman" panose="02020603050405020304" pitchFamily="18" charset="0"/>
              </a:rPr>
              <a:t>Threats and current state</a:t>
            </a:r>
            <a:r>
              <a:rPr lang="en-US" sz="3200" dirty="0" smtClean="0">
                <a:latin typeface="Calibri" panose="020F0502020204030204" pitchFamily="34" charset="0"/>
                <a:ea typeface="Calibri" panose="020F0502020204030204" pitchFamily="34" charset="0"/>
                <a:cs typeface="Times New Roman" panose="02020603050405020304" pitchFamily="18" charset="0"/>
              </a:rPr>
              <a:t> - </a:t>
            </a:r>
            <a:r>
              <a:rPr lang="en-US" sz="2400" dirty="0" smtClean="0"/>
              <a:t>Urban sprawl; Delay </a:t>
            </a:r>
            <a:r>
              <a:rPr lang="en-US" sz="2400" dirty="0"/>
              <a:t>and weakness of the moratorium on any new </a:t>
            </a:r>
            <a:r>
              <a:rPr lang="en-US" sz="2400" dirty="0" smtClean="0"/>
              <a:t>construction (</a:t>
            </a:r>
            <a:r>
              <a:rPr lang="en-US" sz="2400" dirty="0" smtClean="0">
                <a:latin typeface="Calibri" panose="020F0502020204030204" pitchFamily="34" charset="0"/>
                <a:ea typeface="Calibri" panose="020F0502020204030204" pitchFamily="34" charset="0"/>
                <a:cs typeface="Times New Roman" panose="02020603050405020304" pitchFamily="18" charset="0"/>
              </a:rPr>
              <a:t>RMM 2017, 2020</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r>
              <a:rPr lang="en-US" sz="2400" dirty="0" smtClean="0"/>
              <a:t>; Urbanization (Lake </a:t>
            </a:r>
            <a:r>
              <a:rPr lang="en-US" sz="2400" dirty="0" err="1"/>
              <a:t>Ohrid</a:t>
            </a:r>
            <a:r>
              <a:rPr lang="en-US" sz="2400" dirty="0"/>
              <a:t> </a:t>
            </a:r>
            <a:r>
              <a:rPr lang="en-US" sz="2400" dirty="0" smtClean="0"/>
              <a:t>Study); Urbanization </a:t>
            </a:r>
            <a:r>
              <a:rPr lang="en-US" sz="2400" dirty="0"/>
              <a:t>and </a:t>
            </a:r>
            <a:r>
              <a:rPr lang="en-US" sz="2400" dirty="0" smtClean="0"/>
              <a:t>infrastructure (NPG MP)…</a:t>
            </a:r>
            <a:endParaRPr lang="en-US" sz="2400" dirty="0"/>
          </a:p>
        </p:txBody>
      </p:sp>
      <p:sp>
        <p:nvSpPr>
          <p:cNvPr id="8" name="TextBox 7"/>
          <p:cNvSpPr txBox="1"/>
          <p:nvPr/>
        </p:nvSpPr>
        <p:spPr>
          <a:xfrm>
            <a:off x="212034" y="3318607"/>
            <a:ext cx="4002157" cy="1815882"/>
          </a:xfrm>
          <a:prstGeom prst="rect">
            <a:avLst/>
          </a:prstGeom>
          <a:solidFill>
            <a:schemeClr val="tx1">
              <a:alpha val="68000"/>
            </a:schemeClr>
          </a:solidFill>
        </p:spPr>
        <p:txBody>
          <a:bodyPr wrap="square" rtlCol="0">
            <a:spAutoFit/>
          </a:bodyPr>
          <a:lstStyle/>
          <a:p>
            <a:r>
              <a:rPr lang="en-US" sz="2800" dirty="0">
                <a:solidFill>
                  <a:schemeClr val="bg1"/>
                </a:solidFill>
              </a:rPr>
              <a:t>November 2021 </a:t>
            </a:r>
            <a:endParaRPr lang="en-US" sz="2800" dirty="0" smtClean="0">
              <a:solidFill>
                <a:schemeClr val="bg1"/>
              </a:solidFill>
            </a:endParaRPr>
          </a:p>
          <a:p>
            <a:r>
              <a:rPr lang="en-US" sz="2800" dirty="0" smtClean="0">
                <a:solidFill>
                  <a:schemeClr val="bg1"/>
                </a:solidFill>
              </a:rPr>
              <a:t>Large area in </a:t>
            </a:r>
            <a:r>
              <a:rPr lang="en-US" sz="2800" dirty="0" err="1" smtClean="0">
                <a:solidFill>
                  <a:schemeClr val="bg1"/>
                </a:solidFill>
              </a:rPr>
              <a:t>Gorica</a:t>
            </a:r>
            <a:r>
              <a:rPr lang="en-US" sz="2800" dirty="0" smtClean="0">
                <a:solidFill>
                  <a:schemeClr val="bg1"/>
                </a:solidFill>
              </a:rPr>
              <a:t> is getting cleared for a new, unknown construction. </a:t>
            </a:r>
          </a:p>
        </p:txBody>
      </p:sp>
    </p:spTree>
    <p:extLst>
      <p:ext uri="{BB962C8B-B14F-4D97-AF65-F5344CB8AC3E}">
        <p14:creationId xmlns:p14="http://schemas.microsoft.com/office/powerpoint/2010/main" val="1302837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143" y="0"/>
            <a:ext cx="12227144" cy="6858000"/>
          </a:xfrm>
          <a:prstGeom prst="rect">
            <a:avLst/>
          </a:prstGeom>
        </p:spPr>
      </p:pic>
      <p:sp>
        <p:nvSpPr>
          <p:cNvPr id="3" name="TextBox 2"/>
          <p:cNvSpPr txBox="1"/>
          <p:nvPr/>
        </p:nvSpPr>
        <p:spPr>
          <a:xfrm>
            <a:off x="4837043" y="4744276"/>
            <a:ext cx="7354957" cy="1815882"/>
          </a:xfrm>
          <a:prstGeom prst="rect">
            <a:avLst/>
          </a:prstGeom>
          <a:solidFill>
            <a:schemeClr val="tx1">
              <a:alpha val="56000"/>
            </a:schemeClr>
          </a:solidFill>
        </p:spPr>
        <p:txBody>
          <a:bodyPr wrap="square" rtlCol="0">
            <a:spAutoFit/>
          </a:bodyPr>
          <a:lstStyle/>
          <a:p>
            <a:endParaRPr lang="en-US" sz="2800" dirty="0" smtClean="0"/>
          </a:p>
          <a:p>
            <a:r>
              <a:rPr lang="en-US" sz="2800" dirty="0" smtClean="0">
                <a:solidFill>
                  <a:schemeClr val="bg1"/>
                </a:solidFill>
              </a:rPr>
              <a:t>The site is fenced for a construction of a new hotel complex on the shore. </a:t>
            </a:r>
            <a:r>
              <a:rPr lang="en-US" sz="2800" dirty="0">
                <a:solidFill>
                  <a:schemeClr val="bg1"/>
                </a:solidFill>
              </a:rPr>
              <a:t>C</a:t>
            </a:r>
            <a:r>
              <a:rPr lang="en-US" sz="2800" dirty="0" smtClean="0">
                <a:solidFill>
                  <a:schemeClr val="bg1"/>
                </a:solidFill>
              </a:rPr>
              <a:t>onstruction started in 2019. Picture taken in November 2021.</a:t>
            </a:r>
          </a:p>
        </p:txBody>
      </p:sp>
    </p:spTree>
    <p:extLst>
      <p:ext uri="{BB962C8B-B14F-4D97-AF65-F5344CB8AC3E}">
        <p14:creationId xmlns:p14="http://schemas.microsoft.com/office/powerpoint/2010/main" val="681791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 y="0"/>
            <a:ext cx="12187789" cy="6858000"/>
          </a:xfrm>
          <a:prstGeom prst="rect">
            <a:avLst/>
          </a:prstGeom>
        </p:spPr>
      </p:pic>
      <p:sp>
        <p:nvSpPr>
          <p:cNvPr id="3" name="TextBox 2"/>
          <p:cNvSpPr txBox="1"/>
          <p:nvPr/>
        </p:nvSpPr>
        <p:spPr>
          <a:xfrm>
            <a:off x="278292" y="72696"/>
            <a:ext cx="11781179" cy="2062103"/>
          </a:xfrm>
          <a:prstGeom prst="rect">
            <a:avLst/>
          </a:prstGeom>
          <a:solidFill>
            <a:schemeClr val="tx1">
              <a:alpha val="47000"/>
            </a:schemeClr>
          </a:solidFill>
        </p:spPr>
        <p:txBody>
          <a:bodyPr wrap="square" rtlCol="0">
            <a:spAutoFit/>
          </a:bodyPr>
          <a:lstStyle/>
          <a:p>
            <a:endParaRPr lang="en-US" dirty="0" smtClean="0"/>
          </a:p>
          <a:p>
            <a:r>
              <a:rPr lang="en-US" dirty="0">
                <a:solidFill>
                  <a:schemeClr val="bg1"/>
                </a:solidFill>
              </a:rPr>
              <a:t>November 2021 – new, unknown construction near v. </a:t>
            </a:r>
            <a:r>
              <a:rPr lang="en-US" dirty="0" err="1">
                <a:solidFill>
                  <a:schemeClr val="bg1"/>
                </a:solidFill>
              </a:rPr>
              <a:t>Radozda</a:t>
            </a:r>
            <a:r>
              <a:rPr lang="en-US" dirty="0">
                <a:solidFill>
                  <a:schemeClr val="bg1"/>
                </a:solidFill>
              </a:rPr>
              <a:t>, </a:t>
            </a:r>
            <a:r>
              <a:rPr lang="en-US" dirty="0" err="1">
                <a:solidFill>
                  <a:schemeClr val="bg1"/>
                </a:solidFill>
              </a:rPr>
              <a:t>Struga</a:t>
            </a:r>
            <a:endParaRPr lang="en-US" dirty="0">
              <a:solidFill>
                <a:schemeClr val="bg1"/>
              </a:solidFill>
            </a:endParaRPr>
          </a:p>
          <a:p>
            <a:r>
              <a:rPr lang="en-US" dirty="0" smtClean="0">
                <a:solidFill>
                  <a:schemeClr val="bg1"/>
                </a:solidFill>
              </a:rPr>
              <a:t>2017 UNESCO Recommendation for a moratorium on any urban and coastal transformation didn’t make any difference. Nor did the municipalities’ “Decisions for a moratorium” (2019,2020), with so many exceptions that they didn’t affect new urban plans and constructions. RMM 2020 confirmed that these Decisions can not be considered implementation of the Recommendation 6 and called for immediate Moratorium on any construction.</a:t>
            </a:r>
          </a:p>
          <a:p>
            <a:endParaRPr lang="en-US" sz="2000" dirty="0">
              <a:solidFill>
                <a:schemeClr val="bg1"/>
              </a:solidFill>
            </a:endParaRPr>
          </a:p>
        </p:txBody>
      </p:sp>
    </p:spTree>
    <p:extLst>
      <p:ext uri="{BB962C8B-B14F-4D97-AF65-F5344CB8AC3E}">
        <p14:creationId xmlns:p14="http://schemas.microsoft.com/office/powerpoint/2010/main" val="3830131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06069"/>
            <a:ext cx="7182678" cy="507843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348" y="1844807"/>
            <a:ext cx="7023652" cy="4965996"/>
          </a:xfrm>
          <a:prstGeom prst="rect">
            <a:avLst/>
          </a:prstGeom>
        </p:spPr>
      </p:pic>
      <p:sp>
        <p:nvSpPr>
          <p:cNvPr id="4" name="TextBox 3"/>
          <p:cNvSpPr txBox="1"/>
          <p:nvPr/>
        </p:nvSpPr>
        <p:spPr>
          <a:xfrm>
            <a:off x="1828306" y="3140765"/>
            <a:ext cx="1564249" cy="523220"/>
          </a:xfrm>
          <a:prstGeom prst="rect">
            <a:avLst/>
          </a:prstGeom>
          <a:noFill/>
        </p:spPr>
        <p:txBody>
          <a:bodyPr wrap="square" rtlCol="0">
            <a:spAutoFit/>
          </a:bodyPr>
          <a:lstStyle/>
          <a:p>
            <a:pPr algn="ctr"/>
            <a:r>
              <a:rPr lang="en-US" sz="1400" b="1" dirty="0" smtClean="0"/>
              <a:t>EMERALD Site</a:t>
            </a:r>
          </a:p>
          <a:p>
            <a:pPr algn="ctr"/>
            <a:r>
              <a:rPr lang="en-US" sz="1400" b="1" dirty="0" smtClean="0"/>
              <a:t>Lake Ohrid</a:t>
            </a:r>
          </a:p>
        </p:txBody>
      </p:sp>
      <p:sp>
        <p:nvSpPr>
          <p:cNvPr id="5" name="TextBox 4"/>
          <p:cNvSpPr txBox="1"/>
          <p:nvPr/>
        </p:nvSpPr>
        <p:spPr>
          <a:xfrm>
            <a:off x="3379307" y="4167808"/>
            <a:ext cx="1564249" cy="523220"/>
          </a:xfrm>
          <a:prstGeom prst="rect">
            <a:avLst/>
          </a:prstGeom>
          <a:noFill/>
        </p:spPr>
        <p:txBody>
          <a:bodyPr wrap="square" rtlCol="0">
            <a:spAutoFit/>
          </a:bodyPr>
          <a:lstStyle/>
          <a:p>
            <a:pPr algn="ctr"/>
            <a:r>
              <a:rPr lang="en-US" sz="1400" b="1" dirty="0" smtClean="0"/>
              <a:t>EMERALD Site</a:t>
            </a:r>
          </a:p>
          <a:p>
            <a:pPr algn="ctr"/>
            <a:r>
              <a:rPr lang="en-US" sz="1400" b="1" dirty="0" smtClean="0"/>
              <a:t>Galichica</a:t>
            </a:r>
          </a:p>
        </p:txBody>
      </p:sp>
      <p:sp>
        <p:nvSpPr>
          <p:cNvPr id="6" name="TextBox 5"/>
          <p:cNvSpPr txBox="1"/>
          <p:nvPr/>
        </p:nvSpPr>
        <p:spPr>
          <a:xfrm>
            <a:off x="172277" y="26504"/>
            <a:ext cx="4996071" cy="2215991"/>
          </a:xfrm>
          <a:prstGeom prst="rect">
            <a:avLst/>
          </a:prstGeom>
          <a:noFill/>
        </p:spPr>
        <p:txBody>
          <a:bodyPr wrap="square" rtlCol="0">
            <a:spAutoFit/>
          </a:bodyPr>
          <a:lstStyle/>
          <a:p>
            <a:endParaRPr lang="en-US" dirty="0" smtClean="0"/>
          </a:p>
          <a:p>
            <a:r>
              <a:rPr lang="en-US" sz="2400" b="1" dirty="0" smtClean="0"/>
              <a:t>WHAT ABOUT THE FUTURE?</a:t>
            </a:r>
          </a:p>
          <a:p>
            <a:endParaRPr lang="en-US" sz="1600" dirty="0">
              <a:solidFill>
                <a:schemeClr val="bg1"/>
              </a:solidFill>
            </a:endParaRPr>
          </a:p>
          <a:p>
            <a:r>
              <a:rPr lang="en-US" sz="2400" dirty="0" smtClean="0"/>
              <a:t>Nine biodiversity hotspots identified                </a:t>
            </a:r>
          </a:p>
          <a:p>
            <a:r>
              <a:rPr lang="en-US" sz="2400" dirty="0" smtClean="0"/>
              <a:t>in the 2 Emerald sites (all docs)</a:t>
            </a:r>
            <a:endParaRPr lang="en-US" sz="2400" dirty="0"/>
          </a:p>
          <a:p>
            <a:endParaRPr lang="en-US" sz="1600" dirty="0" smtClean="0">
              <a:solidFill>
                <a:schemeClr val="bg1"/>
              </a:solidFill>
            </a:endParaRPr>
          </a:p>
          <a:p>
            <a:endParaRPr lang="en-US" sz="1600" dirty="0" smtClean="0">
              <a:solidFill>
                <a:schemeClr val="bg1"/>
              </a:solidFill>
            </a:endParaRPr>
          </a:p>
        </p:txBody>
      </p:sp>
      <p:sp>
        <p:nvSpPr>
          <p:cNvPr id="7" name="TextBox 6"/>
          <p:cNvSpPr txBox="1"/>
          <p:nvPr/>
        </p:nvSpPr>
        <p:spPr>
          <a:xfrm>
            <a:off x="5691808" y="26504"/>
            <a:ext cx="4996071" cy="1969770"/>
          </a:xfrm>
          <a:prstGeom prst="rect">
            <a:avLst/>
          </a:prstGeom>
          <a:noFill/>
        </p:spPr>
        <p:txBody>
          <a:bodyPr wrap="square" rtlCol="0">
            <a:spAutoFit/>
          </a:bodyPr>
          <a:lstStyle/>
          <a:p>
            <a:endParaRPr lang="en-US" dirty="0" smtClean="0"/>
          </a:p>
          <a:p>
            <a:endParaRPr lang="en-US" sz="2400" b="1" dirty="0" smtClean="0"/>
          </a:p>
          <a:p>
            <a:endParaRPr lang="en-US" sz="1600" dirty="0">
              <a:solidFill>
                <a:schemeClr val="bg1"/>
              </a:solidFill>
            </a:endParaRPr>
          </a:p>
          <a:p>
            <a:r>
              <a:rPr lang="en-US" sz="2400" dirty="0" smtClean="0"/>
              <a:t>Plans and projects for further urbanization and transformation</a:t>
            </a:r>
            <a:endParaRPr lang="en-US" sz="1600" dirty="0" smtClean="0">
              <a:solidFill>
                <a:schemeClr val="bg1"/>
              </a:solidFill>
            </a:endParaRPr>
          </a:p>
          <a:p>
            <a:endParaRPr lang="en-US" sz="1600" dirty="0" smtClean="0">
              <a:solidFill>
                <a:schemeClr val="bg1"/>
              </a:solidFill>
            </a:endParaRPr>
          </a:p>
        </p:txBody>
      </p:sp>
    </p:spTree>
    <p:extLst>
      <p:ext uri="{BB962C8B-B14F-4D97-AF65-F5344CB8AC3E}">
        <p14:creationId xmlns:p14="http://schemas.microsoft.com/office/powerpoint/2010/main" val="34702043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292" y="935349"/>
            <a:ext cx="8048688" cy="5690737"/>
          </a:xfrm>
          <a:prstGeom prst="rect">
            <a:avLst/>
          </a:prstGeom>
        </p:spPr>
      </p:pic>
      <p:sp>
        <p:nvSpPr>
          <p:cNvPr id="4" name="TextBox 3"/>
          <p:cNvSpPr txBox="1"/>
          <p:nvPr/>
        </p:nvSpPr>
        <p:spPr>
          <a:xfrm>
            <a:off x="278292" y="239665"/>
            <a:ext cx="11651113" cy="461665"/>
          </a:xfrm>
          <a:prstGeom prst="rect">
            <a:avLst/>
          </a:prstGeom>
          <a:noFill/>
        </p:spPr>
        <p:txBody>
          <a:bodyPr wrap="square" rtlCol="0">
            <a:spAutoFit/>
          </a:bodyPr>
          <a:lstStyle/>
          <a:p>
            <a:r>
              <a:rPr lang="en-US" sz="2400" b="1" dirty="0" smtClean="0">
                <a:solidFill>
                  <a:schemeClr val="bg1"/>
                </a:solidFill>
              </a:rPr>
              <a:t>CLOSER LOOK – hotspots with plans and projects (St. Mother of God </a:t>
            </a:r>
            <a:r>
              <a:rPr lang="en-US" sz="2400" b="1" dirty="0" err="1" smtClean="0">
                <a:solidFill>
                  <a:schemeClr val="bg1"/>
                </a:solidFill>
              </a:rPr>
              <a:t>Kalishta</a:t>
            </a:r>
            <a:r>
              <a:rPr lang="en-US" sz="2400" b="1" dirty="0" smtClean="0">
                <a:solidFill>
                  <a:schemeClr val="bg1"/>
                </a:solidFill>
              </a:rPr>
              <a:t> and </a:t>
            </a:r>
            <a:r>
              <a:rPr lang="en-US" sz="2400" b="1" dirty="0" err="1" smtClean="0">
                <a:solidFill>
                  <a:schemeClr val="bg1"/>
                </a:solidFill>
              </a:rPr>
              <a:t>Kalishta</a:t>
            </a:r>
            <a:r>
              <a:rPr lang="en-US" sz="2400" b="1" dirty="0" smtClean="0">
                <a:solidFill>
                  <a:schemeClr val="bg1"/>
                </a:solidFill>
              </a:rPr>
              <a:t>)</a:t>
            </a:r>
            <a:endParaRPr lang="en-US" sz="2400" dirty="0">
              <a:solidFill>
                <a:schemeClr val="bg1"/>
              </a:solidFill>
            </a:endParaRPr>
          </a:p>
        </p:txBody>
      </p:sp>
      <p:sp>
        <p:nvSpPr>
          <p:cNvPr id="5" name="Oval 4"/>
          <p:cNvSpPr/>
          <p:nvPr/>
        </p:nvSpPr>
        <p:spPr>
          <a:xfrm>
            <a:off x="5952161" y="4737702"/>
            <a:ext cx="212035" cy="25179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080737" y="4806069"/>
            <a:ext cx="212035" cy="25179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310458" y="4771202"/>
            <a:ext cx="2644988" cy="1384995"/>
          </a:xfrm>
          <a:prstGeom prst="rect">
            <a:avLst/>
          </a:prstGeom>
          <a:noFill/>
        </p:spPr>
        <p:txBody>
          <a:bodyPr wrap="square" rtlCol="0">
            <a:spAutoFit/>
          </a:bodyPr>
          <a:lstStyle/>
          <a:p>
            <a:pPr algn="r"/>
            <a:r>
              <a:rPr lang="en-US" sz="1400" b="1" dirty="0" smtClean="0">
                <a:solidFill>
                  <a:schemeClr val="bg1"/>
                </a:solidFill>
              </a:rPr>
              <a:t>St. Mother of God </a:t>
            </a:r>
            <a:r>
              <a:rPr lang="en-US" sz="1400" b="1" dirty="0" err="1" smtClean="0">
                <a:solidFill>
                  <a:schemeClr val="bg1"/>
                </a:solidFill>
              </a:rPr>
              <a:t>Kalishta</a:t>
            </a:r>
            <a:r>
              <a:rPr lang="en-US" sz="1400" b="1" dirty="0" smtClean="0">
                <a:solidFill>
                  <a:schemeClr val="bg1"/>
                </a:solidFill>
              </a:rPr>
              <a:t>:</a:t>
            </a:r>
          </a:p>
          <a:p>
            <a:pPr algn="r"/>
            <a:r>
              <a:rPr lang="mk-MK" sz="1400" dirty="0">
                <a:solidFill>
                  <a:schemeClr val="bg1"/>
                </a:solidFill>
              </a:rPr>
              <a:t>Sublacustric </a:t>
            </a:r>
            <a:r>
              <a:rPr lang="mk-MK" sz="1400" dirty="0" smtClean="0">
                <a:solidFill>
                  <a:schemeClr val="bg1"/>
                </a:solidFill>
              </a:rPr>
              <a:t>springs</a:t>
            </a:r>
            <a:r>
              <a:rPr lang="en-US" sz="1400" dirty="0" smtClean="0">
                <a:solidFill>
                  <a:schemeClr val="bg1"/>
                </a:solidFill>
              </a:rPr>
              <a:t>,</a:t>
            </a:r>
            <a:r>
              <a:rPr lang="mk-MK" sz="1400" dirty="0" smtClean="0">
                <a:solidFill>
                  <a:schemeClr val="bg1"/>
                </a:solidFill>
              </a:rPr>
              <a:t> one </a:t>
            </a:r>
            <a:r>
              <a:rPr lang="mk-MK" sz="1400" dirty="0">
                <a:solidFill>
                  <a:schemeClr val="bg1"/>
                </a:solidFill>
              </a:rPr>
              <a:t>of the most important underwater sources for oxygen rich </a:t>
            </a:r>
            <a:r>
              <a:rPr lang="mk-MK" sz="1400" dirty="0" smtClean="0">
                <a:solidFill>
                  <a:schemeClr val="bg1"/>
                </a:solidFill>
              </a:rPr>
              <a:t>water</a:t>
            </a:r>
            <a:r>
              <a:rPr lang="en-US" sz="1400" dirty="0" smtClean="0">
                <a:solidFill>
                  <a:schemeClr val="bg1"/>
                </a:solidFill>
              </a:rPr>
              <a:t>,</a:t>
            </a:r>
            <a:r>
              <a:rPr lang="mk-MK" sz="1400" dirty="0" smtClean="0">
                <a:solidFill>
                  <a:schemeClr val="bg1"/>
                </a:solidFill>
              </a:rPr>
              <a:t> </a:t>
            </a:r>
            <a:r>
              <a:rPr lang="en-US" sz="1400" dirty="0" smtClean="0">
                <a:solidFill>
                  <a:schemeClr val="bg1"/>
                </a:solidFill>
              </a:rPr>
              <a:t>crucial</a:t>
            </a:r>
            <a:r>
              <a:rPr lang="mk-MK" sz="1400" dirty="0" smtClean="0">
                <a:solidFill>
                  <a:schemeClr val="bg1"/>
                </a:solidFill>
              </a:rPr>
              <a:t> </a:t>
            </a:r>
            <a:r>
              <a:rPr lang="mk-MK" sz="1400" dirty="0">
                <a:solidFill>
                  <a:schemeClr val="bg1"/>
                </a:solidFill>
              </a:rPr>
              <a:t>for the oligotrophic character of the lake. </a:t>
            </a:r>
            <a:endParaRPr lang="en-US" sz="1400" dirty="0">
              <a:solidFill>
                <a:schemeClr val="bg1"/>
              </a:solidFill>
            </a:endParaRPr>
          </a:p>
        </p:txBody>
      </p:sp>
      <p:sp>
        <p:nvSpPr>
          <p:cNvPr id="8" name="Rectangle 7"/>
          <p:cNvSpPr/>
          <p:nvPr/>
        </p:nvSpPr>
        <p:spPr>
          <a:xfrm>
            <a:off x="6681393" y="5057860"/>
            <a:ext cx="1548208" cy="1169551"/>
          </a:xfrm>
          <a:prstGeom prst="rect">
            <a:avLst/>
          </a:prstGeom>
        </p:spPr>
        <p:txBody>
          <a:bodyPr wrap="square">
            <a:spAutoFit/>
          </a:bodyPr>
          <a:lstStyle/>
          <a:p>
            <a:r>
              <a:rPr lang="en-US" sz="1400" b="1"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Kalishta</a:t>
            </a:r>
            <a:r>
              <a:rPr lang="en-US" sz="14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o</a:t>
            </a: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nly </a:t>
            </a:r>
          </a:p>
          <a:p>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natural habitat of </a:t>
            </a:r>
          </a:p>
          <a:p>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yellow water </a:t>
            </a:r>
          </a:p>
          <a:p>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lily (</a:t>
            </a:r>
            <a:r>
              <a:rPr lang="en-US" sz="1400" i="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Nuphar lutea</a:t>
            </a: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 Lake Ohrid</a:t>
            </a:r>
            <a:endParaRPr lang="en-US" sz="1400" dirty="0">
              <a:solidFill>
                <a:schemeClr val="bg1"/>
              </a:solidFill>
            </a:endParaRPr>
          </a:p>
        </p:txBody>
      </p:sp>
      <p:sp>
        <p:nvSpPr>
          <p:cNvPr id="9" name="TextBox 8"/>
          <p:cNvSpPr txBox="1"/>
          <p:nvPr/>
        </p:nvSpPr>
        <p:spPr>
          <a:xfrm>
            <a:off x="6020286" y="1732465"/>
            <a:ext cx="323704" cy="400110"/>
          </a:xfrm>
          <a:prstGeom prst="rect">
            <a:avLst/>
          </a:prstGeom>
          <a:solidFill>
            <a:schemeClr val="bg1"/>
          </a:solidFill>
        </p:spPr>
        <p:txBody>
          <a:bodyPr wrap="square" rtlCol="0">
            <a:spAutoFit/>
          </a:bodyPr>
          <a:lstStyle/>
          <a:p>
            <a:r>
              <a:rPr lang="mk-MK" sz="2000" b="1" dirty="0" smtClean="0"/>
              <a:t>1</a:t>
            </a:r>
            <a:endParaRPr lang="en-US" sz="2000" b="1" dirty="0"/>
          </a:p>
        </p:txBody>
      </p:sp>
      <p:sp>
        <p:nvSpPr>
          <p:cNvPr id="10" name="TextBox 9"/>
          <p:cNvSpPr txBox="1"/>
          <p:nvPr/>
        </p:nvSpPr>
        <p:spPr>
          <a:xfrm>
            <a:off x="8476116" y="924998"/>
            <a:ext cx="333752" cy="338554"/>
          </a:xfrm>
          <a:prstGeom prst="rect">
            <a:avLst/>
          </a:prstGeom>
          <a:solidFill>
            <a:schemeClr val="bg1"/>
          </a:solidFill>
        </p:spPr>
        <p:txBody>
          <a:bodyPr wrap="square" rtlCol="0">
            <a:spAutoFit/>
          </a:bodyPr>
          <a:lstStyle/>
          <a:p>
            <a:r>
              <a:rPr lang="mk-MK" sz="1600" b="1" dirty="0" smtClean="0"/>
              <a:t>1</a:t>
            </a:r>
            <a:endParaRPr lang="en-US" sz="1600" b="1" dirty="0"/>
          </a:p>
        </p:txBody>
      </p:sp>
      <p:sp>
        <p:nvSpPr>
          <p:cNvPr id="11" name="TextBox 10"/>
          <p:cNvSpPr txBox="1"/>
          <p:nvPr/>
        </p:nvSpPr>
        <p:spPr>
          <a:xfrm>
            <a:off x="6028945" y="2657610"/>
            <a:ext cx="315045" cy="400110"/>
          </a:xfrm>
          <a:prstGeom prst="rect">
            <a:avLst/>
          </a:prstGeom>
          <a:solidFill>
            <a:schemeClr val="bg1"/>
          </a:solidFill>
        </p:spPr>
        <p:txBody>
          <a:bodyPr wrap="square" rtlCol="0">
            <a:spAutoFit/>
          </a:bodyPr>
          <a:lstStyle/>
          <a:p>
            <a:r>
              <a:rPr lang="en-US" sz="2000" b="1" dirty="0"/>
              <a:t>2</a:t>
            </a:r>
          </a:p>
        </p:txBody>
      </p:sp>
      <p:sp>
        <p:nvSpPr>
          <p:cNvPr id="12" name="TextBox 11"/>
          <p:cNvSpPr txBox="1"/>
          <p:nvPr/>
        </p:nvSpPr>
        <p:spPr>
          <a:xfrm>
            <a:off x="2988120" y="2082147"/>
            <a:ext cx="322338" cy="400110"/>
          </a:xfrm>
          <a:prstGeom prst="rect">
            <a:avLst/>
          </a:prstGeom>
          <a:solidFill>
            <a:schemeClr val="bg1"/>
          </a:solidFill>
        </p:spPr>
        <p:txBody>
          <a:bodyPr wrap="square" rtlCol="0">
            <a:spAutoFit/>
          </a:bodyPr>
          <a:lstStyle/>
          <a:p>
            <a:r>
              <a:rPr lang="en-US" sz="2000" b="1" dirty="0"/>
              <a:t>3</a:t>
            </a:r>
          </a:p>
        </p:txBody>
      </p:sp>
      <p:sp>
        <p:nvSpPr>
          <p:cNvPr id="15" name="TextBox 14"/>
          <p:cNvSpPr txBox="1"/>
          <p:nvPr/>
        </p:nvSpPr>
        <p:spPr>
          <a:xfrm>
            <a:off x="1511210" y="2657610"/>
            <a:ext cx="284460" cy="400110"/>
          </a:xfrm>
          <a:prstGeom prst="rect">
            <a:avLst/>
          </a:prstGeom>
          <a:solidFill>
            <a:schemeClr val="bg1"/>
          </a:solidFill>
        </p:spPr>
        <p:txBody>
          <a:bodyPr wrap="square" rtlCol="0">
            <a:spAutoFit/>
          </a:bodyPr>
          <a:lstStyle/>
          <a:p>
            <a:r>
              <a:rPr lang="en-US" sz="2000" b="1" dirty="0"/>
              <a:t>4</a:t>
            </a:r>
          </a:p>
        </p:txBody>
      </p:sp>
      <p:sp>
        <p:nvSpPr>
          <p:cNvPr id="16" name="TextBox 15"/>
          <p:cNvSpPr txBox="1"/>
          <p:nvPr/>
        </p:nvSpPr>
        <p:spPr>
          <a:xfrm>
            <a:off x="6929539" y="4055280"/>
            <a:ext cx="326026" cy="400110"/>
          </a:xfrm>
          <a:prstGeom prst="rect">
            <a:avLst/>
          </a:prstGeom>
          <a:solidFill>
            <a:schemeClr val="bg1"/>
          </a:solidFill>
        </p:spPr>
        <p:txBody>
          <a:bodyPr wrap="square" rtlCol="0">
            <a:spAutoFit/>
          </a:bodyPr>
          <a:lstStyle/>
          <a:p>
            <a:r>
              <a:rPr lang="en-US" sz="2000" b="1" dirty="0"/>
              <a:t>5</a:t>
            </a:r>
          </a:p>
        </p:txBody>
      </p:sp>
      <p:sp>
        <p:nvSpPr>
          <p:cNvPr id="17" name="TextBox 16"/>
          <p:cNvSpPr txBox="1"/>
          <p:nvPr/>
        </p:nvSpPr>
        <p:spPr>
          <a:xfrm>
            <a:off x="5763072" y="4181015"/>
            <a:ext cx="278783" cy="400110"/>
          </a:xfrm>
          <a:prstGeom prst="rect">
            <a:avLst/>
          </a:prstGeom>
          <a:solidFill>
            <a:schemeClr val="bg1"/>
          </a:solidFill>
        </p:spPr>
        <p:txBody>
          <a:bodyPr wrap="square" rtlCol="0">
            <a:spAutoFit/>
          </a:bodyPr>
          <a:lstStyle/>
          <a:p>
            <a:r>
              <a:rPr lang="en-US" sz="2000" b="1" dirty="0"/>
              <a:t>6</a:t>
            </a:r>
          </a:p>
        </p:txBody>
      </p:sp>
      <p:sp>
        <p:nvSpPr>
          <p:cNvPr id="18" name="TextBox 17"/>
          <p:cNvSpPr txBox="1"/>
          <p:nvPr/>
        </p:nvSpPr>
        <p:spPr>
          <a:xfrm>
            <a:off x="5952161" y="3755845"/>
            <a:ext cx="273341" cy="400110"/>
          </a:xfrm>
          <a:prstGeom prst="rect">
            <a:avLst/>
          </a:prstGeom>
          <a:solidFill>
            <a:schemeClr val="bg1"/>
          </a:solidFill>
        </p:spPr>
        <p:txBody>
          <a:bodyPr wrap="square" rtlCol="0">
            <a:spAutoFit/>
          </a:bodyPr>
          <a:lstStyle/>
          <a:p>
            <a:r>
              <a:rPr lang="en-US" sz="2000" b="1" dirty="0" smtClean="0"/>
              <a:t>7</a:t>
            </a:r>
            <a:endParaRPr lang="en-US" sz="2000" b="1" dirty="0"/>
          </a:p>
        </p:txBody>
      </p:sp>
      <p:sp>
        <p:nvSpPr>
          <p:cNvPr id="19" name="TextBox 18"/>
          <p:cNvSpPr txBox="1"/>
          <p:nvPr/>
        </p:nvSpPr>
        <p:spPr>
          <a:xfrm>
            <a:off x="3615770" y="3596240"/>
            <a:ext cx="308577" cy="400110"/>
          </a:xfrm>
          <a:prstGeom prst="rect">
            <a:avLst/>
          </a:prstGeom>
          <a:solidFill>
            <a:schemeClr val="bg1"/>
          </a:solidFill>
        </p:spPr>
        <p:txBody>
          <a:bodyPr wrap="square" rtlCol="0">
            <a:spAutoFit/>
          </a:bodyPr>
          <a:lstStyle/>
          <a:p>
            <a:r>
              <a:rPr lang="en-US" sz="2000" b="1" dirty="0"/>
              <a:t>8</a:t>
            </a:r>
          </a:p>
        </p:txBody>
      </p:sp>
      <p:sp>
        <p:nvSpPr>
          <p:cNvPr id="20" name="TextBox 19"/>
          <p:cNvSpPr txBox="1"/>
          <p:nvPr/>
        </p:nvSpPr>
        <p:spPr>
          <a:xfrm>
            <a:off x="2841186" y="3920862"/>
            <a:ext cx="293867" cy="400110"/>
          </a:xfrm>
          <a:prstGeom prst="rect">
            <a:avLst/>
          </a:prstGeom>
          <a:solidFill>
            <a:schemeClr val="bg1"/>
          </a:solidFill>
        </p:spPr>
        <p:txBody>
          <a:bodyPr wrap="square" rtlCol="0">
            <a:spAutoFit/>
          </a:bodyPr>
          <a:lstStyle/>
          <a:p>
            <a:r>
              <a:rPr lang="en-US" sz="2000" b="1" dirty="0"/>
              <a:t>9</a:t>
            </a:r>
          </a:p>
        </p:txBody>
      </p:sp>
      <p:sp>
        <p:nvSpPr>
          <p:cNvPr id="22" name="TextBox 21"/>
          <p:cNvSpPr txBox="1"/>
          <p:nvPr/>
        </p:nvSpPr>
        <p:spPr>
          <a:xfrm>
            <a:off x="2126892" y="3662345"/>
            <a:ext cx="445725" cy="400110"/>
          </a:xfrm>
          <a:prstGeom prst="rect">
            <a:avLst/>
          </a:prstGeom>
          <a:solidFill>
            <a:schemeClr val="bg1"/>
          </a:solidFill>
        </p:spPr>
        <p:txBody>
          <a:bodyPr wrap="square" rtlCol="0">
            <a:spAutoFit/>
          </a:bodyPr>
          <a:lstStyle/>
          <a:p>
            <a:r>
              <a:rPr lang="mk-MK" sz="2000" b="1" dirty="0" smtClean="0"/>
              <a:t>1</a:t>
            </a:r>
            <a:r>
              <a:rPr lang="en-US" sz="2000" b="1" dirty="0" smtClean="0"/>
              <a:t>0</a:t>
            </a:r>
            <a:endParaRPr lang="en-US" sz="2000" b="1" dirty="0"/>
          </a:p>
        </p:txBody>
      </p:sp>
      <p:sp>
        <p:nvSpPr>
          <p:cNvPr id="23" name="TextBox 22"/>
          <p:cNvSpPr txBox="1"/>
          <p:nvPr/>
        </p:nvSpPr>
        <p:spPr>
          <a:xfrm>
            <a:off x="582637" y="3662345"/>
            <a:ext cx="445725" cy="400110"/>
          </a:xfrm>
          <a:prstGeom prst="rect">
            <a:avLst/>
          </a:prstGeom>
          <a:solidFill>
            <a:schemeClr val="bg1"/>
          </a:solidFill>
        </p:spPr>
        <p:txBody>
          <a:bodyPr wrap="square" rtlCol="0">
            <a:spAutoFit/>
          </a:bodyPr>
          <a:lstStyle/>
          <a:p>
            <a:r>
              <a:rPr lang="mk-MK" sz="2000" b="1" dirty="0" smtClean="0"/>
              <a:t>1</a:t>
            </a:r>
            <a:r>
              <a:rPr lang="en-US" sz="2000" b="1" dirty="0"/>
              <a:t>1</a:t>
            </a:r>
          </a:p>
        </p:txBody>
      </p:sp>
      <p:sp>
        <p:nvSpPr>
          <p:cNvPr id="24" name="TextBox 23"/>
          <p:cNvSpPr txBox="1"/>
          <p:nvPr/>
        </p:nvSpPr>
        <p:spPr>
          <a:xfrm>
            <a:off x="8471023" y="1311056"/>
            <a:ext cx="334840" cy="338554"/>
          </a:xfrm>
          <a:prstGeom prst="rect">
            <a:avLst/>
          </a:prstGeom>
          <a:solidFill>
            <a:schemeClr val="bg1"/>
          </a:solidFill>
        </p:spPr>
        <p:txBody>
          <a:bodyPr wrap="square" rtlCol="0">
            <a:spAutoFit/>
          </a:bodyPr>
          <a:lstStyle/>
          <a:p>
            <a:r>
              <a:rPr lang="en-US" sz="1600" b="1" dirty="0"/>
              <a:t>2</a:t>
            </a:r>
          </a:p>
        </p:txBody>
      </p:sp>
      <p:sp>
        <p:nvSpPr>
          <p:cNvPr id="25" name="TextBox 24"/>
          <p:cNvSpPr txBox="1"/>
          <p:nvPr/>
        </p:nvSpPr>
        <p:spPr>
          <a:xfrm>
            <a:off x="8471023" y="1685804"/>
            <a:ext cx="323704" cy="338554"/>
          </a:xfrm>
          <a:prstGeom prst="rect">
            <a:avLst/>
          </a:prstGeom>
          <a:solidFill>
            <a:schemeClr val="bg1"/>
          </a:solidFill>
        </p:spPr>
        <p:txBody>
          <a:bodyPr wrap="square" rtlCol="0">
            <a:spAutoFit/>
          </a:bodyPr>
          <a:lstStyle/>
          <a:p>
            <a:r>
              <a:rPr lang="en-US" sz="1600" b="1" dirty="0"/>
              <a:t>3</a:t>
            </a:r>
          </a:p>
        </p:txBody>
      </p:sp>
      <p:sp>
        <p:nvSpPr>
          <p:cNvPr id="26" name="TextBox 25"/>
          <p:cNvSpPr txBox="1"/>
          <p:nvPr/>
        </p:nvSpPr>
        <p:spPr>
          <a:xfrm>
            <a:off x="8473220" y="2064055"/>
            <a:ext cx="323704" cy="338554"/>
          </a:xfrm>
          <a:prstGeom prst="rect">
            <a:avLst/>
          </a:prstGeom>
          <a:solidFill>
            <a:schemeClr val="bg1"/>
          </a:solidFill>
        </p:spPr>
        <p:txBody>
          <a:bodyPr wrap="square" rtlCol="0">
            <a:spAutoFit/>
          </a:bodyPr>
          <a:lstStyle/>
          <a:p>
            <a:r>
              <a:rPr lang="en-US" sz="1600" b="1" dirty="0" smtClean="0"/>
              <a:t>4</a:t>
            </a:r>
            <a:endParaRPr lang="en-US" sz="1600" b="1" dirty="0"/>
          </a:p>
        </p:txBody>
      </p:sp>
      <p:sp>
        <p:nvSpPr>
          <p:cNvPr id="27" name="TextBox 26"/>
          <p:cNvSpPr txBox="1"/>
          <p:nvPr/>
        </p:nvSpPr>
        <p:spPr>
          <a:xfrm>
            <a:off x="8470654" y="2433682"/>
            <a:ext cx="323704" cy="338554"/>
          </a:xfrm>
          <a:prstGeom prst="rect">
            <a:avLst/>
          </a:prstGeom>
          <a:solidFill>
            <a:schemeClr val="bg1"/>
          </a:solidFill>
        </p:spPr>
        <p:txBody>
          <a:bodyPr wrap="square" rtlCol="0">
            <a:spAutoFit/>
          </a:bodyPr>
          <a:lstStyle/>
          <a:p>
            <a:r>
              <a:rPr lang="en-US" sz="1600" b="1" dirty="0"/>
              <a:t>5</a:t>
            </a:r>
          </a:p>
        </p:txBody>
      </p:sp>
      <p:sp>
        <p:nvSpPr>
          <p:cNvPr id="28" name="TextBox 27"/>
          <p:cNvSpPr txBox="1"/>
          <p:nvPr/>
        </p:nvSpPr>
        <p:spPr>
          <a:xfrm>
            <a:off x="8465891" y="2974770"/>
            <a:ext cx="323704" cy="338554"/>
          </a:xfrm>
          <a:prstGeom prst="rect">
            <a:avLst/>
          </a:prstGeom>
          <a:solidFill>
            <a:schemeClr val="bg1"/>
          </a:solidFill>
        </p:spPr>
        <p:txBody>
          <a:bodyPr wrap="square" rtlCol="0">
            <a:spAutoFit/>
          </a:bodyPr>
          <a:lstStyle/>
          <a:p>
            <a:r>
              <a:rPr lang="en-US" sz="1600" b="1" dirty="0" smtClean="0"/>
              <a:t>6</a:t>
            </a:r>
            <a:endParaRPr lang="en-US" sz="1600" b="1" dirty="0"/>
          </a:p>
        </p:txBody>
      </p:sp>
      <p:sp>
        <p:nvSpPr>
          <p:cNvPr id="29" name="TextBox 28"/>
          <p:cNvSpPr txBox="1"/>
          <p:nvPr/>
        </p:nvSpPr>
        <p:spPr>
          <a:xfrm>
            <a:off x="8487140" y="3886143"/>
            <a:ext cx="323704" cy="338554"/>
          </a:xfrm>
          <a:prstGeom prst="rect">
            <a:avLst/>
          </a:prstGeom>
          <a:solidFill>
            <a:schemeClr val="bg1"/>
          </a:solidFill>
        </p:spPr>
        <p:txBody>
          <a:bodyPr wrap="square" rtlCol="0">
            <a:spAutoFit/>
          </a:bodyPr>
          <a:lstStyle/>
          <a:p>
            <a:r>
              <a:rPr lang="en-US" sz="1600" b="1" dirty="0"/>
              <a:t>7</a:t>
            </a:r>
          </a:p>
        </p:txBody>
      </p:sp>
      <p:sp>
        <p:nvSpPr>
          <p:cNvPr id="30" name="TextBox 29"/>
          <p:cNvSpPr txBox="1"/>
          <p:nvPr/>
        </p:nvSpPr>
        <p:spPr>
          <a:xfrm>
            <a:off x="8498545" y="4553256"/>
            <a:ext cx="323704" cy="338554"/>
          </a:xfrm>
          <a:prstGeom prst="rect">
            <a:avLst/>
          </a:prstGeom>
          <a:solidFill>
            <a:schemeClr val="bg1"/>
          </a:solidFill>
        </p:spPr>
        <p:txBody>
          <a:bodyPr wrap="square" rtlCol="0">
            <a:spAutoFit/>
          </a:bodyPr>
          <a:lstStyle/>
          <a:p>
            <a:r>
              <a:rPr lang="en-US" sz="1600" b="1" dirty="0" smtClean="0"/>
              <a:t>8</a:t>
            </a:r>
            <a:endParaRPr lang="en-US" sz="1600" b="1" dirty="0"/>
          </a:p>
        </p:txBody>
      </p:sp>
      <p:sp>
        <p:nvSpPr>
          <p:cNvPr id="31" name="TextBox 30"/>
          <p:cNvSpPr txBox="1"/>
          <p:nvPr/>
        </p:nvSpPr>
        <p:spPr>
          <a:xfrm>
            <a:off x="8494469" y="5189803"/>
            <a:ext cx="323704" cy="338554"/>
          </a:xfrm>
          <a:prstGeom prst="rect">
            <a:avLst/>
          </a:prstGeom>
          <a:solidFill>
            <a:schemeClr val="bg1"/>
          </a:solidFill>
        </p:spPr>
        <p:txBody>
          <a:bodyPr wrap="square" rtlCol="0">
            <a:spAutoFit/>
          </a:bodyPr>
          <a:lstStyle/>
          <a:p>
            <a:r>
              <a:rPr lang="en-US" sz="1600" b="1" dirty="0"/>
              <a:t>9</a:t>
            </a:r>
          </a:p>
        </p:txBody>
      </p:sp>
      <p:sp>
        <p:nvSpPr>
          <p:cNvPr id="32" name="TextBox 31"/>
          <p:cNvSpPr txBox="1"/>
          <p:nvPr/>
        </p:nvSpPr>
        <p:spPr>
          <a:xfrm>
            <a:off x="8487845" y="5667040"/>
            <a:ext cx="389456" cy="338554"/>
          </a:xfrm>
          <a:prstGeom prst="rect">
            <a:avLst/>
          </a:prstGeom>
          <a:solidFill>
            <a:schemeClr val="bg1"/>
          </a:solidFill>
        </p:spPr>
        <p:txBody>
          <a:bodyPr wrap="square" rtlCol="0">
            <a:spAutoFit/>
          </a:bodyPr>
          <a:lstStyle/>
          <a:p>
            <a:r>
              <a:rPr lang="en-US" sz="1600" b="1" dirty="0" smtClean="0"/>
              <a:t>10</a:t>
            </a:r>
            <a:endParaRPr lang="en-US" sz="1600" b="1" dirty="0"/>
          </a:p>
        </p:txBody>
      </p:sp>
      <p:sp>
        <p:nvSpPr>
          <p:cNvPr id="33" name="TextBox 32"/>
          <p:cNvSpPr txBox="1"/>
          <p:nvPr/>
        </p:nvSpPr>
        <p:spPr>
          <a:xfrm>
            <a:off x="8476116" y="6110317"/>
            <a:ext cx="401185" cy="338554"/>
          </a:xfrm>
          <a:prstGeom prst="rect">
            <a:avLst/>
          </a:prstGeom>
          <a:solidFill>
            <a:schemeClr val="bg1"/>
          </a:solidFill>
        </p:spPr>
        <p:txBody>
          <a:bodyPr wrap="square" rtlCol="0">
            <a:spAutoFit/>
          </a:bodyPr>
          <a:lstStyle/>
          <a:p>
            <a:r>
              <a:rPr lang="en-US" sz="1600" b="1" dirty="0" smtClean="0"/>
              <a:t>11</a:t>
            </a:r>
            <a:endParaRPr lang="en-US" sz="1600" b="1" dirty="0"/>
          </a:p>
        </p:txBody>
      </p:sp>
      <p:sp>
        <p:nvSpPr>
          <p:cNvPr id="34" name="TextBox 33"/>
          <p:cNvSpPr txBox="1"/>
          <p:nvPr/>
        </p:nvSpPr>
        <p:spPr>
          <a:xfrm>
            <a:off x="8951681" y="918776"/>
            <a:ext cx="2373542" cy="338554"/>
          </a:xfrm>
          <a:prstGeom prst="rect">
            <a:avLst/>
          </a:prstGeom>
          <a:noFill/>
        </p:spPr>
        <p:txBody>
          <a:bodyPr wrap="square" rtlCol="0">
            <a:spAutoFit/>
          </a:bodyPr>
          <a:lstStyle/>
          <a:p>
            <a:pPr lvl="0"/>
            <a:r>
              <a:rPr lang="en-US" sz="1600" b="1" dirty="0" smtClean="0">
                <a:solidFill>
                  <a:schemeClr val="bg1"/>
                </a:solidFill>
              </a:rPr>
              <a:t>TRANSMISSION LINE</a:t>
            </a:r>
          </a:p>
        </p:txBody>
      </p:sp>
      <p:sp>
        <p:nvSpPr>
          <p:cNvPr id="35" name="Rectangle 34"/>
          <p:cNvSpPr/>
          <p:nvPr/>
        </p:nvSpPr>
        <p:spPr>
          <a:xfrm>
            <a:off x="8961877" y="1271434"/>
            <a:ext cx="2315723" cy="338554"/>
          </a:xfrm>
          <a:prstGeom prst="rect">
            <a:avLst/>
          </a:prstGeom>
        </p:spPr>
        <p:txBody>
          <a:bodyPr wrap="square">
            <a:spAutoFit/>
          </a:bodyPr>
          <a:lstStyle/>
          <a:p>
            <a:pPr lvl="0"/>
            <a:r>
              <a:rPr lang="en-US" sz="1600" b="1" dirty="0" smtClean="0">
                <a:solidFill>
                  <a:schemeClr val="bg1"/>
                </a:solidFill>
              </a:rPr>
              <a:t>RAILWAY (CORRIDOR 8)</a:t>
            </a:r>
          </a:p>
        </p:txBody>
      </p:sp>
      <p:sp>
        <p:nvSpPr>
          <p:cNvPr id="36" name="Rectangle 35"/>
          <p:cNvSpPr/>
          <p:nvPr/>
        </p:nvSpPr>
        <p:spPr>
          <a:xfrm>
            <a:off x="8961983" y="1639281"/>
            <a:ext cx="1348208" cy="338554"/>
          </a:xfrm>
          <a:prstGeom prst="rect">
            <a:avLst/>
          </a:prstGeom>
        </p:spPr>
        <p:txBody>
          <a:bodyPr wrap="square">
            <a:spAutoFit/>
          </a:bodyPr>
          <a:lstStyle/>
          <a:p>
            <a:pPr lvl="0"/>
            <a:r>
              <a:rPr lang="en-US" sz="1600" b="1" dirty="0" smtClean="0">
                <a:solidFill>
                  <a:schemeClr val="bg1"/>
                </a:solidFill>
              </a:rPr>
              <a:t>GAS PIPELINE</a:t>
            </a:r>
          </a:p>
        </p:txBody>
      </p:sp>
      <p:sp>
        <p:nvSpPr>
          <p:cNvPr id="37" name="Rectangle 36"/>
          <p:cNvSpPr/>
          <p:nvPr/>
        </p:nvSpPr>
        <p:spPr>
          <a:xfrm>
            <a:off x="8938167" y="2025381"/>
            <a:ext cx="2540504" cy="338554"/>
          </a:xfrm>
          <a:prstGeom prst="rect">
            <a:avLst/>
          </a:prstGeom>
        </p:spPr>
        <p:txBody>
          <a:bodyPr wrap="none">
            <a:spAutoFit/>
          </a:bodyPr>
          <a:lstStyle/>
          <a:p>
            <a:pPr lvl="0"/>
            <a:r>
              <a:rPr lang="en-US" sz="1600" b="1" dirty="0" smtClean="0">
                <a:solidFill>
                  <a:schemeClr val="bg1"/>
                </a:solidFill>
              </a:rPr>
              <a:t>HIGHWAY A2 (CORRIDOR 8)</a:t>
            </a:r>
            <a:endParaRPr lang="en-US" sz="1600" dirty="0">
              <a:solidFill>
                <a:schemeClr val="bg1"/>
              </a:solidFill>
            </a:endParaRPr>
          </a:p>
        </p:txBody>
      </p:sp>
      <p:sp>
        <p:nvSpPr>
          <p:cNvPr id="39" name="Rectangle 38"/>
          <p:cNvSpPr/>
          <p:nvPr/>
        </p:nvSpPr>
        <p:spPr>
          <a:xfrm>
            <a:off x="8919116" y="2357288"/>
            <a:ext cx="2888098" cy="584775"/>
          </a:xfrm>
          <a:prstGeom prst="rect">
            <a:avLst/>
          </a:prstGeom>
        </p:spPr>
        <p:txBody>
          <a:bodyPr wrap="none">
            <a:spAutoFit/>
          </a:bodyPr>
          <a:lstStyle/>
          <a:p>
            <a:pPr lvl="0"/>
            <a:r>
              <a:rPr lang="en-US" sz="1600" b="1" dirty="0" smtClean="0">
                <a:solidFill>
                  <a:schemeClr val="bg1"/>
                </a:solidFill>
              </a:rPr>
              <a:t>NEW URBAN PLAN v. KALISHTA </a:t>
            </a:r>
          </a:p>
          <a:p>
            <a:pPr lvl="0"/>
            <a:r>
              <a:rPr lang="en-US" sz="1600" dirty="0" smtClean="0">
                <a:solidFill>
                  <a:schemeClr val="bg1"/>
                </a:solidFill>
              </a:rPr>
              <a:t>(new hotels, houses, streets)</a:t>
            </a:r>
            <a:endParaRPr lang="en-US" sz="1600" dirty="0">
              <a:solidFill>
                <a:schemeClr val="bg1"/>
              </a:solidFill>
            </a:endParaRPr>
          </a:p>
        </p:txBody>
      </p:sp>
      <p:sp>
        <p:nvSpPr>
          <p:cNvPr id="40" name="Rectangle 39"/>
          <p:cNvSpPr/>
          <p:nvPr/>
        </p:nvSpPr>
        <p:spPr>
          <a:xfrm>
            <a:off x="8928274" y="2944913"/>
            <a:ext cx="3001131" cy="830997"/>
          </a:xfrm>
          <a:prstGeom prst="rect">
            <a:avLst/>
          </a:prstGeom>
        </p:spPr>
        <p:txBody>
          <a:bodyPr wrap="square">
            <a:spAutoFit/>
          </a:bodyPr>
          <a:lstStyle/>
          <a:p>
            <a:pPr lvl="0"/>
            <a:r>
              <a:rPr lang="en-US" sz="1600" b="1" dirty="0" smtClean="0">
                <a:solidFill>
                  <a:schemeClr val="bg1"/>
                </a:solidFill>
              </a:rPr>
              <a:t>New Tourism Development Zone</a:t>
            </a:r>
          </a:p>
          <a:p>
            <a:pPr lvl="0"/>
            <a:r>
              <a:rPr lang="en-US" sz="1600" dirty="0" smtClean="0">
                <a:solidFill>
                  <a:schemeClr val="bg1"/>
                </a:solidFill>
              </a:rPr>
              <a:t>(14.5 ha new hotels, shopping mall, restaurants, sport halls)</a:t>
            </a:r>
            <a:endParaRPr lang="en-US" sz="1600" dirty="0">
              <a:solidFill>
                <a:schemeClr val="bg1"/>
              </a:solidFill>
            </a:endParaRPr>
          </a:p>
        </p:txBody>
      </p:sp>
      <p:sp>
        <p:nvSpPr>
          <p:cNvPr id="41" name="Rectangle 40"/>
          <p:cNvSpPr/>
          <p:nvPr/>
        </p:nvSpPr>
        <p:spPr>
          <a:xfrm>
            <a:off x="8961986" y="3796295"/>
            <a:ext cx="2864650" cy="584775"/>
          </a:xfrm>
          <a:prstGeom prst="rect">
            <a:avLst/>
          </a:prstGeom>
        </p:spPr>
        <p:txBody>
          <a:bodyPr wrap="square">
            <a:spAutoFit/>
          </a:bodyPr>
          <a:lstStyle/>
          <a:p>
            <a:pPr lvl="0"/>
            <a:r>
              <a:rPr lang="en-US" sz="1600" b="1" dirty="0" smtClean="0">
                <a:solidFill>
                  <a:schemeClr val="bg1"/>
                </a:solidFill>
              </a:rPr>
              <a:t>UNKNOWN CONSTRUCTION</a:t>
            </a:r>
          </a:p>
          <a:p>
            <a:pPr lvl="0"/>
            <a:r>
              <a:rPr lang="en-US" sz="1600" dirty="0" smtClean="0">
                <a:solidFill>
                  <a:schemeClr val="bg1"/>
                </a:solidFill>
              </a:rPr>
              <a:t>(</a:t>
            </a:r>
            <a:r>
              <a:rPr lang="en-US" sz="1600" dirty="0" err="1" smtClean="0">
                <a:solidFill>
                  <a:schemeClr val="bg1"/>
                </a:solidFill>
              </a:rPr>
              <a:t>cca</a:t>
            </a:r>
            <a:r>
              <a:rPr lang="en-US" sz="1600" dirty="0" smtClean="0">
                <a:solidFill>
                  <a:schemeClr val="bg1"/>
                </a:solidFill>
              </a:rPr>
              <a:t> 2.8 ha)</a:t>
            </a:r>
            <a:endParaRPr lang="en-US" sz="1600" dirty="0">
              <a:solidFill>
                <a:schemeClr val="bg1"/>
              </a:solidFill>
            </a:endParaRPr>
          </a:p>
        </p:txBody>
      </p:sp>
      <p:sp>
        <p:nvSpPr>
          <p:cNvPr id="42" name="Rectangle 41"/>
          <p:cNvSpPr/>
          <p:nvPr/>
        </p:nvSpPr>
        <p:spPr>
          <a:xfrm>
            <a:off x="8924837" y="4458598"/>
            <a:ext cx="3239477" cy="584775"/>
          </a:xfrm>
          <a:prstGeom prst="rect">
            <a:avLst/>
          </a:prstGeom>
        </p:spPr>
        <p:txBody>
          <a:bodyPr wrap="none">
            <a:spAutoFit/>
          </a:bodyPr>
          <a:lstStyle/>
          <a:p>
            <a:pPr lvl="0"/>
            <a:r>
              <a:rPr lang="en-US" sz="1600" b="1" dirty="0" smtClean="0">
                <a:solidFill>
                  <a:schemeClr val="bg1"/>
                </a:solidFill>
              </a:rPr>
              <a:t>NEW PLAN CAMP LIVADISHTA</a:t>
            </a:r>
          </a:p>
          <a:p>
            <a:pPr lvl="0"/>
            <a:r>
              <a:rPr lang="en-US" sz="1600" dirty="0" smtClean="0">
                <a:solidFill>
                  <a:schemeClr val="bg1"/>
                </a:solidFill>
              </a:rPr>
              <a:t>(weekend houses, bungalows, camp)</a:t>
            </a:r>
            <a:endParaRPr lang="en-US" sz="1600" dirty="0">
              <a:solidFill>
                <a:schemeClr val="bg1"/>
              </a:solidFill>
            </a:endParaRPr>
          </a:p>
        </p:txBody>
      </p:sp>
      <p:sp>
        <p:nvSpPr>
          <p:cNvPr id="43" name="Rectangle 42"/>
          <p:cNvSpPr/>
          <p:nvPr/>
        </p:nvSpPr>
        <p:spPr>
          <a:xfrm>
            <a:off x="8946698" y="5190589"/>
            <a:ext cx="3151568" cy="338554"/>
          </a:xfrm>
          <a:prstGeom prst="rect">
            <a:avLst/>
          </a:prstGeom>
        </p:spPr>
        <p:txBody>
          <a:bodyPr wrap="none">
            <a:spAutoFit/>
          </a:bodyPr>
          <a:lstStyle/>
          <a:p>
            <a:pPr lvl="0"/>
            <a:r>
              <a:rPr lang="en-US" sz="1600" b="1" dirty="0" smtClean="0">
                <a:solidFill>
                  <a:schemeClr val="bg1"/>
                </a:solidFill>
              </a:rPr>
              <a:t>NEW PLAN FOR WEEKEND HOUSES</a:t>
            </a:r>
            <a:endParaRPr lang="en-US" sz="1600" dirty="0">
              <a:solidFill>
                <a:schemeClr val="bg1"/>
              </a:solidFill>
            </a:endParaRPr>
          </a:p>
        </p:txBody>
      </p:sp>
      <p:sp>
        <p:nvSpPr>
          <p:cNvPr id="44" name="Rectangle 43"/>
          <p:cNvSpPr/>
          <p:nvPr/>
        </p:nvSpPr>
        <p:spPr>
          <a:xfrm>
            <a:off x="8941198" y="5669036"/>
            <a:ext cx="2524794" cy="338554"/>
          </a:xfrm>
          <a:prstGeom prst="rect">
            <a:avLst/>
          </a:prstGeom>
        </p:spPr>
        <p:txBody>
          <a:bodyPr wrap="none">
            <a:spAutoFit/>
          </a:bodyPr>
          <a:lstStyle/>
          <a:p>
            <a:pPr lvl="0"/>
            <a:r>
              <a:rPr lang="en-US" sz="1600" b="1" dirty="0" smtClean="0">
                <a:solidFill>
                  <a:schemeClr val="bg1"/>
                </a:solidFill>
              </a:rPr>
              <a:t>EXTENSION OF v. RADOZDA</a:t>
            </a:r>
            <a:endParaRPr lang="en-US" sz="1600" dirty="0">
              <a:solidFill>
                <a:schemeClr val="bg1"/>
              </a:solidFill>
            </a:endParaRPr>
          </a:p>
        </p:txBody>
      </p:sp>
      <p:sp>
        <p:nvSpPr>
          <p:cNvPr id="45" name="Rectangle 44"/>
          <p:cNvSpPr/>
          <p:nvPr/>
        </p:nvSpPr>
        <p:spPr>
          <a:xfrm>
            <a:off x="8930796" y="6062947"/>
            <a:ext cx="3298724" cy="646331"/>
          </a:xfrm>
          <a:prstGeom prst="rect">
            <a:avLst/>
          </a:prstGeom>
        </p:spPr>
        <p:txBody>
          <a:bodyPr wrap="none">
            <a:spAutoFit/>
          </a:bodyPr>
          <a:lstStyle/>
          <a:p>
            <a:pPr lvl="0"/>
            <a:r>
              <a:rPr lang="en-US" b="1" dirty="0" smtClean="0">
                <a:solidFill>
                  <a:schemeClr val="bg1"/>
                </a:solidFill>
              </a:rPr>
              <a:t>New Tourism Development Zone</a:t>
            </a:r>
          </a:p>
          <a:p>
            <a:pPr lvl="0"/>
            <a:r>
              <a:rPr lang="en-US" dirty="0" smtClean="0">
                <a:solidFill>
                  <a:schemeClr val="bg1"/>
                </a:solidFill>
              </a:rPr>
              <a:t>(</a:t>
            </a:r>
            <a:r>
              <a:rPr lang="en-US" dirty="0" err="1" smtClean="0">
                <a:solidFill>
                  <a:schemeClr val="bg1"/>
                </a:solidFill>
              </a:rPr>
              <a:t>cca</a:t>
            </a:r>
            <a:r>
              <a:rPr lang="en-US" dirty="0" smtClean="0">
                <a:solidFill>
                  <a:schemeClr val="bg1"/>
                </a:solidFill>
              </a:rPr>
              <a:t> 3 ha, Camp </a:t>
            </a:r>
            <a:r>
              <a:rPr lang="en-US" dirty="0" err="1" smtClean="0">
                <a:solidFill>
                  <a:schemeClr val="bg1"/>
                </a:solidFill>
              </a:rPr>
              <a:t>Treska</a:t>
            </a:r>
            <a:r>
              <a:rPr lang="en-US" dirty="0" smtClean="0">
                <a:solidFill>
                  <a:schemeClr val="bg1"/>
                </a:solidFill>
              </a:rPr>
              <a:t>)</a:t>
            </a:r>
          </a:p>
        </p:txBody>
      </p:sp>
      <p:sp>
        <p:nvSpPr>
          <p:cNvPr id="46" name="Rectangle 45"/>
          <p:cNvSpPr/>
          <p:nvPr/>
        </p:nvSpPr>
        <p:spPr>
          <a:xfrm>
            <a:off x="407656" y="4272860"/>
            <a:ext cx="3192632" cy="523220"/>
          </a:xfrm>
          <a:prstGeom prst="rect">
            <a:avLst/>
          </a:prstGeom>
        </p:spPr>
        <p:txBody>
          <a:bodyPr wrap="square">
            <a:spAutoFit/>
          </a:bodyPr>
          <a:lstStyle/>
          <a:p>
            <a:r>
              <a:rPr lang="en-US" sz="1400" b="1" dirty="0" smtClean="0">
                <a:solidFill>
                  <a:schemeClr val="bg1"/>
                </a:solidFill>
              </a:rPr>
              <a:t>Blue/white line – 50m. shore</a:t>
            </a:r>
          </a:p>
          <a:p>
            <a:r>
              <a:rPr lang="en-US" sz="1400" b="1" dirty="0" smtClean="0">
                <a:solidFill>
                  <a:schemeClr val="bg1"/>
                </a:solidFill>
              </a:rPr>
              <a:t>(1</a:t>
            </a:r>
            <a:r>
              <a:rPr lang="en-US" sz="1400" b="1" baseline="30000" dirty="0" smtClean="0">
                <a:solidFill>
                  <a:schemeClr val="bg1"/>
                </a:solidFill>
              </a:rPr>
              <a:t>st</a:t>
            </a:r>
            <a:r>
              <a:rPr lang="en-US" sz="1400" b="1" dirty="0" smtClean="0">
                <a:solidFill>
                  <a:schemeClr val="bg1"/>
                </a:solidFill>
              </a:rPr>
              <a:t> A zone, proposed buffer Lake Ohrid)</a:t>
            </a:r>
            <a:endParaRPr lang="en-US" sz="1400" b="1" dirty="0">
              <a:solidFill>
                <a:schemeClr val="bg1"/>
              </a:solidFill>
            </a:endParaRPr>
          </a:p>
        </p:txBody>
      </p:sp>
    </p:spTree>
    <p:extLst>
      <p:ext uri="{BB962C8B-B14F-4D97-AF65-F5344CB8AC3E}">
        <p14:creationId xmlns:p14="http://schemas.microsoft.com/office/powerpoint/2010/main" val="41775000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018" y="918777"/>
            <a:ext cx="8138490" cy="5754230"/>
          </a:xfrm>
          <a:prstGeom prst="rect">
            <a:avLst/>
          </a:prstGeom>
        </p:spPr>
      </p:pic>
      <p:sp>
        <p:nvSpPr>
          <p:cNvPr id="4" name="TextBox 3"/>
          <p:cNvSpPr txBox="1"/>
          <p:nvPr/>
        </p:nvSpPr>
        <p:spPr>
          <a:xfrm>
            <a:off x="278292" y="239665"/>
            <a:ext cx="11651113" cy="461665"/>
          </a:xfrm>
          <a:prstGeom prst="rect">
            <a:avLst/>
          </a:prstGeom>
          <a:noFill/>
        </p:spPr>
        <p:txBody>
          <a:bodyPr wrap="square" rtlCol="0">
            <a:spAutoFit/>
          </a:bodyPr>
          <a:lstStyle/>
          <a:p>
            <a:r>
              <a:rPr lang="en-US" sz="2400" b="1" dirty="0" smtClean="0">
                <a:solidFill>
                  <a:schemeClr val="bg1"/>
                </a:solidFill>
              </a:rPr>
              <a:t>CLOSER LOOK – hotspots with plans and projects (</a:t>
            </a:r>
            <a:r>
              <a:rPr lang="en-US" sz="2400" b="1" dirty="0" err="1" smtClean="0">
                <a:solidFill>
                  <a:schemeClr val="bg1"/>
                </a:solidFill>
              </a:rPr>
              <a:t>Podmolje</a:t>
            </a:r>
            <a:r>
              <a:rPr lang="en-US" sz="2400" b="1" dirty="0" smtClean="0">
                <a:solidFill>
                  <a:schemeClr val="bg1"/>
                </a:solidFill>
              </a:rPr>
              <a:t>)</a:t>
            </a:r>
            <a:endParaRPr lang="en-US" sz="2400" dirty="0">
              <a:solidFill>
                <a:schemeClr val="bg1"/>
              </a:solidFill>
            </a:endParaRPr>
          </a:p>
        </p:txBody>
      </p:sp>
      <p:sp>
        <p:nvSpPr>
          <p:cNvPr id="9" name="TextBox 8"/>
          <p:cNvSpPr txBox="1"/>
          <p:nvPr/>
        </p:nvSpPr>
        <p:spPr>
          <a:xfrm>
            <a:off x="7387842" y="1423011"/>
            <a:ext cx="323704" cy="400110"/>
          </a:xfrm>
          <a:prstGeom prst="rect">
            <a:avLst/>
          </a:prstGeom>
          <a:solidFill>
            <a:schemeClr val="bg1"/>
          </a:solidFill>
        </p:spPr>
        <p:txBody>
          <a:bodyPr wrap="square" rtlCol="0">
            <a:spAutoFit/>
          </a:bodyPr>
          <a:lstStyle/>
          <a:p>
            <a:r>
              <a:rPr lang="mk-MK" sz="2000" b="1" dirty="0" smtClean="0"/>
              <a:t>1</a:t>
            </a:r>
            <a:endParaRPr lang="en-US" sz="2000" b="1" dirty="0"/>
          </a:p>
        </p:txBody>
      </p:sp>
      <p:sp>
        <p:nvSpPr>
          <p:cNvPr id="10" name="TextBox 9"/>
          <p:cNvSpPr txBox="1"/>
          <p:nvPr/>
        </p:nvSpPr>
        <p:spPr>
          <a:xfrm>
            <a:off x="8476116" y="1203290"/>
            <a:ext cx="333752" cy="338554"/>
          </a:xfrm>
          <a:prstGeom prst="rect">
            <a:avLst/>
          </a:prstGeom>
          <a:solidFill>
            <a:schemeClr val="bg1"/>
          </a:solidFill>
        </p:spPr>
        <p:txBody>
          <a:bodyPr wrap="square" rtlCol="0">
            <a:spAutoFit/>
          </a:bodyPr>
          <a:lstStyle/>
          <a:p>
            <a:r>
              <a:rPr lang="mk-MK" sz="1600" b="1" dirty="0" smtClean="0"/>
              <a:t>1</a:t>
            </a:r>
            <a:endParaRPr lang="en-US" sz="1600" b="1" dirty="0"/>
          </a:p>
        </p:txBody>
      </p:sp>
      <p:sp>
        <p:nvSpPr>
          <p:cNvPr id="11" name="TextBox 10"/>
          <p:cNvSpPr txBox="1"/>
          <p:nvPr/>
        </p:nvSpPr>
        <p:spPr>
          <a:xfrm>
            <a:off x="5292533" y="5273430"/>
            <a:ext cx="315045" cy="400110"/>
          </a:xfrm>
          <a:prstGeom prst="rect">
            <a:avLst/>
          </a:prstGeom>
          <a:solidFill>
            <a:schemeClr val="bg1"/>
          </a:solidFill>
        </p:spPr>
        <p:txBody>
          <a:bodyPr wrap="square" rtlCol="0">
            <a:spAutoFit/>
          </a:bodyPr>
          <a:lstStyle/>
          <a:p>
            <a:r>
              <a:rPr lang="en-US" sz="2000" b="1" dirty="0"/>
              <a:t>2</a:t>
            </a:r>
          </a:p>
        </p:txBody>
      </p:sp>
      <p:sp>
        <p:nvSpPr>
          <p:cNvPr id="12" name="TextBox 11"/>
          <p:cNvSpPr txBox="1"/>
          <p:nvPr/>
        </p:nvSpPr>
        <p:spPr>
          <a:xfrm>
            <a:off x="3624225" y="5834886"/>
            <a:ext cx="322338" cy="400110"/>
          </a:xfrm>
          <a:prstGeom prst="rect">
            <a:avLst/>
          </a:prstGeom>
          <a:solidFill>
            <a:schemeClr val="bg1"/>
          </a:solidFill>
        </p:spPr>
        <p:txBody>
          <a:bodyPr wrap="square" rtlCol="0">
            <a:spAutoFit/>
          </a:bodyPr>
          <a:lstStyle/>
          <a:p>
            <a:r>
              <a:rPr lang="en-US" sz="2000" b="1" dirty="0"/>
              <a:t>3</a:t>
            </a:r>
          </a:p>
        </p:txBody>
      </p:sp>
      <p:sp>
        <p:nvSpPr>
          <p:cNvPr id="24" name="TextBox 23"/>
          <p:cNvSpPr txBox="1"/>
          <p:nvPr/>
        </p:nvSpPr>
        <p:spPr>
          <a:xfrm>
            <a:off x="8471023" y="2437490"/>
            <a:ext cx="334840" cy="338554"/>
          </a:xfrm>
          <a:prstGeom prst="rect">
            <a:avLst/>
          </a:prstGeom>
          <a:solidFill>
            <a:schemeClr val="bg1"/>
          </a:solidFill>
        </p:spPr>
        <p:txBody>
          <a:bodyPr wrap="square" rtlCol="0">
            <a:spAutoFit/>
          </a:bodyPr>
          <a:lstStyle/>
          <a:p>
            <a:r>
              <a:rPr lang="en-US" sz="1600" b="1" dirty="0"/>
              <a:t>2</a:t>
            </a:r>
          </a:p>
        </p:txBody>
      </p:sp>
      <p:sp>
        <p:nvSpPr>
          <p:cNvPr id="25" name="TextBox 24"/>
          <p:cNvSpPr txBox="1"/>
          <p:nvPr/>
        </p:nvSpPr>
        <p:spPr>
          <a:xfrm>
            <a:off x="8471023" y="3488100"/>
            <a:ext cx="323704" cy="338554"/>
          </a:xfrm>
          <a:prstGeom prst="rect">
            <a:avLst/>
          </a:prstGeom>
          <a:solidFill>
            <a:schemeClr val="bg1"/>
          </a:solidFill>
        </p:spPr>
        <p:txBody>
          <a:bodyPr wrap="square" rtlCol="0">
            <a:spAutoFit/>
          </a:bodyPr>
          <a:lstStyle/>
          <a:p>
            <a:r>
              <a:rPr lang="en-US" sz="1600" b="1" dirty="0"/>
              <a:t>3</a:t>
            </a:r>
          </a:p>
        </p:txBody>
      </p:sp>
      <p:sp>
        <p:nvSpPr>
          <p:cNvPr id="34" name="TextBox 33"/>
          <p:cNvSpPr txBox="1"/>
          <p:nvPr/>
        </p:nvSpPr>
        <p:spPr>
          <a:xfrm>
            <a:off x="8951681" y="1104304"/>
            <a:ext cx="2373542" cy="830997"/>
          </a:xfrm>
          <a:prstGeom prst="rect">
            <a:avLst/>
          </a:prstGeom>
          <a:noFill/>
        </p:spPr>
        <p:txBody>
          <a:bodyPr wrap="square" rtlCol="0">
            <a:spAutoFit/>
          </a:bodyPr>
          <a:lstStyle/>
          <a:p>
            <a:pPr lvl="0"/>
            <a:r>
              <a:rPr lang="en-US" sz="1600" b="1" dirty="0" smtClean="0">
                <a:solidFill>
                  <a:schemeClr val="bg1"/>
                </a:solidFill>
              </a:rPr>
              <a:t>ONE OF 3 POSSIBLE LOCATIONS FOR A NEW MARINA (R. SATESKA)</a:t>
            </a:r>
          </a:p>
        </p:txBody>
      </p:sp>
      <p:sp>
        <p:nvSpPr>
          <p:cNvPr id="37" name="Rectangle 36"/>
          <p:cNvSpPr/>
          <p:nvPr/>
        </p:nvSpPr>
        <p:spPr>
          <a:xfrm>
            <a:off x="8996434" y="3483842"/>
            <a:ext cx="2540504" cy="338554"/>
          </a:xfrm>
          <a:prstGeom prst="rect">
            <a:avLst/>
          </a:prstGeom>
        </p:spPr>
        <p:txBody>
          <a:bodyPr wrap="none">
            <a:spAutoFit/>
          </a:bodyPr>
          <a:lstStyle/>
          <a:p>
            <a:pPr lvl="0"/>
            <a:r>
              <a:rPr lang="en-US" sz="1600" b="1" dirty="0" smtClean="0">
                <a:solidFill>
                  <a:schemeClr val="bg1"/>
                </a:solidFill>
              </a:rPr>
              <a:t>HIGHWAY A2 (CORRIDOR 8)</a:t>
            </a:r>
            <a:endParaRPr lang="en-US" sz="1600" dirty="0">
              <a:solidFill>
                <a:schemeClr val="bg1"/>
              </a:solidFill>
            </a:endParaRPr>
          </a:p>
        </p:txBody>
      </p:sp>
      <p:sp>
        <p:nvSpPr>
          <p:cNvPr id="39" name="Rectangle 38"/>
          <p:cNvSpPr/>
          <p:nvPr/>
        </p:nvSpPr>
        <p:spPr>
          <a:xfrm>
            <a:off x="8922547" y="4458439"/>
            <a:ext cx="3140362" cy="1323439"/>
          </a:xfrm>
          <a:prstGeom prst="rect">
            <a:avLst/>
          </a:prstGeom>
        </p:spPr>
        <p:txBody>
          <a:bodyPr wrap="square">
            <a:spAutoFit/>
          </a:bodyPr>
          <a:lstStyle/>
          <a:p>
            <a:pPr lvl="0"/>
            <a:r>
              <a:rPr lang="en-US" sz="1600" b="1" dirty="0" smtClean="0">
                <a:solidFill>
                  <a:schemeClr val="bg1"/>
                </a:solidFill>
              </a:rPr>
              <a:t>NEW URBAN PLAN ANDON DUKOV</a:t>
            </a:r>
          </a:p>
          <a:p>
            <a:pPr lvl="0"/>
            <a:r>
              <a:rPr lang="en-US" sz="1600" dirty="0" smtClean="0">
                <a:solidFill>
                  <a:schemeClr val="bg1"/>
                </a:solidFill>
              </a:rPr>
              <a:t>(</a:t>
            </a:r>
            <a:r>
              <a:rPr lang="en-US" sz="1600" dirty="0" err="1" smtClean="0">
                <a:solidFill>
                  <a:schemeClr val="bg1"/>
                </a:solidFill>
              </a:rPr>
              <a:t>cca</a:t>
            </a:r>
            <a:r>
              <a:rPr lang="en-US" sz="1600" dirty="0" smtClean="0">
                <a:solidFill>
                  <a:schemeClr val="bg1"/>
                </a:solidFill>
              </a:rPr>
              <a:t> 28.7 ha new hotels and hotel complexes, commercial facilities, restaurants, weekend houses, sport venues)</a:t>
            </a:r>
            <a:endParaRPr lang="en-US" sz="1600" dirty="0">
              <a:solidFill>
                <a:schemeClr val="bg1"/>
              </a:solidFill>
            </a:endParaRPr>
          </a:p>
        </p:txBody>
      </p:sp>
      <p:sp>
        <p:nvSpPr>
          <p:cNvPr id="2" name="Rectangle 1"/>
          <p:cNvSpPr/>
          <p:nvPr/>
        </p:nvSpPr>
        <p:spPr>
          <a:xfrm>
            <a:off x="1016968" y="2265107"/>
            <a:ext cx="4433088" cy="2062103"/>
          </a:xfrm>
          <a:prstGeom prst="rect">
            <a:avLst/>
          </a:prstGeom>
        </p:spPr>
        <p:txBody>
          <a:bodyPr wrap="square">
            <a:spAutoFit/>
          </a:bodyPr>
          <a:lstStyle/>
          <a:p>
            <a:r>
              <a:rPr lang="en-US" sz="1600" b="1" u="sng"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Podmolje</a:t>
            </a: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biggest reed belt (</a:t>
            </a:r>
            <a:r>
              <a:rPr lang="en-US" sz="1600" i="1"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Phragmites</a:t>
            </a:r>
            <a:r>
              <a:rPr lang="en-US" sz="1600" i="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i="1"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australis</a:t>
            </a: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on Lake Ohrid - natural habitat of threatened species of birds and spawning place for carp. </a:t>
            </a:r>
            <a:r>
              <a:rPr lang="en-US" sz="1600" dirty="0" smtClean="0">
                <a:solidFill>
                  <a:schemeClr val="bg1"/>
                </a:solidFill>
                <a:latin typeface="Calibri" panose="020F0502020204030204" pitchFamily="34" charset="0"/>
                <a:cs typeface="Times New Roman" panose="02020603050405020304" pitchFamily="18" charset="0"/>
              </a:rPr>
              <a:t>Reed belts are defined as </a:t>
            </a:r>
            <a:r>
              <a:rPr lang="en-US" sz="1600" dirty="0" smtClean="0">
                <a:solidFill>
                  <a:schemeClr val="bg1"/>
                </a:solidFill>
              </a:rPr>
              <a:t>a key habitat in Re-valorization Study for Lake Ohrid. </a:t>
            </a:r>
            <a:r>
              <a:rPr lang="en-US" sz="1600" dirty="0" err="1" smtClean="0">
                <a:solidFill>
                  <a:schemeClr val="bg1"/>
                </a:solidFill>
              </a:rPr>
              <a:t>Macrophyte</a:t>
            </a:r>
            <a:r>
              <a:rPr lang="en-US" sz="1600" dirty="0" smtClean="0">
                <a:solidFill>
                  <a:schemeClr val="bg1"/>
                </a:solidFill>
              </a:rPr>
              <a:t> vegetation in a reed belt is a nesting and feeding area for waterfowls, among other points.</a:t>
            </a:r>
            <a:r>
              <a:rPr lang="en-US" sz="1600" dirty="0" smtClean="0">
                <a:solidFill>
                  <a:schemeClr val="bg1"/>
                </a:solidFill>
                <a:latin typeface="Calibri" panose="020F0502020204030204" pitchFamily="34" charset="0"/>
                <a:cs typeface="Times New Roman" panose="02020603050405020304" pitchFamily="18" charset="0"/>
              </a:rPr>
              <a:t> </a:t>
            </a:r>
            <a:endParaRPr lang="en-US" sz="1600" dirty="0">
              <a:solidFill>
                <a:schemeClr val="bg1"/>
              </a:solidFill>
            </a:endParaRPr>
          </a:p>
        </p:txBody>
      </p:sp>
      <p:sp>
        <p:nvSpPr>
          <p:cNvPr id="14" name="TextBox 13"/>
          <p:cNvSpPr txBox="1"/>
          <p:nvPr/>
        </p:nvSpPr>
        <p:spPr>
          <a:xfrm>
            <a:off x="8483803" y="4568623"/>
            <a:ext cx="323704" cy="338554"/>
          </a:xfrm>
          <a:prstGeom prst="rect">
            <a:avLst/>
          </a:prstGeom>
          <a:solidFill>
            <a:schemeClr val="bg1"/>
          </a:solidFill>
        </p:spPr>
        <p:txBody>
          <a:bodyPr wrap="square" rtlCol="0">
            <a:spAutoFit/>
          </a:bodyPr>
          <a:lstStyle/>
          <a:p>
            <a:r>
              <a:rPr lang="en-US" sz="1600" b="1" dirty="0"/>
              <a:t>4</a:t>
            </a:r>
          </a:p>
        </p:txBody>
      </p:sp>
      <p:sp>
        <p:nvSpPr>
          <p:cNvPr id="15" name="TextBox 14"/>
          <p:cNvSpPr txBox="1"/>
          <p:nvPr/>
        </p:nvSpPr>
        <p:spPr>
          <a:xfrm>
            <a:off x="1788799" y="4891774"/>
            <a:ext cx="322338" cy="400110"/>
          </a:xfrm>
          <a:prstGeom prst="rect">
            <a:avLst/>
          </a:prstGeom>
          <a:solidFill>
            <a:schemeClr val="bg1"/>
          </a:solidFill>
        </p:spPr>
        <p:txBody>
          <a:bodyPr wrap="square" rtlCol="0">
            <a:spAutoFit/>
          </a:bodyPr>
          <a:lstStyle/>
          <a:p>
            <a:r>
              <a:rPr lang="en-US" sz="2000" b="1" dirty="0"/>
              <a:t>4</a:t>
            </a:r>
          </a:p>
        </p:txBody>
      </p:sp>
      <p:sp>
        <p:nvSpPr>
          <p:cNvPr id="16" name="Rectangle 15"/>
          <p:cNvSpPr/>
          <p:nvPr/>
        </p:nvSpPr>
        <p:spPr>
          <a:xfrm>
            <a:off x="8977474" y="2451757"/>
            <a:ext cx="2960682" cy="338554"/>
          </a:xfrm>
          <a:prstGeom prst="rect">
            <a:avLst/>
          </a:prstGeom>
        </p:spPr>
        <p:txBody>
          <a:bodyPr wrap="none">
            <a:spAutoFit/>
          </a:bodyPr>
          <a:lstStyle/>
          <a:p>
            <a:pPr lvl="0"/>
            <a:r>
              <a:rPr lang="en-US" sz="1600" b="1" dirty="0" smtClean="0">
                <a:solidFill>
                  <a:schemeClr val="bg1"/>
                </a:solidFill>
              </a:rPr>
              <a:t>NEW URBAN PLAN v. PODMOLJE</a:t>
            </a:r>
            <a:endParaRPr lang="en-US" sz="1600" dirty="0">
              <a:solidFill>
                <a:schemeClr val="bg1"/>
              </a:solidFill>
            </a:endParaRPr>
          </a:p>
        </p:txBody>
      </p:sp>
    </p:spTree>
    <p:extLst>
      <p:ext uri="{BB962C8B-B14F-4D97-AF65-F5344CB8AC3E}">
        <p14:creationId xmlns:p14="http://schemas.microsoft.com/office/powerpoint/2010/main" val="1437183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90" y="947918"/>
            <a:ext cx="5987905" cy="4233682"/>
          </a:xfrm>
          <a:prstGeom prst="rect">
            <a:avLst/>
          </a:prstGeom>
        </p:spPr>
      </p:pic>
      <p:sp>
        <p:nvSpPr>
          <p:cNvPr id="4" name="TextBox 3"/>
          <p:cNvSpPr txBox="1"/>
          <p:nvPr/>
        </p:nvSpPr>
        <p:spPr>
          <a:xfrm>
            <a:off x="278292" y="239665"/>
            <a:ext cx="11651113" cy="461665"/>
          </a:xfrm>
          <a:prstGeom prst="rect">
            <a:avLst/>
          </a:prstGeom>
          <a:noFill/>
        </p:spPr>
        <p:txBody>
          <a:bodyPr wrap="square" rtlCol="0">
            <a:spAutoFit/>
          </a:bodyPr>
          <a:lstStyle/>
          <a:p>
            <a:r>
              <a:rPr lang="en-US" sz="2400" b="1" dirty="0" smtClean="0">
                <a:solidFill>
                  <a:schemeClr val="bg1"/>
                </a:solidFill>
              </a:rPr>
              <a:t>CLOSER LOOK – hotspots with plans and projects (Studenchishte Marsh, </a:t>
            </a:r>
            <a:r>
              <a:rPr lang="en-US" sz="2400" b="1" dirty="0" err="1" smtClean="0">
                <a:solidFill>
                  <a:schemeClr val="bg1"/>
                </a:solidFill>
              </a:rPr>
              <a:t>Mazija</a:t>
            </a:r>
            <a:r>
              <a:rPr lang="en-US" sz="2400" b="1" dirty="0" smtClean="0">
                <a:solidFill>
                  <a:schemeClr val="bg1"/>
                </a:solidFill>
              </a:rPr>
              <a:t>)</a:t>
            </a:r>
            <a:endParaRPr lang="en-US" sz="2400" dirty="0">
              <a:solidFill>
                <a:schemeClr val="bg1"/>
              </a:solidFill>
            </a:endParaRPr>
          </a:p>
        </p:txBody>
      </p:sp>
      <p:sp>
        <p:nvSpPr>
          <p:cNvPr id="34" name="TextBox 33"/>
          <p:cNvSpPr txBox="1"/>
          <p:nvPr/>
        </p:nvSpPr>
        <p:spPr>
          <a:xfrm>
            <a:off x="6342826" y="947918"/>
            <a:ext cx="5226321" cy="5262979"/>
          </a:xfrm>
          <a:prstGeom prst="rect">
            <a:avLst/>
          </a:prstGeom>
          <a:noFill/>
        </p:spPr>
        <p:txBody>
          <a:bodyPr wrap="square" rtlCol="0">
            <a:spAutoFit/>
          </a:bodyPr>
          <a:lstStyle/>
          <a:p>
            <a:pPr lvl="0"/>
            <a:r>
              <a:rPr lang="en-US" sz="1600" b="1" dirty="0" smtClean="0">
                <a:solidFill>
                  <a:schemeClr val="bg1"/>
                </a:solidFill>
              </a:rPr>
              <a:t>STUDENCHISHTE MARSH </a:t>
            </a:r>
            <a:endParaRPr lang="en-US" sz="1600" b="1" dirty="0">
              <a:solidFill>
                <a:schemeClr val="bg1"/>
              </a:solidFill>
            </a:endParaRPr>
          </a:p>
          <a:p>
            <a:pPr lvl="0"/>
            <a:r>
              <a:rPr lang="en-US" sz="1600" b="1" dirty="0" smtClean="0">
                <a:solidFill>
                  <a:schemeClr val="bg1"/>
                </a:solidFill>
              </a:rPr>
              <a:t>Designated Ramsar site (2021)</a:t>
            </a:r>
          </a:p>
          <a:p>
            <a:pPr lvl="0"/>
            <a:endParaRPr lang="en-US" sz="1600" b="1" dirty="0" smtClean="0">
              <a:solidFill>
                <a:schemeClr val="bg1"/>
              </a:solidFill>
            </a:endParaRPr>
          </a:p>
          <a:p>
            <a:r>
              <a:rPr lang="en-US" sz="1600" dirty="0" smtClean="0">
                <a:solidFill>
                  <a:schemeClr val="bg1"/>
                </a:solidFill>
              </a:rPr>
              <a:t>T</a:t>
            </a:r>
            <a:r>
              <a:rPr lang="mk-MK" sz="1600" dirty="0" smtClean="0">
                <a:solidFill>
                  <a:schemeClr val="bg1"/>
                </a:solidFill>
              </a:rPr>
              <a:t>he </a:t>
            </a:r>
            <a:r>
              <a:rPr lang="mk-MK" sz="1600" dirty="0">
                <a:solidFill>
                  <a:schemeClr val="bg1"/>
                </a:solidFill>
              </a:rPr>
              <a:t>last </a:t>
            </a:r>
            <a:r>
              <a:rPr lang="en-US" sz="1600" dirty="0" smtClean="0">
                <a:solidFill>
                  <a:schemeClr val="bg1"/>
                </a:solidFill>
              </a:rPr>
              <a:t>remaining marsh from the extensive wetland on the east shore of Lake Ohrid.  </a:t>
            </a:r>
          </a:p>
          <a:p>
            <a:r>
              <a:rPr lang="en-US" sz="1600" dirty="0">
                <a:solidFill>
                  <a:schemeClr val="bg1"/>
                </a:solidFill>
              </a:rPr>
              <a:t>C</a:t>
            </a:r>
            <a:r>
              <a:rPr lang="en-US" sz="1600" dirty="0" smtClean="0">
                <a:solidFill>
                  <a:schemeClr val="bg1"/>
                </a:solidFill>
              </a:rPr>
              <a:t>rucial part of the ecosystem and an exceptional habitat on its own. Contains 2 endangered natural habitats protected under Bern Convention:</a:t>
            </a:r>
            <a:endParaRPr lang="en-US" sz="1600" b="1" dirty="0" smtClean="0">
              <a:solidFill>
                <a:schemeClr val="bg1"/>
              </a:solidFill>
            </a:endParaRPr>
          </a:p>
          <a:p>
            <a:pPr lvl="0"/>
            <a:r>
              <a:rPr lang="en-US" sz="1600" dirty="0" smtClean="0">
                <a:solidFill>
                  <a:schemeClr val="bg1"/>
                </a:solidFill>
              </a:rPr>
              <a:t>D4.1 Rich fens, including eutrophic tall-herb fens and calcareous flushes and soaks  (</a:t>
            </a:r>
            <a:r>
              <a:rPr lang="fr-FR" sz="1600" dirty="0" smtClean="0">
                <a:solidFill>
                  <a:schemeClr val="bg1"/>
                </a:solidFill>
              </a:rPr>
              <a:t>EU Habitats Directive </a:t>
            </a:r>
            <a:r>
              <a:rPr lang="fr-FR" sz="1600" dirty="0" err="1" smtClean="0">
                <a:solidFill>
                  <a:schemeClr val="bg1"/>
                </a:solidFill>
              </a:rPr>
              <a:t>Annex</a:t>
            </a:r>
            <a:r>
              <a:rPr lang="fr-FR" sz="1600" dirty="0" smtClean="0">
                <a:solidFill>
                  <a:schemeClr val="bg1"/>
                </a:solidFill>
              </a:rPr>
              <a:t> I 7230: </a:t>
            </a:r>
            <a:r>
              <a:rPr lang="fr-FR" sz="1600" dirty="0" err="1" smtClean="0">
                <a:solidFill>
                  <a:schemeClr val="bg1"/>
                </a:solidFill>
              </a:rPr>
              <a:t>Alkaline</a:t>
            </a:r>
            <a:r>
              <a:rPr lang="fr-FR" sz="1600" dirty="0" smtClean="0">
                <a:solidFill>
                  <a:schemeClr val="bg1"/>
                </a:solidFill>
              </a:rPr>
              <a:t> </a:t>
            </a:r>
            <a:r>
              <a:rPr lang="fr-FR" sz="1600" dirty="0" err="1" smtClean="0">
                <a:solidFill>
                  <a:schemeClr val="bg1"/>
                </a:solidFill>
              </a:rPr>
              <a:t>fens</a:t>
            </a:r>
            <a:r>
              <a:rPr lang="fr-FR" sz="1600" dirty="0" smtClean="0">
                <a:solidFill>
                  <a:schemeClr val="bg1"/>
                </a:solidFill>
              </a:rPr>
              <a:t> ); and</a:t>
            </a:r>
          </a:p>
          <a:p>
            <a:pPr lvl="0"/>
            <a:r>
              <a:rPr lang="en-US" sz="1600" dirty="0" smtClean="0">
                <a:solidFill>
                  <a:schemeClr val="bg1"/>
                </a:solidFill>
              </a:rPr>
              <a:t>C1.223 Floating </a:t>
            </a:r>
            <a:r>
              <a:rPr lang="en-US" sz="1600" dirty="0" err="1" smtClean="0">
                <a:solidFill>
                  <a:schemeClr val="bg1"/>
                </a:solidFill>
              </a:rPr>
              <a:t>Stratiotes</a:t>
            </a:r>
            <a:r>
              <a:rPr lang="en-US" sz="1600" dirty="0" smtClean="0">
                <a:solidFill>
                  <a:schemeClr val="bg1"/>
                </a:solidFill>
              </a:rPr>
              <a:t> </a:t>
            </a:r>
            <a:r>
              <a:rPr lang="en-US" sz="1600" dirty="0" err="1" smtClean="0">
                <a:solidFill>
                  <a:schemeClr val="bg1"/>
                </a:solidFill>
              </a:rPr>
              <a:t>aloides</a:t>
            </a:r>
            <a:r>
              <a:rPr lang="en-US" sz="1600" dirty="0" smtClean="0">
                <a:solidFill>
                  <a:schemeClr val="bg1"/>
                </a:solidFill>
              </a:rPr>
              <a:t> rafts (EU Habitats Directive Annex I included in 3150 Natural eutrophic lakes with </a:t>
            </a:r>
            <a:r>
              <a:rPr lang="en-US" sz="1600" dirty="0" err="1" smtClean="0">
                <a:solidFill>
                  <a:schemeClr val="bg1"/>
                </a:solidFill>
              </a:rPr>
              <a:t>Magnopotamion</a:t>
            </a:r>
            <a:r>
              <a:rPr lang="en-US" sz="1600" dirty="0" smtClean="0">
                <a:solidFill>
                  <a:schemeClr val="bg1"/>
                </a:solidFill>
              </a:rPr>
              <a:t> or </a:t>
            </a:r>
            <a:r>
              <a:rPr lang="en-US" sz="1600" dirty="0" err="1" smtClean="0">
                <a:solidFill>
                  <a:schemeClr val="bg1"/>
                </a:solidFill>
              </a:rPr>
              <a:t>Hydrocharition</a:t>
            </a:r>
            <a:r>
              <a:rPr lang="en-US" sz="1600" dirty="0" smtClean="0">
                <a:solidFill>
                  <a:schemeClr val="bg1"/>
                </a:solidFill>
              </a:rPr>
              <a:t> -type vegetation).</a:t>
            </a:r>
          </a:p>
          <a:p>
            <a:pPr lvl="0"/>
            <a:endParaRPr lang="en-US" sz="1600" b="1" dirty="0">
              <a:solidFill>
                <a:schemeClr val="bg1"/>
              </a:solidFill>
            </a:endParaRPr>
          </a:p>
          <a:p>
            <a:pPr lvl="0"/>
            <a:r>
              <a:rPr lang="en-US" sz="1600" dirty="0" smtClean="0">
                <a:solidFill>
                  <a:schemeClr val="bg1"/>
                </a:solidFill>
              </a:rPr>
              <a:t>It’s an important nesting site for birds and spawning location of fish. Harbors its own rich flora and fauna, including </a:t>
            </a:r>
            <a:r>
              <a:rPr lang="mk-MK" sz="1600" dirty="0">
                <a:solidFill>
                  <a:schemeClr val="bg1"/>
                </a:solidFill>
              </a:rPr>
              <a:t>79 </a:t>
            </a:r>
            <a:r>
              <a:rPr lang="en-US" sz="1600" dirty="0" smtClean="0">
                <a:solidFill>
                  <a:schemeClr val="bg1"/>
                </a:solidFill>
              </a:rPr>
              <a:t> bird </a:t>
            </a:r>
            <a:r>
              <a:rPr lang="mk-MK" sz="1600" dirty="0" smtClean="0">
                <a:solidFill>
                  <a:schemeClr val="bg1"/>
                </a:solidFill>
              </a:rPr>
              <a:t>species </a:t>
            </a:r>
            <a:r>
              <a:rPr lang="en-US" sz="1600" dirty="0" smtClean="0">
                <a:solidFill>
                  <a:schemeClr val="bg1"/>
                </a:solidFill>
              </a:rPr>
              <a:t>(49 on Appendix II, 23 on Appendix III); </a:t>
            </a:r>
            <a:r>
              <a:rPr lang="mk-MK" sz="1600" dirty="0">
                <a:solidFill>
                  <a:schemeClr val="bg1"/>
                </a:solidFill>
              </a:rPr>
              <a:t>at least 9 species of amphibians and at least 8 species of </a:t>
            </a:r>
            <a:r>
              <a:rPr lang="mk-MK" sz="1600" dirty="0" smtClean="0">
                <a:solidFill>
                  <a:schemeClr val="bg1"/>
                </a:solidFill>
              </a:rPr>
              <a:t>reptiles</a:t>
            </a:r>
            <a:r>
              <a:rPr lang="en-US" sz="1600" dirty="0" smtClean="0">
                <a:solidFill>
                  <a:schemeClr val="bg1"/>
                </a:solidFill>
              </a:rPr>
              <a:t> (all protected by BC); 15 species of fish; </a:t>
            </a:r>
            <a:r>
              <a:rPr lang="mk-MK" sz="1600" dirty="0">
                <a:solidFill>
                  <a:schemeClr val="bg1"/>
                </a:solidFill>
              </a:rPr>
              <a:t>34 types of dragonflies. - 15 </a:t>
            </a:r>
            <a:r>
              <a:rPr lang="mk-MK" sz="1600" dirty="0" smtClean="0">
                <a:solidFill>
                  <a:schemeClr val="bg1"/>
                </a:solidFill>
              </a:rPr>
              <a:t>on IUCN </a:t>
            </a:r>
            <a:r>
              <a:rPr lang="mk-MK" sz="1600" dirty="0">
                <a:solidFill>
                  <a:schemeClr val="bg1"/>
                </a:solidFill>
              </a:rPr>
              <a:t>global red </a:t>
            </a:r>
            <a:r>
              <a:rPr lang="mk-MK" sz="1600" dirty="0" smtClean="0">
                <a:solidFill>
                  <a:schemeClr val="bg1"/>
                </a:solidFill>
              </a:rPr>
              <a:t>list</a:t>
            </a:r>
            <a:r>
              <a:rPr lang="en-US" sz="1600" dirty="0" smtClean="0">
                <a:solidFill>
                  <a:schemeClr val="bg1"/>
                </a:solidFill>
              </a:rPr>
              <a:t>; </a:t>
            </a:r>
            <a:r>
              <a:rPr lang="mk-MK" sz="1600" dirty="0">
                <a:solidFill>
                  <a:schemeClr val="bg1"/>
                </a:solidFill>
              </a:rPr>
              <a:t>106 </a:t>
            </a:r>
            <a:r>
              <a:rPr lang="mk-MK" sz="1600" dirty="0" smtClean="0">
                <a:solidFill>
                  <a:schemeClr val="bg1"/>
                </a:solidFill>
              </a:rPr>
              <a:t>diatom</a:t>
            </a:r>
            <a:r>
              <a:rPr lang="en-US" sz="1600" dirty="0" smtClean="0">
                <a:solidFill>
                  <a:schemeClr val="bg1"/>
                </a:solidFill>
              </a:rPr>
              <a:t>s; etc. </a:t>
            </a:r>
            <a:endParaRPr lang="en-US" sz="1600" b="1" dirty="0" smtClean="0">
              <a:solidFill>
                <a:schemeClr val="bg1"/>
              </a:solidFill>
            </a:endParaRPr>
          </a:p>
        </p:txBody>
      </p:sp>
      <p:sp>
        <p:nvSpPr>
          <p:cNvPr id="46" name="Rectangle 45"/>
          <p:cNvSpPr/>
          <p:nvPr/>
        </p:nvSpPr>
        <p:spPr>
          <a:xfrm>
            <a:off x="3233530" y="1164563"/>
            <a:ext cx="2683289" cy="1169551"/>
          </a:xfrm>
          <a:prstGeom prst="rect">
            <a:avLst/>
          </a:prstGeom>
        </p:spPr>
        <p:txBody>
          <a:bodyPr wrap="square">
            <a:spAutoFit/>
          </a:bodyPr>
          <a:lstStyle/>
          <a:p>
            <a:r>
              <a:rPr lang="en-US" sz="1400" b="1"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Mazija</a:t>
            </a:r>
            <a:r>
              <a:rPr lang="en-US" sz="14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r>
              <a:rPr lang="en-US" sz="1400" dirty="0" smtClean="0">
                <a:solidFill>
                  <a:schemeClr val="bg1"/>
                </a:solidFill>
              </a:rPr>
              <a:t>Revitalized </a:t>
            </a:r>
            <a:r>
              <a:rPr lang="en-US" sz="1400" dirty="0">
                <a:solidFill>
                  <a:schemeClr val="bg1"/>
                </a:solidFill>
              </a:rPr>
              <a:t>natural habitat of the yellow water lily (</a:t>
            </a:r>
            <a:r>
              <a:rPr lang="en-US" sz="1400" i="1" dirty="0">
                <a:solidFill>
                  <a:schemeClr val="bg1"/>
                </a:solidFill>
              </a:rPr>
              <a:t>Nuphar lutea</a:t>
            </a:r>
            <a:r>
              <a:rPr lang="en-US" sz="1400" dirty="0">
                <a:solidFill>
                  <a:schemeClr val="bg1"/>
                </a:solidFill>
              </a:rPr>
              <a:t>), </a:t>
            </a:r>
            <a:r>
              <a:rPr lang="en-US" sz="1400" dirty="0" smtClean="0">
                <a:solidFill>
                  <a:schemeClr val="bg1"/>
                </a:solidFill>
              </a:rPr>
              <a:t>spawning place </a:t>
            </a:r>
            <a:r>
              <a:rPr lang="en-US" sz="1400" dirty="0">
                <a:solidFill>
                  <a:schemeClr val="bg1"/>
                </a:solidFill>
              </a:rPr>
              <a:t>of carp and habitat and nesting place of </a:t>
            </a:r>
            <a:r>
              <a:rPr lang="en-US" sz="1400" dirty="0" smtClean="0">
                <a:solidFill>
                  <a:schemeClr val="bg1"/>
                </a:solidFill>
              </a:rPr>
              <a:t>birds.</a:t>
            </a:r>
            <a:endParaRPr lang="en-US" sz="1400" dirty="0">
              <a:solidFill>
                <a:schemeClr val="bg1"/>
              </a:solidFill>
            </a:endParaRPr>
          </a:p>
        </p:txBody>
      </p:sp>
      <p:sp>
        <p:nvSpPr>
          <p:cNvPr id="13" name="Rectangle 12"/>
          <p:cNvSpPr/>
          <p:nvPr/>
        </p:nvSpPr>
        <p:spPr>
          <a:xfrm>
            <a:off x="141168" y="5367373"/>
            <a:ext cx="6096000" cy="923330"/>
          </a:xfrm>
          <a:prstGeom prst="rect">
            <a:avLst/>
          </a:prstGeom>
        </p:spPr>
        <p:txBody>
          <a:bodyPr>
            <a:spAutoFit/>
          </a:bodyPr>
          <a:lstStyle/>
          <a:p>
            <a:r>
              <a:rPr lang="mk-MK" dirty="0" smtClean="0">
                <a:solidFill>
                  <a:schemeClr val="bg1"/>
                </a:solidFill>
              </a:rPr>
              <a:t>Studenchist</a:t>
            </a:r>
            <a:r>
              <a:rPr lang="en-US" dirty="0" smtClean="0">
                <a:solidFill>
                  <a:schemeClr val="bg1"/>
                </a:solidFill>
              </a:rPr>
              <a:t>e</a:t>
            </a:r>
            <a:r>
              <a:rPr lang="mk-MK" dirty="0" smtClean="0">
                <a:solidFill>
                  <a:schemeClr val="bg1"/>
                </a:solidFill>
              </a:rPr>
              <a:t> Marsh is </a:t>
            </a:r>
            <a:r>
              <a:rPr lang="en-US" dirty="0" smtClean="0">
                <a:solidFill>
                  <a:schemeClr val="bg1"/>
                </a:solidFill>
              </a:rPr>
              <a:t>currently in a process of being proclaimed as a </a:t>
            </a:r>
            <a:r>
              <a:rPr lang="mk-MK" dirty="0" smtClean="0">
                <a:solidFill>
                  <a:schemeClr val="bg1"/>
                </a:solidFill>
              </a:rPr>
              <a:t>Nature Park</a:t>
            </a:r>
            <a:r>
              <a:rPr lang="en-US" dirty="0" smtClean="0">
                <a:solidFill>
                  <a:schemeClr val="bg1"/>
                </a:solidFill>
              </a:rPr>
              <a:t> (</a:t>
            </a:r>
            <a:r>
              <a:rPr lang="mk-MK" dirty="0" smtClean="0">
                <a:solidFill>
                  <a:schemeClr val="bg1"/>
                </a:solidFill>
              </a:rPr>
              <a:t>category IV</a:t>
            </a:r>
            <a:r>
              <a:rPr lang="en-US" dirty="0" smtClean="0">
                <a:solidFill>
                  <a:schemeClr val="bg1"/>
                </a:solidFill>
              </a:rPr>
              <a:t>) under the </a:t>
            </a:r>
            <a:r>
              <a:rPr lang="mk-MK" dirty="0" smtClean="0">
                <a:solidFill>
                  <a:schemeClr val="bg1"/>
                </a:solidFill>
              </a:rPr>
              <a:t>Law on Nature Protection.</a:t>
            </a:r>
            <a:endParaRPr lang="en-US" dirty="0">
              <a:solidFill>
                <a:schemeClr val="bg1"/>
              </a:solidFill>
            </a:endParaRPr>
          </a:p>
        </p:txBody>
      </p:sp>
      <p:sp>
        <p:nvSpPr>
          <p:cNvPr id="14" name="Rectangle 13"/>
          <p:cNvSpPr/>
          <p:nvPr/>
        </p:nvSpPr>
        <p:spPr>
          <a:xfrm>
            <a:off x="2019200" y="2610109"/>
            <a:ext cx="2339936" cy="338554"/>
          </a:xfrm>
          <a:prstGeom prst="rect">
            <a:avLst/>
          </a:prstGeom>
        </p:spPr>
        <p:txBody>
          <a:bodyPr wrap="none">
            <a:spAutoFit/>
          </a:bodyPr>
          <a:lstStyle/>
          <a:p>
            <a:pPr lvl="0"/>
            <a:r>
              <a:rPr lang="en-US" sz="1600" b="1" dirty="0" smtClean="0">
                <a:solidFill>
                  <a:schemeClr val="bg1"/>
                </a:solidFill>
              </a:rPr>
              <a:t>STUDENCHISHTE MARSH </a:t>
            </a:r>
            <a:endParaRPr lang="en-US" sz="1600" b="1" dirty="0">
              <a:solidFill>
                <a:schemeClr val="bg1"/>
              </a:solidFill>
            </a:endParaRPr>
          </a:p>
        </p:txBody>
      </p:sp>
    </p:spTree>
    <p:extLst>
      <p:ext uri="{BB962C8B-B14F-4D97-AF65-F5344CB8AC3E}">
        <p14:creationId xmlns:p14="http://schemas.microsoft.com/office/powerpoint/2010/main" val="2382001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162" y="947918"/>
            <a:ext cx="7892727" cy="5580466"/>
          </a:xfrm>
          <a:prstGeom prst="rect">
            <a:avLst/>
          </a:prstGeom>
        </p:spPr>
      </p:pic>
      <p:sp>
        <p:nvSpPr>
          <p:cNvPr id="4" name="TextBox 3"/>
          <p:cNvSpPr txBox="1"/>
          <p:nvPr/>
        </p:nvSpPr>
        <p:spPr>
          <a:xfrm>
            <a:off x="278292" y="239665"/>
            <a:ext cx="11651113" cy="461665"/>
          </a:xfrm>
          <a:prstGeom prst="rect">
            <a:avLst/>
          </a:prstGeom>
          <a:noFill/>
        </p:spPr>
        <p:txBody>
          <a:bodyPr wrap="square" rtlCol="0">
            <a:spAutoFit/>
          </a:bodyPr>
          <a:lstStyle/>
          <a:p>
            <a:r>
              <a:rPr lang="en-US" sz="2400" b="1" dirty="0" smtClean="0">
                <a:solidFill>
                  <a:schemeClr val="bg1"/>
                </a:solidFill>
              </a:rPr>
              <a:t>CLOSER LOOK – hotspots with plans and projects (Studenchishte Marsh, </a:t>
            </a:r>
            <a:r>
              <a:rPr lang="en-US" sz="2400" b="1" dirty="0" err="1" smtClean="0">
                <a:solidFill>
                  <a:schemeClr val="bg1"/>
                </a:solidFill>
              </a:rPr>
              <a:t>Mazija</a:t>
            </a:r>
            <a:r>
              <a:rPr lang="en-US" sz="2400" b="1" dirty="0" smtClean="0">
                <a:solidFill>
                  <a:schemeClr val="bg1"/>
                </a:solidFill>
              </a:rPr>
              <a:t>)</a:t>
            </a:r>
            <a:endParaRPr lang="en-US" sz="2400" dirty="0">
              <a:solidFill>
                <a:schemeClr val="bg1"/>
              </a:solidFill>
            </a:endParaRPr>
          </a:p>
        </p:txBody>
      </p:sp>
      <p:sp>
        <p:nvSpPr>
          <p:cNvPr id="9" name="TextBox 8"/>
          <p:cNvSpPr txBox="1"/>
          <p:nvPr/>
        </p:nvSpPr>
        <p:spPr>
          <a:xfrm>
            <a:off x="7461394" y="3160356"/>
            <a:ext cx="323704" cy="400110"/>
          </a:xfrm>
          <a:prstGeom prst="rect">
            <a:avLst/>
          </a:prstGeom>
          <a:solidFill>
            <a:schemeClr val="bg1"/>
          </a:solidFill>
        </p:spPr>
        <p:txBody>
          <a:bodyPr wrap="square" rtlCol="0">
            <a:spAutoFit/>
          </a:bodyPr>
          <a:lstStyle/>
          <a:p>
            <a:r>
              <a:rPr lang="mk-MK" sz="2000" b="1" dirty="0" smtClean="0"/>
              <a:t>1</a:t>
            </a:r>
            <a:endParaRPr lang="en-US" sz="2000" b="1" dirty="0"/>
          </a:p>
        </p:txBody>
      </p:sp>
      <p:sp>
        <p:nvSpPr>
          <p:cNvPr id="10" name="TextBox 9"/>
          <p:cNvSpPr txBox="1"/>
          <p:nvPr/>
        </p:nvSpPr>
        <p:spPr>
          <a:xfrm>
            <a:off x="8476116" y="924998"/>
            <a:ext cx="333752" cy="338554"/>
          </a:xfrm>
          <a:prstGeom prst="rect">
            <a:avLst/>
          </a:prstGeom>
          <a:solidFill>
            <a:schemeClr val="bg1"/>
          </a:solidFill>
        </p:spPr>
        <p:txBody>
          <a:bodyPr wrap="square" rtlCol="0">
            <a:spAutoFit/>
          </a:bodyPr>
          <a:lstStyle/>
          <a:p>
            <a:r>
              <a:rPr lang="mk-MK" sz="1600" b="1" dirty="0" smtClean="0"/>
              <a:t>1</a:t>
            </a:r>
            <a:endParaRPr lang="en-US" sz="1600" b="1" dirty="0"/>
          </a:p>
        </p:txBody>
      </p:sp>
      <p:sp>
        <p:nvSpPr>
          <p:cNvPr id="11" name="TextBox 10"/>
          <p:cNvSpPr txBox="1"/>
          <p:nvPr/>
        </p:nvSpPr>
        <p:spPr>
          <a:xfrm>
            <a:off x="6405661" y="3867084"/>
            <a:ext cx="315045" cy="400110"/>
          </a:xfrm>
          <a:prstGeom prst="rect">
            <a:avLst/>
          </a:prstGeom>
          <a:solidFill>
            <a:schemeClr val="bg1"/>
          </a:solidFill>
        </p:spPr>
        <p:txBody>
          <a:bodyPr wrap="square" rtlCol="0">
            <a:spAutoFit/>
          </a:bodyPr>
          <a:lstStyle/>
          <a:p>
            <a:r>
              <a:rPr lang="en-US" sz="2000" b="1" dirty="0"/>
              <a:t>2</a:t>
            </a:r>
          </a:p>
        </p:txBody>
      </p:sp>
      <p:sp>
        <p:nvSpPr>
          <p:cNvPr id="12" name="TextBox 11"/>
          <p:cNvSpPr txBox="1"/>
          <p:nvPr/>
        </p:nvSpPr>
        <p:spPr>
          <a:xfrm>
            <a:off x="5724434" y="4268750"/>
            <a:ext cx="322338" cy="400110"/>
          </a:xfrm>
          <a:prstGeom prst="rect">
            <a:avLst/>
          </a:prstGeom>
          <a:solidFill>
            <a:schemeClr val="bg1"/>
          </a:solidFill>
        </p:spPr>
        <p:txBody>
          <a:bodyPr wrap="square" rtlCol="0">
            <a:spAutoFit/>
          </a:bodyPr>
          <a:lstStyle/>
          <a:p>
            <a:r>
              <a:rPr lang="en-US" sz="2000" b="1" dirty="0"/>
              <a:t>3</a:t>
            </a:r>
          </a:p>
        </p:txBody>
      </p:sp>
      <p:sp>
        <p:nvSpPr>
          <p:cNvPr id="15" name="TextBox 14"/>
          <p:cNvSpPr txBox="1"/>
          <p:nvPr/>
        </p:nvSpPr>
        <p:spPr>
          <a:xfrm>
            <a:off x="4242543" y="5189803"/>
            <a:ext cx="284460" cy="400110"/>
          </a:xfrm>
          <a:prstGeom prst="rect">
            <a:avLst/>
          </a:prstGeom>
          <a:solidFill>
            <a:schemeClr val="bg1"/>
          </a:solidFill>
        </p:spPr>
        <p:txBody>
          <a:bodyPr wrap="square" rtlCol="0">
            <a:spAutoFit/>
          </a:bodyPr>
          <a:lstStyle/>
          <a:p>
            <a:r>
              <a:rPr lang="en-US" sz="2000" b="1" dirty="0"/>
              <a:t>4</a:t>
            </a:r>
          </a:p>
        </p:txBody>
      </p:sp>
      <p:sp>
        <p:nvSpPr>
          <p:cNvPr id="16" name="TextBox 15"/>
          <p:cNvSpPr txBox="1"/>
          <p:nvPr/>
        </p:nvSpPr>
        <p:spPr>
          <a:xfrm>
            <a:off x="3213029" y="4213592"/>
            <a:ext cx="326026" cy="400110"/>
          </a:xfrm>
          <a:prstGeom prst="rect">
            <a:avLst/>
          </a:prstGeom>
          <a:solidFill>
            <a:schemeClr val="bg1"/>
          </a:solidFill>
        </p:spPr>
        <p:txBody>
          <a:bodyPr wrap="square" rtlCol="0">
            <a:spAutoFit/>
          </a:bodyPr>
          <a:lstStyle/>
          <a:p>
            <a:r>
              <a:rPr lang="en-US" sz="2000" b="1" dirty="0"/>
              <a:t>5</a:t>
            </a:r>
          </a:p>
        </p:txBody>
      </p:sp>
      <p:sp>
        <p:nvSpPr>
          <p:cNvPr id="17" name="TextBox 16"/>
          <p:cNvSpPr txBox="1"/>
          <p:nvPr/>
        </p:nvSpPr>
        <p:spPr>
          <a:xfrm>
            <a:off x="1465638" y="3720446"/>
            <a:ext cx="278783" cy="400110"/>
          </a:xfrm>
          <a:prstGeom prst="rect">
            <a:avLst/>
          </a:prstGeom>
          <a:solidFill>
            <a:schemeClr val="bg1"/>
          </a:solidFill>
        </p:spPr>
        <p:txBody>
          <a:bodyPr wrap="square" rtlCol="0">
            <a:spAutoFit/>
          </a:bodyPr>
          <a:lstStyle/>
          <a:p>
            <a:r>
              <a:rPr lang="en-US" sz="2000" b="1" dirty="0"/>
              <a:t>6</a:t>
            </a:r>
          </a:p>
        </p:txBody>
      </p:sp>
      <p:sp>
        <p:nvSpPr>
          <p:cNvPr id="18" name="TextBox 17"/>
          <p:cNvSpPr txBox="1"/>
          <p:nvPr/>
        </p:nvSpPr>
        <p:spPr>
          <a:xfrm>
            <a:off x="627042" y="3313324"/>
            <a:ext cx="273341" cy="400110"/>
          </a:xfrm>
          <a:prstGeom prst="rect">
            <a:avLst/>
          </a:prstGeom>
          <a:solidFill>
            <a:schemeClr val="bg1"/>
          </a:solidFill>
        </p:spPr>
        <p:txBody>
          <a:bodyPr wrap="square" rtlCol="0">
            <a:spAutoFit/>
          </a:bodyPr>
          <a:lstStyle/>
          <a:p>
            <a:r>
              <a:rPr lang="en-US" sz="2000" b="1" dirty="0" smtClean="0"/>
              <a:t>7</a:t>
            </a:r>
            <a:endParaRPr lang="en-US" sz="2000" b="1" dirty="0"/>
          </a:p>
        </p:txBody>
      </p:sp>
      <p:sp>
        <p:nvSpPr>
          <p:cNvPr id="19" name="TextBox 18"/>
          <p:cNvSpPr txBox="1"/>
          <p:nvPr/>
        </p:nvSpPr>
        <p:spPr>
          <a:xfrm>
            <a:off x="2218311" y="2640388"/>
            <a:ext cx="308577" cy="400110"/>
          </a:xfrm>
          <a:prstGeom prst="rect">
            <a:avLst/>
          </a:prstGeom>
          <a:solidFill>
            <a:schemeClr val="bg1"/>
          </a:solidFill>
        </p:spPr>
        <p:txBody>
          <a:bodyPr wrap="square" rtlCol="0">
            <a:spAutoFit/>
          </a:bodyPr>
          <a:lstStyle/>
          <a:p>
            <a:r>
              <a:rPr lang="en-US" sz="2000" b="1" dirty="0"/>
              <a:t>8</a:t>
            </a:r>
          </a:p>
        </p:txBody>
      </p:sp>
      <p:sp>
        <p:nvSpPr>
          <p:cNvPr id="20" name="TextBox 19"/>
          <p:cNvSpPr txBox="1"/>
          <p:nvPr/>
        </p:nvSpPr>
        <p:spPr>
          <a:xfrm>
            <a:off x="1597487" y="2085681"/>
            <a:ext cx="293867" cy="400110"/>
          </a:xfrm>
          <a:prstGeom prst="rect">
            <a:avLst/>
          </a:prstGeom>
          <a:solidFill>
            <a:schemeClr val="bg1"/>
          </a:solidFill>
        </p:spPr>
        <p:txBody>
          <a:bodyPr wrap="square" rtlCol="0">
            <a:spAutoFit/>
          </a:bodyPr>
          <a:lstStyle/>
          <a:p>
            <a:r>
              <a:rPr lang="en-US" sz="2000" b="1" dirty="0"/>
              <a:t>9</a:t>
            </a:r>
          </a:p>
        </p:txBody>
      </p:sp>
      <p:sp>
        <p:nvSpPr>
          <p:cNvPr id="22" name="TextBox 21"/>
          <p:cNvSpPr txBox="1"/>
          <p:nvPr/>
        </p:nvSpPr>
        <p:spPr>
          <a:xfrm>
            <a:off x="1676887" y="1305079"/>
            <a:ext cx="445725" cy="400110"/>
          </a:xfrm>
          <a:prstGeom prst="rect">
            <a:avLst/>
          </a:prstGeom>
          <a:solidFill>
            <a:schemeClr val="bg1"/>
          </a:solidFill>
        </p:spPr>
        <p:txBody>
          <a:bodyPr wrap="square" rtlCol="0">
            <a:spAutoFit/>
          </a:bodyPr>
          <a:lstStyle/>
          <a:p>
            <a:r>
              <a:rPr lang="mk-MK" sz="2000" b="1" dirty="0" smtClean="0"/>
              <a:t>1</a:t>
            </a:r>
            <a:r>
              <a:rPr lang="en-US" sz="2000" b="1" dirty="0" smtClean="0"/>
              <a:t>0</a:t>
            </a:r>
            <a:endParaRPr lang="en-US" sz="2000" b="1" dirty="0"/>
          </a:p>
        </p:txBody>
      </p:sp>
      <p:sp>
        <p:nvSpPr>
          <p:cNvPr id="23" name="TextBox 22"/>
          <p:cNvSpPr txBox="1"/>
          <p:nvPr/>
        </p:nvSpPr>
        <p:spPr>
          <a:xfrm>
            <a:off x="2649550" y="1184236"/>
            <a:ext cx="445725" cy="400110"/>
          </a:xfrm>
          <a:prstGeom prst="rect">
            <a:avLst/>
          </a:prstGeom>
          <a:solidFill>
            <a:schemeClr val="bg1"/>
          </a:solidFill>
        </p:spPr>
        <p:txBody>
          <a:bodyPr wrap="square" rtlCol="0">
            <a:spAutoFit/>
          </a:bodyPr>
          <a:lstStyle/>
          <a:p>
            <a:r>
              <a:rPr lang="mk-MK" sz="2000" b="1" dirty="0" smtClean="0"/>
              <a:t>1</a:t>
            </a:r>
            <a:r>
              <a:rPr lang="en-US" sz="2000" b="1" dirty="0"/>
              <a:t>1</a:t>
            </a:r>
          </a:p>
        </p:txBody>
      </p:sp>
      <p:sp>
        <p:nvSpPr>
          <p:cNvPr id="24" name="TextBox 23"/>
          <p:cNvSpPr txBox="1"/>
          <p:nvPr/>
        </p:nvSpPr>
        <p:spPr>
          <a:xfrm>
            <a:off x="8471023" y="1417072"/>
            <a:ext cx="334840" cy="338554"/>
          </a:xfrm>
          <a:prstGeom prst="rect">
            <a:avLst/>
          </a:prstGeom>
          <a:solidFill>
            <a:schemeClr val="bg1"/>
          </a:solidFill>
        </p:spPr>
        <p:txBody>
          <a:bodyPr wrap="square" rtlCol="0">
            <a:spAutoFit/>
          </a:bodyPr>
          <a:lstStyle/>
          <a:p>
            <a:r>
              <a:rPr lang="en-US" sz="1600" b="1" dirty="0"/>
              <a:t>2</a:t>
            </a:r>
          </a:p>
        </p:txBody>
      </p:sp>
      <p:sp>
        <p:nvSpPr>
          <p:cNvPr id="25" name="TextBox 24"/>
          <p:cNvSpPr txBox="1"/>
          <p:nvPr/>
        </p:nvSpPr>
        <p:spPr>
          <a:xfrm>
            <a:off x="8471023" y="1897836"/>
            <a:ext cx="323704" cy="338554"/>
          </a:xfrm>
          <a:prstGeom prst="rect">
            <a:avLst/>
          </a:prstGeom>
          <a:solidFill>
            <a:schemeClr val="bg1"/>
          </a:solidFill>
        </p:spPr>
        <p:txBody>
          <a:bodyPr wrap="square" rtlCol="0">
            <a:spAutoFit/>
          </a:bodyPr>
          <a:lstStyle/>
          <a:p>
            <a:r>
              <a:rPr lang="en-US" sz="1600" b="1" dirty="0"/>
              <a:t>3</a:t>
            </a:r>
          </a:p>
        </p:txBody>
      </p:sp>
      <p:sp>
        <p:nvSpPr>
          <p:cNvPr id="26" name="TextBox 25"/>
          <p:cNvSpPr txBox="1"/>
          <p:nvPr/>
        </p:nvSpPr>
        <p:spPr>
          <a:xfrm>
            <a:off x="8473220" y="2342347"/>
            <a:ext cx="323704" cy="338554"/>
          </a:xfrm>
          <a:prstGeom prst="rect">
            <a:avLst/>
          </a:prstGeom>
          <a:solidFill>
            <a:schemeClr val="bg1"/>
          </a:solidFill>
        </p:spPr>
        <p:txBody>
          <a:bodyPr wrap="square" rtlCol="0">
            <a:spAutoFit/>
          </a:bodyPr>
          <a:lstStyle/>
          <a:p>
            <a:r>
              <a:rPr lang="en-US" sz="1600" b="1" dirty="0" smtClean="0"/>
              <a:t>4</a:t>
            </a:r>
            <a:endParaRPr lang="en-US" sz="1600" b="1" dirty="0"/>
          </a:p>
        </p:txBody>
      </p:sp>
      <p:sp>
        <p:nvSpPr>
          <p:cNvPr id="27" name="TextBox 26"/>
          <p:cNvSpPr txBox="1"/>
          <p:nvPr/>
        </p:nvSpPr>
        <p:spPr>
          <a:xfrm>
            <a:off x="8470654" y="2738483"/>
            <a:ext cx="323704" cy="338554"/>
          </a:xfrm>
          <a:prstGeom prst="rect">
            <a:avLst/>
          </a:prstGeom>
          <a:solidFill>
            <a:schemeClr val="bg1"/>
          </a:solidFill>
        </p:spPr>
        <p:txBody>
          <a:bodyPr wrap="square" rtlCol="0">
            <a:spAutoFit/>
          </a:bodyPr>
          <a:lstStyle/>
          <a:p>
            <a:r>
              <a:rPr lang="en-US" sz="1600" b="1" dirty="0"/>
              <a:t>5</a:t>
            </a:r>
          </a:p>
        </p:txBody>
      </p:sp>
      <p:sp>
        <p:nvSpPr>
          <p:cNvPr id="28" name="TextBox 27"/>
          <p:cNvSpPr txBox="1"/>
          <p:nvPr/>
        </p:nvSpPr>
        <p:spPr>
          <a:xfrm>
            <a:off x="8465891" y="3147049"/>
            <a:ext cx="323704" cy="338554"/>
          </a:xfrm>
          <a:prstGeom prst="rect">
            <a:avLst/>
          </a:prstGeom>
          <a:solidFill>
            <a:schemeClr val="bg1"/>
          </a:solidFill>
        </p:spPr>
        <p:txBody>
          <a:bodyPr wrap="square" rtlCol="0">
            <a:spAutoFit/>
          </a:bodyPr>
          <a:lstStyle/>
          <a:p>
            <a:r>
              <a:rPr lang="en-US" sz="1600" b="1" dirty="0" smtClean="0"/>
              <a:t>6</a:t>
            </a:r>
            <a:endParaRPr lang="en-US" sz="1600" b="1" dirty="0"/>
          </a:p>
        </p:txBody>
      </p:sp>
      <p:sp>
        <p:nvSpPr>
          <p:cNvPr id="29" name="TextBox 28"/>
          <p:cNvSpPr txBox="1"/>
          <p:nvPr/>
        </p:nvSpPr>
        <p:spPr>
          <a:xfrm>
            <a:off x="8473888" y="3554838"/>
            <a:ext cx="323704" cy="338554"/>
          </a:xfrm>
          <a:prstGeom prst="rect">
            <a:avLst/>
          </a:prstGeom>
          <a:solidFill>
            <a:schemeClr val="bg1"/>
          </a:solidFill>
        </p:spPr>
        <p:txBody>
          <a:bodyPr wrap="square" rtlCol="0">
            <a:spAutoFit/>
          </a:bodyPr>
          <a:lstStyle/>
          <a:p>
            <a:r>
              <a:rPr lang="en-US" sz="1600" b="1" dirty="0"/>
              <a:t>7</a:t>
            </a:r>
          </a:p>
        </p:txBody>
      </p:sp>
      <p:sp>
        <p:nvSpPr>
          <p:cNvPr id="30" name="TextBox 29"/>
          <p:cNvSpPr txBox="1"/>
          <p:nvPr/>
        </p:nvSpPr>
        <p:spPr>
          <a:xfrm>
            <a:off x="8474593" y="3996786"/>
            <a:ext cx="323704" cy="338554"/>
          </a:xfrm>
          <a:prstGeom prst="rect">
            <a:avLst/>
          </a:prstGeom>
          <a:solidFill>
            <a:schemeClr val="bg1"/>
          </a:solidFill>
        </p:spPr>
        <p:txBody>
          <a:bodyPr wrap="square" rtlCol="0">
            <a:spAutoFit/>
          </a:bodyPr>
          <a:lstStyle/>
          <a:p>
            <a:r>
              <a:rPr lang="en-US" sz="1600" b="1" dirty="0" smtClean="0"/>
              <a:t>8</a:t>
            </a:r>
            <a:endParaRPr lang="en-US" sz="1600" b="1" dirty="0"/>
          </a:p>
        </p:txBody>
      </p:sp>
      <p:sp>
        <p:nvSpPr>
          <p:cNvPr id="31" name="TextBox 30"/>
          <p:cNvSpPr txBox="1"/>
          <p:nvPr/>
        </p:nvSpPr>
        <p:spPr>
          <a:xfrm>
            <a:off x="8481217" y="4434429"/>
            <a:ext cx="323704" cy="338554"/>
          </a:xfrm>
          <a:prstGeom prst="rect">
            <a:avLst/>
          </a:prstGeom>
          <a:solidFill>
            <a:schemeClr val="bg1"/>
          </a:solidFill>
        </p:spPr>
        <p:txBody>
          <a:bodyPr wrap="square" rtlCol="0">
            <a:spAutoFit/>
          </a:bodyPr>
          <a:lstStyle/>
          <a:p>
            <a:r>
              <a:rPr lang="en-US" sz="1600" b="1" dirty="0"/>
              <a:t>9</a:t>
            </a:r>
          </a:p>
        </p:txBody>
      </p:sp>
      <p:sp>
        <p:nvSpPr>
          <p:cNvPr id="32" name="TextBox 31"/>
          <p:cNvSpPr txBox="1"/>
          <p:nvPr/>
        </p:nvSpPr>
        <p:spPr>
          <a:xfrm>
            <a:off x="8474593" y="4858194"/>
            <a:ext cx="389456" cy="338554"/>
          </a:xfrm>
          <a:prstGeom prst="rect">
            <a:avLst/>
          </a:prstGeom>
          <a:solidFill>
            <a:schemeClr val="bg1"/>
          </a:solidFill>
        </p:spPr>
        <p:txBody>
          <a:bodyPr wrap="square" rtlCol="0">
            <a:spAutoFit/>
          </a:bodyPr>
          <a:lstStyle/>
          <a:p>
            <a:r>
              <a:rPr lang="en-US" sz="1600" b="1" dirty="0" smtClean="0"/>
              <a:t>10</a:t>
            </a:r>
            <a:endParaRPr lang="en-US" sz="1600" b="1" dirty="0"/>
          </a:p>
        </p:txBody>
      </p:sp>
      <p:sp>
        <p:nvSpPr>
          <p:cNvPr id="33" name="TextBox 32"/>
          <p:cNvSpPr txBox="1"/>
          <p:nvPr/>
        </p:nvSpPr>
        <p:spPr>
          <a:xfrm>
            <a:off x="8476116" y="5739250"/>
            <a:ext cx="401185" cy="338554"/>
          </a:xfrm>
          <a:prstGeom prst="rect">
            <a:avLst/>
          </a:prstGeom>
          <a:solidFill>
            <a:schemeClr val="bg1"/>
          </a:solidFill>
        </p:spPr>
        <p:txBody>
          <a:bodyPr wrap="square" rtlCol="0">
            <a:spAutoFit/>
          </a:bodyPr>
          <a:lstStyle/>
          <a:p>
            <a:r>
              <a:rPr lang="en-US" sz="1600" b="1" dirty="0" smtClean="0"/>
              <a:t>12</a:t>
            </a:r>
            <a:endParaRPr lang="en-US" sz="1600" b="1" dirty="0"/>
          </a:p>
        </p:txBody>
      </p:sp>
      <p:sp>
        <p:nvSpPr>
          <p:cNvPr id="34" name="TextBox 33"/>
          <p:cNvSpPr txBox="1"/>
          <p:nvPr/>
        </p:nvSpPr>
        <p:spPr>
          <a:xfrm>
            <a:off x="8858916" y="879020"/>
            <a:ext cx="3146586" cy="523220"/>
          </a:xfrm>
          <a:prstGeom prst="rect">
            <a:avLst/>
          </a:prstGeom>
          <a:noFill/>
        </p:spPr>
        <p:txBody>
          <a:bodyPr wrap="square" rtlCol="0">
            <a:spAutoFit/>
          </a:bodyPr>
          <a:lstStyle/>
          <a:p>
            <a:pPr lvl="0"/>
            <a:r>
              <a:rPr lang="en-US" sz="1400" b="1" dirty="0" smtClean="0">
                <a:solidFill>
                  <a:schemeClr val="bg1"/>
                </a:solidFill>
              </a:rPr>
              <a:t>New DUP (could be for legalization of illegal constructions)</a:t>
            </a:r>
          </a:p>
        </p:txBody>
      </p:sp>
      <p:sp>
        <p:nvSpPr>
          <p:cNvPr id="35" name="Rectangle 34"/>
          <p:cNvSpPr/>
          <p:nvPr/>
        </p:nvSpPr>
        <p:spPr>
          <a:xfrm>
            <a:off x="8882365" y="1430458"/>
            <a:ext cx="2633775" cy="307777"/>
          </a:xfrm>
          <a:prstGeom prst="rect">
            <a:avLst/>
          </a:prstGeom>
        </p:spPr>
        <p:txBody>
          <a:bodyPr wrap="square">
            <a:spAutoFit/>
          </a:bodyPr>
          <a:lstStyle/>
          <a:p>
            <a:pPr lvl="0"/>
            <a:r>
              <a:rPr lang="en-US" sz="1400" b="1" dirty="0" smtClean="0">
                <a:solidFill>
                  <a:schemeClr val="bg1"/>
                </a:solidFill>
              </a:rPr>
              <a:t>New hotels near </a:t>
            </a:r>
            <a:r>
              <a:rPr lang="en-US" sz="1400" b="1" dirty="0" err="1" smtClean="0">
                <a:solidFill>
                  <a:schemeClr val="bg1"/>
                </a:solidFill>
              </a:rPr>
              <a:t>Biljanini</a:t>
            </a:r>
            <a:r>
              <a:rPr lang="en-US" sz="1400" b="1" dirty="0" smtClean="0">
                <a:solidFill>
                  <a:schemeClr val="bg1"/>
                </a:solidFill>
              </a:rPr>
              <a:t> Springs</a:t>
            </a:r>
          </a:p>
        </p:txBody>
      </p:sp>
      <p:sp>
        <p:nvSpPr>
          <p:cNvPr id="36" name="Rectangle 35"/>
          <p:cNvSpPr/>
          <p:nvPr/>
        </p:nvSpPr>
        <p:spPr>
          <a:xfrm>
            <a:off x="8869218" y="1811558"/>
            <a:ext cx="2845231" cy="523220"/>
          </a:xfrm>
          <a:prstGeom prst="rect">
            <a:avLst/>
          </a:prstGeom>
        </p:spPr>
        <p:txBody>
          <a:bodyPr wrap="square">
            <a:spAutoFit/>
          </a:bodyPr>
          <a:lstStyle/>
          <a:p>
            <a:pPr lvl="0"/>
            <a:r>
              <a:rPr lang="en-US" sz="1400" b="1" dirty="0" smtClean="0">
                <a:solidFill>
                  <a:schemeClr val="bg1"/>
                </a:solidFill>
              </a:rPr>
              <a:t>One of 3 locations proposed for a new Marina (current GUP)</a:t>
            </a:r>
          </a:p>
        </p:txBody>
      </p:sp>
      <p:sp>
        <p:nvSpPr>
          <p:cNvPr id="39" name="Rectangle 38"/>
          <p:cNvSpPr/>
          <p:nvPr/>
        </p:nvSpPr>
        <p:spPr>
          <a:xfrm>
            <a:off x="8879360" y="2383792"/>
            <a:ext cx="1819857" cy="307777"/>
          </a:xfrm>
          <a:prstGeom prst="rect">
            <a:avLst/>
          </a:prstGeom>
        </p:spPr>
        <p:txBody>
          <a:bodyPr wrap="none">
            <a:spAutoFit/>
          </a:bodyPr>
          <a:lstStyle/>
          <a:p>
            <a:pPr lvl="0"/>
            <a:r>
              <a:rPr lang="en-US" sz="1400" b="1" dirty="0" smtClean="0">
                <a:solidFill>
                  <a:schemeClr val="bg1"/>
                </a:solidFill>
              </a:rPr>
              <a:t>New DUP v. </a:t>
            </a:r>
            <a:r>
              <a:rPr lang="en-US" sz="1400" b="1" dirty="0" err="1" smtClean="0">
                <a:solidFill>
                  <a:schemeClr val="bg1"/>
                </a:solidFill>
              </a:rPr>
              <a:t>Velestovo</a:t>
            </a:r>
            <a:endParaRPr lang="en-US" sz="1400" b="1" dirty="0" smtClean="0">
              <a:solidFill>
                <a:schemeClr val="bg1"/>
              </a:solidFill>
            </a:endParaRPr>
          </a:p>
        </p:txBody>
      </p:sp>
      <p:sp>
        <p:nvSpPr>
          <p:cNvPr id="38" name="TextBox 37"/>
          <p:cNvSpPr txBox="1"/>
          <p:nvPr/>
        </p:nvSpPr>
        <p:spPr>
          <a:xfrm>
            <a:off x="3939048" y="1942237"/>
            <a:ext cx="445725" cy="400110"/>
          </a:xfrm>
          <a:prstGeom prst="rect">
            <a:avLst/>
          </a:prstGeom>
          <a:solidFill>
            <a:schemeClr val="bg1"/>
          </a:solidFill>
        </p:spPr>
        <p:txBody>
          <a:bodyPr wrap="square" rtlCol="0">
            <a:spAutoFit/>
          </a:bodyPr>
          <a:lstStyle/>
          <a:p>
            <a:r>
              <a:rPr lang="mk-MK" sz="2000" b="1" dirty="0" smtClean="0"/>
              <a:t>1</a:t>
            </a:r>
            <a:r>
              <a:rPr lang="en-US" sz="2000" b="1" dirty="0"/>
              <a:t>2</a:t>
            </a:r>
          </a:p>
        </p:txBody>
      </p:sp>
      <p:sp>
        <p:nvSpPr>
          <p:cNvPr id="46" name="Rectangle 45"/>
          <p:cNvSpPr/>
          <p:nvPr/>
        </p:nvSpPr>
        <p:spPr>
          <a:xfrm>
            <a:off x="8859484" y="2774732"/>
            <a:ext cx="3365152" cy="307777"/>
          </a:xfrm>
          <a:prstGeom prst="rect">
            <a:avLst/>
          </a:prstGeom>
        </p:spPr>
        <p:txBody>
          <a:bodyPr wrap="none">
            <a:spAutoFit/>
          </a:bodyPr>
          <a:lstStyle/>
          <a:p>
            <a:pPr lvl="0"/>
            <a:r>
              <a:rPr lang="en-US" sz="1400" b="1" dirty="0" smtClean="0">
                <a:solidFill>
                  <a:schemeClr val="bg1"/>
                </a:solidFill>
              </a:rPr>
              <a:t>Planned urban development (current GUP)</a:t>
            </a:r>
          </a:p>
        </p:txBody>
      </p:sp>
      <p:sp>
        <p:nvSpPr>
          <p:cNvPr id="47" name="Rectangle 46"/>
          <p:cNvSpPr/>
          <p:nvPr/>
        </p:nvSpPr>
        <p:spPr>
          <a:xfrm>
            <a:off x="8870820" y="3149473"/>
            <a:ext cx="1541640" cy="307777"/>
          </a:xfrm>
          <a:prstGeom prst="rect">
            <a:avLst/>
          </a:prstGeom>
        </p:spPr>
        <p:txBody>
          <a:bodyPr wrap="none">
            <a:spAutoFit/>
          </a:bodyPr>
          <a:lstStyle/>
          <a:p>
            <a:pPr lvl="0"/>
            <a:r>
              <a:rPr lang="en-US" sz="1400" b="1" dirty="0" smtClean="0">
                <a:solidFill>
                  <a:schemeClr val="bg1"/>
                </a:solidFill>
              </a:rPr>
              <a:t>New DUP v. </a:t>
            </a:r>
            <a:r>
              <a:rPr lang="en-US" sz="1400" b="1" dirty="0" err="1" smtClean="0">
                <a:solidFill>
                  <a:schemeClr val="bg1"/>
                </a:solidFill>
              </a:rPr>
              <a:t>Racha</a:t>
            </a:r>
            <a:endParaRPr lang="en-US" sz="1400" b="1" dirty="0" smtClean="0">
              <a:solidFill>
                <a:schemeClr val="bg1"/>
              </a:solidFill>
            </a:endParaRPr>
          </a:p>
        </p:txBody>
      </p:sp>
      <p:sp>
        <p:nvSpPr>
          <p:cNvPr id="48" name="Rectangle 47"/>
          <p:cNvSpPr/>
          <p:nvPr/>
        </p:nvSpPr>
        <p:spPr>
          <a:xfrm>
            <a:off x="8877301" y="3473165"/>
            <a:ext cx="3034933" cy="523220"/>
          </a:xfrm>
          <a:prstGeom prst="rect">
            <a:avLst/>
          </a:prstGeom>
        </p:spPr>
        <p:txBody>
          <a:bodyPr wrap="none">
            <a:spAutoFit/>
          </a:bodyPr>
          <a:lstStyle/>
          <a:p>
            <a:pPr lvl="0"/>
            <a:r>
              <a:rPr lang="en-US" sz="1400" b="1" dirty="0" smtClean="0">
                <a:solidFill>
                  <a:schemeClr val="bg1"/>
                </a:solidFill>
              </a:rPr>
              <a:t>New Urban Plan </a:t>
            </a:r>
            <a:r>
              <a:rPr lang="en-US" sz="1400" b="1" dirty="0" err="1" smtClean="0">
                <a:solidFill>
                  <a:schemeClr val="bg1"/>
                </a:solidFill>
              </a:rPr>
              <a:t>Gorica</a:t>
            </a:r>
            <a:r>
              <a:rPr lang="en-US" sz="1400" b="1" dirty="0" smtClean="0">
                <a:solidFill>
                  <a:schemeClr val="bg1"/>
                </a:solidFill>
              </a:rPr>
              <a:t> East </a:t>
            </a:r>
          </a:p>
          <a:p>
            <a:pPr lvl="0"/>
            <a:r>
              <a:rPr lang="en-US" sz="1400" b="1" dirty="0" smtClean="0">
                <a:solidFill>
                  <a:schemeClr val="bg1"/>
                </a:solidFill>
              </a:rPr>
              <a:t>(hotels, motels, weekend houses, etc.)</a:t>
            </a:r>
          </a:p>
        </p:txBody>
      </p:sp>
      <p:sp>
        <p:nvSpPr>
          <p:cNvPr id="49" name="Rectangle 48"/>
          <p:cNvSpPr/>
          <p:nvPr/>
        </p:nvSpPr>
        <p:spPr>
          <a:xfrm>
            <a:off x="8869218" y="4009586"/>
            <a:ext cx="2431756" cy="307777"/>
          </a:xfrm>
          <a:prstGeom prst="rect">
            <a:avLst/>
          </a:prstGeom>
        </p:spPr>
        <p:txBody>
          <a:bodyPr wrap="none">
            <a:spAutoFit/>
          </a:bodyPr>
          <a:lstStyle/>
          <a:p>
            <a:pPr lvl="0"/>
            <a:r>
              <a:rPr lang="en-US" sz="1400" b="1" dirty="0" smtClean="0">
                <a:solidFill>
                  <a:schemeClr val="bg1"/>
                </a:solidFill>
              </a:rPr>
              <a:t>New Urban Plan </a:t>
            </a:r>
            <a:r>
              <a:rPr lang="en-US" sz="1400" b="1" dirty="0" err="1" smtClean="0">
                <a:solidFill>
                  <a:schemeClr val="bg1"/>
                </a:solidFill>
              </a:rPr>
              <a:t>Gorica</a:t>
            </a:r>
            <a:r>
              <a:rPr lang="en-US" sz="1400" b="1" dirty="0" smtClean="0">
                <a:solidFill>
                  <a:schemeClr val="bg1"/>
                </a:solidFill>
              </a:rPr>
              <a:t> North </a:t>
            </a:r>
          </a:p>
        </p:txBody>
      </p:sp>
      <p:sp>
        <p:nvSpPr>
          <p:cNvPr id="50" name="Rectangle 49"/>
          <p:cNvSpPr/>
          <p:nvPr/>
        </p:nvSpPr>
        <p:spPr>
          <a:xfrm>
            <a:off x="8858916" y="4425728"/>
            <a:ext cx="2677336" cy="307777"/>
          </a:xfrm>
          <a:prstGeom prst="rect">
            <a:avLst/>
          </a:prstGeom>
        </p:spPr>
        <p:txBody>
          <a:bodyPr wrap="none">
            <a:spAutoFit/>
          </a:bodyPr>
          <a:lstStyle/>
          <a:p>
            <a:pPr lvl="0"/>
            <a:r>
              <a:rPr lang="en-US" sz="1400" b="1" dirty="0" smtClean="0">
                <a:solidFill>
                  <a:schemeClr val="bg1"/>
                </a:solidFill>
              </a:rPr>
              <a:t>Unknown construction activities</a:t>
            </a:r>
          </a:p>
        </p:txBody>
      </p:sp>
      <p:sp>
        <p:nvSpPr>
          <p:cNvPr id="51" name="Rectangle 50"/>
          <p:cNvSpPr/>
          <p:nvPr/>
        </p:nvSpPr>
        <p:spPr>
          <a:xfrm>
            <a:off x="8869218" y="4794829"/>
            <a:ext cx="3316870" cy="523220"/>
          </a:xfrm>
          <a:prstGeom prst="rect">
            <a:avLst/>
          </a:prstGeom>
        </p:spPr>
        <p:txBody>
          <a:bodyPr wrap="none">
            <a:spAutoFit/>
          </a:bodyPr>
          <a:lstStyle/>
          <a:p>
            <a:pPr lvl="0"/>
            <a:r>
              <a:rPr lang="en-US" sz="1400" b="1" dirty="0" smtClean="0">
                <a:solidFill>
                  <a:schemeClr val="bg1"/>
                </a:solidFill>
              </a:rPr>
              <a:t>Urban Plan Complex </a:t>
            </a:r>
            <a:r>
              <a:rPr lang="en-US" sz="1400" b="1" dirty="0" err="1" smtClean="0">
                <a:solidFill>
                  <a:schemeClr val="bg1"/>
                </a:solidFill>
              </a:rPr>
              <a:t>Gorica</a:t>
            </a:r>
            <a:r>
              <a:rPr lang="en-US" sz="1400" b="1" dirty="0" smtClean="0">
                <a:solidFill>
                  <a:schemeClr val="bg1"/>
                </a:solidFill>
              </a:rPr>
              <a:t> </a:t>
            </a:r>
          </a:p>
          <a:p>
            <a:pPr lvl="0"/>
            <a:r>
              <a:rPr lang="en-US" sz="1400" b="1" dirty="0" smtClean="0">
                <a:solidFill>
                  <a:schemeClr val="bg1"/>
                </a:solidFill>
              </a:rPr>
              <a:t>(new hotel complex, construction in 2019)</a:t>
            </a:r>
          </a:p>
        </p:txBody>
      </p:sp>
      <p:sp>
        <p:nvSpPr>
          <p:cNvPr id="52" name="TextBox 51"/>
          <p:cNvSpPr txBox="1"/>
          <p:nvPr/>
        </p:nvSpPr>
        <p:spPr>
          <a:xfrm>
            <a:off x="8482744" y="6169944"/>
            <a:ext cx="401185" cy="338554"/>
          </a:xfrm>
          <a:prstGeom prst="rect">
            <a:avLst/>
          </a:prstGeom>
          <a:solidFill>
            <a:schemeClr val="bg1"/>
          </a:solidFill>
        </p:spPr>
        <p:txBody>
          <a:bodyPr wrap="square" rtlCol="0">
            <a:spAutoFit/>
          </a:bodyPr>
          <a:lstStyle/>
          <a:p>
            <a:r>
              <a:rPr lang="en-US" sz="1600" b="1" dirty="0" smtClean="0"/>
              <a:t>13</a:t>
            </a:r>
            <a:endParaRPr lang="en-US" sz="1600" b="1" dirty="0"/>
          </a:p>
        </p:txBody>
      </p:sp>
      <p:sp>
        <p:nvSpPr>
          <p:cNvPr id="53" name="Rectangle 52"/>
          <p:cNvSpPr/>
          <p:nvPr/>
        </p:nvSpPr>
        <p:spPr>
          <a:xfrm>
            <a:off x="8883929" y="5810844"/>
            <a:ext cx="3044488" cy="307777"/>
          </a:xfrm>
          <a:prstGeom prst="rect">
            <a:avLst/>
          </a:prstGeom>
        </p:spPr>
        <p:txBody>
          <a:bodyPr wrap="none">
            <a:spAutoFit/>
          </a:bodyPr>
          <a:lstStyle/>
          <a:p>
            <a:pPr lvl="0"/>
            <a:r>
              <a:rPr lang="en-US" sz="1400" b="1" dirty="0" smtClean="0">
                <a:solidFill>
                  <a:schemeClr val="bg1"/>
                </a:solidFill>
              </a:rPr>
              <a:t>Recently finished concrete promenade</a:t>
            </a:r>
          </a:p>
        </p:txBody>
      </p:sp>
      <p:sp>
        <p:nvSpPr>
          <p:cNvPr id="54" name="Rectangle 53"/>
          <p:cNvSpPr/>
          <p:nvPr/>
        </p:nvSpPr>
        <p:spPr>
          <a:xfrm>
            <a:off x="8883929" y="6180593"/>
            <a:ext cx="2801601" cy="307777"/>
          </a:xfrm>
          <a:prstGeom prst="rect">
            <a:avLst/>
          </a:prstGeom>
        </p:spPr>
        <p:txBody>
          <a:bodyPr wrap="none">
            <a:spAutoFit/>
          </a:bodyPr>
          <a:lstStyle/>
          <a:p>
            <a:pPr lvl="0"/>
            <a:r>
              <a:rPr lang="en-US" sz="1400" b="1" dirty="0" smtClean="0">
                <a:solidFill>
                  <a:schemeClr val="bg1"/>
                </a:solidFill>
              </a:rPr>
              <a:t>Reconstruction of Quay Macedonia</a:t>
            </a:r>
          </a:p>
        </p:txBody>
      </p:sp>
      <p:sp>
        <p:nvSpPr>
          <p:cNvPr id="3" name="Rectangle 2"/>
          <p:cNvSpPr/>
          <p:nvPr/>
        </p:nvSpPr>
        <p:spPr>
          <a:xfrm>
            <a:off x="4070266" y="1243524"/>
            <a:ext cx="3192632" cy="523220"/>
          </a:xfrm>
          <a:prstGeom prst="rect">
            <a:avLst/>
          </a:prstGeom>
        </p:spPr>
        <p:txBody>
          <a:bodyPr wrap="square">
            <a:spAutoFit/>
          </a:bodyPr>
          <a:lstStyle/>
          <a:p>
            <a:r>
              <a:rPr lang="en-US" sz="1400" b="1" dirty="0" smtClean="0">
                <a:solidFill>
                  <a:schemeClr val="bg1"/>
                </a:solidFill>
              </a:rPr>
              <a:t>Blue/white line – 50m. shore</a:t>
            </a:r>
          </a:p>
          <a:p>
            <a:r>
              <a:rPr lang="en-US" sz="1400" b="1" dirty="0" smtClean="0">
                <a:solidFill>
                  <a:schemeClr val="bg1"/>
                </a:solidFill>
              </a:rPr>
              <a:t>(1</a:t>
            </a:r>
            <a:r>
              <a:rPr lang="en-US" sz="1400" b="1" baseline="30000" dirty="0" smtClean="0">
                <a:solidFill>
                  <a:schemeClr val="bg1"/>
                </a:solidFill>
              </a:rPr>
              <a:t>st</a:t>
            </a:r>
            <a:r>
              <a:rPr lang="en-US" sz="1400" b="1" dirty="0" smtClean="0">
                <a:solidFill>
                  <a:schemeClr val="bg1"/>
                </a:solidFill>
              </a:rPr>
              <a:t> A zone, proposed buffer Lake Ohrid)</a:t>
            </a:r>
            <a:endParaRPr lang="en-US" sz="1400" b="1" dirty="0">
              <a:solidFill>
                <a:schemeClr val="bg1"/>
              </a:solidFill>
            </a:endParaRPr>
          </a:p>
        </p:txBody>
      </p:sp>
      <p:sp>
        <p:nvSpPr>
          <p:cNvPr id="41" name="TextBox 40"/>
          <p:cNvSpPr txBox="1"/>
          <p:nvPr/>
        </p:nvSpPr>
        <p:spPr>
          <a:xfrm>
            <a:off x="7339373" y="2171434"/>
            <a:ext cx="445725" cy="400110"/>
          </a:xfrm>
          <a:prstGeom prst="rect">
            <a:avLst/>
          </a:prstGeom>
          <a:solidFill>
            <a:schemeClr val="bg1"/>
          </a:solidFill>
        </p:spPr>
        <p:txBody>
          <a:bodyPr wrap="square" rtlCol="0">
            <a:spAutoFit/>
          </a:bodyPr>
          <a:lstStyle/>
          <a:p>
            <a:r>
              <a:rPr lang="mk-MK" sz="2000" b="1" dirty="0" smtClean="0"/>
              <a:t>1</a:t>
            </a:r>
            <a:r>
              <a:rPr lang="en-US" sz="2000" b="1" dirty="0"/>
              <a:t>3</a:t>
            </a:r>
          </a:p>
        </p:txBody>
      </p:sp>
      <p:sp>
        <p:nvSpPr>
          <p:cNvPr id="42" name="TextBox 41"/>
          <p:cNvSpPr txBox="1"/>
          <p:nvPr/>
        </p:nvSpPr>
        <p:spPr>
          <a:xfrm>
            <a:off x="8481221" y="5288891"/>
            <a:ext cx="389456" cy="338554"/>
          </a:xfrm>
          <a:prstGeom prst="rect">
            <a:avLst/>
          </a:prstGeom>
          <a:solidFill>
            <a:schemeClr val="bg1"/>
          </a:solidFill>
        </p:spPr>
        <p:txBody>
          <a:bodyPr wrap="square" rtlCol="0">
            <a:spAutoFit/>
          </a:bodyPr>
          <a:lstStyle/>
          <a:p>
            <a:r>
              <a:rPr lang="en-US" sz="1600" b="1" dirty="0" smtClean="0"/>
              <a:t>11</a:t>
            </a:r>
            <a:endParaRPr lang="en-US" sz="1600" b="1" dirty="0"/>
          </a:p>
        </p:txBody>
      </p:sp>
      <p:sp>
        <p:nvSpPr>
          <p:cNvPr id="43" name="Rectangle 42"/>
          <p:cNvSpPr/>
          <p:nvPr/>
        </p:nvSpPr>
        <p:spPr>
          <a:xfrm>
            <a:off x="8881502" y="5367182"/>
            <a:ext cx="2317686" cy="307777"/>
          </a:xfrm>
          <a:prstGeom prst="rect">
            <a:avLst/>
          </a:prstGeom>
        </p:spPr>
        <p:txBody>
          <a:bodyPr wrap="none">
            <a:spAutoFit/>
          </a:bodyPr>
          <a:lstStyle/>
          <a:p>
            <a:pPr lvl="0"/>
            <a:r>
              <a:rPr lang="en-US" sz="1400" b="1" dirty="0" smtClean="0">
                <a:solidFill>
                  <a:schemeClr val="bg1"/>
                </a:solidFill>
              </a:rPr>
              <a:t>Beach design project – 700m</a:t>
            </a:r>
          </a:p>
        </p:txBody>
      </p:sp>
    </p:spTree>
    <p:extLst>
      <p:ext uri="{BB962C8B-B14F-4D97-AF65-F5344CB8AC3E}">
        <p14:creationId xmlns:p14="http://schemas.microsoft.com/office/powerpoint/2010/main" val="3633313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16" y="385783"/>
            <a:ext cx="6016487" cy="425389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9" y="399035"/>
            <a:ext cx="6016487" cy="4253892"/>
          </a:xfrm>
          <a:prstGeom prst="rect">
            <a:avLst/>
          </a:prstGeom>
          <a:noFill/>
        </p:spPr>
      </p:pic>
      <p:sp>
        <p:nvSpPr>
          <p:cNvPr id="5" name="TextBox 4"/>
          <p:cNvSpPr txBox="1"/>
          <p:nvPr/>
        </p:nvSpPr>
        <p:spPr>
          <a:xfrm>
            <a:off x="238540" y="4790040"/>
            <a:ext cx="5923720" cy="1631216"/>
          </a:xfrm>
          <a:prstGeom prst="rect">
            <a:avLst/>
          </a:prstGeom>
          <a:noFill/>
        </p:spPr>
        <p:txBody>
          <a:bodyPr wrap="square" rtlCol="0">
            <a:spAutoFit/>
          </a:bodyPr>
          <a:lstStyle/>
          <a:p>
            <a:r>
              <a:rPr lang="en-US" sz="2000" dirty="0" smtClean="0"/>
              <a:t>NATURAL AND CULTURAL TRANSBOUNDARY </a:t>
            </a:r>
          </a:p>
          <a:p>
            <a:r>
              <a:rPr lang="en-US" sz="2000" dirty="0" smtClean="0"/>
              <a:t>WORLD HERITAGE OHRID REGION </a:t>
            </a:r>
          </a:p>
          <a:p>
            <a:r>
              <a:rPr lang="en-US" sz="2000" dirty="0" smtClean="0"/>
              <a:t>(N.MACEDONIA AND ALBANIA) </a:t>
            </a:r>
          </a:p>
          <a:p>
            <a:r>
              <a:rPr lang="en-US" sz="2000" dirty="0" smtClean="0"/>
              <a:t>Inscribed in 1979/ 2019</a:t>
            </a:r>
          </a:p>
          <a:p>
            <a:r>
              <a:rPr lang="en-US" sz="2000" dirty="0" smtClean="0"/>
              <a:t> </a:t>
            </a:r>
            <a:endParaRPr lang="en-US" sz="2000" dirty="0"/>
          </a:p>
        </p:txBody>
      </p:sp>
      <p:sp>
        <p:nvSpPr>
          <p:cNvPr id="6" name="TextBox 5"/>
          <p:cNvSpPr txBox="1"/>
          <p:nvPr/>
        </p:nvSpPr>
        <p:spPr>
          <a:xfrm>
            <a:off x="6029739" y="4776788"/>
            <a:ext cx="5963477" cy="1631216"/>
          </a:xfrm>
          <a:prstGeom prst="rect">
            <a:avLst/>
          </a:prstGeom>
          <a:noFill/>
        </p:spPr>
        <p:txBody>
          <a:bodyPr wrap="square" rtlCol="0">
            <a:spAutoFit/>
          </a:bodyPr>
          <a:lstStyle/>
          <a:p>
            <a:pPr algn="r"/>
            <a:r>
              <a:rPr lang="en-US" sz="2000" dirty="0" smtClean="0"/>
              <a:t>TRANSBOUNDARY BIOSPHERE RESERVE OHRID PRESPA </a:t>
            </a:r>
          </a:p>
          <a:p>
            <a:pPr algn="r"/>
            <a:r>
              <a:rPr lang="en-US" sz="2000" dirty="0" smtClean="0"/>
              <a:t>(N.MACEDONIA, ALBANIA)</a:t>
            </a:r>
          </a:p>
          <a:p>
            <a:pPr algn="r"/>
            <a:endParaRPr lang="en-US" sz="2000" dirty="0" smtClean="0"/>
          </a:p>
          <a:p>
            <a:pPr algn="r"/>
            <a:r>
              <a:rPr lang="en-US" sz="2000" dirty="0" smtClean="0"/>
              <a:t>Designated in 2014</a:t>
            </a:r>
          </a:p>
          <a:p>
            <a:pPr algn="r"/>
            <a:r>
              <a:rPr lang="en-US" sz="2000" dirty="0" smtClean="0"/>
              <a:t> </a:t>
            </a:r>
            <a:endParaRPr lang="en-US" sz="2000" dirty="0"/>
          </a:p>
        </p:txBody>
      </p:sp>
    </p:spTree>
    <p:extLst>
      <p:ext uri="{BB962C8B-B14F-4D97-AF65-F5344CB8AC3E}">
        <p14:creationId xmlns:p14="http://schemas.microsoft.com/office/powerpoint/2010/main" val="188864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937944"/>
          </a:xfrm>
          <a:prstGeom prst="rect">
            <a:avLst/>
          </a:prstGeom>
        </p:spPr>
      </p:pic>
      <p:sp>
        <p:nvSpPr>
          <p:cNvPr id="3" name="Down Arrow 2"/>
          <p:cNvSpPr/>
          <p:nvPr/>
        </p:nvSpPr>
        <p:spPr>
          <a:xfrm>
            <a:off x="5719385" y="555944"/>
            <a:ext cx="357807" cy="10999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28522" y="695739"/>
            <a:ext cx="3021496" cy="461665"/>
          </a:xfrm>
          <a:prstGeom prst="rect">
            <a:avLst/>
          </a:prstGeom>
          <a:solidFill>
            <a:schemeClr val="bg1"/>
          </a:solidFill>
        </p:spPr>
        <p:txBody>
          <a:bodyPr wrap="square" rtlCol="0">
            <a:spAutoFit/>
          </a:bodyPr>
          <a:lstStyle/>
          <a:p>
            <a:pPr algn="ctr"/>
            <a:r>
              <a:rPr lang="en-US" sz="2400" b="1" dirty="0" smtClean="0"/>
              <a:t>Studenchishte Marsh</a:t>
            </a:r>
            <a:endParaRPr lang="en-US" sz="2400" b="1" dirty="0"/>
          </a:p>
        </p:txBody>
      </p:sp>
      <p:sp>
        <p:nvSpPr>
          <p:cNvPr id="5" name="Down Arrow 4"/>
          <p:cNvSpPr/>
          <p:nvPr/>
        </p:nvSpPr>
        <p:spPr>
          <a:xfrm rot="1739080">
            <a:off x="3120885" y="668030"/>
            <a:ext cx="357807" cy="10999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1983" y="511073"/>
            <a:ext cx="3021496" cy="646331"/>
          </a:xfrm>
          <a:prstGeom prst="rect">
            <a:avLst/>
          </a:prstGeom>
          <a:solidFill>
            <a:schemeClr val="bg1"/>
          </a:solidFill>
        </p:spPr>
        <p:txBody>
          <a:bodyPr wrap="square" rtlCol="0">
            <a:spAutoFit/>
          </a:bodyPr>
          <a:lstStyle/>
          <a:p>
            <a:pPr algn="ctr"/>
            <a:r>
              <a:rPr lang="en-US" b="1" dirty="0" smtClean="0"/>
              <a:t>New promenade cutting the connection with the lake</a:t>
            </a:r>
            <a:endParaRPr lang="en-US" b="1" dirty="0"/>
          </a:p>
        </p:txBody>
      </p:sp>
      <p:sp>
        <p:nvSpPr>
          <p:cNvPr id="7" name="Up Arrow 6"/>
          <p:cNvSpPr/>
          <p:nvPr/>
        </p:nvSpPr>
        <p:spPr>
          <a:xfrm rot="895906">
            <a:off x="6917063" y="3764375"/>
            <a:ext cx="450574" cy="140473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4544343">
            <a:off x="8130558" y="4304193"/>
            <a:ext cx="450574" cy="140473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19395483">
            <a:off x="5738189" y="3930557"/>
            <a:ext cx="450574" cy="140473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63542" y="5397923"/>
            <a:ext cx="3364980" cy="1477328"/>
          </a:xfrm>
          <a:prstGeom prst="rect">
            <a:avLst/>
          </a:prstGeom>
          <a:solidFill>
            <a:schemeClr val="bg1"/>
          </a:solidFill>
        </p:spPr>
        <p:txBody>
          <a:bodyPr wrap="square" rtlCol="0">
            <a:spAutoFit/>
          </a:bodyPr>
          <a:lstStyle/>
          <a:p>
            <a:pPr algn="ctr"/>
            <a:r>
              <a:rPr lang="en-US" b="1" dirty="0" smtClean="0"/>
              <a:t>New urban plan “</a:t>
            </a:r>
            <a:r>
              <a:rPr lang="en-US" b="1" dirty="0" err="1" smtClean="0"/>
              <a:t>Gorica</a:t>
            </a:r>
            <a:r>
              <a:rPr lang="en-US" b="1" dirty="0" smtClean="0"/>
              <a:t> </a:t>
            </a:r>
            <a:r>
              <a:rPr lang="en-US" b="1" dirty="0"/>
              <a:t>North” </a:t>
            </a:r>
            <a:r>
              <a:rPr lang="en-US" b="1" dirty="0" smtClean="0"/>
              <a:t>Weekend houses, motels/hostels, restaurants, shops, infrastructure, etc. </a:t>
            </a:r>
            <a:endParaRPr lang="en-US" b="1" dirty="0"/>
          </a:p>
          <a:p>
            <a:pPr algn="ctr"/>
            <a:r>
              <a:rPr lang="en-US" b="1" dirty="0" smtClean="0"/>
              <a:t>17.05 ha </a:t>
            </a:r>
            <a:endParaRPr lang="en-US" b="1" dirty="0"/>
          </a:p>
        </p:txBody>
      </p:sp>
      <p:sp>
        <p:nvSpPr>
          <p:cNvPr id="11" name="Up Arrow 10"/>
          <p:cNvSpPr/>
          <p:nvPr/>
        </p:nvSpPr>
        <p:spPr>
          <a:xfrm rot="10800000">
            <a:off x="6737611" y="5567195"/>
            <a:ext cx="353465" cy="807099"/>
          </a:xfrm>
          <a:prstGeom prst="upArrow">
            <a:avLst>
              <a:gd name="adj1" fmla="val 55882"/>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0658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520" y="80641"/>
            <a:ext cx="11651113" cy="830997"/>
          </a:xfrm>
          <a:prstGeom prst="rect">
            <a:avLst/>
          </a:prstGeom>
          <a:noFill/>
        </p:spPr>
        <p:txBody>
          <a:bodyPr wrap="square" rtlCol="0">
            <a:spAutoFit/>
          </a:bodyPr>
          <a:lstStyle/>
          <a:p>
            <a:r>
              <a:rPr lang="en-US" sz="2400" b="1" dirty="0" smtClean="0"/>
              <a:t>“</a:t>
            </a:r>
            <a:r>
              <a:rPr lang="en-US" sz="2400" b="1" dirty="0" err="1" smtClean="0"/>
              <a:t>Gorica</a:t>
            </a:r>
            <a:r>
              <a:rPr lang="en-US" sz="2400" b="1" dirty="0" smtClean="0"/>
              <a:t> North” – illustration of local and national authorities’ approach and effectiveness of legislation and management plans (“it’s all legal”)</a:t>
            </a:r>
            <a:endParaRPr lang="en-US" sz="2400"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6770" y="973599"/>
            <a:ext cx="6640521" cy="2870753"/>
          </a:xfrm>
          <a:prstGeom prst="rect">
            <a:avLst/>
          </a:prstGeom>
        </p:spPr>
      </p:pic>
      <p:sp>
        <p:nvSpPr>
          <p:cNvPr id="4" name="TextBox 3"/>
          <p:cNvSpPr txBox="1"/>
          <p:nvPr/>
        </p:nvSpPr>
        <p:spPr>
          <a:xfrm>
            <a:off x="536124" y="2431846"/>
            <a:ext cx="2372139" cy="369332"/>
          </a:xfrm>
          <a:prstGeom prst="rect">
            <a:avLst/>
          </a:prstGeom>
          <a:solidFill>
            <a:schemeClr val="bg1"/>
          </a:solidFill>
        </p:spPr>
        <p:txBody>
          <a:bodyPr wrap="square" rtlCol="0">
            <a:spAutoFit/>
          </a:bodyPr>
          <a:lstStyle/>
          <a:p>
            <a:pPr algn="ctr"/>
            <a:r>
              <a:rPr lang="en-US" b="1" dirty="0" smtClean="0"/>
              <a:t>Studenchishte Marsh</a:t>
            </a:r>
            <a:endParaRPr lang="en-US" b="1" dirty="0"/>
          </a:p>
        </p:txBody>
      </p:sp>
      <p:sp>
        <p:nvSpPr>
          <p:cNvPr id="5" name="TextBox 4"/>
          <p:cNvSpPr txBox="1"/>
          <p:nvPr/>
        </p:nvSpPr>
        <p:spPr>
          <a:xfrm>
            <a:off x="3191113" y="2425292"/>
            <a:ext cx="1782417" cy="369332"/>
          </a:xfrm>
          <a:prstGeom prst="rect">
            <a:avLst/>
          </a:prstGeom>
          <a:solidFill>
            <a:schemeClr val="bg1"/>
          </a:solidFill>
        </p:spPr>
        <p:txBody>
          <a:bodyPr wrap="square" rtlCol="0">
            <a:spAutoFit/>
          </a:bodyPr>
          <a:lstStyle/>
          <a:p>
            <a:pPr algn="ctr"/>
            <a:r>
              <a:rPr lang="en-US" b="1" dirty="0" err="1" smtClean="0"/>
              <a:t>Gorica</a:t>
            </a:r>
            <a:r>
              <a:rPr lang="en-US" b="1" dirty="0" smtClean="0"/>
              <a:t> North</a:t>
            </a:r>
            <a:endParaRPr lang="en-US" b="1" dirty="0"/>
          </a:p>
        </p:txBody>
      </p:sp>
      <p:sp>
        <p:nvSpPr>
          <p:cNvPr id="6" name="TextBox 5"/>
          <p:cNvSpPr txBox="1"/>
          <p:nvPr/>
        </p:nvSpPr>
        <p:spPr>
          <a:xfrm>
            <a:off x="6965573" y="661816"/>
            <a:ext cx="5100910" cy="7971413"/>
          </a:xfrm>
          <a:prstGeom prst="rect">
            <a:avLst/>
          </a:prstGeom>
          <a:noFill/>
        </p:spPr>
        <p:txBody>
          <a:bodyPr wrap="square" rtlCol="0">
            <a:spAutoFit/>
          </a:bodyPr>
          <a:lstStyle/>
          <a:p>
            <a:r>
              <a:rPr lang="en-US" sz="1600" b="1" u="sng" dirty="0" smtClean="0"/>
              <a:t>Area:</a:t>
            </a:r>
            <a:r>
              <a:rPr lang="en-US" sz="1600" dirty="0" smtClean="0"/>
              <a:t> 17.046 ha, bordering Studenchishte Marsh</a:t>
            </a:r>
          </a:p>
          <a:p>
            <a:r>
              <a:rPr lang="en-US" sz="1600" b="1" u="sng" dirty="0" smtClean="0"/>
              <a:t>Planned constructions:</a:t>
            </a:r>
            <a:r>
              <a:rPr lang="en-US" sz="1600" dirty="0" smtClean="0"/>
              <a:t> </a:t>
            </a:r>
            <a:r>
              <a:rPr lang="en-US" sz="1600" dirty="0"/>
              <a:t>weekend </a:t>
            </a:r>
            <a:r>
              <a:rPr lang="en-US" sz="1600" dirty="0" smtClean="0"/>
              <a:t>houses, motels/hostels, large restaurants, shops, infrastructure, etc.</a:t>
            </a:r>
          </a:p>
          <a:p>
            <a:r>
              <a:rPr lang="en-US" sz="1600" b="1" u="sng" dirty="0" smtClean="0"/>
              <a:t>SEA Report:</a:t>
            </a:r>
            <a:r>
              <a:rPr lang="en-US" sz="1600" dirty="0" smtClean="0"/>
              <a:t> Recommended implementation of the proposed urban plan, in compliance with the Management Plan for WH Ohrid Region and no significant negative impact.</a:t>
            </a:r>
          </a:p>
          <a:p>
            <a:r>
              <a:rPr lang="en-US" sz="1600" b="1" i="1" dirty="0" smtClean="0"/>
              <a:t>Note:</a:t>
            </a:r>
            <a:r>
              <a:rPr lang="en-US" sz="1600" dirty="0" smtClean="0"/>
              <a:t> </a:t>
            </a:r>
            <a:r>
              <a:rPr lang="en-US" sz="1600" i="1" dirty="0" smtClean="0"/>
              <a:t>the Management Plan states that no urbanization is envisaged outside of towns and existing settlements. However it also defines a First A zone – 50m from the lake line, in which no construction is allowed. </a:t>
            </a:r>
            <a:r>
              <a:rPr lang="en-US" sz="1600" i="1" dirty="0" err="1" smtClean="0"/>
              <a:t>Gorica</a:t>
            </a:r>
            <a:r>
              <a:rPr lang="en-US" sz="1600" i="1" dirty="0" smtClean="0"/>
              <a:t> North is 2m from this 50m. zone, hence the SEA expert, the municipality and </a:t>
            </a:r>
            <a:r>
              <a:rPr lang="en-US" sz="1600" i="1" dirty="0" err="1" smtClean="0"/>
              <a:t>MoE</a:t>
            </a:r>
            <a:r>
              <a:rPr lang="en-US" sz="1600" i="1" dirty="0" smtClean="0"/>
              <a:t> consider it “in compliance with the Management Plan”. </a:t>
            </a:r>
            <a:endParaRPr lang="en-US" sz="1600" i="1" dirty="0"/>
          </a:p>
          <a:p>
            <a:r>
              <a:rPr lang="en-US" sz="1600" b="1" u="sng" dirty="0" smtClean="0"/>
              <a:t>Process of adoption:</a:t>
            </a:r>
            <a:r>
              <a:rPr lang="en-US" sz="1600" dirty="0" smtClean="0"/>
              <a:t> Municipality of Ohrid organized public consultations for the SEA Report, but didn’t publish the actual urban plan (it’s still not available). SEA expert engaged and paid by the investor, not by the municipality (as the law implies). All our comments for legal breaches and non compliance with the WH Management Plan were ignored</a:t>
            </a:r>
            <a:r>
              <a:rPr lang="en-US" sz="1600" dirty="0" smtClean="0"/>
              <a:t>.</a:t>
            </a:r>
          </a:p>
          <a:p>
            <a:endParaRPr lang="en-US" sz="1600" dirty="0" smtClean="0"/>
          </a:p>
          <a:p>
            <a:r>
              <a:rPr lang="en-US" sz="1600" b="1" dirty="0" err="1" smtClean="0"/>
              <a:t>MoE</a:t>
            </a:r>
            <a:r>
              <a:rPr lang="en-US" sz="1600" b="1" dirty="0" smtClean="0"/>
              <a:t> approved the SEA Report in October 2021. </a:t>
            </a:r>
            <a:endParaRPr lang="en-US" sz="1600" dirty="0" smtClean="0"/>
          </a:p>
          <a:p>
            <a:pPr marL="0" lvl="1"/>
            <a:endParaRPr lang="en-US" sz="1600" dirty="0"/>
          </a:p>
          <a:p>
            <a:pPr marL="0" lvl="1"/>
            <a:endParaRPr lang="en-US" sz="1600" dirty="0" smtClean="0"/>
          </a:p>
          <a:p>
            <a:pPr marL="0" lvl="1"/>
            <a:endParaRPr lang="en-US" sz="1600" dirty="0"/>
          </a:p>
          <a:p>
            <a:pPr marL="0" lvl="1"/>
            <a:endParaRPr lang="en-US" sz="1600" dirty="0" smtClean="0"/>
          </a:p>
          <a:p>
            <a:pPr marL="0" lvl="1"/>
            <a:endParaRPr lang="en-US" sz="1600" dirty="0"/>
          </a:p>
          <a:p>
            <a:pPr marL="0" lvl="1"/>
            <a:endParaRPr lang="en-US" sz="1600" dirty="0" smtClean="0"/>
          </a:p>
          <a:p>
            <a:pPr marL="0" lvl="1"/>
            <a:endParaRPr lang="en-US" sz="1600" dirty="0"/>
          </a:p>
          <a:p>
            <a:pPr marL="0" lvl="1"/>
            <a:r>
              <a:rPr lang="en-US" sz="1600" dirty="0" smtClean="0"/>
              <a:t> </a:t>
            </a:r>
            <a:endParaRPr lang="en-US" sz="1600" dirty="0"/>
          </a:p>
          <a:p>
            <a:endParaRPr lang="en-US" sz="1600" dirty="0" smtClean="0"/>
          </a:p>
        </p:txBody>
      </p:sp>
      <p:sp>
        <p:nvSpPr>
          <p:cNvPr id="7" name="TextBox 6"/>
          <p:cNvSpPr txBox="1"/>
          <p:nvPr/>
        </p:nvSpPr>
        <p:spPr>
          <a:xfrm>
            <a:off x="253274" y="3910612"/>
            <a:ext cx="6171025" cy="3046988"/>
          </a:xfrm>
          <a:prstGeom prst="rect">
            <a:avLst/>
          </a:prstGeom>
          <a:noFill/>
        </p:spPr>
        <p:txBody>
          <a:bodyPr wrap="square" rtlCol="0">
            <a:spAutoFit/>
          </a:bodyPr>
          <a:lstStyle/>
          <a:p>
            <a:r>
              <a:rPr lang="en-US" sz="1600" b="1" dirty="0" smtClean="0"/>
              <a:t>Impact of other laws and documents:</a:t>
            </a:r>
            <a:r>
              <a:rPr lang="en-US" sz="1600" dirty="0" smtClean="0"/>
              <a:t> </a:t>
            </a:r>
          </a:p>
          <a:p>
            <a:pPr marL="285750" indent="-285750">
              <a:buFont typeface="Arial" panose="020B0604020202020204" pitchFamily="34" charset="0"/>
              <a:buChar char="•"/>
            </a:pPr>
            <a:r>
              <a:rPr lang="en-US" sz="1600" u="sng" dirty="0" smtClean="0"/>
              <a:t>Proposed Draft Law on Proclamation of Studenchishte Marsh for Nature Park </a:t>
            </a:r>
            <a:r>
              <a:rPr lang="en-US" sz="1600" dirty="0" smtClean="0"/>
              <a:t>– no buffer zone around the Marsh; proposed management body – Municipality of Ohrid;</a:t>
            </a:r>
          </a:p>
          <a:p>
            <a:pPr marL="285750" indent="-285750">
              <a:buFont typeface="Arial" panose="020B0604020202020204" pitchFamily="34" charset="0"/>
              <a:buChar char="•"/>
            </a:pPr>
            <a:r>
              <a:rPr lang="en-US" sz="1600" u="sng" dirty="0" smtClean="0"/>
              <a:t>Re-Valorization Study for Lake Ohrid (and Draft Management Plan)</a:t>
            </a:r>
            <a:r>
              <a:rPr lang="en-US" sz="1600" dirty="0" smtClean="0"/>
              <a:t> – 50m. </a:t>
            </a:r>
            <a:r>
              <a:rPr lang="en-US" sz="1600" dirty="0"/>
              <a:t>b</a:t>
            </a:r>
            <a:r>
              <a:rPr lang="en-US" sz="1600" dirty="0" smtClean="0"/>
              <a:t>uffer zone (ignores comments for revision and expansion of this zone, as well as relevant references in the WH Management Plan); proposed Executive Body of Management Body – 5 persons, 3 from the municipalities, 2 from Gov.;</a:t>
            </a:r>
          </a:p>
          <a:p>
            <a:pPr marL="285750" indent="-285750">
              <a:buFont typeface="Arial" panose="020B0604020202020204" pitchFamily="34" charset="0"/>
              <a:buChar char="•"/>
            </a:pPr>
            <a:r>
              <a:rPr lang="en-US" sz="1600" dirty="0" smtClean="0"/>
              <a:t>Latest version of the “Moratorium Decision” – </a:t>
            </a:r>
            <a:r>
              <a:rPr lang="en-US" sz="1600" dirty="0" smtClean="0"/>
              <a:t>SEA expert and </a:t>
            </a:r>
            <a:r>
              <a:rPr lang="en-US" sz="1600" dirty="0" err="1" smtClean="0"/>
              <a:t>MoE</a:t>
            </a:r>
            <a:r>
              <a:rPr lang="en-US" sz="1600" dirty="0" smtClean="0"/>
              <a:t> state that the urban plan is</a:t>
            </a:r>
            <a:r>
              <a:rPr lang="en-US" sz="1600" dirty="0" smtClean="0"/>
              <a:t> </a:t>
            </a:r>
            <a:r>
              <a:rPr lang="en-US" sz="1600" dirty="0" smtClean="0"/>
              <a:t>in compliance with the WH Management Plan, so it’s in compliance with this decision.     </a:t>
            </a:r>
            <a:endParaRPr lang="en-US" sz="1600" dirty="0"/>
          </a:p>
        </p:txBody>
      </p:sp>
    </p:spTree>
    <p:extLst>
      <p:ext uri="{BB962C8B-B14F-4D97-AF65-F5344CB8AC3E}">
        <p14:creationId xmlns:p14="http://schemas.microsoft.com/office/powerpoint/2010/main" val="15086480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1101" y="6264146"/>
            <a:ext cx="4598502" cy="461665"/>
          </a:xfrm>
          <a:prstGeom prst="rect">
            <a:avLst/>
          </a:prstGeom>
          <a:solidFill>
            <a:srgbClr val="FFC000"/>
          </a:solidFill>
        </p:spPr>
        <p:txBody>
          <a:bodyPr wrap="square" rtlCol="0">
            <a:spAutoFit/>
          </a:bodyPr>
          <a:lstStyle/>
          <a:p>
            <a:pPr algn="ctr"/>
            <a:r>
              <a:rPr lang="en-US" sz="1200" dirty="0" smtClean="0"/>
              <a:t>Law </a:t>
            </a:r>
            <a:r>
              <a:rPr lang="en-US" sz="1200" dirty="0" smtClean="0"/>
              <a:t>on Managing WH </a:t>
            </a:r>
            <a:r>
              <a:rPr lang="en-US" sz="1200" dirty="0" err="1" smtClean="0"/>
              <a:t>Ohrid</a:t>
            </a:r>
            <a:r>
              <a:rPr lang="en-US" sz="1200" dirty="0" smtClean="0"/>
              <a:t> </a:t>
            </a:r>
            <a:r>
              <a:rPr lang="en-US" sz="1200" dirty="0" smtClean="0"/>
              <a:t>Region</a:t>
            </a:r>
          </a:p>
          <a:p>
            <a:pPr algn="ctr"/>
            <a:r>
              <a:rPr lang="en-US" sz="1200" dirty="0" smtClean="0"/>
              <a:t>Inefficient, not implemented</a:t>
            </a:r>
            <a:endParaRPr lang="en-US" sz="1200" dirty="0" smtClean="0"/>
          </a:p>
        </p:txBody>
      </p:sp>
      <p:sp>
        <p:nvSpPr>
          <p:cNvPr id="3" name="TextBox 2"/>
          <p:cNvSpPr txBox="1"/>
          <p:nvPr/>
        </p:nvSpPr>
        <p:spPr>
          <a:xfrm>
            <a:off x="493641" y="6068702"/>
            <a:ext cx="2988366" cy="646331"/>
          </a:xfrm>
          <a:prstGeom prst="rect">
            <a:avLst/>
          </a:prstGeom>
          <a:solidFill>
            <a:schemeClr val="tx1"/>
          </a:solidFill>
        </p:spPr>
        <p:txBody>
          <a:bodyPr wrap="square" rtlCol="0">
            <a:spAutoFit/>
          </a:bodyPr>
          <a:lstStyle/>
          <a:p>
            <a:pPr algn="ctr"/>
            <a:r>
              <a:rPr lang="en-US" sz="1200" dirty="0" smtClean="0">
                <a:solidFill>
                  <a:schemeClr val="bg1"/>
                </a:solidFill>
              </a:rPr>
              <a:t>Rulebook for the zones in WH (crucial tool for urban planning) - nonexistent </a:t>
            </a:r>
          </a:p>
          <a:p>
            <a:pPr algn="ctr"/>
            <a:r>
              <a:rPr lang="en-US" sz="1200" dirty="0" smtClean="0">
                <a:solidFill>
                  <a:schemeClr val="bg1"/>
                </a:solidFill>
              </a:rPr>
              <a:t>(</a:t>
            </a:r>
            <a:r>
              <a:rPr lang="en-US" sz="1200" dirty="0">
                <a:solidFill>
                  <a:schemeClr val="bg1"/>
                </a:solidFill>
              </a:rPr>
              <a:t>WHMP deadline: </a:t>
            </a:r>
            <a:r>
              <a:rPr lang="en-US" sz="1200" dirty="0" smtClean="0">
                <a:solidFill>
                  <a:schemeClr val="bg1"/>
                </a:solidFill>
              </a:rPr>
              <a:t>07.2021)</a:t>
            </a:r>
          </a:p>
        </p:txBody>
      </p:sp>
      <p:sp>
        <p:nvSpPr>
          <p:cNvPr id="4" name="TextBox 3"/>
          <p:cNvSpPr txBox="1"/>
          <p:nvPr/>
        </p:nvSpPr>
        <p:spPr>
          <a:xfrm>
            <a:off x="3605415" y="4604399"/>
            <a:ext cx="4658139" cy="646331"/>
          </a:xfrm>
          <a:prstGeom prst="rect">
            <a:avLst/>
          </a:prstGeom>
          <a:solidFill>
            <a:srgbClr val="CC0000"/>
          </a:solidFill>
        </p:spPr>
        <p:txBody>
          <a:bodyPr wrap="square" rtlCol="0">
            <a:spAutoFit/>
          </a:bodyPr>
          <a:lstStyle/>
          <a:p>
            <a:pPr algn="ctr"/>
            <a:r>
              <a:rPr lang="en-US" sz="1200" dirty="0" smtClean="0">
                <a:solidFill>
                  <a:schemeClr val="bg1"/>
                </a:solidFill>
              </a:rPr>
              <a:t>Management Plan for WH – </a:t>
            </a:r>
            <a:r>
              <a:rPr lang="en-US" sz="1200" b="1" u="sng" dirty="0" smtClean="0">
                <a:solidFill>
                  <a:schemeClr val="bg1"/>
                </a:solidFill>
              </a:rPr>
              <a:t>meet WHC deadline</a:t>
            </a:r>
            <a:r>
              <a:rPr lang="en-US" sz="1200" dirty="0" smtClean="0">
                <a:solidFill>
                  <a:schemeClr val="bg1"/>
                </a:solidFill>
              </a:rPr>
              <a:t>! No implementation, no monitoring, no reporting, no responsibility… Used as a tool for continuation and “legalization” of the destruction (50m zone)</a:t>
            </a:r>
          </a:p>
        </p:txBody>
      </p:sp>
      <p:sp>
        <p:nvSpPr>
          <p:cNvPr id="6" name="TextBox 5"/>
          <p:cNvSpPr txBox="1"/>
          <p:nvPr/>
        </p:nvSpPr>
        <p:spPr>
          <a:xfrm>
            <a:off x="493641" y="4399452"/>
            <a:ext cx="2988366" cy="646331"/>
          </a:xfrm>
          <a:prstGeom prst="rect">
            <a:avLst/>
          </a:prstGeom>
          <a:solidFill>
            <a:schemeClr val="tx1"/>
          </a:solidFill>
        </p:spPr>
        <p:txBody>
          <a:bodyPr wrap="square" rtlCol="0">
            <a:spAutoFit/>
          </a:bodyPr>
          <a:lstStyle/>
          <a:p>
            <a:pPr algn="ctr"/>
            <a:r>
              <a:rPr lang="en-US" sz="1200" dirty="0" err="1" smtClean="0">
                <a:solidFill>
                  <a:schemeClr val="bg1"/>
                </a:solidFill>
              </a:rPr>
              <a:t>Ohrid</a:t>
            </a:r>
            <a:r>
              <a:rPr lang="en-US" sz="1200" dirty="0" smtClean="0">
                <a:solidFill>
                  <a:schemeClr val="bg1"/>
                </a:solidFill>
              </a:rPr>
              <a:t> and </a:t>
            </a:r>
            <a:r>
              <a:rPr lang="en-US" sz="1200" dirty="0" err="1" smtClean="0">
                <a:solidFill>
                  <a:schemeClr val="bg1"/>
                </a:solidFill>
              </a:rPr>
              <a:t>Struga</a:t>
            </a:r>
            <a:r>
              <a:rPr lang="en-US" sz="1200" dirty="0" smtClean="0">
                <a:solidFill>
                  <a:schemeClr val="bg1"/>
                </a:solidFill>
              </a:rPr>
              <a:t> GUPs in function of the protection - nonexistent (plans expired in 2016/ 2017 still a base for urban planning )</a:t>
            </a:r>
          </a:p>
        </p:txBody>
      </p:sp>
      <p:sp>
        <p:nvSpPr>
          <p:cNvPr id="7" name="TextBox 6"/>
          <p:cNvSpPr txBox="1"/>
          <p:nvPr/>
        </p:nvSpPr>
        <p:spPr>
          <a:xfrm>
            <a:off x="493641" y="5192532"/>
            <a:ext cx="2988366" cy="646331"/>
          </a:xfrm>
          <a:prstGeom prst="rect">
            <a:avLst/>
          </a:prstGeom>
          <a:solidFill>
            <a:schemeClr val="tx1"/>
          </a:solidFill>
        </p:spPr>
        <p:txBody>
          <a:bodyPr wrap="square" rtlCol="0">
            <a:spAutoFit/>
          </a:bodyPr>
          <a:lstStyle/>
          <a:p>
            <a:pPr algn="ctr"/>
            <a:r>
              <a:rPr lang="en-US" sz="1200" dirty="0" smtClean="0">
                <a:solidFill>
                  <a:schemeClr val="bg1"/>
                </a:solidFill>
              </a:rPr>
              <a:t>Spatial plan for WH in function of the protection</a:t>
            </a:r>
          </a:p>
          <a:p>
            <a:pPr algn="ctr"/>
            <a:r>
              <a:rPr lang="en-US" sz="1200" dirty="0" smtClean="0">
                <a:solidFill>
                  <a:schemeClr val="bg1"/>
                </a:solidFill>
              </a:rPr>
              <a:t>02.2021 - 02.2023 (?)</a:t>
            </a:r>
          </a:p>
        </p:txBody>
      </p:sp>
      <p:sp>
        <p:nvSpPr>
          <p:cNvPr id="8" name="TextBox 7"/>
          <p:cNvSpPr txBox="1"/>
          <p:nvPr/>
        </p:nvSpPr>
        <p:spPr>
          <a:xfrm>
            <a:off x="518487" y="3207070"/>
            <a:ext cx="2938673" cy="1015663"/>
          </a:xfrm>
          <a:prstGeom prst="rect">
            <a:avLst/>
          </a:prstGeom>
          <a:solidFill>
            <a:srgbClr val="CC0000"/>
          </a:solidFill>
        </p:spPr>
        <p:txBody>
          <a:bodyPr wrap="square" rtlCol="0">
            <a:spAutoFit/>
          </a:bodyPr>
          <a:lstStyle/>
          <a:p>
            <a:pPr algn="ctr"/>
            <a:r>
              <a:rPr lang="en-US" sz="1200" dirty="0" smtClean="0">
                <a:solidFill>
                  <a:schemeClr val="bg1"/>
                </a:solidFill>
              </a:rPr>
              <a:t>Municipal “Decisions for a Moratorium on urban and coastal transformation”:               </a:t>
            </a:r>
          </a:p>
          <a:p>
            <a:pPr algn="ctr"/>
            <a:r>
              <a:rPr lang="en-US" sz="1200" dirty="0" smtClean="0">
                <a:solidFill>
                  <a:schemeClr val="bg1"/>
                </a:solidFill>
              </a:rPr>
              <a:t>- everything OK if not 50m shore;   </a:t>
            </a:r>
          </a:p>
          <a:p>
            <a:pPr algn="ctr"/>
            <a:r>
              <a:rPr lang="en-US" sz="1200" dirty="0" smtClean="0">
                <a:solidFill>
                  <a:schemeClr val="bg1"/>
                </a:solidFill>
              </a:rPr>
              <a:t>- infrastructure, parking lots, sport venues, Gov. build., etc.  OK  everywhere  </a:t>
            </a:r>
          </a:p>
        </p:txBody>
      </p:sp>
      <p:sp>
        <p:nvSpPr>
          <p:cNvPr id="15" name="TextBox 14"/>
          <p:cNvSpPr txBox="1"/>
          <p:nvPr/>
        </p:nvSpPr>
        <p:spPr>
          <a:xfrm>
            <a:off x="3982176" y="3889302"/>
            <a:ext cx="3856592" cy="646331"/>
          </a:xfrm>
          <a:prstGeom prst="rect">
            <a:avLst/>
          </a:prstGeom>
          <a:solidFill>
            <a:schemeClr val="accent6">
              <a:lumMod val="75000"/>
            </a:schemeClr>
          </a:solidFill>
        </p:spPr>
        <p:txBody>
          <a:bodyPr wrap="square" rtlCol="0">
            <a:spAutoFit/>
          </a:bodyPr>
          <a:lstStyle/>
          <a:p>
            <a:r>
              <a:rPr lang="en-US" sz="1200" dirty="0" smtClean="0">
                <a:solidFill>
                  <a:schemeClr val="bg1"/>
                </a:solidFill>
              </a:rPr>
              <a:t>Management Plan NPG, Illegal constructions Annex and SEA? NPG Opinion on new urban plans in the park?</a:t>
            </a:r>
          </a:p>
          <a:p>
            <a:r>
              <a:rPr lang="en-US" sz="1200" dirty="0" smtClean="0">
                <a:solidFill>
                  <a:schemeClr val="bg1"/>
                </a:solidFill>
              </a:rPr>
              <a:t> </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35391" r="49861" b="38665"/>
          <a:stretch/>
        </p:blipFill>
        <p:spPr>
          <a:xfrm>
            <a:off x="7287457" y="4111044"/>
            <a:ext cx="402535" cy="375003"/>
          </a:xfrm>
          <a:prstGeom prst="rect">
            <a:avLst/>
          </a:prstGeom>
        </p:spPr>
      </p:pic>
      <p:sp>
        <p:nvSpPr>
          <p:cNvPr id="18" name="TextBox 17"/>
          <p:cNvSpPr txBox="1"/>
          <p:nvPr/>
        </p:nvSpPr>
        <p:spPr>
          <a:xfrm>
            <a:off x="456154" y="2402183"/>
            <a:ext cx="3149261" cy="646331"/>
          </a:xfrm>
          <a:prstGeom prst="rect">
            <a:avLst/>
          </a:prstGeom>
          <a:solidFill>
            <a:srgbClr val="FF3300"/>
          </a:solidFill>
        </p:spPr>
        <p:txBody>
          <a:bodyPr wrap="square" rtlCol="0">
            <a:spAutoFit/>
          </a:bodyPr>
          <a:lstStyle/>
          <a:p>
            <a:pPr algn="ctr"/>
            <a:r>
              <a:rPr lang="en-US" sz="1200" dirty="0" smtClean="0">
                <a:solidFill>
                  <a:schemeClr val="bg1"/>
                </a:solidFill>
              </a:rPr>
              <a:t>Draft Law on </a:t>
            </a:r>
            <a:r>
              <a:rPr lang="en-US" sz="1200" dirty="0" err="1" smtClean="0">
                <a:solidFill>
                  <a:schemeClr val="bg1"/>
                </a:solidFill>
              </a:rPr>
              <a:t>Studenchishte</a:t>
            </a:r>
            <a:r>
              <a:rPr lang="en-US" sz="1200" dirty="0" smtClean="0">
                <a:solidFill>
                  <a:schemeClr val="bg1"/>
                </a:solidFill>
              </a:rPr>
              <a:t> Marsh:</a:t>
            </a:r>
          </a:p>
          <a:p>
            <a:pPr algn="ctr"/>
            <a:r>
              <a:rPr lang="en-US" sz="1200" b="1" dirty="0" smtClean="0">
                <a:solidFill>
                  <a:schemeClr val="bg1"/>
                </a:solidFill>
              </a:rPr>
              <a:t>BUFFER ZONE? </a:t>
            </a:r>
            <a:r>
              <a:rPr lang="en-US" sz="1200" b="1" dirty="0">
                <a:solidFill>
                  <a:schemeClr val="bg1"/>
                </a:solidFill>
              </a:rPr>
              <a:t>NO </a:t>
            </a:r>
            <a:endParaRPr lang="en-US" sz="1200" b="1" dirty="0" smtClean="0">
              <a:solidFill>
                <a:schemeClr val="bg1"/>
              </a:solidFill>
            </a:endParaRPr>
          </a:p>
          <a:p>
            <a:pPr algn="ctr"/>
            <a:r>
              <a:rPr lang="en-US" sz="1200" b="1" dirty="0" smtClean="0">
                <a:solidFill>
                  <a:schemeClr val="bg1"/>
                </a:solidFill>
              </a:rPr>
              <a:t>MANAGING BODY: MUNICIPALITY OF OHRID  </a:t>
            </a:r>
          </a:p>
        </p:txBody>
      </p:sp>
      <p:sp>
        <p:nvSpPr>
          <p:cNvPr id="19" name="TextBox 18"/>
          <p:cNvSpPr txBox="1"/>
          <p:nvPr/>
        </p:nvSpPr>
        <p:spPr>
          <a:xfrm>
            <a:off x="8387371" y="4160907"/>
            <a:ext cx="3459868" cy="1754326"/>
          </a:xfrm>
          <a:prstGeom prst="rect">
            <a:avLst/>
          </a:prstGeom>
          <a:solidFill>
            <a:srgbClr val="FF3300"/>
          </a:solidFill>
        </p:spPr>
        <p:txBody>
          <a:bodyPr wrap="square" rtlCol="0">
            <a:spAutoFit/>
          </a:bodyPr>
          <a:lstStyle/>
          <a:p>
            <a:pPr algn="ctr"/>
            <a:r>
              <a:rPr lang="en-US" sz="1200" dirty="0" smtClean="0">
                <a:solidFill>
                  <a:schemeClr val="bg1"/>
                </a:solidFill>
              </a:rPr>
              <a:t>Draft Valorization Study Lake </a:t>
            </a:r>
            <a:r>
              <a:rPr lang="en-US" sz="1200" dirty="0" err="1" smtClean="0">
                <a:solidFill>
                  <a:schemeClr val="bg1"/>
                </a:solidFill>
              </a:rPr>
              <a:t>Ohrid</a:t>
            </a:r>
            <a:r>
              <a:rPr lang="en-US" sz="1200" dirty="0" smtClean="0">
                <a:solidFill>
                  <a:schemeClr val="bg1"/>
                </a:solidFill>
              </a:rPr>
              <a:t>:</a:t>
            </a:r>
          </a:p>
          <a:p>
            <a:pPr algn="ctr"/>
            <a:r>
              <a:rPr lang="en-US" sz="1200" dirty="0" smtClean="0">
                <a:solidFill>
                  <a:schemeClr val="bg1"/>
                </a:solidFill>
              </a:rPr>
              <a:t>Field research/data collection: 0</a:t>
            </a:r>
          </a:p>
          <a:p>
            <a:pPr algn="ctr"/>
            <a:r>
              <a:rPr lang="en-US" sz="1200" dirty="0" smtClean="0">
                <a:solidFill>
                  <a:schemeClr val="bg1"/>
                </a:solidFill>
              </a:rPr>
              <a:t>Evaluation of current state of species and habitats: 0</a:t>
            </a:r>
          </a:p>
          <a:p>
            <a:pPr algn="ctr"/>
            <a:r>
              <a:rPr lang="en-US" sz="1200" u="sng" dirty="0" smtClean="0">
                <a:solidFill>
                  <a:schemeClr val="bg1"/>
                </a:solidFill>
              </a:rPr>
              <a:t>Deadline = compilation of what’s there + stakeholders’ comments</a:t>
            </a:r>
          </a:p>
          <a:p>
            <a:pPr algn="ctr"/>
            <a:r>
              <a:rPr lang="en-US" sz="1200" b="1" dirty="0" smtClean="0">
                <a:solidFill>
                  <a:schemeClr val="bg1"/>
                </a:solidFill>
              </a:rPr>
              <a:t>BUFFER ZONE: 50M.</a:t>
            </a:r>
          </a:p>
          <a:p>
            <a:pPr algn="ctr"/>
            <a:r>
              <a:rPr lang="en-US" sz="1200" b="1" dirty="0" smtClean="0">
                <a:solidFill>
                  <a:schemeClr val="bg1"/>
                </a:solidFill>
              </a:rPr>
              <a:t>EXECUTIVE BOARD OF MB: </a:t>
            </a:r>
          </a:p>
          <a:p>
            <a:pPr algn="ctr"/>
            <a:r>
              <a:rPr lang="en-US" sz="1200" b="1" dirty="0" smtClean="0">
                <a:solidFill>
                  <a:schemeClr val="bg1"/>
                </a:solidFill>
              </a:rPr>
              <a:t>5 PERSONS/3 REP. MUNICIPALITIES + 2 GOVERNMENT</a:t>
            </a:r>
          </a:p>
        </p:txBody>
      </p:sp>
      <p:sp>
        <p:nvSpPr>
          <p:cNvPr id="20" name="TextBox 19"/>
          <p:cNvSpPr txBox="1"/>
          <p:nvPr/>
        </p:nvSpPr>
        <p:spPr>
          <a:xfrm>
            <a:off x="4238628" y="2985586"/>
            <a:ext cx="3250096" cy="830997"/>
          </a:xfrm>
          <a:prstGeom prst="rect">
            <a:avLst/>
          </a:prstGeom>
          <a:solidFill>
            <a:srgbClr val="CC0000"/>
          </a:solidFill>
        </p:spPr>
        <p:txBody>
          <a:bodyPr wrap="square" rtlCol="0">
            <a:spAutoFit/>
          </a:bodyPr>
          <a:lstStyle/>
          <a:p>
            <a:pPr algn="ctr"/>
            <a:r>
              <a:rPr lang="en-US" sz="1200" dirty="0" smtClean="0">
                <a:solidFill>
                  <a:schemeClr val="bg1"/>
                </a:solidFill>
              </a:rPr>
              <a:t>Law # 1 on illegal constructions: all built by 2011 and requested legalization  + opinion </a:t>
            </a:r>
            <a:r>
              <a:rPr lang="en-US" sz="1200" dirty="0" err="1" smtClean="0">
                <a:solidFill>
                  <a:schemeClr val="bg1"/>
                </a:solidFill>
              </a:rPr>
              <a:t>MoE</a:t>
            </a:r>
            <a:r>
              <a:rPr lang="en-US" sz="1200" dirty="0" smtClean="0">
                <a:solidFill>
                  <a:schemeClr val="bg1"/>
                </a:solidFill>
              </a:rPr>
              <a:t> - OK </a:t>
            </a:r>
          </a:p>
          <a:p>
            <a:pPr algn="ctr"/>
            <a:r>
              <a:rPr lang="en-US" sz="1200" dirty="0" smtClean="0">
                <a:solidFill>
                  <a:schemeClr val="bg1"/>
                </a:solidFill>
              </a:rPr>
              <a:t>Law # 2 on illegal constructions: If built by Jan. 2021 and get + opinion from </a:t>
            </a:r>
            <a:r>
              <a:rPr lang="en-US" sz="1200" dirty="0" err="1" smtClean="0">
                <a:solidFill>
                  <a:schemeClr val="bg1"/>
                </a:solidFill>
              </a:rPr>
              <a:t>MoE</a:t>
            </a:r>
            <a:r>
              <a:rPr lang="en-US" sz="1200" dirty="0" smtClean="0">
                <a:solidFill>
                  <a:schemeClr val="bg1"/>
                </a:solidFill>
              </a:rPr>
              <a:t> and MC - OK    </a:t>
            </a:r>
          </a:p>
        </p:txBody>
      </p:sp>
      <p:sp>
        <p:nvSpPr>
          <p:cNvPr id="23" name="TextBox 22"/>
          <p:cNvSpPr txBox="1"/>
          <p:nvPr/>
        </p:nvSpPr>
        <p:spPr>
          <a:xfrm>
            <a:off x="8418540" y="6104260"/>
            <a:ext cx="3397530" cy="646331"/>
          </a:xfrm>
          <a:prstGeom prst="rect">
            <a:avLst/>
          </a:prstGeom>
          <a:solidFill>
            <a:srgbClr val="5F5F5F"/>
          </a:solidFill>
        </p:spPr>
        <p:txBody>
          <a:bodyPr wrap="square" rtlCol="0">
            <a:spAutoFit/>
          </a:bodyPr>
          <a:lstStyle/>
          <a:p>
            <a:pPr algn="ctr"/>
            <a:r>
              <a:rPr lang="en-US" sz="1200" dirty="0" smtClean="0">
                <a:solidFill>
                  <a:schemeClr val="bg1"/>
                </a:solidFill>
              </a:rPr>
              <a:t>LOWMP: Valid? Adopted? </a:t>
            </a:r>
          </a:p>
          <a:p>
            <a:pPr algn="ctr"/>
            <a:r>
              <a:rPr lang="en-US" sz="1200" dirty="0" smtClean="0">
                <a:solidFill>
                  <a:schemeClr val="bg1"/>
                </a:solidFill>
              </a:rPr>
              <a:t>Public consultations? NO. SEA? NO</a:t>
            </a:r>
          </a:p>
          <a:p>
            <a:pPr algn="ctr"/>
            <a:r>
              <a:rPr lang="en-US" sz="1200" dirty="0">
                <a:solidFill>
                  <a:schemeClr val="bg1"/>
                </a:solidFill>
              </a:rPr>
              <a:t>WH Management </a:t>
            </a:r>
            <a:r>
              <a:rPr lang="en-US" sz="1200" dirty="0" smtClean="0">
                <a:solidFill>
                  <a:schemeClr val="bg1"/>
                </a:solidFill>
              </a:rPr>
              <a:t>Plan? </a:t>
            </a:r>
            <a:r>
              <a:rPr lang="en-US" sz="1200" dirty="0">
                <a:solidFill>
                  <a:schemeClr val="bg1"/>
                </a:solidFill>
              </a:rPr>
              <a:t>NO </a:t>
            </a:r>
          </a:p>
        </p:txBody>
      </p:sp>
      <p:sp>
        <p:nvSpPr>
          <p:cNvPr id="24" name="TextBox 23"/>
          <p:cNvSpPr txBox="1"/>
          <p:nvPr/>
        </p:nvSpPr>
        <p:spPr>
          <a:xfrm>
            <a:off x="4238628" y="2275090"/>
            <a:ext cx="3279097" cy="646331"/>
          </a:xfrm>
          <a:prstGeom prst="rect">
            <a:avLst/>
          </a:prstGeom>
          <a:solidFill>
            <a:srgbClr val="CC0000"/>
          </a:solidFill>
        </p:spPr>
        <p:txBody>
          <a:bodyPr wrap="square" rtlCol="0">
            <a:spAutoFit/>
          </a:bodyPr>
          <a:lstStyle/>
          <a:p>
            <a:pPr algn="ctr"/>
            <a:r>
              <a:rPr lang="en-US" sz="1200" dirty="0" smtClean="0">
                <a:solidFill>
                  <a:schemeClr val="bg1"/>
                </a:solidFill>
              </a:rPr>
              <a:t>Special Law for A2 Highway (Corridor 8): The highway is of a prime public interest. </a:t>
            </a:r>
          </a:p>
          <a:p>
            <a:pPr algn="ctr"/>
            <a:r>
              <a:rPr lang="en-US" sz="1200" b="1" dirty="0" smtClean="0">
                <a:solidFill>
                  <a:schemeClr val="bg1"/>
                </a:solidFill>
              </a:rPr>
              <a:t>OK to break other laws – actual article in the law</a:t>
            </a:r>
          </a:p>
        </p:txBody>
      </p:sp>
      <p:sp>
        <p:nvSpPr>
          <p:cNvPr id="25" name="TextBox 24"/>
          <p:cNvSpPr txBox="1"/>
          <p:nvPr/>
        </p:nvSpPr>
        <p:spPr>
          <a:xfrm>
            <a:off x="7871692" y="2323928"/>
            <a:ext cx="4254048" cy="1015663"/>
          </a:xfrm>
          <a:prstGeom prst="rect">
            <a:avLst/>
          </a:prstGeom>
          <a:solidFill>
            <a:srgbClr val="FF3300"/>
          </a:solidFill>
        </p:spPr>
        <p:txBody>
          <a:bodyPr wrap="square" rtlCol="0">
            <a:spAutoFit/>
          </a:bodyPr>
          <a:lstStyle/>
          <a:p>
            <a:pPr algn="ctr"/>
            <a:r>
              <a:rPr lang="en-US" sz="1200" dirty="0" smtClean="0">
                <a:solidFill>
                  <a:schemeClr val="bg1"/>
                </a:solidFill>
              </a:rPr>
              <a:t>Draft Management Plan Lake </a:t>
            </a:r>
            <a:r>
              <a:rPr lang="en-US" sz="1200" dirty="0" err="1" smtClean="0">
                <a:solidFill>
                  <a:schemeClr val="bg1"/>
                </a:solidFill>
              </a:rPr>
              <a:t>Ohrid</a:t>
            </a:r>
            <a:r>
              <a:rPr lang="en-US" sz="1200" dirty="0" smtClean="0">
                <a:solidFill>
                  <a:schemeClr val="bg1"/>
                </a:solidFill>
              </a:rPr>
              <a:t>: </a:t>
            </a:r>
            <a:r>
              <a:rPr lang="en-US" sz="1200" b="1" u="sng" dirty="0" smtClean="0">
                <a:solidFill>
                  <a:schemeClr val="bg1"/>
                </a:solidFill>
              </a:rPr>
              <a:t>Deadline to be met</a:t>
            </a:r>
            <a:endParaRPr lang="en-US" sz="1200" dirty="0" smtClean="0">
              <a:solidFill>
                <a:schemeClr val="bg1"/>
              </a:solidFill>
            </a:endParaRPr>
          </a:p>
          <a:p>
            <a:pPr algn="ctr"/>
            <a:r>
              <a:rPr lang="en-US" sz="1200" b="1" dirty="0" smtClean="0">
                <a:solidFill>
                  <a:schemeClr val="bg1"/>
                </a:solidFill>
              </a:rPr>
              <a:t>BUFFER ZONE? 50m EXECUTIVE </a:t>
            </a:r>
            <a:r>
              <a:rPr lang="en-US" sz="1200" b="1" dirty="0">
                <a:solidFill>
                  <a:schemeClr val="bg1"/>
                </a:solidFill>
              </a:rPr>
              <a:t>BOARD OF </a:t>
            </a:r>
            <a:r>
              <a:rPr lang="en-US" sz="1200" b="1" dirty="0" smtClean="0">
                <a:solidFill>
                  <a:schemeClr val="bg1"/>
                </a:solidFill>
              </a:rPr>
              <a:t>MB: 5 </a:t>
            </a:r>
            <a:r>
              <a:rPr lang="en-US" sz="1200" b="1" dirty="0">
                <a:solidFill>
                  <a:schemeClr val="bg1"/>
                </a:solidFill>
              </a:rPr>
              <a:t>PERSONS/3 REP. MUNICIPALITIES + 2 </a:t>
            </a:r>
            <a:r>
              <a:rPr lang="en-US" sz="1200" b="1" dirty="0" smtClean="0">
                <a:solidFill>
                  <a:schemeClr val="bg1"/>
                </a:solidFill>
              </a:rPr>
              <a:t>GOVERNMENT </a:t>
            </a:r>
          </a:p>
          <a:p>
            <a:pPr algn="ctr"/>
            <a:r>
              <a:rPr lang="en-US" sz="1200" b="1" dirty="0" smtClean="0">
                <a:solidFill>
                  <a:schemeClr val="bg1"/>
                </a:solidFill>
              </a:rPr>
              <a:t>Consider public consultations for the base documents </a:t>
            </a:r>
            <a:r>
              <a:rPr lang="en-US" sz="1200" b="1" dirty="0">
                <a:solidFill>
                  <a:schemeClr val="bg1"/>
                </a:solidFill>
              </a:rPr>
              <a:t> (Study and Law on proclamation)</a:t>
            </a:r>
            <a:r>
              <a:rPr lang="en-US" sz="1200" b="1" dirty="0" smtClean="0">
                <a:solidFill>
                  <a:schemeClr val="bg1"/>
                </a:solidFill>
              </a:rPr>
              <a:t> which didn’t take place yet? NO</a:t>
            </a:r>
          </a:p>
        </p:txBody>
      </p:sp>
      <p:sp>
        <p:nvSpPr>
          <p:cNvPr id="26" name="TextBox 25"/>
          <p:cNvSpPr txBox="1"/>
          <p:nvPr/>
        </p:nvSpPr>
        <p:spPr>
          <a:xfrm>
            <a:off x="518487" y="357809"/>
            <a:ext cx="11093002" cy="1569660"/>
          </a:xfrm>
          <a:prstGeom prst="rect">
            <a:avLst/>
          </a:prstGeom>
          <a:noFill/>
        </p:spPr>
        <p:txBody>
          <a:bodyPr wrap="square" rtlCol="0">
            <a:spAutoFit/>
          </a:bodyPr>
          <a:lstStyle/>
          <a:p>
            <a:pPr algn="ctr"/>
            <a:r>
              <a:rPr lang="en-US" sz="2400" b="1" dirty="0" smtClean="0"/>
              <a:t>OUTCOME: </a:t>
            </a:r>
            <a:endParaRPr lang="en-US" sz="2400" b="1" dirty="0" smtClean="0"/>
          </a:p>
          <a:p>
            <a:r>
              <a:rPr lang="en-US" sz="2400" dirty="0" smtClean="0"/>
              <a:t>None of the existing laws, plans and decisions, including recently proposed draft law on </a:t>
            </a:r>
            <a:r>
              <a:rPr lang="en-US" sz="2400" dirty="0" err="1" smtClean="0"/>
              <a:t>Studenchishte</a:t>
            </a:r>
            <a:r>
              <a:rPr lang="en-US" sz="2400" dirty="0" smtClean="0"/>
              <a:t> Marsh and Management Plan for Lake </a:t>
            </a:r>
            <a:r>
              <a:rPr lang="en-US" sz="2400" dirty="0" err="1" smtClean="0"/>
              <a:t>Ohrid</a:t>
            </a:r>
            <a:r>
              <a:rPr lang="en-US" sz="2400" dirty="0" smtClean="0"/>
              <a:t>, stops the on-going and/or prevents future destruction from urbanization and other types of construction.</a:t>
            </a:r>
            <a:endParaRPr lang="en-US" sz="2400" dirty="0"/>
          </a:p>
        </p:txBody>
      </p:sp>
      <p:sp>
        <p:nvSpPr>
          <p:cNvPr id="27" name="TextBox 26"/>
          <p:cNvSpPr txBox="1"/>
          <p:nvPr/>
        </p:nvSpPr>
        <p:spPr>
          <a:xfrm>
            <a:off x="8623122" y="3466544"/>
            <a:ext cx="3192948" cy="523220"/>
          </a:xfrm>
          <a:prstGeom prst="rect">
            <a:avLst/>
          </a:prstGeom>
          <a:solidFill>
            <a:schemeClr val="tx1"/>
          </a:solidFill>
        </p:spPr>
        <p:txBody>
          <a:bodyPr wrap="square" rtlCol="0">
            <a:spAutoFit/>
          </a:bodyPr>
          <a:lstStyle/>
          <a:p>
            <a:pPr algn="ctr"/>
            <a:r>
              <a:rPr lang="en-US" sz="1400" dirty="0" smtClean="0">
                <a:solidFill>
                  <a:schemeClr val="bg1"/>
                </a:solidFill>
              </a:rPr>
              <a:t>Law on Re-proclamation of Lake </a:t>
            </a:r>
            <a:r>
              <a:rPr lang="en-US" sz="1400" dirty="0" err="1" smtClean="0">
                <a:solidFill>
                  <a:schemeClr val="bg1"/>
                </a:solidFill>
              </a:rPr>
              <a:t>Ohrid</a:t>
            </a:r>
            <a:r>
              <a:rPr lang="en-US" sz="1400" dirty="0" smtClean="0">
                <a:solidFill>
                  <a:schemeClr val="bg1"/>
                </a:solidFill>
              </a:rPr>
              <a:t> as a Monument of Nature – </a:t>
            </a:r>
            <a:r>
              <a:rPr lang="en-US" sz="1400" dirty="0">
                <a:solidFill>
                  <a:schemeClr val="bg1"/>
                </a:solidFill>
              </a:rPr>
              <a:t>nonexistent</a:t>
            </a:r>
            <a:endParaRPr lang="en-US" sz="1400" dirty="0" smtClean="0">
              <a:solidFill>
                <a:schemeClr val="bg1"/>
              </a:solidFill>
            </a:endParaRPr>
          </a:p>
        </p:txBody>
      </p:sp>
      <p:sp>
        <p:nvSpPr>
          <p:cNvPr id="21" name="TextBox 20"/>
          <p:cNvSpPr txBox="1"/>
          <p:nvPr/>
        </p:nvSpPr>
        <p:spPr>
          <a:xfrm>
            <a:off x="3611225" y="5396134"/>
            <a:ext cx="4598502" cy="830997"/>
          </a:xfrm>
          <a:prstGeom prst="rect">
            <a:avLst/>
          </a:prstGeom>
          <a:solidFill>
            <a:schemeClr val="tx1"/>
          </a:solidFill>
        </p:spPr>
        <p:txBody>
          <a:bodyPr wrap="square" rtlCol="0">
            <a:spAutoFit/>
          </a:bodyPr>
          <a:lstStyle/>
          <a:p>
            <a:pPr algn="ctr"/>
            <a:r>
              <a:rPr lang="en-US" sz="1200" dirty="0" smtClean="0">
                <a:solidFill>
                  <a:schemeClr val="bg1"/>
                </a:solidFill>
              </a:rPr>
              <a:t>New (efficient) Law on Managing WH </a:t>
            </a:r>
            <a:r>
              <a:rPr lang="en-US" sz="1200" dirty="0" err="1" smtClean="0">
                <a:solidFill>
                  <a:schemeClr val="bg1"/>
                </a:solidFill>
              </a:rPr>
              <a:t>Ohrid</a:t>
            </a:r>
            <a:r>
              <a:rPr lang="en-US" sz="1200" dirty="0" smtClean="0">
                <a:solidFill>
                  <a:schemeClr val="bg1"/>
                </a:solidFill>
              </a:rPr>
              <a:t> Region</a:t>
            </a:r>
          </a:p>
          <a:p>
            <a:pPr algn="ctr"/>
            <a:r>
              <a:rPr lang="en-US" sz="1200" dirty="0">
                <a:solidFill>
                  <a:schemeClr val="bg1"/>
                </a:solidFill>
              </a:rPr>
              <a:t>i</a:t>
            </a:r>
            <a:r>
              <a:rPr lang="en-US" sz="1200" dirty="0" smtClean="0">
                <a:solidFill>
                  <a:schemeClr val="bg1"/>
                </a:solidFill>
              </a:rPr>
              <a:t>n Government’s drawer since 2019, after public consultations, after WHC comments</a:t>
            </a:r>
          </a:p>
          <a:p>
            <a:pPr algn="ctr"/>
            <a:r>
              <a:rPr lang="en-US" sz="1200" dirty="0" smtClean="0">
                <a:solidFill>
                  <a:schemeClr val="bg1"/>
                </a:solidFill>
              </a:rPr>
              <a:t>(WHMP deadline: 10.2020)</a:t>
            </a:r>
          </a:p>
        </p:txBody>
      </p:sp>
    </p:spTree>
    <p:extLst>
      <p:ext uri="{BB962C8B-B14F-4D97-AF65-F5344CB8AC3E}">
        <p14:creationId xmlns:p14="http://schemas.microsoft.com/office/powerpoint/2010/main" val="2632304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017" y="17355"/>
            <a:ext cx="8468139" cy="6933655"/>
          </a:xfrm>
          <a:prstGeom prst="rect">
            <a:avLst/>
          </a:prstGeom>
        </p:spPr>
      </p:pic>
      <p:sp>
        <p:nvSpPr>
          <p:cNvPr id="2" name="TextBox 1"/>
          <p:cNvSpPr txBox="1"/>
          <p:nvPr/>
        </p:nvSpPr>
        <p:spPr>
          <a:xfrm>
            <a:off x="5367129" y="188301"/>
            <a:ext cx="6824871" cy="7263527"/>
          </a:xfrm>
          <a:prstGeom prst="rect">
            <a:avLst/>
          </a:prstGeom>
          <a:solidFill>
            <a:schemeClr val="bg1"/>
          </a:solidFill>
        </p:spPr>
        <p:txBody>
          <a:bodyPr wrap="square" rtlCol="0">
            <a:spAutoFit/>
          </a:bodyPr>
          <a:lstStyle/>
          <a:p>
            <a:endParaRPr lang="en-US" sz="1600" dirty="0" smtClean="0"/>
          </a:p>
          <a:p>
            <a:r>
              <a:rPr lang="en-US" dirty="0" smtClean="0"/>
              <a:t>One of the main explanations for non-implementation of </a:t>
            </a:r>
            <a:r>
              <a:rPr lang="en-US" dirty="0" smtClean="0"/>
              <a:t>UNESCO’s</a:t>
            </a:r>
            <a:r>
              <a:rPr lang="en-US" dirty="0" smtClean="0"/>
              <a:t> </a:t>
            </a:r>
            <a:r>
              <a:rPr lang="en-US" dirty="0" smtClean="0"/>
              <a:t>recommendations, of both central and local authorities (since 2017) is that “it can’t be done overnight”, “the situation is complex and problems have been accumulating for many years” - </a:t>
            </a:r>
            <a:r>
              <a:rPr lang="en-US" b="1" dirty="0" smtClean="0"/>
              <a:t>WHILE CONTINUING TO ACCUMULATE THE PROBLEMS</a:t>
            </a:r>
            <a:r>
              <a:rPr lang="en-US" dirty="0" smtClean="0"/>
              <a:t>.</a:t>
            </a:r>
            <a:endParaRPr lang="en-US" sz="1600" dirty="0" smtClean="0"/>
          </a:p>
          <a:p>
            <a:r>
              <a:rPr lang="en-US" dirty="0" smtClean="0"/>
              <a:t>The laws and plans for nature protection at the same time enable continuation </a:t>
            </a:r>
            <a:r>
              <a:rPr lang="en-US" dirty="0" smtClean="0"/>
              <a:t>of the urbanization. </a:t>
            </a:r>
            <a:r>
              <a:rPr lang="en-US" b="1" dirty="0" smtClean="0"/>
              <a:t>Crucial laws and management plans </a:t>
            </a:r>
            <a:r>
              <a:rPr lang="en-US" b="1" dirty="0" smtClean="0"/>
              <a:t>have significant gaps and are created/adopted for a sake of meeting a deadline. </a:t>
            </a:r>
            <a:r>
              <a:rPr lang="en-US" dirty="0" smtClean="0"/>
              <a:t>The </a:t>
            </a:r>
            <a:r>
              <a:rPr lang="en-US" dirty="0"/>
              <a:t>e</a:t>
            </a:r>
            <a:r>
              <a:rPr lang="en-US" dirty="0" smtClean="0"/>
              <a:t>xplanation is that “protection </a:t>
            </a:r>
            <a:r>
              <a:rPr lang="en-US" dirty="0" smtClean="0"/>
              <a:t>and management are </a:t>
            </a:r>
            <a:r>
              <a:rPr lang="en-US" dirty="0"/>
              <a:t>urgently </a:t>
            </a:r>
            <a:r>
              <a:rPr lang="en-US" dirty="0" smtClean="0"/>
              <a:t>needed” – </a:t>
            </a:r>
            <a:r>
              <a:rPr lang="en-US" b="1" dirty="0" smtClean="0"/>
              <a:t>WHILE </a:t>
            </a:r>
            <a:r>
              <a:rPr lang="en-US" b="1" dirty="0" smtClean="0"/>
              <a:t>POSTPONING</a:t>
            </a:r>
            <a:r>
              <a:rPr lang="en-US" b="1" dirty="0" smtClean="0"/>
              <a:t> LAWS, PLANS AND DECISIONS WHICH WOULD IMPOSE EFFECTIVE PROTECTION AND STOP FURTHER </a:t>
            </a:r>
            <a:r>
              <a:rPr lang="en-US" b="1" dirty="0" smtClean="0"/>
              <a:t>DESTRUCTION.</a:t>
            </a:r>
            <a:endParaRPr lang="en-US" b="1" dirty="0"/>
          </a:p>
          <a:p>
            <a:endParaRPr lang="en-US" dirty="0" smtClean="0"/>
          </a:p>
          <a:p>
            <a:r>
              <a:rPr lang="en-US" dirty="0" smtClean="0"/>
              <a:t>If</a:t>
            </a:r>
            <a:r>
              <a:rPr lang="en-US" dirty="0" smtClean="0"/>
              <a:t> currently draft </a:t>
            </a:r>
            <a:r>
              <a:rPr lang="en-US" dirty="0" smtClean="0"/>
              <a:t>plans and laws are </a:t>
            </a:r>
            <a:r>
              <a:rPr lang="en-US" dirty="0" smtClean="0"/>
              <a:t>adopted as they are proposed, </a:t>
            </a:r>
            <a:r>
              <a:rPr lang="en-US" b="1" dirty="0" smtClean="0"/>
              <a:t>further urbanization </a:t>
            </a:r>
            <a:r>
              <a:rPr lang="en-US" dirty="0" smtClean="0"/>
              <a:t>(and consequently destruction of the sites, more solid waste, more untreated waste water into the lake, higher pressure from tourism, more traffic, etc.) </a:t>
            </a:r>
            <a:r>
              <a:rPr lang="en-US" b="1" dirty="0" smtClean="0"/>
              <a:t>WILL BE FULLY SUPPORTED BY FORMAL MANAGEMENT PLANS AND LAWS.</a:t>
            </a:r>
          </a:p>
          <a:p>
            <a:r>
              <a:rPr lang="en-US" dirty="0" smtClean="0"/>
              <a:t>The </a:t>
            </a:r>
            <a:r>
              <a:rPr lang="en-US" dirty="0" smtClean="0"/>
              <a:t>new law on managing WH, the Rulebook for protection measures in the </a:t>
            </a:r>
            <a:r>
              <a:rPr lang="en-US" dirty="0" smtClean="0"/>
              <a:t>protective zones, </a:t>
            </a:r>
            <a:r>
              <a:rPr lang="en-US" dirty="0" smtClean="0"/>
              <a:t>spatial plan for WH, new urban plans for </a:t>
            </a:r>
            <a:r>
              <a:rPr lang="en-US" dirty="0" err="1" smtClean="0"/>
              <a:t>Ohrid</a:t>
            </a:r>
            <a:r>
              <a:rPr lang="en-US" dirty="0" smtClean="0"/>
              <a:t> and </a:t>
            </a:r>
            <a:r>
              <a:rPr lang="en-US" dirty="0" err="1" smtClean="0"/>
              <a:t>Struga</a:t>
            </a:r>
            <a:r>
              <a:rPr lang="en-US" dirty="0" smtClean="0"/>
              <a:t>, SEA </a:t>
            </a:r>
            <a:r>
              <a:rPr lang="en-US" dirty="0" smtClean="0"/>
              <a:t>on cumulative effects </a:t>
            </a:r>
            <a:r>
              <a:rPr lang="en-US" dirty="0"/>
              <a:t>of all plans and </a:t>
            </a:r>
            <a:r>
              <a:rPr lang="en-US" dirty="0"/>
              <a:t>projects, EIA/SEA for the illegal </a:t>
            </a:r>
            <a:r>
              <a:rPr lang="en-US" dirty="0" smtClean="0"/>
              <a:t>constructions (if any remain illegal) can</a:t>
            </a:r>
            <a:r>
              <a:rPr lang="en-US" dirty="0" smtClean="0"/>
              <a:t> </a:t>
            </a:r>
            <a:r>
              <a:rPr lang="en-US" dirty="0" smtClean="0"/>
              <a:t>then be </a:t>
            </a:r>
            <a:r>
              <a:rPr lang="en-US" dirty="0" smtClean="0"/>
              <a:t>adopted </a:t>
            </a:r>
            <a:r>
              <a:rPr lang="en-US" b="1" dirty="0" smtClean="0"/>
              <a:t>WITH ZERO MEANING.</a:t>
            </a:r>
          </a:p>
          <a:p>
            <a:endParaRPr lang="en-US" b="1" dirty="0"/>
          </a:p>
          <a:p>
            <a:endParaRPr lang="en-US" b="1" dirty="0" smtClean="0"/>
          </a:p>
        </p:txBody>
      </p:sp>
    </p:spTree>
    <p:extLst>
      <p:ext uri="{BB962C8B-B14F-4D97-AF65-F5344CB8AC3E}">
        <p14:creationId xmlns:p14="http://schemas.microsoft.com/office/powerpoint/2010/main" val="2511032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 y="0"/>
            <a:ext cx="12190512" cy="6858837"/>
          </a:xfrm>
          <a:prstGeom prst="rect">
            <a:avLst/>
          </a:prstGeom>
        </p:spPr>
      </p:pic>
      <p:sp>
        <p:nvSpPr>
          <p:cNvPr id="4" name="TextBox 3"/>
          <p:cNvSpPr txBox="1"/>
          <p:nvPr/>
        </p:nvSpPr>
        <p:spPr>
          <a:xfrm>
            <a:off x="755374" y="1391477"/>
            <a:ext cx="6904383" cy="2554545"/>
          </a:xfrm>
          <a:prstGeom prst="rect">
            <a:avLst/>
          </a:prstGeom>
          <a:noFill/>
        </p:spPr>
        <p:txBody>
          <a:bodyPr wrap="square" rtlCol="0">
            <a:spAutoFit/>
          </a:bodyPr>
          <a:lstStyle/>
          <a:p>
            <a:r>
              <a:rPr lang="en-US" sz="3200" b="1" dirty="0" smtClean="0"/>
              <a:t>RMM 2020: </a:t>
            </a:r>
          </a:p>
          <a:p>
            <a:r>
              <a:rPr lang="en-US" sz="3200" b="1" i="1" dirty="0"/>
              <a:t>O</a:t>
            </a:r>
            <a:r>
              <a:rPr lang="en-US" sz="3200" b="1" i="1" dirty="0" smtClean="0"/>
              <a:t>ngoing </a:t>
            </a:r>
            <a:r>
              <a:rPr lang="en-US" sz="3200" b="1" i="1" dirty="0"/>
              <a:t>and planned modifications and developments </a:t>
            </a:r>
            <a:r>
              <a:rPr lang="en-US" sz="3200" b="1" i="1" dirty="0" smtClean="0"/>
              <a:t>are exacerbating this already vulnerable situation </a:t>
            </a:r>
            <a:r>
              <a:rPr lang="en-US" sz="3200" b="1" i="1" dirty="0">
                <a:solidFill>
                  <a:schemeClr val="bg1"/>
                </a:solidFill>
              </a:rPr>
              <a:t>TOWARDS A POINT OF NO-RETURN </a:t>
            </a:r>
            <a:endParaRPr lang="en-US" sz="3200" i="1" dirty="0">
              <a:solidFill>
                <a:schemeClr val="bg1"/>
              </a:solidFill>
            </a:endParaRPr>
          </a:p>
        </p:txBody>
      </p:sp>
    </p:spTree>
    <p:extLst>
      <p:ext uri="{BB962C8B-B14F-4D97-AF65-F5344CB8AC3E}">
        <p14:creationId xmlns:p14="http://schemas.microsoft.com/office/powerpoint/2010/main" val="3790945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947" y="278298"/>
            <a:ext cx="6473687" cy="4313094"/>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 name="TextBox 2"/>
          <p:cNvSpPr txBox="1"/>
          <p:nvPr/>
        </p:nvSpPr>
        <p:spPr>
          <a:xfrm>
            <a:off x="2875721" y="4717774"/>
            <a:ext cx="6394173" cy="1200329"/>
          </a:xfrm>
          <a:prstGeom prst="rect">
            <a:avLst/>
          </a:prstGeom>
          <a:noFill/>
        </p:spPr>
        <p:txBody>
          <a:bodyPr wrap="square" rtlCol="0">
            <a:spAutoFit/>
          </a:bodyPr>
          <a:lstStyle/>
          <a:p>
            <a:pPr algn="ctr"/>
            <a:r>
              <a:rPr lang="en-US" sz="3600" b="1" dirty="0" smtClean="0"/>
              <a:t>Thank you for your attention!</a:t>
            </a:r>
          </a:p>
          <a:p>
            <a:pPr algn="ctr"/>
            <a:r>
              <a:rPr lang="en-US" sz="3600" b="1" dirty="0"/>
              <a:t>i</a:t>
            </a:r>
            <a:r>
              <a:rPr lang="en-US" sz="3600" b="1" dirty="0" smtClean="0"/>
              <a:t>skra.stojkovska@gmail.com</a:t>
            </a:r>
            <a:endParaRPr lang="en-US" sz="36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323" y="6025869"/>
            <a:ext cx="1987826" cy="640839"/>
          </a:xfrm>
          <a:prstGeom prst="rect">
            <a:avLst/>
          </a:prstGeom>
        </p:spPr>
      </p:pic>
    </p:spTree>
    <p:extLst>
      <p:ext uri="{BB962C8B-B14F-4D97-AF65-F5344CB8AC3E}">
        <p14:creationId xmlns:p14="http://schemas.microsoft.com/office/powerpoint/2010/main" val="282913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3932237" y="306702"/>
            <a:ext cx="7992901" cy="6311267"/>
          </a:xfrm>
        </p:spPr>
      </p:pic>
      <p:sp>
        <p:nvSpPr>
          <p:cNvPr id="6" name="Text Placeholder 5"/>
          <p:cNvSpPr>
            <a:spLocks noGrp="1"/>
          </p:cNvSpPr>
          <p:nvPr>
            <p:ph type="body" sz="half" idx="2"/>
          </p:nvPr>
        </p:nvSpPr>
        <p:spPr>
          <a:xfrm>
            <a:off x="225287" y="798446"/>
            <a:ext cx="3246784" cy="5901362"/>
          </a:xfrm>
        </p:spPr>
        <p:txBody>
          <a:bodyPr>
            <a:noAutofit/>
          </a:bodyPr>
          <a:lstStyle/>
          <a:p>
            <a:pPr marL="285750" indent="-285750">
              <a:buFont typeface="Arial" panose="020B0604020202020204" pitchFamily="34" charset="0"/>
              <a:buChar char="•"/>
            </a:pPr>
            <a:r>
              <a:rPr lang="en-US" dirty="0"/>
              <a:t>Deep, oligotrophic lake of tectonic origin and amongst the few ancient lakes in the </a:t>
            </a:r>
            <a:r>
              <a:rPr lang="en-US" dirty="0" smtClean="0"/>
              <a:t>world; </a:t>
            </a:r>
            <a:endParaRPr lang="en-US" dirty="0"/>
          </a:p>
          <a:p>
            <a:pPr marL="285750" lvl="0" indent="-285750">
              <a:buFont typeface="Arial" panose="020B0604020202020204" pitchFamily="34" charset="0"/>
              <a:buChar char="•"/>
            </a:pPr>
            <a:r>
              <a:rPr lang="en-US" b="1" dirty="0" smtClean="0"/>
              <a:t>The oldest natural lake in Europe </a:t>
            </a:r>
            <a:r>
              <a:rPr lang="en-US" dirty="0" smtClean="0"/>
              <a:t>(2-4 </a:t>
            </a:r>
            <a:r>
              <a:rPr lang="en-US" dirty="0"/>
              <a:t>million </a:t>
            </a:r>
            <a:r>
              <a:rPr lang="en-US" dirty="0" smtClean="0"/>
              <a:t>years);</a:t>
            </a:r>
            <a:endParaRPr lang="en-US" dirty="0"/>
          </a:p>
          <a:p>
            <a:pPr marL="285750" indent="-285750">
              <a:buFont typeface="Arial" panose="020B0604020202020204" pitchFamily="34" charset="0"/>
              <a:buChar char="•"/>
            </a:pPr>
            <a:r>
              <a:rPr lang="en-US" dirty="0" smtClean="0"/>
              <a:t>Host </a:t>
            </a:r>
            <a:r>
              <a:rPr lang="en-US" dirty="0"/>
              <a:t>of about </a:t>
            </a:r>
            <a:r>
              <a:rPr lang="en-US" dirty="0" smtClean="0"/>
              <a:t>1,200 </a:t>
            </a:r>
            <a:r>
              <a:rPr lang="en-US" dirty="0"/>
              <a:t>species</a:t>
            </a:r>
            <a:r>
              <a:rPr lang="en-US" dirty="0" smtClean="0"/>
              <a:t>, over 200 endemic</a:t>
            </a:r>
            <a:r>
              <a:rPr lang="en-US" dirty="0"/>
              <a:t> species</a:t>
            </a:r>
            <a:r>
              <a:rPr lang="en-US" dirty="0" smtClean="0"/>
              <a:t>; </a:t>
            </a:r>
          </a:p>
          <a:p>
            <a:pPr marL="285750" indent="-285750">
              <a:buFont typeface="Arial" panose="020B0604020202020204" pitchFamily="34" charset="0"/>
              <a:buChar char="•"/>
            </a:pPr>
            <a:r>
              <a:rPr lang="en-US" b="1" dirty="0" smtClean="0"/>
              <a:t>Highest biodiversity index of all the lakes in the world, taking </a:t>
            </a:r>
            <a:r>
              <a:rPr lang="en-US" b="1" dirty="0"/>
              <a:t>surface area into </a:t>
            </a:r>
            <a:r>
              <a:rPr lang="en-US" b="1" dirty="0" smtClean="0"/>
              <a:t>account;</a:t>
            </a:r>
          </a:p>
          <a:p>
            <a:pPr marL="285750" indent="-285750">
              <a:buFont typeface="Arial" panose="020B0604020202020204" pitchFamily="34" charset="0"/>
              <a:buChar char="•"/>
            </a:pPr>
            <a:r>
              <a:rPr lang="en-US" b="1" dirty="0" smtClean="0"/>
              <a:t>Designated Ramsar </a:t>
            </a:r>
            <a:r>
              <a:rPr lang="en-US" b="1" dirty="0"/>
              <a:t>site </a:t>
            </a:r>
            <a:r>
              <a:rPr lang="en-US" dirty="0"/>
              <a:t>(with Studenchishte Marsh</a:t>
            </a:r>
            <a:r>
              <a:rPr lang="en-US" dirty="0" smtClean="0"/>
              <a:t>), 2021;</a:t>
            </a:r>
          </a:p>
          <a:p>
            <a:pPr marL="285750" indent="-285750">
              <a:buFont typeface="Arial" panose="020B0604020202020204" pitchFamily="34" charset="0"/>
              <a:buChar char="•"/>
            </a:pPr>
            <a:r>
              <a:rPr lang="en-US" b="1" dirty="0" smtClean="0">
                <a:latin typeface="Calibri" panose="020F0502020204030204" pitchFamily="34" charset="0"/>
                <a:ea typeface="Calibri" panose="020F0502020204030204" pitchFamily="34" charset="0"/>
                <a:cs typeface="Times New Roman" panose="02020603050405020304" pitchFamily="18" charset="0"/>
              </a:rPr>
              <a:t>Designated Important </a:t>
            </a:r>
            <a:r>
              <a:rPr lang="en-US" b="1" dirty="0">
                <a:latin typeface="Calibri" panose="020F0502020204030204" pitchFamily="34" charset="0"/>
                <a:ea typeface="Calibri" panose="020F0502020204030204" pitchFamily="34" charset="0"/>
                <a:cs typeface="Times New Roman" panose="02020603050405020304" pitchFamily="18" charset="0"/>
              </a:rPr>
              <a:t>Bird Area </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smtClean="0">
                <a:latin typeface="Calibri" panose="020F0502020204030204" pitchFamily="34" charset="0"/>
                <a:ea typeface="Calibri" panose="020F0502020204030204" pitchFamily="34" charset="0"/>
                <a:cs typeface="Times New Roman" panose="02020603050405020304" pitchFamily="18" charset="0"/>
              </a:rPr>
              <a:t>IBA) - </a:t>
            </a:r>
            <a:r>
              <a:rPr lang="en-US" dirty="0" smtClean="0"/>
              <a:t>over 100 </a:t>
            </a:r>
            <a:r>
              <a:rPr lang="en-US" dirty="0"/>
              <a:t>bird </a:t>
            </a:r>
            <a:r>
              <a:rPr lang="en-US" dirty="0" smtClean="0"/>
              <a:t>species, </a:t>
            </a:r>
            <a:r>
              <a:rPr lang="en-US" dirty="0" smtClean="0">
                <a:latin typeface="Calibri" panose="020F0502020204030204" pitchFamily="34" charset="0"/>
                <a:ea typeface="Calibri" panose="020F0502020204030204" pitchFamily="34" charset="0"/>
                <a:cs typeface="Times New Roman" panose="02020603050405020304" pitchFamily="18" charset="0"/>
              </a:rPr>
              <a:t>20.000-40.000 </a:t>
            </a:r>
            <a:r>
              <a:rPr lang="en-US" dirty="0">
                <a:latin typeface="Calibri" panose="020F0502020204030204" pitchFamily="34" charset="0"/>
                <a:ea typeface="Calibri" panose="020F0502020204030204" pitchFamily="34" charset="0"/>
                <a:cs typeface="Times New Roman" panose="02020603050405020304" pitchFamily="18" charset="0"/>
              </a:rPr>
              <a:t>wintering </a:t>
            </a:r>
            <a:r>
              <a:rPr lang="en-US" dirty="0" smtClean="0">
                <a:latin typeface="Calibri" panose="020F0502020204030204" pitchFamily="34" charset="0"/>
                <a:ea typeface="Calibri" panose="020F0502020204030204" pitchFamily="34" charset="0"/>
                <a:cs typeface="Times New Roman" panose="02020603050405020304" pitchFamily="18" charset="0"/>
              </a:rPr>
              <a:t>waterfowls;</a:t>
            </a:r>
          </a:p>
          <a:p>
            <a:pPr marL="285750" indent="-285750">
              <a:buFont typeface="Arial" panose="020B0604020202020204" pitchFamily="34" charset="0"/>
              <a:buChar char="•"/>
            </a:pPr>
            <a:r>
              <a:rPr lang="en-US" b="1" dirty="0" smtClean="0">
                <a:latin typeface="Calibri" panose="020F0502020204030204" pitchFamily="34" charset="0"/>
                <a:cs typeface="Times New Roman" panose="02020603050405020304" pitchFamily="18" charset="0"/>
              </a:rPr>
              <a:t>Key Biodiversity Area (KBA) of international significance - IUCN</a:t>
            </a:r>
            <a:endParaRPr lang="en-US" dirty="0" smtClean="0"/>
          </a:p>
          <a:p>
            <a:pPr marL="285750" indent="-285750">
              <a:buFont typeface="Arial" panose="020B0604020202020204" pitchFamily="34" charset="0"/>
              <a:buChar char="•"/>
            </a:pPr>
            <a:r>
              <a:rPr lang="en-US" b="1" dirty="0"/>
              <a:t>Monument of Nature</a:t>
            </a:r>
            <a:r>
              <a:rPr lang="en-US" dirty="0" smtClean="0"/>
              <a:t> – national protection.</a:t>
            </a:r>
            <a:endParaRPr lang="en-US" b="1" dirty="0" smtClean="0"/>
          </a:p>
        </p:txBody>
      </p:sp>
      <p:sp>
        <p:nvSpPr>
          <p:cNvPr id="5" name="Title 4"/>
          <p:cNvSpPr>
            <a:spLocks noGrp="1"/>
          </p:cNvSpPr>
          <p:nvPr>
            <p:ph type="title"/>
          </p:nvPr>
        </p:nvSpPr>
        <p:spPr>
          <a:xfrm>
            <a:off x="225287" y="0"/>
            <a:ext cx="3706950" cy="702365"/>
          </a:xfrm>
        </p:spPr>
        <p:txBody>
          <a:bodyPr/>
          <a:lstStyle/>
          <a:p>
            <a:r>
              <a:rPr lang="en-US" b="1" dirty="0" smtClean="0"/>
              <a:t>Lake Ohrid</a:t>
            </a:r>
            <a:endParaRPr lang="en-US" b="1" dirty="0"/>
          </a:p>
        </p:txBody>
      </p:sp>
    </p:spTree>
    <p:extLst>
      <p:ext uri="{BB962C8B-B14F-4D97-AF65-F5344CB8AC3E}">
        <p14:creationId xmlns:p14="http://schemas.microsoft.com/office/powerpoint/2010/main" val="3149723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225287" y="1250006"/>
            <a:ext cx="3246784" cy="5901362"/>
          </a:xfrm>
        </p:spPr>
        <p:txBody>
          <a:bodyPr>
            <a:noAutofit/>
          </a:bodyPr>
          <a:lstStyle/>
          <a:p>
            <a:pPr marL="285750" indent="-285750">
              <a:buFont typeface="Arial" panose="020B0604020202020204" pitchFamily="34" charset="0"/>
              <a:buChar char="•"/>
            </a:pPr>
            <a:r>
              <a:rPr lang="en-US" sz="1800" b="1" dirty="0">
                <a:latin typeface="Calibri" panose="020F0502020204030204" pitchFamily="34" charset="0"/>
                <a:ea typeface="Calibri" panose="020F0502020204030204" pitchFamily="34" charset="0"/>
                <a:cs typeface="Times New Roman" panose="02020603050405020304" pitchFamily="18" charset="0"/>
              </a:rPr>
              <a:t>Designated Prime Butterfly Area (PBA) – </a:t>
            </a:r>
            <a:r>
              <a:rPr lang="en-US" sz="1800" dirty="0">
                <a:latin typeface="Calibri" panose="020F0502020204030204" pitchFamily="34" charset="0"/>
                <a:ea typeface="Calibri" panose="020F0502020204030204" pitchFamily="34" charset="0"/>
                <a:cs typeface="Times New Roman" panose="02020603050405020304" pitchFamily="18" charset="0"/>
              </a:rPr>
              <a:t>European priority sites for </a:t>
            </a:r>
            <a:r>
              <a:rPr lang="en-US" sz="1800" dirty="0" smtClean="0">
                <a:latin typeface="Calibri" panose="020F0502020204030204" pitchFamily="34" charset="0"/>
                <a:ea typeface="Calibri" panose="020F0502020204030204" pitchFamily="34" charset="0"/>
                <a:cs typeface="Times New Roman" panose="02020603050405020304" pitchFamily="18" charset="0"/>
              </a:rPr>
              <a:t>conservation - 1.644 species of butterflies, many endemic;</a:t>
            </a:r>
          </a:p>
          <a:p>
            <a:pPr marL="285750" indent="-285750">
              <a:buFont typeface="Arial" panose="020B0604020202020204" pitchFamily="34" charset="0"/>
              <a:buChar char="•"/>
            </a:pPr>
            <a:r>
              <a:rPr lang="en-US" sz="1800" b="1" dirty="0" smtClean="0">
                <a:latin typeface="Calibri" panose="020F0502020204030204" pitchFamily="34" charset="0"/>
                <a:ea typeface="Calibri" panose="020F0502020204030204" pitchFamily="34" charset="0"/>
                <a:cs typeface="Times New Roman" panose="02020603050405020304" pitchFamily="18" charset="0"/>
              </a:rPr>
              <a:t>Designated </a:t>
            </a:r>
            <a:r>
              <a:rPr lang="en-US" sz="1800" b="1" dirty="0">
                <a:latin typeface="Calibri" panose="020F0502020204030204" pitchFamily="34" charset="0"/>
                <a:ea typeface="Calibri" panose="020F0502020204030204" pitchFamily="34" charset="0"/>
                <a:cs typeface="Times New Roman" panose="02020603050405020304" pitchFamily="18" charset="0"/>
              </a:rPr>
              <a:t>Important Plant Area (IPA</a:t>
            </a:r>
            <a:r>
              <a:rPr lang="en-US" sz="1800" b="1" dirty="0" smtClean="0">
                <a:latin typeface="Calibri" panose="020F0502020204030204" pitchFamily="34" charset="0"/>
                <a:ea typeface="Calibri" panose="020F0502020204030204" pitchFamily="34" charset="0"/>
                <a:cs typeface="Times New Roman" panose="02020603050405020304" pitchFamily="18" charset="0"/>
              </a:rPr>
              <a:t>) </a:t>
            </a:r>
            <a:r>
              <a:rPr lang="en-US" sz="1800" dirty="0" smtClean="0">
                <a:latin typeface="Calibri" panose="020F0502020204030204" pitchFamily="34" charset="0"/>
                <a:ea typeface="Calibri" panose="020F0502020204030204" pitchFamily="34" charset="0"/>
                <a:cs typeface="Times New Roman" panose="02020603050405020304" pitchFamily="18" charset="0"/>
              </a:rPr>
              <a:t>– 40 plant communities, </a:t>
            </a:r>
            <a:r>
              <a:rPr lang="ru-RU" sz="1800" dirty="0" smtClean="0"/>
              <a:t>1</a:t>
            </a:r>
            <a:r>
              <a:rPr lang="en-US" sz="1800" dirty="0" smtClean="0"/>
              <a:t>.</a:t>
            </a:r>
            <a:r>
              <a:rPr lang="ru-RU" sz="1800" dirty="0" smtClean="0"/>
              <a:t>600 </a:t>
            </a:r>
            <a:r>
              <a:rPr lang="en-US" sz="1800" dirty="0" smtClean="0"/>
              <a:t>taxon of vascular plants, over 480 species of fungi</a:t>
            </a:r>
            <a:r>
              <a:rPr lang="en-US" sz="1800" dirty="0" smtClean="0">
                <a:latin typeface="Calibri" panose="020F0502020204030204" pitchFamily="34" charset="0"/>
                <a:ea typeface="Calibri" panose="020F0502020204030204" pitchFamily="34" charset="0"/>
                <a:cs typeface="Times New Roman" panose="02020603050405020304" pitchFamily="18" charset="0"/>
              </a:rPr>
              <a:t>; </a:t>
            </a:r>
            <a:endParaRPr lang="en-US" sz="1800" b="1" dirty="0"/>
          </a:p>
          <a:p>
            <a:pPr marL="285750" indent="-285750">
              <a:buFont typeface="Arial" panose="020B0604020202020204" pitchFamily="34" charset="0"/>
              <a:buChar char="•"/>
            </a:pPr>
            <a:r>
              <a:rPr lang="en-US" sz="1800" dirty="0" smtClean="0"/>
              <a:t>Over 35 types of habitats, extremely high biodiversity index – over 3.150 taxon, 61 endemic. Recognized as a </a:t>
            </a:r>
            <a:r>
              <a:rPr lang="en-US" sz="1800" dirty="0" smtClean="0">
                <a:latin typeface="Calibri" panose="020F0502020204030204" pitchFamily="34" charset="0"/>
                <a:cs typeface="Times New Roman" panose="02020603050405020304" pitchFamily="18" charset="0"/>
              </a:rPr>
              <a:t>Key Biodiversity Area (KBA) of international significance</a:t>
            </a:r>
            <a:r>
              <a:rPr lang="en-US" sz="1800" dirty="0" smtClean="0"/>
              <a:t>;</a:t>
            </a:r>
            <a:endParaRPr lang="en-US" sz="1800" dirty="0"/>
          </a:p>
          <a:p>
            <a:pPr marL="285750" indent="-285750">
              <a:buFont typeface="Arial" panose="020B0604020202020204" pitchFamily="34" charset="0"/>
              <a:buChar char="•"/>
            </a:pPr>
            <a:r>
              <a:rPr lang="en-US" sz="1800" b="1" dirty="0" smtClean="0"/>
              <a:t>National </a:t>
            </a:r>
            <a:r>
              <a:rPr lang="en-US" sz="1800" b="1" dirty="0"/>
              <a:t>Park</a:t>
            </a:r>
            <a:r>
              <a:rPr lang="en-US" sz="1800" dirty="0"/>
              <a:t> </a:t>
            </a:r>
            <a:r>
              <a:rPr lang="en-US" sz="1800" dirty="0" smtClean="0"/>
              <a:t>– since 1958</a:t>
            </a:r>
          </a:p>
          <a:p>
            <a:pPr marL="285750" indent="-285750">
              <a:buFont typeface="Arial" panose="020B0604020202020204" pitchFamily="34" charset="0"/>
              <a:buChar char="•"/>
            </a:pPr>
            <a:endParaRPr lang="en-US" sz="1800" b="1" dirty="0" smtClean="0"/>
          </a:p>
        </p:txBody>
      </p:sp>
      <p:sp>
        <p:nvSpPr>
          <p:cNvPr id="5" name="Title 4"/>
          <p:cNvSpPr>
            <a:spLocks noGrp="1"/>
          </p:cNvSpPr>
          <p:nvPr>
            <p:ph type="title"/>
          </p:nvPr>
        </p:nvSpPr>
        <p:spPr>
          <a:xfrm>
            <a:off x="225287" y="180624"/>
            <a:ext cx="3706950" cy="702365"/>
          </a:xfrm>
        </p:spPr>
        <p:txBody>
          <a:bodyPr/>
          <a:lstStyle/>
          <a:p>
            <a:r>
              <a:rPr lang="en-US" b="1" dirty="0" smtClean="0"/>
              <a:t>Galichica</a:t>
            </a:r>
            <a:endParaRPr lang="en-US" b="1" dirty="0"/>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3929676" y="377190"/>
            <a:ext cx="7992802" cy="6311188"/>
          </a:xfrm>
        </p:spPr>
      </p:pic>
    </p:spTree>
    <p:extLst>
      <p:ext uri="{BB962C8B-B14F-4D97-AF65-F5344CB8AC3E}">
        <p14:creationId xmlns:p14="http://schemas.microsoft.com/office/powerpoint/2010/main" val="3349356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128105" y="861391"/>
            <a:ext cx="7493323" cy="576342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2632" y="5218144"/>
            <a:ext cx="1905072" cy="1326694"/>
          </a:xfrm>
          <a:prstGeom prst="rect">
            <a:avLst/>
          </a:prstGeom>
        </p:spPr>
      </p:pic>
      <p:sp>
        <p:nvSpPr>
          <p:cNvPr id="22" name="Rectangle 21"/>
          <p:cNvSpPr/>
          <p:nvPr/>
        </p:nvSpPr>
        <p:spPr>
          <a:xfrm>
            <a:off x="3766084" y="6198098"/>
            <a:ext cx="1800365" cy="369332"/>
          </a:xfrm>
          <a:prstGeom prst="rect">
            <a:avLst/>
          </a:prstGeom>
        </p:spPr>
        <p:txBody>
          <a:bodyPr wrap="none">
            <a:spAutoFit/>
          </a:bodyPr>
          <a:lstStyle/>
          <a:p>
            <a:r>
              <a:rPr lang="en-US" dirty="0">
                <a:solidFill>
                  <a:schemeClr val="bg1"/>
                </a:solidFill>
              </a:rPr>
              <a:t>Parnassius apollo</a:t>
            </a:r>
          </a:p>
        </p:txBody>
      </p:sp>
      <p:sp>
        <p:nvSpPr>
          <p:cNvPr id="37" name="TextBox 36"/>
          <p:cNvSpPr txBox="1"/>
          <p:nvPr/>
        </p:nvSpPr>
        <p:spPr>
          <a:xfrm>
            <a:off x="0" y="214354"/>
            <a:ext cx="12202411" cy="523220"/>
          </a:xfrm>
          <a:prstGeom prst="rect">
            <a:avLst/>
          </a:prstGeom>
          <a:noFill/>
        </p:spPr>
        <p:txBody>
          <a:bodyPr wrap="square" rtlCol="0">
            <a:spAutoFit/>
          </a:bodyPr>
          <a:lstStyle/>
          <a:p>
            <a:pPr algn="ctr"/>
            <a:r>
              <a:rPr lang="en-US" sz="2800" b="1" dirty="0"/>
              <a:t>BERN CONVENTION </a:t>
            </a:r>
            <a:r>
              <a:rPr lang="en-US" sz="2800" b="1" dirty="0" smtClean="0"/>
              <a:t>PROTECTED SPECIES: 273</a:t>
            </a:r>
            <a:endParaRPr lang="en-US" sz="2800" b="1" dirty="0"/>
          </a:p>
        </p:txBody>
      </p:sp>
      <p:sp>
        <p:nvSpPr>
          <p:cNvPr id="38" name="Rectangle 37"/>
          <p:cNvSpPr/>
          <p:nvPr/>
        </p:nvSpPr>
        <p:spPr>
          <a:xfrm>
            <a:off x="7918915" y="1114905"/>
            <a:ext cx="4204781" cy="5632311"/>
          </a:xfrm>
          <a:prstGeom prst="rect">
            <a:avLst/>
          </a:prstGeom>
        </p:spPr>
        <p:txBody>
          <a:bodyPr wrap="square">
            <a:spAutoFit/>
          </a:bodyPr>
          <a:lstStyle/>
          <a:p>
            <a:pPr marL="342900" indent="-342900">
              <a:buFont typeface="Arial" panose="020B0604020202020204" pitchFamily="34" charset="0"/>
              <a:buChar char="•"/>
            </a:pPr>
            <a:r>
              <a:rPr lang="en-US" sz="2000" b="1" dirty="0" smtClean="0"/>
              <a:t>Plants:</a:t>
            </a:r>
            <a:r>
              <a:rPr lang="en-US" sz="2000" dirty="0" smtClean="0"/>
              <a:t>  4 (Appendix I)</a:t>
            </a:r>
          </a:p>
          <a:p>
            <a:endParaRPr lang="en-US" sz="2000" dirty="0" smtClean="0"/>
          </a:p>
          <a:p>
            <a:pPr marL="342900" indent="-342900">
              <a:buFont typeface="Arial" panose="020B0604020202020204" pitchFamily="34" charset="0"/>
              <a:buChar char="•"/>
            </a:pPr>
            <a:r>
              <a:rPr lang="en-US" sz="2000" b="1" dirty="0" smtClean="0"/>
              <a:t>Mammals: </a:t>
            </a:r>
            <a:r>
              <a:rPr lang="en-US" sz="2000" dirty="0"/>
              <a:t>28 (22 Appendix II</a:t>
            </a:r>
            <a:r>
              <a:rPr lang="en-US" sz="2000" dirty="0" smtClean="0"/>
              <a:t>)</a:t>
            </a:r>
          </a:p>
          <a:p>
            <a:endParaRPr lang="en-US" sz="2000" dirty="0" smtClean="0"/>
          </a:p>
          <a:p>
            <a:pPr marL="342900" indent="-342900">
              <a:buFont typeface="Arial" panose="020B0604020202020204" pitchFamily="34" charset="0"/>
              <a:buChar char="•"/>
            </a:pPr>
            <a:r>
              <a:rPr lang="en-US" sz="2000" b="1" dirty="0" smtClean="0"/>
              <a:t>Birds: </a:t>
            </a:r>
            <a:r>
              <a:rPr lang="en-US" sz="2000" dirty="0" smtClean="0"/>
              <a:t>191</a:t>
            </a:r>
            <a:r>
              <a:rPr lang="en-US" sz="2000" b="1" dirty="0" smtClean="0"/>
              <a:t> </a:t>
            </a:r>
            <a:r>
              <a:rPr lang="en-US" sz="2000" dirty="0" smtClean="0"/>
              <a:t>(154 on Appendix </a:t>
            </a:r>
            <a:r>
              <a:rPr lang="en-US" sz="2000" dirty="0"/>
              <a:t>II</a:t>
            </a:r>
            <a:r>
              <a:rPr lang="en-US" sz="2000" dirty="0" smtClean="0"/>
              <a:t>)</a:t>
            </a:r>
          </a:p>
          <a:p>
            <a:endParaRPr lang="en-US" sz="2000" dirty="0" smtClean="0"/>
          </a:p>
          <a:p>
            <a:pPr marL="342900" indent="-342900">
              <a:buFont typeface="Arial" panose="020B0604020202020204" pitchFamily="34" charset="0"/>
              <a:buChar char="•"/>
            </a:pPr>
            <a:r>
              <a:rPr lang="en-US" sz="2000" b="1" dirty="0" smtClean="0"/>
              <a:t>Reptiles:</a:t>
            </a:r>
            <a:r>
              <a:rPr lang="en-US" sz="2000" dirty="0" smtClean="0"/>
              <a:t> 25 (18 on Appendix II)</a:t>
            </a:r>
          </a:p>
          <a:p>
            <a:endParaRPr lang="en-US" sz="2000" dirty="0" smtClean="0"/>
          </a:p>
          <a:p>
            <a:pPr marL="342900" indent="-342900">
              <a:buFont typeface="Arial" panose="020B0604020202020204" pitchFamily="34" charset="0"/>
              <a:buChar char="•"/>
            </a:pPr>
            <a:r>
              <a:rPr lang="en-US" sz="2000" b="1" dirty="0" smtClean="0"/>
              <a:t>Amphibians:</a:t>
            </a:r>
            <a:r>
              <a:rPr lang="en-US" sz="2000" dirty="0" smtClean="0"/>
              <a:t> </a:t>
            </a:r>
            <a:r>
              <a:rPr lang="en-US" sz="2000" dirty="0"/>
              <a:t>10 (6 </a:t>
            </a:r>
            <a:r>
              <a:rPr lang="en-US" sz="2000" dirty="0" smtClean="0"/>
              <a:t>on Appendix </a:t>
            </a:r>
            <a:r>
              <a:rPr lang="en-US" sz="2000" dirty="0"/>
              <a:t>II</a:t>
            </a:r>
            <a:r>
              <a:rPr lang="en-US" sz="2000" dirty="0" smtClean="0"/>
              <a:t>)</a:t>
            </a:r>
          </a:p>
          <a:p>
            <a:endParaRPr lang="en-US" sz="2000" dirty="0" smtClean="0"/>
          </a:p>
          <a:p>
            <a:pPr marL="342900" indent="-342900">
              <a:buFont typeface="Arial" panose="020B0604020202020204" pitchFamily="34" charset="0"/>
              <a:buChar char="•"/>
            </a:pPr>
            <a:r>
              <a:rPr lang="en-US" sz="2000" b="1" dirty="0" smtClean="0"/>
              <a:t>Fish: </a:t>
            </a:r>
            <a:r>
              <a:rPr lang="en-US" sz="2000" dirty="0"/>
              <a:t>5 </a:t>
            </a:r>
            <a:r>
              <a:rPr lang="en-US" sz="2000" dirty="0" smtClean="0"/>
              <a:t>(all on Appendix </a:t>
            </a:r>
            <a:r>
              <a:rPr lang="en-US" sz="2000" dirty="0"/>
              <a:t>III</a:t>
            </a:r>
            <a:r>
              <a:rPr lang="en-US" sz="2000" dirty="0" smtClean="0"/>
              <a:t>)</a:t>
            </a:r>
          </a:p>
          <a:p>
            <a:endParaRPr lang="en-US" sz="2000" dirty="0" smtClean="0"/>
          </a:p>
          <a:p>
            <a:pPr marL="342900" indent="-342900">
              <a:buFont typeface="Arial" panose="020B0604020202020204" pitchFamily="34" charset="0"/>
              <a:buChar char="•"/>
            </a:pPr>
            <a:r>
              <a:rPr lang="en-US" sz="2000" b="1" dirty="0" smtClean="0"/>
              <a:t>Insects:</a:t>
            </a:r>
            <a:r>
              <a:rPr lang="en-US" sz="2000" dirty="0" smtClean="0"/>
              <a:t> </a:t>
            </a:r>
            <a:r>
              <a:rPr lang="en-US" sz="2000" dirty="0"/>
              <a:t>10 (8 </a:t>
            </a:r>
            <a:r>
              <a:rPr lang="en-US" sz="2000" dirty="0" smtClean="0"/>
              <a:t>on Appendix </a:t>
            </a:r>
            <a:r>
              <a:rPr lang="en-US" sz="2000" dirty="0"/>
              <a:t>II) </a:t>
            </a:r>
            <a:endParaRPr lang="en-US" sz="2000" dirty="0" smtClean="0"/>
          </a:p>
          <a:p>
            <a:endParaRPr lang="en-US" sz="2000" b="1" u="sng" dirty="0" smtClean="0"/>
          </a:p>
          <a:p>
            <a:pPr algn="ctr"/>
            <a:r>
              <a:rPr lang="en-US" sz="2000" b="1" u="sng" dirty="0" smtClean="0"/>
              <a:t>Strictly protected species </a:t>
            </a:r>
          </a:p>
          <a:p>
            <a:pPr algn="ctr"/>
            <a:r>
              <a:rPr lang="en-US" sz="2000" b="1" u="sng" dirty="0" smtClean="0"/>
              <a:t>(Appendix I and II): 212</a:t>
            </a:r>
          </a:p>
          <a:p>
            <a:endParaRPr lang="en-US" sz="2000" dirty="0"/>
          </a:p>
          <a:p>
            <a:pPr marL="342900" indent="-342900">
              <a:buFont typeface="Arial" panose="020B0604020202020204" pitchFamily="34" charset="0"/>
              <a:buChar char="•"/>
            </a:pPr>
            <a:endParaRPr lang="en-US" sz="2000" dirty="0" smtClean="0"/>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760" y="950931"/>
            <a:ext cx="1413050" cy="1413050"/>
          </a:xfrm>
          <a:prstGeom prst="rect">
            <a:avLst/>
          </a:prstGeom>
        </p:spPr>
      </p:pic>
      <p:sp>
        <p:nvSpPr>
          <p:cNvPr id="40" name="Rectangle 39"/>
          <p:cNvSpPr/>
          <p:nvPr/>
        </p:nvSpPr>
        <p:spPr>
          <a:xfrm>
            <a:off x="292082" y="1704884"/>
            <a:ext cx="1027204" cy="646331"/>
          </a:xfrm>
          <a:prstGeom prst="rect">
            <a:avLst/>
          </a:prstGeom>
        </p:spPr>
        <p:txBody>
          <a:bodyPr wrap="none">
            <a:spAutoFit/>
          </a:bodyPr>
          <a:lstStyle/>
          <a:p>
            <a:r>
              <a:rPr lang="en-US" dirty="0">
                <a:solidFill>
                  <a:schemeClr val="bg1"/>
                </a:solidFill>
              </a:rPr>
              <a:t>Angelica </a:t>
            </a:r>
            <a:endParaRPr lang="en-US" dirty="0" smtClean="0">
              <a:solidFill>
                <a:schemeClr val="bg1"/>
              </a:solidFill>
            </a:endParaRPr>
          </a:p>
          <a:p>
            <a:r>
              <a:rPr lang="en-US" dirty="0" smtClean="0">
                <a:solidFill>
                  <a:schemeClr val="bg1"/>
                </a:solidFill>
              </a:rPr>
              <a:t>palustris</a:t>
            </a:r>
            <a:endParaRPr lang="en-US" dirty="0">
              <a:solidFill>
                <a:schemeClr val="bg1"/>
              </a:solidFill>
            </a:endParaRPr>
          </a:p>
        </p:txBody>
      </p:sp>
      <p:pic>
        <p:nvPicPr>
          <p:cNvPr id="41" name="Picture 4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9071" y="942868"/>
            <a:ext cx="2128824" cy="1418329"/>
          </a:xfrm>
          <a:prstGeom prst="rect">
            <a:avLst/>
          </a:prstGeom>
        </p:spPr>
      </p:pic>
      <p:sp>
        <p:nvSpPr>
          <p:cNvPr id="42" name="Rectangle 41"/>
          <p:cNvSpPr/>
          <p:nvPr/>
        </p:nvSpPr>
        <p:spPr>
          <a:xfrm>
            <a:off x="1930307" y="1870542"/>
            <a:ext cx="1380571" cy="369332"/>
          </a:xfrm>
          <a:prstGeom prst="rect">
            <a:avLst/>
          </a:prstGeom>
        </p:spPr>
        <p:txBody>
          <a:bodyPr wrap="none">
            <a:spAutoFit/>
          </a:bodyPr>
          <a:lstStyle/>
          <a:p>
            <a:r>
              <a:rPr lang="en-US" dirty="0">
                <a:solidFill>
                  <a:schemeClr val="bg1"/>
                </a:solidFill>
              </a:rPr>
              <a:t>Trapa natans</a:t>
            </a:r>
          </a:p>
        </p:txBody>
      </p:sp>
      <p:pic>
        <p:nvPicPr>
          <p:cNvPr id="47" name="Picture 4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55390" y="967410"/>
            <a:ext cx="2099387" cy="1380159"/>
          </a:xfrm>
          <a:prstGeom prst="rect">
            <a:avLst/>
          </a:prstGeom>
        </p:spPr>
      </p:pic>
      <p:sp>
        <p:nvSpPr>
          <p:cNvPr id="48" name="Rectangle 47"/>
          <p:cNvSpPr/>
          <p:nvPr/>
        </p:nvSpPr>
        <p:spPr>
          <a:xfrm>
            <a:off x="5584632" y="1008674"/>
            <a:ext cx="1862068" cy="338554"/>
          </a:xfrm>
          <a:prstGeom prst="rect">
            <a:avLst/>
          </a:prstGeom>
        </p:spPr>
        <p:txBody>
          <a:bodyPr wrap="square">
            <a:spAutoFit/>
          </a:bodyPr>
          <a:lstStyle/>
          <a:p>
            <a:r>
              <a:rPr lang="en-US" sz="1600" dirty="0">
                <a:solidFill>
                  <a:schemeClr val="bg1"/>
                </a:solidFill>
              </a:rPr>
              <a:t>Lynx lynx </a:t>
            </a:r>
            <a:r>
              <a:rPr lang="en-US" sz="1600" dirty="0" smtClean="0">
                <a:solidFill>
                  <a:schemeClr val="bg1"/>
                </a:solidFill>
              </a:rPr>
              <a:t>balcanicus</a:t>
            </a:r>
            <a:endParaRPr lang="en-US" sz="1600" dirty="0">
              <a:solidFill>
                <a:schemeClr val="bg1"/>
              </a:solidFill>
            </a:endParaRPr>
          </a:p>
        </p:txBody>
      </p:sp>
      <p:pic>
        <p:nvPicPr>
          <p:cNvPr id="49" name="Picture 4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0760" y="2403656"/>
            <a:ext cx="2040835" cy="1362875"/>
          </a:xfrm>
          <a:prstGeom prst="rect">
            <a:avLst/>
          </a:prstGeom>
        </p:spPr>
      </p:pic>
      <p:sp>
        <p:nvSpPr>
          <p:cNvPr id="50" name="Rectangle 49"/>
          <p:cNvSpPr/>
          <p:nvPr/>
        </p:nvSpPr>
        <p:spPr>
          <a:xfrm>
            <a:off x="354392" y="3370670"/>
            <a:ext cx="1157817" cy="369332"/>
          </a:xfrm>
          <a:prstGeom prst="rect">
            <a:avLst/>
          </a:prstGeom>
        </p:spPr>
        <p:txBody>
          <a:bodyPr wrap="none">
            <a:spAutoFit/>
          </a:bodyPr>
          <a:lstStyle/>
          <a:p>
            <a:r>
              <a:rPr lang="en-US" dirty="0">
                <a:solidFill>
                  <a:schemeClr val="bg1"/>
                </a:solidFill>
              </a:rPr>
              <a:t>Lutra </a:t>
            </a:r>
            <a:r>
              <a:rPr lang="en-US" dirty="0" err="1">
                <a:solidFill>
                  <a:schemeClr val="bg1"/>
                </a:solidFill>
              </a:rPr>
              <a:t>lutra</a:t>
            </a:r>
            <a:endParaRPr lang="en-US" dirty="0">
              <a:solidFill>
                <a:schemeClr val="bg1"/>
              </a:solidFill>
            </a:endParaRPr>
          </a:p>
        </p:txBody>
      </p:sp>
      <p:pic>
        <p:nvPicPr>
          <p:cNvPr id="52" name="Picture 5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306270" y="2416943"/>
            <a:ext cx="1870224" cy="1322460"/>
          </a:xfrm>
          <a:prstGeom prst="rect">
            <a:avLst/>
          </a:prstGeom>
        </p:spPr>
      </p:pic>
      <p:sp>
        <p:nvSpPr>
          <p:cNvPr id="54" name="Rectangle 53"/>
          <p:cNvSpPr/>
          <p:nvPr/>
        </p:nvSpPr>
        <p:spPr>
          <a:xfrm>
            <a:off x="2205452" y="2472118"/>
            <a:ext cx="2064476" cy="369332"/>
          </a:xfrm>
          <a:prstGeom prst="rect">
            <a:avLst/>
          </a:prstGeom>
        </p:spPr>
        <p:txBody>
          <a:bodyPr wrap="none">
            <a:spAutoFit/>
          </a:bodyPr>
          <a:lstStyle/>
          <a:p>
            <a:r>
              <a:rPr lang="en-US" dirty="0">
                <a:solidFill>
                  <a:schemeClr val="bg1"/>
                </a:solidFill>
              </a:rPr>
              <a:t>Rupicapra </a:t>
            </a:r>
            <a:r>
              <a:rPr lang="en-US" dirty="0" err="1">
                <a:solidFill>
                  <a:schemeClr val="bg1"/>
                </a:solidFill>
              </a:rPr>
              <a:t>rupicapra</a:t>
            </a:r>
            <a:endParaRPr lang="en-US" dirty="0">
              <a:solidFill>
                <a:schemeClr val="bg1"/>
              </a:solidFill>
            </a:endParaRPr>
          </a:p>
        </p:txBody>
      </p:sp>
      <p:sp>
        <p:nvSpPr>
          <p:cNvPr id="57" name="Rectangle 56"/>
          <p:cNvSpPr/>
          <p:nvPr/>
        </p:nvSpPr>
        <p:spPr>
          <a:xfrm>
            <a:off x="8395129" y="2722149"/>
            <a:ext cx="3598831" cy="369332"/>
          </a:xfrm>
          <a:prstGeom prst="rect">
            <a:avLst/>
          </a:prstGeom>
        </p:spPr>
        <p:txBody>
          <a:bodyPr wrap="square">
            <a:spAutoFit/>
          </a:bodyPr>
          <a:lstStyle/>
          <a:p>
            <a:r>
              <a:rPr lang="en-US" b="1" dirty="0" smtClean="0"/>
              <a:t> </a:t>
            </a:r>
            <a:endParaRPr lang="en-US" b="1" dirty="0"/>
          </a:p>
        </p:txBody>
      </p:sp>
      <p:pic>
        <p:nvPicPr>
          <p:cNvPr id="58" name="Picture 5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33785" y="2417414"/>
            <a:ext cx="1711869" cy="1359456"/>
          </a:xfrm>
          <a:prstGeom prst="rect">
            <a:avLst/>
          </a:prstGeom>
        </p:spPr>
      </p:pic>
      <p:sp>
        <p:nvSpPr>
          <p:cNvPr id="59" name="Rectangle 58"/>
          <p:cNvSpPr/>
          <p:nvPr/>
        </p:nvSpPr>
        <p:spPr>
          <a:xfrm>
            <a:off x="4135243" y="3119241"/>
            <a:ext cx="1187889" cy="584775"/>
          </a:xfrm>
          <a:prstGeom prst="rect">
            <a:avLst/>
          </a:prstGeom>
        </p:spPr>
        <p:txBody>
          <a:bodyPr wrap="none">
            <a:spAutoFit/>
          </a:bodyPr>
          <a:lstStyle/>
          <a:p>
            <a:r>
              <a:rPr lang="en-US" sz="1600" dirty="0">
                <a:solidFill>
                  <a:schemeClr val="bg1"/>
                </a:solidFill>
              </a:rPr>
              <a:t>Microcarbo </a:t>
            </a:r>
            <a:endParaRPr lang="en-US" sz="1600" dirty="0" smtClean="0">
              <a:solidFill>
                <a:schemeClr val="bg1"/>
              </a:solidFill>
            </a:endParaRPr>
          </a:p>
          <a:p>
            <a:r>
              <a:rPr lang="en-US" sz="1600" dirty="0" smtClean="0">
                <a:solidFill>
                  <a:schemeClr val="bg1"/>
                </a:solidFill>
              </a:rPr>
              <a:t>pygmaeus</a:t>
            </a:r>
            <a:endParaRPr lang="en-US" sz="1600" dirty="0">
              <a:solidFill>
                <a:schemeClr val="bg1"/>
              </a:solidFill>
            </a:endParaRPr>
          </a:p>
        </p:txBody>
      </p:sp>
      <p:pic>
        <p:nvPicPr>
          <p:cNvPr id="60" name="Picture 5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998872" y="2430666"/>
            <a:ext cx="1546523" cy="1344563"/>
          </a:xfrm>
          <a:prstGeom prst="rect">
            <a:avLst/>
          </a:prstGeom>
        </p:spPr>
      </p:pic>
      <p:sp>
        <p:nvSpPr>
          <p:cNvPr id="61" name="Rectangle 60"/>
          <p:cNvSpPr/>
          <p:nvPr/>
        </p:nvSpPr>
        <p:spPr>
          <a:xfrm>
            <a:off x="5962264" y="2442723"/>
            <a:ext cx="1642373" cy="338554"/>
          </a:xfrm>
          <a:prstGeom prst="rect">
            <a:avLst/>
          </a:prstGeom>
        </p:spPr>
        <p:txBody>
          <a:bodyPr wrap="none">
            <a:spAutoFit/>
          </a:bodyPr>
          <a:lstStyle/>
          <a:p>
            <a:r>
              <a:rPr lang="en-US" sz="1600" dirty="0"/>
              <a:t>Pelecanus crispus</a:t>
            </a:r>
          </a:p>
        </p:txBody>
      </p:sp>
      <p:pic>
        <p:nvPicPr>
          <p:cNvPr id="68" name="Picture 6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59234" y="3821226"/>
            <a:ext cx="1919095" cy="1336459"/>
          </a:xfrm>
          <a:prstGeom prst="rect">
            <a:avLst/>
          </a:prstGeom>
        </p:spPr>
      </p:pic>
      <p:sp>
        <p:nvSpPr>
          <p:cNvPr id="67" name="Rectangle 66"/>
          <p:cNvSpPr/>
          <p:nvPr/>
        </p:nvSpPr>
        <p:spPr>
          <a:xfrm>
            <a:off x="3995995" y="3928543"/>
            <a:ext cx="1445011" cy="369332"/>
          </a:xfrm>
          <a:prstGeom prst="rect">
            <a:avLst/>
          </a:prstGeom>
        </p:spPr>
        <p:txBody>
          <a:bodyPr wrap="none">
            <a:spAutoFit/>
          </a:bodyPr>
          <a:lstStyle/>
          <a:p>
            <a:r>
              <a:rPr lang="en-US" dirty="0"/>
              <a:t>Lacerta agilis </a:t>
            </a:r>
          </a:p>
        </p:txBody>
      </p:sp>
      <p:pic>
        <p:nvPicPr>
          <p:cNvPr id="70" name="Picture 6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55434" y="3828472"/>
            <a:ext cx="1782585" cy="1360706"/>
          </a:xfrm>
          <a:prstGeom prst="rect">
            <a:avLst/>
          </a:prstGeom>
        </p:spPr>
      </p:pic>
      <p:sp>
        <p:nvSpPr>
          <p:cNvPr id="71" name="Rectangle 70"/>
          <p:cNvSpPr/>
          <p:nvPr/>
        </p:nvSpPr>
        <p:spPr>
          <a:xfrm>
            <a:off x="6107909" y="4659930"/>
            <a:ext cx="1387111" cy="369332"/>
          </a:xfrm>
          <a:prstGeom prst="rect">
            <a:avLst/>
          </a:prstGeom>
        </p:spPr>
        <p:txBody>
          <a:bodyPr wrap="none">
            <a:spAutoFit/>
          </a:bodyPr>
          <a:lstStyle/>
          <a:p>
            <a:r>
              <a:rPr lang="en-US" dirty="0">
                <a:solidFill>
                  <a:schemeClr val="bg1"/>
                </a:solidFill>
              </a:rPr>
              <a:t>Hyla arborea</a:t>
            </a:r>
          </a:p>
        </p:txBody>
      </p:sp>
      <p:pic>
        <p:nvPicPr>
          <p:cNvPr id="73" name="Picture 72"/>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227563" y="5221818"/>
            <a:ext cx="3482479" cy="1341947"/>
          </a:xfrm>
          <a:prstGeom prst="rect">
            <a:avLst/>
          </a:prstGeom>
        </p:spPr>
      </p:pic>
      <p:sp>
        <p:nvSpPr>
          <p:cNvPr id="74" name="Rectangle 73"/>
          <p:cNvSpPr/>
          <p:nvPr/>
        </p:nvSpPr>
        <p:spPr>
          <a:xfrm>
            <a:off x="784865" y="5273730"/>
            <a:ext cx="1718740" cy="369332"/>
          </a:xfrm>
          <a:prstGeom prst="rect">
            <a:avLst/>
          </a:prstGeom>
        </p:spPr>
        <p:txBody>
          <a:bodyPr wrap="none">
            <a:spAutoFit/>
          </a:bodyPr>
          <a:lstStyle/>
          <a:p>
            <a:r>
              <a:rPr lang="en-US" dirty="0">
                <a:solidFill>
                  <a:schemeClr val="bg1"/>
                </a:solidFill>
              </a:rPr>
              <a:t>Cobitis ohridana</a:t>
            </a:r>
          </a:p>
        </p:txBody>
      </p:sp>
      <p:pic>
        <p:nvPicPr>
          <p:cNvPr id="75" name="Picture 7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2898" y="3800354"/>
            <a:ext cx="1373435" cy="1373435"/>
          </a:xfrm>
          <a:prstGeom prst="rect">
            <a:avLst/>
          </a:prstGeom>
        </p:spPr>
      </p:pic>
      <p:sp>
        <p:nvSpPr>
          <p:cNvPr id="76" name="Rectangle 75"/>
          <p:cNvSpPr/>
          <p:nvPr/>
        </p:nvSpPr>
        <p:spPr>
          <a:xfrm>
            <a:off x="231722" y="3850598"/>
            <a:ext cx="1207767" cy="369332"/>
          </a:xfrm>
          <a:prstGeom prst="rect">
            <a:avLst/>
          </a:prstGeom>
        </p:spPr>
        <p:txBody>
          <a:bodyPr wrap="none">
            <a:spAutoFit/>
          </a:bodyPr>
          <a:lstStyle/>
          <a:p>
            <a:r>
              <a:rPr lang="en-US" dirty="0"/>
              <a:t>Anas acuta</a:t>
            </a:r>
          </a:p>
        </p:txBody>
      </p:sp>
      <p:pic>
        <p:nvPicPr>
          <p:cNvPr id="77" name="Picture 7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62290" y="3821225"/>
            <a:ext cx="2014025" cy="1341843"/>
          </a:xfrm>
          <a:prstGeom prst="rect">
            <a:avLst/>
          </a:prstGeom>
        </p:spPr>
      </p:pic>
      <p:sp>
        <p:nvSpPr>
          <p:cNvPr id="78" name="Rectangle 77"/>
          <p:cNvSpPr/>
          <p:nvPr/>
        </p:nvSpPr>
        <p:spPr>
          <a:xfrm>
            <a:off x="1724952" y="4758350"/>
            <a:ext cx="1916422" cy="369332"/>
          </a:xfrm>
          <a:prstGeom prst="rect">
            <a:avLst/>
          </a:prstGeom>
        </p:spPr>
        <p:txBody>
          <a:bodyPr wrap="none">
            <a:spAutoFit/>
          </a:bodyPr>
          <a:lstStyle/>
          <a:p>
            <a:r>
              <a:rPr lang="en-US" dirty="0">
                <a:solidFill>
                  <a:schemeClr val="bg1"/>
                </a:solidFill>
              </a:rPr>
              <a:t>Chlidonias hybrida</a:t>
            </a:r>
          </a:p>
        </p:txBody>
      </p:sp>
      <p:pic>
        <p:nvPicPr>
          <p:cNvPr id="79" name="Picture 7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667392" y="5240780"/>
            <a:ext cx="1872568" cy="1304058"/>
          </a:xfrm>
          <a:prstGeom prst="rect">
            <a:avLst/>
          </a:prstGeom>
        </p:spPr>
      </p:pic>
      <p:sp>
        <p:nvSpPr>
          <p:cNvPr id="81" name="Rectangle 80"/>
          <p:cNvSpPr/>
          <p:nvPr/>
        </p:nvSpPr>
        <p:spPr>
          <a:xfrm>
            <a:off x="5650954" y="6183003"/>
            <a:ext cx="1733039" cy="369332"/>
          </a:xfrm>
          <a:prstGeom prst="rect">
            <a:avLst/>
          </a:prstGeom>
        </p:spPr>
        <p:txBody>
          <a:bodyPr wrap="none">
            <a:spAutoFit/>
          </a:bodyPr>
          <a:lstStyle/>
          <a:p>
            <a:r>
              <a:rPr lang="en-US" dirty="0" smtClean="0">
                <a:solidFill>
                  <a:schemeClr val="bg1"/>
                </a:solidFill>
              </a:rPr>
              <a:t>Papilio </a:t>
            </a:r>
            <a:r>
              <a:rPr lang="en-US" dirty="0">
                <a:solidFill>
                  <a:schemeClr val="bg1"/>
                </a:solidFill>
              </a:rPr>
              <a:t>machaon</a:t>
            </a:r>
          </a:p>
        </p:txBody>
      </p:sp>
      <p:pic>
        <p:nvPicPr>
          <p:cNvPr id="36" name="Content Placeholder 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72905" y="877525"/>
            <a:ext cx="1520727" cy="1520727"/>
          </a:xfrm>
          <a:prstGeom prst="rect">
            <a:avLst/>
          </a:prstGeom>
        </p:spPr>
      </p:pic>
      <p:sp>
        <p:nvSpPr>
          <p:cNvPr id="2" name="Rectangle 1"/>
          <p:cNvSpPr/>
          <p:nvPr/>
        </p:nvSpPr>
        <p:spPr>
          <a:xfrm>
            <a:off x="3844562" y="1936022"/>
            <a:ext cx="1617622" cy="338554"/>
          </a:xfrm>
          <a:prstGeom prst="rect">
            <a:avLst/>
          </a:prstGeom>
        </p:spPr>
        <p:txBody>
          <a:bodyPr wrap="none">
            <a:spAutoFit/>
          </a:bodyPr>
          <a:lstStyle/>
          <a:p>
            <a:r>
              <a:rPr lang="en-US" sz="1600" dirty="0" err="1" smtClean="0">
                <a:solidFill>
                  <a:schemeClr val="bg1"/>
                </a:solidFill>
              </a:rPr>
              <a:t>Ramonda</a:t>
            </a:r>
            <a:r>
              <a:rPr lang="en-US" sz="1600" dirty="0" smtClean="0">
                <a:solidFill>
                  <a:schemeClr val="bg1"/>
                </a:solidFill>
              </a:rPr>
              <a:t> </a:t>
            </a:r>
            <a:r>
              <a:rPr lang="en-US" sz="1600" dirty="0" err="1" smtClean="0">
                <a:solidFill>
                  <a:schemeClr val="bg1"/>
                </a:solidFill>
              </a:rPr>
              <a:t>serbica</a:t>
            </a:r>
            <a:endParaRPr lang="en-US" sz="1600" dirty="0">
              <a:solidFill>
                <a:schemeClr val="bg1"/>
              </a:solidFill>
            </a:endParaRPr>
          </a:p>
        </p:txBody>
      </p:sp>
    </p:spTree>
    <p:extLst>
      <p:ext uri="{BB962C8B-B14F-4D97-AF65-F5344CB8AC3E}">
        <p14:creationId xmlns:p14="http://schemas.microsoft.com/office/powerpoint/2010/main" val="2730107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3233"/>
            <a:ext cx="12192000" cy="5297714"/>
          </a:xfrm>
          <a:prstGeom prst="rect">
            <a:avLst/>
          </a:prstGeom>
        </p:spPr>
      </p:pic>
      <p:sp>
        <p:nvSpPr>
          <p:cNvPr id="2" name="Rectangle 1"/>
          <p:cNvSpPr/>
          <p:nvPr/>
        </p:nvSpPr>
        <p:spPr>
          <a:xfrm>
            <a:off x="323849" y="1722774"/>
            <a:ext cx="4146551" cy="2400657"/>
          </a:xfrm>
          <a:prstGeom prst="rect">
            <a:avLst/>
          </a:prstGeom>
          <a:solidFill>
            <a:schemeClr val="accent1">
              <a:lumMod val="20000"/>
              <a:lumOff val="80000"/>
              <a:alpha val="35000"/>
            </a:schemeClr>
          </a:solidFill>
        </p:spPr>
        <p:txBody>
          <a:bodyPr wrap="square">
            <a:spAutoFit/>
          </a:bodyPr>
          <a:lstStyle/>
          <a:p>
            <a:r>
              <a:rPr lang="en-US" sz="2000" b="1" u="sng" dirty="0" smtClean="0"/>
              <a:t>Lake Ohrid: 4</a:t>
            </a:r>
          </a:p>
          <a:p>
            <a:endParaRPr lang="en-US" sz="2000" b="1" u="sng" dirty="0" smtClean="0"/>
          </a:p>
          <a:p>
            <a:r>
              <a:rPr lang="en-US" sz="1400" b="1" dirty="0" smtClean="0"/>
              <a:t>C1.1</a:t>
            </a:r>
            <a:r>
              <a:rPr lang="en-US" sz="1400" dirty="0" smtClean="0"/>
              <a:t> Permanent </a:t>
            </a:r>
            <a:r>
              <a:rPr lang="en-US" sz="1400" dirty="0"/>
              <a:t>oligotrophic lakes, ponds and </a:t>
            </a:r>
            <a:r>
              <a:rPr lang="en-US" sz="1400" dirty="0" smtClean="0"/>
              <a:t>pools</a:t>
            </a:r>
          </a:p>
          <a:p>
            <a:r>
              <a:rPr lang="en-US" sz="1400" b="1" dirty="0"/>
              <a:t>C1.222</a:t>
            </a:r>
            <a:r>
              <a:rPr lang="en-US" sz="1400" dirty="0"/>
              <a:t> Floating Hydrocharis morsus-ranae rafts</a:t>
            </a:r>
            <a:endParaRPr lang="en-US" sz="1400" dirty="0" smtClean="0"/>
          </a:p>
          <a:p>
            <a:r>
              <a:rPr lang="en-US" sz="1400" b="1" dirty="0"/>
              <a:t>C1.225</a:t>
            </a:r>
            <a:r>
              <a:rPr lang="en-US" sz="1400" dirty="0"/>
              <a:t> Floating Salvinia natans </a:t>
            </a:r>
            <a:r>
              <a:rPr lang="en-US" sz="1400" dirty="0" smtClean="0"/>
              <a:t>mats</a:t>
            </a:r>
          </a:p>
          <a:p>
            <a:r>
              <a:rPr lang="en-US" sz="1400" b="1" dirty="0"/>
              <a:t>C3.4</a:t>
            </a:r>
            <a:r>
              <a:rPr lang="en-US" sz="1400" dirty="0"/>
              <a:t> Species-poor beds of low-growing water-fringing or amphibious </a:t>
            </a:r>
            <a:r>
              <a:rPr lang="en-US" sz="1400" dirty="0" smtClean="0"/>
              <a:t>vegetation </a:t>
            </a:r>
          </a:p>
          <a:p>
            <a:endParaRPr lang="en-US" sz="1400" dirty="0"/>
          </a:p>
          <a:p>
            <a:endParaRPr lang="en-US" sz="1200" dirty="0" smtClean="0"/>
          </a:p>
          <a:p>
            <a:endParaRPr lang="en-US" sz="1400" dirty="0"/>
          </a:p>
        </p:txBody>
      </p:sp>
      <p:sp>
        <p:nvSpPr>
          <p:cNvPr id="4" name="TextBox 3"/>
          <p:cNvSpPr txBox="1"/>
          <p:nvPr/>
        </p:nvSpPr>
        <p:spPr>
          <a:xfrm>
            <a:off x="-11430" y="443560"/>
            <a:ext cx="12202412" cy="523220"/>
          </a:xfrm>
          <a:prstGeom prst="rect">
            <a:avLst/>
          </a:prstGeom>
          <a:noFill/>
        </p:spPr>
        <p:txBody>
          <a:bodyPr wrap="square" rtlCol="0">
            <a:spAutoFit/>
          </a:bodyPr>
          <a:lstStyle/>
          <a:p>
            <a:pPr algn="ctr"/>
            <a:r>
              <a:rPr lang="en-US" sz="2800" b="1" dirty="0"/>
              <a:t>BERN CONVENTION </a:t>
            </a:r>
            <a:r>
              <a:rPr lang="en-US" sz="2800" b="1" dirty="0" smtClean="0"/>
              <a:t>PROTECTED HABITATS (Res.4): 21</a:t>
            </a:r>
            <a:endParaRPr lang="en-US" sz="2800" b="1" dirty="0"/>
          </a:p>
        </p:txBody>
      </p:sp>
      <p:sp>
        <p:nvSpPr>
          <p:cNvPr id="7" name="Rectangle 6"/>
          <p:cNvSpPr/>
          <p:nvPr/>
        </p:nvSpPr>
        <p:spPr>
          <a:xfrm>
            <a:off x="5596890" y="1692948"/>
            <a:ext cx="6277610" cy="3200876"/>
          </a:xfrm>
          <a:prstGeom prst="rect">
            <a:avLst/>
          </a:prstGeom>
          <a:solidFill>
            <a:schemeClr val="accent1">
              <a:lumMod val="20000"/>
              <a:lumOff val="80000"/>
              <a:alpha val="57000"/>
            </a:schemeClr>
          </a:solidFill>
        </p:spPr>
        <p:txBody>
          <a:bodyPr wrap="square">
            <a:spAutoFit/>
          </a:bodyPr>
          <a:lstStyle/>
          <a:p>
            <a:r>
              <a:rPr lang="en-US" sz="2000" b="1" u="sng" dirty="0" smtClean="0"/>
              <a:t>Galichica: 17</a:t>
            </a:r>
          </a:p>
          <a:p>
            <a:endParaRPr lang="en-US" sz="1400" b="1" dirty="0" smtClean="0"/>
          </a:p>
          <a:p>
            <a:r>
              <a:rPr lang="en-US" sz="1400" b="1" dirty="0" smtClean="0"/>
              <a:t>C2.12</a:t>
            </a:r>
            <a:r>
              <a:rPr lang="en-US" sz="1400" dirty="0" smtClean="0"/>
              <a:t> Hard water springs; </a:t>
            </a:r>
            <a:r>
              <a:rPr lang="en-US" sz="1400" b="1" dirty="0" smtClean="0"/>
              <a:t>E1.2</a:t>
            </a:r>
            <a:r>
              <a:rPr lang="en-US" sz="1400" dirty="0" smtClean="0"/>
              <a:t> Perennial calcareous grassland and basic steppes; </a:t>
            </a:r>
            <a:r>
              <a:rPr lang="en-US" sz="1400" b="1" dirty="0" smtClean="0"/>
              <a:t>E3.3</a:t>
            </a:r>
            <a:r>
              <a:rPr lang="en-US" sz="1400" dirty="0" smtClean="0"/>
              <a:t> Sub-mediterranean humid meadows; </a:t>
            </a:r>
            <a:r>
              <a:rPr lang="en-US" sz="1400" b="1" dirty="0" smtClean="0"/>
              <a:t>E4.3</a:t>
            </a:r>
            <a:r>
              <a:rPr lang="en-US" sz="1400" dirty="0" smtClean="0"/>
              <a:t> Acid alpine and subalpine grassland; </a:t>
            </a:r>
            <a:r>
              <a:rPr lang="en-US" sz="1400" b="1" dirty="0" smtClean="0"/>
              <a:t>E5.5</a:t>
            </a:r>
            <a:r>
              <a:rPr lang="en-US" sz="1400" dirty="0" smtClean="0"/>
              <a:t> Subalpine moist or wet tall-herb and fern stands; </a:t>
            </a:r>
            <a:r>
              <a:rPr lang="en-US" sz="1400" b="1" dirty="0" smtClean="0"/>
              <a:t>F2.2</a:t>
            </a:r>
            <a:r>
              <a:rPr lang="en-US" sz="1400" dirty="0" smtClean="0"/>
              <a:t> Evergreen alpine and subalpine heath and scrub; </a:t>
            </a:r>
            <a:r>
              <a:rPr lang="en-US" sz="1400" b="1" dirty="0" smtClean="0"/>
              <a:t>F3.12</a:t>
            </a:r>
            <a:r>
              <a:rPr lang="en-US" sz="1400" dirty="0" smtClean="0"/>
              <a:t> Buxus sempervirens thickets; </a:t>
            </a:r>
            <a:r>
              <a:rPr lang="en-US" sz="1400" b="1" dirty="0" smtClean="0"/>
              <a:t>F3.245</a:t>
            </a:r>
            <a:r>
              <a:rPr lang="en-US" sz="1400" dirty="0" smtClean="0"/>
              <a:t> Eastern Mediterranean deciduous thickets; </a:t>
            </a:r>
            <a:r>
              <a:rPr lang="en-US" sz="1400" b="1" dirty="0" smtClean="0"/>
              <a:t>G1.A1</a:t>
            </a:r>
            <a:r>
              <a:rPr lang="en-US" sz="1400" dirty="0" smtClean="0"/>
              <a:t> Quercus - Fraxinus - Carpinus betulus woodland on eutrophic and mesotrophic soils; </a:t>
            </a:r>
            <a:r>
              <a:rPr lang="en-US" sz="1400" b="1" dirty="0" smtClean="0"/>
              <a:t>G1.A4 </a:t>
            </a:r>
            <a:r>
              <a:rPr lang="en-US" sz="1400" dirty="0" smtClean="0"/>
              <a:t>Ravine and slope woodland; </a:t>
            </a:r>
            <a:r>
              <a:rPr lang="en-US" sz="1400" b="1" dirty="0" smtClean="0"/>
              <a:t>G1.11</a:t>
            </a:r>
            <a:r>
              <a:rPr lang="en-US" sz="1400" dirty="0" smtClean="0"/>
              <a:t> Riverine Salix woodland; </a:t>
            </a:r>
            <a:r>
              <a:rPr lang="en-US" sz="1400" b="1" dirty="0" smtClean="0"/>
              <a:t>G1.6</a:t>
            </a:r>
            <a:r>
              <a:rPr lang="en-US" sz="1400" dirty="0" smtClean="0"/>
              <a:t> Fagus woodland; </a:t>
            </a:r>
            <a:r>
              <a:rPr lang="en-US" sz="1400" b="1" dirty="0" smtClean="0"/>
              <a:t>G1.7</a:t>
            </a:r>
            <a:r>
              <a:rPr lang="en-US" sz="1400" dirty="0" smtClean="0"/>
              <a:t> Thermophilous deciduous woodland; </a:t>
            </a:r>
            <a:r>
              <a:rPr lang="en-US" sz="1400" b="1" dirty="0" smtClean="0"/>
              <a:t>G3.9</a:t>
            </a:r>
            <a:r>
              <a:rPr lang="en-US" sz="1400" dirty="0" smtClean="0"/>
              <a:t> Coniferous woodland dominated by Cupressaceae or Taxaceae; </a:t>
            </a:r>
            <a:r>
              <a:rPr lang="en-US" sz="1400" b="1" dirty="0" smtClean="0"/>
              <a:t>H1</a:t>
            </a:r>
            <a:r>
              <a:rPr lang="en-US" sz="1400" dirty="0" smtClean="0"/>
              <a:t> Terrestrial underground caves, cave systems, passages and Waterbodies; </a:t>
            </a:r>
            <a:r>
              <a:rPr lang="en-US" sz="1400" b="1" dirty="0" smtClean="0"/>
              <a:t>H2.4</a:t>
            </a:r>
            <a:r>
              <a:rPr lang="en-US" sz="1400" dirty="0" smtClean="0"/>
              <a:t> Temperate-montane calcareous and ultra-basic screes; </a:t>
            </a:r>
          </a:p>
          <a:p>
            <a:r>
              <a:rPr lang="en-US" sz="1400" b="1" dirty="0" smtClean="0"/>
              <a:t>H2.6</a:t>
            </a:r>
            <a:r>
              <a:rPr lang="en-US" sz="1400" dirty="0" smtClean="0"/>
              <a:t> Calcareous and ultra-basic screes of warm exposures</a:t>
            </a:r>
          </a:p>
          <a:p>
            <a:endParaRPr lang="en-US" sz="1400" dirty="0" smtClean="0"/>
          </a:p>
        </p:txBody>
      </p:sp>
    </p:spTree>
    <p:extLst>
      <p:ext uri="{BB962C8B-B14F-4D97-AF65-F5344CB8AC3E}">
        <p14:creationId xmlns:p14="http://schemas.microsoft.com/office/powerpoint/2010/main" val="2322419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3100" y="901700"/>
            <a:ext cx="11366500" cy="6740307"/>
          </a:xfrm>
          <a:prstGeom prst="rect">
            <a:avLst/>
          </a:prstGeom>
          <a:noFill/>
        </p:spPr>
        <p:txBody>
          <a:bodyPr wrap="square" rtlCol="0">
            <a:spAutoFit/>
          </a:bodyPr>
          <a:lstStyle/>
          <a:p>
            <a:pPr marL="285750" indent="-285750">
              <a:buFont typeface="Arial" panose="020B0604020202020204" pitchFamily="34" charset="0"/>
              <a:buChar char="•"/>
            </a:pPr>
            <a:r>
              <a:rPr lang="en-US" b="1" dirty="0"/>
              <a:t>C</a:t>
            </a:r>
            <a:r>
              <a:rPr lang="en-US" b="1" dirty="0" smtClean="0"/>
              <a:t>omplaint submitted in 2017 due to infrastructure projects (</a:t>
            </a:r>
            <a:r>
              <a:rPr lang="en-GB" b="1" dirty="0" smtClean="0"/>
              <a:t>ski </a:t>
            </a:r>
            <a:r>
              <a:rPr lang="en-GB" b="1" dirty="0" err="1"/>
              <a:t>center</a:t>
            </a:r>
            <a:r>
              <a:rPr lang="en-GB" b="1" dirty="0"/>
              <a:t> and </a:t>
            </a:r>
            <a:r>
              <a:rPr lang="en-GB" b="1" dirty="0" smtClean="0"/>
              <a:t>resort, </a:t>
            </a:r>
            <a:r>
              <a:rPr lang="en-GB" b="1" dirty="0"/>
              <a:t>e</a:t>
            </a:r>
            <a:r>
              <a:rPr lang="en-GB" b="1" dirty="0" smtClean="0"/>
              <a:t>xpressway </a:t>
            </a:r>
            <a:r>
              <a:rPr lang="en-GB" b="1" dirty="0"/>
              <a:t>A3, </a:t>
            </a:r>
            <a:r>
              <a:rPr lang="en-GB" b="1" dirty="0" smtClean="0"/>
              <a:t>marina</a:t>
            </a:r>
            <a:r>
              <a:rPr lang="en-GB" b="1" dirty="0"/>
              <a:t>, and several touristic development </a:t>
            </a:r>
            <a:r>
              <a:rPr lang="en-GB" b="1" dirty="0" smtClean="0"/>
              <a:t>zones</a:t>
            </a:r>
            <a:r>
              <a:rPr lang="en-GB" dirty="0" smtClean="0"/>
              <a:t>);</a:t>
            </a:r>
          </a:p>
          <a:p>
            <a:endParaRPr lang="en-GB" dirty="0" smtClean="0"/>
          </a:p>
          <a:p>
            <a:pPr marL="285750" indent="-285750">
              <a:buFont typeface="Arial" panose="020B0604020202020204" pitchFamily="34" charset="0"/>
              <a:buChar char="•"/>
            </a:pPr>
            <a:r>
              <a:rPr lang="en-GB" dirty="0" smtClean="0"/>
              <a:t>As a result of the joint WH Centre, IUCN and ICOMOS RMM in 2017, and consequently the WH Committee Decision </a:t>
            </a:r>
            <a:r>
              <a:rPr lang="en-US" dirty="0" smtClean="0">
                <a:effectLst/>
              </a:rPr>
              <a:t>41 COM 7B.34,</a:t>
            </a:r>
            <a:r>
              <a:rPr lang="en-GB" dirty="0" smtClean="0"/>
              <a:t> the plans for a </a:t>
            </a:r>
            <a:r>
              <a:rPr lang="en-GB" b="1" dirty="0" smtClean="0"/>
              <a:t>ski </a:t>
            </a:r>
            <a:r>
              <a:rPr lang="en-GB" b="1" dirty="0" err="1" smtClean="0"/>
              <a:t>center</a:t>
            </a:r>
            <a:r>
              <a:rPr lang="en-GB" b="1" dirty="0" smtClean="0"/>
              <a:t> and expressway on </a:t>
            </a:r>
            <a:r>
              <a:rPr lang="en-GB" b="1" dirty="0" err="1" smtClean="0"/>
              <a:t>Galichica</a:t>
            </a:r>
            <a:r>
              <a:rPr lang="en-GB" b="1" dirty="0" smtClean="0"/>
              <a:t> have been cancelled</a:t>
            </a:r>
            <a:r>
              <a:rPr lang="en-GB" dirty="0" smtClean="0"/>
              <a:t>. Unfortunately, these are the </a:t>
            </a:r>
            <a:r>
              <a:rPr lang="en-GB" b="1" dirty="0" smtClean="0"/>
              <a:t>only 2 recommendations (out of 19) that have been implemented </a:t>
            </a:r>
            <a:r>
              <a:rPr lang="en-GB" dirty="0" smtClean="0"/>
              <a:t>(fully and in a meaningful way);</a:t>
            </a:r>
          </a:p>
          <a:p>
            <a:endParaRPr lang="en-GB" dirty="0" smtClean="0"/>
          </a:p>
          <a:p>
            <a:pPr marL="285750" indent="-285750">
              <a:buFont typeface="Arial" panose="020B0604020202020204" pitchFamily="34" charset="0"/>
              <a:buChar char="•"/>
            </a:pPr>
            <a:r>
              <a:rPr lang="en-US" dirty="0" smtClean="0"/>
              <a:t>In 2019 the World Heritage Committee (Decision </a:t>
            </a:r>
            <a:r>
              <a:rPr lang="en-US" dirty="0" smtClean="0">
                <a:effectLst/>
              </a:rPr>
              <a:t>43 COM 7B.36</a:t>
            </a:r>
            <a:r>
              <a:rPr lang="en-US" b="1" dirty="0" smtClean="0">
                <a:effectLst/>
              </a:rPr>
              <a:t>) </a:t>
            </a:r>
            <a:r>
              <a:rPr lang="en-US" dirty="0" smtClean="0"/>
              <a:t> welcomed the cancelation of the construction projects of the A3 road and the </a:t>
            </a:r>
            <a:r>
              <a:rPr lang="en-US" dirty="0" err="1" smtClean="0"/>
              <a:t>Galičica</a:t>
            </a:r>
            <a:r>
              <a:rPr lang="en-US" dirty="0" smtClean="0"/>
              <a:t> ski resort, but also noted: “however, </a:t>
            </a:r>
            <a:r>
              <a:rPr lang="en-US" i="1" dirty="0" smtClean="0"/>
              <a:t>(WHC) </a:t>
            </a:r>
            <a:r>
              <a:rPr lang="en-US" u="sng" dirty="0" smtClean="0"/>
              <a:t>considers</a:t>
            </a:r>
            <a:r>
              <a:rPr lang="en-US" dirty="0" smtClean="0"/>
              <a:t> that </a:t>
            </a:r>
            <a:r>
              <a:rPr lang="en-US" b="1" dirty="0" smtClean="0"/>
              <a:t>this step is not sufficient to significantly reduce the vulnerability of the property”</a:t>
            </a:r>
            <a:r>
              <a:rPr lang="en-US" dirty="0" smtClean="0"/>
              <a:t>;</a:t>
            </a:r>
          </a:p>
          <a:p>
            <a:endParaRPr lang="en-US" dirty="0" smtClean="0"/>
          </a:p>
          <a:p>
            <a:pPr marL="285750" indent="-285750">
              <a:buFont typeface="Arial" panose="020B0604020202020204" pitchFamily="34" charset="0"/>
              <a:buChar char="•"/>
            </a:pPr>
            <a:r>
              <a:rPr lang="en-GB" dirty="0" smtClean="0"/>
              <a:t>The worrisome state of the </a:t>
            </a:r>
            <a:r>
              <a:rPr lang="en-GB" dirty="0"/>
              <a:t>w</a:t>
            </a:r>
            <a:r>
              <a:rPr lang="en-GB" dirty="0" smtClean="0"/>
              <a:t>orld heritage found by 2017 RMM got even worse in 2020. The Report of the RMM in 2020 notes: </a:t>
            </a:r>
            <a:r>
              <a:rPr lang="en-US" b="1" dirty="0" smtClean="0"/>
              <a:t>“Not </a:t>
            </a:r>
            <a:r>
              <a:rPr lang="en-US" b="1" dirty="0"/>
              <a:t>only have the identified threats not been removed, but new ones are </a:t>
            </a:r>
            <a:r>
              <a:rPr lang="en-US" b="1" dirty="0" smtClean="0"/>
              <a:t>emerging.”</a:t>
            </a:r>
          </a:p>
          <a:p>
            <a:endParaRPr lang="en-US" b="1" dirty="0" smtClean="0"/>
          </a:p>
          <a:p>
            <a:pPr marL="285750" indent="-285750">
              <a:buFont typeface="Arial" panose="020B0604020202020204" pitchFamily="34" charset="0"/>
              <a:buChar char="•"/>
            </a:pPr>
            <a:r>
              <a:rPr lang="en-US" dirty="0" smtClean="0"/>
              <a:t>Concluding that </a:t>
            </a:r>
            <a:r>
              <a:rPr lang="en-US" i="1" dirty="0"/>
              <a:t>“the property is facing both actual and potential threats to its </a:t>
            </a:r>
            <a:r>
              <a:rPr lang="en-US" i="1" dirty="0" smtClean="0"/>
              <a:t>OUV…” </a:t>
            </a:r>
            <a:r>
              <a:rPr lang="en-US" dirty="0"/>
              <a:t>t</a:t>
            </a:r>
            <a:r>
              <a:rPr lang="en-US" dirty="0" smtClean="0"/>
              <a:t>he</a:t>
            </a:r>
            <a:r>
              <a:rPr lang="en-US" i="1" dirty="0" smtClean="0"/>
              <a:t> </a:t>
            </a:r>
            <a:r>
              <a:rPr lang="en-US" dirty="0" smtClean="0"/>
              <a:t>2020 RMM experts, once again, </a:t>
            </a:r>
            <a:r>
              <a:rPr lang="en-US" dirty="0" smtClean="0"/>
              <a:t>confirmed </a:t>
            </a:r>
            <a:r>
              <a:rPr lang="en-US" dirty="0" smtClean="0"/>
              <a:t>that </a:t>
            </a:r>
            <a:r>
              <a:rPr lang="en-US" b="1" i="1" dirty="0" smtClean="0"/>
              <a:t>“Ohrid Region </a:t>
            </a:r>
            <a:r>
              <a:rPr lang="en-US" b="1" i="1" u="sng" dirty="0" smtClean="0"/>
              <a:t>fulfills</a:t>
            </a:r>
            <a:r>
              <a:rPr lang="en-US" b="1" i="1" dirty="0" smtClean="0"/>
              <a:t> the criteria to be inscribed on the List of World Heritage in Danger”</a:t>
            </a:r>
            <a:r>
              <a:rPr lang="en-US" b="1" dirty="0" smtClean="0"/>
              <a:t>;</a:t>
            </a:r>
          </a:p>
          <a:p>
            <a:endParaRPr lang="en-US" b="1" dirty="0" smtClean="0"/>
          </a:p>
          <a:p>
            <a:pPr marL="285750" indent="-285750">
              <a:buFont typeface="Arial" panose="020B0604020202020204" pitchFamily="34" charset="0"/>
              <a:buChar char="•"/>
            </a:pPr>
            <a:r>
              <a:rPr lang="en-US" dirty="0" smtClean="0"/>
              <a:t>This was also the </a:t>
            </a:r>
            <a:r>
              <a:rPr lang="en-US" b="1" dirty="0" smtClean="0"/>
              <a:t>recommended decision by the World Heritage Centre</a:t>
            </a:r>
            <a:r>
              <a:rPr lang="en-US" dirty="0"/>
              <a:t>.</a:t>
            </a:r>
            <a:r>
              <a:rPr lang="en-US" dirty="0" smtClean="0"/>
              <a:t> However, the </a:t>
            </a:r>
            <a:r>
              <a:rPr lang="en-US" b="1" dirty="0" smtClean="0"/>
              <a:t>WH Committee gave the country additional 2 years</a:t>
            </a:r>
            <a:r>
              <a:rPr lang="en-US" dirty="0" smtClean="0"/>
              <a:t> for implementation of the recommendations, as well as several other provisions, including a Strategic Recovery Plan to be created (and implemented) with Albania.  </a:t>
            </a:r>
            <a:endParaRPr lang="en-US" dirty="0"/>
          </a:p>
          <a:p>
            <a:endParaRPr lang="en-GB" dirty="0" smtClean="0"/>
          </a:p>
          <a:p>
            <a:endParaRPr lang="en-GB" dirty="0" smtClean="0"/>
          </a:p>
          <a:p>
            <a:endParaRPr lang="en-GB" dirty="0" smtClean="0"/>
          </a:p>
          <a:p>
            <a:endParaRPr lang="en-US" dirty="0"/>
          </a:p>
        </p:txBody>
      </p:sp>
      <p:sp>
        <p:nvSpPr>
          <p:cNvPr id="3" name="TextBox 2"/>
          <p:cNvSpPr txBox="1"/>
          <p:nvPr/>
        </p:nvSpPr>
        <p:spPr>
          <a:xfrm>
            <a:off x="673100" y="203200"/>
            <a:ext cx="7327900" cy="523220"/>
          </a:xfrm>
          <a:prstGeom prst="rect">
            <a:avLst/>
          </a:prstGeom>
          <a:noFill/>
        </p:spPr>
        <p:txBody>
          <a:bodyPr wrap="square" rtlCol="0">
            <a:spAutoFit/>
          </a:bodyPr>
          <a:lstStyle/>
          <a:p>
            <a:r>
              <a:rPr lang="en-US" sz="2800" b="1" dirty="0" smtClean="0"/>
              <a:t>Brief history of the case and current situation</a:t>
            </a:r>
            <a:endParaRPr lang="en-US" sz="2800" b="1" dirty="0"/>
          </a:p>
        </p:txBody>
      </p:sp>
    </p:spTree>
    <p:extLst>
      <p:ext uri="{BB962C8B-B14F-4D97-AF65-F5344CB8AC3E}">
        <p14:creationId xmlns:p14="http://schemas.microsoft.com/office/powerpoint/2010/main" val="3468372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34" y="237942"/>
            <a:ext cx="11834192" cy="619272"/>
          </a:xfrm>
          <a:prstGeom prst="rect">
            <a:avLst/>
          </a:prstGeom>
        </p:spPr>
        <p:txBody>
          <a:bodyPr wrap="square">
            <a:spAutoFit/>
          </a:bodyPr>
          <a:lstStyle/>
          <a:p>
            <a:pPr lvl="0" algn="just">
              <a:lnSpc>
                <a:spcPct val="107000"/>
              </a:lnSpc>
              <a:spcAft>
                <a:spcPts val="0"/>
              </a:spcAft>
            </a:pPr>
            <a:r>
              <a:rPr lang="en-US" sz="3200" b="1" dirty="0" smtClean="0">
                <a:effectLst/>
                <a:latin typeface="Calibri" panose="020F0502020204030204" pitchFamily="34" charset="0"/>
                <a:ea typeface="Calibri" panose="020F0502020204030204" pitchFamily="34" charset="0"/>
                <a:cs typeface="Times New Roman" panose="02020603050405020304" pitchFamily="18" charset="0"/>
              </a:rPr>
              <a:t>Threats and current state</a:t>
            </a: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 - </a:t>
            </a:r>
            <a:r>
              <a:rPr lang="en-US" sz="3200" dirty="0">
                <a:latin typeface="Calibri" panose="020F0502020204030204" pitchFamily="34" charset="0"/>
                <a:ea typeface="Calibri" panose="020F0502020204030204" pitchFamily="34" charset="0"/>
                <a:cs typeface="Times New Roman" panose="02020603050405020304" pitchFamily="18" charset="0"/>
              </a:rPr>
              <a:t>s</a:t>
            </a: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olid </a:t>
            </a:r>
            <a:r>
              <a:rPr lang="en-US" sz="3200" dirty="0">
                <a:latin typeface="Calibri" panose="020F0502020204030204" pitchFamily="34" charset="0"/>
                <a:ea typeface="Calibri" panose="020F0502020204030204" pitchFamily="34" charset="0"/>
                <a:cs typeface="Times New Roman" panose="02020603050405020304" pitchFamily="18" charset="0"/>
              </a:rPr>
              <a:t>w</a:t>
            </a:r>
            <a:r>
              <a:rPr lang="en-US" sz="3200" dirty="0" smtClean="0">
                <a:effectLst/>
                <a:latin typeface="Calibri" panose="020F0502020204030204" pitchFamily="34" charset="0"/>
                <a:ea typeface="Calibri" panose="020F0502020204030204" pitchFamily="34" charset="0"/>
                <a:cs typeface="Times New Roman" panose="02020603050405020304" pitchFamily="18" charset="0"/>
              </a:rPr>
              <a:t>aste (RMM 2017,2020)</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830" y="3674866"/>
            <a:ext cx="4492057" cy="299470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830" y="986593"/>
            <a:ext cx="4492057" cy="261799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9178" y="986593"/>
            <a:ext cx="4655638" cy="261943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99178" y="3674865"/>
            <a:ext cx="4655639" cy="2994707"/>
          </a:xfrm>
          <a:prstGeom prst="rect">
            <a:avLst/>
          </a:prstGeom>
        </p:spPr>
      </p:pic>
      <p:sp>
        <p:nvSpPr>
          <p:cNvPr id="10" name="TextBox 9"/>
          <p:cNvSpPr txBox="1"/>
          <p:nvPr/>
        </p:nvSpPr>
        <p:spPr>
          <a:xfrm>
            <a:off x="9687341" y="1523999"/>
            <a:ext cx="2305878" cy="1477328"/>
          </a:xfrm>
          <a:prstGeom prst="rect">
            <a:avLst/>
          </a:prstGeom>
          <a:noFill/>
        </p:spPr>
        <p:txBody>
          <a:bodyPr wrap="square" rtlCol="0">
            <a:spAutoFit/>
          </a:bodyPr>
          <a:lstStyle/>
          <a:p>
            <a:r>
              <a:rPr lang="en-US" dirty="0" smtClean="0"/>
              <a:t>“</a:t>
            </a:r>
            <a:r>
              <a:rPr lang="en-US" dirty="0" err="1" smtClean="0"/>
              <a:t>Bukovo</a:t>
            </a:r>
            <a:r>
              <a:rPr lang="en-US" dirty="0" smtClean="0"/>
              <a:t>” - largest illegal landfill in the WH, still main waste disposal site for Municipality of Ohrid</a:t>
            </a:r>
            <a:endParaRPr lang="en-US" dirty="0"/>
          </a:p>
        </p:txBody>
      </p:sp>
      <p:sp>
        <p:nvSpPr>
          <p:cNvPr id="11" name="TextBox 10"/>
          <p:cNvSpPr txBox="1"/>
          <p:nvPr/>
        </p:nvSpPr>
        <p:spPr>
          <a:xfrm>
            <a:off x="9642107" y="3710607"/>
            <a:ext cx="2305878"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Smaller illegal dumping sites are not rare on Lake Ohrid shore;</a:t>
            </a:r>
          </a:p>
          <a:p>
            <a:endParaRPr lang="en-US" dirty="0" smtClean="0"/>
          </a:p>
          <a:p>
            <a:pPr marL="285750" indent="-285750">
              <a:buFont typeface="Arial" panose="020B0604020202020204" pitchFamily="34" charset="0"/>
              <a:buChar char="•"/>
            </a:pPr>
            <a:r>
              <a:rPr lang="en-US" dirty="0" smtClean="0"/>
              <a:t>The main landfill for Municipality of </a:t>
            </a:r>
            <a:r>
              <a:rPr lang="en-US" dirty="0" err="1" smtClean="0"/>
              <a:t>Struga</a:t>
            </a:r>
            <a:endParaRPr lang="en-US" dirty="0"/>
          </a:p>
        </p:txBody>
      </p:sp>
    </p:spTree>
    <p:extLst>
      <p:ext uri="{BB962C8B-B14F-4D97-AF65-F5344CB8AC3E}">
        <p14:creationId xmlns:p14="http://schemas.microsoft.com/office/powerpoint/2010/main" val="2911830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10664</TotalTime>
  <Words>4337</Words>
  <Application>Microsoft Office PowerPoint</Application>
  <PresentationFormat>Widescreen</PresentationFormat>
  <Paragraphs>452</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Times New Roman</vt:lpstr>
      <vt:lpstr>Office Theme</vt:lpstr>
      <vt:lpstr>PowerPoint Presentation</vt:lpstr>
      <vt:lpstr>PowerPoint Presentation</vt:lpstr>
      <vt:lpstr>PowerPoint Presentation</vt:lpstr>
      <vt:lpstr>Lake Ohrid</vt:lpstr>
      <vt:lpstr>Galichica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Iskra</dc:creator>
  <cp:lastModifiedBy>Iskra</cp:lastModifiedBy>
  <cp:revision>408</cp:revision>
  <dcterms:created xsi:type="dcterms:W3CDTF">2021-11-22T14:32:35Z</dcterms:created>
  <dcterms:modified xsi:type="dcterms:W3CDTF">2021-11-30T14:32:27Z</dcterms:modified>
</cp:coreProperties>
</file>