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4" r:id="rId7"/>
    <p:sldId id="265" r:id="rId8"/>
    <p:sldId id="263" r:id="rId9"/>
    <p:sldId id="266" r:id="rId10"/>
    <p:sldId id="267" r:id="rId1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B6DC-9673-4A31-BC9D-518D674EBBDF}" type="datetimeFigureOut">
              <a:rPr lang="uk-UA" smtClean="0"/>
              <a:pPr/>
              <a:t>02.12.2021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553E-F06E-4926-AB97-665E86BC33F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0512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B6DC-9673-4A31-BC9D-518D674EBBDF}" type="datetimeFigureOut">
              <a:rPr lang="uk-UA" smtClean="0"/>
              <a:pPr/>
              <a:t>02.12.2021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553E-F06E-4926-AB97-665E86BC33F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7476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B6DC-9673-4A31-BC9D-518D674EBBDF}" type="datetimeFigureOut">
              <a:rPr lang="uk-UA" smtClean="0"/>
              <a:pPr/>
              <a:t>02.12.2021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553E-F06E-4926-AB97-665E86BC33F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99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B6DC-9673-4A31-BC9D-518D674EBBDF}" type="datetimeFigureOut">
              <a:rPr lang="uk-UA" smtClean="0"/>
              <a:pPr/>
              <a:t>02.12.2021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553E-F06E-4926-AB97-665E86BC33F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042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B6DC-9673-4A31-BC9D-518D674EBBDF}" type="datetimeFigureOut">
              <a:rPr lang="uk-UA" smtClean="0"/>
              <a:pPr/>
              <a:t>02.12.2021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553E-F06E-4926-AB97-665E86BC33F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496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B6DC-9673-4A31-BC9D-518D674EBBDF}" type="datetimeFigureOut">
              <a:rPr lang="uk-UA" smtClean="0"/>
              <a:pPr/>
              <a:t>02.12.2021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553E-F06E-4926-AB97-665E86BC33F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6893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B6DC-9673-4A31-BC9D-518D674EBBDF}" type="datetimeFigureOut">
              <a:rPr lang="uk-UA" smtClean="0"/>
              <a:pPr/>
              <a:t>02.12.2021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553E-F06E-4926-AB97-665E86BC33F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68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B6DC-9673-4A31-BC9D-518D674EBBDF}" type="datetimeFigureOut">
              <a:rPr lang="uk-UA" smtClean="0"/>
              <a:pPr/>
              <a:t>02.12.2021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553E-F06E-4926-AB97-665E86BC33F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6850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B6DC-9673-4A31-BC9D-518D674EBBDF}" type="datetimeFigureOut">
              <a:rPr lang="uk-UA" smtClean="0"/>
              <a:pPr/>
              <a:t>02.12.2021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553E-F06E-4926-AB97-665E86BC33F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7123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B6DC-9673-4A31-BC9D-518D674EBBDF}" type="datetimeFigureOut">
              <a:rPr lang="uk-UA" smtClean="0"/>
              <a:pPr/>
              <a:t>02.12.2021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553E-F06E-4926-AB97-665E86BC33F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0042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4B6DC-9673-4A31-BC9D-518D674EBBDF}" type="datetimeFigureOut">
              <a:rPr lang="uk-UA" smtClean="0"/>
              <a:pPr/>
              <a:t>02.12.2021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553E-F06E-4926-AB97-665E86BC33F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3096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4B6DC-9673-4A31-BC9D-518D674EBBDF}" type="datetimeFigureOut">
              <a:rPr lang="uk-UA" smtClean="0"/>
              <a:pPr/>
              <a:t>02.12.2021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3553E-F06E-4926-AB97-665E86BC33F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690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eunis.eea.europa.eu/species-names-result.jsp?&amp;pageSize=10&amp;scientificName=Myotis+myotis&amp;relationOp=2&amp;typeForm=0&amp;showGroup=true&amp;showOrder=true&amp;showFamily=true&amp;showScientificName=true&amp;showVernacularNames=true&amp;showValidName=true&amp;searchSynonyms=true&amp;sort=2&amp;ascendency=0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unis.eea.europa.eu/species-names-result.jsp?&amp;pageSize=10&amp;scientificName=Carabus+hampei&amp;relationOp=2&amp;typeForm=0&amp;showGroup=true&amp;showOrder=true&amp;showFamily=true&amp;showScientificName=true&amp;showVernacularNames=true&amp;showValidName=true&amp;searchSynonyms=true&amp;sort=2&amp;ascendency=0" TargetMode="External"/><Relationship Id="rId5" Type="http://schemas.openxmlformats.org/officeDocument/2006/relationships/hyperlink" Target="http://eunis.eea.europa.eu/species-names-result.jsp?&amp;pageSize=10&amp;scientificName=Aegolius+funereus&amp;relationOp=2&amp;typeForm=0&amp;showGroup=true&amp;showOrder=true&amp;showFamily=true&amp;showScientificName=true&amp;showVernacularNames=true&amp;showValidName=true&amp;searchSynonyms=true&amp;sort=2&amp;ascendency=0" TargetMode="External"/><Relationship Id="rId10" Type="http://schemas.openxmlformats.org/officeDocument/2006/relationships/hyperlink" Target="http://eunis.eea.europa.eu/species-names-result.jsp?&amp;pageSize=10&amp;scientificName=Poa+granitica&amp;relationOp=2&amp;typeForm=0&amp;showGroup=true&amp;showOrder=true&amp;showFamily=true&amp;showScientificName=true&amp;showVernacularNames=true&amp;showValidName=true&amp;searchSynonyms=true&amp;sort=2&amp;ascendency=0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5638800"/>
            <a:ext cx="7200800" cy="902766"/>
          </a:xfrm>
        </p:spPr>
        <p:txBody>
          <a:bodyPr>
            <a:noAutofit/>
          </a:bodyPr>
          <a:lstStyle/>
          <a:p>
            <a:pPr algn="l"/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Ministry</a:t>
            </a:r>
            <a:r>
              <a:rPr lang="uk-UA" sz="1800" dirty="0">
                <a:solidFill>
                  <a:schemeClr val="tx1"/>
                </a:solidFill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of</a:t>
            </a:r>
            <a:r>
              <a:rPr lang="uk-UA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Environmental</a:t>
            </a:r>
            <a:r>
              <a:rPr lang="uk-UA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Protection</a:t>
            </a:r>
            <a:r>
              <a:rPr lang="uk-UA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and</a:t>
            </a:r>
            <a:r>
              <a:rPr lang="uk-UA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Natural</a:t>
            </a:r>
            <a:r>
              <a:rPr lang="uk-UA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Resources</a:t>
            </a:r>
            <a:r>
              <a:rPr lang="uk-UA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of</a:t>
            </a:r>
            <a:r>
              <a:rPr lang="uk-UA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Ukraine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endParaRPr lang="en-US" sz="180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l"/>
            <a:r>
              <a:rPr lang="uk-UA" sz="1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4</a:t>
            </a:r>
            <a:r>
              <a:rPr lang="en-US" sz="1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</a:t>
            </a:r>
            <a:r>
              <a:rPr lang="uk-UA" sz="1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</a:t>
            </a:r>
            <a:r>
              <a:rPr lang="uk-UA" sz="18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</a:t>
            </a:r>
            <a:r>
              <a:rPr lang="uk-UA" sz="1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Meeting</a:t>
            </a:r>
            <a:r>
              <a:rPr lang="uk-UA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of</a:t>
            </a:r>
            <a:r>
              <a:rPr lang="uk-UA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</a:t>
            </a:r>
            <a:r>
              <a:rPr lang="uk-UA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Standing</a:t>
            </a:r>
            <a:r>
              <a:rPr lang="uk-UA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Committee</a:t>
            </a:r>
            <a:r>
              <a:rPr lang="uk-UA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of</a:t>
            </a:r>
            <a:r>
              <a:rPr lang="uk-UA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</a:t>
            </a:r>
            <a:r>
              <a:rPr lang="uk-UA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Bern</a:t>
            </a:r>
            <a:r>
              <a:rPr lang="uk-UA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18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Convention</a:t>
            </a:r>
            <a:r>
              <a:rPr lang="uk-UA" sz="1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89856" y="-137386"/>
            <a:ext cx="7772400" cy="27508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err="1"/>
              <a:t>Presumed</a:t>
            </a:r>
            <a:r>
              <a:rPr lang="uk-UA" sz="2800" b="1" dirty="0"/>
              <a:t> </a:t>
            </a:r>
            <a:r>
              <a:rPr lang="uk-UA" sz="2800" b="1" dirty="0" err="1"/>
              <a:t>threat</a:t>
            </a:r>
            <a:r>
              <a:rPr lang="uk-UA" sz="2800" b="1" dirty="0"/>
              <a:t> </a:t>
            </a:r>
            <a:r>
              <a:rPr lang="uk-UA" sz="2800" b="1" dirty="0" err="1"/>
              <a:t>to</a:t>
            </a:r>
            <a:r>
              <a:rPr lang="uk-UA" sz="2800" b="1" dirty="0"/>
              <a:t> </a:t>
            </a:r>
            <a:r>
              <a:rPr lang="uk-UA" sz="2800" b="1" dirty="0" err="1"/>
              <a:t>Emerald</a:t>
            </a:r>
            <a:r>
              <a:rPr lang="uk-UA" sz="2800" b="1" dirty="0"/>
              <a:t> </a:t>
            </a:r>
            <a:r>
              <a:rPr lang="uk-UA" sz="2800" b="1" dirty="0" err="1"/>
              <a:t>site</a:t>
            </a:r>
            <a:r>
              <a:rPr lang="uk-UA" sz="2800" b="1" dirty="0"/>
              <a:t> </a:t>
            </a:r>
            <a:endParaRPr lang="uk-UA" sz="2800" b="1" dirty="0" smtClean="0"/>
          </a:p>
          <a:p>
            <a:r>
              <a:rPr lang="en-US" sz="2800" b="1" dirty="0" smtClean="0"/>
              <a:t>«</a:t>
            </a:r>
            <a:r>
              <a:rPr lang="uk-UA" sz="2800" b="1" dirty="0" err="1"/>
              <a:t>Polonina</a:t>
            </a:r>
            <a:r>
              <a:rPr lang="uk-UA" sz="2800" b="1" dirty="0"/>
              <a:t> </a:t>
            </a:r>
            <a:r>
              <a:rPr lang="uk-UA" sz="2800" b="1" dirty="0" err="1"/>
              <a:t>Borzhava</a:t>
            </a:r>
            <a:r>
              <a:rPr lang="en-US" sz="2800" b="1" dirty="0"/>
              <a:t>»</a:t>
            </a:r>
            <a:r>
              <a:rPr lang="uk-UA" sz="2800" b="1" dirty="0"/>
              <a:t> (UA0000263)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uk-UA" sz="2800" b="1" dirty="0" err="1" smtClean="0"/>
              <a:t>from</a:t>
            </a:r>
            <a:r>
              <a:rPr lang="uk-UA" sz="2800" b="1" dirty="0" smtClean="0"/>
              <a:t> </a:t>
            </a:r>
            <a:r>
              <a:rPr lang="uk-UA" sz="2800" b="1" dirty="0" err="1"/>
              <a:t>wind</a:t>
            </a:r>
            <a:r>
              <a:rPr lang="uk-UA" sz="2800" b="1" dirty="0"/>
              <a:t> </a:t>
            </a:r>
            <a:r>
              <a:rPr lang="uk-UA" sz="2800" b="1" dirty="0" err="1"/>
              <a:t>energy</a:t>
            </a:r>
            <a:r>
              <a:rPr lang="uk-UA" sz="2800" b="1" dirty="0"/>
              <a:t> </a:t>
            </a:r>
            <a:r>
              <a:rPr lang="uk-UA" sz="2800" b="1" dirty="0" err="1"/>
              <a:t>development</a:t>
            </a:r>
            <a:r>
              <a:rPr lang="uk-UA" sz="2800" b="1" dirty="0"/>
              <a:t> 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475656" y="3885359"/>
            <a:ext cx="6400800" cy="31892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b="1" dirty="0" smtClean="0">
                <a:solidFill>
                  <a:srgbClr val="0070C0"/>
                </a:solidFill>
              </a:rPr>
              <a:t>Jan Šeffer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1028" name="Picture 4" descr="Фотография Хребет Полонина Красна / Алексей Медведев / photographers.u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1" y="2392642"/>
            <a:ext cx="9180512" cy="287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scontent.fiev9-1.fna.fbcdn.net/v/t1.0-9/83560219_113498193748062_5537367655451263876_o.jpg?_nc_cat=107&amp;ccb=2&amp;_nc_sid=09cbfe&amp;_nc_ohc=hf6OnpEZdscAX-TUrA8&amp;_nc_ht=scontent.fiev9-1.fna&amp;oh=120a009e415ecc593fd04b9955777a5d&amp;oe=5FE688F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5280359"/>
            <a:ext cx="1554766" cy="155476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81403" y="5638800"/>
            <a:ext cx="7772400" cy="902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1153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ANO_20210808_06500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67532"/>
            <a:ext cx="9144000" cy="252293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375966" y="764704"/>
            <a:ext cx="2467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 for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attention!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8045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29520" t="13360" r="6971" b="3909"/>
          <a:stretch/>
        </p:blipFill>
        <p:spPr>
          <a:xfrm>
            <a:off x="611561" y="2636912"/>
            <a:ext cx="5112568" cy="3744416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2051720" y="4437112"/>
            <a:ext cx="50405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/>
          <p:cNvSpPr/>
          <p:nvPr/>
        </p:nvSpPr>
        <p:spPr>
          <a:xfrm>
            <a:off x="489586" y="810578"/>
            <a:ext cx="8258878" cy="18343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uk-UA" sz="1600" dirty="0" err="1"/>
              <a:t>was</a:t>
            </a:r>
            <a:r>
              <a:rPr lang="uk-UA" sz="1600" dirty="0"/>
              <a:t> </a:t>
            </a:r>
            <a:r>
              <a:rPr lang="uk-UA" sz="1600" dirty="0" err="1"/>
              <a:t>determined</a:t>
            </a:r>
            <a:r>
              <a:rPr lang="uk-UA" sz="1600" dirty="0"/>
              <a:t> </a:t>
            </a:r>
            <a:r>
              <a:rPr lang="uk-UA" sz="1600" dirty="0" err="1"/>
              <a:t>in</a:t>
            </a:r>
            <a:r>
              <a:rPr lang="uk-UA" sz="1600" dirty="0"/>
              <a:t> 2016 </a:t>
            </a:r>
            <a:endParaRPr lang="en-US" sz="1600" dirty="0"/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uk-UA" sz="1600" dirty="0" err="1" smtClean="0"/>
              <a:t>an</a:t>
            </a:r>
            <a:r>
              <a:rPr lang="uk-UA" sz="1600" dirty="0" smtClean="0"/>
              <a:t> </a:t>
            </a:r>
            <a:r>
              <a:rPr lang="uk-UA" sz="1600" dirty="0" err="1" smtClean="0"/>
              <a:t>area</a:t>
            </a:r>
            <a:r>
              <a:rPr lang="uk-UA" sz="1600" dirty="0" smtClean="0"/>
              <a:t> </a:t>
            </a:r>
            <a:r>
              <a:rPr lang="en-US" sz="1600" dirty="0"/>
              <a:t>-</a:t>
            </a:r>
            <a:r>
              <a:rPr lang="uk-UA" sz="1600" dirty="0"/>
              <a:t> 4520.0 </a:t>
            </a:r>
            <a:r>
              <a:rPr lang="uk-UA" sz="1600" dirty="0" err="1"/>
              <a:t>hectares</a:t>
            </a:r>
            <a:endParaRPr lang="en-US" sz="1600" dirty="0"/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uk-UA" sz="1600" dirty="0" err="1"/>
              <a:t>Alpine</a:t>
            </a:r>
            <a:r>
              <a:rPr lang="uk-UA" sz="1600" dirty="0"/>
              <a:t> </a:t>
            </a:r>
            <a:r>
              <a:rPr lang="uk-UA" sz="1600" dirty="0" err="1"/>
              <a:t>Biogeographical</a:t>
            </a:r>
            <a:r>
              <a:rPr lang="uk-UA" sz="1600" dirty="0"/>
              <a:t> </a:t>
            </a:r>
            <a:r>
              <a:rPr lang="uk-UA" sz="1600" dirty="0" err="1"/>
              <a:t>Region</a:t>
            </a:r>
            <a:r>
              <a:rPr lang="uk-UA" sz="1600" dirty="0"/>
              <a:t>, </a:t>
            </a:r>
            <a:r>
              <a:rPr lang="uk-UA" sz="1600" dirty="0" err="1"/>
              <a:t>Carpathian</a:t>
            </a:r>
            <a:r>
              <a:rPr lang="uk-UA" sz="1600" dirty="0"/>
              <a:t> </a:t>
            </a:r>
            <a:r>
              <a:rPr lang="uk-UA" sz="1600" dirty="0" err="1"/>
              <a:t>Mountains</a:t>
            </a:r>
            <a:r>
              <a:rPr lang="uk-UA" sz="1600" dirty="0"/>
              <a:t>, </a:t>
            </a:r>
            <a:r>
              <a:rPr lang="uk-UA" sz="1600" dirty="0" err="1"/>
              <a:t>Transcarpathian</a:t>
            </a:r>
            <a:r>
              <a:rPr lang="uk-UA" sz="1600" dirty="0"/>
              <a:t> </a:t>
            </a:r>
            <a:r>
              <a:rPr lang="uk-UA" sz="1600" dirty="0" err="1" smtClean="0"/>
              <a:t>region</a:t>
            </a:r>
            <a:r>
              <a:rPr lang="en-US" sz="1600" dirty="0" smtClean="0"/>
              <a:t> </a:t>
            </a:r>
            <a:endParaRPr lang="en-US" sz="1600" dirty="0"/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uk-UA" sz="1600" dirty="0"/>
              <a:t>12 </a:t>
            </a:r>
            <a:r>
              <a:rPr lang="en-US" sz="1600" dirty="0"/>
              <a:t>h</a:t>
            </a:r>
            <a:r>
              <a:rPr lang="uk-UA" sz="1600" dirty="0" err="1"/>
              <a:t>abitat</a:t>
            </a:r>
            <a:r>
              <a:rPr lang="uk-UA" sz="1600" dirty="0"/>
              <a:t> </a:t>
            </a:r>
            <a:r>
              <a:rPr lang="uk-UA" sz="1600" dirty="0" err="1"/>
              <a:t>types</a:t>
            </a:r>
            <a:r>
              <a:rPr lang="uk-UA" sz="1600" dirty="0"/>
              <a:t> </a:t>
            </a:r>
            <a:r>
              <a:rPr lang="uk-UA" sz="1600" dirty="0" err="1"/>
              <a:t>listed</a:t>
            </a:r>
            <a:r>
              <a:rPr lang="uk-UA" sz="1600" dirty="0"/>
              <a:t> </a:t>
            </a:r>
            <a:r>
              <a:rPr lang="uk-UA" sz="1600" dirty="0" err="1"/>
              <a:t>in</a:t>
            </a:r>
            <a:r>
              <a:rPr lang="uk-UA" sz="1600" dirty="0"/>
              <a:t> </a:t>
            </a:r>
            <a:r>
              <a:rPr lang="uk-UA" sz="1600" dirty="0" err="1"/>
              <a:t>Resolution</a:t>
            </a:r>
            <a:r>
              <a:rPr lang="uk-UA" sz="1600" dirty="0"/>
              <a:t> </a:t>
            </a:r>
            <a:r>
              <a:rPr lang="en-US" sz="1600" dirty="0" smtClean="0"/>
              <a:t>4 </a:t>
            </a:r>
            <a:endParaRPr lang="en-US" sz="1600" dirty="0"/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uk-UA" sz="1600" dirty="0"/>
              <a:t>20 </a:t>
            </a:r>
            <a:r>
              <a:rPr lang="en-US" sz="1600" dirty="0"/>
              <a:t>s</a:t>
            </a:r>
            <a:r>
              <a:rPr lang="uk-UA" sz="1600" dirty="0" err="1"/>
              <a:t>pecies</a:t>
            </a:r>
            <a:r>
              <a:rPr lang="uk-UA" sz="1600" dirty="0"/>
              <a:t> </a:t>
            </a:r>
            <a:r>
              <a:rPr lang="uk-UA" sz="1600" dirty="0" err="1"/>
              <a:t>listed</a:t>
            </a:r>
            <a:r>
              <a:rPr lang="uk-UA" sz="1600" dirty="0"/>
              <a:t> </a:t>
            </a:r>
            <a:r>
              <a:rPr lang="uk-UA" sz="1600" dirty="0" err="1"/>
              <a:t>in</a:t>
            </a:r>
            <a:r>
              <a:rPr lang="uk-UA" sz="1600" dirty="0"/>
              <a:t> </a:t>
            </a:r>
            <a:r>
              <a:rPr lang="uk-UA" sz="1600" dirty="0" err="1"/>
              <a:t>Resolution</a:t>
            </a:r>
            <a:r>
              <a:rPr lang="uk-UA" sz="1600" dirty="0"/>
              <a:t> 6</a:t>
            </a:r>
            <a:r>
              <a:rPr lang="en-US" sz="1600" dirty="0"/>
              <a:t> (</a:t>
            </a:r>
            <a:r>
              <a:rPr lang="uk-UA" sz="1600" dirty="0"/>
              <a:t>14 </a:t>
            </a:r>
            <a:r>
              <a:rPr lang="uk-UA" sz="1600" dirty="0" err="1"/>
              <a:t>species</a:t>
            </a:r>
            <a:r>
              <a:rPr lang="uk-UA" sz="1600" dirty="0"/>
              <a:t> </a:t>
            </a:r>
            <a:r>
              <a:rPr lang="uk-UA" sz="1600" dirty="0" err="1"/>
              <a:t>of</a:t>
            </a:r>
            <a:r>
              <a:rPr lang="uk-UA" sz="1600" dirty="0"/>
              <a:t> </a:t>
            </a:r>
            <a:r>
              <a:rPr lang="uk-UA" sz="1600" dirty="0" err="1"/>
              <a:t>birds</a:t>
            </a:r>
            <a:r>
              <a:rPr lang="en-US" sz="1600" dirty="0"/>
              <a:t>, </a:t>
            </a:r>
            <a:r>
              <a:rPr lang="uk-UA" sz="1600" dirty="0"/>
              <a:t>4 </a:t>
            </a:r>
            <a:r>
              <a:rPr lang="uk-UA" sz="1600" dirty="0" err="1"/>
              <a:t>species</a:t>
            </a:r>
            <a:r>
              <a:rPr lang="uk-UA" sz="1600" dirty="0"/>
              <a:t> </a:t>
            </a:r>
            <a:r>
              <a:rPr lang="uk-UA" sz="1600" dirty="0" err="1"/>
              <a:t>of</a:t>
            </a:r>
            <a:r>
              <a:rPr lang="uk-UA" sz="1600" dirty="0"/>
              <a:t> </a:t>
            </a:r>
            <a:r>
              <a:rPr lang="uk-UA" sz="1600" dirty="0" err="1"/>
              <a:t>Mammals</a:t>
            </a:r>
            <a:r>
              <a:rPr lang="uk-UA" sz="1600" dirty="0"/>
              <a:t>, </a:t>
            </a:r>
            <a:r>
              <a:rPr lang="uk-UA" sz="1600" dirty="0" err="1"/>
              <a:t>including</a:t>
            </a:r>
            <a:r>
              <a:rPr lang="uk-UA" sz="1600" dirty="0"/>
              <a:t> 2 </a:t>
            </a:r>
            <a:r>
              <a:rPr lang="uk-UA" sz="1600" dirty="0" err="1"/>
              <a:t>species</a:t>
            </a:r>
            <a:r>
              <a:rPr lang="uk-UA" sz="1600" dirty="0"/>
              <a:t> </a:t>
            </a:r>
            <a:r>
              <a:rPr lang="uk-UA" sz="1600" dirty="0" err="1"/>
              <a:t>of</a:t>
            </a:r>
            <a:r>
              <a:rPr lang="uk-UA" sz="1600" dirty="0"/>
              <a:t> </a:t>
            </a:r>
            <a:r>
              <a:rPr lang="uk-UA" sz="1600" dirty="0" err="1"/>
              <a:t>bats</a:t>
            </a:r>
            <a:r>
              <a:rPr lang="en-US" sz="1600" dirty="0"/>
              <a:t> and </a:t>
            </a:r>
            <a:r>
              <a:rPr lang="uk-UA" sz="1600" dirty="0"/>
              <a:t>1 </a:t>
            </a:r>
            <a:r>
              <a:rPr lang="uk-UA" sz="1600" dirty="0" err="1"/>
              <a:t>species</a:t>
            </a:r>
            <a:r>
              <a:rPr lang="en-US" sz="1600" dirty="0"/>
              <a:t> of</a:t>
            </a:r>
            <a:r>
              <a:rPr lang="uk-UA" sz="1600" dirty="0"/>
              <a:t> </a:t>
            </a:r>
            <a:r>
              <a:rPr lang="uk-UA" sz="1600" dirty="0" err="1"/>
              <a:t>Invertebrates</a:t>
            </a:r>
            <a:r>
              <a:rPr lang="uk-UA" sz="1600" dirty="0"/>
              <a:t> - </a:t>
            </a:r>
            <a:r>
              <a:rPr lang="uk-UA" sz="1600" i="1" dirty="0" err="1"/>
              <a:t>Carabus</a:t>
            </a:r>
            <a:r>
              <a:rPr lang="uk-UA" sz="1600" i="1" dirty="0"/>
              <a:t> </a:t>
            </a:r>
            <a:r>
              <a:rPr lang="uk-UA" sz="1600" i="1" dirty="0" err="1"/>
              <a:t>hampei</a:t>
            </a:r>
            <a:r>
              <a:rPr lang="en-US" sz="1600" dirty="0"/>
              <a:t>) </a:t>
            </a:r>
            <a:endParaRPr lang="uk-UA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-117395"/>
            <a:ext cx="7560840" cy="9541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uk-UA" sz="2800" b="1" dirty="0" err="1">
                <a:latin typeface="+mj-lt"/>
                <a:ea typeface="+mj-ea"/>
                <a:cs typeface="+mj-cs"/>
              </a:rPr>
              <a:t>Emerald</a:t>
            </a:r>
            <a:r>
              <a:rPr lang="uk-UA" sz="2800" b="1" dirty="0">
                <a:latin typeface="+mj-lt"/>
                <a:ea typeface="+mj-ea"/>
                <a:cs typeface="+mj-cs"/>
              </a:rPr>
              <a:t> </a:t>
            </a:r>
            <a:r>
              <a:rPr lang="uk-UA" sz="2800" b="1" dirty="0" err="1">
                <a:latin typeface="+mj-lt"/>
                <a:ea typeface="+mj-ea"/>
                <a:cs typeface="+mj-cs"/>
              </a:rPr>
              <a:t>site</a:t>
            </a:r>
            <a:r>
              <a:rPr lang="uk-UA" sz="2800" b="1" dirty="0">
                <a:latin typeface="+mj-lt"/>
                <a:ea typeface="+mj-ea"/>
                <a:cs typeface="+mj-cs"/>
              </a:rPr>
              <a:t> UA0000263 «</a:t>
            </a:r>
            <a:r>
              <a:rPr lang="uk-UA" sz="2800" b="1" dirty="0" err="1" smtClean="0">
                <a:latin typeface="+mj-lt"/>
                <a:ea typeface="+mj-ea"/>
                <a:cs typeface="+mj-cs"/>
              </a:rPr>
              <a:t>Polon</a:t>
            </a:r>
            <a:r>
              <a:rPr lang="en-US" sz="2800" b="1" dirty="0" err="1" smtClean="0">
                <a:latin typeface="+mj-lt"/>
                <a:ea typeface="+mj-ea"/>
                <a:cs typeface="+mj-cs"/>
              </a:rPr>
              <a:t>i</a:t>
            </a:r>
            <a:r>
              <a:rPr lang="uk-UA" sz="2800" b="1" dirty="0" err="1" smtClean="0">
                <a:latin typeface="+mj-lt"/>
                <a:ea typeface="+mj-ea"/>
                <a:cs typeface="+mj-cs"/>
              </a:rPr>
              <a:t>na</a:t>
            </a:r>
            <a:r>
              <a:rPr lang="uk-UA" sz="2800" b="1" dirty="0" smtClean="0">
                <a:latin typeface="+mj-lt"/>
                <a:ea typeface="+mj-ea"/>
                <a:cs typeface="+mj-cs"/>
              </a:rPr>
              <a:t> </a:t>
            </a:r>
            <a:r>
              <a:rPr lang="uk-UA" sz="2800" b="1" dirty="0" err="1">
                <a:latin typeface="+mj-lt"/>
                <a:ea typeface="+mj-ea"/>
                <a:cs typeface="+mj-cs"/>
              </a:rPr>
              <a:t>Borzhava</a:t>
            </a:r>
            <a:r>
              <a:rPr lang="uk-UA" sz="2800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3074" name="Picture 2" descr="У ПОШУКАХ ІСТИННОГО ТУРУНА ГАМПЕЯ – Станіславівський Натураліс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08920"/>
            <a:ext cx="1341813" cy="1344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ич волохатий (Aegolius funereus, мохноногий сыч) — Птахи Україн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088" y="4713543"/>
            <a:ext cx="1316733" cy="130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724128" y="5960313"/>
            <a:ext cx="16642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>
                <a:hlinkClick r:id="rId5"/>
              </a:rPr>
              <a:t>Aegolius</a:t>
            </a:r>
            <a:r>
              <a:rPr lang="en-US" sz="1600" i="1" dirty="0">
                <a:hlinkClick r:id="rId5"/>
              </a:rPr>
              <a:t> </a:t>
            </a:r>
            <a:r>
              <a:rPr lang="en-US" sz="1600" i="1" dirty="0" err="1">
                <a:hlinkClick r:id="rId5"/>
              </a:rPr>
              <a:t>funereus</a:t>
            </a:r>
            <a:endParaRPr lang="uk-UA" sz="1600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796136" y="4053359"/>
            <a:ext cx="15237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>
                <a:hlinkClick r:id="rId6"/>
              </a:rPr>
              <a:t>Carabus</a:t>
            </a:r>
            <a:r>
              <a:rPr lang="en-US" sz="1600" i="1" dirty="0">
                <a:hlinkClick r:id="rId6"/>
              </a:rPr>
              <a:t> </a:t>
            </a:r>
            <a:r>
              <a:rPr lang="en-US" sz="1600" i="1" dirty="0" err="1">
                <a:hlinkClick r:id="rId6"/>
              </a:rPr>
              <a:t>hampei</a:t>
            </a:r>
            <a:endParaRPr lang="uk-UA" sz="1600" i="1" dirty="0"/>
          </a:p>
        </p:txBody>
      </p:sp>
      <p:pic>
        <p:nvPicPr>
          <p:cNvPr id="3078" name="Picture 6" descr="Myotis myotis | UNEP/EUROBAT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110" y="2797857"/>
            <a:ext cx="1577146" cy="104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7435389" y="4025620"/>
            <a:ext cx="13495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>
                <a:hlinkClick r:id="rId8"/>
              </a:rPr>
              <a:t>Myotis</a:t>
            </a:r>
            <a:r>
              <a:rPr lang="en-US" sz="1600" i="1" dirty="0">
                <a:hlinkClick r:id="rId8"/>
              </a:rPr>
              <a:t> </a:t>
            </a:r>
            <a:r>
              <a:rPr lang="en-US" sz="1600" i="1" dirty="0" err="1">
                <a:hlinkClick r:id="rId8"/>
              </a:rPr>
              <a:t>myotis</a:t>
            </a:r>
            <a:endParaRPr lang="uk-UA" sz="1600" i="1" dirty="0"/>
          </a:p>
        </p:txBody>
      </p:sp>
      <p:pic>
        <p:nvPicPr>
          <p:cNvPr id="3080" name="Picture 8" descr="Image - Poa granitica | BioLib.cz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380" y="4374330"/>
            <a:ext cx="1154941" cy="166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7525179" y="5960313"/>
            <a:ext cx="12837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>
                <a:hlinkClick r:id="rId10"/>
              </a:rPr>
              <a:t>Poa</a:t>
            </a:r>
            <a:r>
              <a:rPr lang="en-US" sz="1600" i="1" dirty="0">
                <a:hlinkClick r:id="rId10"/>
              </a:rPr>
              <a:t> </a:t>
            </a:r>
            <a:r>
              <a:rPr lang="en-US" sz="1600" i="1" dirty="0" err="1">
                <a:hlinkClick r:id="rId10"/>
              </a:rPr>
              <a:t>granitica</a:t>
            </a:r>
            <a:endParaRPr lang="uk-UA" sz="1600" i="1" dirty="0"/>
          </a:p>
        </p:txBody>
      </p:sp>
    </p:spTree>
    <p:extLst>
      <p:ext uri="{BB962C8B-B14F-4D97-AF65-F5344CB8AC3E}">
        <p14:creationId xmlns:p14="http://schemas.microsoft.com/office/powerpoint/2010/main" val="258161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708" y="0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800" b="1" dirty="0"/>
              <a:t>Conclusion on the EIA of the planned activities</a:t>
            </a: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708" y="980728"/>
            <a:ext cx="8229600" cy="70567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/>
              <a:t>Department of Ecology and Natural Resources </a:t>
            </a:r>
            <a:r>
              <a:rPr lang="en-US" sz="1600" dirty="0" smtClean="0"/>
              <a:t>of </a:t>
            </a:r>
            <a:r>
              <a:rPr lang="uk-UA" sz="1600" dirty="0" err="1" smtClean="0"/>
              <a:t>Zakarpatt</a:t>
            </a:r>
            <a:r>
              <a:rPr lang="en-US" sz="1600" dirty="0" err="1" smtClean="0"/>
              <a:t>i</a:t>
            </a:r>
            <a:r>
              <a:rPr lang="uk-UA" sz="1600" dirty="0" smtClean="0"/>
              <a:t>a </a:t>
            </a:r>
            <a:r>
              <a:rPr lang="en-US" sz="1600" dirty="0" smtClean="0"/>
              <a:t>Region</a:t>
            </a:r>
            <a:r>
              <a:rPr lang="uk-UA" sz="1600" dirty="0" smtClean="0"/>
              <a:t> </a:t>
            </a:r>
            <a:r>
              <a:rPr lang="en-US" sz="1600" dirty="0" smtClean="0"/>
              <a:t>considers </a:t>
            </a:r>
            <a:r>
              <a:rPr lang="en-US" sz="1600" b="1" dirty="0"/>
              <a:t>it feasible </a:t>
            </a:r>
            <a:r>
              <a:rPr lang="en-US" sz="1600" dirty="0"/>
              <a:t>to carry out the planned </a:t>
            </a:r>
            <a:r>
              <a:rPr lang="en-US" sz="1600" dirty="0" smtClean="0"/>
              <a:t>activity upon following condition: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If </a:t>
            </a:r>
            <a:r>
              <a:rPr lang="en-US" sz="1600" dirty="0"/>
              <a:t>a significant negative impact </a:t>
            </a:r>
            <a:r>
              <a:rPr lang="en-US" sz="1600" dirty="0" smtClean="0"/>
              <a:t>will </a:t>
            </a:r>
            <a:r>
              <a:rPr lang="en-US" sz="1600" dirty="0"/>
              <a:t>be detected during the implementation of the planned activity, and if such impact has not been assessed during the EIA and / or substantially alters the results of the EIA of the activity, the decision about such planned activity have to be </a:t>
            </a:r>
            <a:r>
              <a:rPr lang="en-US" sz="1600" b="1" dirty="0"/>
              <a:t>cancelled</a:t>
            </a:r>
            <a:r>
              <a:rPr lang="en-US" sz="1600" dirty="0"/>
              <a:t> by judge of court and the activity – </a:t>
            </a:r>
            <a:r>
              <a:rPr lang="en-US" sz="1600" b="1" dirty="0"/>
              <a:t>interrupted</a:t>
            </a:r>
            <a:r>
              <a:rPr lang="en-US" sz="1600" dirty="0"/>
              <a:t>.</a:t>
            </a:r>
            <a:endParaRPr lang="uk-UA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31100" t="26189" r="31100" b="33192"/>
          <a:stretch/>
        </p:blipFill>
        <p:spPr>
          <a:xfrm>
            <a:off x="355742" y="1787778"/>
            <a:ext cx="4504290" cy="27213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8501" t="11081" r="13775" b="3800"/>
          <a:stretch/>
        </p:blipFill>
        <p:spPr>
          <a:xfrm>
            <a:off x="4970730" y="1772816"/>
            <a:ext cx="3870430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54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6915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State </a:t>
            </a:r>
            <a:r>
              <a:rPr lang="en-US" sz="2800" b="1" dirty="0"/>
              <a:t>of affairs</a:t>
            </a: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980237"/>
            <a:ext cx="4163368" cy="4525963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GB" sz="1600" b="1" dirty="0" smtClean="0"/>
              <a:t>March </a:t>
            </a:r>
            <a:r>
              <a:rPr lang="en-GB" sz="1600" b="1" dirty="0"/>
              <a:t>18, </a:t>
            </a:r>
            <a:r>
              <a:rPr lang="en-GB" sz="1600" b="1" dirty="0" smtClean="0"/>
              <a:t>2020 </a:t>
            </a:r>
            <a:r>
              <a:rPr lang="en-GB" sz="1600" dirty="0" smtClean="0"/>
              <a:t>- </a:t>
            </a:r>
            <a:r>
              <a:rPr lang="en-GB" sz="1600" dirty="0"/>
              <a:t>the </a:t>
            </a:r>
            <a:r>
              <a:rPr lang="en-GB" sz="1600" dirty="0" err="1" smtClean="0"/>
              <a:t>Zakarpattia</a:t>
            </a:r>
            <a:r>
              <a:rPr lang="en-GB" sz="1600" dirty="0" smtClean="0"/>
              <a:t> </a:t>
            </a:r>
            <a:r>
              <a:rPr lang="en-GB" sz="1600" dirty="0"/>
              <a:t>County Administrative </a:t>
            </a:r>
            <a:r>
              <a:rPr lang="en-GB" sz="1600" dirty="0" smtClean="0"/>
              <a:t>Court </a:t>
            </a:r>
            <a:r>
              <a:rPr lang="en-GB" sz="1600" dirty="0"/>
              <a:t>have been taking up in a public court the administrative case on the claim of the </a:t>
            </a:r>
            <a:r>
              <a:rPr lang="en-GB" sz="1600" dirty="0" smtClean="0"/>
              <a:t>NGO </a:t>
            </a:r>
            <a:r>
              <a:rPr lang="uk-UA" sz="1600" dirty="0" smtClean="0"/>
              <a:t>«</a:t>
            </a:r>
            <a:r>
              <a:rPr lang="en-GB" sz="1600" dirty="0"/>
              <a:t>International Institute of Man and Global Studies </a:t>
            </a:r>
            <a:r>
              <a:rPr lang="uk-UA" sz="1600" dirty="0"/>
              <a:t>«</a:t>
            </a:r>
            <a:r>
              <a:rPr lang="en-GB" sz="1600" dirty="0" err="1"/>
              <a:t>Noosphere</a:t>
            </a:r>
            <a:r>
              <a:rPr lang="uk-UA" sz="1600" dirty="0"/>
              <a:t>»</a:t>
            </a:r>
            <a:r>
              <a:rPr lang="en-GB" sz="1600" dirty="0"/>
              <a:t> to declare the conclusion illegal and revoke </a:t>
            </a:r>
            <a:r>
              <a:rPr lang="en-GB" sz="1600" dirty="0" smtClean="0"/>
              <a:t>it.</a:t>
            </a:r>
            <a:endParaRPr lang="uk-UA" sz="1600" dirty="0"/>
          </a:p>
          <a:p>
            <a:pPr marL="0" indent="0">
              <a:buNone/>
            </a:pPr>
            <a:r>
              <a:rPr lang="en-GB" sz="1600" b="1" dirty="0" smtClean="0"/>
              <a:t>November </a:t>
            </a:r>
            <a:r>
              <a:rPr lang="en-GB" sz="1600" b="1" dirty="0"/>
              <a:t>3, </a:t>
            </a:r>
            <a:r>
              <a:rPr lang="en-GB" sz="1600" b="1" dirty="0" smtClean="0"/>
              <a:t>2020 </a:t>
            </a:r>
            <a:r>
              <a:rPr lang="en-GB" sz="1600" dirty="0" smtClean="0"/>
              <a:t>- </a:t>
            </a:r>
            <a:r>
              <a:rPr lang="en-GB" sz="1600" dirty="0"/>
              <a:t>the Eighth Administrative Court of Appeal has satisfied </a:t>
            </a:r>
            <a:r>
              <a:rPr lang="en-GB" sz="1600" dirty="0" smtClean="0"/>
              <a:t>the </a:t>
            </a:r>
            <a:r>
              <a:rPr lang="en-GB" sz="1600" dirty="0"/>
              <a:t>appeal of the </a:t>
            </a:r>
            <a:r>
              <a:rPr lang="en-GB" sz="1600" dirty="0" err="1"/>
              <a:t>Volovets</a:t>
            </a:r>
            <a:r>
              <a:rPr lang="en-GB" sz="1600" dirty="0"/>
              <a:t> settlement council </a:t>
            </a:r>
            <a:r>
              <a:rPr lang="en-US" sz="1600" dirty="0" smtClean="0"/>
              <a:t>and others </a:t>
            </a:r>
            <a:r>
              <a:rPr lang="en-GB" sz="1600" dirty="0" smtClean="0"/>
              <a:t>and </a:t>
            </a:r>
            <a:r>
              <a:rPr lang="en-GB" sz="1600" dirty="0"/>
              <a:t>reverses the ban of the </a:t>
            </a:r>
            <a:r>
              <a:rPr lang="en-GB" sz="1600" dirty="0" smtClean="0"/>
              <a:t>EIA conclusion.</a:t>
            </a:r>
          </a:p>
          <a:p>
            <a:pPr>
              <a:buFont typeface="Wingdings" panose="05000000000000000000" pitchFamily="2" charset="2"/>
              <a:buChar char="v"/>
            </a:pPr>
            <a:endParaRPr lang="uk-UA" sz="1600" dirty="0"/>
          </a:p>
        </p:txBody>
      </p:sp>
      <p:pic>
        <p:nvPicPr>
          <p:cNvPr id="4098" name="Picture 2" descr="У четвер, 17 жовтня суд в Ужгороді перевірить законність &quot;екологічного&quot;  висновку по ВЕС на Боржаві @ Закарпаття онлай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80237"/>
            <a:ext cx="4061945" cy="267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42257" y="3717032"/>
            <a:ext cx="8229600" cy="1944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 smtClean="0"/>
              <a:t>November 27, 2020 </a:t>
            </a:r>
            <a:r>
              <a:rPr lang="en-GB" sz="1600" dirty="0" smtClean="0"/>
              <a:t>- </a:t>
            </a:r>
            <a:r>
              <a:rPr lang="en-US" sz="1600" dirty="0" smtClean="0"/>
              <a:t>the </a:t>
            </a:r>
            <a:r>
              <a:rPr lang="en-US" sz="1600" dirty="0" err="1" smtClean="0"/>
              <a:t>Zakarpattia</a:t>
            </a:r>
            <a:r>
              <a:rPr lang="en-US" sz="1600" dirty="0" smtClean="0"/>
              <a:t> Region Prosecutor's Office filed a lawsuit with the Commercial Court of the </a:t>
            </a:r>
            <a:r>
              <a:rPr lang="en-US" sz="1600" dirty="0" err="1" smtClean="0"/>
              <a:t>Zakarpattia</a:t>
            </a:r>
            <a:r>
              <a:rPr lang="en-US" sz="1600" dirty="0" smtClean="0"/>
              <a:t> Region to declare the actions of the Main Department of the State </a:t>
            </a:r>
            <a:r>
              <a:rPr lang="en-US" sz="1600" dirty="0" err="1" smtClean="0"/>
              <a:t>Geocadastre</a:t>
            </a:r>
            <a:r>
              <a:rPr lang="en-US" sz="1600" dirty="0" smtClean="0"/>
              <a:t> in the </a:t>
            </a:r>
            <a:r>
              <a:rPr lang="en-US" sz="1600" dirty="0" err="1" smtClean="0"/>
              <a:t>Zakarpattia</a:t>
            </a:r>
            <a:r>
              <a:rPr lang="en-US" sz="1600" dirty="0" smtClean="0"/>
              <a:t> Region and one of the enterprises of the oblast illegal. </a:t>
            </a:r>
            <a:br>
              <a:rPr lang="en-US" sz="1600" dirty="0" smtClean="0"/>
            </a:br>
            <a:r>
              <a:rPr lang="en-US" sz="1600" dirty="0" smtClean="0"/>
              <a:t>The lawsuit was filed in the interests of the state represented by </a:t>
            </a:r>
            <a:r>
              <a:rPr lang="en-US" sz="1600" dirty="0" smtClean="0"/>
              <a:t>Ministry </a:t>
            </a:r>
            <a:r>
              <a:rPr lang="en-US" sz="1600" dirty="0" smtClean="0"/>
              <a:t>of Environmental Protection and Natural Resources of Ukraine.</a:t>
            </a:r>
          </a:p>
          <a:p>
            <a:pPr marL="0" indent="0">
              <a:buNone/>
            </a:pPr>
            <a:r>
              <a:rPr lang="en-US" sz="1600" b="1" dirty="0" smtClean="0"/>
              <a:t>December </a:t>
            </a:r>
            <a:r>
              <a:rPr lang="en-US" sz="1600" b="1" dirty="0"/>
              <a:t>29, 2020 </a:t>
            </a:r>
            <a:r>
              <a:rPr lang="en-US" sz="1600" dirty="0" smtClean="0"/>
              <a:t>- cassation </a:t>
            </a:r>
            <a:r>
              <a:rPr lang="en-US" sz="1600" dirty="0"/>
              <a:t>proceeding was open by appeal of Public organization «International Institute of Man and Global Studies </a:t>
            </a:r>
            <a:r>
              <a:rPr lang="uk-UA" sz="1600" dirty="0" smtClean="0"/>
              <a:t>«</a:t>
            </a:r>
            <a:r>
              <a:rPr lang="en-US" sz="1600" dirty="0" err="1" smtClean="0"/>
              <a:t>Noosphere</a:t>
            </a:r>
            <a:r>
              <a:rPr lang="en-US" sz="1600" dirty="0" smtClean="0"/>
              <a:t>» </a:t>
            </a:r>
            <a:r>
              <a:rPr lang="en-US" sz="1600" dirty="0"/>
              <a:t>against the abovementioned judgement. </a:t>
            </a:r>
            <a:endParaRPr lang="uk-UA" sz="1600" dirty="0"/>
          </a:p>
          <a:p>
            <a:pPr marL="0" indent="0">
              <a:buNone/>
            </a:pPr>
            <a:r>
              <a:rPr lang="en-US" sz="1600" b="1" dirty="0" smtClean="0"/>
              <a:t>A </a:t>
            </a:r>
            <a:r>
              <a:rPr lang="en-US" sz="1600" b="1" dirty="0"/>
              <a:t>decision in these cases has not yet been made.</a:t>
            </a:r>
            <a:endParaRPr lang="uk-UA" sz="1600" b="1" dirty="0"/>
          </a:p>
          <a:p>
            <a:pPr marL="0" indent="0">
              <a:buNone/>
            </a:pPr>
            <a:r>
              <a:rPr lang="en-US" sz="1600" b="1" dirty="0"/>
              <a:t>I</a:t>
            </a:r>
            <a:r>
              <a:rPr lang="en-US" sz="1600" b="1" dirty="0" smtClean="0"/>
              <a:t>mplementation </a:t>
            </a:r>
            <a:r>
              <a:rPr lang="en-US" sz="1600" b="1" dirty="0"/>
              <a:t>of the project </a:t>
            </a:r>
            <a:r>
              <a:rPr lang="en-US" sz="1600" b="1" dirty="0" smtClean="0"/>
              <a:t>has </a:t>
            </a:r>
            <a:r>
              <a:rPr lang="en-US" sz="1600" b="1" dirty="0"/>
              <a:t>not been started.</a:t>
            </a:r>
            <a:endParaRPr lang="uk-UA" sz="1600" b="1" dirty="0"/>
          </a:p>
          <a:p>
            <a:pPr marL="0" indent="0">
              <a:buNone/>
            </a:pP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33480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Draft Recommendation on the Presumed Threat to Emerald Network Site “</a:t>
            </a:r>
            <a:r>
              <a:rPr lang="en-US" sz="2800" b="1" dirty="0" err="1" smtClean="0"/>
              <a:t>Polonina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Borzhava</a:t>
            </a:r>
            <a:r>
              <a:rPr lang="en-US" sz="2800" b="1" dirty="0" smtClean="0"/>
              <a:t>” from Wind Energy Development (Ua0000263) </a:t>
            </a: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800" dirty="0" smtClean="0"/>
              <a:t>the work on implementing of Recommendation is already ongoing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1800" dirty="0" err="1" smtClean="0"/>
              <a:t>request</a:t>
            </a:r>
            <a:r>
              <a:rPr lang="uk-UA" sz="1800" dirty="0" smtClean="0"/>
              <a:t> </a:t>
            </a:r>
            <a:r>
              <a:rPr lang="en-US" sz="1800" dirty="0" smtClean="0"/>
              <a:t>- </a:t>
            </a:r>
            <a:r>
              <a:rPr lang="uk-UA" sz="1800" dirty="0" err="1" smtClean="0"/>
              <a:t>to</a:t>
            </a:r>
            <a:r>
              <a:rPr lang="uk-UA" sz="1800" dirty="0" smtClean="0"/>
              <a:t> </a:t>
            </a:r>
            <a:r>
              <a:rPr lang="uk-UA" sz="1800" dirty="0" err="1"/>
              <a:t>exclude</a:t>
            </a:r>
            <a:r>
              <a:rPr lang="uk-UA" sz="1800" dirty="0"/>
              <a:t> </a:t>
            </a:r>
            <a:r>
              <a:rPr lang="uk-UA" sz="1800" dirty="0" err="1" smtClean="0"/>
              <a:t>item</a:t>
            </a:r>
            <a:r>
              <a:rPr lang="uk-UA" sz="1800" dirty="0" smtClean="0"/>
              <a:t> </a:t>
            </a:r>
            <a:r>
              <a:rPr lang="en-US" sz="1800" dirty="0" smtClean="0"/>
              <a:t>6 </a:t>
            </a:r>
            <a:r>
              <a:rPr lang="uk-UA" sz="1800" dirty="0" err="1" smtClean="0"/>
              <a:t>from</a:t>
            </a:r>
            <a:r>
              <a:rPr lang="uk-UA" sz="1800" dirty="0" smtClean="0"/>
              <a:t> </a:t>
            </a:r>
            <a:r>
              <a:rPr lang="uk-UA" sz="1800" dirty="0" err="1"/>
              <a:t>the</a:t>
            </a:r>
            <a:r>
              <a:rPr lang="uk-UA" sz="1800" dirty="0"/>
              <a:t> </a:t>
            </a:r>
            <a:r>
              <a:rPr lang="uk-UA" sz="1800" dirty="0" err="1"/>
              <a:t>draft</a:t>
            </a:r>
            <a:r>
              <a:rPr lang="uk-UA" sz="1800" dirty="0"/>
              <a:t> </a:t>
            </a:r>
            <a:r>
              <a:rPr lang="uk-UA" sz="1800" dirty="0" err="1" smtClean="0"/>
              <a:t>Recommendations</a:t>
            </a:r>
            <a:r>
              <a:rPr lang="en-US" sz="1800" dirty="0" smtClean="0"/>
              <a:t> </a:t>
            </a:r>
            <a:r>
              <a:rPr lang="uk-UA" sz="1800" dirty="0" err="1" smtClean="0"/>
              <a:t>concerning</a:t>
            </a:r>
            <a:r>
              <a:rPr lang="uk-UA" sz="1800" dirty="0" smtClean="0"/>
              <a:t> </a:t>
            </a:r>
            <a:r>
              <a:rPr lang="uk-UA" sz="1800" dirty="0" err="1"/>
              <a:t>the</a:t>
            </a:r>
            <a:r>
              <a:rPr lang="uk-UA" sz="1800" dirty="0"/>
              <a:t> </a:t>
            </a:r>
            <a:r>
              <a:rPr lang="uk-UA" sz="1800" dirty="0" err="1"/>
              <a:t>development</a:t>
            </a:r>
            <a:r>
              <a:rPr lang="uk-UA" sz="1800" dirty="0"/>
              <a:t> </a:t>
            </a:r>
            <a:r>
              <a:rPr lang="uk-UA" sz="1800" dirty="0" err="1"/>
              <a:t>of</a:t>
            </a:r>
            <a:r>
              <a:rPr lang="uk-UA" sz="1800" dirty="0"/>
              <a:t> </a:t>
            </a:r>
            <a:r>
              <a:rPr lang="uk-UA" sz="1800" dirty="0" err="1"/>
              <a:t>an</a:t>
            </a:r>
            <a:r>
              <a:rPr lang="uk-UA" sz="1800" dirty="0"/>
              <a:t> </a:t>
            </a:r>
            <a:r>
              <a:rPr lang="uk-UA" sz="1800" dirty="0" err="1"/>
              <a:t>independently</a:t>
            </a:r>
            <a:r>
              <a:rPr lang="uk-UA" sz="1800" dirty="0"/>
              <a:t> </a:t>
            </a:r>
            <a:r>
              <a:rPr lang="uk-UA" sz="1800" dirty="0" err="1"/>
              <a:t>administered</a:t>
            </a:r>
            <a:r>
              <a:rPr lang="uk-UA" sz="1800" dirty="0"/>
              <a:t> </a:t>
            </a:r>
            <a:r>
              <a:rPr lang="uk-UA" sz="1800" dirty="0" err="1"/>
              <a:t>national</a:t>
            </a:r>
            <a:r>
              <a:rPr lang="uk-UA" sz="1800" dirty="0"/>
              <a:t> </a:t>
            </a:r>
            <a:r>
              <a:rPr lang="uk-UA" sz="1800" dirty="0" err="1"/>
              <a:t>level</a:t>
            </a:r>
            <a:r>
              <a:rPr lang="uk-UA" sz="1800" dirty="0"/>
              <a:t> </a:t>
            </a:r>
            <a:r>
              <a:rPr lang="uk-UA" sz="1800" dirty="0" err="1"/>
              <a:t>certification</a:t>
            </a:r>
            <a:r>
              <a:rPr lang="uk-UA" sz="1800" dirty="0"/>
              <a:t> </a:t>
            </a:r>
            <a:r>
              <a:rPr lang="uk-UA" sz="1800" dirty="0" err="1"/>
              <a:t>scheme</a:t>
            </a:r>
            <a:r>
              <a:rPr lang="uk-UA" sz="1800" dirty="0"/>
              <a:t> </a:t>
            </a:r>
            <a:r>
              <a:rPr lang="uk-UA" sz="1800" dirty="0" err="1"/>
              <a:t>for</a:t>
            </a:r>
            <a:r>
              <a:rPr lang="uk-UA" sz="1800" dirty="0"/>
              <a:t> </a:t>
            </a:r>
            <a:r>
              <a:rPr lang="uk-UA" sz="1800" dirty="0" err="1"/>
              <a:t>ecologists</a:t>
            </a:r>
            <a:r>
              <a:rPr lang="uk-UA" sz="1800" dirty="0"/>
              <a:t> </a:t>
            </a:r>
            <a:r>
              <a:rPr lang="uk-UA" sz="1800" dirty="0" err="1"/>
              <a:t>involved</a:t>
            </a:r>
            <a:r>
              <a:rPr lang="uk-UA" sz="1800" dirty="0"/>
              <a:t> </a:t>
            </a:r>
            <a:r>
              <a:rPr lang="uk-UA" sz="1800" dirty="0" err="1"/>
              <a:t>in</a:t>
            </a:r>
            <a:r>
              <a:rPr lang="uk-UA" sz="1800" dirty="0"/>
              <a:t> </a:t>
            </a:r>
            <a:r>
              <a:rPr lang="uk-UA" sz="1800" dirty="0" err="1"/>
              <a:t>commercial</a:t>
            </a:r>
            <a:r>
              <a:rPr lang="uk-UA" sz="1800" dirty="0"/>
              <a:t> </a:t>
            </a:r>
            <a:r>
              <a:rPr lang="uk-UA" sz="1800" dirty="0" err="1"/>
              <a:t>work</a:t>
            </a:r>
            <a:r>
              <a:rPr lang="uk-UA" sz="1800" dirty="0"/>
              <a:t> </a:t>
            </a:r>
            <a:r>
              <a:rPr lang="uk-UA" sz="1800" dirty="0" err="1"/>
              <a:t>such</a:t>
            </a:r>
            <a:r>
              <a:rPr lang="uk-UA" sz="1800" dirty="0"/>
              <a:t> </a:t>
            </a:r>
            <a:r>
              <a:rPr lang="uk-UA" sz="1800" dirty="0" err="1"/>
              <a:t>as</a:t>
            </a:r>
            <a:r>
              <a:rPr lang="uk-UA" sz="1800" dirty="0"/>
              <a:t> EIA. </a:t>
            </a:r>
          </a:p>
          <a:p>
            <a:pPr>
              <a:buFont typeface="Wingdings" panose="05000000000000000000" pitchFamily="2" charset="2"/>
              <a:buChar char="v"/>
            </a:pP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289182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10808_07345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9144000" cy="411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52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10808_0648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9144000" cy="411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666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713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85" y="857250"/>
            <a:ext cx="771644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614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709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85" y="857250"/>
            <a:ext cx="771644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36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</TotalTime>
  <Words>377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Conclusion on the EIA of the planned activities</vt:lpstr>
      <vt:lpstr>State of affairs</vt:lpstr>
      <vt:lpstr> Draft Recommendation on the Presumed Threat to Emerald Network Site “Polonina Borzhava” from Wind Energy Development (Ua0000263)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Nastia</dc:creator>
  <cp:lastModifiedBy>Драпалюк Анастасія Миколаївна</cp:lastModifiedBy>
  <cp:revision>44</cp:revision>
  <dcterms:created xsi:type="dcterms:W3CDTF">2020-11-28T14:24:10Z</dcterms:created>
  <dcterms:modified xsi:type="dcterms:W3CDTF">2021-12-02T07:31:34Z</dcterms:modified>
</cp:coreProperties>
</file>