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51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4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9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4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9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8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68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85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12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04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09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B6DC-9673-4A31-BC9D-518D674EBBDF}" type="datetimeFigureOut">
              <a:rPr lang="uk-UA" smtClean="0"/>
              <a:pPr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553E-F06E-4926-AB97-665E86BC33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9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unis.eea.europa.eu/species-names-result.jsp?&amp;pageSize=10&amp;scientificName=Myotis+myotis&amp;relationOp=2&amp;typeForm=0&amp;showGroup=true&amp;showOrder=true&amp;showFamily=true&amp;showScientificName=true&amp;showVernacularNames=true&amp;showValidName=true&amp;searchSynonyms=true&amp;sort=2&amp;ascendency=0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nis.eea.europa.eu/species-names-result.jsp?&amp;pageSize=10&amp;scientificName=Carabus+hampei&amp;relationOp=2&amp;typeForm=0&amp;showGroup=true&amp;showOrder=true&amp;showFamily=true&amp;showScientificName=true&amp;showVernacularNames=true&amp;showValidName=true&amp;searchSynonyms=true&amp;sort=2&amp;ascendency=0" TargetMode="External"/><Relationship Id="rId5" Type="http://schemas.openxmlformats.org/officeDocument/2006/relationships/hyperlink" Target="http://eunis.eea.europa.eu/species-names-result.jsp?&amp;pageSize=10&amp;scientificName=Aegolius+funereus&amp;relationOp=2&amp;typeForm=0&amp;showGroup=true&amp;showOrder=true&amp;showFamily=true&amp;showScientificName=true&amp;showVernacularNames=true&amp;showValidName=true&amp;searchSynonyms=true&amp;sort=2&amp;ascendency=0" TargetMode="External"/><Relationship Id="rId10" Type="http://schemas.openxmlformats.org/officeDocument/2006/relationships/hyperlink" Target="http://eunis.eea.europa.eu/species-names-result.jsp?&amp;pageSize=10&amp;scientificName=Poa+granitica&amp;relationOp=2&amp;typeForm=0&amp;showGroup=true&amp;showOrder=true&amp;showFamily=true&amp;showScientificName=true&amp;showVernacularNames=true&amp;showValidName=true&amp;searchSynonyms=true&amp;sort=2&amp;ascendency=0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638800"/>
            <a:ext cx="7200800" cy="902766"/>
          </a:xfrm>
        </p:spPr>
        <p:txBody>
          <a:bodyPr>
            <a:noAutofit/>
          </a:bodyPr>
          <a:lstStyle/>
          <a:p>
            <a:pPr algn="l"/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Ministry</a:t>
            </a: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Environmental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Protection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Natural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Ukraine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endParaRPr lang="en-U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uk-UA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uk-UA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uk-UA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uk-UA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Standing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Committee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Bern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Convention</a:t>
            </a:r>
            <a:r>
              <a:rPr lang="uk-U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9856" y="-137386"/>
            <a:ext cx="7772400" cy="2750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/>
              <a:t>Presumed</a:t>
            </a:r>
            <a:r>
              <a:rPr lang="uk-UA" sz="2800" b="1" dirty="0"/>
              <a:t> </a:t>
            </a:r>
            <a:r>
              <a:rPr lang="uk-UA" sz="2800" b="1" dirty="0" err="1"/>
              <a:t>threat</a:t>
            </a:r>
            <a:r>
              <a:rPr lang="uk-UA" sz="2800" b="1" dirty="0"/>
              <a:t> </a:t>
            </a:r>
            <a:r>
              <a:rPr lang="uk-UA" sz="2800" b="1" dirty="0" err="1"/>
              <a:t>to</a:t>
            </a:r>
            <a:r>
              <a:rPr lang="uk-UA" sz="2800" b="1" dirty="0"/>
              <a:t> </a:t>
            </a:r>
            <a:r>
              <a:rPr lang="uk-UA" sz="2800" b="1" dirty="0" err="1"/>
              <a:t>Emerald</a:t>
            </a:r>
            <a:r>
              <a:rPr lang="uk-UA" sz="2800" b="1" dirty="0"/>
              <a:t> </a:t>
            </a:r>
            <a:r>
              <a:rPr lang="uk-UA" sz="2800" b="1" dirty="0" err="1"/>
              <a:t>site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r>
              <a:rPr lang="en-US" sz="2800" b="1" dirty="0" smtClean="0"/>
              <a:t>«</a:t>
            </a:r>
            <a:r>
              <a:rPr lang="uk-UA" sz="2800" b="1" dirty="0" err="1"/>
              <a:t>Polonina</a:t>
            </a:r>
            <a:r>
              <a:rPr lang="uk-UA" sz="2800" b="1" dirty="0"/>
              <a:t> </a:t>
            </a:r>
            <a:r>
              <a:rPr lang="uk-UA" sz="2800" b="1" dirty="0" err="1"/>
              <a:t>Borzhava</a:t>
            </a:r>
            <a:r>
              <a:rPr lang="en-US" sz="2800" b="1" dirty="0"/>
              <a:t>»</a:t>
            </a:r>
            <a:r>
              <a:rPr lang="uk-UA" sz="2800" b="1" dirty="0"/>
              <a:t> (UA0000263)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2800" b="1" dirty="0" err="1" smtClean="0"/>
              <a:t>from</a:t>
            </a:r>
            <a:r>
              <a:rPr lang="uk-UA" sz="2800" b="1" dirty="0" smtClean="0"/>
              <a:t> </a:t>
            </a:r>
            <a:r>
              <a:rPr lang="uk-UA" sz="2800" b="1" dirty="0" err="1"/>
              <a:t>wind</a:t>
            </a:r>
            <a:r>
              <a:rPr lang="uk-UA" sz="2800" b="1" dirty="0"/>
              <a:t> </a:t>
            </a:r>
            <a:r>
              <a:rPr lang="uk-UA" sz="2800" b="1" dirty="0" err="1"/>
              <a:t>energy</a:t>
            </a:r>
            <a:r>
              <a:rPr lang="uk-UA" sz="2800" b="1" dirty="0"/>
              <a:t> </a:t>
            </a:r>
            <a:r>
              <a:rPr lang="uk-UA" sz="2800" b="1" dirty="0" err="1"/>
              <a:t>development</a:t>
            </a:r>
            <a:r>
              <a:rPr lang="uk-UA" sz="2800" b="1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5656" y="3885359"/>
            <a:ext cx="6400800" cy="318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smtClean="0">
                <a:solidFill>
                  <a:srgbClr val="0070C0"/>
                </a:solidFill>
              </a:rPr>
              <a:t>Jan Šeffer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Фотография Хребет Полонина Красна / Алексей Медведев / photographers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1" y="2392642"/>
            <a:ext cx="9180512" cy="28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.fiev9-1.fna.fbcdn.net/v/t1.0-9/83560219_113498193748062_5537367655451263876_o.jpg?_nc_cat=107&amp;ccb=2&amp;_nc_sid=09cbfe&amp;_nc_ohc=hf6OnpEZdscAX-TUrA8&amp;_nc_ht=scontent.fiev9-1.fna&amp;oh=120a009e415ecc593fd04b9955777a5d&amp;oe=5FE688F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80359"/>
            <a:ext cx="1554766" cy="1554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1403" y="5638800"/>
            <a:ext cx="7772400" cy="90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15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O_20210808_065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67532"/>
            <a:ext cx="9144000" cy="252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75966" y="764704"/>
            <a:ext cx="246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04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520" t="13360" r="6971" b="3909"/>
          <a:stretch/>
        </p:blipFill>
        <p:spPr>
          <a:xfrm>
            <a:off x="611561" y="2636912"/>
            <a:ext cx="5112568" cy="374441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51720" y="443711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89586" y="810578"/>
            <a:ext cx="8258878" cy="1834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1600" dirty="0" err="1"/>
              <a:t>was</a:t>
            </a:r>
            <a:r>
              <a:rPr lang="uk-UA" sz="1600" dirty="0"/>
              <a:t> </a:t>
            </a:r>
            <a:r>
              <a:rPr lang="uk-UA" sz="1600" dirty="0" err="1"/>
              <a:t>determined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2016 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1600" dirty="0" err="1" smtClean="0"/>
              <a:t>an</a:t>
            </a:r>
            <a:r>
              <a:rPr lang="uk-UA" sz="1600" dirty="0" smtClean="0"/>
              <a:t> </a:t>
            </a:r>
            <a:r>
              <a:rPr lang="uk-UA" sz="1600" dirty="0" err="1" smtClean="0"/>
              <a:t>area</a:t>
            </a:r>
            <a:r>
              <a:rPr lang="uk-UA" sz="1600" dirty="0" smtClean="0"/>
              <a:t> </a:t>
            </a:r>
            <a:r>
              <a:rPr lang="en-US" sz="1600" dirty="0"/>
              <a:t>-</a:t>
            </a:r>
            <a:r>
              <a:rPr lang="uk-UA" sz="1600" dirty="0"/>
              <a:t> 4520.0 </a:t>
            </a:r>
            <a:r>
              <a:rPr lang="uk-UA" sz="1600" dirty="0" err="1"/>
              <a:t>hectares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1600" dirty="0" err="1"/>
              <a:t>Alpine</a:t>
            </a:r>
            <a:r>
              <a:rPr lang="uk-UA" sz="1600" dirty="0"/>
              <a:t> </a:t>
            </a:r>
            <a:r>
              <a:rPr lang="uk-UA" sz="1600" dirty="0" err="1"/>
              <a:t>Biogeographical</a:t>
            </a:r>
            <a:r>
              <a:rPr lang="uk-UA" sz="1600" dirty="0"/>
              <a:t> </a:t>
            </a:r>
            <a:r>
              <a:rPr lang="uk-UA" sz="1600" dirty="0" err="1"/>
              <a:t>Region</a:t>
            </a:r>
            <a:r>
              <a:rPr lang="uk-UA" sz="1600" dirty="0"/>
              <a:t>, </a:t>
            </a:r>
            <a:r>
              <a:rPr lang="uk-UA" sz="1600" dirty="0" err="1"/>
              <a:t>Carpathian</a:t>
            </a:r>
            <a:r>
              <a:rPr lang="uk-UA" sz="1600" dirty="0"/>
              <a:t> </a:t>
            </a:r>
            <a:r>
              <a:rPr lang="uk-UA" sz="1600" dirty="0" err="1"/>
              <a:t>Mountains</a:t>
            </a:r>
            <a:r>
              <a:rPr lang="uk-UA" sz="1600" dirty="0"/>
              <a:t>, </a:t>
            </a:r>
            <a:r>
              <a:rPr lang="uk-UA" sz="1600" dirty="0" err="1"/>
              <a:t>Transcarpathian</a:t>
            </a:r>
            <a:r>
              <a:rPr lang="uk-UA" sz="1600" dirty="0"/>
              <a:t> </a:t>
            </a:r>
            <a:r>
              <a:rPr lang="uk-UA" sz="1600" dirty="0" err="1" smtClean="0"/>
              <a:t>region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1600" dirty="0"/>
              <a:t>12 </a:t>
            </a:r>
            <a:r>
              <a:rPr lang="en-US" sz="1600" dirty="0"/>
              <a:t>h</a:t>
            </a:r>
            <a:r>
              <a:rPr lang="uk-UA" sz="1600" dirty="0" err="1"/>
              <a:t>abitat</a:t>
            </a:r>
            <a:r>
              <a:rPr lang="uk-UA" sz="1600" dirty="0"/>
              <a:t> </a:t>
            </a:r>
            <a:r>
              <a:rPr lang="uk-UA" sz="1600" dirty="0" err="1"/>
              <a:t>types</a:t>
            </a:r>
            <a:r>
              <a:rPr lang="uk-UA" sz="1600" dirty="0"/>
              <a:t> </a:t>
            </a:r>
            <a:r>
              <a:rPr lang="uk-UA" sz="1600" dirty="0" err="1"/>
              <a:t>listed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</a:t>
            </a:r>
            <a:r>
              <a:rPr lang="uk-UA" sz="1600" dirty="0" err="1"/>
              <a:t>Resolution</a:t>
            </a:r>
            <a:r>
              <a:rPr lang="uk-UA" sz="1600" dirty="0"/>
              <a:t> </a:t>
            </a:r>
            <a:r>
              <a:rPr lang="en-US" sz="1600" dirty="0" smtClean="0"/>
              <a:t>4 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1600" dirty="0"/>
              <a:t>20 </a:t>
            </a:r>
            <a:r>
              <a:rPr lang="en-US" sz="1600" dirty="0"/>
              <a:t>s</a:t>
            </a:r>
            <a:r>
              <a:rPr lang="uk-UA" sz="1600" dirty="0" err="1"/>
              <a:t>pecies</a:t>
            </a:r>
            <a:r>
              <a:rPr lang="uk-UA" sz="1600" dirty="0"/>
              <a:t> </a:t>
            </a:r>
            <a:r>
              <a:rPr lang="uk-UA" sz="1600" dirty="0" err="1"/>
              <a:t>listed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</a:t>
            </a:r>
            <a:r>
              <a:rPr lang="uk-UA" sz="1600" dirty="0" err="1"/>
              <a:t>Resolution</a:t>
            </a:r>
            <a:r>
              <a:rPr lang="uk-UA" sz="1600" dirty="0"/>
              <a:t> 6</a:t>
            </a:r>
            <a:r>
              <a:rPr lang="en-US" sz="1600" dirty="0"/>
              <a:t> (</a:t>
            </a:r>
            <a:r>
              <a:rPr lang="uk-UA" sz="1600" dirty="0"/>
              <a:t>14 </a:t>
            </a:r>
            <a:r>
              <a:rPr lang="uk-UA" sz="1600" dirty="0" err="1"/>
              <a:t>species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birds</a:t>
            </a:r>
            <a:r>
              <a:rPr lang="en-US" sz="1600" dirty="0"/>
              <a:t>, </a:t>
            </a:r>
            <a:r>
              <a:rPr lang="uk-UA" sz="1600" dirty="0"/>
              <a:t>4 </a:t>
            </a:r>
            <a:r>
              <a:rPr lang="uk-UA" sz="1600" dirty="0" err="1"/>
              <a:t>species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Mammals</a:t>
            </a:r>
            <a:r>
              <a:rPr lang="uk-UA" sz="1600" dirty="0"/>
              <a:t>, </a:t>
            </a:r>
            <a:r>
              <a:rPr lang="uk-UA" sz="1600" dirty="0" err="1"/>
              <a:t>including</a:t>
            </a:r>
            <a:r>
              <a:rPr lang="uk-UA" sz="1600" dirty="0"/>
              <a:t> 2 </a:t>
            </a:r>
            <a:r>
              <a:rPr lang="uk-UA" sz="1600" dirty="0" err="1"/>
              <a:t>species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bats</a:t>
            </a:r>
            <a:r>
              <a:rPr lang="en-US" sz="1600" dirty="0"/>
              <a:t> and </a:t>
            </a:r>
            <a:r>
              <a:rPr lang="uk-UA" sz="1600" dirty="0"/>
              <a:t>1 </a:t>
            </a:r>
            <a:r>
              <a:rPr lang="uk-UA" sz="1600" dirty="0" err="1"/>
              <a:t>species</a:t>
            </a:r>
            <a:r>
              <a:rPr lang="en-US" sz="1600" dirty="0"/>
              <a:t> of</a:t>
            </a:r>
            <a:r>
              <a:rPr lang="uk-UA" sz="1600" dirty="0"/>
              <a:t> </a:t>
            </a:r>
            <a:r>
              <a:rPr lang="uk-UA" sz="1600" dirty="0" err="1"/>
              <a:t>Invertebrates</a:t>
            </a:r>
            <a:r>
              <a:rPr lang="uk-UA" sz="1600" dirty="0"/>
              <a:t> - </a:t>
            </a:r>
            <a:r>
              <a:rPr lang="uk-UA" sz="1600" i="1" dirty="0" err="1"/>
              <a:t>Carabus</a:t>
            </a:r>
            <a:r>
              <a:rPr lang="uk-UA" sz="1600" i="1" dirty="0"/>
              <a:t> </a:t>
            </a:r>
            <a:r>
              <a:rPr lang="uk-UA" sz="1600" i="1" dirty="0" err="1"/>
              <a:t>hampei</a:t>
            </a:r>
            <a:r>
              <a:rPr lang="en-US" sz="1600" dirty="0"/>
              <a:t>) 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-117395"/>
            <a:ext cx="7560840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uk-UA" sz="2800" b="1" dirty="0" err="1">
                <a:latin typeface="+mj-lt"/>
                <a:ea typeface="+mj-ea"/>
                <a:cs typeface="+mj-cs"/>
              </a:rPr>
              <a:t>Emerald</a:t>
            </a:r>
            <a:r>
              <a:rPr lang="uk-UA" sz="2800" b="1" dirty="0">
                <a:latin typeface="+mj-lt"/>
                <a:ea typeface="+mj-ea"/>
                <a:cs typeface="+mj-cs"/>
              </a:rPr>
              <a:t> </a:t>
            </a:r>
            <a:r>
              <a:rPr lang="uk-UA" sz="2800" b="1" dirty="0" err="1">
                <a:latin typeface="+mj-lt"/>
                <a:ea typeface="+mj-ea"/>
                <a:cs typeface="+mj-cs"/>
              </a:rPr>
              <a:t>site</a:t>
            </a:r>
            <a:r>
              <a:rPr lang="uk-UA" sz="2800" b="1" dirty="0">
                <a:latin typeface="+mj-lt"/>
                <a:ea typeface="+mj-ea"/>
                <a:cs typeface="+mj-cs"/>
              </a:rPr>
              <a:t> UA0000263 «</a:t>
            </a:r>
            <a:r>
              <a:rPr lang="uk-UA" sz="2800" b="1" dirty="0" err="1" smtClean="0">
                <a:latin typeface="+mj-lt"/>
                <a:ea typeface="+mj-ea"/>
                <a:cs typeface="+mj-cs"/>
              </a:rPr>
              <a:t>Polon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i</a:t>
            </a:r>
            <a:r>
              <a:rPr lang="uk-UA" sz="2800" b="1" dirty="0" err="1" smtClean="0">
                <a:latin typeface="+mj-lt"/>
                <a:ea typeface="+mj-ea"/>
                <a:cs typeface="+mj-cs"/>
              </a:rPr>
              <a:t>na</a:t>
            </a:r>
            <a:r>
              <a:rPr lang="uk-UA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2800" b="1" dirty="0" err="1">
                <a:latin typeface="+mj-lt"/>
                <a:ea typeface="+mj-ea"/>
                <a:cs typeface="+mj-cs"/>
              </a:rPr>
              <a:t>Borzhava</a:t>
            </a:r>
            <a:r>
              <a:rPr lang="uk-UA" sz="2800" b="1" dirty="0"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3074" name="Picture 2" descr="У ПОШУКАХ ІСТИННОГО ТУРУНА ГАМПЕЯ – Станіславівський Натуралі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1341813" cy="13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ич волохатий (Aegolius funereus, мохноногий сыч) — Птахи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88" y="4713543"/>
            <a:ext cx="1316733" cy="13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24128" y="5960313"/>
            <a:ext cx="1664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hlinkClick r:id="rId5"/>
              </a:rPr>
              <a:t>Aegolius</a:t>
            </a:r>
            <a:r>
              <a:rPr lang="en-US" sz="1600" i="1" dirty="0">
                <a:hlinkClick r:id="rId5"/>
              </a:rPr>
              <a:t> </a:t>
            </a:r>
            <a:r>
              <a:rPr lang="en-US" sz="1600" i="1" dirty="0" err="1">
                <a:hlinkClick r:id="rId5"/>
              </a:rPr>
              <a:t>funereus</a:t>
            </a:r>
            <a:endParaRPr lang="uk-UA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4053359"/>
            <a:ext cx="1523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hlinkClick r:id="rId6"/>
              </a:rPr>
              <a:t>Carabus</a:t>
            </a:r>
            <a:r>
              <a:rPr lang="en-US" sz="1600" i="1" dirty="0">
                <a:hlinkClick r:id="rId6"/>
              </a:rPr>
              <a:t> </a:t>
            </a:r>
            <a:r>
              <a:rPr lang="en-US" sz="1600" i="1" dirty="0" err="1">
                <a:hlinkClick r:id="rId6"/>
              </a:rPr>
              <a:t>hampei</a:t>
            </a:r>
            <a:endParaRPr lang="uk-UA" sz="1600" i="1" dirty="0"/>
          </a:p>
        </p:txBody>
      </p:sp>
      <p:pic>
        <p:nvPicPr>
          <p:cNvPr id="3078" name="Picture 6" descr="Myotis myotis | UNEP/EUROBA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10" y="2797857"/>
            <a:ext cx="1577146" cy="10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35389" y="4025620"/>
            <a:ext cx="13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hlinkClick r:id="rId8"/>
              </a:rPr>
              <a:t>Myotis</a:t>
            </a:r>
            <a:r>
              <a:rPr lang="en-US" sz="1600" i="1" dirty="0">
                <a:hlinkClick r:id="rId8"/>
              </a:rPr>
              <a:t> </a:t>
            </a:r>
            <a:r>
              <a:rPr lang="en-US" sz="1600" i="1" dirty="0" err="1">
                <a:hlinkClick r:id="rId8"/>
              </a:rPr>
              <a:t>myotis</a:t>
            </a:r>
            <a:endParaRPr lang="uk-UA" sz="1600" i="1" dirty="0"/>
          </a:p>
        </p:txBody>
      </p:sp>
      <p:pic>
        <p:nvPicPr>
          <p:cNvPr id="3080" name="Picture 8" descr="Image - Poa granitica | BioLib.c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80" y="4374330"/>
            <a:ext cx="1154941" cy="16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25179" y="5960313"/>
            <a:ext cx="1283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hlinkClick r:id="rId10"/>
              </a:rPr>
              <a:t>Poa</a:t>
            </a:r>
            <a:r>
              <a:rPr lang="en-US" sz="1600" i="1" dirty="0">
                <a:hlinkClick r:id="rId10"/>
              </a:rPr>
              <a:t> </a:t>
            </a:r>
            <a:r>
              <a:rPr lang="en-US" sz="1600" i="1" dirty="0" err="1">
                <a:hlinkClick r:id="rId10"/>
              </a:rPr>
              <a:t>granitica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5816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708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Conclusion on the EIA of the planned activities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708" y="980728"/>
            <a:ext cx="8229600" cy="7056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Department of Ecology and Natural Resources </a:t>
            </a:r>
            <a:r>
              <a:rPr lang="en-US" sz="1600" dirty="0" smtClean="0"/>
              <a:t>of </a:t>
            </a:r>
            <a:r>
              <a:rPr lang="uk-UA" sz="1600" dirty="0" err="1" smtClean="0"/>
              <a:t>Zakarpatt</a:t>
            </a:r>
            <a:r>
              <a:rPr lang="en-US" sz="1600" dirty="0" err="1" smtClean="0"/>
              <a:t>i</a:t>
            </a:r>
            <a:r>
              <a:rPr lang="uk-UA" sz="1600" dirty="0" smtClean="0"/>
              <a:t>a </a:t>
            </a:r>
            <a:r>
              <a:rPr lang="en-US" sz="1600" dirty="0" smtClean="0"/>
              <a:t>Region</a:t>
            </a:r>
            <a:r>
              <a:rPr lang="uk-UA" sz="1600" dirty="0" smtClean="0"/>
              <a:t> </a:t>
            </a:r>
            <a:r>
              <a:rPr lang="en-US" sz="1600" dirty="0" smtClean="0"/>
              <a:t>considers </a:t>
            </a:r>
            <a:r>
              <a:rPr lang="en-US" sz="1600" b="1" dirty="0"/>
              <a:t>it feasible </a:t>
            </a:r>
            <a:r>
              <a:rPr lang="en-US" sz="1600" dirty="0"/>
              <a:t>to carry out the planned </a:t>
            </a:r>
            <a:r>
              <a:rPr lang="en-US" sz="1600" dirty="0" smtClean="0"/>
              <a:t>activity upon following condition: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a significant negative impact </a:t>
            </a:r>
            <a:r>
              <a:rPr lang="en-US" sz="1600" dirty="0" smtClean="0"/>
              <a:t>will </a:t>
            </a:r>
            <a:r>
              <a:rPr lang="en-US" sz="1600" dirty="0"/>
              <a:t>be detected during the implementation of the planned activity, and if such impact has not been assessed during the EIA and / or substantially alters the results of the EIA of the activity, the decision about such planned activity have to be </a:t>
            </a:r>
            <a:r>
              <a:rPr lang="en-US" sz="1600" b="1" dirty="0"/>
              <a:t>cancelled</a:t>
            </a:r>
            <a:r>
              <a:rPr lang="en-US" sz="1600" dirty="0"/>
              <a:t> by judge of court and the activity – </a:t>
            </a:r>
            <a:r>
              <a:rPr lang="en-US" sz="1600" b="1" dirty="0"/>
              <a:t>interrupted</a:t>
            </a:r>
            <a:r>
              <a:rPr lang="en-US" sz="1600" dirty="0"/>
              <a:t>.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1100" t="26189" r="31100" b="33192"/>
          <a:stretch/>
        </p:blipFill>
        <p:spPr>
          <a:xfrm>
            <a:off x="355742" y="1787778"/>
            <a:ext cx="4504290" cy="2721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501" t="11081" r="13775" b="3800"/>
          <a:stretch/>
        </p:blipFill>
        <p:spPr>
          <a:xfrm>
            <a:off x="4970730" y="1772816"/>
            <a:ext cx="387043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91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State </a:t>
            </a:r>
            <a:r>
              <a:rPr lang="en-US" sz="2800" b="1" dirty="0"/>
              <a:t>of affairs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80237"/>
            <a:ext cx="4163368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1600" b="1" dirty="0" smtClean="0"/>
              <a:t>March </a:t>
            </a:r>
            <a:r>
              <a:rPr lang="en-GB" sz="1600" b="1" dirty="0"/>
              <a:t>18, </a:t>
            </a:r>
            <a:r>
              <a:rPr lang="en-GB" sz="1600" b="1" dirty="0" smtClean="0"/>
              <a:t>2020 </a:t>
            </a:r>
            <a:r>
              <a:rPr lang="en-GB" sz="1600" dirty="0" smtClean="0"/>
              <a:t>- </a:t>
            </a:r>
            <a:r>
              <a:rPr lang="en-GB" sz="1600" dirty="0"/>
              <a:t>the </a:t>
            </a:r>
            <a:r>
              <a:rPr lang="en-GB" sz="1600" dirty="0" err="1" smtClean="0"/>
              <a:t>Zakarpattia</a:t>
            </a:r>
            <a:r>
              <a:rPr lang="en-GB" sz="1600" dirty="0" smtClean="0"/>
              <a:t> </a:t>
            </a:r>
            <a:r>
              <a:rPr lang="en-GB" sz="1600" dirty="0"/>
              <a:t>County Administrative </a:t>
            </a:r>
            <a:r>
              <a:rPr lang="en-GB" sz="1600" dirty="0" smtClean="0"/>
              <a:t>Court </a:t>
            </a:r>
            <a:r>
              <a:rPr lang="en-GB" sz="1600" dirty="0"/>
              <a:t>have been taking up in a public court the administrative case on the claim of the </a:t>
            </a:r>
            <a:r>
              <a:rPr lang="en-GB" sz="1600" dirty="0" smtClean="0"/>
              <a:t>NGO </a:t>
            </a:r>
            <a:r>
              <a:rPr lang="uk-UA" sz="1600" dirty="0" smtClean="0"/>
              <a:t>«</a:t>
            </a:r>
            <a:r>
              <a:rPr lang="en-GB" sz="1600" dirty="0"/>
              <a:t>International Institute of Man and Global Studies </a:t>
            </a:r>
            <a:r>
              <a:rPr lang="uk-UA" sz="1600" dirty="0"/>
              <a:t>«</a:t>
            </a:r>
            <a:r>
              <a:rPr lang="en-GB" sz="1600" dirty="0" err="1"/>
              <a:t>Noosphere</a:t>
            </a:r>
            <a:r>
              <a:rPr lang="uk-UA" sz="1600" dirty="0"/>
              <a:t>»</a:t>
            </a:r>
            <a:r>
              <a:rPr lang="en-GB" sz="1600" dirty="0"/>
              <a:t> to declare the conclusion illegal and revoke </a:t>
            </a:r>
            <a:r>
              <a:rPr lang="en-GB" sz="1600" dirty="0" smtClean="0"/>
              <a:t>it.</a:t>
            </a:r>
            <a:endParaRPr lang="uk-UA" sz="1600" dirty="0"/>
          </a:p>
          <a:p>
            <a:pPr marL="0" indent="0">
              <a:buNone/>
            </a:pPr>
            <a:r>
              <a:rPr lang="en-GB" sz="1600" b="1" dirty="0" smtClean="0"/>
              <a:t>November </a:t>
            </a:r>
            <a:r>
              <a:rPr lang="en-GB" sz="1600" b="1" dirty="0"/>
              <a:t>3, </a:t>
            </a:r>
            <a:r>
              <a:rPr lang="en-GB" sz="1600" b="1" dirty="0" smtClean="0"/>
              <a:t>2020 </a:t>
            </a:r>
            <a:r>
              <a:rPr lang="en-GB" sz="1600" dirty="0" smtClean="0"/>
              <a:t>- </a:t>
            </a:r>
            <a:r>
              <a:rPr lang="en-GB" sz="1600" dirty="0"/>
              <a:t>the Eighth Administrative Court of Appeal has satisfied </a:t>
            </a:r>
            <a:r>
              <a:rPr lang="en-GB" sz="1600" dirty="0" smtClean="0"/>
              <a:t>the </a:t>
            </a:r>
            <a:r>
              <a:rPr lang="en-GB" sz="1600" dirty="0"/>
              <a:t>appeal of the </a:t>
            </a:r>
            <a:r>
              <a:rPr lang="en-GB" sz="1600" dirty="0" err="1"/>
              <a:t>Volovets</a:t>
            </a:r>
            <a:r>
              <a:rPr lang="en-GB" sz="1600" dirty="0"/>
              <a:t> settlement council </a:t>
            </a:r>
            <a:r>
              <a:rPr lang="en-US" sz="1600" dirty="0" smtClean="0"/>
              <a:t>and others </a:t>
            </a:r>
            <a:r>
              <a:rPr lang="en-GB" sz="1600" dirty="0" smtClean="0"/>
              <a:t>and </a:t>
            </a:r>
            <a:r>
              <a:rPr lang="en-GB" sz="1600" dirty="0"/>
              <a:t>reverses the ban of the </a:t>
            </a:r>
            <a:r>
              <a:rPr lang="en-GB" sz="1600" dirty="0" smtClean="0"/>
              <a:t>EIA conclusion.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600" dirty="0"/>
          </a:p>
        </p:txBody>
      </p:sp>
      <p:pic>
        <p:nvPicPr>
          <p:cNvPr id="4098" name="Picture 2" descr="У четвер, 17 жовтня суд в Ужгороді перевірить законність &quot;екологічного&quot;  висновку по ВЕС на Боржаві @ Закарпаття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237"/>
            <a:ext cx="4061945" cy="26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2257" y="3717032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November 27, 2020 </a:t>
            </a:r>
            <a:r>
              <a:rPr lang="en-GB" sz="1600" dirty="0" smtClean="0"/>
              <a:t>- </a:t>
            </a:r>
            <a:r>
              <a:rPr lang="en-US" sz="1600" dirty="0" smtClean="0"/>
              <a:t>the </a:t>
            </a:r>
            <a:r>
              <a:rPr lang="en-US" sz="1600" dirty="0" err="1" smtClean="0"/>
              <a:t>Zakarpattia</a:t>
            </a:r>
            <a:r>
              <a:rPr lang="en-US" sz="1600" dirty="0" smtClean="0"/>
              <a:t> Region Prosecutor's Office filed a lawsuit with the Commercial Court of the </a:t>
            </a:r>
            <a:r>
              <a:rPr lang="en-US" sz="1600" dirty="0" err="1" smtClean="0"/>
              <a:t>Zakarpattia</a:t>
            </a:r>
            <a:r>
              <a:rPr lang="en-US" sz="1600" dirty="0" smtClean="0"/>
              <a:t> Region to declare the actions of the Main Department of the State </a:t>
            </a:r>
            <a:r>
              <a:rPr lang="en-US" sz="1600" dirty="0" err="1" smtClean="0"/>
              <a:t>Geocadastre</a:t>
            </a:r>
            <a:r>
              <a:rPr lang="en-US" sz="1600" dirty="0" smtClean="0"/>
              <a:t> in the </a:t>
            </a:r>
            <a:r>
              <a:rPr lang="en-US" sz="1600" dirty="0" err="1" smtClean="0"/>
              <a:t>Zakarpattia</a:t>
            </a:r>
            <a:r>
              <a:rPr lang="en-US" sz="1600" dirty="0" smtClean="0"/>
              <a:t> Region and one of the enterprises of the oblast illegal. </a:t>
            </a:r>
            <a:br>
              <a:rPr lang="en-US" sz="1600" dirty="0" smtClean="0"/>
            </a:br>
            <a:r>
              <a:rPr lang="en-US" sz="1600" dirty="0" smtClean="0"/>
              <a:t>The lawsuit was filed in the interests of the state represented by </a:t>
            </a:r>
            <a:r>
              <a:rPr lang="en-US" sz="1600" dirty="0" smtClean="0"/>
              <a:t>Ministry </a:t>
            </a:r>
            <a:r>
              <a:rPr lang="en-US" sz="1600" dirty="0" smtClean="0"/>
              <a:t>of Environmental Protection and Natural Resources of Ukraine.</a:t>
            </a:r>
          </a:p>
          <a:p>
            <a:pPr marL="0" indent="0">
              <a:buNone/>
            </a:pPr>
            <a:r>
              <a:rPr lang="en-US" sz="1600" b="1" dirty="0" smtClean="0"/>
              <a:t>December </a:t>
            </a:r>
            <a:r>
              <a:rPr lang="en-US" sz="1600" b="1" dirty="0"/>
              <a:t>29, 2020 </a:t>
            </a:r>
            <a:r>
              <a:rPr lang="en-US" sz="1600" dirty="0" smtClean="0"/>
              <a:t>- cassation </a:t>
            </a:r>
            <a:r>
              <a:rPr lang="en-US" sz="1600" dirty="0"/>
              <a:t>proceeding was open by appeal of Public organization «International Institute of Man and Global Studies </a:t>
            </a:r>
            <a:r>
              <a:rPr lang="uk-UA" sz="1600" dirty="0" smtClean="0"/>
              <a:t>«</a:t>
            </a:r>
            <a:r>
              <a:rPr lang="en-US" sz="1600" dirty="0" err="1" smtClean="0"/>
              <a:t>Noosphere</a:t>
            </a:r>
            <a:r>
              <a:rPr lang="en-US" sz="1600" dirty="0" smtClean="0"/>
              <a:t>» </a:t>
            </a:r>
            <a:r>
              <a:rPr lang="en-US" sz="1600" dirty="0"/>
              <a:t>against the abovementioned judgement. </a:t>
            </a:r>
            <a:endParaRPr lang="uk-UA" sz="1600" dirty="0"/>
          </a:p>
          <a:p>
            <a:pPr marL="0" indent="0">
              <a:buNone/>
            </a:pPr>
            <a:r>
              <a:rPr lang="en-US" sz="1600" b="1" dirty="0" smtClean="0"/>
              <a:t>A </a:t>
            </a:r>
            <a:r>
              <a:rPr lang="en-US" sz="1600" b="1" dirty="0"/>
              <a:t>decision in these cases has not yet been made.</a:t>
            </a:r>
            <a:endParaRPr lang="uk-UA" sz="1600" b="1" dirty="0"/>
          </a:p>
          <a:p>
            <a:pPr marL="0" indent="0">
              <a:buNone/>
            </a:pPr>
            <a:r>
              <a:rPr lang="en-US" sz="1600" b="1" dirty="0"/>
              <a:t>I</a:t>
            </a:r>
            <a:r>
              <a:rPr lang="en-US" sz="1600" b="1" dirty="0" smtClean="0"/>
              <a:t>mplementation </a:t>
            </a:r>
            <a:r>
              <a:rPr lang="en-US" sz="1600" b="1" dirty="0"/>
              <a:t>of the project </a:t>
            </a:r>
            <a:r>
              <a:rPr lang="en-US" sz="1600" b="1" dirty="0" smtClean="0"/>
              <a:t>has </a:t>
            </a:r>
            <a:r>
              <a:rPr lang="en-US" sz="1600" b="1" dirty="0"/>
              <a:t>not been started.</a:t>
            </a:r>
            <a:endParaRPr lang="uk-UA" sz="1600" b="1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348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Draft Recommendation on the Presumed Threat to Emerald Network Site “</a:t>
            </a:r>
            <a:r>
              <a:rPr lang="en-US" sz="2800" b="1" dirty="0" err="1" smtClean="0"/>
              <a:t>Polonina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Borzhava</a:t>
            </a:r>
            <a:r>
              <a:rPr lang="en-US" sz="2800" b="1" dirty="0" smtClean="0"/>
              <a:t>” from Wind Energy Development (Ua0000263) 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the work on implementing of Recommendation is already ongoing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dirty="0" err="1" smtClean="0"/>
              <a:t>request</a:t>
            </a:r>
            <a:r>
              <a:rPr lang="uk-UA" sz="1800" dirty="0" smtClean="0"/>
              <a:t> </a:t>
            </a:r>
            <a:r>
              <a:rPr lang="en-US" sz="1800" dirty="0" smtClean="0"/>
              <a:t>- </a:t>
            </a:r>
            <a:r>
              <a:rPr lang="uk-UA" sz="1800" dirty="0" err="1" smtClean="0"/>
              <a:t>to</a:t>
            </a:r>
            <a:r>
              <a:rPr lang="uk-UA" sz="1800" dirty="0" smtClean="0"/>
              <a:t> </a:t>
            </a:r>
            <a:r>
              <a:rPr lang="uk-UA" sz="1800" dirty="0" err="1"/>
              <a:t>exclude</a:t>
            </a:r>
            <a:r>
              <a:rPr lang="uk-UA" sz="1800" dirty="0"/>
              <a:t> </a:t>
            </a:r>
            <a:r>
              <a:rPr lang="uk-UA" sz="1800" dirty="0" err="1" smtClean="0"/>
              <a:t>item</a:t>
            </a:r>
            <a:r>
              <a:rPr lang="uk-UA" sz="1800" dirty="0" smtClean="0"/>
              <a:t> </a:t>
            </a:r>
            <a:r>
              <a:rPr lang="en-US" sz="1800" dirty="0" smtClean="0"/>
              <a:t>6 </a:t>
            </a:r>
            <a:r>
              <a:rPr lang="uk-UA" sz="1800" dirty="0" err="1" smtClean="0"/>
              <a:t>from</a:t>
            </a:r>
            <a:r>
              <a:rPr lang="uk-UA" sz="1800" dirty="0" smtClean="0"/>
              <a:t> </a:t>
            </a:r>
            <a:r>
              <a:rPr lang="uk-UA" sz="1800" dirty="0" err="1"/>
              <a:t>the</a:t>
            </a:r>
            <a:r>
              <a:rPr lang="uk-UA" sz="1800" dirty="0"/>
              <a:t> </a:t>
            </a:r>
            <a:r>
              <a:rPr lang="uk-UA" sz="1800" dirty="0" err="1"/>
              <a:t>draft</a:t>
            </a:r>
            <a:r>
              <a:rPr lang="uk-UA" sz="1800" dirty="0"/>
              <a:t> </a:t>
            </a:r>
            <a:r>
              <a:rPr lang="uk-UA" sz="1800" dirty="0" err="1" smtClean="0"/>
              <a:t>Recommendations</a:t>
            </a:r>
            <a:r>
              <a:rPr lang="en-US" sz="1800" dirty="0" smtClean="0"/>
              <a:t> </a:t>
            </a:r>
            <a:r>
              <a:rPr lang="uk-UA" sz="1800" dirty="0" err="1" smtClean="0"/>
              <a:t>concerning</a:t>
            </a:r>
            <a:r>
              <a:rPr lang="uk-UA" sz="1800" dirty="0" smtClean="0"/>
              <a:t> </a:t>
            </a:r>
            <a:r>
              <a:rPr lang="uk-UA" sz="1800" dirty="0" err="1"/>
              <a:t>the</a:t>
            </a:r>
            <a:r>
              <a:rPr lang="uk-UA" sz="1800" dirty="0"/>
              <a:t> </a:t>
            </a:r>
            <a:r>
              <a:rPr lang="uk-UA" sz="1800" dirty="0" err="1"/>
              <a:t>development</a:t>
            </a:r>
            <a:r>
              <a:rPr lang="uk-UA" sz="1800" dirty="0"/>
              <a:t> </a:t>
            </a:r>
            <a:r>
              <a:rPr lang="uk-UA" sz="1800" dirty="0" err="1"/>
              <a:t>of</a:t>
            </a:r>
            <a:r>
              <a:rPr lang="uk-UA" sz="1800" dirty="0"/>
              <a:t> </a:t>
            </a:r>
            <a:r>
              <a:rPr lang="uk-UA" sz="1800" dirty="0" err="1"/>
              <a:t>an</a:t>
            </a:r>
            <a:r>
              <a:rPr lang="uk-UA" sz="1800" dirty="0"/>
              <a:t> </a:t>
            </a:r>
            <a:r>
              <a:rPr lang="uk-UA" sz="1800" dirty="0" err="1"/>
              <a:t>independently</a:t>
            </a:r>
            <a:r>
              <a:rPr lang="uk-UA" sz="1800" dirty="0"/>
              <a:t> </a:t>
            </a:r>
            <a:r>
              <a:rPr lang="uk-UA" sz="1800" dirty="0" err="1"/>
              <a:t>administered</a:t>
            </a:r>
            <a:r>
              <a:rPr lang="uk-UA" sz="1800" dirty="0"/>
              <a:t> </a:t>
            </a:r>
            <a:r>
              <a:rPr lang="uk-UA" sz="1800" dirty="0" err="1"/>
              <a:t>national</a:t>
            </a:r>
            <a:r>
              <a:rPr lang="uk-UA" sz="1800" dirty="0"/>
              <a:t> </a:t>
            </a:r>
            <a:r>
              <a:rPr lang="uk-UA" sz="1800" dirty="0" err="1"/>
              <a:t>level</a:t>
            </a:r>
            <a:r>
              <a:rPr lang="uk-UA" sz="1800" dirty="0"/>
              <a:t> </a:t>
            </a:r>
            <a:r>
              <a:rPr lang="uk-UA" sz="1800" dirty="0" err="1"/>
              <a:t>certification</a:t>
            </a:r>
            <a:r>
              <a:rPr lang="uk-UA" sz="1800" dirty="0"/>
              <a:t> </a:t>
            </a:r>
            <a:r>
              <a:rPr lang="uk-UA" sz="1800" dirty="0" err="1"/>
              <a:t>scheme</a:t>
            </a:r>
            <a:r>
              <a:rPr lang="uk-UA" sz="1800" dirty="0"/>
              <a:t> </a:t>
            </a:r>
            <a:r>
              <a:rPr lang="uk-UA" sz="1800" dirty="0" err="1"/>
              <a:t>for</a:t>
            </a:r>
            <a:r>
              <a:rPr lang="uk-UA" sz="1800" dirty="0"/>
              <a:t> </a:t>
            </a:r>
            <a:r>
              <a:rPr lang="uk-UA" sz="1800" dirty="0" err="1"/>
              <a:t>ecologists</a:t>
            </a:r>
            <a:r>
              <a:rPr lang="uk-UA" sz="1800" dirty="0"/>
              <a:t> </a:t>
            </a:r>
            <a:r>
              <a:rPr lang="uk-UA" sz="1800" dirty="0" err="1"/>
              <a:t>involved</a:t>
            </a:r>
            <a:r>
              <a:rPr lang="uk-UA" sz="1800" dirty="0"/>
              <a:t> </a:t>
            </a:r>
            <a:r>
              <a:rPr lang="uk-UA" sz="1800" dirty="0" err="1"/>
              <a:t>in</a:t>
            </a:r>
            <a:r>
              <a:rPr lang="uk-UA" sz="1800" dirty="0"/>
              <a:t> </a:t>
            </a:r>
            <a:r>
              <a:rPr lang="uk-UA" sz="1800" dirty="0" err="1"/>
              <a:t>commercial</a:t>
            </a:r>
            <a:r>
              <a:rPr lang="uk-UA" sz="1800" dirty="0"/>
              <a:t> </a:t>
            </a:r>
            <a:r>
              <a:rPr lang="uk-UA" sz="1800" dirty="0" err="1"/>
              <a:t>work</a:t>
            </a:r>
            <a:r>
              <a:rPr lang="uk-UA" sz="1800" dirty="0"/>
              <a:t> </a:t>
            </a:r>
            <a:r>
              <a:rPr lang="uk-UA" sz="1800" dirty="0" err="1"/>
              <a:t>such</a:t>
            </a:r>
            <a:r>
              <a:rPr lang="uk-UA" sz="1800" dirty="0"/>
              <a:t> </a:t>
            </a:r>
            <a:r>
              <a:rPr lang="uk-UA" sz="1800" dirty="0" err="1"/>
              <a:t>as</a:t>
            </a:r>
            <a:r>
              <a:rPr lang="uk-UA" sz="1800" dirty="0"/>
              <a:t> EIA. 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8918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808_0734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808_0648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5" y="857250"/>
            <a:ext cx="771644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1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5" y="857250"/>
            <a:ext cx="771644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377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Conclusion on the EIA of the planned activities</vt:lpstr>
      <vt:lpstr>State of affairs</vt:lpstr>
      <vt:lpstr> Draft Recommendation on the Presumed Threat to Emerald Network Site “Polonina Borzhava” from Wind Energy Development (Ua0000263)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Nastia</dc:creator>
  <cp:lastModifiedBy>Драпалюк Анастасія Миколаївна</cp:lastModifiedBy>
  <cp:revision>44</cp:revision>
  <dcterms:created xsi:type="dcterms:W3CDTF">2020-11-28T14:24:10Z</dcterms:created>
  <dcterms:modified xsi:type="dcterms:W3CDTF">2021-12-02T07:31:34Z</dcterms:modified>
</cp:coreProperties>
</file>