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57" r:id="rId2"/>
    <p:sldId id="258" r:id="rId3"/>
    <p:sldId id="259" r:id="rId4"/>
    <p:sldId id="256" r:id="rId5"/>
    <p:sldId id="260" r:id="rId6"/>
    <p:sldId id="261" r:id="rId7"/>
    <p:sldId id="262" r:id="rId8"/>
    <p:sldId id="764" r:id="rId9"/>
    <p:sldId id="765" r:id="rId10"/>
    <p:sldId id="766" r:id="rId11"/>
    <p:sldId id="767" r:id="rId12"/>
    <p:sldId id="768" r:id="rId13"/>
    <p:sldId id="769" r:id="rId14"/>
    <p:sldId id="770" r:id="rId15"/>
    <p:sldId id="263" r:id="rId16"/>
    <p:sldId id="264" r:id="rId17"/>
    <p:sldId id="265" r:id="rId18"/>
    <p:sldId id="266" r:id="rId19"/>
    <p:sldId id="267" r:id="rId20"/>
    <p:sldId id="7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4A7218-DBF3-1440-AF4D-7EBB02F8E72D}" v="2" dt="2021-11-26T15:08:31.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49" autoAdjust="0"/>
    <p:restoredTop sz="94660"/>
  </p:normalViewPr>
  <p:slideViewPr>
    <p:cSldViewPr snapToGrid="0">
      <p:cViewPr varScale="1">
        <p:scale>
          <a:sx n="126" d="100"/>
          <a:sy n="126" d="100"/>
        </p:scale>
        <p:origin x="156" y="21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74ADB-185A-45C3-A0D8-54CA752608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34105D-00E4-4E2B-980C-56E586F37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6192D3F-D2DD-499D-9BAB-35BA357A3BF6}"/>
              </a:ext>
            </a:extLst>
          </p:cNvPr>
          <p:cNvSpPr>
            <a:spLocks noGrp="1"/>
          </p:cNvSpPr>
          <p:nvPr>
            <p:ph type="dt" sz="half" idx="10"/>
          </p:nvPr>
        </p:nvSpPr>
        <p:spPr/>
        <p:txBody>
          <a:bodyPr/>
          <a:lstStyle/>
          <a:p>
            <a:fld id="{1CF3FDD0-A75D-49FD-BBF7-DC3A89E7FCF4}" type="datetimeFigureOut">
              <a:rPr lang="en-GB" smtClean="0"/>
              <a:t>29/11/2021</a:t>
            </a:fld>
            <a:endParaRPr lang="en-GB"/>
          </a:p>
        </p:txBody>
      </p:sp>
      <p:sp>
        <p:nvSpPr>
          <p:cNvPr id="5" name="Footer Placeholder 4">
            <a:extLst>
              <a:ext uri="{FF2B5EF4-FFF2-40B4-BE49-F238E27FC236}">
                <a16:creationId xmlns:a16="http://schemas.microsoft.com/office/drawing/2014/main" id="{FFFBE227-00CC-45F2-AE6A-C846D4B1B7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4C0920-6C56-4CDD-BF14-4E34A07D0195}"/>
              </a:ext>
            </a:extLst>
          </p:cNvPr>
          <p:cNvSpPr>
            <a:spLocks noGrp="1"/>
          </p:cNvSpPr>
          <p:nvPr>
            <p:ph type="sldNum" sz="quarter" idx="12"/>
          </p:nvPr>
        </p:nvSpPr>
        <p:spPr/>
        <p:txBody>
          <a:bodyPr/>
          <a:lstStyle/>
          <a:p>
            <a:fld id="{0AA67D31-5487-44B7-91AD-E5FAEC9FCD44}" type="slidenum">
              <a:rPr lang="en-GB" smtClean="0"/>
              <a:t>‹#›</a:t>
            </a:fld>
            <a:endParaRPr lang="en-GB"/>
          </a:p>
        </p:txBody>
      </p:sp>
    </p:spTree>
    <p:extLst>
      <p:ext uri="{BB962C8B-B14F-4D97-AF65-F5344CB8AC3E}">
        <p14:creationId xmlns:p14="http://schemas.microsoft.com/office/powerpoint/2010/main" val="157855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6EE96-F908-4999-8338-49EE5D53A95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685E19-03FA-4095-895E-C93FB1F6B7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65042-66F9-45D4-9C23-2D636DAE6523}"/>
              </a:ext>
            </a:extLst>
          </p:cNvPr>
          <p:cNvSpPr>
            <a:spLocks noGrp="1"/>
          </p:cNvSpPr>
          <p:nvPr>
            <p:ph type="dt" sz="half" idx="10"/>
          </p:nvPr>
        </p:nvSpPr>
        <p:spPr/>
        <p:txBody>
          <a:bodyPr/>
          <a:lstStyle/>
          <a:p>
            <a:fld id="{1CF3FDD0-A75D-49FD-BBF7-DC3A89E7FCF4}" type="datetimeFigureOut">
              <a:rPr lang="en-GB" smtClean="0"/>
              <a:t>29/11/2021</a:t>
            </a:fld>
            <a:endParaRPr lang="en-GB"/>
          </a:p>
        </p:txBody>
      </p:sp>
      <p:sp>
        <p:nvSpPr>
          <p:cNvPr id="5" name="Footer Placeholder 4">
            <a:extLst>
              <a:ext uri="{FF2B5EF4-FFF2-40B4-BE49-F238E27FC236}">
                <a16:creationId xmlns:a16="http://schemas.microsoft.com/office/drawing/2014/main" id="{D0FD23EC-5D80-4D45-BF6C-6315C012A2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3334E5-6263-40E1-BE2A-98AD275D586C}"/>
              </a:ext>
            </a:extLst>
          </p:cNvPr>
          <p:cNvSpPr>
            <a:spLocks noGrp="1"/>
          </p:cNvSpPr>
          <p:nvPr>
            <p:ph type="sldNum" sz="quarter" idx="12"/>
          </p:nvPr>
        </p:nvSpPr>
        <p:spPr/>
        <p:txBody>
          <a:bodyPr/>
          <a:lstStyle/>
          <a:p>
            <a:fld id="{0AA67D31-5487-44B7-91AD-E5FAEC9FCD44}" type="slidenum">
              <a:rPr lang="en-GB" smtClean="0"/>
              <a:t>‹#›</a:t>
            </a:fld>
            <a:endParaRPr lang="en-GB"/>
          </a:p>
        </p:txBody>
      </p:sp>
    </p:spTree>
    <p:extLst>
      <p:ext uri="{BB962C8B-B14F-4D97-AF65-F5344CB8AC3E}">
        <p14:creationId xmlns:p14="http://schemas.microsoft.com/office/powerpoint/2010/main" val="4096786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2669B0-7FBA-44FF-91F7-3554CA89D9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A64AEC-6DC2-4E74-BA66-D052680FAB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94EDF6-3D53-43B5-B1A6-8E87CAFA642A}"/>
              </a:ext>
            </a:extLst>
          </p:cNvPr>
          <p:cNvSpPr>
            <a:spLocks noGrp="1"/>
          </p:cNvSpPr>
          <p:nvPr>
            <p:ph type="dt" sz="half" idx="10"/>
          </p:nvPr>
        </p:nvSpPr>
        <p:spPr/>
        <p:txBody>
          <a:bodyPr/>
          <a:lstStyle/>
          <a:p>
            <a:fld id="{1CF3FDD0-A75D-49FD-BBF7-DC3A89E7FCF4}" type="datetimeFigureOut">
              <a:rPr lang="en-GB" smtClean="0"/>
              <a:t>29/11/2021</a:t>
            </a:fld>
            <a:endParaRPr lang="en-GB"/>
          </a:p>
        </p:txBody>
      </p:sp>
      <p:sp>
        <p:nvSpPr>
          <p:cNvPr id="5" name="Footer Placeholder 4">
            <a:extLst>
              <a:ext uri="{FF2B5EF4-FFF2-40B4-BE49-F238E27FC236}">
                <a16:creationId xmlns:a16="http://schemas.microsoft.com/office/drawing/2014/main" id="{68CA6E65-9624-49B0-9A06-F6D9E0C242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F528D0-6A75-4384-919F-545D9B076FCC}"/>
              </a:ext>
            </a:extLst>
          </p:cNvPr>
          <p:cNvSpPr>
            <a:spLocks noGrp="1"/>
          </p:cNvSpPr>
          <p:nvPr>
            <p:ph type="sldNum" sz="quarter" idx="12"/>
          </p:nvPr>
        </p:nvSpPr>
        <p:spPr/>
        <p:txBody>
          <a:bodyPr/>
          <a:lstStyle/>
          <a:p>
            <a:fld id="{0AA67D31-5487-44B7-91AD-E5FAEC9FCD44}" type="slidenum">
              <a:rPr lang="en-GB" smtClean="0"/>
              <a:t>‹#›</a:t>
            </a:fld>
            <a:endParaRPr lang="en-GB"/>
          </a:p>
        </p:txBody>
      </p:sp>
    </p:spTree>
    <p:extLst>
      <p:ext uri="{BB962C8B-B14F-4D97-AF65-F5344CB8AC3E}">
        <p14:creationId xmlns:p14="http://schemas.microsoft.com/office/powerpoint/2010/main" val="875645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d slide with circle image">
    <p:spTree>
      <p:nvGrpSpPr>
        <p:cNvPr id="1" name=""/>
        <p:cNvGrpSpPr/>
        <p:nvPr/>
      </p:nvGrpSpPr>
      <p:grpSpPr>
        <a:xfrm>
          <a:off x="0" y="0"/>
          <a:ext cx="0" cy="0"/>
          <a:chOff x="0" y="0"/>
          <a:chExt cx="0" cy="0"/>
        </a:xfrm>
      </p:grpSpPr>
      <p:sp>
        <p:nvSpPr>
          <p:cNvPr id="7" name="Tijdelijke aanduiding voor afbeelding 24"/>
          <p:cNvSpPr>
            <a:spLocks noGrp="1"/>
          </p:cNvSpPr>
          <p:nvPr>
            <p:ph type="pic" sz="quarter" idx="16" hasCustomPrompt="1"/>
          </p:nvPr>
        </p:nvSpPr>
        <p:spPr>
          <a:xfrm>
            <a:off x="6135967" y="224477"/>
            <a:ext cx="5721600" cy="5721600"/>
          </a:xfrm>
          <a:prstGeom prst="ellipse">
            <a:avLst/>
          </a:prstGeom>
          <a:solidFill>
            <a:schemeClr val="accent4"/>
          </a:solidFill>
        </p:spPr>
        <p:txBody>
          <a:bodyPr anchor="ctr"/>
          <a:lstStyle>
            <a:lvl1pPr marL="0" indent="0" algn="ctr">
              <a:buNone/>
              <a:defRPr sz="1067"/>
            </a:lvl1pPr>
          </a:lstStyle>
          <a:p>
            <a:pPr lvl="0"/>
            <a:r>
              <a:rPr lang="en-GB" noProof="0"/>
              <a:t>Klik op het pictogram als u een afbeelding wilt toevoegen</a:t>
            </a:r>
          </a:p>
        </p:txBody>
      </p:sp>
      <p:sp>
        <p:nvSpPr>
          <p:cNvPr id="4" name="Titel 3"/>
          <p:cNvSpPr>
            <a:spLocks noGrp="1"/>
          </p:cNvSpPr>
          <p:nvPr>
            <p:ph type="title" hasCustomPrompt="1"/>
          </p:nvPr>
        </p:nvSpPr>
        <p:spPr>
          <a:xfrm>
            <a:off x="748800" y="230189"/>
            <a:ext cx="5088000" cy="1316267"/>
          </a:xfrm>
        </p:spPr>
        <p:txBody>
          <a:bodyPr/>
          <a:lstStyle/>
          <a:p>
            <a:r>
              <a:rPr lang="en-GB"/>
              <a:t>Klik om de stijl te bewerken</a:t>
            </a:r>
          </a:p>
        </p:txBody>
      </p:sp>
      <p:sp>
        <p:nvSpPr>
          <p:cNvPr id="5" name="Tijdelijke aanduiding voor dianummer 4"/>
          <p:cNvSpPr>
            <a:spLocks noGrp="1"/>
          </p:cNvSpPr>
          <p:nvPr>
            <p:ph type="sldNum" sz="quarter" idx="18"/>
          </p:nvPr>
        </p:nvSpPr>
        <p:spPr/>
        <p:txBody>
          <a:bodyPr/>
          <a:lstStyle/>
          <a:p>
            <a:pPr algn="r"/>
            <a:fld id="{F25965E0-7062-474C-8671-DB3A3CE669B0}" type="slidenum">
              <a:rPr lang="en-GB" smtClean="0"/>
              <a:pPr algn="r"/>
              <a:t>‹#›</a:t>
            </a:fld>
            <a:endParaRPr lang="en-GB"/>
          </a:p>
        </p:txBody>
      </p:sp>
      <p:sp>
        <p:nvSpPr>
          <p:cNvPr id="6" name="Tijdelijke aanduiding voor tekst 4"/>
          <p:cNvSpPr>
            <a:spLocks noGrp="1"/>
          </p:cNvSpPr>
          <p:nvPr>
            <p:ph type="body" sz="quarter" idx="17" hasCustomPrompt="1"/>
          </p:nvPr>
        </p:nvSpPr>
        <p:spPr>
          <a:xfrm>
            <a:off x="672000" y="1824001"/>
            <a:ext cx="5165381" cy="4122639"/>
          </a:xfrm>
        </p:spPr>
        <p:txBody>
          <a:bodyPr lIns="90000"/>
          <a:lstStyle>
            <a:lvl1pPr marL="0" indent="0">
              <a:buNone/>
              <a:defRPr>
                <a:solidFill>
                  <a:schemeClr val="bg1"/>
                </a:solidFill>
              </a:defRPr>
            </a:lvl1pPr>
          </a:lstStyle>
          <a:p>
            <a:pPr lvl="0"/>
            <a:r>
              <a:rPr lang="en-GB" err="1"/>
              <a:t>Klik</a:t>
            </a:r>
            <a:r>
              <a:rPr lang="en-GB"/>
              <a:t> om de </a:t>
            </a:r>
            <a:r>
              <a:rPr lang="en-GB" err="1"/>
              <a:t>modelstijlen</a:t>
            </a:r>
            <a:r>
              <a:rPr lang="en-GB"/>
              <a:t> te </a:t>
            </a:r>
            <a:r>
              <a:rPr lang="en-GB" err="1"/>
              <a:t>bewerken</a:t>
            </a:r>
            <a:endParaRPr lang="en-GB"/>
          </a:p>
        </p:txBody>
      </p:sp>
    </p:spTree>
    <p:extLst>
      <p:ext uri="{BB962C8B-B14F-4D97-AF65-F5344CB8AC3E}">
        <p14:creationId xmlns:p14="http://schemas.microsoft.com/office/powerpoint/2010/main" val="290178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4A40-926E-4B8A-813C-CBD2FC1386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240DBF-23DA-4FBE-93EB-5EEE74DCAE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06CB56-1C8A-44BE-80DC-396ACD83FA6A}"/>
              </a:ext>
            </a:extLst>
          </p:cNvPr>
          <p:cNvSpPr>
            <a:spLocks noGrp="1"/>
          </p:cNvSpPr>
          <p:nvPr>
            <p:ph type="dt" sz="half" idx="10"/>
          </p:nvPr>
        </p:nvSpPr>
        <p:spPr/>
        <p:txBody>
          <a:bodyPr/>
          <a:lstStyle/>
          <a:p>
            <a:fld id="{1CF3FDD0-A75D-49FD-BBF7-DC3A89E7FCF4}" type="datetimeFigureOut">
              <a:rPr lang="en-GB" smtClean="0"/>
              <a:t>29/11/2021</a:t>
            </a:fld>
            <a:endParaRPr lang="en-GB"/>
          </a:p>
        </p:txBody>
      </p:sp>
      <p:sp>
        <p:nvSpPr>
          <p:cNvPr id="5" name="Footer Placeholder 4">
            <a:extLst>
              <a:ext uri="{FF2B5EF4-FFF2-40B4-BE49-F238E27FC236}">
                <a16:creationId xmlns:a16="http://schemas.microsoft.com/office/drawing/2014/main" id="{FAE44573-573E-48E2-9C67-82AC96A075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817373-FD37-4460-80CD-FA01AD38AECC}"/>
              </a:ext>
            </a:extLst>
          </p:cNvPr>
          <p:cNvSpPr>
            <a:spLocks noGrp="1"/>
          </p:cNvSpPr>
          <p:nvPr>
            <p:ph type="sldNum" sz="quarter" idx="12"/>
          </p:nvPr>
        </p:nvSpPr>
        <p:spPr/>
        <p:txBody>
          <a:bodyPr/>
          <a:lstStyle/>
          <a:p>
            <a:fld id="{0AA67D31-5487-44B7-91AD-E5FAEC9FCD44}" type="slidenum">
              <a:rPr lang="en-GB" smtClean="0"/>
              <a:t>‹#›</a:t>
            </a:fld>
            <a:endParaRPr lang="en-GB"/>
          </a:p>
        </p:txBody>
      </p:sp>
    </p:spTree>
    <p:extLst>
      <p:ext uri="{BB962C8B-B14F-4D97-AF65-F5344CB8AC3E}">
        <p14:creationId xmlns:p14="http://schemas.microsoft.com/office/powerpoint/2010/main" val="260893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2E84-9D60-43A5-8C29-C92F627640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F709B5-4500-47B5-8FCE-8183D1CB18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0FF232-E02B-4B00-A186-82FF84F48C15}"/>
              </a:ext>
            </a:extLst>
          </p:cNvPr>
          <p:cNvSpPr>
            <a:spLocks noGrp="1"/>
          </p:cNvSpPr>
          <p:nvPr>
            <p:ph type="dt" sz="half" idx="10"/>
          </p:nvPr>
        </p:nvSpPr>
        <p:spPr/>
        <p:txBody>
          <a:bodyPr/>
          <a:lstStyle/>
          <a:p>
            <a:fld id="{1CF3FDD0-A75D-49FD-BBF7-DC3A89E7FCF4}" type="datetimeFigureOut">
              <a:rPr lang="en-GB" smtClean="0"/>
              <a:t>29/11/2021</a:t>
            </a:fld>
            <a:endParaRPr lang="en-GB"/>
          </a:p>
        </p:txBody>
      </p:sp>
      <p:sp>
        <p:nvSpPr>
          <p:cNvPr id="5" name="Footer Placeholder 4">
            <a:extLst>
              <a:ext uri="{FF2B5EF4-FFF2-40B4-BE49-F238E27FC236}">
                <a16:creationId xmlns:a16="http://schemas.microsoft.com/office/drawing/2014/main" id="{F72F02E7-5EB2-44A6-AD75-6E8C70BC44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7645AE-111C-4551-8EE1-5A1DC5DB4E3E}"/>
              </a:ext>
            </a:extLst>
          </p:cNvPr>
          <p:cNvSpPr>
            <a:spLocks noGrp="1"/>
          </p:cNvSpPr>
          <p:nvPr>
            <p:ph type="sldNum" sz="quarter" idx="12"/>
          </p:nvPr>
        </p:nvSpPr>
        <p:spPr/>
        <p:txBody>
          <a:bodyPr/>
          <a:lstStyle/>
          <a:p>
            <a:fld id="{0AA67D31-5487-44B7-91AD-E5FAEC9FCD44}" type="slidenum">
              <a:rPr lang="en-GB" smtClean="0"/>
              <a:t>‹#›</a:t>
            </a:fld>
            <a:endParaRPr lang="en-GB"/>
          </a:p>
        </p:txBody>
      </p:sp>
    </p:spTree>
    <p:extLst>
      <p:ext uri="{BB962C8B-B14F-4D97-AF65-F5344CB8AC3E}">
        <p14:creationId xmlns:p14="http://schemas.microsoft.com/office/powerpoint/2010/main" val="2428277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D8DD8-8216-4F4C-9D8B-8E41DB462D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F9B257-40FF-4548-A256-49BB15E7E8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3F188E-D843-4247-87EA-323CB35047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235FE98-98DC-4DB0-988B-64FEC7686E73}"/>
              </a:ext>
            </a:extLst>
          </p:cNvPr>
          <p:cNvSpPr>
            <a:spLocks noGrp="1"/>
          </p:cNvSpPr>
          <p:nvPr>
            <p:ph type="dt" sz="half" idx="10"/>
          </p:nvPr>
        </p:nvSpPr>
        <p:spPr/>
        <p:txBody>
          <a:bodyPr/>
          <a:lstStyle/>
          <a:p>
            <a:fld id="{1CF3FDD0-A75D-49FD-BBF7-DC3A89E7FCF4}" type="datetimeFigureOut">
              <a:rPr lang="en-GB" smtClean="0"/>
              <a:t>29/11/2021</a:t>
            </a:fld>
            <a:endParaRPr lang="en-GB"/>
          </a:p>
        </p:txBody>
      </p:sp>
      <p:sp>
        <p:nvSpPr>
          <p:cNvPr id="6" name="Footer Placeholder 5">
            <a:extLst>
              <a:ext uri="{FF2B5EF4-FFF2-40B4-BE49-F238E27FC236}">
                <a16:creationId xmlns:a16="http://schemas.microsoft.com/office/drawing/2014/main" id="{A41193A5-1BB9-41B7-93E4-0401B05E38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E65023-5B50-43A0-9FE9-3C2660BDFDB7}"/>
              </a:ext>
            </a:extLst>
          </p:cNvPr>
          <p:cNvSpPr>
            <a:spLocks noGrp="1"/>
          </p:cNvSpPr>
          <p:nvPr>
            <p:ph type="sldNum" sz="quarter" idx="12"/>
          </p:nvPr>
        </p:nvSpPr>
        <p:spPr/>
        <p:txBody>
          <a:bodyPr/>
          <a:lstStyle/>
          <a:p>
            <a:fld id="{0AA67D31-5487-44B7-91AD-E5FAEC9FCD44}" type="slidenum">
              <a:rPr lang="en-GB" smtClean="0"/>
              <a:t>‹#›</a:t>
            </a:fld>
            <a:endParaRPr lang="en-GB"/>
          </a:p>
        </p:txBody>
      </p:sp>
    </p:spTree>
    <p:extLst>
      <p:ext uri="{BB962C8B-B14F-4D97-AF65-F5344CB8AC3E}">
        <p14:creationId xmlns:p14="http://schemas.microsoft.com/office/powerpoint/2010/main" val="3503842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CE112-515C-4F85-82FE-22ADB71A158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CC9097-61A9-4AFF-BE16-7AA11F4065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948900-0477-472F-8BCA-2206C94A1A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F65140-41EC-4F9E-B508-3FCCEE19CD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55C557-A597-43E9-B04B-237D63C197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30FD09-BF3C-4973-8992-7B71B07939E5}"/>
              </a:ext>
            </a:extLst>
          </p:cNvPr>
          <p:cNvSpPr>
            <a:spLocks noGrp="1"/>
          </p:cNvSpPr>
          <p:nvPr>
            <p:ph type="dt" sz="half" idx="10"/>
          </p:nvPr>
        </p:nvSpPr>
        <p:spPr/>
        <p:txBody>
          <a:bodyPr/>
          <a:lstStyle/>
          <a:p>
            <a:fld id="{1CF3FDD0-A75D-49FD-BBF7-DC3A89E7FCF4}" type="datetimeFigureOut">
              <a:rPr lang="en-GB" smtClean="0"/>
              <a:t>29/11/2021</a:t>
            </a:fld>
            <a:endParaRPr lang="en-GB"/>
          </a:p>
        </p:txBody>
      </p:sp>
      <p:sp>
        <p:nvSpPr>
          <p:cNvPr id="8" name="Footer Placeholder 7">
            <a:extLst>
              <a:ext uri="{FF2B5EF4-FFF2-40B4-BE49-F238E27FC236}">
                <a16:creationId xmlns:a16="http://schemas.microsoft.com/office/drawing/2014/main" id="{20E45740-5C4A-4293-B160-E94A21B0CE3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2974C1-77FF-401E-ABAE-B200F56C7032}"/>
              </a:ext>
            </a:extLst>
          </p:cNvPr>
          <p:cNvSpPr>
            <a:spLocks noGrp="1"/>
          </p:cNvSpPr>
          <p:nvPr>
            <p:ph type="sldNum" sz="quarter" idx="12"/>
          </p:nvPr>
        </p:nvSpPr>
        <p:spPr/>
        <p:txBody>
          <a:bodyPr/>
          <a:lstStyle/>
          <a:p>
            <a:fld id="{0AA67D31-5487-44B7-91AD-E5FAEC9FCD44}" type="slidenum">
              <a:rPr lang="en-GB" smtClean="0"/>
              <a:t>‹#›</a:t>
            </a:fld>
            <a:endParaRPr lang="en-GB"/>
          </a:p>
        </p:txBody>
      </p:sp>
    </p:spTree>
    <p:extLst>
      <p:ext uri="{BB962C8B-B14F-4D97-AF65-F5344CB8AC3E}">
        <p14:creationId xmlns:p14="http://schemas.microsoft.com/office/powerpoint/2010/main" val="134680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025BD-917E-48C8-8901-AB878D38CD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AE9597-977A-4FB8-ABF8-488DD7DDFE84}"/>
              </a:ext>
            </a:extLst>
          </p:cNvPr>
          <p:cNvSpPr>
            <a:spLocks noGrp="1"/>
          </p:cNvSpPr>
          <p:nvPr>
            <p:ph type="dt" sz="half" idx="10"/>
          </p:nvPr>
        </p:nvSpPr>
        <p:spPr/>
        <p:txBody>
          <a:bodyPr/>
          <a:lstStyle/>
          <a:p>
            <a:fld id="{1CF3FDD0-A75D-49FD-BBF7-DC3A89E7FCF4}" type="datetimeFigureOut">
              <a:rPr lang="en-GB" smtClean="0"/>
              <a:t>29/11/2021</a:t>
            </a:fld>
            <a:endParaRPr lang="en-GB"/>
          </a:p>
        </p:txBody>
      </p:sp>
      <p:sp>
        <p:nvSpPr>
          <p:cNvPr id="4" name="Footer Placeholder 3">
            <a:extLst>
              <a:ext uri="{FF2B5EF4-FFF2-40B4-BE49-F238E27FC236}">
                <a16:creationId xmlns:a16="http://schemas.microsoft.com/office/drawing/2014/main" id="{E5E323E5-D079-4CE0-A5DC-1F4CE8C6DF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995CC30-C726-41D6-B07B-47D8766B8CB2}"/>
              </a:ext>
            </a:extLst>
          </p:cNvPr>
          <p:cNvSpPr>
            <a:spLocks noGrp="1"/>
          </p:cNvSpPr>
          <p:nvPr>
            <p:ph type="sldNum" sz="quarter" idx="12"/>
          </p:nvPr>
        </p:nvSpPr>
        <p:spPr/>
        <p:txBody>
          <a:bodyPr/>
          <a:lstStyle/>
          <a:p>
            <a:fld id="{0AA67D31-5487-44B7-91AD-E5FAEC9FCD44}" type="slidenum">
              <a:rPr lang="en-GB" smtClean="0"/>
              <a:t>‹#›</a:t>
            </a:fld>
            <a:endParaRPr lang="en-GB"/>
          </a:p>
        </p:txBody>
      </p:sp>
    </p:spTree>
    <p:extLst>
      <p:ext uri="{BB962C8B-B14F-4D97-AF65-F5344CB8AC3E}">
        <p14:creationId xmlns:p14="http://schemas.microsoft.com/office/powerpoint/2010/main" val="1256014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3EFBBD-EF46-434E-BB81-8FF4A4FAF5EF}"/>
              </a:ext>
            </a:extLst>
          </p:cNvPr>
          <p:cNvSpPr>
            <a:spLocks noGrp="1"/>
          </p:cNvSpPr>
          <p:nvPr>
            <p:ph type="dt" sz="half" idx="10"/>
          </p:nvPr>
        </p:nvSpPr>
        <p:spPr/>
        <p:txBody>
          <a:bodyPr/>
          <a:lstStyle/>
          <a:p>
            <a:fld id="{1CF3FDD0-A75D-49FD-BBF7-DC3A89E7FCF4}" type="datetimeFigureOut">
              <a:rPr lang="en-GB" smtClean="0"/>
              <a:t>29/11/2021</a:t>
            </a:fld>
            <a:endParaRPr lang="en-GB"/>
          </a:p>
        </p:txBody>
      </p:sp>
      <p:sp>
        <p:nvSpPr>
          <p:cNvPr id="3" name="Footer Placeholder 2">
            <a:extLst>
              <a:ext uri="{FF2B5EF4-FFF2-40B4-BE49-F238E27FC236}">
                <a16:creationId xmlns:a16="http://schemas.microsoft.com/office/drawing/2014/main" id="{165A628D-892E-4959-87B4-ACF725961D9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A38206-8AD7-42EA-8ABE-F7F943B75F68}"/>
              </a:ext>
            </a:extLst>
          </p:cNvPr>
          <p:cNvSpPr>
            <a:spLocks noGrp="1"/>
          </p:cNvSpPr>
          <p:nvPr>
            <p:ph type="sldNum" sz="quarter" idx="12"/>
          </p:nvPr>
        </p:nvSpPr>
        <p:spPr/>
        <p:txBody>
          <a:bodyPr/>
          <a:lstStyle/>
          <a:p>
            <a:fld id="{0AA67D31-5487-44B7-91AD-E5FAEC9FCD44}" type="slidenum">
              <a:rPr lang="en-GB" smtClean="0"/>
              <a:t>‹#›</a:t>
            </a:fld>
            <a:endParaRPr lang="en-GB"/>
          </a:p>
        </p:txBody>
      </p:sp>
    </p:spTree>
    <p:extLst>
      <p:ext uri="{BB962C8B-B14F-4D97-AF65-F5344CB8AC3E}">
        <p14:creationId xmlns:p14="http://schemas.microsoft.com/office/powerpoint/2010/main" val="84047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7AAAF-5605-411A-B45E-7F9B3E20A8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21AE71-AB42-4B60-B975-AC60C371C1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92C24DB-3237-4037-8B8B-4F4C8BAAA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1D35F-EBFE-4BC8-B9C6-788DBF484D98}"/>
              </a:ext>
            </a:extLst>
          </p:cNvPr>
          <p:cNvSpPr>
            <a:spLocks noGrp="1"/>
          </p:cNvSpPr>
          <p:nvPr>
            <p:ph type="dt" sz="half" idx="10"/>
          </p:nvPr>
        </p:nvSpPr>
        <p:spPr/>
        <p:txBody>
          <a:bodyPr/>
          <a:lstStyle/>
          <a:p>
            <a:fld id="{1CF3FDD0-A75D-49FD-BBF7-DC3A89E7FCF4}" type="datetimeFigureOut">
              <a:rPr lang="en-GB" smtClean="0"/>
              <a:t>29/11/2021</a:t>
            </a:fld>
            <a:endParaRPr lang="en-GB"/>
          </a:p>
        </p:txBody>
      </p:sp>
      <p:sp>
        <p:nvSpPr>
          <p:cNvPr id="6" name="Footer Placeholder 5">
            <a:extLst>
              <a:ext uri="{FF2B5EF4-FFF2-40B4-BE49-F238E27FC236}">
                <a16:creationId xmlns:a16="http://schemas.microsoft.com/office/drawing/2014/main" id="{9E5EF018-7F32-47F5-8DB8-2B1E7D6384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59641A-0CCA-47B9-8FF5-08D09E83B54C}"/>
              </a:ext>
            </a:extLst>
          </p:cNvPr>
          <p:cNvSpPr>
            <a:spLocks noGrp="1"/>
          </p:cNvSpPr>
          <p:nvPr>
            <p:ph type="sldNum" sz="quarter" idx="12"/>
          </p:nvPr>
        </p:nvSpPr>
        <p:spPr/>
        <p:txBody>
          <a:bodyPr/>
          <a:lstStyle/>
          <a:p>
            <a:fld id="{0AA67D31-5487-44B7-91AD-E5FAEC9FCD44}" type="slidenum">
              <a:rPr lang="en-GB" smtClean="0"/>
              <a:t>‹#›</a:t>
            </a:fld>
            <a:endParaRPr lang="en-GB"/>
          </a:p>
        </p:txBody>
      </p:sp>
    </p:spTree>
    <p:extLst>
      <p:ext uri="{BB962C8B-B14F-4D97-AF65-F5344CB8AC3E}">
        <p14:creationId xmlns:p14="http://schemas.microsoft.com/office/powerpoint/2010/main" val="386725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C7C4-9B0B-4734-8C5D-764D011099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FD4D67-F45B-48DA-BE93-003065EC88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A5E3A1-E4CB-48D5-9A19-0150534DAF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F01322-0E7D-4C99-A0C9-FD5AF03EFE62}"/>
              </a:ext>
            </a:extLst>
          </p:cNvPr>
          <p:cNvSpPr>
            <a:spLocks noGrp="1"/>
          </p:cNvSpPr>
          <p:nvPr>
            <p:ph type="dt" sz="half" idx="10"/>
          </p:nvPr>
        </p:nvSpPr>
        <p:spPr/>
        <p:txBody>
          <a:bodyPr/>
          <a:lstStyle/>
          <a:p>
            <a:fld id="{1CF3FDD0-A75D-49FD-BBF7-DC3A89E7FCF4}" type="datetimeFigureOut">
              <a:rPr lang="en-GB" smtClean="0"/>
              <a:t>29/11/2021</a:t>
            </a:fld>
            <a:endParaRPr lang="en-GB"/>
          </a:p>
        </p:txBody>
      </p:sp>
      <p:sp>
        <p:nvSpPr>
          <p:cNvPr id="6" name="Footer Placeholder 5">
            <a:extLst>
              <a:ext uri="{FF2B5EF4-FFF2-40B4-BE49-F238E27FC236}">
                <a16:creationId xmlns:a16="http://schemas.microsoft.com/office/drawing/2014/main" id="{2DE5970F-BC0C-4B34-983E-90C44C7F38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360F7B-6C0D-422C-B2FA-F045B89022B9}"/>
              </a:ext>
            </a:extLst>
          </p:cNvPr>
          <p:cNvSpPr>
            <a:spLocks noGrp="1"/>
          </p:cNvSpPr>
          <p:nvPr>
            <p:ph type="sldNum" sz="quarter" idx="12"/>
          </p:nvPr>
        </p:nvSpPr>
        <p:spPr/>
        <p:txBody>
          <a:bodyPr/>
          <a:lstStyle/>
          <a:p>
            <a:fld id="{0AA67D31-5487-44B7-91AD-E5FAEC9FCD44}" type="slidenum">
              <a:rPr lang="en-GB" smtClean="0"/>
              <a:t>‹#›</a:t>
            </a:fld>
            <a:endParaRPr lang="en-GB"/>
          </a:p>
        </p:txBody>
      </p:sp>
    </p:spTree>
    <p:extLst>
      <p:ext uri="{BB962C8B-B14F-4D97-AF65-F5344CB8AC3E}">
        <p14:creationId xmlns:p14="http://schemas.microsoft.com/office/powerpoint/2010/main" val="1882423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0CCE83-0E31-4B13-B481-EE020097EE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E787B5-B4EF-46A4-83F9-7D05C56E76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F53294-9866-4DB0-BAE1-CCEBD3DBDB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3FDD0-A75D-49FD-BBF7-DC3A89E7FCF4}" type="datetimeFigureOut">
              <a:rPr lang="en-GB" smtClean="0"/>
              <a:t>29/11/2021</a:t>
            </a:fld>
            <a:endParaRPr lang="en-GB"/>
          </a:p>
        </p:txBody>
      </p:sp>
      <p:sp>
        <p:nvSpPr>
          <p:cNvPr id="5" name="Footer Placeholder 4">
            <a:extLst>
              <a:ext uri="{FF2B5EF4-FFF2-40B4-BE49-F238E27FC236}">
                <a16:creationId xmlns:a16="http://schemas.microsoft.com/office/drawing/2014/main" id="{BD3E4DE7-E538-46D2-AAAC-84C25EFD62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E36BF95-45E6-4F40-BDB7-96D20FD545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67D31-5487-44B7-91AD-E5FAEC9FCD44}" type="slidenum">
              <a:rPr lang="en-GB" smtClean="0"/>
              <a:t>‹#›</a:t>
            </a:fld>
            <a:endParaRPr lang="en-GB"/>
          </a:p>
        </p:txBody>
      </p:sp>
    </p:spTree>
    <p:extLst>
      <p:ext uri="{BB962C8B-B14F-4D97-AF65-F5344CB8AC3E}">
        <p14:creationId xmlns:p14="http://schemas.microsoft.com/office/powerpoint/2010/main" val="300696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5580C5-1E4D-4CE8-B9FC-9847AD5A03B6}"/>
              </a:ext>
            </a:extLst>
          </p:cNvPr>
          <p:cNvSpPr>
            <a:spLocks noGrp="1"/>
          </p:cNvSpPr>
          <p:nvPr>
            <p:ph type="title"/>
          </p:nvPr>
        </p:nvSpPr>
        <p:spPr>
          <a:xfrm>
            <a:off x="640080" y="325369"/>
            <a:ext cx="4368602" cy="1956841"/>
          </a:xfrm>
        </p:spPr>
        <p:txBody>
          <a:bodyPr anchor="b">
            <a:normAutofit fontScale="90000"/>
          </a:bodyPr>
          <a:lstStyle/>
          <a:p>
            <a:r>
              <a:rPr lang="en-GB" sz="4200" b="1" dirty="0"/>
              <a:t>REPORT OF THE ONLINE ADVISORY MISSION (Sept 2021)</a:t>
            </a:r>
            <a:endParaRPr lang="en-GB" sz="420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0BB40E-E935-48BB-B7B8-D8DBEED14376}"/>
              </a:ext>
            </a:extLst>
          </p:cNvPr>
          <p:cNvSpPr>
            <a:spLocks noGrp="1"/>
          </p:cNvSpPr>
          <p:nvPr>
            <p:ph idx="1"/>
          </p:nvPr>
        </p:nvSpPr>
        <p:spPr>
          <a:xfrm>
            <a:off x="640080" y="2872899"/>
            <a:ext cx="4243589" cy="3320668"/>
          </a:xfrm>
        </p:spPr>
        <p:txBody>
          <a:bodyPr>
            <a:normAutofit/>
          </a:bodyPr>
          <a:lstStyle/>
          <a:p>
            <a:pPr marL="0" indent="0">
              <a:buNone/>
            </a:pPr>
            <a:r>
              <a:rPr lang="en-GB" sz="1900" b="1" dirty="0"/>
              <a:t>Presumed threat to Emerald Network </a:t>
            </a:r>
          </a:p>
          <a:p>
            <a:pPr marL="0" indent="0">
              <a:buNone/>
            </a:pPr>
            <a:r>
              <a:rPr lang="en-GB" sz="1900" b="1" dirty="0"/>
              <a:t>site “</a:t>
            </a:r>
            <a:r>
              <a:rPr lang="en-GB" sz="1900" b="1" dirty="0" err="1"/>
              <a:t>Polonina</a:t>
            </a:r>
            <a:r>
              <a:rPr lang="en-GB" sz="1900" b="1" dirty="0"/>
              <a:t> </a:t>
            </a:r>
            <a:r>
              <a:rPr lang="en-GB" sz="1900" b="1" dirty="0" err="1"/>
              <a:t>Borzhava</a:t>
            </a:r>
            <a:r>
              <a:rPr lang="en-GB" sz="1900" b="1" dirty="0"/>
              <a:t>” from </a:t>
            </a:r>
          </a:p>
          <a:p>
            <a:pPr marL="0" indent="0">
              <a:buNone/>
            </a:pPr>
            <a:r>
              <a:rPr lang="en-GB" sz="1900" b="1" dirty="0"/>
              <a:t>wind energy development (UA0000263)</a:t>
            </a:r>
            <a:endParaRPr lang="en-GB" sz="1900" dirty="0"/>
          </a:p>
          <a:p>
            <a:pPr marL="0" indent="0">
              <a:buNone/>
            </a:pPr>
            <a:r>
              <a:rPr lang="en-GB" sz="1900" b="1" dirty="0"/>
              <a:t>(Ukraine)</a:t>
            </a:r>
          </a:p>
          <a:p>
            <a:pPr marL="0" indent="0">
              <a:buNone/>
            </a:pPr>
            <a:endParaRPr lang="en-GB" sz="1900" i="1" dirty="0"/>
          </a:p>
          <a:p>
            <a:pPr marL="0" indent="0">
              <a:buNone/>
            </a:pPr>
            <a:r>
              <a:rPr lang="en-GB" sz="1900" dirty="0"/>
              <a:t>Bernard Fleming and</a:t>
            </a:r>
          </a:p>
          <a:p>
            <a:pPr marL="0" indent="0">
              <a:buNone/>
            </a:pPr>
            <a:r>
              <a:rPr lang="en-GB" sz="1900" dirty="0"/>
              <a:t>Dr Lawrence Jones-Walters</a:t>
            </a:r>
          </a:p>
          <a:p>
            <a:pPr marL="0" indent="0">
              <a:buNone/>
            </a:pPr>
            <a:r>
              <a:rPr lang="en-GB" sz="1900" dirty="0"/>
              <a:t>Independent experts</a:t>
            </a:r>
          </a:p>
        </p:txBody>
      </p:sp>
      <p:pic>
        <p:nvPicPr>
          <p:cNvPr id="4" name="Рисунок 3" descr="A picture containing mountain, outdoor, sky, grass&#10;&#10;Description automatically generated">
            <a:extLst>
              <a:ext uri="{FF2B5EF4-FFF2-40B4-BE49-F238E27FC236}">
                <a16:creationId xmlns:a16="http://schemas.microsoft.com/office/drawing/2014/main" id="{7E714363-1D5B-436E-9417-D77DC32BC85B}"/>
              </a:ext>
            </a:extLst>
          </p:cNvPr>
          <p:cNvPicPr/>
          <p:nvPr/>
        </p:nvPicPr>
        <p:blipFill rotWithShape="1">
          <a:blip r:embed="rId2" cstate="print">
            <a:extLst>
              <a:ext uri="{28A0092B-C50C-407E-A947-70E740481C1C}">
                <a14:useLocalDpi xmlns:a14="http://schemas.microsoft.com/office/drawing/2010/main" val="0"/>
              </a:ext>
            </a:extLst>
          </a:blip>
          <a:srcRect t="28217" r="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48252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69762-D0AC-43A7-A8D4-5458D1760FB7}"/>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Ecological Character</a:t>
            </a:r>
          </a:p>
        </p:txBody>
      </p:sp>
      <p:pic>
        <p:nvPicPr>
          <p:cNvPr id="5" name="Рисунок 3" descr="A picture containing mountain, outdoor, sky, grass&#10;&#10;Description automatically generated">
            <a:extLst>
              <a:ext uri="{FF2B5EF4-FFF2-40B4-BE49-F238E27FC236}">
                <a16:creationId xmlns:a16="http://schemas.microsoft.com/office/drawing/2014/main" id="{1429F521-8A86-4382-983C-EE5EE5466D2E}"/>
              </a:ext>
            </a:extLst>
          </p:cNvPr>
          <p:cNvPicPr/>
          <p:nvPr/>
        </p:nvPicPr>
        <p:blipFill rotWithShape="1">
          <a:blip r:embed="rId2" cstate="print">
            <a:extLst>
              <a:ext uri="{28A0092B-C50C-407E-A947-70E740481C1C}">
                <a14:useLocalDpi xmlns:a14="http://schemas.microsoft.com/office/drawing/2010/main" val="0"/>
              </a:ext>
            </a:extLst>
          </a:blip>
          <a:srcRect r="567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DC90C22-B8B5-41A7-B96C-255365229949}"/>
              </a:ext>
            </a:extLst>
          </p:cNvPr>
          <p:cNvSpPr>
            <a:spLocks noGrp="1"/>
          </p:cNvSpPr>
          <p:nvPr>
            <p:ph sz="half" idx="1"/>
          </p:nvPr>
        </p:nvSpPr>
        <p:spPr>
          <a:xfrm>
            <a:off x="5297762" y="2706624"/>
            <a:ext cx="6251110" cy="3483864"/>
          </a:xfrm>
        </p:spPr>
        <p:txBody>
          <a:bodyPr vert="horz" lIns="91440" tIns="45720" rIns="91440" bIns="45720" rtlCol="0">
            <a:normAutofit fontScale="92500" lnSpcReduction="10000"/>
          </a:bodyPr>
          <a:lstStyle/>
          <a:p>
            <a:pPr marL="0" indent="0">
              <a:buNone/>
            </a:pPr>
            <a:r>
              <a:rPr lang="en-GB" dirty="0"/>
              <a:t>Many of the species listed above are also listed in the Red Book of Ukraine and afforded protection under domestic law. </a:t>
            </a:r>
          </a:p>
          <a:p>
            <a:pPr marL="0" indent="0">
              <a:buNone/>
            </a:pPr>
            <a:r>
              <a:rPr lang="en-GB" dirty="0"/>
              <a:t>The territory is also an important crossing point for a number of migrant bird species that include raptors, cranes and storks and a number of other species that are protected not only under national law but also the Bonn Convention to which the Ukraine is a co-signatory. </a:t>
            </a:r>
          </a:p>
          <a:p>
            <a:endParaRPr lang="en-US" sz="2000" dirty="0"/>
          </a:p>
        </p:txBody>
      </p:sp>
    </p:spTree>
    <p:extLst>
      <p:ext uri="{BB962C8B-B14F-4D97-AF65-F5344CB8AC3E}">
        <p14:creationId xmlns:p14="http://schemas.microsoft.com/office/powerpoint/2010/main" val="2348200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D69762-D0AC-43A7-A8D4-5458D1760FB7}"/>
              </a:ext>
            </a:extLst>
          </p:cNvPr>
          <p:cNvSpPr>
            <a:spLocks noGrp="1"/>
          </p:cNvSpPr>
          <p:nvPr>
            <p:ph type="title"/>
          </p:nvPr>
        </p:nvSpPr>
        <p:spPr>
          <a:xfrm>
            <a:off x="4654296" y="329184"/>
            <a:ext cx="6894576" cy="1783080"/>
          </a:xfrm>
        </p:spPr>
        <p:txBody>
          <a:bodyPr vert="horz" lIns="91440" tIns="45720" rIns="91440" bIns="45720" rtlCol="0" anchor="b">
            <a:normAutofit/>
          </a:bodyPr>
          <a:lstStyle/>
          <a:p>
            <a:r>
              <a:rPr lang="en-US" sz="5400"/>
              <a:t>Ecosystem Services</a:t>
            </a:r>
            <a:endParaRPr lang="en-US" sz="5400" dirty="0"/>
          </a:p>
        </p:txBody>
      </p:sp>
      <p:pic>
        <p:nvPicPr>
          <p:cNvPr id="5" name="Рисунок 3" descr="A picture containing mountain, outdoor, sky, grass&#10;&#10;Description automatically generated">
            <a:extLst>
              <a:ext uri="{FF2B5EF4-FFF2-40B4-BE49-F238E27FC236}">
                <a16:creationId xmlns:a16="http://schemas.microsoft.com/office/drawing/2014/main" id="{1429F521-8A86-4382-983C-EE5EE5466D2E}"/>
              </a:ext>
            </a:extLst>
          </p:cNvPr>
          <p:cNvPicPr/>
          <p:nvPr/>
        </p:nvPicPr>
        <p:blipFill rotWithShape="1">
          <a:blip r:embed="rId2" cstate="print">
            <a:extLst>
              <a:ext uri="{28A0092B-C50C-407E-A947-70E740481C1C}">
                <a14:useLocalDpi xmlns:a14="http://schemas.microsoft.com/office/drawing/2010/main" val="0"/>
              </a:ext>
            </a:extLst>
          </a:blip>
          <a:srcRect l="6124" r="11803"/>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2"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C90C22-B8B5-41A7-B96C-255365229949}"/>
              </a:ext>
            </a:extLst>
          </p:cNvPr>
          <p:cNvSpPr>
            <a:spLocks noGrp="1"/>
          </p:cNvSpPr>
          <p:nvPr>
            <p:ph sz="half" idx="1"/>
          </p:nvPr>
        </p:nvSpPr>
        <p:spPr>
          <a:xfrm>
            <a:off x="4654296" y="2706624"/>
            <a:ext cx="6894576" cy="3483864"/>
          </a:xfrm>
        </p:spPr>
        <p:txBody>
          <a:bodyPr vert="horz" lIns="91440" tIns="45720" rIns="91440" bIns="45720" rtlCol="0">
            <a:normAutofit/>
          </a:bodyPr>
          <a:lstStyle/>
          <a:p>
            <a:pPr marL="0" indent="0">
              <a:buNone/>
            </a:pPr>
            <a:r>
              <a:rPr lang="en-US" sz="2000" dirty="0"/>
              <a:t>In common with many mountain massifs, Polonina Borzhava delivers a range of valuable ecosystem services. It is vital watershed for a number of major rivers and it has cultural value as a unique landscape feature. Its position and elevation (altitude) within the Carpathian Mountains also makes it a popular recreational destination for a number of activities that include hang gliding, paragliding, downhill and cross-country skiing, hiking and all-terrain vehicle use. </a:t>
            </a:r>
          </a:p>
        </p:txBody>
      </p:sp>
    </p:spTree>
    <p:extLst>
      <p:ext uri="{BB962C8B-B14F-4D97-AF65-F5344CB8AC3E}">
        <p14:creationId xmlns:p14="http://schemas.microsoft.com/office/powerpoint/2010/main" val="2520220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D69762-D0AC-43A7-A8D4-5458D1760FB7}"/>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Emerald Designation</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C90C22-B8B5-41A7-B96C-255365229949}"/>
              </a:ext>
            </a:extLst>
          </p:cNvPr>
          <p:cNvSpPr>
            <a:spLocks noGrp="1"/>
          </p:cNvSpPr>
          <p:nvPr>
            <p:ph sz="half" idx="1"/>
          </p:nvPr>
        </p:nvSpPr>
        <p:spPr>
          <a:xfrm>
            <a:off x="640080" y="2872899"/>
            <a:ext cx="4243589" cy="3320668"/>
          </a:xfrm>
        </p:spPr>
        <p:txBody>
          <a:bodyPr vert="horz" lIns="91440" tIns="45720" rIns="91440" bIns="45720" rtlCol="0">
            <a:normAutofit/>
          </a:bodyPr>
          <a:lstStyle/>
          <a:p>
            <a:pPr marL="0" indent="0">
              <a:buNone/>
            </a:pPr>
            <a:r>
              <a:rPr lang="en-US" sz="2200" dirty="0"/>
              <a:t>This high level of biodiversity interest allowed it to be included in the Emerald Network under the Bern Convention in November 2016. As such it is positioned to qualify as a Natura 2000 should achieve accession to the EU.</a:t>
            </a:r>
          </a:p>
          <a:p>
            <a:endParaRPr lang="en-US" sz="2200" dirty="0"/>
          </a:p>
        </p:txBody>
      </p:sp>
      <p:pic>
        <p:nvPicPr>
          <p:cNvPr id="5" name="Рисунок 3" descr="A picture containing mountain, outdoor, sky, grass&#10;&#10;Description automatically generated">
            <a:extLst>
              <a:ext uri="{FF2B5EF4-FFF2-40B4-BE49-F238E27FC236}">
                <a16:creationId xmlns:a16="http://schemas.microsoft.com/office/drawing/2014/main" id="{1429F521-8A86-4382-983C-EE5EE5466D2E}"/>
              </a:ext>
            </a:extLst>
          </p:cNvPr>
          <p:cNvPicPr/>
          <p:nvPr/>
        </p:nvPicPr>
        <p:blipFill rotWithShape="1">
          <a:blip r:embed="rId2" cstate="print">
            <a:extLst>
              <a:ext uri="{28A0092B-C50C-407E-A947-70E740481C1C}">
                <a14:useLocalDpi xmlns:a14="http://schemas.microsoft.com/office/drawing/2010/main" val="0"/>
              </a:ext>
            </a:extLst>
          </a:blip>
          <a:srcRect t="28217" r="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4171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ACCA6-FEBF-4FA4-A295-42E5EC4A7D36}"/>
              </a:ext>
            </a:extLst>
          </p:cNvPr>
          <p:cNvSpPr>
            <a:spLocks noGrp="1"/>
          </p:cNvSpPr>
          <p:nvPr>
            <p:ph type="title"/>
          </p:nvPr>
        </p:nvSpPr>
        <p:spPr>
          <a:xfrm>
            <a:off x="4654296" y="329184"/>
            <a:ext cx="6894576" cy="1122077"/>
          </a:xfrm>
        </p:spPr>
        <p:txBody>
          <a:bodyPr vert="horz" lIns="91440" tIns="45720" rIns="91440" bIns="45720" rtlCol="0" anchor="b">
            <a:normAutofit/>
          </a:bodyPr>
          <a:lstStyle/>
          <a:p>
            <a:r>
              <a:rPr lang="en-US" sz="5400" kern="1200" dirty="0">
                <a:solidFill>
                  <a:schemeClr val="tx1"/>
                </a:solidFill>
                <a:latin typeface="+mj-lt"/>
                <a:ea typeface="+mj-ea"/>
                <a:cs typeface="+mj-cs"/>
              </a:rPr>
              <a:t>The Development</a:t>
            </a:r>
          </a:p>
        </p:txBody>
      </p:sp>
      <p:pic>
        <p:nvPicPr>
          <p:cNvPr id="6" name="Obraz 1" descr="Map&#10;&#10;Description automatically generated">
            <a:extLst>
              <a:ext uri="{FF2B5EF4-FFF2-40B4-BE49-F238E27FC236}">
                <a16:creationId xmlns:a16="http://schemas.microsoft.com/office/drawing/2014/main" id="{8EF38F8B-4358-4A40-B64A-0A5B14DA0C0B}"/>
              </a:ext>
            </a:extLst>
          </p:cNvPr>
          <p:cNvPicPr/>
          <p:nvPr/>
        </p:nvPicPr>
        <p:blipFill rotWithShape="1">
          <a:blip r:embed="rId2">
            <a:extLst>
              <a:ext uri="{28A0092B-C50C-407E-A947-70E740481C1C}">
                <a14:useLocalDpi xmlns:a14="http://schemas.microsoft.com/office/drawing/2010/main" val="0"/>
              </a:ext>
            </a:extLst>
          </a:blip>
          <a:srcRect l="3144" r="24343" b="2"/>
          <a:stretch/>
        </p:blipFill>
        <p:spPr>
          <a:xfrm>
            <a:off x="20" y="10"/>
            <a:ext cx="4041316"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pic>
      <p:sp>
        <p:nvSpPr>
          <p:cNvPr id="23"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463186"/>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Map&#10;&#10;Description automatically generated">
            <a:extLst>
              <a:ext uri="{FF2B5EF4-FFF2-40B4-BE49-F238E27FC236}">
                <a16:creationId xmlns:a16="http://schemas.microsoft.com/office/drawing/2014/main" id="{5C22151E-084E-44C5-B3F4-813F109AE1FB}"/>
              </a:ext>
            </a:extLst>
          </p:cNvPr>
          <p:cNvPicPr/>
          <p:nvPr/>
        </p:nvPicPr>
        <p:blipFill rotWithShape="1">
          <a:blip r:embed="rId3" cstate="print">
            <a:extLst>
              <a:ext uri="{28A0092B-C50C-407E-A947-70E740481C1C}">
                <a14:useLocalDpi xmlns:a14="http://schemas.microsoft.com/office/drawing/2010/main" val="0"/>
              </a:ext>
            </a:extLst>
          </a:blip>
          <a:srcRect t="4190" r="3" b="3"/>
          <a:stretch/>
        </p:blipFill>
        <p:spPr>
          <a:xfrm>
            <a:off x="1" y="4267200"/>
            <a:ext cx="405108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pic>
      <p:sp>
        <p:nvSpPr>
          <p:cNvPr id="3" name="Content Placeholder 2">
            <a:extLst>
              <a:ext uri="{FF2B5EF4-FFF2-40B4-BE49-F238E27FC236}">
                <a16:creationId xmlns:a16="http://schemas.microsoft.com/office/drawing/2014/main" id="{D989E09C-B5FD-4C4F-B9D2-3BC7AB66CA21}"/>
              </a:ext>
            </a:extLst>
          </p:cNvPr>
          <p:cNvSpPr>
            <a:spLocks noGrp="1"/>
          </p:cNvSpPr>
          <p:nvPr>
            <p:ph sz="half" idx="1"/>
          </p:nvPr>
        </p:nvSpPr>
        <p:spPr>
          <a:xfrm>
            <a:off x="4654296" y="2706624"/>
            <a:ext cx="6894576" cy="3483864"/>
          </a:xfrm>
        </p:spPr>
        <p:txBody>
          <a:bodyPr vert="horz" lIns="91440" tIns="45720" rIns="91440" bIns="45720" rtlCol="0">
            <a:normAutofit fontScale="92500" lnSpcReduction="20000"/>
          </a:bodyPr>
          <a:lstStyle/>
          <a:p>
            <a:r>
              <a:rPr lang="en-US" sz="1900" dirty="0"/>
              <a:t>Construction has not yet started.  Legal challenges have been brought by both sides to secure or remove consent.  At present, construction is permitted though this is due to be challenged in the Supreme Court of Ukraine.</a:t>
            </a:r>
          </a:p>
          <a:p>
            <a:r>
              <a:rPr lang="en-US" sz="1900" dirty="0"/>
              <a:t>Should the appeal be dismissed, the turbines would be located along the main ridges that provide the ‘backbone’ of the site. </a:t>
            </a:r>
          </a:p>
          <a:p>
            <a:r>
              <a:rPr lang="en-US" sz="1900" dirty="0"/>
              <a:t>At present, the development proposes 34 turbines (a reduction from the original 48 proposed) located along two intersecting ridges, extending for approximately 14km from north to south and about 10km from east to west. </a:t>
            </a:r>
          </a:p>
          <a:p>
            <a:r>
              <a:rPr lang="en-US" sz="1900" dirty="0"/>
              <a:t>The turbines fall entirely within the boundary of the Emerald Network site.</a:t>
            </a:r>
          </a:p>
          <a:p>
            <a:r>
              <a:rPr lang="en-US" sz="1900" dirty="0"/>
              <a:t>Including roads and other infrastructure, the development would appear to  extend over approximately 30km and 50ha</a:t>
            </a:r>
          </a:p>
          <a:p>
            <a:endParaRPr lang="en-US" sz="1900" dirty="0"/>
          </a:p>
          <a:p>
            <a:pPr marL="0"/>
            <a:endParaRPr lang="en-US" sz="2000" dirty="0"/>
          </a:p>
        </p:txBody>
      </p:sp>
    </p:spTree>
    <p:extLst>
      <p:ext uri="{BB962C8B-B14F-4D97-AF65-F5344CB8AC3E}">
        <p14:creationId xmlns:p14="http://schemas.microsoft.com/office/powerpoint/2010/main" val="565484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ACCA6-FEBF-4FA4-A295-42E5EC4A7D36}"/>
              </a:ext>
            </a:extLst>
          </p:cNvPr>
          <p:cNvSpPr>
            <a:spLocks noGrp="1"/>
          </p:cNvSpPr>
          <p:nvPr>
            <p:ph type="title"/>
          </p:nvPr>
        </p:nvSpPr>
        <p:spPr>
          <a:xfrm>
            <a:off x="4654296" y="329184"/>
            <a:ext cx="6894576" cy="809941"/>
          </a:xfrm>
        </p:spPr>
        <p:txBody>
          <a:bodyPr vert="horz" lIns="91440" tIns="45720" rIns="91440" bIns="45720" rtlCol="0" anchor="b">
            <a:normAutofit fontScale="90000"/>
          </a:bodyPr>
          <a:lstStyle/>
          <a:p>
            <a:r>
              <a:rPr lang="en-US" sz="5400" kern="1200">
                <a:solidFill>
                  <a:schemeClr val="tx1"/>
                </a:solidFill>
                <a:latin typeface="+mj-lt"/>
                <a:ea typeface="+mj-ea"/>
                <a:cs typeface="+mj-cs"/>
              </a:rPr>
              <a:t>Ecological impact</a:t>
            </a:r>
            <a:endParaRPr lang="en-US" sz="5400" kern="1200" dirty="0">
              <a:solidFill>
                <a:schemeClr val="tx1"/>
              </a:solidFill>
              <a:latin typeface="+mj-lt"/>
              <a:ea typeface="+mj-ea"/>
              <a:cs typeface="+mj-cs"/>
            </a:endParaRPr>
          </a:p>
        </p:txBody>
      </p:sp>
      <p:pic>
        <p:nvPicPr>
          <p:cNvPr id="6" name="Obraz 1" descr="Map&#10;&#10;Description automatically generated">
            <a:extLst>
              <a:ext uri="{FF2B5EF4-FFF2-40B4-BE49-F238E27FC236}">
                <a16:creationId xmlns:a16="http://schemas.microsoft.com/office/drawing/2014/main" id="{8EF38F8B-4358-4A40-B64A-0A5B14DA0C0B}"/>
              </a:ext>
            </a:extLst>
          </p:cNvPr>
          <p:cNvPicPr/>
          <p:nvPr/>
        </p:nvPicPr>
        <p:blipFill rotWithShape="1">
          <a:blip r:embed="rId2">
            <a:extLst>
              <a:ext uri="{28A0092B-C50C-407E-A947-70E740481C1C}">
                <a14:useLocalDpi xmlns:a14="http://schemas.microsoft.com/office/drawing/2010/main" val="0"/>
              </a:ext>
            </a:extLst>
          </a:blip>
          <a:srcRect l="3358" r="24128" b="2"/>
          <a:stretch/>
        </p:blipFill>
        <p:spPr>
          <a:xfrm>
            <a:off x="20" y="10"/>
            <a:ext cx="4041316"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pic>
      <p:sp>
        <p:nvSpPr>
          <p:cNvPr id="30"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463186"/>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Map&#10;&#10;Description automatically generated">
            <a:extLst>
              <a:ext uri="{FF2B5EF4-FFF2-40B4-BE49-F238E27FC236}">
                <a16:creationId xmlns:a16="http://schemas.microsoft.com/office/drawing/2014/main" id="{5C22151E-084E-44C5-B3F4-813F109AE1FB}"/>
              </a:ext>
            </a:extLst>
          </p:cNvPr>
          <p:cNvPicPr/>
          <p:nvPr/>
        </p:nvPicPr>
        <p:blipFill rotWithShape="1">
          <a:blip r:embed="rId3" cstate="print">
            <a:extLst>
              <a:ext uri="{28A0092B-C50C-407E-A947-70E740481C1C}">
                <a14:useLocalDpi xmlns:a14="http://schemas.microsoft.com/office/drawing/2010/main" val="0"/>
              </a:ext>
            </a:extLst>
          </a:blip>
          <a:srcRect t="4190" r="3" b="3"/>
          <a:stretch/>
        </p:blipFill>
        <p:spPr>
          <a:xfrm>
            <a:off x="1" y="4267200"/>
            <a:ext cx="405108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pic>
      <p:sp>
        <p:nvSpPr>
          <p:cNvPr id="3" name="Content Placeholder 2">
            <a:extLst>
              <a:ext uri="{FF2B5EF4-FFF2-40B4-BE49-F238E27FC236}">
                <a16:creationId xmlns:a16="http://schemas.microsoft.com/office/drawing/2014/main" id="{D989E09C-B5FD-4C4F-B9D2-3BC7AB66CA21}"/>
              </a:ext>
            </a:extLst>
          </p:cNvPr>
          <p:cNvSpPr>
            <a:spLocks noGrp="1"/>
          </p:cNvSpPr>
          <p:nvPr>
            <p:ph sz="half" idx="1"/>
          </p:nvPr>
        </p:nvSpPr>
        <p:spPr>
          <a:xfrm>
            <a:off x="4654296" y="2706624"/>
            <a:ext cx="6894576" cy="3678678"/>
          </a:xfrm>
        </p:spPr>
        <p:txBody>
          <a:bodyPr vert="horz" lIns="91440" tIns="45720" rIns="91440" bIns="45720" rtlCol="0">
            <a:normAutofit fontScale="25000" lnSpcReduction="20000"/>
          </a:bodyPr>
          <a:lstStyle/>
          <a:p>
            <a:pPr marL="0" indent="0">
              <a:buNone/>
            </a:pPr>
            <a:r>
              <a:rPr lang="en-US" sz="7200" dirty="0"/>
              <a:t>Significant impacts on the qualifying features can be anticipated </a:t>
            </a:r>
            <a:r>
              <a:rPr lang="en-US" sz="7200"/>
              <a:t>but shortcomings </a:t>
            </a:r>
            <a:r>
              <a:rPr lang="en-US" sz="7200" dirty="0"/>
              <a:t>in the EIA were apparent as follows:</a:t>
            </a:r>
          </a:p>
          <a:p>
            <a:r>
              <a:rPr lang="en-US" sz="7200" dirty="0"/>
              <a:t>Lack of recognition of the Emerald Network site;</a:t>
            </a:r>
          </a:p>
          <a:p>
            <a:pPr lvl="0"/>
            <a:r>
              <a:rPr lang="en-US" sz="7200" dirty="0"/>
              <a:t>The absence of detailed assessments on Resolutions 4 and 6 features;</a:t>
            </a:r>
          </a:p>
          <a:p>
            <a:pPr lvl="0"/>
            <a:r>
              <a:rPr lang="en-US" sz="7200" dirty="0"/>
              <a:t>A lack of assessment on the avifauna of six other protected areas;</a:t>
            </a:r>
          </a:p>
          <a:p>
            <a:pPr lvl="0"/>
            <a:r>
              <a:rPr lang="en-US" sz="7200" dirty="0"/>
              <a:t>A lack of assessment of associated infrastructure such as roads, substations and both buried and overhead cables;</a:t>
            </a:r>
          </a:p>
          <a:p>
            <a:pPr lvl="0"/>
            <a:r>
              <a:rPr lang="en-US" sz="7200" dirty="0"/>
              <a:t>The absence of a trans-boundary assessment in terms of:</a:t>
            </a:r>
          </a:p>
          <a:p>
            <a:pPr lvl="1"/>
            <a:r>
              <a:rPr lang="en-US" sz="7200" dirty="0"/>
              <a:t>Bird migration (notably </a:t>
            </a:r>
            <a:r>
              <a:rPr lang="en-US" sz="7200" i="1" dirty="0"/>
              <a:t>Grus grus</a:t>
            </a:r>
            <a:r>
              <a:rPr lang="en-US" sz="7200" dirty="0"/>
              <a:t>);</a:t>
            </a:r>
          </a:p>
          <a:p>
            <a:pPr lvl="1"/>
            <a:r>
              <a:rPr lang="en-US" sz="7200" dirty="0"/>
              <a:t>The Ukrainian Carpathian ecological network; and</a:t>
            </a:r>
          </a:p>
          <a:p>
            <a:pPr lvl="1"/>
            <a:r>
              <a:rPr lang="en-US" sz="7200" dirty="0"/>
              <a:t>Transboundary rivers;</a:t>
            </a:r>
          </a:p>
          <a:p>
            <a:pPr lvl="0"/>
            <a:r>
              <a:rPr lang="en-US" sz="7200" dirty="0"/>
              <a:t>The lack of an assessment of credible, alternative locations for the wind farm</a:t>
            </a:r>
          </a:p>
          <a:p>
            <a:pPr marL="0"/>
            <a:endParaRPr lang="en-US" sz="600" dirty="0"/>
          </a:p>
        </p:txBody>
      </p:sp>
    </p:spTree>
    <p:extLst>
      <p:ext uri="{BB962C8B-B14F-4D97-AF65-F5344CB8AC3E}">
        <p14:creationId xmlns:p14="http://schemas.microsoft.com/office/powerpoint/2010/main" val="2515028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C5BA9B-94E1-4C35-90ED-70D8184DBE34}"/>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a:solidFill>
                  <a:srgbClr val="FFFFFF"/>
                </a:solidFill>
                <a:latin typeface="+mj-lt"/>
                <a:ea typeface="+mj-ea"/>
                <a:cs typeface="+mj-cs"/>
              </a:rPr>
              <a:t>Conclusion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5ECAC9D-375A-4721-998B-D9F47E8100C1}"/>
              </a:ext>
            </a:extLst>
          </p:cNvPr>
          <p:cNvSpPr>
            <a:spLocks noGrp="1"/>
          </p:cNvSpPr>
          <p:nvPr>
            <p:ph sz="half" idx="1"/>
          </p:nvPr>
        </p:nvSpPr>
        <p:spPr>
          <a:xfrm>
            <a:off x="4447308" y="591344"/>
            <a:ext cx="6906491" cy="5585619"/>
          </a:xfrm>
        </p:spPr>
        <p:txBody>
          <a:bodyPr vert="horz" lIns="91440" tIns="45720" rIns="91440" bIns="45720" rtlCol="0" anchor="ctr">
            <a:normAutofit/>
          </a:bodyPr>
          <a:lstStyle/>
          <a:p>
            <a:r>
              <a:rPr lang="en-GB" sz="2200" dirty="0"/>
              <a:t>We believe that development of this scale and nature within an Emerald Network site allied with shortcomings in the Environmental Impact Assessment (EIA) process should not be permitted at this location. </a:t>
            </a:r>
          </a:p>
          <a:p>
            <a:r>
              <a:rPr lang="en-GB" sz="2200" dirty="0"/>
              <a:t>To do so would, we believe, conflict with the requirements and spirit of the Bern Convention. </a:t>
            </a:r>
          </a:p>
          <a:p>
            <a:r>
              <a:rPr lang="en-GB" sz="2200" dirty="0"/>
              <a:t>Therefore, we recommend that the Standing Committee takes the following action:</a:t>
            </a:r>
          </a:p>
        </p:txBody>
      </p:sp>
    </p:spTree>
    <p:extLst>
      <p:ext uri="{BB962C8B-B14F-4D97-AF65-F5344CB8AC3E}">
        <p14:creationId xmlns:p14="http://schemas.microsoft.com/office/powerpoint/2010/main" val="1651840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2CF2B0-4736-4624-815D-1CACF2813102}"/>
              </a:ext>
            </a:extLst>
          </p:cNvPr>
          <p:cNvSpPr>
            <a:spLocks noGrp="1"/>
          </p:cNvSpPr>
          <p:nvPr>
            <p:ph type="title"/>
          </p:nvPr>
        </p:nvSpPr>
        <p:spPr>
          <a:xfrm>
            <a:off x="838200" y="1412488"/>
            <a:ext cx="2899189" cy="4363844"/>
          </a:xfrm>
        </p:spPr>
        <p:txBody>
          <a:bodyPr anchor="t">
            <a:normAutofit/>
          </a:bodyPr>
          <a:lstStyle/>
          <a:p>
            <a:r>
              <a:rPr lang="en-GB" sz="2800" dirty="0">
                <a:solidFill>
                  <a:srgbClr val="FFFFFF"/>
                </a:solidFill>
              </a:rPr>
              <a:t>Main recommendations to the Standing Committee of the Bern Convention, the relevant authorities of Ukraine and other involved stakeholders:</a:t>
            </a:r>
          </a:p>
        </p:txBody>
      </p:sp>
      <p:sp>
        <p:nvSpPr>
          <p:cNvPr id="3" name="Content Placeholder 2">
            <a:extLst>
              <a:ext uri="{FF2B5EF4-FFF2-40B4-BE49-F238E27FC236}">
                <a16:creationId xmlns:a16="http://schemas.microsoft.com/office/drawing/2014/main" id="{A5BBDBF6-9CAB-47EF-A365-B5187AFCC0DB}"/>
              </a:ext>
            </a:extLst>
          </p:cNvPr>
          <p:cNvSpPr>
            <a:spLocks noGrp="1"/>
          </p:cNvSpPr>
          <p:nvPr>
            <p:ph sz="half" idx="1"/>
          </p:nvPr>
        </p:nvSpPr>
        <p:spPr>
          <a:xfrm>
            <a:off x="4380855" y="1412489"/>
            <a:ext cx="3427283" cy="4363844"/>
          </a:xfrm>
        </p:spPr>
        <p:txBody>
          <a:bodyPr>
            <a:normAutofit fontScale="77500" lnSpcReduction="20000"/>
          </a:bodyPr>
          <a:lstStyle/>
          <a:p>
            <a:pPr marL="0" indent="0">
              <a:buNone/>
            </a:pPr>
            <a:r>
              <a:rPr lang="en-GB" b="1" dirty="0"/>
              <a:t>Primary recommendation: </a:t>
            </a:r>
            <a:r>
              <a:rPr lang="en-GB" i="1" dirty="0"/>
              <a:t>The plans for the development should be cancelled. </a:t>
            </a:r>
            <a:endParaRPr lang="en-GB" dirty="0"/>
          </a:p>
          <a:p>
            <a:pPr marL="0" indent="0">
              <a:buNone/>
            </a:pPr>
            <a:r>
              <a:rPr lang="en-GB" dirty="0"/>
              <a:t>It is clear that there will be significant impact on the biodiversity interest; thus alternative sites should be sought where the impact would be much less and would not impinge on an Emerald Network site, but would allow a similar contribution to be made to Ukraine's renewable energy targets. </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FEBA3C2B-C58E-4088-9C34-E6B7FEE00326}"/>
              </a:ext>
            </a:extLst>
          </p:cNvPr>
          <p:cNvSpPr>
            <a:spLocks noGrp="1"/>
          </p:cNvSpPr>
          <p:nvPr>
            <p:ph sz="half" idx="2"/>
          </p:nvPr>
        </p:nvSpPr>
        <p:spPr>
          <a:xfrm>
            <a:off x="8451604" y="1412489"/>
            <a:ext cx="3197701" cy="4363844"/>
          </a:xfrm>
        </p:spPr>
        <p:txBody>
          <a:bodyPr>
            <a:noAutofit/>
          </a:bodyPr>
          <a:lstStyle/>
          <a:p>
            <a:pPr marL="0" indent="0">
              <a:buNone/>
            </a:pPr>
            <a:r>
              <a:rPr lang="en-GB" sz="1600" dirty="0"/>
              <a:t>Mindful of the ongoing court case, we have also recommended the following alternative action but only if consent is confirmed by the Supreme Court:</a:t>
            </a:r>
          </a:p>
          <a:p>
            <a:pPr marL="0" indent="0">
              <a:buNone/>
            </a:pPr>
            <a:r>
              <a:rPr lang="en-GB" sz="1600" b="1" dirty="0"/>
              <a:t>Alternative recommendation</a:t>
            </a:r>
            <a:r>
              <a:rPr lang="en-GB" sz="1600" dirty="0"/>
              <a:t>: If the development is to proceed, the environmental impact assessment should be repeated using current methodology that is agreed between the developer, the regulator and the complainants; in doing so this will mean that the results are less likely to be challenged and can potentially form a better basis for decision-making in relation to ‘go and no-go areas’ for development.</a:t>
            </a:r>
          </a:p>
        </p:txBody>
      </p:sp>
    </p:spTree>
    <p:extLst>
      <p:ext uri="{BB962C8B-B14F-4D97-AF65-F5344CB8AC3E}">
        <p14:creationId xmlns:p14="http://schemas.microsoft.com/office/powerpoint/2010/main" val="2221677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0C43-380C-4D5A-BE25-524C20C47D1F}"/>
              </a:ext>
            </a:extLst>
          </p:cNvPr>
          <p:cNvSpPr>
            <a:spLocks noGrp="1"/>
          </p:cNvSpPr>
          <p:nvPr>
            <p:ph type="title"/>
          </p:nvPr>
        </p:nvSpPr>
        <p:spPr>
          <a:xfrm>
            <a:off x="686834" y="1153572"/>
            <a:ext cx="3200400" cy="4461163"/>
          </a:xfrm>
        </p:spPr>
        <p:txBody>
          <a:bodyPr vert="horz" lIns="91440" tIns="45720" rIns="91440" bIns="45720" rtlCol="0" anchor="ctr">
            <a:normAutofit fontScale="90000"/>
          </a:bodyPr>
          <a:lstStyle/>
          <a:p>
            <a:r>
              <a:rPr lang="en-US" sz="3100" kern="1200" dirty="0">
                <a:solidFill>
                  <a:srgbClr val="FFFFFF"/>
                </a:solidFill>
                <a:latin typeface="+mj-lt"/>
                <a:ea typeface="+mj-ea"/>
                <a:cs typeface="+mj-cs"/>
              </a:rPr>
              <a:t>Additional Recommendations (1):</a:t>
            </a:r>
            <a:br>
              <a:rPr lang="en-US" sz="3100" kern="1200" dirty="0">
                <a:solidFill>
                  <a:srgbClr val="FFFFFF"/>
                </a:solidFill>
                <a:latin typeface="+mj-lt"/>
                <a:ea typeface="+mj-ea"/>
                <a:cs typeface="+mj-cs"/>
              </a:rPr>
            </a:br>
            <a:r>
              <a:rPr lang="en-GB" sz="3100" dirty="0">
                <a:solidFill>
                  <a:srgbClr val="FFFFFF"/>
                </a:solidFill>
              </a:rPr>
              <a:t>Understanding and assessment of the environmental assessment procedures (and compliance with international standards).</a:t>
            </a:r>
            <a:br>
              <a:rPr lang="en-GB" sz="3100" dirty="0">
                <a:solidFill>
                  <a:srgbClr val="FFFFFF"/>
                </a:solidFill>
              </a:rPr>
            </a:br>
            <a:endParaRPr lang="en-US" sz="3100" kern="1200" dirty="0">
              <a:solidFill>
                <a:srgbClr val="FFFFFF"/>
              </a:solidFill>
              <a:latin typeface="+mj-lt"/>
              <a:ea typeface="+mj-ea"/>
              <a:cs typeface="+mj-cs"/>
            </a:endParaRPr>
          </a:p>
        </p:txBody>
      </p:sp>
      <p:sp>
        <p:nvSpPr>
          <p:cNvPr id="1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Content Placeholder 2">
            <a:extLst>
              <a:ext uri="{FF2B5EF4-FFF2-40B4-BE49-F238E27FC236}">
                <a16:creationId xmlns:a16="http://schemas.microsoft.com/office/drawing/2014/main" id="{1B053E35-DE3F-4295-85E7-8B2573210EEA}"/>
              </a:ext>
            </a:extLst>
          </p:cNvPr>
          <p:cNvSpPr>
            <a:spLocks noGrp="1"/>
          </p:cNvSpPr>
          <p:nvPr>
            <p:ph sz="half" idx="1"/>
          </p:nvPr>
        </p:nvSpPr>
        <p:spPr>
          <a:xfrm>
            <a:off x="4447308" y="591344"/>
            <a:ext cx="6906491" cy="5585619"/>
          </a:xfrm>
        </p:spPr>
        <p:txBody>
          <a:bodyPr vert="horz" lIns="91440" tIns="45720" rIns="91440" bIns="45720" rtlCol="0" anchor="ctr">
            <a:normAutofit/>
          </a:bodyPr>
          <a:lstStyle/>
          <a:p>
            <a:pPr lvl="0"/>
            <a:r>
              <a:rPr lang="en-US" sz="2000" dirty="0"/>
              <a:t>Produce country-wide ‘opportunity maps’ with ‘go and no-go areas’ that show where windfarms could be placed without significant impact on environmental, social or cultural aspects. </a:t>
            </a:r>
          </a:p>
          <a:p>
            <a:pPr lvl="0"/>
            <a:r>
              <a:rPr lang="en-US" sz="2000" dirty="0"/>
              <a:t>Implement a programme of awareness raising of the legislation and how it should be implemented for key officials including private developers, through the provision of simple written advice and guidance and targeted training. </a:t>
            </a:r>
          </a:p>
          <a:p>
            <a:pPr lvl="0"/>
            <a:r>
              <a:rPr lang="en-US" sz="2000" dirty="0"/>
              <a:t>Develop common standards in relation to the collection of biodiversity data and information for the EIA process.</a:t>
            </a:r>
          </a:p>
          <a:p>
            <a:pPr lvl="0"/>
            <a:r>
              <a:rPr lang="en-US" sz="2000" dirty="0"/>
              <a:t>Develop an independently administered national level certification scheme for ecologists involved in commercial work such as EIA.</a:t>
            </a:r>
          </a:p>
          <a:p>
            <a:endParaRPr lang="en-US" sz="2000" dirty="0"/>
          </a:p>
        </p:txBody>
      </p:sp>
    </p:spTree>
    <p:extLst>
      <p:ext uri="{BB962C8B-B14F-4D97-AF65-F5344CB8AC3E}">
        <p14:creationId xmlns:p14="http://schemas.microsoft.com/office/powerpoint/2010/main" val="818249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A0D397-9502-451E-92CF-74599100BB39}"/>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100" kern="1200" dirty="0">
                <a:solidFill>
                  <a:srgbClr val="FFFFFF"/>
                </a:solidFill>
                <a:latin typeface="+mj-lt"/>
                <a:ea typeface="+mj-ea"/>
                <a:cs typeface="+mj-cs"/>
              </a:rPr>
              <a:t>Additional Recommendations (2):</a:t>
            </a:r>
            <a:br>
              <a:rPr lang="en-US" sz="3100" kern="1200" dirty="0">
                <a:solidFill>
                  <a:srgbClr val="FFFFFF"/>
                </a:solidFill>
                <a:latin typeface="+mj-lt"/>
                <a:ea typeface="+mj-ea"/>
                <a:cs typeface="+mj-cs"/>
              </a:rPr>
            </a:br>
            <a:r>
              <a:rPr lang="en-GB" sz="3100" dirty="0">
                <a:solidFill>
                  <a:srgbClr val="FFFFFF"/>
                </a:solidFill>
              </a:rPr>
              <a:t>Creation of a nature reserve</a:t>
            </a:r>
            <a:br>
              <a:rPr lang="en-GB" sz="3100" dirty="0">
                <a:solidFill>
                  <a:srgbClr val="FFFFFF"/>
                </a:solidFill>
              </a:rPr>
            </a:br>
            <a:endParaRPr lang="en-US" sz="3100" kern="1200" dirty="0">
              <a:solidFill>
                <a:srgbClr val="FFFFFF"/>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B847BDC-351B-4E08-B08F-06AEB0C4CE53}"/>
              </a:ext>
            </a:extLst>
          </p:cNvPr>
          <p:cNvSpPr>
            <a:spLocks noGrp="1"/>
          </p:cNvSpPr>
          <p:nvPr>
            <p:ph sz="half" idx="1"/>
          </p:nvPr>
        </p:nvSpPr>
        <p:spPr>
          <a:xfrm>
            <a:off x="4447308" y="591344"/>
            <a:ext cx="6906491" cy="5585619"/>
          </a:xfrm>
        </p:spPr>
        <p:txBody>
          <a:bodyPr vert="horz" lIns="91440" tIns="45720" rIns="91440" bIns="45720" rtlCol="0" anchor="ctr">
            <a:normAutofit/>
          </a:bodyPr>
          <a:lstStyle/>
          <a:p>
            <a:pPr lvl="0"/>
            <a:r>
              <a:rPr lang="en-US" sz="1800" dirty="0"/>
              <a:t>A multi-stakeholder process is initiated in order to: </a:t>
            </a:r>
            <a:r>
              <a:rPr lang="en-US" sz="1800" dirty="0" err="1"/>
              <a:t>i</a:t>
            </a:r>
            <a:r>
              <a:rPr lang="en-US" sz="1800" dirty="0"/>
              <a:t>) define a vision and high-level conservation objectives for the site; ii) identify the critical issues (opportunities, threats, conflicts, relating to the various uses, ecosystem services and other features); iii) set objectives for the resolution of those issues; and iv) agree on costed actions and the timescale for the delivery in order to achieve those objectives.</a:t>
            </a:r>
          </a:p>
          <a:p>
            <a:pPr lvl="0"/>
            <a:r>
              <a:rPr lang="en-US" sz="1800" dirty="0"/>
              <a:t>The above process be translated into an integrated management plan for the site.</a:t>
            </a:r>
          </a:p>
          <a:p>
            <a:pPr lvl="0"/>
            <a:r>
              <a:rPr lang="en-US" sz="1800" dirty="0"/>
              <a:t>The above process be used to determine the most appropriate designation for the site in order to achieve its management and protection and, in particular, to provide the basis for staffing and the provision of resources for actions to be taken.</a:t>
            </a:r>
          </a:p>
          <a:p>
            <a:pPr lvl="0"/>
            <a:r>
              <a:rPr lang="en-US" sz="1800" dirty="0"/>
              <a:t>The process be accompanied by the development of a communications plan to raise general awareness of users and the general public in relation to the correct </a:t>
            </a:r>
            <a:r>
              <a:rPr lang="en-US" sz="1800" dirty="0" err="1"/>
              <a:t>behaviour</a:t>
            </a:r>
            <a:r>
              <a:rPr lang="en-US" sz="1800" dirty="0"/>
              <a:t> required to </a:t>
            </a:r>
            <a:r>
              <a:rPr lang="en-US" sz="1800" dirty="0" err="1"/>
              <a:t>maximise</a:t>
            </a:r>
            <a:r>
              <a:rPr lang="en-US" sz="1800" dirty="0"/>
              <a:t> the enjoyment that can be achieved from recreating on the site whilst at the same time protecting its fragile and valuable natural resources.</a:t>
            </a:r>
          </a:p>
          <a:p>
            <a:endParaRPr lang="en-US" sz="1800" dirty="0"/>
          </a:p>
        </p:txBody>
      </p:sp>
    </p:spTree>
    <p:extLst>
      <p:ext uri="{BB962C8B-B14F-4D97-AF65-F5344CB8AC3E}">
        <p14:creationId xmlns:p14="http://schemas.microsoft.com/office/powerpoint/2010/main" val="4047026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C4E8D4-BFA7-4696-BEFB-890FC24AECAD}"/>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100" kern="1200">
                <a:solidFill>
                  <a:srgbClr val="FFFFFF"/>
                </a:solidFill>
                <a:latin typeface="+mj-lt"/>
                <a:ea typeface="+mj-ea"/>
                <a:cs typeface="+mj-cs"/>
              </a:rPr>
              <a:t>Additional Recommendations (2):</a:t>
            </a:r>
            <a:br>
              <a:rPr lang="en-US" sz="3100" kern="1200">
                <a:solidFill>
                  <a:srgbClr val="FFFFFF"/>
                </a:solidFill>
                <a:latin typeface="+mj-lt"/>
                <a:ea typeface="+mj-ea"/>
                <a:cs typeface="+mj-cs"/>
              </a:rPr>
            </a:br>
            <a:r>
              <a:rPr lang="en-US" sz="3100" kern="1200">
                <a:solidFill>
                  <a:srgbClr val="FFFFFF"/>
                </a:solidFill>
                <a:latin typeface="+mj-lt"/>
                <a:ea typeface="+mj-ea"/>
                <a:cs typeface="+mj-cs"/>
              </a:rPr>
              <a:t> Overall progress in the implementation of the Emerald Network</a:t>
            </a:r>
            <a:br>
              <a:rPr lang="en-US" sz="3100" kern="1200">
                <a:solidFill>
                  <a:srgbClr val="FFFFFF"/>
                </a:solidFill>
                <a:latin typeface="+mj-lt"/>
                <a:ea typeface="+mj-ea"/>
                <a:cs typeface="+mj-cs"/>
              </a:rPr>
            </a:br>
            <a:endParaRPr lang="en-US" sz="3100" kern="1200">
              <a:solidFill>
                <a:srgbClr val="FFFFFF"/>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0AEC39B-BAB7-4592-8B94-A3E30C37563D}"/>
              </a:ext>
            </a:extLst>
          </p:cNvPr>
          <p:cNvSpPr>
            <a:spLocks noGrp="1"/>
          </p:cNvSpPr>
          <p:nvPr>
            <p:ph sz="half" idx="1"/>
          </p:nvPr>
        </p:nvSpPr>
        <p:spPr>
          <a:xfrm>
            <a:off x="4447308" y="591344"/>
            <a:ext cx="6906491" cy="5585619"/>
          </a:xfrm>
        </p:spPr>
        <p:txBody>
          <a:bodyPr vert="horz" lIns="91440" tIns="45720" rIns="91440" bIns="45720" rtlCol="0" anchor="ctr">
            <a:normAutofit/>
          </a:bodyPr>
          <a:lstStyle/>
          <a:p>
            <a:pPr lvl="0"/>
            <a:r>
              <a:rPr lang="en-US"/>
              <a:t>The quantification of the contribution of the Emerald Network to carbon sequestration and storage is assessed.</a:t>
            </a:r>
          </a:p>
          <a:p>
            <a:pPr lvl="0"/>
            <a:r>
              <a:rPr lang="en-US"/>
              <a:t>The production of an ‘opportunities map’ to support the national renewable energy strategy (Repeated above).</a:t>
            </a:r>
          </a:p>
          <a:p>
            <a:endParaRPr lang="en-US"/>
          </a:p>
        </p:txBody>
      </p:sp>
    </p:spTree>
    <p:extLst>
      <p:ext uri="{BB962C8B-B14F-4D97-AF65-F5344CB8AC3E}">
        <p14:creationId xmlns:p14="http://schemas.microsoft.com/office/powerpoint/2010/main" val="3225566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8B6AFA-A36D-4C1D-94A7-F67896C081E5}"/>
              </a:ext>
            </a:extLst>
          </p:cNvPr>
          <p:cNvSpPr>
            <a:spLocks noGrp="1"/>
          </p:cNvSpPr>
          <p:nvPr>
            <p:ph type="title"/>
          </p:nvPr>
        </p:nvSpPr>
        <p:spPr>
          <a:xfrm>
            <a:off x="841248" y="548640"/>
            <a:ext cx="3600860" cy="5431536"/>
          </a:xfrm>
        </p:spPr>
        <p:txBody>
          <a:bodyPr>
            <a:normAutofit/>
          </a:bodyPr>
          <a:lstStyle/>
          <a:p>
            <a:r>
              <a:rPr lang="en-GB" sz="5400" b="1" dirty="0"/>
              <a:t>Chief objectives of the mission</a:t>
            </a:r>
            <a:endParaRPr lang="en-GB" sz="5400" dirty="0"/>
          </a:p>
        </p:txBody>
      </p:sp>
      <p:sp>
        <p:nvSpPr>
          <p:cNvPr id="2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0F96E68E-3640-4CEA-9CA4-99FD09768398}"/>
              </a:ext>
            </a:extLst>
          </p:cNvPr>
          <p:cNvSpPr>
            <a:spLocks noGrp="1"/>
          </p:cNvSpPr>
          <p:nvPr>
            <p:ph idx="1"/>
          </p:nvPr>
        </p:nvSpPr>
        <p:spPr>
          <a:xfrm>
            <a:off x="5126418" y="552091"/>
            <a:ext cx="6224335" cy="5431536"/>
          </a:xfrm>
        </p:spPr>
        <p:txBody>
          <a:bodyPr anchor="ctr">
            <a:normAutofit lnSpcReduction="10000"/>
          </a:bodyPr>
          <a:lstStyle/>
          <a:p>
            <a:pPr marL="0" indent="0">
              <a:buNone/>
            </a:pPr>
            <a:r>
              <a:rPr lang="en-GB" sz="2000" dirty="0"/>
              <a:t>On the basis of the instructions by the Bureau and Standing Committee, the information provided by the authorities and the complainant, the objectives of the mission (modified based on discussion with </a:t>
            </a:r>
            <a:r>
              <a:rPr lang="en-GB" sz="2000" dirty="0" err="1"/>
              <a:t>CoE</a:t>
            </a:r>
            <a:r>
              <a:rPr lang="en-GB" sz="2000" dirty="0"/>
              <a:t> staff and development of the question list) were to: </a:t>
            </a:r>
          </a:p>
          <a:p>
            <a:pPr lvl="0"/>
            <a:r>
              <a:rPr lang="en-GB" sz="2000" b="1" dirty="0"/>
              <a:t>Gain a preliminary understanding of the environmental assessment procedures </a:t>
            </a:r>
            <a:r>
              <a:rPr lang="en-GB" sz="2000" dirty="0"/>
              <a:t>(EIAs, SEAs, CIAs)</a:t>
            </a:r>
            <a:r>
              <a:rPr lang="en-GB" sz="2000" b="1" dirty="0"/>
              <a:t> </a:t>
            </a:r>
            <a:r>
              <a:rPr lang="en-GB" sz="2000" dirty="0"/>
              <a:t>grounded into the national legislation of Ukraine, and verify if they comply with international standards;</a:t>
            </a:r>
          </a:p>
          <a:p>
            <a:pPr lvl="0"/>
            <a:r>
              <a:rPr lang="en-GB" sz="2000" b="1" dirty="0"/>
              <a:t>Review and assess the Environmental Impact Assessment procedure</a:t>
            </a:r>
            <a:r>
              <a:rPr lang="en-GB" sz="2000" dirty="0"/>
              <a:t> carried out for this case, and evaluate if it was undertaken according to national law and to international standards;</a:t>
            </a:r>
          </a:p>
          <a:p>
            <a:pPr lvl="0"/>
            <a:r>
              <a:rPr lang="en-GB" sz="2000" dirty="0"/>
              <a:t>Review the process of </a:t>
            </a:r>
            <a:r>
              <a:rPr lang="en-GB" sz="2000" b="1" dirty="0"/>
              <a:t>creating a nature reserve</a:t>
            </a:r>
            <a:r>
              <a:rPr lang="en-GB" sz="2000" dirty="0"/>
              <a:t> within the territory of </a:t>
            </a:r>
            <a:r>
              <a:rPr lang="en-GB" sz="2000" dirty="0" err="1"/>
              <a:t>Polonina</a:t>
            </a:r>
            <a:r>
              <a:rPr lang="en-GB" sz="2000" dirty="0"/>
              <a:t> </a:t>
            </a:r>
            <a:r>
              <a:rPr lang="en-GB" sz="2000" dirty="0" err="1"/>
              <a:t>Borzhava</a:t>
            </a:r>
            <a:r>
              <a:rPr lang="en-GB" sz="2000" dirty="0"/>
              <a:t> in order to improve its conservation status. </a:t>
            </a:r>
          </a:p>
          <a:p>
            <a:pPr lvl="0"/>
            <a:r>
              <a:rPr lang="en-GB" sz="2000" dirty="0"/>
              <a:t>Provide commentary in relation to the overall progress in the implementation of the Emerald Network.</a:t>
            </a:r>
          </a:p>
          <a:p>
            <a:pPr lvl="0"/>
            <a:endParaRPr lang="en-GB" sz="2000" dirty="0"/>
          </a:p>
        </p:txBody>
      </p:sp>
    </p:spTree>
    <p:extLst>
      <p:ext uri="{BB962C8B-B14F-4D97-AF65-F5344CB8AC3E}">
        <p14:creationId xmlns:p14="http://schemas.microsoft.com/office/powerpoint/2010/main" val="1319609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Thank you for your attention</a:t>
            </a:r>
          </a:p>
        </p:txBody>
      </p:sp>
      <p:sp>
        <p:nvSpPr>
          <p:cNvPr id="1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Placeholder 2">
            <a:extLst>
              <a:ext uri="{FF2B5EF4-FFF2-40B4-BE49-F238E27FC236}">
                <a16:creationId xmlns:a16="http://schemas.microsoft.com/office/drawing/2014/main" id="{C685CE1B-F02F-45B1-A403-0AAE84FF0351}"/>
              </a:ext>
            </a:extLst>
          </p:cNvPr>
          <p:cNvPicPr>
            <a:picLocks noGrp="1" noChangeAspect="1"/>
          </p:cNvPicPr>
          <p:nvPr>
            <p:ph type="pic" sz="quarter" idx="16"/>
          </p:nvPr>
        </p:nvPicPr>
        <p:blipFill rotWithShape="1">
          <a:blip r:embed="rId2" cstate="print">
            <a:extLst>
              <a:ext uri="{28A0092B-C50C-407E-A947-70E740481C1C}">
                <a14:useLocalDpi xmlns:a14="http://schemas.microsoft.com/office/drawing/2010/main" val="0"/>
              </a:ext>
            </a:extLst>
          </a:blip>
          <a:srcRect l="1452" r="-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ijdelijke aanduiding voor dianummer 9"/>
          <p:cNvSpPr>
            <a:spLocks noGrp="1"/>
          </p:cNvSpPr>
          <p:nvPr>
            <p:ph type="sldNum" sz="quarter" idx="18"/>
          </p:nvPr>
        </p:nvSpPr>
        <p:spPr>
          <a:xfrm>
            <a:off x="10591800" y="6356350"/>
            <a:ext cx="762000" cy="365125"/>
          </a:xfrm>
        </p:spPr>
        <p:txBody>
          <a:bodyPr vert="horz" lIns="91440" tIns="45720" rIns="91440" bIns="45720" rtlCol="0" anchor="ctr">
            <a:normAutofit/>
          </a:bodyPr>
          <a:lstStyle/>
          <a:p>
            <a:pPr>
              <a:spcAft>
                <a:spcPts val="600"/>
              </a:spcAft>
              <a:defRPr/>
            </a:pPr>
            <a:fld id="{F25965E0-7062-474C-8671-DB3A3CE669B0}" type="slidenum">
              <a:rPr lang="en-US">
                <a:solidFill>
                  <a:srgbClr val="FFFFFF"/>
                </a:solidFill>
                <a:latin typeface="Calibri" panose="020F0502020204030204"/>
              </a:rPr>
              <a:pPr>
                <a:spcAft>
                  <a:spcPts val="600"/>
                </a:spcAft>
                <a:defRPr/>
              </a:pPr>
              <a:t>20</a:t>
            </a:fld>
            <a:endParaRPr lang="en-US">
              <a:solidFill>
                <a:srgbClr val="FFFFFF"/>
              </a:solidFill>
              <a:latin typeface="Calibri" panose="020F0502020204030204"/>
            </a:endParaRPr>
          </a:p>
        </p:txBody>
      </p:sp>
    </p:spTree>
    <p:extLst>
      <p:ext uri="{BB962C8B-B14F-4D97-AF65-F5344CB8AC3E}">
        <p14:creationId xmlns:p14="http://schemas.microsoft.com/office/powerpoint/2010/main" val="154285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86830F-1365-4D90-9766-536BE0304C2D}"/>
              </a:ext>
            </a:extLst>
          </p:cNvPr>
          <p:cNvSpPr>
            <a:spLocks noGrp="1"/>
          </p:cNvSpPr>
          <p:nvPr>
            <p:ph type="title"/>
          </p:nvPr>
        </p:nvSpPr>
        <p:spPr>
          <a:xfrm>
            <a:off x="841248" y="548640"/>
            <a:ext cx="3600860" cy="5431536"/>
          </a:xfrm>
        </p:spPr>
        <p:txBody>
          <a:bodyPr>
            <a:normAutofit/>
          </a:bodyPr>
          <a:lstStyle/>
          <a:p>
            <a:r>
              <a:rPr lang="en-GB" sz="5400" b="1">
                <a:ea typeface="Calibri" panose="020F0502020204030204" pitchFamily="34" charset="0"/>
                <a:cs typeface="Times New Roman" panose="02020603050405020304" pitchFamily="18" charset="0"/>
              </a:rPr>
              <a:t>Mission deliverables</a:t>
            </a:r>
            <a:br>
              <a:rPr lang="en-GB" sz="5400">
                <a:ea typeface="Calibri" panose="020F0502020204030204" pitchFamily="34" charset="0"/>
                <a:cs typeface="Times New Roman" panose="02020603050405020304" pitchFamily="18" charset="0"/>
              </a:rPr>
            </a:br>
            <a:endParaRPr lang="en-GB" sz="5400" dirty="0"/>
          </a:p>
        </p:txBody>
      </p:sp>
      <p:sp>
        <p:nvSpPr>
          <p:cNvPr id="1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1B0FE3DC-B791-4E48-8786-02F1AA7281EF}"/>
              </a:ext>
            </a:extLst>
          </p:cNvPr>
          <p:cNvSpPr>
            <a:spLocks noGrp="1"/>
          </p:cNvSpPr>
          <p:nvPr>
            <p:ph idx="1"/>
          </p:nvPr>
        </p:nvSpPr>
        <p:spPr>
          <a:xfrm>
            <a:off x="5126418" y="552091"/>
            <a:ext cx="6224335" cy="5431536"/>
          </a:xfrm>
        </p:spPr>
        <p:txBody>
          <a:bodyPr anchor="ctr">
            <a:normAutofit/>
          </a:bodyPr>
          <a:lstStyle/>
          <a:p>
            <a:pPr marL="0" indent="0">
              <a:buNone/>
            </a:pPr>
            <a:r>
              <a:rPr lang="en-GB" sz="2200">
                <a:ea typeface="Calibri" panose="020F0502020204030204" pitchFamily="34" charset="0"/>
                <a:cs typeface="Times New Roman" panose="02020603050405020304" pitchFamily="18" charset="0"/>
              </a:rPr>
              <a:t>A written report including proposed recommendations to the national authorities on:</a:t>
            </a:r>
          </a:p>
          <a:p>
            <a:pPr marL="342900" lvl="0" indent="-342900">
              <a:buFont typeface="Symbol" panose="05050102010706020507" pitchFamily="18" charset="2"/>
              <a:buAutoNum type="arabicPeriod"/>
            </a:pPr>
            <a:r>
              <a:rPr lang="en-GB" sz="2200">
                <a:ea typeface="Calibri" panose="020F0502020204030204" pitchFamily="34" charset="0"/>
                <a:cs typeface="Times New Roman" panose="02020603050405020304" pitchFamily="18" charset="0"/>
              </a:rPr>
              <a:t>Possible adjustments or improvements to the national legislation related to environmental assessment procedures, to prevent future problematic situations like this complaint.</a:t>
            </a:r>
          </a:p>
          <a:p>
            <a:pPr marL="342900" lvl="0" indent="-342900">
              <a:buFont typeface="Symbol" panose="05050102010706020507" pitchFamily="18" charset="2"/>
              <a:buAutoNum type="arabicPeriod"/>
            </a:pPr>
            <a:r>
              <a:rPr lang="en-GB" sz="2200">
                <a:ea typeface="Calibri" panose="020F0502020204030204" pitchFamily="34" charset="0"/>
                <a:cs typeface="Times New Roman" panose="02020603050405020304" pitchFamily="18" charset="0"/>
              </a:rPr>
              <a:t>Possible modification proposals to the EIA conclusion of March 2019.</a:t>
            </a:r>
          </a:p>
          <a:p>
            <a:pPr marL="342900" lvl="0" indent="-342900">
              <a:buFont typeface="Symbol" panose="05050102010706020507" pitchFamily="18" charset="2"/>
              <a:buAutoNum type="arabicPeriod"/>
            </a:pPr>
            <a:r>
              <a:rPr lang="en-GB" sz="2200">
                <a:ea typeface="Calibri" panose="020F0502020204030204" pitchFamily="34" charset="0"/>
                <a:cs typeface="Times New Roman" panose="02020603050405020304" pitchFamily="18" charset="0"/>
              </a:rPr>
              <a:t>The process of setting up a nature reserve within the territory of Polonina Borzhava.</a:t>
            </a:r>
          </a:p>
          <a:p>
            <a:pPr marL="342900" lvl="0" indent="-342900">
              <a:buFont typeface="Symbol" panose="05050102010706020507" pitchFamily="18" charset="2"/>
              <a:buAutoNum type="arabicPeriod"/>
            </a:pPr>
            <a:r>
              <a:rPr lang="en-GB" sz="2200">
                <a:ea typeface="Calibri" panose="020F0502020204030204" pitchFamily="34" charset="0"/>
                <a:cs typeface="Times New Roman" panose="02020603050405020304" pitchFamily="18" charset="0"/>
              </a:rPr>
              <a:t>(</a:t>
            </a:r>
            <a:r>
              <a:rPr lang="en-GB" sz="2200" i="1">
                <a:ea typeface="Calibri" panose="020F0502020204030204" pitchFamily="34" charset="0"/>
                <a:cs typeface="Times New Roman" panose="02020603050405020304" pitchFamily="18" charset="0"/>
              </a:rPr>
              <a:t>Should the project be deemed acceptable) </a:t>
            </a:r>
            <a:r>
              <a:rPr lang="en-GB" sz="2200">
                <a:ea typeface="Calibri" panose="020F0502020204030204" pitchFamily="34" charset="0"/>
                <a:cs typeface="Times New Roman" panose="02020603050405020304" pitchFamily="18" charset="0"/>
              </a:rPr>
              <a:t>mitigation measures to ensure before, during and post-construction.</a:t>
            </a:r>
          </a:p>
          <a:p>
            <a:pPr marL="342900" lvl="0" indent="-342900">
              <a:buFont typeface="Symbol" panose="05050102010706020507" pitchFamily="18" charset="2"/>
              <a:buAutoNum type="arabicPeriod"/>
            </a:pPr>
            <a:r>
              <a:rPr lang="en-GB" sz="2200">
                <a:ea typeface="Calibri" panose="020F0502020204030204" pitchFamily="34" charset="0"/>
                <a:cs typeface="Times New Roman" panose="02020603050405020304" pitchFamily="18" charset="0"/>
              </a:rPr>
              <a:t>An action plan and timeline should be appended to these recommendations.</a:t>
            </a:r>
          </a:p>
          <a:p>
            <a:endParaRPr lang="en-GB" sz="2200"/>
          </a:p>
        </p:txBody>
      </p:sp>
    </p:spTree>
    <p:extLst>
      <p:ext uri="{BB962C8B-B14F-4D97-AF65-F5344CB8AC3E}">
        <p14:creationId xmlns:p14="http://schemas.microsoft.com/office/powerpoint/2010/main" val="266047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B9942AE-B90C-471B-8C0A-5AAE09940ED8}"/>
              </a:ext>
            </a:extLst>
          </p:cNvPr>
          <p:cNvSpPr>
            <a:spLocks noGrp="1"/>
          </p:cNvSpPr>
          <p:nvPr>
            <p:ph type="title"/>
          </p:nvPr>
        </p:nvSpPr>
        <p:spPr>
          <a:xfrm>
            <a:off x="572493" y="238539"/>
            <a:ext cx="11018520" cy="1434415"/>
          </a:xfrm>
        </p:spPr>
        <p:txBody>
          <a:bodyPr anchor="b">
            <a:normAutofit/>
          </a:bodyPr>
          <a:lstStyle/>
          <a:p>
            <a:r>
              <a:rPr lang="en-GB" sz="5400" dirty="0"/>
              <a:t>Summary of Process(1)</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EFAAD3B1-5290-47C4-AC13-02887CC77633}"/>
              </a:ext>
            </a:extLst>
          </p:cNvPr>
          <p:cNvSpPr>
            <a:spLocks noGrp="1"/>
          </p:cNvSpPr>
          <p:nvPr>
            <p:ph idx="1"/>
          </p:nvPr>
        </p:nvSpPr>
        <p:spPr>
          <a:xfrm>
            <a:off x="572493" y="2071316"/>
            <a:ext cx="6713552" cy="4119172"/>
          </a:xfrm>
        </p:spPr>
        <p:txBody>
          <a:bodyPr anchor="t">
            <a:normAutofit/>
          </a:bodyPr>
          <a:lstStyle/>
          <a:p>
            <a:r>
              <a:rPr lang="en-GB" sz="2000"/>
              <a:t>Planning process</a:t>
            </a:r>
          </a:p>
          <a:p>
            <a:r>
              <a:rPr lang="en-GB" sz="2000"/>
              <a:t>This online advisory mission has reviewed evidence presented by the complainant, developer, and both local and national Government regarding the proposed establishment of a wind farm within the Polonina Borzhava Emerald Network site (UA0000263). </a:t>
            </a:r>
          </a:p>
          <a:p>
            <a:r>
              <a:rPr lang="en-GB" sz="2000"/>
              <a:t>In total 30 stakeholders representing:</a:t>
            </a:r>
          </a:p>
          <a:p>
            <a:r>
              <a:rPr lang="en-GB" sz="2000"/>
              <a:t>Authorities of Ukraine; Civil Society; Private &amp; Legal Sector; Scientific Community; International Organisations</a:t>
            </a:r>
          </a:p>
          <a:p>
            <a:r>
              <a:rPr lang="en-GB" sz="2000"/>
              <a:t>Independent experts (2); Secretariat of Bern Convention (3) </a:t>
            </a:r>
          </a:p>
        </p:txBody>
      </p:sp>
      <p:pic>
        <p:nvPicPr>
          <p:cNvPr id="5122" name="Picture 2" descr="Stakeholder Communications for Universal Health Coverage: Partnering with  the Joint Learning Network | HFG">
            <a:extLst>
              <a:ext uri="{FF2B5EF4-FFF2-40B4-BE49-F238E27FC236}">
                <a16:creationId xmlns:a16="http://schemas.microsoft.com/office/drawing/2014/main" id="{5A1EEC29-2257-4820-934F-9F5F12D282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7" r="-3"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121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EDF5DB-E6AF-46C4-B3A1-02A6F56D6331}"/>
              </a:ext>
            </a:extLst>
          </p:cNvPr>
          <p:cNvSpPr>
            <a:spLocks noGrp="1"/>
          </p:cNvSpPr>
          <p:nvPr>
            <p:ph type="title"/>
          </p:nvPr>
        </p:nvSpPr>
        <p:spPr>
          <a:xfrm>
            <a:off x="572493" y="238539"/>
            <a:ext cx="11018520" cy="1434415"/>
          </a:xfrm>
        </p:spPr>
        <p:txBody>
          <a:bodyPr anchor="b">
            <a:normAutofit/>
          </a:bodyPr>
          <a:lstStyle/>
          <a:p>
            <a:r>
              <a:rPr lang="en-GB" sz="5400" dirty="0"/>
              <a:t>Summary of process (2)</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11980E-846C-401F-80BC-1C766CA8A023}"/>
              </a:ext>
            </a:extLst>
          </p:cNvPr>
          <p:cNvSpPr>
            <a:spLocks noGrp="1"/>
          </p:cNvSpPr>
          <p:nvPr>
            <p:ph idx="1"/>
          </p:nvPr>
        </p:nvSpPr>
        <p:spPr>
          <a:xfrm>
            <a:off x="572493" y="2071316"/>
            <a:ext cx="6713552" cy="4119172"/>
          </a:xfrm>
        </p:spPr>
        <p:txBody>
          <a:bodyPr anchor="t">
            <a:normAutofit lnSpcReduction="10000"/>
          </a:bodyPr>
          <a:lstStyle/>
          <a:p>
            <a:r>
              <a:rPr lang="en-GB" sz="2200" dirty="0"/>
              <a:t>Comprehensive questionnaire</a:t>
            </a:r>
          </a:p>
          <a:p>
            <a:r>
              <a:rPr lang="en-GB" sz="2200" dirty="0"/>
              <a:t>Completed by participating parties and returned prior to interview-workshop sessions</a:t>
            </a:r>
          </a:p>
          <a:p>
            <a:r>
              <a:rPr lang="en-GB" sz="2200" dirty="0"/>
              <a:t>Two moderated, online meetings: With purpose of 1) clarifying questionnaire responses and 2) framing follow up questions.</a:t>
            </a:r>
          </a:p>
          <a:p>
            <a:pPr lvl="1"/>
            <a:r>
              <a:rPr lang="en-GB" sz="1800" dirty="0"/>
              <a:t>Meeting 1: Meeting with the national and regional authorities, private and legal sector </a:t>
            </a:r>
          </a:p>
          <a:p>
            <a:pPr lvl="1"/>
            <a:r>
              <a:rPr lang="en-GB" sz="1800" dirty="0"/>
              <a:t>Meeting 2: Meeting with NGO and Civil Society stakeholders</a:t>
            </a:r>
          </a:p>
          <a:p>
            <a:r>
              <a:rPr lang="en-GB" sz="2200" dirty="0"/>
              <a:t>A third moderated, online meeting with all stakeholders (authorities, complainant organisation, NGOs, scientific community, local actors such as mayors, national and regional relevant agencies, etc.)</a:t>
            </a:r>
          </a:p>
        </p:txBody>
      </p:sp>
      <p:pic>
        <p:nvPicPr>
          <p:cNvPr id="5" name="Picture 4" descr="Magnifying glass showing decling performance">
            <a:extLst>
              <a:ext uri="{FF2B5EF4-FFF2-40B4-BE49-F238E27FC236}">
                <a16:creationId xmlns:a16="http://schemas.microsoft.com/office/drawing/2014/main" id="{A05CBF8F-EB98-49E2-A30A-0797354B618E}"/>
              </a:ext>
            </a:extLst>
          </p:cNvPr>
          <p:cNvPicPr>
            <a:picLocks noChangeAspect="1"/>
          </p:cNvPicPr>
          <p:nvPr/>
        </p:nvPicPr>
        <p:blipFill rotWithShape="1">
          <a:blip r:embed="rId2"/>
          <a:srcRect l="2648" r="33136" b="2"/>
          <a:stretch/>
        </p:blipFill>
        <p:spPr>
          <a:xfrm>
            <a:off x="7675658" y="2093976"/>
            <a:ext cx="3941064" cy="4096512"/>
          </a:xfrm>
          <a:prstGeom prst="rect">
            <a:avLst/>
          </a:prstGeom>
        </p:spPr>
      </p:pic>
    </p:spTree>
    <p:extLst>
      <p:ext uri="{BB962C8B-B14F-4D97-AF65-F5344CB8AC3E}">
        <p14:creationId xmlns:p14="http://schemas.microsoft.com/office/powerpoint/2010/main" val="2285640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0A7C72-2249-4553-94AC-534145497C2C}"/>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Comprehensive</a:t>
            </a:r>
            <a:br>
              <a:rPr lang="en-US" sz="3200" kern="1200">
                <a:solidFill>
                  <a:srgbClr val="FFFFFF"/>
                </a:solidFill>
                <a:latin typeface="+mj-lt"/>
                <a:ea typeface="+mj-ea"/>
                <a:cs typeface="+mj-cs"/>
              </a:rPr>
            </a:br>
            <a:r>
              <a:rPr lang="en-US" sz="3200" kern="1200">
                <a:solidFill>
                  <a:srgbClr val="FFFFFF"/>
                </a:solidFill>
                <a:latin typeface="+mj-lt"/>
                <a:ea typeface="+mj-ea"/>
                <a:cs typeface="+mj-cs"/>
              </a:rPr>
              <a:t>and Concise</a:t>
            </a:r>
            <a:br>
              <a:rPr lang="en-US" sz="3200" kern="1200">
                <a:solidFill>
                  <a:srgbClr val="FFFFFF"/>
                </a:solidFill>
                <a:latin typeface="+mj-lt"/>
                <a:ea typeface="+mj-ea"/>
                <a:cs typeface="+mj-cs"/>
              </a:rPr>
            </a:br>
            <a:r>
              <a:rPr lang="en-US" sz="3200" kern="1200">
                <a:solidFill>
                  <a:srgbClr val="FFFFFF"/>
                </a:solidFill>
                <a:latin typeface="+mj-lt"/>
                <a:ea typeface="+mj-ea"/>
                <a:cs typeface="+mj-cs"/>
              </a:rPr>
              <a:t>Report</a:t>
            </a:r>
          </a:p>
        </p:txBody>
      </p:sp>
      <p:pic>
        <p:nvPicPr>
          <p:cNvPr id="4" name="Content Placeholder 3" descr="Table&#10;&#10;Description automatically generated">
            <a:extLst>
              <a:ext uri="{FF2B5EF4-FFF2-40B4-BE49-F238E27FC236}">
                <a16:creationId xmlns:a16="http://schemas.microsoft.com/office/drawing/2014/main" id="{1E8A24DD-BAD0-48D5-8791-8FB7D88E4BAD}"/>
              </a:ext>
            </a:extLst>
          </p:cNvPr>
          <p:cNvPicPr>
            <a:picLocks noGrp="1" noChangeAspect="1"/>
          </p:cNvPicPr>
          <p:nvPr>
            <p:ph idx="1"/>
          </p:nvPr>
        </p:nvPicPr>
        <p:blipFill>
          <a:blip r:embed="rId2"/>
          <a:stretch>
            <a:fillRect/>
          </a:stretch>
        </p:blipFill>
        <p:spPr>
          <a:xfrm>
            <a:off x="5100811" y="640080"/>
            <a:ext cx="5561781" cy="5578816"/>
          </a:xfrm>
          <a:prstGeom prst="rect">
            <a:avLst/>
          </a:prstGeom>
        </p:spPr>
      </p:pic>
    </p:spTree>
    <p:extLst>
      <p:ext uri="{BB962C8B-B14F-4D97-AF65-F5344CB8AC3E}">
        <p14:creationId xmlns:p14="http://schemas.microsoft.com/office/powerpoint/2010/main" val="4125274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E3AA80-979F-43A0-9CA6-705CACB5A679}"/>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Context</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960BF42-27ED-4734-9EE3-5FEDB4A0062F}"/>
              </a:ext>
            </a:extLst>
          </p:cNvPr>
          <p:cNvSpPr>
            <a:spLocks noGrp="1"/>
          </p:cNvSpPr>
          <p:nvPr>
            <p:ph sz="half" idx="2"/>
          </p:nvPr>
        </p:nvSpPr>
        <p:spPr>
          <a:xfrm>
            <a:off x="640080" y="2872899"/>
            <a:ext cx="4243589" cy="3320668"/>
          </a:xfrm>
        </p:spPr>
        <p:txBody>
          <a:bodyPr vert="horz" lIns="91440" tIns="45720" rIns="91440" bIns="45720" rtlCol="0">
            <a:normAutofit/>
          </a:bodyPr>
          <a:lstStyle/>
          <a:p>
            <a:pPr marL="0" indent="0">
              <a:buNone/>
            </a:pPr>
            <a:r>
              <a:rPr lang="en-US" sz="2200" dirty="0"/>
              <a:t>Map of  </a:t>
            </a:r>
            <a:r>
              <a:rPr lang="en-US" sz="2200" dirty="0" err="1"/>
              <a:t>Polonina</a:t>
            </a:r>
            <a:r>
              <a:rPr lang="en-US" sz="2200" dirty="0"/>
              <a:t> </a:t>
            </a:r>
            <a:r>
              <a:rPr lang="en-US" sz="2200" dirty="0" err="1"/>
              <a:t>Borzhava</a:t>
            </a:r>
            <a:r>
              <a:rPr lang="en-US" sz="2200" dirty="0"/>
              <a:t> Emerald Network site (white line) showing the approximate, proposed location of wind turbines (red dots) (though this may not fully reflect the latest proposals)</a:t>
            </a:r>
          </a:p>
          <a:p>
            <a:endParaRPr lang="en-US" sz="2200" dirty="0"/>
          </a:p>
        </p:txBody>
      </p:sp>
      <p:pic>
        <p:nvPicPr>
          <p:cNvPr id="6" name="Obraz 1">
            <a:extLst>
              <a:ext uri="{FF2B5EF4-FFF2-40B4-BE49-F238E27FC236}">
                <a16:creationId xmlns:a16="http://schemas.microsoft.com/office/drawing/2014/main" id="{29541050-8F05-4A8E-AB9B-B1CAADC4D330}"/>
              </a:ext>
            </a:extLst>
          </p:cNvPr>
          <p:cNvPicPr/>
          <p:nvPr/>
        </p:nvPicPr>
        <p:blipFill rotWithShape="1">
          <a:blip r:embed="rId2">
            <a:extLst>
              <a:ext uri="{28A0092B-C50C-407E-A947-70E740481C1C}">
                <a14:useLocalDpi xmlns:a14="http://schemas.microsoft.com/office/drawing/2010/main" val="0"/>
              </a:ext>
            </a:extLst>
          </a:blip>
          <a:srcRect l="2704" r="21568"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92254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6C9927-FC65-46E3-8011-D3ECCA270E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Ecological character</a:t>
            </a:r>
          </a:p>
        </p:txBody>
      </p:sp>
      <p:pic>
        <p:nvPicPr>
          <p:cNvPr id="7" name="Content Placeholder 6">
            <a:extLst>
              <a:ext uri="{FF2B5EF4-FFF2-40B4-BE49-F238E27FC236}">
                <a16:creationId xmlns:a16="http://schemas.microsoft.com/office/drawing/2014/main" id="{A2752DFC-0684-4B15-8BE4-CFC5B471494C}"/>
              </a:ext>
            </a:extLst>
          </p:cNvPr>
          <p:cNvPicPr>
            <a:picLocks noGrp="1" noChangeAspect="1"/>
          </p:cNvPicPr>
          <p:nvPr>
            <p:ph sz="half" idx="2"/>
          </p:nvPr>
        </p:nvPicPr>
        <p:blipFill rotWithShape="1">
          <a:blip r:embed="rId2"/>
          <a:srcRect l="16129" r="1613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BBDDBA-8CB8-49C8-A28F-C70605C60880}"/>
              </a:ext>
            </a:extLst>
          </p:cNvPr>
          <p:cNvSpPr>
            <a:spLocks noGrp="1"/>
          </p:cNvSpPr>
          <p:nvPr>
            <p:ph sz="half" idx="1"/>
          </p:nvPr>
        </p:nvSpPr>
        <p:spPr>
          <a:xfrm>
            <a:off x="5297762" y="2706624"/>
            <a:ext cx="6251110" cy="3483864"/>
          </a:xfrm>
        </p:spPr>
        <p:txBody>
          <a:bodyPr vert="horz" lIns="91440" tIns="45720" rIns="91440" bIns="45720" rtlCol="0">
            <a:normAutofit/>
          </a:bodyPr>
          <a:lstStyle/>
          <a:p>
            <a:r>
              <a:rPr lang="en-US" sz="1500" dirty="0"/>
              <a:t>Extending over an area of 4250ha, Polonina Borzhava is </a:t>
            </a:r>
            <a:r>
              <a:rPr lang="en-US" sz="1500" dirty="0" err="1"/>
              <a:t>characterised</a:t>
            </a:r>
            <a:r>
              <a:rPr lang="en-US" sz="1500" dirty="0"/>
              <a:t> by a wide range of habitats and species listed on Resolution 4 and Resolution 6 of the Bern Convention respectively. </a:t>
            </a:r>
          </a:p>
          <a:p>
            <a:r>
              <a:rPr lang="en-US" sz="1500" dirty="0"/>
              <a:t>These ‘qualifying features’ include extensive subalpine meadows comprising good examples of mat-grass (</a:t>
            </a:r>
            <a:r>
              <a:rPr lang="en-US" sz="1500" i="1" dirty="0"/>
              <a:t>Nardus stricta</a:t>
            </a:r>
            <a:r>
              <a:rPr lang="en-US" sz="1500" dirty="0"/>
              <a:t>) swards, dry heath, acid grassland, subalpine moist tall-herb and fern communities and beech woodland. </a:t>
            </a:r>
          </a:p>
          <a:p>
            <a:r>
              <a:rPr lang="en-US" sz="1500" dirty="0"/>
              <a:t>Wetlands consisting of springs, streams and transition mires are also represented. Notable species include </a:t>
            </a:r>
            <a:r>
              <a:rPr lang="en-US" sz="1500" i="1" dirty="0"/>
              <a:t>Campanula serrata</a:t>
            </a:r>
            <a:r>
              <a:rPr lang="en-US" sz="1500" dirty="0"/>
              <a:t> and </a:t>
            </a:r>
            <a:r>
              <a:rPr lang="en-US" sz="1500" i="1" dirty="0"/>
              <a:t>Poa </a:t>
            </a:r>
            <a:r>
              <a:rPr lang="en-US" sz="1500" i="1" dirty="0" err="1"/>
              <a:t>granitica</a:t>
            </a:r>
            <a:r>
              <a:rPr lang="en-US" sz="1500" dirty="0"/>
              <a:t> amongst many others. It is surrounded on all sides by extensive montane beech woodlands. </a:t>
            </a:r>
          </a:p>
          <a:p>
            <a:r>
              <a:rPr lang="en-US" sz="1500" dirty="0"/>
              <a:t>The meadow habitat (e.g. the </a:t>
            </a:r>
            <a:r>
              <a:rPr lang="en-US" sz="1500" i="1" dirty="0"/>
              <a:t>Nardus</a:t>
            </a:r>
            <a:r>
              <a:rPr lang="en-US" sz="1500" dirty="0"/>
              <a:t> grassland) is rare nationally and is particularly important in the context of the montane ecosystems of the Carpathians.</a:t>
            </a:r>
          </a:p>
        </p:txBody>
      </p:sp>
    </p:spTree>
    <p:extLst>
      <p:ext uri="{BB962C8B-B14F-4D97-AF65-F5344CB8AC3E}">
        <p14:creationId xmlns:p14="http://schemas.microsoft.com/office/powerpoint/2010/main" val="1273916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D69762-D0AC-43A7-A8D4-5458D1760FB7}"/>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Ecological Character</a:t>
            </a:r>
          </a:p>
        </p:txBody>
      </p:sp>
      <p:pic>
        <p:nvPicPr>
          <p:cNvPr id="5" name="Рисунок 3" descr="A picture containing mountain, outdoor, sky, grass&#10;&#10;Description automatically generated">
            <a:extLst>
              <a:ext uri="{FF2B5EF4-FFF2-40B4-BE49-F238E27FC236}">
                <a16:creationId xmlns:a16="http://schemas.microsoft.com/office/drawing/2014/main" id="{1429F521-8A86-4382-983C-EE5EE5466D2E}"/>
              </a:ext>
            </a:extLst>
          </p:cNvPr>
          <p:cNvPicPr/>
          <p:nvPr/>
        </p:nvPicPr>
        <p:blipFill rotWithShape="1">
          <a:blip r:embed="rId2" cstate="print">
            <a:extLst>
              <a:ext uri="{28A0092B-C50C-407E-A947-70E740481C1C}">
                <a14:useLocalDpi xmlns:a14="http://schemas.microsoft.com/office/drawing/2010/main" val="0"/>
              </a:ext>
            </a:extLst>
          </a:blip>
          <a:srcRect r="567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C90C22-B8B5-41A7-B96C-255365229949}"/>
              </a:ext>
            </a:extLst>
          </p:cNvPr>
          <p:cNvSpPr>
            <a:spLocks noGrp="1"/>
          </p:cNvSpPr>
          <p:nvPr>
            <p:ph sz="half" idx="1"/>
          </p:nvPr>
        </p:nvSpPr>
        <p:spPr>
          <a:xfrm>
            <a:off x="5297762" y="2706624"/>
            <a:ext cx="6251110" cy="3483864"/>
          </a:xfrm>
        </p:spPr>
        <p:txBody>
          <a:bodyPr vert="horz" lIns="91440" tIns="45720" rIns="91440" bIns="45720" rtlCol="0">
            <a:normAutofit/>
          </a:bodyPr>
          <a:lstStyle/>
          <a:p>
            <a:pPr marL="0" indent="0">
              <a:buNone/>
            </a:pPr>
            <a:r>
              <a:rPr lang="en-US" sz="2000" dirty="0"/>
              <a:t>Reflecting its wider setting, it supports a diverse and important bat and avifauna including </a:t>
            </a:r>
            <a:r>
              <a:rPr lang="en-US" sz="2000" dirty="0" err="1"/>
              <a:t>Tengmalm’s</a:t>
            </a:r>
            <a:r>
              <a:rPr lang="en-US" sz="2000" dirty="0"/>
              <a:t> owl (</a:t>
            </a:r>
            <a:r>
              <a:rPr lang="en-US" sz="2000" i="1" dirty="0" err="1"/>
              <a:t>Aegolius</a:t>
            </a:r>
            <a:r>
              <a:rPr lang="en-US" sz="2000" i="1" dirty="0"/>
              <a:t> </a:t>
            </a:r>
            <a:r>
              <a:rPr lang="en-US" sz="2000" i="1" dirty="0" err="1"/>
              <a:t>funereus</a:t>
            </a:r>
            <a:r>
              <a:rPr lang="en-US" sz="2000" dirty="0"/>
              <a:t>), golden eagle (</a:t>
            </a:r>
            <a:r>
              <a:rPr lang="en-US" sz="2000" i="1" dirty="0"/>
              <a:t>Aquila </a:t>
            </a:r>
            <a:r>
              <a:rPr lang="en-US" sz="2000" i="1" dirty="0" err="1"/>
              <a:t>chrysaetos</a:t>
            </a:r>
            <a:r>
              <a:rPr lang="en-US" sz="2000" dirty="0"/>
              <a:t>), lesser spotted eagle (</a:t>
            </a:r>
            <a:r>
              <a:rPr lang="en-US" sz="2000" i="1" dirty="0"/>
              <a:t>Aquila </a:t>
            </a:r>
            <a:r>
              <a:rPr lang="en-US" sz="2000" i="1" dirty="0" err="1"/>
              <a:t>pomarina</a:t>
            </a:r>
            <a:r>
              <a:rPr lang="en-US" sz="2000" dirty="0"/>
              <a:t>), short-toed eagle (</a:t>
            </a:r>
            <a:r>
              <a:rPr lang="en-US" sz="2000" i="1" dirty="0" err="1"/>
              <a:t>Circaetus</a:t>
            </a:r>
            <a:r>
              <a:rPr lang="en-US" sz="2000" i="1" dirty="0"/>
              <a:t> </a:t>
            </a:r>
            <a:r>
              <a:rPr lang="en-US" sz="2000" i="1" dirty="0" err="1"/>
              <a:t>gallicus</a:t>
            </a:r>
            <a:r>
              <a:rPr lang="en-US" sz="2000" dirty="0"/>
              <a:t>), peregrine falcon (</a:t>
            </a:r>
            <a:r>
              <a:rPr lang="en-US" sz="2000" i="1" dirty="0"/>
              <a:t>Falco peregrinus</a:t>
            </a:r>
            <a:r>
              <a:rPr lang="en-US" sz="2000" dirty="0"/>
              <a:t>), honey buzzard (</a:t>
            </a:r>
            <a:r>
              <a:rPr lang="en-US" sz="2000" i="1" dirty="0"/>
              <a:t>Pernis </a:t>
            </a:r>
            <a:r>
              <a:rPr lang="en-US" sz="2000" i="1" dirty="0" err="1"/>
              <a:t>apivorus</a:t>
            </a:r>
            <a:r>
              <a:rPr lang="en-US" sz="2000" dirty="0"/>
              <a:t>), bluethroat (</a:t>
            </a:r>
            <a:r>
              <a:rPr lang="en-US" sz="2000" i="1" dirty="0"/>
              <a:t>Luscinia </a:t>
            </a:r>
            <a:r>
              <a:rPr lang="en-US" sz="2000" i="1" dirty="0" err="1"/>
              <a:t>svecica</a:t>
            </a:r>
            <a:r>
              <a:rPr lang="en-US" sz="2000" dirty="0"/>
              <a:t>), nightjar (</a:t>
            </a:r>
            <a:r>
              <a:rPr lang="en-US" sz="2000" i="1" dirty="0"/>
              <a:t>Caprimulgus europaeus</a:t>
            </a:r>
            <a:r>
              <a:rPr lang="en-US" sz="2000" dirty="0"/>
              <a:t>) and four species of woodpecker; barbastelle and greater mouse-eared bats are also found (</a:t>
            </a:r>
            <a:r>
              <a:rPr lang="en-US" sz="2000" i="1" dirty="0" err="1"/>
              <a:t>Barbastella</a:t>
            </a:r>
            <a:r>
              <a:rPr lang="en-US" sz="2000" i="1" dirty="0"/>
              <a:t> </a:t>
            </a:r>
            <a:r>
              <a:rPr lang="en-US" sz="2000" i="1" dirty="0" err="1"/>
              <a:t>barbastellus</a:t>
            </a:r>
            <a:r>
              <a:rPr lang="en-US" sz="2000" i="1" dirty="0"/>
              <a:t>, Myotis </a:t>
            </a:r>
            <a:r>
              <a:rPr lang="en-US" sz="2000" i="1" dirty="0" err="1"/>
              <a:t>myotis</a:t>
            </a:r>
            <a:r>
              <a:rPr lang="en-US" sz="2000" i="1" dirty="0"/>
              <a:t>, </a:t>
            </a:r>
            <a:r>
              <a:rPr lang="en-US" sz="2000" dirty="0"/>
              <a:t>respectively). All the raptors and barbastelle bats fly at a range of altitudes and their ranges can extend over great distances.</a:t>
            </a:r>
          </a:p>
          <a:p>
            <a:endParaRPr lang="en-US" sz="2000" dirty="0"/>
          </a:p>
        </p:txBody>
      </p:sp>
    </p:spTree>
    <p:extLst>
      <p:ext uri="{BB962C8B-B14F-4D97-AF65-F5344CB8AC3E}">
        <p14:creationId xmlns:p14="http://schemas.microsoft.com/office/powerpoint/2010/main" val="3794160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TotalTime>
  <Words>1830</Words>
  <Application>Microsoft Office PowerPoint</Application>
  <PresentationFormat>Widescreen</PresentationFormat>
  <Paragraphs>93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Symbol</vt:lpstr>
      <vt:lpstr>Office Theme</vt:lpstr>
      <vt:lpstr>REPORT OF THE ONLINE ADVISORY MISSION (Sept 2021)</vt:lpstr>
      <vt:lpstr>Chief objectives of the mission</vt:lpstr>
      <vt:lpstr>Mission deliverables </vt:lpstr>
      <vt:lpstr>Summary of Process(1)</vt:lpstr>
      <vt:lpstr>Summary of process (2)</vt:lpstr>
      <vt:lpstr>Comprehensive and Concise Report</vt:lpstr>
      <vt:lpstr>Context</vt:lpstr>
      <vt:lpstr>Ecological character</vt:lpstr>
      <vt:lpstr>Ecological Character</vt:lpstr>
      <vt:lpstr>Ecological Character</vt:lpstr>
      <vt:lpstr>Ecosystem Services</vt:lpstr>
      <vt:lpstr>Emerald Designation</vt:lpstr>
      <vt:lpstr>The Development</vt:lpstr>
      <vt:lpstr>Ecological impact</vt:lpstr>
      <vt:lpstr>Conclusion</vt:lpstr>
      <vt:lpstr>Main recommendations to the Standing Committee of the Bern Convention, the relevant authorities of Ukraine and other involved stakeholders:</vt:lpstr>
      <vt:lpstr>Additional Recommendations (1): Understanding and assessment of the environmental assessment procedures (and compliance with international standards). </vt:lpstr>
      <vt:lpstr>Additional Recommendations (2): Creation of a nature reserve </vt:lpstr>
      <vt:lpstr>Additional Recommendations (2):  Overall progress in the implementation of the Emerald Network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Jones-Walters, Lawrence</dc:creator>
  <cp:lastModifiedBy>Eoghan KELLY</cp:lastModifiedBy>
  <cp:revision>19</cp:revision>
  <dcterms:created xsi:type="dcterms:W3CDTF">2021-11-25T11:14:18Z</dcterms:created>
  <dcterms:modified xsi:type="dcterms:W3CDTF">2021-11-29T08:30:02Z</dcterms:modified>
</cp:coreProperties>
</file>