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61" r:id="rId3"/>
    <p:sldId id="256" r:id="rId4"/>
    <p:sldId id="265" r:id="rId5"/>
    <p:sldId id="259" r:id="rId6"/>
    <p:sldId id="266" r:id="rId7"/>
    <p:sldId id="267" r:id="rId8"/>
    <p:sldId id="268" r:id="rId9"/>
    <p:sldId id="260" r:id="rId10"/>
    <p:sldId id="271" r:id="rId11"/>
    <p:sldId id="269" r:id="rId12"/>
    <p:sldId id="264" r:id="rId13"/>
    <p:sldId id="263" r:id="rId1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ky Rae" initials="VR" lastIdx="1" clrIdx="0">
    <p:extLst>
      <p:ext uri="{19B8F6BF-5375-455C-9EA6-DF929625EA0E}">
        <p15:presenceInfo xmlns:p15="http://schemas.microsoft.com/office/powerpoint/2012/main" userId="Vicky Rae" providerId="None"/>
      </p:ext>
    </p:extLst>
  </p:cmAuthor>
  <p:cmAuthor id="2" name="k.andreanidou" initials="KA" lastIdx="1" clrIdx="1">
    <p:extLst>
      <p:ext uri="{19B8F6BF-5375-455C-9EA6-DF929625EA0E}">
        <p15:presenceInfo xmlns:p15="http://schemas.microsoft.com/office/powerpoint/2012/main" userId="k.andreanido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2" autoAdjust="0"/>
    <p:restoredTop sz="94349" autoAdjust="0"/>
  </p:normalViewPr>
  <p:slideViewPr>
    <p:cSldViewPr snapToGrid="0">
      <p:cViewPr varScale="1">
        <p:scale>
          <a:sx n="83" d="100"/>
          <a:sy n="83" d="100"/>
        </p:scale>
        <p:origin x="59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F046A-6CFD-4892-BF3C-3DEA0D50E136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F9EF-6E31-4A27-BBD0-6B029B884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4426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2FA4-14B1-4740-BD75-4E7090BB292A}" type="datetimeFigureOut">
              <a:rPr lang="el-GR" smtClean="0"/>
              <a:t>30/11/2019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ED43E-F727-4B85-B886-2276B231479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459663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3B34D3-2DDB-4B43-96F4-293C100DE10E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6988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2ED43E-F727-4B85-B886-2276B2314793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7622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0C82-BEE9-4E5E-B668-7CCDEEF248EF}" type="datetime1">
              <a:rPr lang="el-GR" smtClean="0"/>
              <a:t>30/11/2019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26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AE56-7B2E-42FA-AEF2-53F13FA1AA6C}" type="datetime1">
              <a:rPr lang="el-GR" smtClean="0"/>
              <a:t>30/11/2019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777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0B7C9-BF07-4627-A89C-F358DEB40365}" type="datetime1">
              <a:rPr lang="el-GR" smtClean="0"/>
              <a:t>30/11/2019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9320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1EFAE-4AC2-429E-89F0-9D315B5022C0}" type="datetime1">
              <a:rPr lang="el-GR" smtClean="0"/>
              <a:t>30/11/2019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7617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5361D-99C9-45F6-A831-B68A3ADD37CC}" type="datetime1">
              <a:rPr lang="el-GR" smtClean="0"/>
              <a:t>30/11/2019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3987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21345-6FA3-4937-B87F-E5EF31C06935}" type="datetime1">
              <a:rPr lang="el-GR" smtClean="0"/>
              <a:t>30/11/2019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69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E3D7-B845-4288-B354-02B79D4482B1}" type="datetime1">
              <a:rPr lang="el-GR" smtClean="0"/>
              <a:t>30/11/2019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3360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D5B4-6A48-4BD1-B93C-A3D8FAF4B49B}" type="datetime1">
              <a:rPr lang="el-GR" smtClean="0"/>
              <a:t>30/11/2019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965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136-CB7F-4D7A-8FDF-75DA16569E04}" type="datetime1">
              <a:rPr lang="el-GR" smtClean="0"/>
              <a:t>30/11/2019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7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AE28F-8ECD-4647-8CD6-AA1A508EE574}" type="datetime1">
              <a:rPr lang="el-GR" smtClean="0"/>
              <a:t>30/11/2019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438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1247-3BAD-4B65-93E4-0AD695949857}" type="datetime1">
              <a:rPr lang="el-GR" smtClean="0"/>
              <a:t>30/11/2019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265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5B043-189A-454C-A77C-672802FD3770}" type="datetime1">
              <a:rPr lang="el-GR" smtClean="0"/>
              <a:t>30/11/2019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8FE93-62CA-43A0-8BF7-A214B573F9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121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s://www.monachus-guardian.org/mguard09/09perspe.ht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3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82406"/>
            <a:ext cx="12192000" cy="6940406"/>
            <a:chOff x="-465622" y="-375176"/>
            <a:chExt cx="9649072" cy="7208819"/>
          </a:xfrm>
        </p:grpSpPr>
        <p:pic>
          <p:nvPicPr>
            <p:cNvPr id="13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0231" y="1469243"/>
            <a:ext cx="10555705" cy="288032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b="1" dirty="0">
                <a:latin typeface="Vani" panose="020B0502040204020203" pitchFamily="34" charset="0"/>
                <a:cs typeface="Vani" panose="020B0502040204020203" pitchFamily="34" charset="0"/>
              </a:rPr>
              <a:t>Agenda Item </a:t>
            </a:r>
            <a:r>
              <a:rPr lang="en-US" sz="4000" b="1" dirty="0" smtClean="0">
                <a:latin typeface="Vani" panose="020B0502040204020203" pitchFamily="34" charset="0"/>
                <a:cs typeface="Vani" panose="020B0502040204020203" pitchFamily="34" charset="0"/>
              </a:rPr>
              <a:t>6.3. Follow-up of previous Complaints &amp; Recommendations</a:t>
            </a:r>
            <a:r>
              <a:rPr lang="en-US" sz="4400" dirty="0">
                <a:latin typeface="Vani" panose="020B0502040204020203" pitchFamily="34" charset="0"/>
                <a:cs typeface="Vani" panose="020B0502040204020203" pitchFamily="34" charset="0"/>
              </a:rPr>
              <a:t/>
            </a:r>
            <a:br>
              <a:rPr lang="en-US" sz="4400" dirty="0">
                <a:latin typeface="Vani" panose="020B0502040204020203" pitchFamily="34" charset="0"/>
                <a:cs typeface="Vani" panose="020B0502040204020203" pitchFamily="34" charset="0"/>
              </a:rPr>
            </a:br>
            <a:r>
              <a:rPr lang="en-US" sz="4000" dirty="0">
                <a:latin typeface="Vani" panose="020B0502040204020203" pitchFamily="34" charset="0"/>
                <a:cs typeface="Vani" panose="020B0502040204020203" pitchFamily="34" charset="0"/>
              </a:rPr>
              <a:t/>
            </a:r>
            <a:br>
              <a:rPr lang="en-US" sz="4000" dirty="0">
                <a:latin typeface="Vani" panose="020B0502040204020203" pitchFamily="34" charset="0"/>
                <a:cs typeface="Vani" panose="020B0502040204020203" pitchFamily="34" charset="0"/>
              </a:rPr>
            </a:br>
            <a:r>
              <a:rPr lang="en-US" sz="4000" dirty="0" smtClean="0">
                <a:latin typeface="Vani" panose="020B0502040204020203" pitchFamily="34" charset="0"/>
                <a:cs typeface="Vani" panose="020B0502040204020203" pitchFamily="34" charset="0"/>
              </a:rPr>
              <a:t>Recommendation No. 9 (1987) on the protection of </a:t>
            </a:r>
            <a:r>
              <a:rPr lang="en-US" sz="4000" i="1" dirty="0" err="1" smtClean="0">
                <a:latin typeface="Vani" panose="020B0502040204020203" pitchFamily="34" charset="0"/>
                <a:cs typeface="Vani" panose="020B0502040204020203" pitchFamily="34" charset="0"/>
              </a:rPr>
              <a:t>Caretta</a:t>
            </a:r>
            <a:r>
              <a:rPr lang="en-US" sz="4000" i="1" dirty="0" smtClean="0">
                <a:latin typeface="Vani" panose="020B0502040204020203" pitchFamily="34" charset="0"/>
                <a:cs typeface="Vani" panose="020B0502040204020203" pitchFamily="34" charset="0"/>
              </a:rPr>
              <a:t> </a:t>
            </a:r>
            <a:r>
              <a:rPr lang="en-US" sz="4000" i="1" dirty="0" err="1" smtClean="0">
                <a:latin typeface="Vani" panose="020B0502040204020203" pitchFamily="34" charset="0"/>
                <a:cs typeface="Vani" panose="020B0502040204020203" pitchFamily="34" charset="0"/>
              </a:rPr>
              <a:t>caretta</a:t>
            </a:r>
            <a:r>
              <a:rPr lang="en-US" sz="4000" i="1" dirty="0" smtClean="0">
                <a:latin typeface="Vani" panose="020B0502040204020203" pitchFamily="34" charset="0"/>
                <a:cs typeface="Vani" panose="020B0502040204020203" pitchFamily="34" charset="0"/>
              </a:rPr>
              <a:t> </a:t>
            </a:r>
            <a:r>
              <a:rPr lang="en-US" sz="4000" dirty="0" smtClean="0">
                <a:latin typeface="Vani" panose="020B0502040204020203" pitchFamily="34" charset="0"/>
                <a:cs typeface="Vani" panose="020B0502040204020203" pitchFamily="34" charset="0"/>
              </a:rPr>
              <a:t>in </a:t>
            </a:r>
            <a:r>
              <a:rPr lang="en-US" sz="4000" dirty="0" err="1" smtClean="0">
                <a:latin typeface="Vani" panose="020B0502040204020203" pitchFamily="34" charset="0"/>
                <a:cs typeface="Vani" panose="020B0502040204020203" pitchFamily="34" charset="0"/>
              </a:rPr>
              <a:t>Laganas</a:t>
            </a:r>
            <a:r>
              <a:rPr lang="en-US" sz="4000" dirty="0" smtClean="0">
                <a:latin typeface="Vani" panose="020B0502040204020203" pitchFamily="34" charset="0"/>
                <a:cs typeface="Vani" panose="020B0502040204020203" pitchFamily="34" charset="0"/>
              </a:rPr>
              <a:t> Bay, Zakynthos (Greece) </a:t>
            </a:r>
            <a:endParaRPr lang="el-GR" sz="4000" dirty="0">
              <a:cs typeface="Vani" panose="020B0502040204020203" pitchFamily="34" charset="0"/>
            </a:endParaRPr>
          </a:p>
        </p:txBody>
      </p:sp>
      <p:pic>
        <p:nvPicPr>
          <p:cNvPr id="6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1524000" y="98764"/>
            <a:ext cx="2627784" cy="109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ubtitle 2"/>
          <p:cNvSpPr txBox="1">
            <a:spLocks/>
          </p:cNvSpPr>
          <p:nvPr/>
        </p:nvSpPr>
        <p:spPr>
          <a:xfrm>
            <a:off x="2107568" y="4796851"/>
            <a:ext cx="7416824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39</a:t>
            </a:r>
            <a:r>
              <a:rPr lang="en-US" sz="2400" baseline="30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th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Meeting of the Standing Committee</a:t>
            </a:r>
          </a:p>
          <a:p>
            <a:pPr>
              <a:spcBef>
                <a:spcPts val="0"/>
              </a:spcBef>
              <a:defRPr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Bern 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Convention</a:t>
            </a:r>
          </a:p>
          <a:p>
            <a:pPr>
              <a:spcBef>
                <a:spcPts val="0"/>
              </a:spcBef>
              <a:defRPr/>
            </a:pP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3</a:t>
            </a:r>
            <a:r>
              <a:rPr lang="en-US" sz="2400" baseline="30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rd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 – 6</a:t>
            </a:r>
            <a:r>
              <a:rPr lang="en-US" sz="2400" baseline="30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th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 December 2019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 flipV="1">
            <a:off x="5631366" y="6381027"/>
            <a:ext cx="1625612" cy="343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ani" panose="020B0502040204020203" pitchFamily="34" charset="0"/>
              <a:cs typeface="Vani" panose="020B0502040204020203" pitchFamily="34" charset="0"/>
            </a:endParaRPr>
          </a:p>
          <a:p>
            <a:pPr>
              <a:spcBef>
                <a:spcPts val="0"/>
              </a:spcBef>
              <a:defRPr/>
            </a:pPr>
            <a:endParaRPr lang="el-G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16683" y="98763"/>
            <a:ext cx="13753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1/13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2120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385"/>
            <a:ext cx="12207870" cy="694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686031" y="263329"/>
            <a:ext cx="4461894" cy="798657"/>
          </a:xfrm>
        </p:spPr>
        <p:txBody>
          <a:bodyPr>
            <a:normAutofit/>
          </a:bodyPr>
          <a:lstStyle/>
          <a:p>
            <a:r>
              <a:rPr lang="en-US" dirty="0" smtClean="0"/>
              <a:t>Illegal </a:t>
            </a:r>
            <a:r>
              <a:rPr lang="en-US" sz="4000" dirty="0" smtClean="0"/>
              <a:t>Actions II</a:t>
            </a:r>
            <a:endParaRPr lang="el-GR" sz="40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03989" y="1115822"/>
            <a:ext cx="11568424" cy="7749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000" i="1" dirty="0">
                <a:solidFill>
                  <a:srgbClr val="FF0000"/>
                </a:solidFill>
              </a:rPr>
              <a:t>Illegal </a:t>
            </a:r>
            <a:r>
              <a:rPr lang="en-US" sz="3000" i="1" dirty="0" smtClean="0">
                <a:solidFill>
                  <a:srgbClr val="FF0000"/>
                </a:solidFill>
              </a:rPr>
              <a:t>l</a:t>
            </a:r>
            <a:r>
              <a:rPr lang="en-US" sz="3000" i="1" dirty="0" smtClean="0">
                <a:solidFill>
                  <a:srgbClr val="FF0000"/>
                </a:solidFill>
              </a:rPr>
              <a:t>andfill: </a:t>
            </a:r>
          </a:p>
          <a:p>
            <a:r>
              <a:rPr lang="en-US" sz="3000" i="1" dirty="0">
                <a:solidFill>
                  <a:srgbClr val="FF0000"/>
                </a:solidFill>
              </a:rPr>
              <a:t>S</a:t>
            </a:r>
            <a:r>
              <a:rPr lang="en-US" sz="3000" i="1" dirty="0" smtClean="0">
                <a:solidFill>
                  <a:srgbClr val="FF0000"/>
                </a:solidFill>
              </a:rPr>
              <a:t>eized operations BUT restoration not completed, </a:t>
            </a:r>
            <a:r>
              <a:rPr lang="en-US" sz="3000" i="1" dirty="0">
                <a:solidFill>
                  <a:srgbClr val="FF0000"/>
                </a:solidFill>
              </a:rPr>
              <a:t>causing toxic runoff </a:t>
            </a:r>
            <a:r>
              <a:rPr lang="en-US" sz="3000" i="1" dirty="0" smtClean="0">
                <a:solidFill>
                  <a:srgbClr val="FF0000"/>
                </a:solidFill>
              </a:rPr>
              <a:t>into </a:t>
            </a:r>
            <a:r>
              <a:rPr lang="en-US" sz="3000" i="1" dirty="0" err="1" smtClean="0">
                <a:solidFill>
                  <a:srgbClr val="FF0000"/>
                </a:solidFill>
              </a:rPr>
              <a:t>Laganas</a:t>
            </a:r>
            <a:r>
              <a:rPr lang="en-US" sz="3000" i="1" dirty="0" smtClean="0">
                <a:solidFill>
                  <a:srgbClr val="FF0000"/>
                </a:solidFill>
              </a:rPr>
              <a:t> Bay </a:t>
            </a:r>
            <a:endParaRPr lang="el-GR" sz="30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l-GR" i="1" dirty="0"/>
          </a:p>
        </p:txBody>
      </p:sp>
      <p:pic>
        <p:nvPicPr>
          <p:cNvPr id="10" name="Picture 9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336302" y="128504"/>
            <a:ext cx="2372494" cy="105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877495" y="207819"/>
            <a:ext cx="3894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Google Earth Image captured: 7</a:t>
            </a:r>
            <a:r>
              <a:rPr lang="en-US" sz="1600" baseline="30000" dirty="0" smtClean="0">
                <a:solidFill>
                  <a:schemeClr val="bg1"/>
                </a:solidFill>
              </a:rPr>
              <a:t>th</a:t>
            </a:r>
            <a:r>
              <a:rPr lang="en-US" sz="1600" dirty="0" smtClean="0">
                <a:solidFill>
                  <a:schemeClr val="bg1"/>
                </a:solidFill>
              </a:rPr>
              <a:t> June 2016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67867" y="2383077"/>
            <a:ext cx="3904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Google Earth Image captured: 28</a:t>
            </a:r>
            <a:r>
              <a:rPr lang="en-US" sz="1600" baseline="30000" dirty="0" smtClean="0">
                <a:solidFill>
                  <a:schemeClr val="bg1"/>
                </a:solidFill>
              </a:rPr>
              <a:t>th</a:t>
            </a:r>
            <a:r>
              <a:rPr lang="en-US" sz="1600" dirty="0" smtClean="0">
                <a:solidFill>
                  <a:schemeClr val="bg1"/>
                </a:solidFill>
              </a:rPr>
              <a:t> June 2017</a:t>
            </a:r>
            <a:endParaRPr lang="el-GR" sz="1600" dirty="0">
              <a:solidFill>
                <a:schemeClr val="bg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03989" y="2674519"/>
            <a:ext cx="5691412" cy="3886475"/>
            <a:chOff x="450341" y="2259559"/>
            <a:chExt cx="6967185" cy="42878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41" y="2259559"/>
              <a:ext cx="6967185" cy="4287841"/>
            </a:xfrm>
            <a:prstGeom prst="rect">
              <a:avLst/>
            </a:prstGeom>
          </p:spPr>
        </p:pic>
        <p:sp>
          <p:nvSpPr>
            <p:cNvPr id="7" name="5-Point Star 6"/>
            <p:cNvSpPr/>
            <p:nvPr/>
          </p:nvSpPr>
          <p:spPr>
            <a:xfrm>
              <a:off x="4136478" y="3159233"/>
              <a:ext cx="241069" cy="23049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03934" y="4784597"/>
              <a:ext cx="1134302" cy="400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</a:rPr>
                <a:t>Gerakas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31514" y="4324782"/>
              <a:ext cx="1113839" cy="400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</a:rPr>
                <a:t>Daphni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59341" y="4234202"/>
              <a:ext cx="1193427" cy="400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</a:rPr>
                <a:t>Sekania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4813069" y="4048298"/>
              <a:ext cx="207818" cy="24738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5586294" y="4088240"/>
              <a:ext cx="99611" cy="30692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6409112" y="4572756"/>
              <a:ext cx="448888" cy="28647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134166" y="3773978"/>
              <a:ext cx="1329769" cy="400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</a:rPr>
                <a:t>Kalamaki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71951" y="4182119"/>
              <a:ext cx="1523629" cy="489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E</a:t>
              </a:r>
              <a:r>
                <a:rPr lang="en-US" sz="1600" dirty="0" smtClean="0">
                  <a:solidFill>
                    <a:schemeClr val="bg1"/>
                  </a:solidFill>
                </a:rPr>
                <a:t>. 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Laganas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 flipV="1">
              <a:off x="3034145" y="4048298"/>
              <a:ext cx="8313" cy="24738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3715789" y="3665913"/>
              <a:ext cx="49876" cy="21613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01" y="3082129"/>
            <a:ext cx="5218298" cy="34788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235" y="1890797"/>
            <a:ext cx="1969985" cy="2629255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 flipH="1">
            <a:off x="6555613" y="2328396"/>
            <a:ext cx="2860800" cy="16435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006975" y="4026661"/>
            <a:ext cx="1002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ARCHELON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183391" y="-179273"/>
            <a:ext cx="1008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10/13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422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4" y="-91440"/>
            <a:ext cx="12207870" cy="694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19004" y="128504"/>
            <a:ext cx="5038898" cy="922839"/>
          </a:xfrm>
        </p:spPr>
        <p:txBody>
          <a:bodyPr/>
          <a:lstStyle/>
          <a:p>
            <a:r>
              <a:rPr lang="en-US" dirty="0" smtClean="0"/>
              <a:t>Illegal Actions III</a:t>
            </a:r>
            <a:endParaRPr lang="el-GR" sz="40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60869" y="1244353"/>
            <a:ext cx="6458916" cy="944888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en-US" sz="2400" i="1" dirty="0" err="1" smtClean="0">
                <a:solidFill>
                  <a:srgbClr val="FF0000"/>
                </a:solidFill>
              </a:rPr>
              <a:t>Gerakas</a:t>
            </a:r>
            <a:r>
              <a:rPr lang="en-US" sz="2400" i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2400" i="1" dirty="0" smtClean="0">
                <a:solidFill>
                  <a:srgbClr val="FF0000"/>
                </a:solidFill>
              </a:rPr>
              <a:t>Two </a:t>
            </a:r>
            <a:r>
              <a:rPr lang="en-US" sz="2400" i="1" dirty="0" smtClean="0">
                <a:solidFill>
                  <a:srgbClr val="FF0000"/>
                </a:solidFill>
              </a:rPr>
              <a:t>illegal buildings constructed within the NMPZ at </a:t>
            </a:r>
            <a:r>
              <a:rPr lang="en-US" sz="2400" i="1" dirty="0" err="1">
                <a:solidFill>
                  <a:srgbClr val="FF0000"/>
                </a:solidFill>
              </a:rPr>
              <a:t>G</a:t>
            </a:r>
            <a:r>
              <a:rPr lang="en-US" sz="2400" i="1" dirty="0" err="1" smtClean="0">
                <a:solidFill>
                  <a:srgbClr val="FF0000"/>
                </a:solidFill>
              </a:rPr>
              <a:t>erakas</a:t>
            </a:r>
            <a:r>
              <a:rPr lang="en-US" sz="2400" i="1" dirty="0" smtClean="0">
                <a:solidFill>
                  <a:srgbClr val="FF0000"/>
                </a:solidFill>
              </a:rPr>
              <a:t> in </a:t>
            </a:r>
            <a:r>
              <a:rPr lang="en-US" sz="2400" i="1" dirty="0" smtClean="0">
                <a:solidFill>
                  <a:srgbClr val="FF0000"/>
                </a:solidFill>
              </a:rPr>
              <a:t>2017 remain</a:t>
            </a:r>
            <a:endParaRPr lang="el-GR" sz="2400" i="1" dirty="0">
              <a:solidFill>
                <a:srgbClr val="FF0000"/>
              </a:solidFill>
            </a:endParaRPr>
          </a:p>
        </p:txBody>
      </p:sp>
      <p:pic>
        <p:nvPicPr>
          <p:cNvPr id="10" name="Picture 9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336301" y="128504"/>
            <a:ext cx="2082703" cy="92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8459" t="7538" b="4381"/>
          <a:stretch/>
        </p:blipFill>
        <p:spPr>
          <a:xfrm>
            <a:off x="7055523" y="3631968"/>
            <a:ext cx="4397644" cy="26721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34205" y="3672154"/>
            <a:ext cx="4098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Google Earth Image captured: 24</a:t>
            </a:r>
            <a:r>
              <a:rPr lang="en-US" sz="1600" baseline="30000" dirty="0" smtClean="0">
                <a:solidFill>
                  <a:schemeClr val="bg1"/>
                </a:solidFill>
              </a:rPr>
              <a:t>th</a:t>
            </a:r>
            <a:r>
              <a:rPr lang="en-US" sz="1600" dirty="0" smtClean="0">
                <a:solidFill>
                  <a:schemeClr val="bg1"/>
                </a:solidFill>
              </a:rPr>
              <a:t> March 2019</a:t>
            </a:r>
            <a:endParaRPr lang="el-GR" sz="16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60869" y="2259560"/>
            <a:ext cx="5932978" cy="4051432"/>
            <a:chOff x="450341" y="2259559"/>
            <a:chExt cx="6967185" cy="428784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341" y="2259559"/>
              <a:ext cx="6967185" cy="4287841"/>
            </a:xfrm>
            <a:prstGeom prst="rect">
              <a:avLst/>
            </a:prstGeom>
          </p:spPr>
        </p:pic>
        <p:sp>
          <p:nvSpPr>
            <p:cNvPr id="16" name="5-Point Star 15"/>
            <p:cNvSpPr/>
            <p:nvPr/>
          </p:nvSpPr>
          <p:spPr>
            <a:xfrm>
              <a:off x="6936524" y="4644296"/>
              <a:ext cx="241069" cy="23049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03935" y="4784596"/>
              <a:ext cx="953124" cy="319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</a:rPr>
                <a:t>Gerakas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31513" y="4324782"/>
              <a:ext cx="953124" cy="319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</a:rPr>
                <a:t>Daphni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99645" y="4234202"/>
              <a:ext cx="953124" cy="319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</a:rPr>
                <a:t>Sekania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4813069" y="4048298"/>
              <a:ext cx="207818" cy="24738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5586294" y="4088240"/>
              <a:ext cx="99611" cy="30692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6409112" y="4572756"/>
              <a:ext cx="448888" cy="28647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383280" y="3773978"/>
              <a:ext cx="1080655" cy="319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</a:rPr>
                <a:t>Kalamaki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71953" y="4182119"/>
              <a:ext cx="1080655" cy="390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E</a:t>
              </a:r>
              <a:r>
                <a:rPr lang="en-US" sz="1600" dirty="0" smtClean="0">
                  <a:solidFill>
                    <a:schemeClr val="bg1"/>
                  </a:solidFill>
                </a:rPr>
                <a:t>. 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Laganas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 flipV="1">
              <a:off x="3034145" y="4048298"/>
              <a:ext cx="8313" cy="24738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 flipV="1">
              <a:off x="3715789" y="3665913"/>
              <a:ext cx="49876" cy="21613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/>
          <a:srcRect l="19073" t="8144" b="3445"/>
          <a:stretch/>
        </p:blipFill>
        <p:spPr>
          <a:xfrm>
            <a:off x="7055522" y="812801"/>
            <a:ext cx="4393401" cy="269982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055522" y="812801"/>
            <a:ext cx="4098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Google Earth Image captured: 5</a:t>
            </a:r>
            <a:r>
              <a:rPr lang="en-US" sz="1600" baseline="30000" dirty="0" smtClean="0">
                <a:solidFill>
                  <a:schemeClr val="bg1"/>
                </a:solidFill>
              </a:rPr>
              <a:t>th</a:t>
            </a:r>
            <a:r>
              <a:rPr lang="en-US" sz="1600" dirty="0" smtClean="0">
                <a:solidFill>
                  <a:schemeClr val="bg1"/>
                </a:solidFill>
              </a:rPr>
              <a:t> July 2013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9459884" y="5702531"/>
            <a:ext cx="540327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Oval 3"/>
          <p:cNvSpPr/>
          <p:nvPr/>
        </p:nvSpPr>
        <p:spPr>
          <a:xfrm>
            <a:off x="9510641" y="4260613"/>
            <a:ext cx="365760" cy="32939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9" name="Rectangle 28"/>
          <p:cNvSpPr/>
          <p:nvPr/>
        </p:nvSpPr>
        <p:spPr>
          <a:xfrm>
            <a:off x="11064768" y="3683"/>
            <a:ext cx="1008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11/13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45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164" y="0"/>
            <a:ext cx="12192000" cy="694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708796" y="118226"/>
            <a:ext cx="8645004" cy="1325563"/>
          </a:xfrm>
        </p:spPr>
        <p:txBody>
          <a:bodyPr/>
          <a:lstStyle/>
          <a:p>
            <a:r>
              <a:rPr lang="en-US" sz="5400" dirty="0" smtClean="0"/>
              <a:t>Conclusion</a:t>
            </a:r>
            <a:r>
              <a:rPr lang="en-US" dirty="0" smtClean="0"/>
              <a:t> </a:t>
            </a:r>
            <a:endParaRPr lang="el-GR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828799"/>
            <a:ext cx="10984832" cy="4348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Extreme </a:t>
            </a:r>
            <a:r>
              <a:rPr lang="en-US" sz="4000" dirty="0" smtClean="0">
                <a:solidFill>
                  <a:srgbClr val="FF0000"/>
                </a:solidFill>
              </a:rPr>
              <a:t>pressure </a:t>
            </a:r>
            <a:r>
              <a:rPr lang="en-US" sz="4000" dirty="0" smtClean="0"/>
              <a:t>in </a:t>
            </a:r>
            <a:r>
              <a:rPr lang="en-US" sz="4000" dirty="0" err="1" smtClean="0"/>
              <a:t>Laganas</a:t>
            </a:r>
            <a:r>
              <a:rPr lang="en-US" sz="4000" dirty="0" smtClean="0"/>
              <a:t> </a:t>
            </a:r>
            <a:r>
              <a:rPr lang="en-US" sz="4000" dirty="0" smtClean="0"/>
              <a:t>Bay MPA by:</a:t>
            </a:r>
          </a:p>
          <a:p>
            <a:pPr lvl="1"/>
            <a:r>
              <a:rPr lang="en-US" sz="3600" dirty="0" smtClean="0"/>
              <a:t>Tourism </a:t>
            </a:r>
          </a:p>
          <a:p>
            <a:pPr lvl="1"/>
            <a:r>
              <a:rPr lang="en-US" sz="3600" dirty="0" smtClean="0"/>
              <a:t>Turtle spotting rule violations</a:t>
            </a:r>
            <a:endParaRPr lang="en-US" sz="3600" dirty="0"/>
          </a:p>
          <a:p>
            <a:pPr lvl="1"/>
            <a:r>
              <a:rPr lang="en-US" sz="3600" dirty="0" smtClean="0"/>
              <a:t>Poor </a:t>
            </a:r>
            <a:r>
              <a:rPr lang="en-US" sz="3600" dirty="0" smtClean="0"/>
              <a:t>enforcement of </a:t>
            </a:r>
            <a:r>
              <a:rPr lang="en-US" sz="3600" dirty="0" smtClean="0"/>
              <a:t>PD and NMPZ </a:t>
            </a:r>
            <a:r>
              <a:rPr lang="en-US" sz="3600" dirty="0" smtClean="0"/>
              <a:t>regulations</a:t>
            </a:r>
          </a:p>
          <a:p>
            <a:pPr lvl="1"/>
            <a:r>
              <a:rPr lang="en-US" sz="3600" dirty="0" smtClean="0"/>
              <a:t>NMPZ’s lack of resources (financial and staffing)   </a:t>
            </a:r>
          </a:p>
          <a:p>
            <a:pPr marL="0" indent="0">
              <a:buNone/>
            </a:pPr>
            <a:endParaRPr lang="el-GR" sz="4000" dirty="0"/>
          </a:p>
        </p:txBody>
      </p:sp>
      <p:pic>
        <p:nvPicPr>
          <p:cNvPr id="5" name="Picture 4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336302" y="128504"/>
            <a:ext cx="2372494" cy="105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2920270" y="118226"/>
            <a:ext cx="1008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12/13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935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406"/>
            <a:ext cx="12192000" cy="694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190744" y="313406"/>
            <a:ext cx="9679692" cy="1124202"/>
          </a:xfrm>
        </p:spPr>
        <p:txBody>
          <a:bodyPr/>
          <a:lstStyle/>
          <a:p>
            <a:r>
              <a:rPr lang="en-US" dirty="0" smtClean="0"/>
              <a:t>MEDASSET </a:t>
            </a:r>
            <a:endParaRPr lang="el-GR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01053" y="1437607"/>
            <a:ext cx="11277599" cy="5123613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cs typeface="Vani" panose="020B0502040204020203" pitchFamily="34" charset="0"/>
              </a:rPr>
              <a:t>Calls on the Greek Government to: 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Increase </a:t>
            </a:r>
            <a:r>
              <a:rPr lang="en-US" b="1" i="1" dirty="0" smtClean="0">
                <a:solidFill>
                  <a:srgbClr val="FF0000"/>
                </a:solidFill>
              </a:rPr>
              <a:t>and secure </a:t>
            </a:r>
            <a:r>
              <a:rPr lang="en-US" b="1" i="1" dirty="0">
                <a:solidFill>
                  <a:srgbClr val="FF0000"/>
                </a:solidFill>
              </a:rPr>
              <a:t>funding </a:t>
            </a:r>
            <a:r>
              <a:rPr lang="en-US" i="1" dirty="0"/>
              <a:t>to the </a:t>
            </a:r>
            <a:r>
              <a:rPr lang="en-US" i="1" dirty="0" smtClean="0"/>
              <a:t>NMPZ</a:t>
            </a:r>
            <a:endParaRPr lang="el-GR" dirty="0"/>
          </a:p>
          <a:p>
            <a:pPr lvl="1"/>
            <a:r>
              <a:rPr lang="en-US" b="1" i="1" dirty="0" smtClean="0">
                <a:solidFill>
                  <a:srgbClr val="FF0000"/>
                </a:solidFill>
              </a:rPr>
              <a:t>E</a:t>
            </a:r>
            <a:r>
              <a:rPr lang="en-US" b="1" i="1" dirty="0" smtClean="0">
                <a:solidFill>
                  <a:srgbClr val="FF0000"/>
                </a:solidFill>
              </a:rPr>
              <a:t>nforce </a:t>
            </a:r>
            <a:r>
              <a:rPr lang="en-US" i="1" dirty="0" smtClean="0"/>
              <a:t>the PD </a:t>
            </a:r>
            <a:r>
              <a:rPr lang="en-US" i="1" dirty="0" smtClean="0"/>
              <a:t>and </a:t>
            </a:r>
            <a:r>
              <a:rPr lang="en-US" i="1" dirty="0"/>
              <a:t>NMPZ regulations </a:t>
            </a:r>
            <a:endParaRPr lang="el-GR" dirty="0"/>
          </a:p>
          <a:p>
            <a:pPr lvl="1"/>
            <a:r>
              <a:rPr lang="en-US" b="1" i="1" dirty="0" smtClean="0">
                <a:solidFill>
                  <a:srgbClr val="FF0000"/>
                </a:solidFill>
              </a:rPr>
              <a:t>Impose </a:t>
            </a:r>
            <a:r>
              <a:rPr lang="en-US" b="1" i="1" dirty="0">
                <a:solidFill>
                  <a:srgbClr val="FF0000"/>
                </a:solidFill>
              </a:rPr>
              <a:t>fines and penalties </a:t>
            </a:r>
            <a:endParaRPr lang="el-GR" dirty="0"/>
          </a:p>
          <a:p>
            <a:pPr lvl="1"/>
            <a:r>
              <a:rPr lang="en-US" b="1" i="1" dirty="0" smtClean="0">
                <a:solidFill>
                  <a:srgbClr val="FF0000"/>
                </a:solidFill>
              </a:rPr>
              <a:t>Take action </a:t>
            </a:r>
            <a:r>
              <a:rPr lang="en-US" i="1" dirty="0" smtClean="0"/>
              <a:t>to stop operation of </a:t>
            </a:r>
            <a:r>
              <a:rPr lang="en-US" i="1" dirty="0"/>
              <a:t>illegal </a:t>
            </a:r>
            <a:r>
              <a:rPr lang="en-US" i="1" dirty="0"/>
              <a:t>businesses </a:t>
            </a:r>
            <a:r>
              <a:rPr lang="en-US" i="1" dirty="0" smtClean="0"/>
              <a:t>in </a:t>
            </a:r>
            <a:r>
              <a:rPr lang="en-US" i="1" dirty="0" err="1"/>
              <a:t>Daphni</a:t>
            </a:r>
            <a:r>
              <a:rPr lang="en-US" i="1" dirty="0"/>
              <a:t> </a:t>
            </a:r>
            <a:endParaRPr lang="el-GR" i="1" dirty="0"/>
          </a:p>
          <a:p>
            <a:pPr>
              <a:lnSpc>
                <a:spcPct val="150000"/>
              </a:lnSpc>
            </a:pPr>
            <a:r>
              <a:rPr lang="en-US" sz="3600" dirty="0" smtClean="0">
                <a:cs typeface="Vani" panose="020B0502040204020203" pitchFamily="34" charset="0"/>
              </a:rPr>
              <a:t>Calls on the Standing Committee of the Bern Convention to: </a:t>
            </a:r>
          </a:p>
          <a:p>
            <a:pPr lvl="1"/>
            <a:r>
              <a:rPr lang="en-US" b="1" i="1" dirty="0" smtClean="0">
                <a:solidFill>
                  <a:srgbClr val="FF0000"/>
                </a:solidFill>
              </a:rPr>
              <a:t>Re-open</a:t>
            </a:r>
            <a:r>
              <a:rPr lang="en-US" i="1" dirty="0" smtClean="0"/>
              <a:t> </a:t>
            </a:r>
            <a:r>
              <a:rPr lang="en-US" i="1" dirty="0"/>
              <a:t>the case file </a:t>
            </a:r>
            <a:endParaRPr lang="el-GR" dirty="0"/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F</a:t>
            </a:r>
            <a:r>
              <a:rPr lang="en-US" b="1" i="1" dirty="0" smtClean="0">
                <a:solidFill>
                  <a:srgbClr val="FF0000"/>
                </a:solidFill>
              </a:rPr>
              <a:t>ollow-up</a:t>
            </a:r>
            <a:r>
              <a:rPr lang="en-US" i="1" dirty="0" smtClean="0"/>
              <a:t> </a:t>
            </a:r>
            <a:r>
              <a:rPr lang="en-US" i="1" dirty="0"/>
              <a:t>with the Greek </a:t>
            </a:r>
            <a:r>
              <a:rPr lang="en-US" i="1" dirty="0" smtClean="0"/>
              <a:t>Government </a:t>
            </a:r>
            <a:r>
              <a:rPr lang="en-US" i="1" dirty="0"/>
              <a:t>Rec #9, </a:t>
            </a:r>
            <a:r>
              <a:rPr lang="en-US" i="1" dirty="0" smtClean="0"/>
              <a:t>and in particular measure </a:t>
            </a:r>
            <a:r>
              <a:rPr lang="en-US" i="1" dirty="0"/>
              <a:t>#1 </a:t>
            </a:r>
            <a:r>
              <a:rPr lang="en-US" i="1" dirty="0" smtClean="0"/>
              <a:t>regarding</a:t>
            </a:r>
            <a:r>
              <a:rPr lang="en-US" i="1" dirty="0" smtClean="0"/>
              <a:t> </a:t>
            </a:r>
            <a:r>
              <a:rPr lang="en-US" i="1" dirty="0" err="1" smtClean="0"/>
              <a:t>Daphni</a:t>
            </a:r>
            <a:endParaRPr lang="el-GR" dirty="0"/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Perform</a:t>
            </a:r>
            <a:r>
              <a:rPr lang="en-US" i="1" dirty="0"/>
              <a:t> an on-the- spot appraisal in order to update and amend Rec #9 </a:t>
            </a:r>
            <a:endParaRPr lang="el-GR" dirty="0"/>
          </a:p>
          <a:p>
            <a:pPr lvl="1">
              <a:lnSpc>
                <a:spcPct val="150000"/>
              </a:lnSpc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ni" panose="020B0502040204020203" pitchFamily="34" charset="0"/>
              <a:cs typeface="Vani" panose="020B0502040204020203" pitchFamily="34" charset="0"/>
            </a:endParaRPr>
          </a:p>
          <a:p>
            <a:endParaRPr lang="el-GR" dirty="0"/>
          </a:p>
        </p:txBody>
      </p:sp>
      <p:pic>
        <p:nvPicPr>
          <p:cNvPr id="5" name="Picture 4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272133" y="240632"/>
            <a:ext cx="2918611" cy="129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0813934" y="32489"/>
            <a:ext cx="1008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13/13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764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373" y="-153782"/>
            <a:ext cx="12192000" cy="694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4396" y="431731"/>
            <a:ext cx="7968342" cy="674961"/>
          </a:xfrm>
        </p:spPr>
        <p:txBody>
          <a:bodyPr>
            <a:noAutofit/>
          </a:bodyPr>
          <a:lstStyle/>
          <a:p>
            <a:r>
              <a:rPr lang="en-US" sz="2800" dirty="0" smtClean="0"/>
              <a:t>Violations of National Legislation &amp; Lack of Enforcement of National Marine Park of Zakynthos (NMPZ) Protection Measures</a:t>
            </a:r>
            <a:endParaRPr lang="el-GR" sz="2800" dirty="0"/>
          </a:p>
        </p:txBody>
      </p:sp>
      <p:pic>
        <p:nvPicPr>
          <p:cNvPr id="1026" name="Picture 2" descr="https://www.monachus-guardian.org/images09/mapper0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87" y="1539627"/>
            <a:ext cx="6603352" cy="467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1630" y="6258893"/>
            <a:ext cx="11135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Sourced: </a:t>
            </a:r>
            <a:r>
              <a:rPr lang="en-GB" sz="1400" dirty="0" smtClean="0">
                <a:hlinkClick r:id="rId4"/>
              </a:rPr>
              <a:t>https://www.monachus-guardian.org/mguard09/09perspe.htm</a:t>
            </a:r>
            <a:endParaRPr lang="en-GB" sz="1400" dirty="0" smtClean="0"/>
          </a:p>
          <a:p>
            <a:r>
              <a:rPr lang="en-US" sz="1400" i="1" dirty="0" smtClean="0"/>
              <a:t>1. ARCHELON 1984- 2019 ‘Conservation efforts during 2019 at nesting habitat of </a:t>
            </a:r>
            <a:r>
              <a:rPr lang="en-US" sz="1400" i="1" dirty="0" err="1" smtClean="0"/>
              <a:t>Caretta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caretta</a:t>
            </a:r>
            <a:r>
              <a:rPr lang="en-US" sz="1400" i="1" dirty="0" smtClean="0"/>
              <a:t> in </a:t>
            </a:r>
            <a:r>
              <a:rPr lang="en-US" sz="1400" i="1" dirty="0" err="1" smtClean="0"/>
              <a:t>Laganas</a:t>
            </a:r>
            <a:r>
              <a:rPr lang="en-US" sz="1400" i="1" dirty="0" smtClean="0"/>
              <a:t> Bay, Zakynthos, Greece’ </a:t>
            </a:r>
            <a:endParaRPr lang="el-GR" sz="1400" i="1" dirty="0"/>
          </a:p>
        </p:txBody>
      </p:sp>
      <p:pic>
        <p:nvPicPr>
          <p:cNvPr id="8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329526" y="176385"/>
            <a:ext cx="2844870" cy="118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186863" y="1362040"/>
            <a:ext cx="447723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Zakynthos: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/>
              <a:t>Hosts one of the largest Loggerhead sea turtle breeding aggregations in the Mediterranean. (Av. 1185 nests/yr1)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/>
              <a:t>Nesting primarily occurs across six nesting beaches, approx. 5.5km in length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/>
              <a:t>The NMPZ </a:t>
            </a:r>
            <a:r>
              <a:rPr lang="en-US" sz="2000" i="1" dirty="0"/>
              <a:t>was established in 1999 and </a:t>
            </a:r>
            <a:r>
              <a:rPr lang="en-US" sz="2000" i="1" dirty="0" smtClean="0"/>
              <a:t>the Management Authority (MA) </a:t>
            </a:r>
            <a:r>
              <a:rPr lang="en-US" sz="2000" i="1" dirty="0"/>
              <a:t>in 2000. </a:t>
            </a:r>
          </a:p>
          <a:p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1064768" y="-13488"/>
            <a:ext cx="9172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2/13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242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03" y="-97960"/>
            <a:ext cx="12192000" cy="694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34145" y="253582"/>
            <a:ext cx="8327967" cy="982412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/>
              <a:t>Daphni</a:t>
            </a:r>
            <a:r>
              <a:rPr lang="en-US" sz="4000" dirty="0"/>
              <a:t>- Illegal </a:t>
            </a:r>
            <a:r>
              <a:rPr lang="en-US" sz="4000" dirty="0" smtClean="0"/>
              <a:t>Constructions (Measure #1)</a:t>
            </a:r>
            <a:endParaRPr lang="el-GR" sz="4000" dirty="0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4810" t="9742" r="5756" b="7590"/>
          <a:stretch/>
        </p:blipFill>
        <p:spPr bwMode="auto">
          <a:xfrm>
            <a:off x="257696" y="1571984"/>
            <a:ext cx="6219390" cy="36005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53" y="1528679"/>
            <a:ext cx="3899881" cy="2193683"/>
          </a:xfrm>
          <a:prstGeom prst="rect">
            <a:avLst/>
          </a:prstGeom>
        </p:spPr>
      </p:pic>
      <p:pic>
        <p:nvPicPr>
          <p:cNvPr id="14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257695" y="197199"/>
            <a:ext cx="2627784" cy="109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5-Point Star 14"/>
          <p:cNvSpPr/>
          <p:nvPr/>
        </p:nvSpPr>
        <p:spPr>
          <a:xfrm>
            <a:off x="4222862" y="4015047"/>
            <a:ext cx="108067" cy="10806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5-Point Star 15"/>
          <p:cNvSpPr/>
          <p:nvPr/>
        </p:nvSpPr>
        <p:spPr>
          <a:xfrm>
            <a:off x="8207429" y="1623887"/>
            <a:ext cx="108067" cy="10806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5-Point Star 16"/>
          <p:cNvSpPr/>
          <p:nvPr/>
        </p:nvSpPr>
        <p:spPr>
          <a:xfrm>
            <a:off x="2280455" y="4300451"/>
            <a:ext cx="108067" cy="10806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7" t="12537" r="2537" b="29197"/>
          <a:stretch/>
        </p:blipFill>
        <p:spPr>
          <a:xfrm>
            <a:off x="6570415" y="3868120"/>
            <a:ext cx="5269680" cy="23028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26182" y="6106596"/>
            <a:ext cx="1385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ARCHELON Photo 2109</a:t>
            </a:r>
            <a:endParaRPr lang="en-US" sz="1000" i="1" dirty="0"/>
          </a:p>
        </p:txBody>
      </p:sp>
      <p:sp>
        <p:nvSpPr>
          <p:cNvPr id="13" name="Rectangle 12"/>
          <p:cNvSpPr/>
          <p:nvPr/>
        </p:nvSpPr>
        <p:spPr>
          <a:xfrm>
            <a:off x="11064768" y="3683"/>
            <a:ext cx="9172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3/13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t>3</a:t>
            </a:fld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257695" y="532781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Illegal </a:t>
            </a:r>
            <a:r>
              <a:rPr lang="en-US" dirty="0"/>
              <a:t>business offer accommodation, which can be seen </a:t>
            </a:r>
            <a:r>
              <a:rPr lang="en-US" dirty="0" smtClean="0"/>
              <a:t>advertised </a:t>
            </a:r>
            <a:r>
              <a:rPr lang="en-US" dirty="0"/>
              <a:t>on Booking.com</a:t>
            </a:r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10639101" y="2471681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MEDASSET </a:t>
            </a:r>
            <a:r>
              <a:rPr lang="en-US" sz="1000" i="1" dirty="0" smtClean="0"/>
              <a:t>Photo</a:t>
            </a:r>
          </a:p>
          <a:p>
            <a:r>
              <a:rPr lang="en-US" sz="1000" i="1" dirty="0" smtClean="0"/>
              <a:t> </a:t>
            </a:r>
            <a:r>
              <a:rPr lang="en-US" sz="1000" i="1" dirty="0"/>
              <a:t>taken 12</a:t>
            </a:r>
            <a:r>
              <a:rPr lang="en-US" sz="1000" i="1" baseline="30000" dirty="0"/>
              <a:t>th</a:t>
            </a:r>
            <a:r>
              <a:rPr lang="en-US" sz="1000" i="1" dirty="0"/>
              <a:t> August 2019  </a:t>
            </a:r>
            <a:endParaRPr lang="el-GR" sz="1000" i="1" dirty="0"/>
          </a:p>
        </p:txBody>
      </p:sp>
    </p:spTree>
    <p:extLst>
      <p:ext uri="{BB962C8B-B14F-4D97-AF65-F5344CB8AC3E}">
        <p14:creationId xmlns:p14="http://schemas.microsoft.com/office/powerpoint/2010/main" val="282209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406"/>
            <a:ext cx="12192000" cy="694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4" t="38856" r="37810" b="42176"/>
          <a:stretch/>
        </p:blipFill>
        <p:spPr>
          <a:xfrm>
            <a:off x="805103" y="4725729"/>
            <a:ext cx="5494095" cy="1623512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34145" y="253582"/>
            <a:ext cx="8327967" cy="982412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Daphni</a:t>
            </a:r>
            <a:r>
              <a:rPr lang="en-US" sz="3600" dirty="0" smtClean="0"/>
              <a:t>- Lack of compliance &amp; enforcement </a:t>
            </a:r>
            <a:endParaRPr lang="el-GR" sz="3600" dirty="0"/>
          </a:p>
        </p:txBody>
      </p:sp>
      <p:pic>
        <p:nvPicPr>
          <p:cNvPr id="14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257695" y="197199"/>
            <a:ext cx="2471650" cy="109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1" r="13411"/>
          <a:stretch/>
        </p:blipFill>
        <p:spPr>
          <a:xfrm>
            <a:off x="804484" y="2109371"/>
            <a:ext cx="5494714" cy="2514650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58" t="11263" r="34579" b="13551"/>
          <a:stretch/>
        </p:blipFill>
        <p:spPr bwMode="auto">
          <a:xfrm>
            <a:off x="7467600" y="2109371"/>
            <a:ext cx="3255818" cy="4239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7983" y="1571982"/>
            <a:ext cx="5206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Lack of zone management</a:t>
            </a:r>
            <a:endParaRPr lang="el-GR" sz="2400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98105" y="1571982"/>
            <a:ext cx="4604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Destruction of natural dune system </a:t>
            </a:r>
            <a:endParaRPr lang="el-GR" sz="2400" i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403177" y="3180494"/>
            <a:ext cx="1785851" cy="18966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48253" y="6425829"/>
            <a:ext cx="3198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sz="2000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atering of introduced </a:t>
            </a:r>
            <a:r>
              <a:rPr lang="en-US" sz="20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grass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64768" y="3683"/>
            <a:ext cx="9172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4/13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t>4</a:t>
            </a:fld>
            <a:endParaRPr lang="el-GR" dirty="0"/>
          </a:p>
        </p:txBody>
      </p:sp>
      <p:sp>
        <p:nvSpPr>
          <p:cNvPr id="7" name="Rectangle 6"/>
          <p:cNvSpPr/>
          <p:nvPr/>
        </p:nvSpPr>
        <p:spPr>
          <a:xfrm>
            <a:off x="802105" y="637214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MEDASSET </a:t>
            </a:r>
            <a:r>
              <a:rPr lang="en-US" sz="1200" dirty="0" smtClean="0"/>
              <a:t>Photos  </a:t>
            </a:r>
            <a:r>
              <a:rPr lang="en-US" sz="1200" dirty="0"/>
              <a:t>taken 12th August 2019  </a:t>
            </a:r>
          </a:p>
        </p:txBody>
      </p:sp>
    </p:spTree>
    <p:extLst>
      <p:ext uri="{BB962C8B-B14F-4D97-AF65-F5344CB8AC3E}">
        <p14:creationId xmlns:p14="http://schemas.microsoft.com/office/powerpoint/2010/main" val="345878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406"/>
            <a:ext cx="12192000" cy="694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83833" y="252831"/>
            <a:ext cx="8598567" cy="1171741"/>
          </a:xfrm>
        </p:spPr>
        <p:txBody>
          <a:bodyPr>
            <a:noAutofit/>
          </a:bodyPr>
          <a:lstStyle/>
          <a:p>
            <a:r>
              <a:rPr lang="en-US" sz="3200" dirty="0" smtClean="0"/>
              <a:t>Legal limits of the public land on all beaches at </a:t>
            </a:r>
            <a:r>
              <a:rPr lang="en-US" sz="3200" dirty="0" err="1" smtClean="0"/>
              <a:t>Laganas</a:t>
            </a:r>
            <a:r>
              <a:rPr lang="en-US" sz="3200" dirty="0" smtClean="0"/>
              <a:t> Bay (</a:t>
            </a:r>
            <a:r>
              <a:rPr lang="en-US" sz="3200" dirty="0"/>
              <a:t>Measure #</a:t>
            </a:r>
            <a:r>
              <a:rPr lang="en-US" sz="3200" dirty="0" smtClean="0"/>
              <a:t>4</a:t>
            </a:r>
            <a:r>
              <a:rPr lang="en-US" sz="3200" dirty="0"/>
              <a:t>)</a:t>
            </a:r>
            <a:endParaRPr lang="el-GR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4854" y="1504782"/>
            <a:ext cx="11530262" cy="734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 smtClean="0">
                <a:latin typeface="+mj-lt"/>
              </a:rPr>
              <a:t>Numbers of beach furniture </a:t>
            </a:r>
            <a:r>
              <a:rPr lang="en-US" sz="2000" b="1" i="1" u="sng" dirty="0" smtClean="0">
                <a:solidFill>
                  <a:srgbClr val="FF0000"/>
                </a:solidFill>
                <a:latin typeface="+mj-lt"/>
              </a:rPr>
              <a:t>greatly exceed </a:t>
            </a:r>
            <a:r>
              <a:rPr lang="en-US" sz="2000" b="1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i="1" dirty="0" smtClean="0">
                <a:latin typeface="+mj-lt"/>
              </a:rPr>
              <a:t>the Presidential Decree regulations &amp; Management Measures of the NMPZ </a:t>
            </a:r>
            <a:r>
              <a:rPr lang="en-US" sz="2000" i="1" dirty="0" smtClean="0">
                <a:latin typeface="+mj-lt"/>
              </a:rPr>
              <a:t>  </a:t>
            </a:r>
            <a:endParaRPr lang="el-GR" sz="2000" i="1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4" t="32638" r="42381" b="34580"/>
          <a:stretch/>
        </p:blipFill>
        <p:spPr>
          <a:xfrm>
            <a:off x="324854" y="2378763"/>
            <a:ext cx="5522432" cy="3485638"/>
          </a:xfrm>
          <a:prstGeom prst="rect">
            <a:avLst/>
          </a:prstGeom>
        </p:spPr>
      </p:pic>
      <p:pic>
        <p:nvPicPr>
          <p:cNvPr id="9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224007" y="172621"/>
            <a:ext cx="2807951" cy="124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976948"/>
              </p:ext>
            </p:extLst>
          </p:nvPr>
        </p:nvGraphicFramePr>
        <p:xfrm>
          <a:off x="6045839" y="2512191"/>
          <a:ext cx="5947608" cy="293116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429782">
                  <a:extLst>
                    <a:ext uri="{9D8B030D-6E8A-4147-A177-3AD203B41FA5}">
                      <a16:colId xmlns:a16="http://schemas.microsoft.com/office/drawing/2014/main" val="3547029238"/>
                    </a:ext>
                  </a:extLst>
                </a:gridCol>
                <a:gridCol w="1764632">
                  <a:extLst>
                    <a:ext uri="{9D8B030D-6E8A-4147-A177-3AD203B41FA5}">
                      <a16:colId xmlns:a16="http://schemas.microsoft.com/office/drawing/2014/main" val="782574443"/>
                    </a:ext>
                  </a:extLst>
                </a:gridCol>
                <a:gridCol w="2753194">
                  <a:extLst>
                    <a:ext uri="{9D8B030D-6E8A-4147-A177-3AD203B41FA5}">
                      <a16:colId xmlns:a16="http://schemas.microsoft.com/office/drawing/2014/main" val="31587221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Beach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Maximum</a:t>
                      </a:r>
                    </a:p>
                    <a:p>
                      <a:pPr algn="ctr"/>
                      <a:r>
                        <a:rPr lang="en-US" dirty="0" smtClean="0"/>
                        <a:t>permitted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2019</a:t>
                      </a:r>
                      <a:r>
                        <a:rPr lang="en-US" baseline="0" dirty="0" smtClean="0"/>
                        <a:t> Counts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02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Kalamaki &amp; East </a:t>
                      </a:r>
                      <a:r>
                        <a:rPr lang="en-US" dirty="0" err="1" smtClean="0"/>
                        <a:t>laganas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 Umbrellas; </a:t>
                      </a:r>
                    </a:p>
                    <a:p>
                      <a:r>
                        <a:rPr lang="en-US" b="1" dirty="0" smtClean="0"/>
                        <a:t>300 Sunbeds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945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Sunbeds</a:t>
                      </a:r>
                      <a:r>
                        <a:rPr lang="en-US" sz="11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l-GR" sz="1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0570703"/>
                  </a:ext>
                </a:extLst>
              </a:tr>
              <a:tr h="48408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Daphni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 sunbeds,</a:t>
                      </a:r>
                      <a:r>
                        <a:rPr lang="en-US" b="1" baseline="0" dirty="0" smtClean="0"/>
                        <a:t> </a:t>
                      </a:r>
                      <a:br>
                        <a:rPr lang="en-US" b="1" baseline="0" dirty="0" smtClean="0"/>
                      </a:b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564 sunbeds</a:t>
                      </a:r>
                      <a:endParaRPr lang="el-G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685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Gerakas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 Umbrellas;</a:t>
                      </a:r>
                    </a:p>
                    <a:p>
                      <a:r>
                        <a:rPr lang="en-US" b="1" dirty="0" smtClean="0"/>
                        <a:t>120 Sunbeds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364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Sunbeds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l-GR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099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Marathonissi</a:t>
                      </a:r>
                      <a:r>
                        <a:rPr lang="en-US" dirty="0" smtClean="0"/>
                        <a:t>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 Umbrellas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 visited </a:t>
                      </a:r>
                      <a:endParaRPr lang="el-GR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57861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6412" y="5780782"/>
            <a:ext cx="118671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  <a:p>
            <a:pPr marL="342900" indent="-342900">
              <a:buAutoNum type="arabicPeriod"/>
            </a:pPr>
            <a:r>
              <a:rPr lang="en-US" sz="1400" i="1" dirty="0" smtClean="0"/>
              <a:t>ARCHELON 2019 counts</a:t>
            </a:r>
          </a:p>
          <a:p>
            <a:endParaRPr lang="el-GR" dirty="0"/>
          </a:p>
        </p:txBody>
      </p:sp>
      <p:sp>
        <p:nvSpPr>
          <p:cNvPr id="10" name="Rectangle 9"/>
          <p:cNvSpPr/>
          <p:nvPr/>
        </p:nvSpPr>
        <p:spPr>
          <a:xfrm>
            <a:off x="11064768" y="3683"/>
            <a:ext cx="9172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5/13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135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406"/>
            <a:ext cx="12192000" cy="694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3144252" y="365124"/>
            <a:ext cx="82616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Removal of Beach Furniture at Night (Measure #5)</a:t>
            </a:r>
            <a:endParaRPr lang="el-GR" sz="3600" dirty="0"/>
          </a:p>
        </p:txBody>
      </p:sp>
      <p:pic>
        <p:nvPicPr>
          <p:cNvPr id="7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336301" y="365125"/>
            <a:ext cx="2807951" cy="124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0" r="6407" b="21763"/>
          <a:stretch/>
        </p:blipFill>
        <p:spPr>
          <a:xfrm>
            <a:off x="402363" y="4233866"/>
            <a:ext cx="7043067" cy="21743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6" t="33298" r="2353" b="19237"/>
          <a:stretch/>
        </p:blipFill>
        <p:spPr>
          <a:xfrm>
            <a:off x="368387" y="1700464"/>
            <a:ext cx="7043066" cy="2438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2363" y="3681572"/>
            <a:ext cx="196180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Kalamaki</a:t>
            </a:r>
            <a:r>
              <a:rPr lang="en-US" dirty="0" smtClean="0"/>
              <a:t> </a:t>
            </a:r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7545571" y="5933306"/>
            <a:ext cx="196180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Gerakas</a:t>
            </a:r>
            <a:r>
              <a:rPr lang="en-US" dirty="0" smtClean="0"/>
              <a:t> </a:t>
            </a:r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5634133" y="5943082"/>
            <a:ext cx="196180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Eastern </a:t>
            </a:r>
            <a:r>
              <a:rPr lang="en-US" dirty="0" err="1" smtClean="0">
                <a:solidFill>
                  <a:schemeClr val="bg1"/>
                </a:solidFill>
              </a:rPr>
              <a:t>Laganas</a:t>
            </a:r>
            <a:r>
              <a:rPr lang="en-US" dirty="0" smtClean="0"/>
              <a:t> </a:t>
            </a:r>
            <a:endParaRPr lang="el-GR" dirty="0"/>
          </a:p>
        </p:txBody>
      </p:sp>
      <p:sp>
        <p:nvSpPr>
          <p:cNvPr id="15" name="TextBox 14"/>
          <p:cNvSpPr txBox="1"/>
          <p:nvPr/>
        </p:nvSpPr>
        <p:spPr>
          <a:xfrm>
            <a:off x="235025" y="6421496"/>
            <a:ext cx="11523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1</a:t>
            </a:r>
            <a:r>
              <a:rPr lang="en-US" sz="1400" i="1" dirty="0"/>
              <a:t>. ARCHELON </a:t>
            </a:r>
            <a:r>
              <a:rPr lang="en-US" sz="1400" i="1" dirty="0" smtClean="0"/>
              <a:t>2019 </a:t>
            </a:r>
            <a:endParaRPr lang="el-GR" sz="14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991" y="1630732"/>
            <a:ext cx="3592282" cy="47897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51843" y="3661810"/>
            <a:ext cx="5039005" cy="95410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97, 171 </a:t>
            </a:r>
            <a:r>
              <a:rPr lang="en-US" sz="2800" dirty="0" smtClean="0">
                <a:solidFill>
                  <a:srgbClr val="FF0000"/>
                </a:solidFill>
              </a:rPr>
              <a:t>Violations for Sunbeds &amp;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4, 521 </a:t>
            </a:r>
            <a:r>
              <a:rPr lang="en-US" sz="2800" dirty="0" smtClean="0">
                <a:solidFill>
                  <a:srgbClr val="FF0000"/>
                </a:solidFill>
              </a:rPr>
              <a:t>for Pedaloes</a:t>
            </a:r>
            <a:r>
              <a:rPr lang="en-US" sz="1600" dirty="0" smtClean="0">
                <a:solidFill>
                  <a:srgbClr val="FF0000"/>
                </a:solidFill>
              </a:rPr>
              <a:t>1</a:t>
            </a:r>
            <a:endParaRPr lang="el-GR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71785" y="4430204"/>
            <a:ext cx="1002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Photo 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ARCHELON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064768" y="3683"/>
            <a:ext cx="9172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6/13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6998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10" y="-62187"/>
            <a:ext cx="12192000" cy="694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144252" y="565651"/>
            <a:ext cx="8630653" cy="843141"/>
          </a:xfrm>
        </p:spPr>
        <p:txBody>
          <a:bodyPr>
            <a:noAutofit/>
          </a:bodyPr>
          <a:lstStyle/>
          <a:p>
            <a:r>
              <a:rPr lang="en-US" sz="2800" dirty="0"/>
              <a:t/>
            </a:r>
            <a:br>
              <a:rPr lang="en-US" sz="2800" dirty="0"/>
            </a:br>
            <a:endParaRPr lang="el-GR" sz="24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72589" y="453357"/>
            <a:ext cx="7872663" cy="561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+mj-lt"/>
              </a:rPr>
              <a:t>NMPZ Maritime Regulations regularly infringed </a:t>
            </a:r>
            <a:endParaRPr lang="el-GR" sz="3200" dirty="0">
              <a:latin typeface="+mj-lt"/>
            </a:endParaRPr>
          </a:p>
        </p:txBody>
      </p:sp>
      <p:pic>
        <p:nvPicPr>
          <p:cNvPr id="10" name="Picture 9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336301" y="128504"/>
            <a:ext cx="2807951" cy="124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7643" y="1401586"/>
            <a:ext cx="5470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Number of Vessels entering Zone A (restricted area) in 2019: 26</a:t>
            </a:r>
            <a:r>
              <a:rPr lang="en-US" sz="800" b="1" i="1" dirty="0" smtClean="0">
                <a:solidFill>
                  <a:srgbClr val="FF0000"/>
                </a:solidFill>
              </a:rPr>
              <a:t>1</a:t>
            </a:r>
            <a:r>
              <a:rPr lang="en-US" sz="2000" b="1" i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Exceeding the 6 knot speed limit – 1,991</a:t>
            </a:r>
            <a:r>
              <a:rPr lang="en-US" sz="800" b="1" i="1" dirty="0" smtClean="0">
                <a:solidFill>
                  <a:srgbClr val="FF0000"/>
                </a:solidFill>
              </a:rPr>
              <a:t>1</a:t>
            </a:r>
            <a:r>
              <a:rPr lang="en-US" sz="2000" b="1" i="1" dirty="0" smtClean="0">
                <a:solidFill>
                  <a:srgbClr val="FF0000"/>
                </a:solidFill>
              </a:rPr>
              <a:t> </a:t>
            </a:r>
            <a:endParaRPr lang="el-GR" sz="2000" b="1" i="1" dirty="0">
              <a:solidFill>
                <a:srgbClr val="FF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379631" y="1384527"/>
            <a:ext cx="5507568" cy="1585673"/>
            <a:chOff x="6787408" y="3293533"/>
            <a:chExt cx="4660644" cy="1299655"/>
          </a:xfrm>
        </p:grpSpPr>
        <p:pic>
          <p:nvPicPr>
            <p:cNvPr id="11" name="Picture 10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7" t="70001" r="27701" b="12720"/>
            <a:stretch/>
          </p:blipFill>
          <p:spPr bwMode="auto">
            <a:xfrm>
              <a:off x="6787408" y="3293533"/>
              <a:ext cx="4660644" cy="129965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8441880" y="3532909"/>
              <a:ext cx="1246909" cy="106027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37210" y="2336226"/>
            <a:ext cx="6278494" cy="3668738"/>
            <a:chOff x="238212" y="1774429"/>
            <a:chExt cx="5747974" cy="2835131"/>
          </a:xfrm>
        </p:grpSpPr>
        <p:pic>
          <p:nvPicPr>
            <p:cNvPr id="13" name="Picture 2" descr="https://www.monachus-guardian.org/images09/mapper0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6" t="1" r="-47" b="39324"/>
            <a:stretch/>
          </p:blipFill>
          <p:spPr bwMode="auto">
            <a:xfrm>
              <a:off x="238212" y="1774429"/>
              <a:ext cx="5747974" cy="2835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val 15"/>
            <p:cNvSpPr/>
            <p:nvPr/>
          </p:nvSpPr>
          <p:spPr>
            <a:xfrm>
              <a:off x="3383279" y="3150526"/>
              <a:ext cx="83128" cy="82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7" name="Oval 16"/>
            <p:cNvSpPr/>
            <p:nvPr/>
          </p:nvSpPr>
          <p:spPr>
            <a:xfrm>
              <a:off x="4394288" y="3785186"/>
              <a:ext cx="74815" cy="9331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8" name="Oval 17"/>
            <p:cNvSpPr/>
            <p:nvPr/>
          </p:nvSpPr>
          <p:spPr>
            <a:xfrm>
              <a:off x="3915290" y="3591093"/>
              <a:ext cx="74815" cy="1019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19111" y="6308895"/>
            <a:ext cx="11523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1</a:t>
            </a:r>
            <a:r>
              <a:rPr lang="en-US" sz="1400" i="1" dirty="0"/>
              <a:t>. ARCHELON </a:t>
            </a:r>
            <a:r>
              <a:rPr lang="en-US" sz="1400" i="1" dirty="0" smtClean="0"/>
              <a:t>2019</a:t>
            </a:r>
            <a:endParaRPr lang="el-GR" sz="1400" i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2"/>
          <a:stretch/>
        </p:blipFill>
        <p:spPr>
          <a:xfrm>
            <a:off x="6399893" y="3077665"/>
            <a:ext cx="5487305" cy="291411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64768" y="3683"/>
            <a:ext cx="9172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7/13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t>7</a:t>
            </a:fld>
            <a:endParaRPr lang="el-GR" dirty="0"/>
          </a:p>
        </p:txBody>
      </p:sp>
      <p:sp>
        <p:nvSpPr>
          <p:cNvPr id="7" name="Rectangle 6"/>
          <p:cNvSpPr/>
          <p:nvPr/>
        </p:nvSpPr>
        <p:spPr>
          <a:xfrm>
            <a:off x="8622753" y="605020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Photo 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ARCHELON</a:t>
            </a:r>
          </a:p>
        </p:txBody>
      </p:sp>
    </p:spTree>
    <p:extLst>
      <p:ext uri="{BB962C8B-B14F-4D97-AF65-F5344CB8AC3E}">
        <p14:creationId xmlns:p14="http://schemas.microsoft.com/office/powerpoint/2010/main" val="383836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406"/>
            <a:ext cx="12192000" cy="694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144252" y="565651"/>
            <a:ext cx="8630653" cy="843141"/>
          </a:xfrm>
        </p:spPr>
        <p:txBody>
          <a:bodyPr>
            <a:noAutofit/>
          </a:bodyPr>
          <a:lstStyle/>
          <a:p>
            <a:r>
              <a:rPr lang="en-US" sz="2800" dirty="0"/>
              <a:t/>
            </a:r>
            <a:br>
              <a:rPr lang="en-US" sz="2800" dirty="0"/>
            </a:br>
            <a:endParaRPr lang="el-GR" sz="24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72589" y="453357"/>
            <a:ext cx="8486270" cy="561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+mj-lt"/>
              </a:rPr>
              <a:t>Lack of Compliance to Turtle Spotting Code of Conduct </a:t>
            </a:r>
            <a:endParaRPr lang="el-GR" dirty="0">
              <a:latin typeface="+mj-lt"/>
            </a:endParaRPr>
          </a:p>
        </p:txBody>
      </p:sp>
      <p:pic>
        <p:nvPicPr>
          <p:cNvPr id="10" name="Picture 9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556953" y="128504"/>
            <a:ext cx="2587299" cy="114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3986009" y="4955439"/>
            <a:ext cx="3580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Large vessels </a:t>
            </a:r>
            <a:r>
              <a:rPr lang="en-US" dirty="0" smtClean="0">
                <a:solidFill>
                  <a:srgbClr val="FF0000"/>
                </a:solidFill>
              </a:rPr>
              <a:t>(&gt;25 persons) in </a:t>
            </a:r>
            <a:r>
              <a:rPr lang="en-US" dirty="0">
                <a:solidFill>
                  <a:srgbClr val="FF0000"/>
                </a:solidFill>
              </a:rPr>
              <a:t>Turtle Spotting </a:t>
            </a:r>
            <a:r>
              <a:rPr lang="en-US" dirty="0" smtClean="0">
                <a:solidFill>
                  <a:srgbClr val="FF0000"/>
                </a:solidFill>
              </a:rPr>
              <a:t>Zone &amp; </a:t>
            </a:r>
            <a:r>
              <a:rPr lang="en-US" dirty="0" smtClean="0">
                <a:solidFill>
                  <a:srgbClr val="FF0000"/>
                </a:solidFill>
              </a:rPr>
              <a:t>over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2 </a:t>
            </a:r>
            <a:r>
              <a:rPr lang="en-US" dirty="0">
                <a:solidFill>
                  <a:srgbClr val="FF0000"/>
                </a:solidFill>
              </a:rPr>
              <a:t>vessels </a:t>
            </a:r>
            <a:r>
              <a:rPr lang="en-US" dirty="0" smtClean="0">
                <a:solidFill>
                  <a:srgbClr val="FF0000"/>
                </a:solidFill>
              </a:rPr>
              <a:t>surrounding </a:t>
            </a:r>
            <a:r>
              <a:rPr lang="en-US" dirty="0" smtClean="0">
                <a:solidFill>
                  <a:srgbClr val="FF0000"/>
                </a:solidFill>
              </a:rPr>
              <a:t>one turtle</a:t>
            </a:r>
            <a:r>
              <a:rPr lang="en-US" dirty="0" smtClean="0">
                <a:solidFill>
                  <a:srgbClr val="FF0000"/>
                </a:solidFill>
              </a:rPr>
              <a:t>, in violation of regulations</a:t>
            </a:r>
            <a:endParaRPr lang="el-GR" dirty="0">
              <a:solidFill>
                <a:srgbClr val="FF0000"/>
              </a:solidFill>
            </a:endParaRPr>
          </a:p>
          <a:p>
            <a:endParaRPr lang="el-GR" sz="2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025" y="6373370"/>
            <a:ext cx="11523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1</a:t>
            </a:r>
            <a:r>
              <a:rPr lang="en-US" sz="1400" i="1" dirty="0"/>
              <a:t>. ARCHELON </a:t>
            </a:r>
            <a:r>
              <a:rPr lang="en-US" sz="1400" i="1" dirty="0" smtClean="0"/>
              <a:t>2019</a:t>
            </a:r>
            <a:endParaRPr lang="el-GR" sz="1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235025" y="1433623"/>
            <a:ext cx="1167361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ARCHELON Volunteers recorded </a:t>
            </a:r>
            <a:r>
              <a:rPr lang="en-US" sz="2000" b="1" dirty="0">
                <a:solidFill>
                  <a:srgbClr val="FF0000"/>
                </a:solidFill>
              </a:rPr>
              <a:t>3, 673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violations </a:t>
            </a:r>
            <a:r>
              <a:rPr lang="en-US" sz="2000" dirty="0"/>
              <a:t>to the Turtle Spotting guidelines and </a:t>
            </a:r>
            <a:r>
              <a:rPr lang="en-US" sz="2000" dirty="0" smtClean="0"/>
              <a:t>large </a:t>
            </a:r>
            <a:r>
              <a:rPr lang="en-US" sz="2000" dirty="0"/>
              <a:t>vessels entering the </a:t>
            </a:r>
            <a:r>
              <a:rPr lang="en-US" sz="2000" dirty="0" smtClean="0"/>
              <a:t>Turtle </a:t>
            </a:r>
            <a:r>
              <a:rPr lang="en-US" sz="2000" dirty="0"/>
              <a:t>Spotting </a:t>
            </a:r>
            <a:r>
              <a:rPr lang="en-US" sz="2000" dirty="0" smtClean="0"/>
              <a:t>Zone</a:t>
            </a:r>
            <a:r>
              <a:rPr lang="en-US" sz="1000" dirty="0" smtClean="0"/>
              <a:t>1</a:t>
            </a:r>
            <a:r>
              <a:rPr lang="en-US" sz="2000" dirty="0" smtClean="0"/>
              <a:t> </a:t>
            </a:r>
            <a:endParaRPr lang="en-US" sz="2000" dirty="0"/>
          </a:p>
          <a:p>
            <a:endParaRPr lang="el-GR" dirty="0"/>
          </a:p>
        </p:txBody>
      </p:sp>
      <p:sp>
        <p:nvSpPr>
          <p:cNvPr id="11" name="TextBox 10"/>
          <p:cNvSpPr txBox="1"/>
          <p:nvPr/>
        </p:nvSpPr>
        <p:spPr>
          <a:xfrm>
            <a:off x="235025" y="2214031"/>
            <a:ext cx="3665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Sea turtle feeding to attract tourists inside the Turtle-Spotting Zone (</a:t>
            </a:r>
            <a:r>
              <a:rPr lang="en-US" dirty="0">
                <a:solidFill>
                  <a:srgbClr val="FF0000"/>
                </a:solidFill>
              </a:rPr>
              <a:t>11 </a:t>
            </a:r>
            <a:r>
              <a:rPr lang="en-US" dirty="0" smtClean="0">
                <a:solidFill>
                  <a:srgbClr val="FF0000"/>
                </a:solidFill>
              </a:rPr>
              <a:t>violations </a:t>
            </a:r>
            <a:r>
              <a:rPr lang="en-US" dirty="0">
                <a:solidFill>
                  <a:srgbClr val="FF0000"/>
                </a:solidFill>
              </a:rPr>
              <a:t>recorded </a:t>
            </a:r>
            <a:r>
              <a:rPr lang="en-US" dirty="0" smtClean="0">
                <a:solidFill>
                  <a:srgbClr val="FF0000"/>
                </a:solidFill>
              </a:rPr>
              <a:t>in 2019 only by 2 fishers, with many more </a:t>
            </a:r>
            <a:r>
              <a:rPr lang="en-US" dirty="0" smtClean="0">
                <a:solidFill>
                  <a:srgbClr val="FF0000"/>
                </a:solidFill>
              </a:rPr>
              <a:t>occurring)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5"/>
          <a:stretch/>
        </p:blipFill>
        <p:spPr>
          <a:xfrm>
            <a:off x="3986009" y="2297943"/>
            <a:ext cx="4607368" cy="257627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546" y="3533857"/>
            <a:ext cx="3274284" cy="24557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55546" y="2297943"/>
            <a:ext cx="3153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Injured sea turtle due to boat collision. Animal eventually died 1 month later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1" y="3448682"/>
            <a:ext cx="3484488" cy="26133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86009" y="4455762"/>
            <a:ext cx="1002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ARCHELON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5071" y="5754272"/>
            <a:ext cx="1002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ARCHELON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78115" y="5670682"/>
            <a:ext cx="1002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ARCHELON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064768" y="3683"/>
            <a:ext cx="9172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8/13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822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406"/>
            <a:ext cx="12207870" cy="694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686031" y="263329"/>
            <a:ext cx="4461894" cy="798657"/>
          </a:xfrm>
        </p:spPr>
        <p:txBody>
          <a:bodyPr>
            <a:normAutofit/>
          </a:bodyPr>
          <a:lstStyle/>
          <a:p>
            <a:r>
              <a:rPr lang="en-US" dirty="0" smtClean="0"/>
              <a:t>Illegal </a:t>
            </a:r>
            <a:r>
              <a:rPr lang="en-US" sz="4000" dirty="0" smtClean="0"/>
              <a:t>Actions I</a:t>
            </a:r>
            <a:endParaRPr lang="el-GR" sz="40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0340" y="1488556"/>
            <a:ext cx="6967185" cy="663345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sz="3000" i="1" dirty="0">
                <a:solidFill>
                  <a:srgbClr val="FF0000"/>
                </a:solidFill>
              </a:rPr>
              <a:t>R</a:t>
            </a:r>
            <a:r>
              <a:rPr lang="en-US" sz="3000" i="1" dirty="0" smtClean="0">
                <a:solidFill>
                  <a:srgbClr val="FF0000"/>
                </a:solidFill>
              </a:rPr>
              <a:t>oad illegally created between </a:t>
            </a:r>
            <a:r>
              <a:rPr lang="en-US" sz="3000" i="1" dirty="0" err="1">
                <a:solidFill>
                  <a:srgbClr val="FF0000"/>
                </a:solidFill>
              </a:rPr>
              <a:t>Daphni</a:t>
            </a:r>
            <a:r>
              <a:rPr lang="en-US" sz="3000" i="1" dirty="0">
                <a:solidFill>
                  <a:srgbClr val="FF0000"/>
                </a:solidFill>
              </a:rPr>
              <a:t> and </a:t>
            </a:r>
            <a:r>
              <a:rPr lang="en-US" sz="3000" i="1" dirty="0" err="1" smtClean="0">
                <a:solidFill>
                  <a:srgbClr val="FF0000"/>
                </a:solidFill>
              </a:rPr>
              <a:t>Gerakas</a:t>
            </a:r>
            <a:r>
              <a:rPr lang="en-US" sz="3000" i="1" dirty="0">
                <a:solidFill>
                  <a:srgbClr val="FF0000"/>
                </a:solidFill>
              </a:rPr>
              <a:t> </a:t>
            </a:r>
            <a:r>
              <a:rPr lang="en-US" sz="3000" i="1" dirty="0" smtClean="0">
                <a:solidFill>
                  <a:srgbClr val="FF0000"/>
                </a:solidFill>
              </a:rPr>
              <a:t>still present. No restorative actions taken.  </a:t>
            </a:r>
            <a:endParaRPr lang="el-GR" sz="30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4969"/>
          <a:stretch/>
        </p:blipFill>
        <p:spPr>
          <a:xfrm>
            <a:off x="7887122" y="2502133"/>
            <a:ext cx="3893599" cy="2041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6597"/>
          <a:stretch/>
        </p:blipFill>
        <p:spPr>
          <a:xfrm>
            <a:off x="7877494" y="4613569"/>
            <a:ext cx="3903227" cy="1995116"/>
          </a:xfrm>
          <a:prstGeom prst="rect">
            <a:avLst/>
          </a:prstGeom>
        </p:spPr>
      </p:pic>
      <p:pic>
        <p:nvPicPr>
          <p:cNvPr id="10" name="Picture 9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336302" y="128504"/>
            <a:ext cx="2372494" cy="105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341" y="2259559"/>
            <a:ext cx="6967185" cy="4287841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6168043" y="4164676"/>
            <a:ext cx="241069" cy="23049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7867867" y="2449581"/>
            <a:ext cx="3904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Google Earth Image captured: 28</a:t>
            </a:r>
            <a:r>
              <a:rPr lang="en-US" sz="1600" baseline="30000" dirty="0" smtClean="0">
                <a:solidFill>
                  <a:schemeClr val="bg1"/>
                </a:solidFill>
              </a:rPr>
              <a:t>th</a:t>
            </a:r>
            <a:r>
              <a:rPr lang="en-US" sz="1600" dirty="0" smtClean="0">
                <a:solidFill>
                  <a:schemeClr val="bg1"/>
                </a:solidFill>
              </a:rPr>
              <a:t> June 2017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05650" y="4578864"/>
            <a:ext cx="4098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Google Earth Image captured: 24</a:t>
            </a:r>
            <a:r>
              <a:rPr lang="en-US" sz="1600" baseline="30000" dirty="0" smtClean="0">
                <a:solidFill>
                  <a:schemeClr val="bg1"/>
                </a:solidFill>
              </a:rPr>
              <a:t>th</a:t>
            </a:r>
            <a:r>
              <a:rPr lang="en-US" sz="1600" dirty="0" smtClean="0">
                <a:solidFill>
                  <a:schemeClr val="bg1"/>
                </a:solidFill>
              </a:rPr>
              <a:t> March 2019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03935" y="4784596"/>
            <a:ext cx="953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Gerakas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31513" y="4324782"/>
            <a:ext cx="953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Daphni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99646" y="4234202"/>
            <a:ext cx="953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Sekania</a:t>
            </a:r>
            <a:endParaRPr lang="el-GR" sz="160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813069" y="4048298"/>
            <a:ext cx="207818" cy="24738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97695" y="439628"/>
            <a:ext cx="3894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Google Earth Image captured: 7</a:t>
            </a:r>
            <a:r>
              <a:rPr lang="en-US" sz="1600" baseline="30000" dirty="0" smtClean="0">
                <a:solidFill>
                  <a:schemeClr val="bg1"/>
                </a:solidFill>
              </a:rPr>
              <a:t>th</a:t>
            </a:r>
            <a:r>
              <a:rPr lang="en-US" sz="1600" dirty="0" smtClean="0">
                <a:solidFill>
                  <a:schemeClr val="bg1"/>
                </a:solidFill>
              </a:rPr>
              <a:t> June 216</a:t>
            </a:r>
            <a:endParaRPr lang="el-GR" sz="1600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586294" y="4088240"/>
            <a:ext cx="99611" cy="3069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409112" y="4572756"/>
            <a:ext cx="448888" cy="28647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9179034" y="2865418"/>
            <a:ext cx="1267327" cy="118711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Oval 21"/>
          <p:cNvSpPr/>
          <p:nvPr/>
        </p:nvSpPr>
        <p:spPr>
          <a:xfrm>
            <a:off x="9171012" y="4882128"/>
            <a:ext cx="1267327" cy="118711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Oval 22"/>
          <p:cNvSpPr/>
          <p:nvPr/>
        </p:nvSpPr>
        <p:spPr>
          <a:xfrm>
            <a:off x="9211491" y="672725"/>
            <a:ext cx="1267327" cy="118711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28269" t="21075" b="3926"/>
          <a:stretch/>
        </p:blipFill>
        <p:spPr>
          <a:xfrm>
            <a:off x="7923943" y="207062"/>
            <a:ext cx="3812904" cy="224251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910789" y="294511"/>
            <a:ext cx="39444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Google Earth Image captured: </a:t>
            </a:r>
            <a:r>
              <a:rPr lang="en-US" sz="1600" dirty="0" smtClean="0">
                <a:solidFill>
                  <a:schemeClr val="bg1"/>
                </a:solidFill>
              </a:rPr>
              <a:t>13</a:t>
            </a:r>
            <a:r>
              <a:rPr lang="en-US" sz="1600" baseline="30000" dirty="0" smtClean="0">
                <a:solidFill>
                  <a:schemeClr val="bg1"/>
                </a:solidFill>
              </a:rPr>
              <a:t>th</a:t>
            </a:r>
            <a:r>
              <a:rPr lang="en-US" sz="1600" dirty="0" smtClean="0">
                <a:solidFill>
                  <a:schemeClr val="bg1"/>
                </a:solidFill>
              </a:rPr>
              <a:t> April 2013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9097853" y="781586"/>
            <a:ext cx="1267327" cy="118711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Rectangle 25"/>
          <p:cNvSpPr/>
          <p:nvPr/>
        </p:nvSpPr>
        <p:spPr>
          <a:xfrm>
            <a:off x="11306111" y="-98868"/>
            <a:ext cx="9172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9/13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804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2915</TotalTime>
  <Words>700</Words>
  <Application>Microsoft Office PowerPoint</Application>
  <PresentationFormat>Widescreen</PresentationFormat>
  <Paragraphs>147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Vani</vt:lpstr>
      <vt:lpstr>Office Theme</vt:lpstr>
      <vt:lpstr>Agenda Item 6.3. Follow-up of previous Complaints &amp; Recommendations  Recommendation No. 9 (1987) on the protection of Caretta caretta in Laganas Bay, Zakynthos (Greece) </vt:lpstr>
      <vt:lpstr>Violations of National Legislation &amp; Lack of Enforcement of National Marine Park of Zakynthos (NMPZ) Protection Measures</vt:lpstr>
      <vt:lpstr>Daphni- Illegal Constructions (Measure #1)</vt:lpstr>
      <vt:lpstr>Daphni- Lack of compliance &amp; enforcement </vt:lpstr>
      <vt:lpstr>Legal limits of the public land on all beaches at Laganas Bay (Measure #4)</vt:lpstr>
      <vt:lpstr>PowerPoint Presentation</vt:lpstr>
      <vt:lpstr> </vt:lpstr>
      <vt:lpstr> </vt:lpstr>
      <vt:lpstr>Illegal Actions I</vt:lpstr>
      <vt:lpstr>Illegal Actions II</vt:lpstr>
      <vt:lpstr>Illegal Actions III</vt:lpstr>
      <vt:lpstr>Conclusion </vt:lpstr>
      <vt:lpstr>MEDASSET </vt:lpstr>
    </vt:vector>
  </TitlesOfParts>
  <Company>Medasset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 Item 6.3. Follow-up of previous complaints &amp; Recommendations  Recommendation No. 9 (1987) on the protection of Caretta caretta in Laganas bay, Zakynthos (Greece)</dc:title>
  <dc:creator>Vicky Rae</dc:creator>
  <cp:lastModifiedBy>Georgios Sampson</cp:lastModifiedBy>
  <cp:revision>125</cp:revision>
  <dcterms:created xsi:type="dcterms:W3CDTF">2019-10-29T09:33:25Z</dcterms:created>
  <dcterms:modified xsi:type="dcterms:W3CDTF">2019-11-30T15:14:07Z</dcterms:modified>
</cp:coreProperties>
</file>