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26"/>
  </p:notesMasterIdLst>
  <p:sldIdLst>
    <p:sldId id="256" r:id="rId3"/>
    <p:sldId id="282" r:id="rId4"/>
    <p:sldId id="270" r:id="rId5"/>
    <p:sldId id="299" r:id="rId6"/>
    <p:sldId id="296" r:id="rId7"/>
    <p:sldId id="300" r:id="rId8"/>
    <p:sldId id="291" r:id="rId9"/>
    <p:sldId id="298" r:id="rId10"/>
    <p:sldId id="294" r:id="rId11"/>
    <p:sldId id="301" r:id="rId12"/>
    <p:sldId id="295" r:id="rId13"/>
    <p:sldId id="297" r:id="rId14"/>
    <p:sldId id="292" r:id="rId15"/>
    <p:sldId id="293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258" r:id="rId25"/>
  </p:sldIdLst>
  <p:sldSz cx="9144000" cy="6858000" type="screen4x3"/>
  <p:notesSz cx="6985000" cy="9271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C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3" autoAdjust="0"/>
    <p:restoredTop sz="90044" autoAdjust="0"/>
  </p:normalViewPr>
  <p:slideViewPr>
    <p:cSldViewPr>
      <p:cViewPr varScale="1">
        <p:scale>
          <a:sx n="79" d="100"/>
          <a:sy n="79" d="100"/>
        </p:scale>
        <p:origin x="172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85741" tIns="42871" rIns="85741" bIns="42871" rtlCol="0"/>
          <a:lstStyle>
            <a:lvl1pPr algn="l" eaLnBrk="1" hangingPunct="1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85741" tIns="42871" rIns="85741" bIns="42871" rtlCol="0"/>
          <a:lstStyle>
            <a:lvl1pPr algn="r" eaLnBrk="1" hangingPunct="1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701C05B-F5AA-4A24-A03C-7D4058426A09}" type="datetimeFigureOut">
              <a:rPr lang="en-GB"/>
              <a:pPr>
                <a:defRPr/>
              </a:pPr>
              <a:t>03/12/2019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741" tIns="42871" rIns="85741" bIns="42871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85741" tIns="42871" rIns="85741" bIns="4287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85741" tIns="42871" rIns="85741" bIns="42871" rtlCol="0" anchor="b"/>
          <a:lstStyle>
            <a:lvl1pPr algn="l" eaLnBrk="1" hangingPunct="1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wrap="square" lIns="85741" tIns="42871" rIns="85741" bIns="4287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/>
            </a:lvl1pPr>
          </a:lstStyle>
          <a:p>
            <a:pPr>
              <a:defRPr/>
            </a:pPr>
            <a:fld id="{844E7041-2F1F-475A-B977-19CDB86F63F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3C27853-356B-4453-9E3F-2E7A4A4E4E42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A59B3F-209E-4739-9EEF-57C200B5D1B9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BB6DA4-5106-4087-AE19-70890F84E88C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433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0E0FC1-095D-4AD7-A1EB-1A6F87C06D19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4E7041-2F1F-475A-B977-19CDB86F63FB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3560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4E7041-2F1F-475A-B977-19CDB86F63FB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0778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478C89-F125-45D6-ACE8-773B4DBBEF7F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C3EEBC-DE76-44DA-B371-62A032BB1617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AU" alt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2B84D8-4E5D-434B-AB3E-95948050D147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BB6DA4-5106-4087-AE19-70890F84E88C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205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BB6DA4-5106-4087-AE19-70890F84E88C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BB6DA4-5106-4087-AE19-70890F84E88C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714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9A74C7-10B3-48E5-9767-9E792F388CE1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097C6A-C018-4DC1-8619-9D80DD7EDF37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097C6A-C018-4DC1-8619-9D80DD7EDF37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1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3F8C7-593F-4D59-A423-18B0ADCF6C92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C31F-7FEC-4363-A80B-3F4C8B93146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4391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B8B11-EE5B-4377-9FC1-38B46C44B4FA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9E087-C044-4B4C-B7A9-EDF82622DBFD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16177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D13D0-999A-4F50-881A-85BAD740FC64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73D51-0161-4D9C-B119-1E2E17697AD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4996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9284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3368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3499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8099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665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2603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004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227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4C5EE-BB81-4FDE-9F83-BAEBBC0A2B05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E6F0-3377-4763-90BD-B7A3208B6D3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868275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4219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730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978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56DCF-F209-45E4-B831-5915B04E45D6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6E38-1CB0-46F9-B118-E0E35D489198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69418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5BAA-6CBA-4880-95D3-A0BFABD7A8F9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DFBBD-858B-4618-9803-18AA94FFC3CE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26143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12B8-4C2A-4950-B7EA-64393AB20564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AD863-66B9-4362-962B-F1D7DD1E515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25259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BE79-18A6-46F7-91BD-86A9F0FB89E0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CD540-A363-4046-ACDA-2153751A41B9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105767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83E1-ACDC-48E5-B83E-47308CC03DEE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5643A-199C-4BA0-A1B4-5A4EB6F3D23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05629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0CBCF-EA41-49A7-9649-91E123ED34F7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1DA40-9D3D-443F-9E71-C64BFF1E3EE2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88903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458AC-17E2-498D-9DB2-931BE13EFAE6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8DD50-06F9-4DF5-B7B7-003939CB8C6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77962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EF57CAA-C049-4CCA-9D8F-A2E9C6910ABC}" type="datetimeFigureOut">
              <a:rPr lang="el-GR"/>
              <a:pPr>
                <a:defRPr/>
              </a:pPr>
              <a:t>3/12/2019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085F43-2271-4F04-8A21-425B05C6FB1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CD73A-BD52-4E8B-BFAB-9727CB90F5EF}" type="datetimeFigureOut">
              <a:rPr lang="el-GR" smtClean="0"/>
              <a:t>3/12/2019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616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jpeg"/><Relationship Id="rId7" Type="http://schemas.microsoft.com/office/2007/relationships/hdphoto" Target="../media/hdphoto1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12.wdp"/><Relationship Id="rId4" Type="http://schemas.openxmlformats.org/officeDocument/2006/relationships/image" Target="../media/image32.png"/><Relationship Id="rId9" Type="http://schemas.microsoft.com/office/2007/relationships/hdphoto" Target="../media/hdphoto1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Anamur-&#199;evre-Platformu-949710881892145/?tn-str=k%2AF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hyperlink" Target="https://www.facebook.com/Anamur-&#199;evre-Platformu-949710881892145/?tn-str=k%2A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facebook.com/Anamur-&#199;evre-Platformu-949710881892145/?tn-str=k%2AF" TargetMode="Externa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facebook.com/Anamur-&#199;evre-Platformu-949710881892145/?tn-str=k%2AF" TargetMode="External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facebook.com/Anamur-&#199;evre-Platformu-949710881892145/?tn-str=k%2A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.png"/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microsoft.com/office/2007/relationships/hdphoto" Target="../media/hdphoto2.wdp"/><Relationship Id="rId10" Type="http://schemas.openxmlformats.org/officeDocument/2006/relationships/image" Target="../media/image6.jpeg"/><Relationship Id="rId4" Type="http://schemas.openxmlformats.org/officeDocument/2006/relationships/image" Target="../media/image12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eg"/><Relationship Id="rId7" Type="http://schemas.microsoft.com/office/2007/relationships/hdphoto" Target="../media/hdphoto8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2.png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935596" y="1412776"/>
            <a:ext cx="7272808" cy="523220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Agenda Item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accent6"/>
                </a:solidFill>
              </a:rPr>
              <a:t> 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6.3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endParaRPr lang="en-US" sz="2800" b="1" spc="300" dirty="0">
              <a:ln>
                <a:solidFill>
                  <a:schemeClr val="tx2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4 - Ορθογώνιο"/>
          <p:cNvSpPr/>
          <p:nvPr/>
        </p:nvSpPr>
        <p:spPr>
          <a:xfrm>
            <a:off x="395536" y="2348881"/>
            <a:ext cx="8568952" cy="2677656"/>
          </a:xfrm>
          <a:prstGeom prst="rect">
            <a:avLst/>
          </a:prstGeom>
          <a:solidFill>
            <a:srgbClr val="FFFFFF">
              <a:alpha val="50196"/>
            </a:srgbClr>
          </a:solidFill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Follow-up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Recommendation No. 95 (2002) on the conservation of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marine turtles in </a:t>
            </a:r>
            <a:r>
              <a:rPr lang="en-US" sz="2800" b="1" spc="300" dirty="0" err="1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Kazanli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(Turkey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New Complaint about </a:t>
            </a:r>
            <a:r>
              <a:rPr lang="en-US" sz="2800" b="1" spc="300" dirty="0" err="1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Anamur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(Turkey)</a:t>
            </a:r>
            <a:endParaRPr lang="en-US" sz="2800" b="1" spc="300" dirty="0">
              <a:ln>
                <a:solidFill>
                  <a:schemeClr val="tx2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3284538" y="188913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5 - Ορθογώνιο"/>
          <p:cNvSpPr/>
          <p:nvPr/>
        </p:nvSpPr>
        <p:spPr>
          <a:xfrm>
            <a:off x="144016" y="5046175"/>
            <a:ext cx="9144000" cy="181588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39th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Meeting of the Standing Committee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Bern Convention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3-6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December 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2019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24706" y="152390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3" y="-17140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-23812" y="348959"/>
            <a:ext cx="9144000" cy="1054100"/>
          </a:xfrm>
        </p:spPr>
        <p:txBody>
          <a:bodyPr/>
          <a:lstStyle/>
          <a:p>
            <a:pPr eaLnBrk="1" hangingPunct="1"/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Setting in place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beach erosion,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order to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take remedial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measures,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needed:</a:t>
            </a:r>
            <a:endParaRPr lang="en-GB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04876" y="2236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6056" y="61062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7825" y="23169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9b/14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385" y="2018612"/>
            <a:ext cx="6999513" cy="1884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384" y="4110297"/>
            <a:ext cx="6999513" cy="18609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9551" y="5964686"/>
            <a:ext cx="7791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Coastal erosion progress in K3. Top: Satellite image 2007. Bottom: Satellite image 2018 (Source: Google Earth)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-8284" y="1339645"/>
            <a:ext cx="9128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E95C35"/>
                </a:solidFill>
                <a:ea typeface="Times New Roman" panose="02020603050405020304" pitchFamily="18" charset="0"/>
              </a:rPr>
              <a:t>The beach front in area K3 has decreased dramatically and can no longer sustain any turtle nests.</a:t>
            </a:r>
          </a:p>
        </p:txBody>
      </p:sp>
    </p:spTree>
    <p:extLst>
      <p:ext uri="{BB962C8B-B14F-4D97-AF65-F5344CB8AC3E}">
        <p14:creationId xmlns:p14="http://schemas.microsoft.com/office/powerpoint/2010/main" val="449565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0" y="135122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/>
          <p:cNvSpPr txBox="1">
            <a:spLocks noChangeArrowheads="1"/>
          </p:cNvSpPr>
          <p:nvPr/>
        </p:nvSpPr>
        <p:spPr bwMode="auto">
          <a:xfrm>
            <a:off x="-37986" y="343818"/>
            <a:ext cx="91440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>Rec. No. 95 Measure 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o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> 10: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</a:b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</a:rPr>
              <a:t>Removing as appropriate the hazardous waste accumulated over the years close to the beach as a result of industrial activities</a:t>
            </a:r>
            <a:endParaRPr lang="en-GB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</a:endParaRPr>
          </a:p>
        </p:txBody>
      </p:sp>
      <p:grpSp>
        <p:nvGrpSpPr>
          <p:cNvPr id="15364" name="Group 2"/>
          <p:cNvGrpSpPr>
            <a:grpSpLocks/>
          </p:cNvGrpSpPr>
          <p:nvPr/>
        </p:nvGrpSpPr>
        <p:grpSpPr bwMode="auto">
          <a:xfrm>
            <a:off x="6298170" y="3086735"/>
            <a:ext cx="2819016" cy="3643173"/>
            <a:chOff x="6285951" y="3505141"/>
            <a:chExt cx="2893569" cy="3643684"/>
          </a:xfrm>
        </p:grpSpPr>
        <p:pic>
          <p:nvPicPr>
            <p:cNvPr id="15371" name="Picture 4" descr="\\Med-sbs\Photos\turtles\locations\mediterranean\turkey\kazanli\2000coekazanli-1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5951" y="3505141"/>
              <a:ext cx="2893569" cy="239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6297400" y="5902463"/>
              <a:ext cx="2870652" cy="12463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just" eaLnBrk="1" hangingPunct="1">
                <a:defRPr/>
              </a:pPr>
              <a:r>
                <a:rPr lang="en-GB" sz="1500" dirty="0">
                  <a:solidFill>
                    <a:srgbClr val="FF0000"/>
                  </a:solidFill>
                </a:rPr>
                <a:t>Nesting green turtles are encrusted with calcium carbonate compounds due to the factory’s discharges into the </a:t>
              </a:r>
              <a:r>
                <a:rPr lang="en-GB" sz="1500" dirty="0" smtClean="0">
                  <a:solidFill>
                    <a:srgbClr val="FF0000"/>
                  </a:solidFill>
                </a:rPr>
                <a:t>sea</a:t>
              </a:r>
              <a:endParaRPr lang="en-GB" sz="15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64065" y="1332409"/>
            <a:ext cx="6842125" cy="175432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AU" i="1" dirty="0"/>
              <a:t>Soda chrome factory: </a:t>
            </a:r>
          </a:p>
          <a:p>
            <a:pPr eaLnBrk="1" hangingPunct="1">
              <a:defRPr/>
            </a:pPr>
            <a:r>
              <a:rPr lang="en-AU" i="1" dirty="0" smtClean="0">
                <a:solidFill>
                  <a:srgbClr val="E95C35"/>
                </a:solidFill>
              </a:rPr>
              <a:t>1.5 million tons of </a:t>
            </a:r>
            <a:r>
              <a:rPr lang="en-GB" i="1" dirty="0" smtClean="0">
                <a:solidFill>
                  <a:srgbClr val="E95C35"/>
                </a:solidFill>
              </a:rPr>
              <a:t>hazardous toxic waste covered with plastic sheeting</a:t>
            </a:r>
            <a:r>
              <a:rPr lang="en-AU" i="1" dirty="0" smtClean="0">
                <a:solidFill>
                  <a:srgbClr val="E95C35"/>
                </a:solidFill>
              </a:rPr>
              <a:t> have been </a:t>
            </a:r>
            <a:r>
              <a:rPr lang="en-GB" i="1" dirty="0" smtClean="0">
                <a:solidFill>
                  <a:srgbClr val="E95C35"/>
                </a:solidFill>
              </a:rPr>
              <a:t>deposited and remain right beside </a:t>
            </a:r>
            <a:r>
              <a:rPr lang="en-AU" i="1" dirty="0" err="1" smtClean="0">
                <a:solidFill>
                  <a:srgbClr val="E95C35"/>
                </a:solidFill>
              </a:rPr>
              <a:t>Kazanli</a:t>
            </a:r>
            <a:r>
              <a:rPr lang="en-AU" i="1" dirty="0" smtClean="0">
                <a:solidFill>
                  <a:srgbClr val="E95C35"/>
                </a:solidFill>
              </a:rPr>
              <a:t> nesting beach.</a:t>
            </a:r>
          </a:p>
          <a:p>
            <a:pPr eaLnBrk="1" hangingPunct="1">
              <a:defRPr/>
            </a:pPr>
            <a:endParaRPr lang="en-AU" b="1" i="1" dirty="0"/>
          </a:p>
          <a:p>
            <a:pPr eaLnBrk="1" hangingPunct="1">
              <a:defRPr/>
            </a:pPr>
            <a:r>
              <a:rPr lang="en-AU" b="1" i="1" dirty="0"/>
              <a:t>Little progress</a:t>
            </a:r>
            <a:endParaRPr lang="en-GB" i="1" dirty="0"/>
          </a:p>
        </p:txBody>
      </p:sp>
      <p:sp>
        <p:nvSpPr>
          <p:cNvPr id="26" name="Rectangle 25"/>
          <p:cNvSpPr/>
          <p:nvPr/>
        </p:nvSpPr>
        <p:spPr>
          <a:xfrm>
            <a:off x="6903486" y="23868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8" y="3092470"/>
            <a:ext cx="3125264" cy="239125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786" y="5497754"/>
            <a:ext cx="3117303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1500" dirty="0">
                <a:solidFill>
                  <a:srgbClr val="FF0000"/>
                </a:solidFill>
                <a:ea typeface="Times New Roman" panose="02020603050405020304" pitchFamily="18" charset="0"/>
              </a:rPr>
              <a:t>Close-up of the waste deposits (section K4) </a:t>
            </a:r>
            <a:endParaRPr lang="en-GB" sz="15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958" y="3086735"/>
            <a:ext cx="3058938" cy="23969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86364" y="5489405"/>
            <a:ext cx="3081531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15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Close-up </a:t>
            </a:r>
            <a:r>
              <a:rPr lang="en-US" sz="1500" dirty="0">
                <a:solidFill>
                  <a:srgbClr val="FF0000"/>
                </a:solidFill>
                <a:ea typeface="Times New Roman" panose="02020603050405020304" pitchFamily="18" charset="0"/>
              </a:rPr>
              <a:t>of the waste hills </a:t>
            </a:r>
            <a:r>
              <a:rPr lang="en-US" sz="15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NEAREST </a:t>
            </a:r>
            <a:r>
              <a:rPr lang="en-US" sz="1500" dirty="0">
                <a:solidFill>
                  <a:srgbClr val="FF0000"/>
                </a:solidFill>
                <a:ea typeface="Times New Roman" panose="02020603050405020304" pitchFamily="18" charset="0"/>
              </a:rPr>
              <a:t>to the sea, with the watch tower by the shore, and the stone wall (section </a:t>
            </a:r>
            <a:r>
              <a:rPr lang="en-US" sz="15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K4)</a:t>
            </a:r>
            <a:endParaRPr lang="en-GB" sz="15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95426" y="273621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10/14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864424" y="45586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190001" y="460660"/>
            <a:ext cx="8829577" cy="5648271"/>
            <a:chOff x="135622" y="-1984553"/>
            <a:chExt cx="8828867" cy="5648875"/>
          </a:xfrm>
        </p:grpSpPr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155509" y="-1096722"/>
              <a:ext cx="8382915" cy="14774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i="1" dirty="0">
                  <a:solidFill>
                    <a:srgbClr val="E95C35"/>
                  </a:solidFill>
                  <a:ea typeface="Times New Roman" panose="02020603050405020304" pitchFamily="18" charset="0"/>
                </a:rPr>
                <a:t>The </a:t>
              </a:r>
              <a:r>
                <a:rPr lang="en-US" i="1" dirty="0" smtClean="0">
                  <a:solidFill>
                    <a:srgbClr val="E95C35"/>
                  </a:solidFill>
                  <a:ea typeface="Times New Roman" panose="02020603050405020304" pitchFamily="18" charset="0"/>
                </a:rPr>
                <a:t>local government's </a:t>
              </a:r>
              <a:r>
                <a:rPr lang="en-US" i="1" dirty="0" err="1">
                  <a:solidFill>
                    <a:srgbClr val="E95C35"/>
                  </a:solidFill>
                  <a:ea typeface="Times New Roman" panose="02020603050405020304" pitchFamily="18" charset="0"/>
                </a:rPr>
                <a:t>Kurumsal</a:t>
              </a:r>
              <a:r>
                <a:rPr lang="en-US" i="1" dirty="0">
                  <a:solidFill>
                    <a:srgbClr val="E95C35"/>
                  </a:solidFill>
                  <a:ea typeface="Times New Roman" panose="02020603050405020304" pitchFamily="18" charset="0"/>
                </a:rPr>
                <a:t> website is not functional.</a:t>
              </a:r>
            </a:p>
            <a:p>
              <a:pPr>
                <a:defRPr/>
              </a:pPr>
              <a:endParaRPr lang="en-US" i="1" dirty="0">
                <a:ea typeface="Times New Roman" panose="02020603050405020304" pitchFamily="18" charset="0"/>
              </a:endParaRPr>
            </a:p>
            <a:p>
              <a:pPr>
                <a:defRPr/>
              </a:pPr>
              <a:r>
                <a:rPr lang="en-US" altLang="en-US" b="1" i="1" dirty="0" smtClean="0">
                  <a:ea typeface="Times New Roman" panose="02020603050405020304" pitchFamily="18" charset="0"/>
                </a:rPr>
                <a:t>Inadequate </a:t>
              </a:r>
              <a:r>
                <a:rPr lang="en-GB" b="1" i="1" dirty="0" smtClean="0">
                  <a:ea typeface="Times New Roman" panose="02020603050405020304" pitchFamily="18" charset="0"/>
                </a:rPr>
                <a:t>information available about effectiveness of waste treatment, and quality of discharge water draining into the sea</a:t>
              </a:r>
              <a:endParaRPr lang="en-GB" altLang="en-US" b="1" i="1" dirty="0">
                <a:ea typeface="Times New Roman" panose="02020603050405020304" pitchFamily="18" charset="0"/>
              </a:endParaRPr>
            </a:p>
            <a:p>
              <a:pPr>
                <a:defRPr/>
              </a:pPr>
              <a:endParaRPr lang="en-US" altLang="en-US" i="1" dirty="0">
                <a:latin typeface="+mn-lt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35622" y="-1984553"/>
              <a:ext cx="8549589" cy="101610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  <a:t>Rec. No. 95 Measure N</a:t>
              </a:r>
              <a:r>
                <a:rPr lang="en-GB" altLang="en-US" sz="20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</a:t>
              </a:r>
              <a:r>
                <a:rPr lang="en-GB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  <a:t> 12:</a:t>
              </a:r>
              <a:br>
                <a:rPr lang="en-GB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</a:br>
              <a:r>
                <a:rPr lang="en-US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  <a:t>Applying appropriate treatment to sewage waters from Kazanlı, </a:t>
              </a:r>
              <a:r>
                <a:rPr lang="en-US" alt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  <a:t>in order </a:t>
              </a:r>
              <a:r>
                <a:rPr lang="en-US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</a:rPr>
                <a:t>to free the back of the beach from pollution</a:t>
              </a:r>
              <a:endPara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11721" y="3342024"/>
              <a:ext cx="8652768" cy="3222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endParaRPr lang="en-GB" altLang="en-US" sz="1500" b="1" i="1" dirty="0">
                <a:latin typeface="+mn-lt"/>
                <a:ea typeface="Times New Roman" panose="02020603050405020304" pitchFamily="18" charset="0"/>
              </a:endParaRPr>
            </a:p>
          </p:txBody>
        </p:sp>
      </p:grpSp>
      <p:pic>
        <p:nvPicPr>
          <p:cNvPr id="1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173899" y="6137059"/>
            <a:ext cx="1944005" cy="73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90" y="2948082"/>
            <a:ext cx="4392488" cy="28078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5233" y="5766197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</a:rPr>
              <a:t>Small drainage channel to the west of the soda-chrome factory in section K4 </a:t>
            </a:r>
            <a:r>
              <a:rPr lang="en-US" sz="2000" b="1" dirty="0">
                <a:solidFill>
                  <a:schemeClr val="accent6"/>
                </a:solidFill>
                <a:latin typeface="+mn-lt"/>
                <a:ea typeface="Times New Roman" panose="02020603050405020304" pitchFamily="18" charset="0"/>
              </a:rPr>
              <a:t>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648" y="2948082"/>
            <a:ext cx="4187633" cy="28181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12935" y="578576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  <a:ea typeface="Times New Roman" panose="02020603050405020304" pitchFamily="18" charset="0"/>
              </a:rPr>
              <a:t>Larger drainage channel in the middle of section K4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23031" y="328971"/>
            <a:ext cx="1067408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11/14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618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3016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6435725" cy="909638"/>
          </a:xfrm>
        </p:spPr>
        <p:txBody>
          <a:bodyPr/>
          <a:lstStyle/>
          <a:p>
            <a:pPr eaLnBrk="1" hangingPunct="1"/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Recommendation No. 95 (2002)</a:t>
            </a:r>
            <a:b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2002-2019: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little or no progress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03225" y="662703"/>
            <a:ext cx="8416925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spcCol="108000" anchor="ctr">
            <a:spAutoFit/>
          </a:bodyPr>
          <a:lstStyle/>
          <a:p>
            <a:pPr marL="830263" lvl="1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i="1" dirty="0">
              <a:latin typeface="+mn-lt"/>
              <a:cs typeface="Arial" charset="0"/>
            </a:endParaRPr>
          </a:p>
          <a:p>
            <a:pPr marL="830263" lvl="1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No1) remove greenhouses : </a:t>
            </a:r>
            <a:r>
              <a:rPr lang="en-GB" b="1" i="1" dirty="0">
                <a:solidFill>
                  <a:schemeClr val="accent2"/>
                </a:solidFill>
              </a:rPr>
              <a:t>not implemented</a:t>
            </a:r>
          </a:p>
          <a:p>
            <a:pPr marL="830263" lvl="1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No2) moving the taxi parking area : </a:t>
            </a:r>
            <a:r>
              <a:rPr lang="en-GB" b="1" i="1" dirty="0">
                <a:solidFill>
                  <a:schemeClr val="accent2"/>
                </a:solidFill>
              </a:rPr>
              <a:t>partially </a:t>
            </a:r>
            <a:r>
              <a:rPr lang="en-GB" b="1" i="1" dirty="0" smtClean="0">
                <a:solidFill>
                  <a:schemeClr val="accent2"/>
                </a:solidFill>
              </a:rPr>
              <a:t>implemented</a:t>
            </a:r>
            <a:endParaRPr lang="en-GB" b="1" i="1" dirty="0">
              <a:solidFill>
                <a:schemeClr val="accent2"/>
              </a:solidFill>
            </a:endParaRP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No3) remove plastic debris: </a:t>
            </a:r>
            <a:r>
              <a:rPr lang="en-GB" b="1" i="1" dirty="0">
                <a:solidFill>
                  <a:schemeClr val="accent2"/>
                </a:solidFill>
              </a:rPr>
              <a:t>partially implemented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(Rec.No4) light screening : </a:t>
            </a:r>
            <a:r>
              <a:rPr lang="en-GB" b="1" i="1" dirty="0">
                <a:solidFill>
                  <a:schemeClr val="accent2"/>
                </a:solidFill>
              </a:rPr>
              <a:t>partially implemented</a:t>
            </a:r>
          </a:p>
          <a:p>
            <a:pPr marL="830263" lvl="1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u="sng" dirty="0"/>
              <a:t>(Rec.No6) monitoring beach erosion </a:t>
            </a:r>
            <a:r>
              <a:rPr lang="en-GB" i="1" dirty="0"/>
              <a:t>: </a:t>
            </a:r>
            <a:r>
              <a:rPr lang="en-GB" b="1" i="1" dirty="0">
                <a:solidFill>
                  <a:schemeClr val="accent2"/>
                </a:solidFill>
              </a:rPr>
              <a:t>not addressed- erosion has increased</a:t>
            </a:r>
            <a:endParaRPr lang="en-GB" b="1" i="1" u="sng" dirty="0">
              <a:solidFill>
                <a:schemeClr val="accent2"/>
              </a:solidFill>
            </a:endParaRPr>
          </a:p>
          <a:p>
            <a:pPr marL="830263" lvl="1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No7) public awareness: </a:t>
            </a:r>
            <a:r>
              <a:rPr lang="en-GB" b="1" i="1" dirty="0">
                <a:solidFill>
                  <a:schemeClr val="accent2"/>
                </a:solidFill>
              </a:rPr>
              <a:t>partially implemented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No9) remove illegal building: </a:t>
            </a:r>
            <a:r>
              <a:rPr lang="en-GB" b="1" i="1" dirty="0">
                <a:solidFill>
                  <a:schemeClr val="accent2"/>
                </a:solidFill>
              </a:rPr>
              <a:t>not implemented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u="sng" dirty="0"/>
              <a:t>(Rec. No10) remove hazardous waste</a:t>
            </a:r>
            <a:r>
              <a:rPr lang="en-GB" i="1" dirty="0"/>
              <a:t>: </a:t>
            </a:r>
            <a:r>
              <a:rPr lang="en-GB" b="1" i="1" dirty="0">
                <a:solidFill>
                  <a:schemeClr val="accent2"/>
                </a:solidFill>
              </a:rPr>
              <a:t>waste remains</a:t>
            </a:r>
            <a:endParaRPr lang="en-GB" b="1" i="1" u="sng" dirty="0">
              <a:solidFill>
                <a:schemeClr val="accent2"/>
              </a:solidFill>
            </a:endParaRP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No11) remove wedding hall: </a:t>
            </a:r>
            <a:r>
              <a:rPr lang="en-GB" b="1" i="1" dirty="0">
                <a:solidFill>
                  <a:schemeClr val="accent2"/>
                </a:solidFill>
              </a:rPr>
              <a:t>not implemented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No12) chemical analysis of discharges at sea: </a:t>
            </a:r>
            <a:r>
              <a:rPr lang="en-GB" b="1" i="1" dirty="0" smtClean="0">
                <a:solidFill>
                  <a:schemeClr val="accent2"/>
                </a:solidFill>
              </a:rPr>
              <a:t>inadequate </a:t>
            </a:r>
            <a:r>
              <a:rPr lang="en-GB" b="1" i="1" dirty="0">
                <a:solidFill>
                  <a:schemeClr val="accent2"/>
                </a:solidFill>
              </a:rPr>
              <a:t>information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i="1" dirty="0"/>
              <a:t>(Rec. No13) remove houses on beach: </a:t>
            </a:r>
            <a:r>
              <a:rPr lang="en-GB" b="1" i="1" dirty="0">
                <a:solidFill>
                  <a:schemeClr val="accent2"/>
                </a:solidFill>
              </a:rPr>
              <a:t>not implemented</a:t>
            </a:r>
          </a:p>
          <a:p>
            <a:pPr marL="830263" lvl="2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i="1" dirty="0">
              <a:latin typeface="+mn-lt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0" y="109538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176183" y="6119043"/>
            <a:ext cx="1944005" cy="73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781330" y="363037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12/14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28709" y="154181"/>
            <a:ext cx="5095875" cy="471488"/>
          </a:xfrm>
        </p:spPr>
        <p:txBody>
          <a:bodyPr/>
          <a:lstStyle/>
          <a:p>
            <a:pPr eaLnBrk="1" hangingPunct="1"/>
            <a:r>
              <a:rPr lang="en-GB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Recommendation No. 95 (2002)</a:t>
            </a:r>
            <a:r>
              <a:rPr lang="en-GB" altLang="en-US" sz="2000" dirty="0">
                <a:cs typeface="Times New Roman" panose="02020603050405020304" pitchFamily="18" charset="0"/>
              </a:rPr>
              <a:t/>
            </a:r>
            <a:br>
              <a:rPr lang="en-GB" altLang="en-US" sz="2000" dirty="0">
                <a:cs typeface="Times New Roman" panose="02020603050405020304" pitchFamily="18" charset="0"/>
              </a:rPr>
            </a:br>
            <a:endParaRPr lang="en-GB" alt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-23813" y="500548"/>
            <a:ext cx="912015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Aft>
                <a:spcPts val="1200"/>
              </a:spcAft>
              <a:defRPr/>
            </a:pPr>
            <a:r>
              <a:rPr lang="en-US" b="1" dirty="0"/>
              <a:t>MEDASSET wishes to </a:t>
            </a:r>
            <a:r>
              <a:rPr lang="en-US" b="1" dirty="0" smtClean="0"/>
              <a:t>emphasize </a:t>
            </a:r>
            <a:r>
              <a:rPr lang="en-US" b="1" dirty="0"/>
              <a:t>its concern about lack of implementation of:</a:t>
            </a:r>
            <a:endParaRPr lang="en-GB" dirty="0"/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Measure No. 6 </a:t>
            </a:r>
            <a:r>
              <a:rPr lang="en-US" dirty="0" smtClean="0"/>
              <a:t>for </a:t>
            </a:r>
            <a:r>
              <a:rPr lang="en-US" b="1" dirty="0" smtClean="0">
                <a:solidFill>
                  <a:schemeClr val="accent2"/>
                </a:solidFill>
              </a:rPr>
              <a:t>erosion control </a:t>
            </a:r>
            <a:r>
              <a:rPr lang="en-US" dirty="0" smtClean="0"/>
              <a:t>which continues at an appalling speed and represents a major threat which can undermine all other conservation efforts. Significant loss of beach calls for urgent and drastic measures that have yet to be taken.</a:t>
            </a:r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Measure </a:t>
            </a:r>
            <a:r>
              <a:rPr lang="en-US" b="1" dirty="0"/>
              <a:t>No. 10 </a:t>
            </a:r>
            <a:r>
              <a:rPr lang="en-US" dirty="0"/>
              <a:t>for the </a:t>
            </a:r>
            <a:r>
              <a:rPr lang="en-US" b="1" dirty="0">
                <a:solidFill>
                  <a:schemeClr val="accent2"/>
                </a:solidFill>
              </a:rPr>
              <a:t>removal of the </a:t>
            </a:r>
            <a:r>
              <a:rPr lang="en-US" b="1" dirty="0" smtClean="0">
                <a:solidFill>
                  <a:schemeClr val="accent2"/>
                </a:solidFill>
              </a:rPr>
              <a:t>1.5 </a:t>
            </a:r>
            <a:r>
              <a:rPr lang="en-US" b="1" dirty="0">
                <a:solidFill>
                  <a:schemeClr val="accent2"/>
                </a:solidFill>
              </a:rPr>
              <a:t>million tons of highly toxic solid waste</a:t>
            </a:r>
            <a:r>
              <a:rPr lang="en-US" dirty="0"/>
              <a:t> located right next to Kazanli’s green turtle nesting beach, posing a severe hazard for the habitat, the sea turtle nesting population, human health and the entire Mediterranean. </a:t>
            </a:r>
            <a:endParaRPr lang="en-US" dirty="0" smtClean="0"/>
          </a:p>
          <a:p>
            <a:pPr algn="just" eaLnBrk="1" hangingPunct="1">
              <a:spcAft>
                <a:spcPts val="1200"/>
              </a:spcAft>
              <a:defRPr/>
            </a:pPr>
            <a:r>
              <a:rPr lang="en-US" b="1" dirty="0"/>
              <a:t>MEDASSET calls upon the Bern Convention Standing Committee to: </a:t>
            </a:r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Follow-up</a:t>
            </a:r>
            <a:r>
              <a:rPr lang="en-US" dirty="0"/>
              <a:t> Recommendation No. 95 (2002) especially regarding the implementation of </a:t>
            </a:r>
            <a:r>
              <a:rPr lang="en-US" b="1" dirty="0">
                <a:solidFill>
                  <a:schemeClr val="accent2"/>
                </a:solidFill>
              </a:rPr>
              <a:t>erosion control </a:t>
            </a:r>
            <a:r>
              <a:rPr lang="en-US" dirty="0"/>
              <a:t>and </a:t>
            </a:r>
            <a:r>
              <a:rPr lang="en-US" b="1" dirty="0">
                <a:solidFill>
                  <a:schemeClr val="accent2"/>
                </a:solidFill>
              </a:rPr>
              <a:t>toxic waste removal</a:t>
            </a:r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Urge Turkish authorities </a:t>
            </a:r>
            <a:r>
              <a:rPr lang="en-US" dirty="0"/>
              <a:t>to fully implement Recommendation No. 95 (2002) with no further delay. </a:t>
            </a:r>
          </a:p>
          <a:p>
            <a:pPr algn="just" eaLnBrk="1" hangingPunct="1">
              <a:spcAft>
                <a:spcPts val="1200"/>
              </a:spcAft>
              <a:defRPr/>
            </a:pPr>
            <a:r>
              <a:rPr lang="en-US" b="1" dirty="0"/>
              <a:t>MEDASSET calls upon the Turkish authorities to: </a:t>
            </a:r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Urgently implement </a:t>
            </a:r>
            <a:r>
              <a:rPr lang="en-US" dirty="0"/>
              <a:t>all outstanding measures under Recommendation No. 95 (2002). 	</a:t>
            </a:r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285750" indent="-28575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176153" y="6233299"/>
            <a:ext cx="1944005" cy="73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766091" y="74088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13/14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1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90549" y="1001767"/>
            <a:ext cx="1052452" cy="43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47983" y="5585832"/>
            <a:ext cx="811224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39</a:t>
            </a:r>
            <a:r>
              <a:rPr lang="en-US" sz="1500" baseline="30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Meeting of the Standing </a:t>
            </a: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Committee, Bern Convention. 3</a:t>
            </a:r>
            <a:r>
              <a:rPr lang="en-US" sz="1500" baseline="30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rd</a:t>
            </a: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– 6</a:t>
            </a:r>
            <a:r>
              <a:rPr lang="en-US" sz="1500" baseline="30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December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8163" y="1718635"/>
            <a:ext cx="8242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Illegal Activities &amp; Habitat Destruction at 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Anamur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Sea Turtle Nesting Beach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1" y="960158"/>
            <a:ext cx="809154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Mersin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Çevre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ve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Doğa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Derneği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(MERÇED) </a:t>
            </a:r>
            <a:r>
              <a:rPr lang="en-GB" sz="13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Mersin Environment and Nature Association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Akdeniz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Kaplumbağaları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ve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Doğa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Koruma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 </a:t>
            </a:r>
            <a:r>
              <a:rPr lang="en-GB" sz="1350" b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Derneği</a:t>
            </a: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(AKKAP) </a:t>
            </a:r>
            <a:r>
              <a:rPr lang="en-GB" sz="120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Mediterranean Turtles and Nature Conservation Association</a:t>
            </a:r>
            <a:endParaRPr lang="en-GB" sz="1350" i="1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35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Underwater Research Association (SAD)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284" y="3256978"/>
            <a:ext cx="4350416" cy="15963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48" y="2916949"/>
            <a:ext cx="4508807" cy="2537460"/>
          </a:xfrm>
          <a:prstGeom prst="rect">
            <a:avLst/>
          </a:prstGeom>
        </p:spPr>
      </p:pic>
      <p:sp>
        <p:nvSpPr>
          <p:cNvPr id="11" name="5-Point Star 10"/>
          <p:cNvSpPr/>
          <p:nvPr/>
        </p:nvSpPr>
        <p:spPr>
          <a:xfrm>
            <a:off x="2493381" y="5128600"/>
            <a:ext cx="249382" cy="2409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l-GR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94322" y="3394710"/>
            <a:ext cx="1278082" cy="11658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l-GR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30335" y="4547566"/>
            <a:ext cx="41699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white"/>
                </a:solidFill>
                <a:latin typeface="Calibri" panose="020F0502020204030204"/>
                <a:cs typeface="+mn-cs"/>
              </a:rPr>
              <a:t>Karaağaç</a:t>
            </a:r>
            <a:r>
              <a:rPr lang="en-US" sz="1350" dirty="0">
                <a:solidFill>
                  <a:prstClr val="white"/>
                </a:solidFill>
                <a:latin typeface="Calibri" panose="020F0502020204030204"/>
                <a:cs typeface="+mn-cs"/>
              </a:rPr>
              <a:t> Beach</a:t>
            </a:r>
            <a:endParaRPr lang="el-GR" sz="135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36060" y="811852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1/8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3186626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Illegal Activities &amp; Habitat Destruction at 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Anamur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 Sea Turtle Nesting Beach</a:t>
            </a:r>
          </a:p>
        </p:txBody>
      </p:sp>
    </p:spTree>
    <p:extLst>
      <p:ext uri="{BB962C8B-B14F-4D97-AF65-F5344CB8AC3E}">
        <p14:creationId xmlns:p14="http://schemas.microsoft.com/office/powerpoint/2010/main" val="267532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5675" y="1748504"/>
            <a:ext cx="8312651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12km sea turtle nesting beach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2</a:t>
            </a:r>
            <a:r>
              <a:rPr lang="en-US" sz="2100" b="1" baseline="30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nd</a:t>
            </a:r>
            <a:r>
              <a:rPr lang="en-US" sz="21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Important Sea turtle nesting in Turkey &amp; </a:t>
            </a:r>
            <a:r>
              <a:rPr lang="en-US" sz="21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4</a:t>
            </a:r>
            <a:r>
              <a:rPr lang="en-US" sz="2100" b="1" baseline="30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th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 Important in the Mediterranean</a:t>
            </a:r>
            <a:r>
              <a:rPr lang="en-US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1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Nest/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yr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 Average =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733</a:t>
            </a:r>
            <a:r>
              <a:rPr lang="en-US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2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2018 recorded approximately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1,200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 nests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Standing Committee adopted Recommendation 66 (1998) on the conservation status of some nesting beaches for marine turtles in Turkey on 4</a:t>
            </a:r>
            <a:r>
              <a:rPr lang="en-US" baseline="30000" dirty="0">
                <a:solidFill>
                  <a:prstClr val="black"/>
                </a:solidFill>
                <a:latin typeface="Calibri" panose="020F0502020204030204"/>
                <a:cs typeface="+mn-cs"/>
              </a:rPr>
              <a:t>th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 December 1998.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Measure 1 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for site protection states that necessary Environmental 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I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mpact Assessments (EIAs) to be carried out for projects. 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Measure 5 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For urgent &amp; stringent measures to enforce legislation against illegal sand extraction. 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Species Protection 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on </a:t>
            </a:r>
            <a:r>
              <a:rPr lang="en-US" sz="15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Anamur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Beach: To Prohibit sand extraction from </a:t>
            </a:r>
            <a:r>
              <a:rPr lang="en-US" sz="15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Anamur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Beach &amp; Secure remaining unbuilt beach plots against development.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endParaRPr lang="el-GR" sz="13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5675" y="1126031"/>
            <a:ext cx="60157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+mn-cs"/>
              </a:rPr>
              <a:t>ANAMUR SEA TURTLE NESTING SITE</a:t>
            </a:r>
            <a:endParaRPr lang="el-GR" sz="27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581" y="5464578"/>
            <a:ext cx="87217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675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1 </a:t>
            </a:r>
            <a:r>
              <a:rPr lang="en-GB" sz="10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IUCN </a:t>
            </a:r>
            <a:r>
              <a:rPr lang="en-GB" sz="10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MTSG report Sea turtles in the Mediterranean, 2010; </a:t>
            </a:r>
            <a:r>
              <a:rPr lang="en-GB" sz="1050" i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Hochscheid</a:t>
            </a:r>
            <a:r>
              <a:rPr lang="en-GB" sz="10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et al. 2018. Sea Turtles in the Mediterranean </a:t>
            </a:r>
            <a:r>
              <a:rPr lang="en-GB" sz="10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Region: MTSG Annual Regional Report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788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2 </a:t>
            </a:r>
            <a:r>
              <a:rPr lang="en-GB" sz="1050" i="1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Hochscheid</a:t>
            </a:r>
            <a:r>
              <a:rPr lang="en-GB" sz="10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et al. 2018. Sea Turtles in the Mediterranean Region: MTSG Annual Regional Report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l-GR" sz="1050" i="1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36060" y="811852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2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1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6726" y="938778"/>
            <a:ext cx="8576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7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HABITAT DESTRUCTION </a:t>
            </a: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+mn-cs"/>
              </a:rPr>
              <a:t>OF NESTING BEACH AND ADJACENT SAND DUNE SYSTEM &amp; </a:t>
            </a:r>
            <a:r>
              <a:rPr lang="en-US" sz="27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DUMPING OF SOIL</a:t>
            </a:r>
            <a:endParaRPr lang="el-GR" sz="2700" dirty="0">
              <a:solidFill>
                <a:srgbClr val="FF0000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8" name="Resim 7" descr="C:\Users\pc\Desktop\64219681_1146552252208006_3141591276479053824_n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26" y="1761887"/>
            <a:ext cx="3332748" cy="185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9" descr="C:\Users\pc\Desktop\61526211_1139570372906194_9119213745577394176_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804" y="1908082"/>
            <a:ext cx="2285084" cy="354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10" descr="C:\Users\pc\Desktop\61913987_1139570352906196_8152780150459596800_n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002" y="1908082"/>
            <a:ext cx="2615139" cy="3546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26" y="3681301"/>
            <a:ext cx="3332748" cy="2190587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781002" y="5499710"/>
            <a:ext cx="5022886" cy="32773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1500" i="1" dirty="0">
                <a:solidFill>
                  <a:prstClr val="black"/>
                </a:solidFill>
                <a:latin typeface="Calibri Light" panose="020F0302020204030204"/>
              </a:rPr>
              <a:t>Photos taken from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8"/>
              </a:rPr>
              <a:t>Anamur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8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8"/>
              </a:rPr>
              <a:t>Çevre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8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8"/>
              </a:rPr>
              <a:t>Platformu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GB" sz="1500" i="1" dirty="0">
                <a:solidFill>
                  <a:prstClr val="black"/>
                </a:solidFill>
                <a:latin typeface="Calibri Light" panose="020F0302020204030204"/>
              </a:rPr>
              <a:t>Fb Posts</a:t>
            </a:r>
            <a:endParaRPr lang="el-GR" sz="1500" i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98007" y="750109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3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043" y="963271"/>
            <a:ext cx="8802644" cy="994172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+mn-lt"/>
              </a:rPr>
              <a:t>ALTERATION</a:t>
            </a:r>
            <a:r>
              <a:rPr lang="en-US" sz="2700" dirty="0">
                <a:latin typeface="+mn-lt"/>
              </a:rPr>
              <a:t> OF DUNE SYSTEM &amp; </a:t>
            </a:r>
            <a:r>
              <a:rPr lang="en-US" sz="2700" dirty="0">
                <a:solidFill>
                  <a:srgbClr val="FF0000"/>
                </a:solidFill>
                <a:latin typeface="+mn-lt"/>
              </a:rPr>
              <a:t>INTRODUCTION</a:t>
            </a:r>
            <a:r>
              <a:rPr lang="en-US" sz="2700" dirty="0">
                <a:latin typeface="+mn-lt"/>
              </a:rPr>
              <a:t> OF ALIEN FLORA SPECIES TO THE SAND DUNES</a:t>
            </a:r>
            <a:endParaRPr lang="el-GR" sz="27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29"/>
          <a:stretch/>
        </p:blipFill>
        <p:spPr>
          <a:xfrm>
            <a:off x="5364912" y="2031913"/>
            <a:ext cx="3656429" cy="34014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7" b="14452"/>
          <a:stretch/>
        </p:blipFill>
        <p:spPr>
          <a:xfrm>
            <a:off x="175044" y="3537043"/>
            <a:ext cx="4979903" cy="2313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72"/>
          <a:stretch/>
        </p:blipFill>
        <p:spPr>
          <a:xfrm>
            <a:off x="192505" y="1884637"/>
            <a:ext cx="4979903" cy="1559405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329990" y="5507877"/>
            <a:ext cx="3656429" cy="28204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Photos taken from </a:t>
            </a:r>
            <a:r>
              <a:rPr lang="en-GB" sz="1200" b="1" i="1" dirty="0" err="1">
                <a:solidFill>
                  <a:prstClr val="black"/>
                </a:solidFill>
                <a:latin typeface="Calibri" panose="020F0502020204030204"/>
                <a:hlinkClick r:id="rId7"/>
              </a:rPr>
              <a:t>Anamur</a:t>
            </a:r>
            <a:r>
              <a:rPr lang="en-GB" sz="1200" b="1" i="1" dirty="0">
                <a:solidFill>
                  <a:prstClr val="black"/>
                </a:solidFill>
                <a:latin typeface="Calibri" panose="020F0502020204030204"/>
                <a:hlinkClick r:id="rId7"/>
              </a:rPr>
              <a:t> </a:t>
            </a:r>
            <a:r>
              <a:rPr lang="en-GB" sz="1200" b="1" i="1" dirty="0" err="1">
                <a:solidFill>
                  <a:prstClr val="black"/>
                </a:solidFill>
                <a:latin typeface="Calibri" panose="020F0502020204030204"/>
                <a:hlinkClick r:id="rId7"/>
              </a:rPr>
              <a:t>Çevre</a:t>
            </a:r>
            <a:r>
              <a:rPr lang="en-GB" sz="1200" b="1" i="1" dirty="0">
                <a:solidFill>
                  <a:prstClr val="black"/>
                </a:solidFill>
                <a:latin typeface="Calibri" panose="020F0502020204030204"/>
                <a:hlinkClick r:id="rId7"/>
              </a:rPr>
              <a:t> </a:t>
            </a:r>
            <a:r>
              <a:rPr lang="en-GB" sz="1200" b="1" i="1" dirty="0" err="1">
                <a:solidFill>
                  <a:prstClr val="black"/>
                </a:solidFill>
                <a:latin typeface="Calibri" panose="020F0502020204030204"/>
                <a:hlinkClick r:id="rId7"/>
              </a:rPr>
              <a:t>Platformu</a:t>
            </a:r>
            <a:r>
              <a:rPr lang="en-GB" sz="120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sz="1200" i="1" dirty="0">
                <a:solidFill>
                  <a:prstClr val="black"/>
                </a:solidFill>
                <a:latin typeface="Calibri" panose="020F0502020204030204"/>
              </a:rPr>
              <a:t>Fb Posts</a:t>
            </a:r>
            <a:endParaRPr lang="el-GR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36060" y="811852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4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2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576" y="1647825"/>
            <a:ext cx="6826981" cy="42919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6171" y="1121645"/>
            <a:ext cx="57170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  </a:t>
            </a:r>
            <a:endParaRPr lang="el-GR" sz="13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576" y="1090901"/>
            <a:ext cx="72550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7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FAILED</a:t>
            </a: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SEA TURTLE NESTING ATTEMPT</a:t>
            </a:r>
            <a:endParaRPr lang="el-GR" sz="27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4463716" y="4129839"/>
            <a:ext cx="481263" cy="9504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206170" y="3066995"/>
            <a:ext cx="1313067" cy="5625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940559" y="1978760"/>
            <a:ext cx="1445061" cy="3567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419067" y="2302221"/>
            <a:ext cx="2775818" cy="8851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8236060" y="811852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5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41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525" y="296863"/>
            <a:ext cx="8569325" cy="10810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Main green turtle nesting beaches in the Mediterranean</a:t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&amp;  Location of Kazanli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1" descr="Gesamtübersic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1" t="12230" r="1823" b="34393"/>
          <a:stretch>
            <a:fillRect/>
          </a:stretch>
        </p:blipFill>
        <p:spPr bwMode="auto">
          <a:xfrm>
            <a:off x="1187624" y="2051414"/>
            <a:ext cx="628967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Oval 2"/>
          <p:cNvSpPr>
            <a:spLocks noChangeArrowheads="1"/>
          </p:cNvSpPr>
          <p:nvPr/>
        </p:nvSpPr>
        <p:spPr bwMode="auto">
          <a:xfrm>
            <a:off x="5940425" y="4149725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5126" name="Text Box 3"/>
          <p:cNvSpPr txBox="1">
            <a:spLocks noChangeArrowheads="1"/>
          </p:cNvSpPr>
          <p:nvPr/>
        </p:nvSpPr>
        <p:spPr bwMode="auto">
          <a:xfrm>
            <a:off x="6084888" y="4076700"/>
            <a:ext cx="720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000" b="1">
                <a:latin typeface="Arial" panose="020B0604020202020204" pitchFamily="34" charset="0"/>
              </a:rPr>
              <a:t>Lattakia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59338" y="1844675"/>
            <a:ext cx="504825" cy="11525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520721" y="5903119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724706" y="152390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5445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90" y="871434"/>
            <a:ext cx="8152356" cy="994172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+mn-lt"/>
              </a:rPr>
              <a:t>ALTERATION </a:t>
            </a:r>
            <a:r>
              <a:rPr lang="en-US" sz="2700" dirty="0">
                <a:latin typeface="+mn-lt"/>
              </a:rPr>
              <a:t>OF SARISU CREEK </a:t>
            </a:r>
            <a:r>
              <a:rPr lang="en-US" sz="2700">
                <a:latin typeface="+mn-lt"/>
              </a:rPr>
              <a:t>(RAMSAR WETLAND </a:t>
            </a:r>
            <a:r>
              <a:rPr lang="en-US" sz="2700" dirty="0">
                <a:latin typeface="+mn-lt"/>
              </a:rPr>
              <a:t>SITE) </a:t>
            </a:r>
            <a:endParaRPr lang="el-GR" sz="27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r="2116"/>
          <a:stretch/>
        </p:blipFill>
        <p:spPr>
          <a:xfrm>
            <a:off x="215601" y="1731357"/>
            <a:ext cx="4356400" cy="3656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731357"/>
            <a:ext cx="4429668" cy="365623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69691" y="5499710"/>
            <a:ext cx="8534197" cy="32773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1500" i="1" dirty="0">
                <a:solidFill>
                  <a:prstClr val="black"/>
                </a:solidFill>
                <a:latin typeface="Calibri Light" panose="020F0302020204030204"/>
              </a:rPr>
              <a:t>Photos taken from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Anamur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5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Çevre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5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Platformu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GB" sz="1500" i="1" dirty="0">
                <a:solidFill>
                  <a:prstClr val="black"/>
                </a:solidFill>
                <a:latin typeface="Calibri Light" panose="020F0302020204030204"/>
              </a:rPr>
              <a:t>Fb Posts</a:t>
            </a:r>
            <a:endParaRPr lang="el-GR" sz="1500" i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36060" y="811852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6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3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914" y="959646"/>
            <a:ext cx="8077237" cy="688682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+mn-lt"/>
              </a:rPr>
              <a:t>IRRIGATION</a:t>
            </a:r>
            <a:r>
              <a:rPr lang="en-US" sz="2700" dirty="0">
                <a:latin typeface="+mn-lt"/>
              </a:rPr>
              <a:t> OF </a:t>
            </a:r>
            <a:r>
              <a:rPr lang="en-US" sz="2700" dirty="0">
                <a:solidFill>
                  <a:srgbClr val="FF0000"/>
                </a:solidFill>
                <a:latin typeface="+mn-lt"/>
              </a:rPr>
              <a:t>INTRODUCED ALIEN </a:t>
            </a:r>
            <a:r>
              <a:rPr lang="en-US" sz="2700" dirty="0">
                <a:latin typeface="+mn-lt"/>
              </a:rPr>
              <a:t>TREES &amp; GRASS</a:t>
            </a:r>
            <a:endParaRPr lang="el-GR" sz="2700" dirty="0">
              <a:latin typeface="+mn-lt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0" r="13707" b="10359"/>
          <a:stretch/>
        </p:blipFill>
        <p:spPr>
          <a:xfrm>
            <a:off x="5257800" y="1716069"/>
            <a:ext cx="3715378" cy="382591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51"/>
          <a:stretch/>
        </p:blipFill>
        <p:spPr>
          <a:xfrm>
            <a:off x="282740" y="3335759"/>
            <a:ext cx="4794605" cy="22258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0" b="27803"/>
          <a:stretch/>
        </p:blipFill>
        <p:spPr>
          <a:xfrm>
            <a:off x="282740" y="1723526"/>
            <a:ext cx="4769852" cy="1552073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34914" y="5541986"/>
            <a:ext cx="5022886" cy="32773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 fontAlgn="auto">
              <a:spcAft>
                <a:spcPts val="0"/>
              </a:spcAft>
            </a:pPr>
            <a:r>
              <a:rPr lang="en-US" sz="1500" i="1" dirty="0">
                <a:solidFill>
                  <a:prstClr val="black"/>
                </a:solidFill>
                <a:latin typeface="Calibri Light" panose="020F0302020204030204"/>
              </a:rPr>
              <a:t>Photos taken from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Anamur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5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Çevre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  <a:hlinkClick r:id="rId5"/>
              </a:rPr>
              <a:t> </a:t>
            </a:r>
            <a:r>
              <a:rPr lang="en-GB" sz="1500" b="1" i="1" dirty="0" err="1">
                <a:solidFill>
                  <a:prstClr val="black"/>
                </a:solidFill>
                <a:latin typeface="Calibri Light" panose="020F0302020204030204"/>
                <a:hlinkClick r:id="rId5"/>
              </a:rPr>
              <a:t>Platformu</a:t>
            </a:r>
            <a:r>
              <a:rPr lang="en-GB" sz="1500" b="1" i="1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GB" sz="1500" i="1" dirty="0">
                <a:solidFill>
                  <a:prstClr val="black"/>
                </a:solidFill>
                <a:latin typeface="Calibri Light" panose="020F0302020204030204"/>
              </a:rPr>
              <a:t>Fb Posts</a:t>
            </a:r>
            <a:endParaRPr lang="el-GR" sz="1500" i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36060" y="857250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7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5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161"/>
            <a:ext cx="9144000" cy="520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991" y="871251"/>
            <a:ext cx="2619788" cy="618986"/>
          </a:xfrm>
        </p:spPr>
        <p:txBody>
          <a:bodyPr>
            <a:normAutofit/>
          </a:bodyPr>
          <a:lstStyle/>
          <a:p>
            <a:r>
              <a:rPr lang="en-US" sz="2700" u="sng" dirty="0">
                <a:latin typeface="+mn-lt"/>
              </a:rPr>
              <a:t>In Conclusion </a:t>
            </a:r>
            <a:endParaRPr lang="el-GR" sz="2700" u="sng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11" y="1035916"/>
            <a:ext cx="3405431" cy="24378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73170" y="1036009"/>
            <a:ext cx="2384499" cy="30008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i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MAP: </a:t>
            </a:r>
            <a:r>
              <a:rPr lang="en-GB" sz="1350" b="1" i="1" dirty="0" err="1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Anamur</a:t>
            </a:r>
            <a:r>
              <a:rPr lang="en-GB" sz="1350" b="1" i="1" dirty="0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 </a:t>
            </a:r>
            <a:r>
              <a:rPr lang="en-GB" sz="1350" b="1" i="1" dirty="0" err="1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Çevre</a:t>
            </a:r>
            <a:r>
              <a:rPr lang="en-GB" sz="1350" b="1" i="1" dirty="0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 </a:t>
            </a:r>
            <a:r>
              <a:rPr lang="en-GB" sz="1350" b="1" i="1" dirty="0" err="1">
                <a:solidFill>
                  <a:prstClr val="black"/>
                </a:solidFill>
                <a:latin typeface="Calibri" panose="020F0502020204030204"/>
                <a:cs typeface="+mn-cs"/>
                <a:hlinkClick r:id="rId4"/>
              </a:rPr>
              <a:t>Platformu</a:t>
            </a:r>
            <a:endParaRPr lang="el-GR" sz="1350" i="1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66" y="1457743"/>
            <a:ext cx="55566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Complete disregard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to National, International commitments &amp; Recommendations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Deliberate destruction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of sensitive nesting habitat 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Continuation of actions placing </a:t>
            </a: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sea turtle nesting at risk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Lack of enforcement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by Local Authorities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02" y="3529015"/>
            <a:ext cx="89351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We </a:t>
            </a:r>
            <a:r>
              <a:rPr lang="en-US" sz="2700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e</a:t>
            </a:r>
            <a:r>
              <a:rPr lang="en-US" sz="2700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ncourage the Turkish Government to: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Enforce the restoration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of the site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Enforce compliance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to declared fines and orders </a:t>
            </a:r>
          </a:p>
          <a:p>
            <a:pPr marL="342900" lvl="1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0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T</a:t>
            </a:r>
            <a:r>
              <a:rPr lang="en-US" sz="2700" u="sng" dirty="0">
                <a:solidFill>
                  <a:prstClr val="black"/>
                </a:solidFill>
                <a:latin typeface="Calibri" panose="020F0502020204030204"/>
                <a:cs typeface="+mn-cs"/>
              </a:rPr>
              <a:t>he Standing Committee of the Bern Convention to</a:t>
            </a:r>
            <a:r>
              <a:rPr lang="en-US" sz="27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</a:t>
            </a:r>
          </a:p>
          <a:p>
            <a:pPr marL="557213" lvl="1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+mn-cs"/>
              </a:rPr>
              <a:t>Follow-up this case with the Turkish Government</a:t>
            </a:r>
            <a:endParaRPr lang="el-GR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77179" y="708134"/>
            <a:ext cx="710451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685800">
              <a:spcBef>
                <a:spcPts val="0"/>
              </a:spcBef>
              <a:defRPr/>
            </a:pP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Slide 8</a:t>
            </a:r>
            <a:r>
              <a:rPr lang="en-US" sz="105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Vani" panose="020B0502040204020203" pitchFamily="34" charset="0"/>
              </a:rPr>
              <a:t>/8</a:t>
            </a:r>
            <a:endParaRPr lang="el-GR" sz="105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7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611188" y="5229225"/>
            <a:ext cx="4032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Green turtle </a:t>
            </a:r>
            <a:r>
              <a:rPr lang="en-US" altLang="en-US" sz="1800" b="1" i="1">
                <a:solidFill>
                  <a:schemeClr val="bg1"/>
                </a:solidFill>
                <a:latin typeface="Arial" panose="020B0604020202020204" pitchFamily="34" charset="0"/>
              </a:rPr>
              <a:t>Chelonia mydas</a:t>
            </a:r>
            <a:endParaRPr lang="el-GR" altLang="en-US" sz="1800" b="1" i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0485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3284538" y="188913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88024" y="6021288"/>
            <a:ext cx="4443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4513" lvl="2" eaLnBrk="1" hangingPunct="1">
              <a:spcAft>
                <a:spcPts val="0"/>
              </a:spcAft>
              <a:defRPr/>
            </a:pPr>
            <a:r>
              <a:rPr lang="en-GB" b="1" i="1" dirty="0">
                <a:solidFill>
                  <a:srgbClr val="0070C0"/>
                </a:solidFill>
              </a:rPr>
              <a:t>Thank you for your kind attention! </a:t>
            </a:r>
          </a:p>
        </p:txBody>
      </p:sp>
      <p:pic>
        <p:nvPicPr>
          <p:cNvPr id="4" name="Picture 3" descr="A turtle swimming under water&#10;&#10;Description generated with high confidence">
            <a:extLst>
              <a:ext uri="{FF2B5EF4-FFF2-40B4-BE49-F238E27FC236}">
                <a16:creationId xmlns:a16="http://schemas.microsoft.com/office/drawing/2014/main" id="{C7D7F2F2-5131-427D-A907-63B73128D1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7164288" cy="38178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036746" y="4247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14/14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28587" y="131063"/>
            <a:ext cx="9144000" cy="8651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</a:rPr>
              <a:t>2019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</a:rPr>
              <a:t>updated map of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</a:rPr>
              <a:t>Kazanlı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</a:rPr>
              <a:t> nesting beach sections and coastal infrastructure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</a:endParaRPr>
          </a:p>
        </p:txBody>
      </p:sp>
      <p:sp>
        <p:nvSpPr>
          <p:cNvPr id="5124" name="Rectangle 12"/>
          <p:cNvSpPr>
            <a:spLocks noChangeArrowheads="1"/>
          </p:cNvSpPr>
          <p:nvPr/>
        </p:nvSpPr>
        <p:spPr bwMode="auto">
          <a:xfrm>
            <a:off x="791394" y="5094288"/>
            <a:ext cx="835260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>
            <a:spAutoFit/>
          </a:bodyPr>
          <a:lstStyle/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Erosion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Toxic waste pollution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Litter, sewage &amp; agriculture runoff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Light pollution</a:t>
            </a:r>
          </a:p>
          <a:p>
            <a:pPr algn="ctr" eaLnBrk="1" hangingPunct="1">
              <a:buFont typeface="Wingdings" pitchFamily="2" charset="2"/>
              <a:buChar char="ü"/>
              <a:defRPr/>
            </a:pPr>
            <a:endParaRPr lang="en-GB" b="1" dirty="0">
              <a:latin typeface="Arial" charset="0"/>
              <a:cs typeface="Arial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 Greenhouses &amp; buildings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 Sand extraction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 Coastal fishing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GB" b="1" dirty="0">
                <a:latin typeface="Arial" charset="0"/>
                <a:cs typeface="Arial" charset="0"/>
              </a:rPr>
              <a:t>  Low public awareness</a:t>
            </a: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250825" y="4724400"/>
            <a:ext cx="8642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 u="sng" dirty="0">
                <a:latin typeface="Arial" panose="020B0604020202020204" pitchFamily="34" charset="0"/>
              </a:rPr>
              <a:t>THREATS</a:t>
            </a:r>
            <a:endParaRPr lang="en-GB" altLang="en-US" sz="1800" u="sng" dirty="0">
              <a:latin typeface="Arial" panose="020B0604020202020204" pitchFamily="34" charset="0"/>
            </a:endParaRPr>
          </a:p>
        </p:txBody>
      </p:sp>
      <p:pic>
        <p:nvPicPr>
          <p:cNvPr id="7" name="Picture 6" descr="C:\Users\Deniz\Desktop\kazanlı\Maps\kazanli_map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4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" y="850041"/>
            <a:ext cx="8886825" cy="385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948264" y="6165305"/>
            <a:ext cx="2147382" cy="81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162641" y="31627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3/14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88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262360"/>
            <a:ext cx="8332415" cy="6492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Removal of Greenhouses as a matter of urgency and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restore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that space to </a:t>
            </a:r>
            <a:r>
              <a:rPr lang="en-US" altLang="en-US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favour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turtle nesting</a:t>
            </a:r>
            <a:endParaRPr lang="en-GB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04014" y="-29577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413" y="836613"/>
            <a:ext cx="70167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en-US" i="1" dirty="0">
              <a:solidFill>
                <a:srgbClr val="E95C35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97814" y="4512358"/>
            <a:ext cx="34745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57504" y="4512358"/>
            <a:ext cx="3492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1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948264" y="6165305"/>
            <a:ext cx="2147382" cy="81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7885058" y="227583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4/14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498" y="2914989"/>
            <a:ext cx="4157793" cy="31320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78542" y="1162662"/>
            <a:ext cx="83979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E95C35"/>
                </a:solidFill>
                <a:ea typeface="Times New Roman" panose="02020603050405020304" pitchFamily="18" charset="0"/>
              </a:rPr>
              <a:t>Greenhouses in beach section K3 have not been removed. Greenhouses in the middle part also have large stones piled in front of them, possibly to cope with the effects of </a:t>
            </a:r>
            <a:r>
              <a:rPr lang="en-US" sz="2000" i="1" dirty="0" smtClean="0">
                <a:solidFill>
                  <a:srgbClr val="E95C35"/>
                </a:solidFill>
                <a:ea typeface="Times New Roman" panose="02020603050405020304" pitchFamily="18" charset="0"/>
              </a:rPr>
              <a:t>erosion. Greenhouses </a:t>
            </a:r>
            <a:r>
              <a:rPr lang="en-US" sz="2000" i="1" dirty="0">
                <a:solidFill>
                  <a:srgbClr val="E95C35"/>
                </a:solidFill>
                <a:ea typeface="Times New Roman" panose="02020603050405020304" pitchFamily="18" charset="0"/>
              </a:rPr>
              <a:t>on the western side of the section are abandoned, but now entirely embanked with a stone wall. </a:t>
            </a:r>
            <a:endParaRPr lang="el-GR" sz="2000" i="1" dirty="0">
              <a:solidFill>
                <a:srgbClr val="E95C35"/>
              </a:solidFill>
              <a:ea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863" y="2558140"/>
            <a:ext cx="3874407" cy="20650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863" y="4695216"/>
            <a:ext cx="3874215" cy="198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77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830" y="598290"/>
            <a:ext cx="8332415" cy="6492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Moving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taxi parking area away from the beach as a matter of urgency</a:t>
            </a:r>
            <a:endParaRPr lang="en-GB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04014" y="-29577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413" y="836613"/>
            <a:ext cx="70167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en-US" i="1" dirty="0">
              <a:solidFill>
                <a:srgbClr val="E95C35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97814" y="4512358"/>
            <a:ext cx="34745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82069" y="4512358"/>
            <a:ext cx="3492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829" y="1552279"/>
            <a:ext cx="86145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i="1" dirty="0">
                <a:solidFill>
                  <a:srgbClr val="E95C35"/>
                </a:solidFill>
                <a:ea typeface="Times New Roman" panose="02020603050405020304" pitchFamily="18" charset="0"/>
              </a:rPr>
              <a:t>There is no designated taxi parking area close to the shore in any beach section, except for a public transport parking area next to the summer houses in K1. A number of vehicles park next to and in front of the wedding hall in section </a:t>
            </a:r>
            <a:r>
              <a:rPr lang="en-US" altLang="en-US" i="1" dirty="0" smtClean="0">
                <a:solidFill>
                  <a:srgbClr val="E95C35"/>
                </a:solidFill>
                <a:ea typeface="Times New Roman" panose="02020603050405020304" pitchFamily="18" charset="0"/>
              </a:rPr>
              <a:t>K2.</a:t>
            </a:r>
            <a:endParaRPr lang="en-US" altLang="en-US" i="1" dirty="0">
              <a:solidFill>
                <a:srgbClr val="E95C35"/>
              </a:solidFill>
              <a:ea typeface="Times New Roman" panose="02020603050405020304" pitchFamily="18" charset="0"/>
            </a:endParaRPr>
          </a:p>
        </p:txBody>
      </p:sp>
      <p:pic>
        <p:nvPicPr>
          <p:cNvPr id="1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948264" y="6165305"/>
            <a:ext cx="2147382" cy="81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7885058" y="227583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5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045" y="2783682"/>
            <a:ext cx="4437601" cy="2451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722" y="2780311"/>
            <a:ext cx="4205400" cy="246396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3722" y="53679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Vehicle parking near greenhouses in section K3</a:t>
            </a:r>
            <a:endParaRPr lang="el-GR" dirty="0"/>
          </a:p>
        </p:txBody>
      </p:sp>
      <p:sp>
        <p:nvSpPr>
          <p:cNvPr id="10" name="Rectangle 9"/>
          <p:cNvSpPr/>
          <p:nvPr/>
        </p:nvSpPr>
        <p:spPr>
          <a:xfrm>
            <a:off x="4662264" y="53505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Vehicles </a:t>
            </a:r>
            <a:r>
              <a:rPr lang="en-US" dirty="0" smtClean="0"/>
              <a:t>parked </a:t>
            </a:r>
            <a:r>
              <a:rPr lang="en-US" dirty="0"/>
              <a:t>next to and in front of the wedding hall at night, section K2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81" y="-4164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3" y="262360"/>
            <a:ext cx="8332415" cy="6492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Periodically </a:t>
            </a:r>
            <a:r>
              <a:rPr lang="en-GB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remove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plastic debris from the beach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04014" y="-29577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413" y="836613"/>
            <a:ext cx="70167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altLang="en-US" i="1" dirty="0">
              <a:solidFill>
                <a:srgbClr val="E95C35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67591" y="4367971"/>
            <a:ext cx="34745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27281" y="4367971"/>
            <a:ext cx="3492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58" y="1472913"/>
            <a:ext cx="2949693" cy="21507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3" y="1503170"/>
            <a:ext cx="3073064" cy="21263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95" y="1509590"/>
            <a:ext cx="2884552" cy="21219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9671" y="1130561"/>
            <a:ext cx="5672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i="1" dirty="0">
                <a:solidFill>
                  <a:srgbClr val="E95C35"/>
                </a:solidFill>
                <a:ea typeface="Times New Roman" panose="02020603050405020304" pitchFamily="18" charset="0"/>
              </a:rPr>
              <a:t>Marine debris was observed along the entire coast</a:t>
            </a:r>
          </a:p>
        </p:txBody>
      </p:sp>
      <p:pic>
        <p:nvPicPr>
          <p:cNvPr id="1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918041" y="6020918"/>
            <a:ext cx="2147382" cy="81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 bwMode="auto">
          <a:xfrm>
            <a:off x="69929" y="3656329"/>
            <a:ext cx="3041218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Plastic bags and other </a:t>
            </a:r>
            <a:r>
              <a:rPr lang="en-US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debris in section K3</a:t>
            </a:r>
            <a:r>
              <a:rPr lang="el-GR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150747" y="3656329"/>
            <a:ext cx="2959301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Plastic bottles, all along the shore </a:t>
            </a:r>
            <a:r>
              <a:rPr lang="en-US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in section K1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148494" y="3656329"/>
            <a:ext cx="2918883" cy="1077218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Discarded greenhouse nets </a:t>
            </a:r>
            <a:r>
              <a:rPr lang="en-US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and plastic debris </a:t>
            </a:r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in front of the greenhouses in section K3 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Oval 2"/>
          <p:cNvSpPr>
            <a:spLocks noChangeArrowheads="1"/>
          </p:cNvSpPr>
          <p:nvPr/>
        </p:nvSpPr>
        <p:spPr bwMode="auto">
          <a:xfrm>
            <a:off x="4050389" y="1999132"/>
            <a:ext cx="1080120" cy="157545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0" y="4281105"/>
            <a:ext cx="2988172" cy="19120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1000"/>
                    </a14:imgEffect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231" y="4282709"/>
            <a:ext cx="2962127" cy="192771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153820" y="6089589"/>
            <a:ext cx="2992356" cy="61555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Plastic debris dumped near the restaurant in section K2 </a:t>
            </a:r>
            <a:r>
              <a:rPr lang="en-US" dirty="0"/>
              <a:t>	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152180" y="6104977"/>
            <a:ext cx="301433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Close-up </a:t>
            </a:r>
            <a:r>
              <a:rPr lang="en-US" sz="1600" b="1" dirty="0">
                <a:solidFill>
                  <a:srgbClr val="FF0000"/>
                </a:solidFill>
                <a:ea typeface="Times New Roman" panose="02020603050405020304" pitchFamily="18" charset="0"/>
              </a:rPr>
              <a:t>of the plastic debris dumping area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85058" y="227583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6/14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70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-30480" y="108421"/>
            <a:ext cx="8609012" cy="1054100"/>
          </a:xfrm>
        </p:spPr>
        <p:txBody>
          <a:bodyPr/>
          <a:lstStyle/>
          <a:p>
            <a:pPr eaLnBrk="1" hangingPunct="1"/>
            <a:r>
              <a:rPr lang="en-GB" alt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0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alt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Screening the lights of the municipality of </a:t>
            </a:r>
            <a:r>
              <a:rPr lang="en-GB" alt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Kazanli</a:t>
            </a:r>
            <a:r>
              <a:rPr lang="en-GB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the Soda-Chrome factory </a:t>
            </a:r>
            <a:r>
              <a:rPr lang="en-GB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avoid </a:t>
            </a:r>
            <a:r>
              <a:rPr lang="en-GB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light-pollution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  <a:endParaRPr lang="en-GB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948264" y="14502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754"/>
            <a:ext cx="4602932" cy="22128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38254" y="622791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Soda-Chrome factory and orange street lights at night </a:t>
            </a:r>
            <a:r>
              <a:rPr lang="en-US" sz="120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-17857" y="3606943"/>
            <a:ext cx="9200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Light pollution from the football court		Light pollution from restaurant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7037" y="1004743"/>
            <a:ext cx="88786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i="1" dirty="0" smtClean="0">
                <a:solidFill>
                  <a:srgbClr val="E95C35"/>
                </a:solidFill>
                <a:ea typeface="Times New Roman" panose="02020603050405020304" pitchFamily="18" charset="0"/>
              </a:rPr>
              <a:t>Light-pollution </a:t>
            </a:r>
            <a:r>
              <a:rPr lang="en-US" altLang="en-US" i="1" dirty="0">
                <a:solidFill>
                  <a:srgbClr val="E95C35"/>
                </a:solidFill>
                <a:ea typeface="Times New Roman" panose="02020603050405020304" pitchFamily="18" charset="0"/>
              </a:rPr>
              <a:t>on the beach is clearly evident.  No light screening has been installed</a:t>
            </a:r>
            <a:endParaRPr lang="en-US" altLang="en-US" b="1" dirty="0">
              <a:solidFill>
                <a:schemeClr val="accent6"/>
              </a:solidFill>
              <a:ea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698" y="1359754"/>
            <a:ext cx="4544302" cy="221285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94294" y="6133592"/>
            <a:ext cx="4877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Wedding </a:t>
            </a:r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hall at night, and the municipality’s orange streetlights at the back (section K2)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" y="4158675"/>
            <a:ext cx="4717505" cy="2006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698" y="4158675"/>
            <a:ext cx="4544302" cy="200662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973238" y="283662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7/14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87" y="362062"/>
            <a:ext cx="8248149" cy="1325563"/>
          </a:xfrm>
        </p:spPr>
        <p:txBody>
          <a:bodyPr/>
          <a:lstStyle/>
          <a:p>
            <a:r>
              <a:rPr lang="en-GB" alt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0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alt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stablish </a:t>
            </a:r>
            <a:r>
              <a:rPr lang="en-US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reliable and permanent monitoring of nesting activities in the beach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n-US" sz="1800" i="1" dirty="0">
                <a:solidFill>
                  <a:srgbClr val="E95C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Clear </a:t>
            </a:r>
            <a:r>
              <a:rPr lang="en-US" sz="1800" i="1" dirty="0" smtClean="0">
                <a:solidFill>
                  <a:srgbClr val="E95C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need </a:t>
            </a:r>
            <a:r>
              <a:rPr lang="en-US" sz="1800" i="1" dirty="0">
                <a:solidFill>
                  <a:srgbClr val="E95C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improved monitoring on all sections</a:t>
            </a:r>
            <a:endParaRPr lang="el-GR" sz="1800" i="1" dirty="0">
              <a:solidFill>
                <a:srgbClr val="E95C35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6" y="1556792"/>
            <a:ext cx="4401322" cy="2016516"/>
          </a:xfrm>
        </p:spPr>
      </p:pic>
      <p:sp>
        <p:nvSpPr>
          <p:cNvPr id="4" name="Rectangle 3"/>
          <p:cNvSpPr/>
          <p:nvPr/>
        </p:nvSpPr>
        <p:spPr>
          <a:xfrm>
            <a:off x="6948264" y="14502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774" y="1556792"/>
            <a:ext cx="4420872" cy="2016516"/>
          </a:xfrm>
          <a:prstGeom prst="rect">
            <a:avLst/>
          </a:prstGeom>
        </p:spPr>
      </p:pic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2337387" y="2401216"/>
            <a:ext cx="1080120" cy="72008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05212" y="357330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Dead adult sea turtle, missing its front flippers (section K4) </a:t>
            </a:r>
            <a:r>
              <a:rPr lang="en-US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387" y="357330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A dead </a:t>
            </a:r>
            <a:r>
              <a:rPr lang="en-US" sz="14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Chelonia</a:t>
            </a:r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mydas</a:t>
            </a:r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 hatchling, dried under the sun, with its track (section K3) </a:t>
            </a:r>
            <a:r>
              <a:rPr 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22" y="4137601"/>
            <a:ext cx="4420872" cy="212327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1387" y="6300551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Footprints of dogs (possible predator) in section K2 </a:t>
            </a:r>
            <a:r>
              <a:rPr lang="en-US" dirty="0"/>
              <a:t>	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62264" y="626979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Times New Roman" panose="02020603050405020304" pitchFamily="18" charset="0"/>
              </a:rPr>
              <a:t>Turtle tracks marked with long sticks in section K1 (red circles)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103" y="4146485"/>
            <a:ext cx="4335373" cy="21143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877325" y="290103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8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8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4924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-23812" y="348959"/>
            <a:ext cx="9144000" cy="1054100"/>
          </a:xfrm>
        </p:spPr>
        <p:txBody>
          <a:bodyPr/>
          <a:lstStyle/>
          <a:p>
            <a:pPr eaLnBrk="1" hangingPunct="1"/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Rec. No. 95 Measure N</a:t>
            </a:r>
            <a:r>
              <a:rPr lang="en-GB" altLang="en-US" sz="2200" b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en-U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6: </a:t>
            </a:r>
            <a: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Setting in place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beach erosion,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order to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take remedial </a:t>
            </a:r>
            <a:r>
              <a:rPr lang="en-US" alt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measures, </a:t>
            </a:r>
            <a:r>
              <a:rPr lang="en-US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needed:</a:t>
            </a:r>
            <a:endParaRPr lang="en-GB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3921" y="1504950"/>
            <a:ext cx="4453225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i="1" dirty="0" smtClean="0">
                <a:solidFill>
                  <a:srgbClr val="E95C35"/>
                </a:solidFill>
              </a:rPr>
              <a:t>Coastline erosion has progressed rapidly and disastrously over the years.</a:t>
            </a:r>
          </a:p>
          <a:p>
            <a:pPr eaLnBrk="1" hangingPunct="1">
              <a:defRPr/>
            </a:pPr>
            <a:endParaRPr lang="en-US" sz="1600" i="1" dirty="0" smtClean="0">
              <a:solidFill>
                <a:srgbClr val="E95C35"/>
              </a:solidFill>
            </a:endParaRPr>
          </a:p>
          <a:p>
            <a:pPr marL="285750" indent="-285750" eaLnBrk="1" hangingPunct="1">
              <a:buFont typeface="Wingdings" panose="05000000000000000000" pitchFamily="2" charset="2"/>
              <a:buChar char="Ø"/>
              <a:defRPr/>
            </a:pPr>
            <a:endParaRPr lang="en-US" sz="1600" i="1" dirty="0"/>
          </a:p>
          <a:p>
            <a:pPr eaLnBrk="1" hangingPunct="1">
              <a:defRPr/>
            </a:pPr>
            <a:r>
              <a:rPr lang="en-US" sz="1600" b="1" i="1" dirty="0"/>
              <a:t>Effective remedial measures need to be applied as a matter of great urgency.  </a:t>
            </a:r>
            <a:endParaRPr lang="en-GB" sz="1600" dirty="0"/>
          </a:p>
        </p:txBody>
      </p:sp>
      <p:grpSp>
        <p:nvGrpSpPr>
          <p:cNvPr id="13317" name="Group 5"/>
          <p:cNvGrpSpPr>
            <a:grpSpLocks/>
          </p:cNvGrpSpPr>
          <p:nvPr/>
        </p:nvGrpSpPr>
        <p:grpSpPr bwMode="auto">
          <a:xfrm>
            <a:off x="24949" y="3990936"/>
            <a:ext cx="5123115" cy="2590473"/>
            <a:chOff x="18838" y="3967992"/>
            <a:chExt cx="9101350" cy="3599230"/>
          </a:xfrm>
        </p:grpSpPr>
        <p:pic>
          <p:nvPicPr>
            <p:cNvPr id="13325" name="Picture 12" descr="\\MED-SBS\Staff files\Fotini\Projects_draft\Bern_Turkey_draft\PDFs_Kazanli\Photos_Points\Point_6\IMG_648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8" y="3967992"/>
              <a:ext cx="3005136" cy="284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326" name="Group 2"/>
            <p:cNvGrpSpPr>
              <a:grpSpLocks/>
            </p:cNvGrpSpPr>
            <p:nvPr/>
          </p:nvGrpSpPr>
          <p:grpSpPr bwMode="auto">
            <a:xfrm>
              <a:off x="60639" y="3967992"/>
              <a:ext cx="9059549" cy="3599230"/>
              <a:chOff x="-512712" y="3573463"/>
              <a:chExt cx="9402712" cy="3945222"/>
            </a:xfrm>
          </p:grpSpPr>
          <p:pic>
            <p:nvPicPr>
              <p:cNvPr id="13327" name="Picture 2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912" b="10678"/>
              <a:stretch>
                <a:fillRect/>
              </a:stretch>
            </p:blipFill>
            <p:spPr bwMode="auto">
              <a:xfrm>
                <a:off x="2484438" y="3573463"/>
                <a:ext cx="6405562" cy="3128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-512712" y="6674961"/>
                <a:ext cx="9313325" cy="8437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 eaLnBrk="1" hangingPunct="1">
                  <a:defRPr/>
                </a:pPr>
                <a:r>
                  <a:rPr lang="en-US" sz="1500" dirty="0" smtClean="0">
                    <a:solidFill>
                      <a:srgbClr val="FF0000"/>
                    </a:solidFill>
                  </a:rPr>
                  <a:t>Erosion in </a:t>
                </a:r>
                <a:r>
                  <a:rPr lang="en-US" sz="1500" dirty="0">
                    <a:solidFill>
                      <a:srgbClr val="FF0000"/>
                    </a:solidFill>
                  </a:rPr>
                  <a:t>K3 area; </a:t>
                </a:r>
                <a:r>
                  <a:rPr lang="en-US" sz="1500" u="sng" dirty="0">
                    <a:solidFill>
                      <a:srgbClr val="FF0000"/>
                    </a:solidFill>
                  </a:rPr>
                  <a:t>ineffective</a:t>
                </a:r>
                <a:r>
                  <a:rPr lang="en-US" sz="1500" dirty="0">
                    <a:solidFill>
                      <a:srgbClr val="FF0000"/>
                    </a:solidFill>
                  </a:rPr>
                  <a:t> use of rocks and concrete blocks to </a:t>
                </a:r>
                <a:r>
                  <a:rPr lang="en-US" sz="1500" dirty="0" smtClean="0">
                    <a:solidFill>
                      <a:srgbClr val="FF0000"/>
                    </a:solidFill>
                  </a:rPr>
                  <a:t>try to halt </a:t>
                </a:r>
                <a:r>
                  <a:rPr lang="en-US" sz="1500" dirty="0">
                    <a:solidFill>
                      <a:srgbClr val="FF0000"/>
                    </a:solidFill>
                  </a:rPr>
                  <a:t>and control the severe </a:t>
                </a:r>
                <a:r>
                  <a:rPr lang="en-US" sz="1500" dirty="0" smtClean="0">
                    <a:solidFill>
                      <a:srgbClr val="FF0000"/>
                    </a:solidFill>
                  </a:rPr>
                  <a:t>erosion</a:t>
                </a:r>
                <a:endParaRPr lang="en-GB" sz="15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6" name="Rectangle 15"/>
          <p:cNvSpPr/>
          <p:nvPr/>
        </p:nvSpPr>
        <p:spPr>
          <a:xfrm>
            <a:off x="6904876" y="2236"/>
            <a:ext cx="22621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</a:rPr>
              <a:t>Survey September 2019</a:t>
            </a:r>
            <a:endParaRPr lang="en-GB" sz="1500" dirty="0">
              <a:ln w="0"/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3319" name="Group 4"/>
          <p:cNvGrpSpPr>
            <a:grpSpLocks/>
          </p:cNvGrpSpPr>
          <p:nvPr/>
        </p:nvGrpSpPr>
        <p:grpSpPr bwMode="auto">
          <a:xfrm>
            <a:off x="4419577" y="1403059"/>
            <a:ext cx="4691063" cy="2485986"/>
            <a:chOff x="3779912" y="1217401"/>
            <a:chExt cx="5340277" cy="2485713"/>
          </a:xfrm>
        </p:grpSpPr>
        <p:pic>
          <p:nvPicPr>
            <p:cNvPr id="13320" name="Picture 20" descr="\\MED-SBS\Staff files\Fotini\Projects_draft\Bern_Turkey_draft\PDFs_Kazanli\Photos_Points\Point_6\IMG_6446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203" b="16650"/>
            <a:stretch>
              <a:fillRect/>
            </a:stretch>
          </p:blipFill>
          <p:spPr bwMode="auto">
            <a:xfrm>
              <a:off x="6281390" y="1217401"/>
              <a:ext cx="2838799" cy="1984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321" name="Group 6"/>
            <p:cNvGrpSpPr>
              <a:grpSpLocks/>
            </p:cNvGrpSpPr>
            <p:nvPr/>
          </p:nvGrpSpPr>
          <p:grpSpPr bwMode="auto">
            <a:xfrm>
              <a:off x="3779912" y="1217401"/>
              <a:ext cx="2533694" cy="2485713"/>
              <a:chOff x="3073142" y="1201320"/>
              <a:chExt cx="2720894" cy="2486413"/>
            </a:xfrm>
          </p:grpSpPr>
          <p:pic>
            <p:nvPicPr>
              <p:cNvPr id="13323" name="Picture 21" descr="E:\KAZANLI\Photos\Kazanli_Photos_1\DSC_0176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6959" y="1201320"/>
                <a:ext cx="2696944" cy="22548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Rectangle 3"/>
              <p:cNvSpPr/>
              <p:nvPr/>
            </p:nvSpPr>
            <p:spPr>
              <a:xfrm>
                <a:off x="3073142" y="3133640"/>
                <a:ext cx="2720894" cy="5540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txBody>
              <a:bodyPr>
                <a:spAutoFit/>
              </a:bodyPr>
              <a:lstStyle/>
              <a:p>
                <a:pPr algn="just" eaLnBrk="1" hangingPunct="1">
                  <a:defRPr/>
                </a:pPr>
                <a:r>
                  <a:rPr lang="en-US" sz="1500" dirty="0" smtClean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Effects due to severe </a:t>
                </a:r>
                <a:r>
                  <a:rPr lang="en-US" sz="1500" dirty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coastal </a:t>
                </a:r>
                <a:r>
                  <a:rPr lang="en-US" sz="1500" dirty="0" smtClean="0">
                    <a:solidFill>
                      <a:srgbClr val="FF0000"/>
                    </a:solidFill>
                    <a:ea typeface="Times New Roman" panose="02020603050405020304" pitchFamily="18" charset="0"/>
                  </a:rPr>
                  <a:t>erosion</a:t>
                </a:r>
                <a:endParaRPr lang="en-US" sz="1500" dirty="0">
                  <a:solidFill>
                    <a:srgbClr val="FF0000"/>
                  </a:solidFill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 bwMode="auto">
            <a:xfrm>
              <a:off x="6335293" y="3149177"/>
              <a:ext cx="2784896" cy="553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 wrap="square">
              <a:spAutoFit/>
            </a:bodyPr>
            <a:lstStyle/>
            <a:p>
              <a:pPr algn="just" eaLnBrk="1" hangingPunct="1">
                <a:defRPr/>
              </a:pPr>
              <a:r>
                <a:rPr lang="en-US" altLang="en-US" sz="1500" dirty="0">
                  <a:solidFill>
                    <a:srgbClr val="FF0000"/>
                  </a:solidFill>
                </a:rPr>
                <a:t>Erosion </a:t>
              </a:r>
              <a:r>
                <a:rPr lang="en-US" altLang="en-US" sz="1500" dirty="0" smtClean="0">
                  <a:solidFill>
                    <a:srgbClr val="FF0000"/>
                  </a:solidFill>
                </a:rPr>
                <a:t>affecting </a:t>
              </a:r>
              <a:r>
                <a:rPr lang="en-US" altLang="en-US" sz="1500" dirty="0">
                  <a:solidFill>
                    <a:srgbClr val="FF0000"/>
                  </a:solidFill>
                </a:rPr>
                <a:t>the </a:t>
              </a:r>
              <a:r>
                <a:rPr lang="en-US" altLang="en-US" sz="1500" dirty="0" smtClean="0">
                  <a:solidFill>
                    <a:srgbClr val="FF0000"/>
                  </a:solidFill>
                </a:rPr>
                <a:t>school yard wall</a:t>
              </a:r>
              <a:endParaRPr lang="en-GB" altLang="en-US" sz="15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31" y="3990937"/>
            <a:ext cx="3974123" cy="20364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76056" y="61062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155639" y="6040574"/>
            <a:ext cx="3976065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1500" dirty="0">
                <a:solidFill>
                  <a:srgbClr val="FF0000"/>
                </a:solidFill>
              </a:rPr>
              <a:t>Piles of sand and soil behind the beach, near the greenhouses in section K3.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7825" y="23169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9a/14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4245</TotalTime>
  <Words>1502</Words>
  <Application>Microsoft Office PowerPoint</Application>
  <PresentationFormat>On-screen Show (4:3)</PresentationFormat>
  <Paragraphs>197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Vani</vt:lpstr>
      <vt:lpstr>Wingdings</vt:lpstr>
      <vt:lpstr>Office Theme</vt:lpstr>
      <vt:lpstr>1_Office Theme</vt:lpstr>
      <vt:lpstr>PowerPoint Presentation</vt:lpstr>
      <vt:lpstr>Main green turtle nesting beaches in the Mediterranean &amp;  Location of Kazanli</vt:lpstr>
      <vt:lpstr>PowerPoint Presentation</vt:lpstr>
      <vt:lpstr>Rec. No. 95 Measure No 1:  Removal of Greenhouses as a matter of urgency and restore that space to favour turtle nesting</vt:lpstr>
      <vt:lpstr>Rec. No. 95 Measure No 2:  Moving the taxi parking area away from the beach as a matter of urgency</vt:lpstr>
      <vt:lpstr>Rec. No. 95 Measure No 3:  Periodically remove the plastic debris from the beach</vt:lpstr>
      <vt:lpstr>Rec. No. 95 Measure No 4:  Screening the lights of the municipality of Kazanli and the Soda-Chrome factory to avoid light-pollution on the beach</vt:lpstr>
      <vt:lpstr>Rec. No. 95 Measure No 5:  Establish a reliable and permanent monitoring of nesting activities in the beach Clear need for improved monitoring on all sections</vt:lpstr>
      <vt:lpstr>Rec. No. 95 Measure No 6:  Setting in place monitoring of beach erosion, in order to take remedial measures, as needed:</vt:lpstr>
      <vt:lpstr>Rec. No. 95 Measure No 6:  Setting in place monitoring of beach erosion, in order to take remedial measures, as needed:</vt:lpstr>
      <vt:lpstr>PowerPoint Presentation</vt:lpstr>
      <vt:lpstr>PowerPoint Presentation</vt:lpstr>
      <vt:lpstr>Recommendation No. 95 (2002) 2002-2019: little or no progress</vt:lpstr>
      <vt:lpstr>Recommendation No. 95 (2002) </vt:lpstr>
      <vt:lpstr>PowerPoint Presentation</vt:lpstr>
      <vt:lpstr>PowerPoint Presentation</vt:lpstr>
      <vt:lpstr>PowerPoint Presentation</vt:lpstr>
      <vt:lpstr>ALTERATION OF DUNE SYSTEM &amp; INTRODUCTION OF ALIEN FLORA SPECIES TO THE SAND DUNES</vt:lpstr>
      <vt:lpstr>PowerPoint Presentation</vt:lpstr>
      <vt:lpstr>ALTERATION OF SARISU CREEK (RAMSAR WETLAND SITE) </vt:lpstr>
      <vt:lpstr>IRRIGATION OF INTRODUCED ALIEN TREES &amp; GRASS</vt:lpstr>
      <vt:lpstr>In Conclusion </vt:lpstr>
      <vt:lpstr>PowerPoint Presentation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MEDASSET</dc:creator>
  <cp:lastModifiedBy>Georgios Sampson</cp:lastModifiedBy>
  <cp:revision>387</cp:revision>
  <dcterms:created xsi:type="dcterms:W3CDTF">2011-11-14T12:21:59Z</dcterms:created>
  <dcterms:modified xsi:type="dcterms:W3CDTF">2019-12-03T07:05:42Z</dcterms:modified>
</cp:coreProperties>
</file>