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3708" r:id="rId2"/>
  </p:sldMasterIdLst>
  <p:notesMasterIdLst>
    <p:notesMasterId r:id="rId26"/>
  </p:notesMasterIdLst>
  <p:sldIdLst>
    <p:sldId id="256" r:id="rId3"/>
    <p:sldId id="282" r:id="rId4"/>
    <p:sldId id="270" r:id="rId5"/>
    <p:sldId id="299" r:id="rId6"/>
    <p:sldId id="296" r:id="rId7"/>
    <p:sldId id="300" r:id="rId8"/>
    <p:sldId id="291" r:id="rId9"/>
    <p:sldId id="298" r:id="rId10"/>
    <p:sldId id="294" r:id="rId11"/>
    <p:sldId id="301" r:id="rId12"/>
    <p:sldId id="295" r:id="rId13"/>
    <p:sldId id="297" r:id="rId14"/>
    <p:sldId id="292" r:id="rId15"/>
    <p:sldId id="293" r:id="rId16"/>
    <p:sldId id="302" r:id="rId17"/>
    <p:sldId id="303" r:id="rId18"/>
    <p:sldId id="304" r:id="rId19"/>
    <p:sldId id="305" r:id="rId20"/>
    <p:sldId id="306" r:id="rId21"/>
    <p:sldId id="307" r:id="rId22"/>
    <p:sldId id="308" r:id="rId23"/>
    <p:sldId id="309" r:id="rId24"/>
    <p:sldId id="258" r:id="rId25"/>
  </p:sldIdLst>
  <p:sldSz cx="9144000" cy="6858000" type="screen4x3"/>
  <p:notesSz cx="6985000" cy="9271000"/>
  <p:defaultTextStyle>
    <a:defPPr>
      <a:defRPr lang="el-G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5C35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323" autoAdjust="0"/>
    <p:restoredTop sz="90044" autoAdjust="0"/>
  </p:normalViewPr>
  <p:slideViewPr>
    <p:cSldViewPr>
      <p:cViewPr varScale="1">
        <p:scale>
          <a:sx n="79" d="100"/>
          <a:sy n="79" d="100"/>
        </p:scale>
        <p:origin x="1723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microsoft.com/office/2015/10/relationships/revisionInfo" Target="revisionInfo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7363" cy="463550"/>
          </a:xfrm>
          <a:prstGeom prst="rect">
            <a:avLst/>
          </a:prstGeom>
        </p:spPr>
        <p:txBody>
          <a:bodyPr vert="horz" lIns="85741" tIns="42871" rIns="85741" bIns="42871" rtlCol="0"/>
          <a:lstStyle>
            <a:lvl1pPr algn="l" eaLnBrk="1" hangingPunct="1">
              <a:defRPr sz="11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56050" y="0"/>
            <a:ext cx="3027363" cy="463550"/>
          </a:xfrm>
          <a:prstGeom prst="rect">
            <a:avLst/>
          </a:prstGeom>
        </p:spPr>
        <p:txBody>
          <a:bodyPr vert="horz" lIns="85741" tIns="42871" rIns="85741" bIns="42871" rtlCol="0"/>
          <a:lstStyle>
            <a:lvl1pPr algn="r" eaLnBrk="1" hangingPunct="1">
              <a:defRPr sz="11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D701C05B-F5AA-4A24-A03C-7D4058426A09}" type="datetimeFigureOut">
              <a:rPr lang="en-GB"/>
              <a:pPr>
                <a:defRPr/>
              </a:pPr>
              <a:t>03/12/2019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74750" y="695325"/>
            <a:ext cx="4635500" cy="3476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5741" tIns="42871" rIns="85741" bIns="42871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8500" y="4403725"/>
            <a:ext cx="5588000" cy="4171950"/>
          </a:xfrm>
          <a:prstGeom prst="rect">
            <a:avLst/>
          </a:prstGeom>
        </p:spPr>
        <p:txBody>
          <a:bodyPr vert="horz" lIns="85741" tIns="42871" rIns="85741" bIns="42871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05863"/>
            <a:ext cx="3027363" cy="463550"/>
          </a:xfrm>
          <a:prstGeom prst="rect">
            <a:avLst/>
          </a:prstGeom>
        </p:spPr>
        <p:txBody>
          <a:bodyPr vert="horz" lIns="85741" tIns="42871" rIns="85741" bIns="42871" rtlCol="0" anchor="b"/>
          <a:lstStyle>
            <a:lvl1pPr algn="l" eaLnBrk="1" hangingPunct="1">
              <a:defRPr sz="11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56050" y="8805863"/>
            <a:ext cx="3027363" cy="463550"/>
          </a:xfrm>
          <a:prstGeom prst="rect">
            <a:avLst/>
          </a:prstGeom>
        </p:spPr>
        <p:txBody>
          <a:bodyPr vert="horz" wrap="square" lIns="85741" tIns="42871" rIns="85741" bIns="42871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100"/>
            </a:lvl1pPr>
          </a:lstStyle>
          <a:p>
            <a:pPr>
              <a:defRPr/>
            </a:pPr>
            <a:fld id="{844E7041-2F1F-475A-B977-19CDB86F63FB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GB" altLang="en-US" dirty="0"/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3C27853-356B-4453-9E3F-2E7A4A4E4E42}" type="slidenum">
              <a:rPr lang="en-GB" altLang="en-US" sz="1100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</a:t>
            </a:fld>
            <a:endParaRPr lang="en-GB" altLang="en-US" sz="110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GB" altLang="en-US" dirty="0"/>
          </a:p>
        </p:txBody>
      </p:sp>
      <p:sp>
        <p:nvSpPr>
          <p:cNvPr id="163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8A59B3F-209E-4739-9EEF-57C200B5D1B9}" type="slidenum">
              <a:rPr lang="en-GB" altLang="en-US" sz="1100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11</a:t>
            </a:fld>
            <a:endParaRPr lang="en-GB" altLang="en-US" sz="110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dirty="0"/>
          </a:p>
        </p:txBody>
      </p:sp>
      <p:sp>
        <p:nvSpPr>
          <p:cNvPr id="102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2BB6DA4-5106-4087-AE19-70890F84E88C}" type="slidenum">
              <a:rPr lang="en-GB" altLang="en-US" sz="1100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12</a:t>
            </a:fld>
            <a:endParaRPr lang="en-GB" altLang="en-US" sz="11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64335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184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60E0FC1-095D-4AD7-A1EB-1A6F87C06D19}" type="slidenum">
              <a:rPr lang="en-GB" altLang="en-US" sz="1100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13</a:t>
            </a:fld>
            <a:endParaRPr lang="en-GB" altLang="en-US" sz="110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44E7041-2F1F-475A-B977-19CDB86F63FB}" type="slidenum">
              <a:rPr lang="en-GB" altLang="en-US" smtClean="0"/>
              <a:pPr>
                <a:defRPr/>
              </a:pPr>
              <a:t>17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5335608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44E7041-2F1F-475A-B977-19CDB86F63FB}" type="slidenum">
              <a:rPr lang="en-GB" altLang="en-US" smtClean="0"/>
              <a:pPr>
                <a:defRPr/>
              </a:pPr>
              <a:t>18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2807785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GB" altLang="en-US" dirty="0"/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A478C89-F125-45D6-ACE8-773B4DBBEF7F}" type="slidenum">
              <a:rPr lang="en-GB" altLang="en-US" sz="1100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23</a:t>
            </a:fld>
            <a:endParaRPr lang="en-GB" altLang="en-US" sz="110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4C3EEBC-DE76-44DA-B371-62A032BB1617}" type="slidenum">
              <a:rPr lang="en-GB" altLang="en-US" sz="1100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</a:t>
            </a:fld>
            <a:endParaRPr lang="en-GB" altLang="en-US" sz="110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AU" altLang="en-US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62B84D8-4E5D-434B-AB3E-95948050D147}" type="slidenum">
              <a:rPr lang="en-GB" altLang="en-US" sz="1100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</a:t>
            </a:fld>
            <a:endParaRPr lang="en-GB" altLang="en-US" sz="110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dirty="0"/>
          </a:p>
        </p:txBody>
      </p:sp>
      <p:sp>
        <p:nvSpPr>
          <p:cNvPr id="102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2BB6DA4-5106-4087-AE19-70890F84E88C}" type="slidenum">
              <a:rPr lang="en-GB" altLang="en-US" sz="1100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4</a:t>
            </a:fld>
            <a:endParaRPr lang="en-GB" altLang="en-US" sz="11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02053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dirty="0"/>
          </a:p>
        </p:txBody>
      </p:sp>
      <p:sp>
        <p:nvSpPr>
          <p:cNvPr id="102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2BB6DA4-5106-4087-AE19-70890F84E88C}" type="slidenum">
              <a:rPr lang="en-GB" altLang="en-US" sz="1100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5</a:t>
            </a:fld>
            <a:endParaRPr lang="en-GB" altLang="en-US" sz="110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dirty="0"/>
          </a:p>
        </p:txBody>
      </p:sp>
      <p:sp>
        <p:nvSpPr>
          <p:cNvPr id="102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2BB6DA4-5106-4087-AE19-70890F84E88C}" type="slidenum">
              <a:rPr lang="en-GB" altLang="en-US" sz="1100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6</a:t>
            </a:fld>
            <a:endParaRPr lang="en-GB" altLang="en-US" sz="11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07143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/>
          </a:p>
        </p:txBody>
      </p:sp>
      <p:sp>
        <p:nvSpPr>
          <p:cNvPr id="122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79A74C7-10B3-48E5-9767-9E792F388CE1}" type="slidenum">
              <a:rPr lang="en-GB" altLang="en-US" sz="1100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7</a:t>
            </a:fld>
            <a:endParaRPr lang="en-GB" altLang="en-US" sz="110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dirty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E097C6A-C018-4DC1-8619-9D80DD7EDF37}" type="slidenum">
              <a:rPr lang="en-GB" altLang="en-US" sz="1100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9</a:t>
            </a:fld>
            <a:endParaRPr lang="en-GB" altLang="en-US" sz="110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dirty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E097C6A-C018-4DC1-8619-9D80DD7EDF37}" type="slidenum">
              <a:rPr lang="en-GB" altLang="en-US" sz="1100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10</a:t>
            </a:fld>
            <a:endParaRPr lang="en-GB" altLang="en-US" sz="11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07192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33F8C7-593F-4D59-A423-18B0ADCF6C92}" type="datetimeFigureOut">
              <a:rPr lang="el-GR"/>
              <a:pPr>
                <a:defRPr/>
              </a:pPr>
              <a:t>3/12/2019</a:t>
            </a:fld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FCC31F-7FEC-4363-A80B-3F4C8B931464}" type="slidenum">
              <a:rPr lang="el-GR" altLang="en-US"/>
              <a:pPr>
                <a:defRPr/>
              </a:pPr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2843915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FB8B11-EE5B-4377-9FC1-38B46C44B4FA}" type="datetimeFigureOut">
              <a:rPr lang="el-GR"/>
              <a:pPr>
                <a:defRPr/>
              </a:pPr>
              <a:t>3/12/2019</a:t>
            </a:fld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E9E087-C044-4B4C-B7A9-EDF82622DBFD}" type="slidenum">
              <a:rPr lang="el-GR" altLang="en-US"/>
              <a:pPr>
                <a:defRPr/>
              </a:pPr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21617762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0D13D0-999A-4F50-881A-85BAD740FC64}" type="datetimeFigureOut">
              <a:rPr lang="el-GR"/>
              <a:pPr>
                <a:defRPr/>
              </a:pPr>
              <a:t>3/12/2019</a:t>
            </a:fld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973D51-0161-4D9C-B119-1E2E17697AD4}" type="slidenum">
              <a:rPr lang="el-GR" altLang="en-US"/>
              <a:pPr>
                <a:defRPr/>
              </a:pPr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1499689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CD73A-BD52-4E8B-BFAB-9727CB90F5EF}" type="datetimeFigureOut">
              <a:rPr lang="el-GR" smtClean="0"/>
              <a:t>3/12/2019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8EA52-5717-4D6E-AEC5-223ACFFB630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492843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CD73A-BD52-4E8B-BFAB-9727CB90F5EF}" type="datetimeFigureOut">
              <a:rPr lang="el-GR" smtClean="0"/>
              <a:t>3/12/2019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8EA52-5717-4D6E-AEC5-223ACFFB630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1633681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CD73A-BD52-4E8B-BFAB-9727CB90F5EF}" type="datetimeFigureOut">
              <a:rPr lang="el-GR" smtClean="0"/>
              <a:t>3/12/2019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8EA52-5717-4D6E-AEC5-223ACFFB630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334999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CD73A-BD52-4E8B-BFAB-9727CB90F5EF}" type="datetimeFigureOut">
              <a:rPr lang="el-GR" smtClean="0"/>
              <a:t>3/12/2019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8EA52-5717-4D6E-AEC5-223ACFFB630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180998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CD73A-BD52-4E8B-BFAB-9727CB90F5EF}" type="datetimeFigureOut">
              <a:rPr lang="el-GR" smtClean="0"/>
              <a:t>3/12/2019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8EA52-5717-4D6E-AEC5-223ACFFB630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166501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CD73A-BD52-4E8B-BFAB-9727CB90F5EF}" type="datetimeFigureOut">
              <a:rPr lang="el-GR" smtClean="0"/>
              <a:t>3/12/2019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8EA52-5717-4D6E-AEC5-223ACFFB630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926037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CD73A-BD52-4E8B-BFAB-9727CB90F5EF}" type="datetimeFigureOut">
              <a:rPr lang="el-GR" smtClean="0"/>
              <a:t>3/12/2019</a:t>
            </a:fld>
            <a:endParaRPr 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8EA52-5717-4D6E-AEC5-223ACFFB630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610048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CD73A-BD52-4E8B-BFAB-9727CB90F5EF}" type="datetimeFigureOut">
              <a:rPr lang="el-GR" smtClean="0"/>
              <a:t>3/12/2019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8EA52-5717-4D6E-AEC5-223ACFFB630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922715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04C5EE-BB81-4FDE-9F83-BAEBBC0A2B05}" type="datetimeFigureOut">
              <a:rPr lang="el-GR"/>
              <a:pPr>
                <a:defRPr/>
              </a:pPr>
              <a:t>3/12/2019</a:t>
            </a:fld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04E6F0-3377-4763-90BD-B7A3208B6D34}" type="slidenum">
              <a:rPr lang="el-GR" altLang="en-US"/>
              <a:pPr>
                <a:defRPr/>
              </a:pPr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28682754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CD73A-BD52-4E8B-BFAB-9727CB90F5EF}" type="datetimeFigureOut">
              <a:rPr lang="el-GR" smtClean="0"/>
              <a:t>3/12/2019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8EA52-5717-4D6E-AEC5-223ACFFB630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542193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CD73A-BD52-4E8B-BFAB-9727CB90F5EF}" type="datetimeFigureOut">
              <a:rPr lang="el-GR" smtClean="0"/>
              <a:t>3/12/2019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8EA52-5717-4D6E-AEC5-223ACFFB630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697303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CD73A-BD52-4E8B-BFAB-9727CB90F5EF}" type="datetimeFigureOut">
              <a:rPr lang="el-GR" smtClean="0"/>
              <a:t>3/12/2019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8EA52-5717-4D6E-AEC5-223ACFFB630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197894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056DCF-F209-45E4-B831-5915B04E45D6}" type="datetimeFigureOut">
              <a:rPr lang="el-GR"/>
              <a:pPr>
                <a:defRPr/>
              </a:pPr>
              <a:t>3/12/2019</a:t>
            </a:fld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6D6E38-1CB0-46F9-B118-E0E35D489198}" type="slidenum">
              <a:rPr lang="el-GR" altLang="en-US"/>
              <a:pPr>
                <a:defRPr/>
              </a:pPr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6941819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965BAA-6CBA-4880-95D3-A0BFABD7A8F9}" type="datetimeFigureOut">
              <a:rPr lang="el-GR"/>
              <a:pPr>
                <a:defRPr/>
              </a:pPr>
              <a:t>3/12/2019</a:t>
            </a:fld>
            <a:endParaRPr lang="el-GR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4DFBBD-858B-4618-9803-18AA94FFC3CE}" type="slidenum">
              <a:rPr lang="el-GR" altLang="en-US"/>
              <a:pPr>
                <a:defRPr/>
              </a:pPr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22614349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CA12B8-4C2A-4950-B7EA-64393AB20564}" type="datetimeFigureOut">
              <a:rPr lang="el-GR"/>
              <a:pPr>
                <a:defRPr/>
              </a:pPr>
              <a:t>3/12/2019</a:t>
            </a:fld>
            <a:endParaRPr lang="el-GR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5AD863-66B9-4362-962B-F1D7DD1E5159}" type="slidenum">
              <a:rPr lang="el-GR" altLang="en-US"/>
              <a:pPr>
                <a:defRPr/>
              </a:pPr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12525947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5FBE79-18A6-46F7-91BD-86A9F0FB89E0}" type="datetimeFigureOut">
              <a:rPr lang="el-GR"/>
              <a:pPr>
                <a:defRPr/>
              </a:pPr>
              <a:t>3/12/2019</a:t>
            </a:fld>
            <a:endParaRPr lang="el-GR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9CD540-A363-4046-ACDA-2153751A41B9}" type="slidenum">
              <a:rPr lang="el-GR" altLang="en-US"/>
              <a:pPr>
                <a:defRPr/>
              </a:pPr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41057671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2F83E1-ACDC-48E5-B83E-47308CC03DEE}" type="datetimeFigureOut">
              <a:rPr lang="el-GR"/>
              <a:pPr>
                <a:defRPr/>
              </a:pPr>
              <a:t>3/12/2019</a:t>
            </a:fld>
            <a:endParaRPr lang="el-GR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25643A-199C-4BA0-A1B4-5A4EB6F3D23B}" type="slidenum">
              <a:rPr lang="el-GR" altLang="en-US"/>
              <a:pPr>
                <a:defRPr/>
              </a:pPr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20562940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10CBCF-EA41-49A7-9649-91E123ED34F7}" type="datetimeFigureOut">
              <a:rPr lang="el-GR"/>
              <a:pPr>
                <a:defRPr/>
              </a:pPr>
              <a:t>3/12/2019</a:t>
            </a:fld>
            <a:endParaRPr lang="el-GR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31DA40-9D3D-443F-9E71-C64BFF1E3EE2}" type="slidenum">
              <a:rPr lang="el-GR" altLang="en-US"/>
              <a:pPr>
                <a:defRPr/>
              </a:pPr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8890319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E458AC-17E2-498D-9DB2-931BE13EFAE6}" type="datetimeFigureOut">
              <a:rPr lang="el-GR"/>
              <a:pPr>
                <a:defRPr/>
              </a:pPr>
              <a:t>3/12/2019</a:t>
            </a:fld>
            <a:endParaRPr lang="el-GR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28DD50-06F9-4DF5-B7B7-003939CB8C66}" type="slidenum">
              <a:rPr lang="el-GR" altLang="en-US"/>
              <a:pPr>
                <a:defRPr/>
              </a:pPr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27796224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GB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EF57CAA-C049-4CCA-9D8F-A2E9C6910ABC}" type="datetimeFigureOut">
              <a:rPr lang="el-GR"/>
              <a:pPr>
                <a:defRPr/>
              </a:pPr>
              <a:t>3/12/2019</a:t>
            </a:fld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D085F43-2271-4F04-8A21-425B05C6FB1C}" type="slidenum">
              <a:rPr lang="el-GR" altLang="en-US"/>
              <a:pPr>
                <a:defRPr/>
              </a:pPr>
              <a:t>‹#›</a:t>
            </a:fld>
            <a:endParaRPr lang="el-G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9CD73A-BD52-4E8B-BFAB-9727CB90F5EF}" type="datetimeFigureOut">
              <a:rPr lang="el-GR" smtClean="0"/>
              <a:t>3/12/2019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8EA52-5717-4D6E-AEC5-223ACFFB630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06161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emf"/><Relationship Id="rId4" Type="http://schemas.openxmlformats.org/officeDocument/2006/relationships/image" Target="../media/image30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.jpeg"/><Relationship Id="rId7" Type="http://schemas.microsoft.com/office/2007/relationships/hdphoto" Target="../media/hdphoto13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microsoft.com/office/2007/relationships/hdphoto" Target="../media/hdphoto12.wdp"/><Relationship Id="rId4" Type="http://schemas.openxmlformats.org/officeDocument/2006/relationships/image" Target="../media/image32.png"/><Relationship Id="rId9" Type="http://schemas.microsoft.com/office/2007/relationships/hdphoto" Target="../media/hdphoto14.wdp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openxmlformats.org/officeDocument/2006/relationships/image" Target="../media/image2.jpe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5.wdp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Anamur-&#199;evre-Platformu-949710881892145/?tn-str=k%2AF" TargetMode="External"/><Relationship Id="rId3" Type="http://schemas.openxmlformats.org/officeDocument/2006/relationships/image" Target="../media/image38.jpeg"/><Relationship Id="rId7" Type="http://schemas.openxmlformats.org/officeDocument/2006/relationships/image" Target="../media/image4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hyperlink" Target="https://www.facebook.com/Anamur-&#199;evre-Platformu-949710881892145/?tn-str=k%2AF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7.jpg"/><Relationship Id="rId5" Type="http://schemas.openxmlformats.org/officeDocument/2006/relationships/image" Target="../media/image46.jpg"/><Relationship Id="rId4" Type="http://schemas.openxmlformats.org/officeDocument/2006/relationships/image" Target="../media/image45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3.xml"/><Relationship Id="rId5" Type="http://schemas.openxmlformats.org/officeDocument/2006/relationships/hyperlink" Target="https://www.facebook.com/Anamur-&#199;evre-Platformu-949710881892145/?tn-str=k%2AF" TargetMode="External"/><Relationship Id="rId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3.xml"/><Relationship Id="rId5" Type="http://schemas.openxmlformats.org/officeDocument/2006/relationships/hyperlink" Target="https://www.facebook.com/Anamur-&#199;evre-Platformu-949710881892145/?tn-str=k%2AF" TargetMode="External"/><Relationship Id="rId4" Type="http://schemas.openxmlformats.org/officeDocument/2006/relationships/image" Target="../media/image53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www.facebook.com/Anamur-&#199;evre-Platformu-949710881892145/?tn-str=k%2AF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9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emf"/><Relationship Id="rId4" Type="http://schemas.openxmlformats.org/officeDocument/2006/relationships/image" Target="../media/image10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6.png"/><Relationship Id="rId3" Type="http://schemas.openxmlformats.org/officeDocument/2006/relationships/image" Target="../media/image2.jpeg"/><Relationship Id="rId7" Type="http://schemas.microsoft.com/office/2007/relationships/hdphoto" Target="../media/hdphoto3.wdp"/><Relationship Id="rId12" Type="http://schemas.microsoft.com/office/2007/relationships/hdphoto" Target="../media/hdphoto5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5.png"/><Relationship Id="rId5" Type="http://schemas.microsoft.com/office/2007/relationships/hdphoto" Target="../media/hdphoto2.wdp"/><Relationship Id="rId10" Type="http://schemas.openxmlformats.org/officeDocument/2006/relationships/image" Target="../media/image6.jpeg"/><Relationship Id="rId4" Type="http://schemas.openxmlformats.org/officeDocument/2006/relationships/image" Target="../media/image12.png"/><Relationship Id="rId9" Type="http://schemas.microsoft.com/office/2007/relationships/hdphoto" Target="../media/hdphoto4.wdp"/><Relationship Id="rId14" Type="http://schemas.microsoft.com/office/2007/relationships/hdphoto" Target="../media/hdphoto6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.jpeg"/><Relationship Id="rId7" Type="http://schemas.microsoft.com/office/2007/relationships/hdphoto" Target="../media/hdphoto8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microsoft.com/office/2007/relationships/hdphoto" Target="../media/hdphoto7.wdp"/><Relationship Id="rId10" Type="http://schemas.openxmlformats.org/officeDocument/2006/relationships/image" Target="../media/image20.PNG"/><Relationship Id="rId4" Type="http://schemas.openxmlformats.org/officeDocument/2006/relationships/image" Target="../media/image17.png"/><Relationship Id="rId9" Type="http://schemas.microsoft.com/office/2007/relationships/hdphoto" Target="../media/hdphoto9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emf"/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1.wdp"/><Relationship Id="rId5" Type="http://schemas.openxmlformats.org/officeDocument/2006/relationships/image" Target="../media/image22.png"/><Relationship Id="rId4" Type="http://schemas.microsoft.com/office/2007/relationships/hdphoto" Target="../media/hdphoto10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.jpe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C:\Users\KonstantinaKostoula\Desktop\ppt-0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- Ορθογώνιο"/>
          <p:cNvSpPr/>
          <p:nvPr/>
        </p:nvSpPr>
        <p:spPr>
          <a:xfrm>
            <a:off x="935596" y="1412776"/>
            <a:ext cx="7272808" cy="523220"/>
          </a:xfrm>
          <a:prstGeom prst="rect">
            <a:avLst/>
          </a:prstGeom>
          <a:effectLst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spc="300" dirty="0" smtClean="0">
                <a:ln>
                  <a:solidFill>
                    <a:schemeClr val="tx2"/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</a:rPr>
              <a:t>Agenda Item</a:t>
            </a:r>
            <a:r>
              <a:rPr lang="en-US" sz="2800" b="1" spc="300" dirty="0" smtClean="0">
                <a:ln>
                  <a:solidFill>
                    <a:schemeClr val="tx2"/>
                  </a:solidFill>
                </a:ln>
                <a:solidFill>
                  <a:schemeClr val="accent6"/>
                </a:solidFill>
              </a:rPr>
              <a:t> </a:t>
            </a:r>
            <a:r>
              <a:rPr lang="en-US" sz="2800" b="1" spc="300" dirty="0">
                <a:ln>
                  <a:solidFill>
                    <a:schemeClr val="tx2"/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</a:rPr>
              <a:t>6.3</a:t>
            </a:r>
            <a:r>
              <a:rPr lang="en-US" sz="2800" b="1" spc="300" dirty="0" smtClean="0">
                <a:ln>
                  <a:solidFill>
                    <a:schemeClr val="tx2"/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</a:rPr>
              <a:t>: </a:t>
            </a:r>
            <a:endParaRPr lang="en-US" sz="2800" b="1" spc="300" dirty="0">
              <a:ln>
                <a:solidFill>
                  <a:schemeClr val="tx2"/>
                </a:solidFill>
              </a:ln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4 - Ορθογώνιο"/>
          <p:cNvSpPr/>
          <p:nvPr/>
        </p:nvSpPr>
        <p:spPr>
          <a:xfrm>
            <a:off x="395536" y="2348881"/>
            <a:ext cx="8568952" cy="2677656"/>
          </a:xfrm>
          <a:prstGeom prst="rect">
            <a:avLst/>
          </a:prstGeom>
          <a:solidFill>
            <a:srgbClr val="FFFFFF">
              <a:alpha val="50196"/>
            </a:srgbClr>
          </a:solidFill>
          <a:effectLst/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spc="300" dirty="0">
                <a:ln>
                  <a:solidFill>
                    <a:schemeClr val="tx2"/>
                  </a:solidFill>
                </a:ln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Follow-up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spc="300" dirty="0">
                <a:ln>
                  <a:solidFill>
                    <a:schemeClr val="tx2"/>
                  </a:solidFill>
                </a:ln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Recommendation No. 95 (2002) on the conservation of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spc="300" dirty="0">
                <a:ln>
                  <a:solidFill>
                    <a:schemeClr val="tx2"/>
                  </a:solidFill>
                </a:ln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marine turtles in </a:t>
            </a:r>
            <a:r>
              <a:rPr lang="en-US" sz="2800" b="1" spc="300" dirty="0" err="1">
                <a:ln>
                  <a:solidFill>
                    <a:schemeClr val="tx2"/>
                  </a:solidFill>
                </a:ln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Kazanli</a:t>
            </a:r>
            <a:r>
              <a:rPr lang="en-US" sz="2800" b="1" spc="300" dirty="0">
                <a:ln>
                  <a:solidFill>
                    <a:schemeClr val="tx2"/>
                  </a:solidFill>
                </a:ln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(Turkey</a:t>
            </a:r>
            <a:r>
              <a:rPr lang="en-US" sz="2800" b="1" spc="300" dirty="0" smtClean="0">
                <a:ln>
                  <a:solidFill>
                    <a:schemeClr val="tx2"/>
                  </a:solidFill>
                </a:ln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spc="300" dirty="0" smtClean="0">
                <a:ln>
                  <a:solidFill>
                    <a:schemeClr val="tx2"/>
                  </a:solidFill>
                </a:ln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New Complaint about </a:t>
            </a:r>
            <a:r>
              <a:rPr lang="en-US" sz="2800" b="1" spc="300" dirty="0" err="1" smtClean="0">
                <a:ln>
                  <a:solidFill>
                    <a:schemeClr val="tx2"/>
                  </a:solidFill>
                </a:ln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Anamur</a:t>
            </a:r>
            <a:r>
              <a:rPr lang="en-US" sz="2800" b="1" spc="300" dirty="0" smtClean="0">
                <a:ln>
                  <a:solidFill>
                    <a:schemeClr val="tx2"/>
                  </a:solidFill>
                </a:ln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(Turkey)</a:t>
            </a:r>
            <a:endParaRPr lang="en-US" sz="2800" b="1" spc="300" dirty="0">
              <a:ln>
                <a:solidFill>
                  <a:schemeClr val="tx2"/>
                </a:solidFill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7" name="Picture 6" descr="\\Med-sbs\medasset-documents\Office Essentials\MEDASSET VISUAL IDENTITY\25 YEAR LOGO\LOGO HORIZONAL ENG rgb-01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173"/>
          <a:stretch>
            <a:fillRect/>
          </a:stretch>
        </p:blipFill>
        <p:spPr bwMode="auto">
          <a:xfrm>
            <a:off x="3284538" y="188913"/>
            <a:ext cx="2574925" cy="107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5 - Ορθογώνιο"/>
          <p:cNvSpPr/>
          <p:nvPr/>
        </p:nvSpPr>
        <p:spPr>
          <a:xfrm>
            <a:off x="144016" y="5046175"/>
            <a:ext cx="9144000" cy="1815882"/>
          </a:xfrm>
          <a:prstGeom prst="rect">
            <a:avLst/>
          </a:prstGeom>
          <a:effectLst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39th 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Meeting of the Standing Committee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Bern Convention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3-6 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December </a:t>
            </a:r>
            <a:r>
              <a:rPr lang="en-US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2019</a:t>
            </a:r>
            <a:endParaRPr lang="en-US" sz="2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724706" y="152390"/>
            <a:ext cx="981359" cy="307777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l-G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spcBef>
                <a:spcPts val="0"/>
              </a:spcBef>
              <a:defRPr/>
            </a:pPr>
            <a:r>
              <a:rPr lang="en-US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Vani" panose="020B0502040204020203" pitchFamily="34" charset="0"/>
              </a:rPr>
              <a:t>Slide </a:t>
            </a:r>
            <a:r>
              <a:rPr lang="en-US" sz="1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Vani" panose="020B0502040204020203" pitchFamily="34" charset="0"/>
              </a:rPr>
              <a:t>1/14</a:t>
            </a:r>
            <a:endParaRPr lang="el-GR" sz="1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Vani" panose="020B0502040204020203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4" descr="C:\Users\KonstantinaKostoula\Desktop\ppt-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4" name="Picture 4" descr="C:\Users\KonstantinaKostoula\Desktop\ppt-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33" y="-171400"/>
            <a:ext cx="9144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>
          <a:xfrm>
            <a:off x="-23812" y="348959"/>
            <a:ext cx="9144000" cy="1054100"/>
          </a:xfrm>
        </p:spPr>
        <p:txBody>
          <a:bodyPr/>
          <a:lstStyle/>
          <a:p>
            <a:pPr eaLnBrk="1" hangingPunct="1"/>
            <a:r>
              <a:rPr lang="en-GB" altLang="en-US" sz="22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Rec. No. 95 Measure N</a:t>
            </a:r>
            <a:r>
              <a:rPr lang="en-GB" altLang="en-US" sz="2200" b="1" u="sng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GB" altLang="en-US" sz="22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6: </a:t>
            </a:r>
            <a:r>
              <a:rPr lang="en-GB" alt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alt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Setting in place </a:t>
            </a:r>
            <a:r>
              <a:rPr lang="en-US" altLang="en-US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monitoring </a:t>
            </a:r>
            <a:r>
              <a:rPr lang="en-US" alt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of beach erosion, </a:t>
            </a:r>
            <a:r>
              <a:rPr lang="en-US" altLang="en-US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 order to </a:t>
            </a:r>
            <a:r>
              <a:rPr lang="en-US" alt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take remedial </a:t>
            </a:r>
            <a:r>
              <a:rPr lang="en-US" altLang="en-US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measures, </a:t>
            </a:r>
            <a:r>
              <a:rPr lang="en-US" alt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as needed:</a:t>
            </a:r>
            <a:endParaRPr lang="en-GB" altLang="en-US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904876" y="2236"/>
            <a:ext cx="226215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500" dirty="0">
                <a:ln w="0"/>
                <a:solidFill>
                  <a:schemeClr val="accent1">
                    <a:lumMod val="50000"/>
                  </a:schemeClr>
                </a:solidFill>
              </a:rPr>
              <a:t>Survey September 2019</a:t>
            </a:r>
            <a:endParaRPr lang="en-GB" sz="1500" dirty="0">
              <a:ln w="0"/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076056" y="6106283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	</a:t>
            </a:r>
          </a:p>
        </p:txBody>
      </p:sp>
      <p:sp>
        <p:nvSpPr>
          <p:cNvPr id="21" name="Rectangle 20"/>
          <p:cNvSpPr/>
          <p:nvPr/>
        </p:nvSpPr>
        <p:spPr>
          <a:xfrm>
            <a:off x="7957825" y="231699"/>
            <a:ext cx="1080745" cy="307777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l-G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spcBef>
                <a:spcPts val="0"/>
              </a:spcBef>
              <a:defRPr/>
            </a:pPr>
            <a:r>
              <a:rPr lang="en-US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Vani" panose="020B0502040204020203" pitchFamily="34" charset="0"/>
              </a:rPr>
              <a:t>Slide </a:t>
            </a:r>
            <a:r>
              <a:rPr lang="en-US" sz="1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Vani" panose="020B0502040204020203" pitchFamily="34" charset="0"/>
              </a:rPr>
              <a:t>9b/14</a:t>
            </a:r>
            <a:endParaRPr lang="el-GR" sz="1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Vani" panose="020B0502040204020203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0385" y="2018612"/>
            <a:ext cx="6999513" cy="18840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0384" y="4110297"/>
            <a:ext cx="6999513" cy="186094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39551" y="5964686"/>
            <a:ext cx="77916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Coastal erosion progress in K3. Top: Satellite image 2007. Bottom: Satellite image 2018 (Source: Google Earth)</a:t>
            </a:r>
            <a:endParaRPr lang="el-GR" dirty="0"/>
          </a:p>
        </p:txBody>
      </p:sp>
      <p:sp>
        <p:nvSpPr>
          <p:cNvPr id="9" name="Rectangle 8"/>
          <p:cNvSpPr/>
          <p:nvPr/>
        </p:nvSpPr>
        <p:spPr>
          <a:xfrm>
            <a:off x="-8284" y="1339645"/>
            <a:ext cx="91284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rgbClr val="E95C35"/>
                </a:solidFill>
                <a:ea typeface="Times New Roman" panose="02020603050405020304" pitchFamily="18" charset="0"/>
              </a:rPr>
              <a:t>The beach front in area K3 has decreased dramatically and can no longer sustain any turtle nests.</a:t>
            </a:r>
          </a:p>
        </p:txBody>
      </p:sp>
    </p:spTree>
    <p:extLst>
      <p:ext uri="{BB962C8B-B14F-4D97-AF65-F5344CB8AC3E}">
        <p14:creationId xmlns:p14="http://schemas.microsoft.com/office/powerpoint/2010/main" val="4495659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 descr="C:\Users\KonstantinaKostoula\Desktop\ppt-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10" y="135122"/>
            <a:ext cx="9144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6" name="Rectangle 2"/>
          <p:cNvSpPr txBox="1">
            <a:spLocks noChangeArrowheads="1"/>
          </p:cNvSpPr>
          <p:nvPr/>
        </p:nvSpPr>
        <p:spPr bwMode="auto">
          <a:xfrm>
            <a:off x="-37986" y="343818"/>
            <a:ext cx="9144000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GB" altLang="en-US" sz="22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</a:rPr>
              <a:t>Rec. No. 95 Measure N</a:t>
            </a:r>
            <a:r>
              <a:rPr lang="en-GB" altLang="en-US" sz="2200" b="1" u="sng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o</a:t>
            </a:r>
            <a:r>
              <a:rPr lang="en-GB" altLang="en-US" sz="22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</a:rPr>
              <a:t> 10: </a:t>
            </a:r>
            <a:r>
              <a:rPr lang="en-GB" alt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</a:rPr>
              <a:t/>
            </a:r>
            <a:br>
              <a:rPr lang="en-GB" alt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</a:rPr>
            </a:br>
            <a:r>
              <a:rPr lang="en-US" alt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</a:rPr>
              <a:t>Removing as appropriate the hazardous waste accumulated over the years close to the beach as a result of industrial activities</a:t>
            </a:r>
            <a:endParaRPr lang="en-GB" altLang="en-US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j-ea"/>
            </a:endParaRPr>
          </a:p>
        </p:txBody>
      </p:sp>
      <p:grpSp>
        <p:nvGrpSpPr>
          <p:cNvPr id="15364" name="Group 2"/>
          <p:cNvGrpSpPr>
            <a:grpSpLocks/>
          </p:cNvGrpSpPr>
          <p:nvPr/>
        </p:nvGrpSpPr>
        <p:grpSpPr bwMode="auto">
          <a:xfrm>
            <a:off x="6298170" y="3086735"/>
            <a:ext cx="2819016" cy="3643173"/>
            <a:chOff x="6285951" y="3505141"/>
            <a:chExt cx="2893569" cy="3643684"/>
          </a:xfrm>
        </p:grpSpPr>
        <p:pic>
          <p:nvPicPr>
            <p:cNvPr id="15371" name="Picture 4" descr="\\Med-sbs\Photos\turtles\locations\mediterranean\turkey\kazanli\2000coekazanli-1.tif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4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85951" y="3505141"/>
              <a:ext cx="2893569" cy="23973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Rectangle 3"/>
            <p:cNvSpPr/>
            <p:nvPr/>
          </p:nvSpPr>
          <p:spPr bwMode="auto">
            <a:xfrm>
              <a:off x="6297400" y="5902463"/>
              <a:ext cx="2870652" cy="12463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algn="just" eaLnBrk="1" hangingPunct="1">
                <a:defRPr/>
              </a:pPr>
              <a:r>
                <a:rPr lang="en-GB" sz="1500" dirty="0">
                  <a:solidFill>
                    <a:srgbClr val="FF0000"/>
                  </a:solidFill>
                </a:rPr>
                <a:t>Nesting green turtles are encrusted with calcium carbonate compounds due to the factory’s discharges into the </a:t>
              </a:r>
              <a:r>
                <a:rPr lang="en-GB" sz="1500" dirty="0" smtClean="0">
                  <a:solidFill>
                    <a:srgbClr val="FF0000"/>
                  </a:solidFill>
                </a:rPr>
                <a:t>sea</a:t>
              </a:r>
              <a:endParaRPr lang="en-GB" sz="1500" dirty="0">
                <a:solidFill>
                  <a:srgbClr val="FF0000"/>
                </a:solidFill>
              </a:endParaRPr>
            </a:p>
          </p:txBody>
        </p:sp>
      </p:grpSp>
      <p:sp>
        <p:nvSpPr>
          <p:cNvPr id="19" name="Rectangle 18"/>
          <p:cNvSpPr/>
          <p:nvPr/>
        </p:nvSpPr>
        <p:spPr>
          <a:xfrm>
            <a:off x="64065" y="1332409"/>
            <a:ext cx="6842125" cy="1754326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AU" i="1" dirty="0"/>
              <a:t>Soda chrome factory: </a:t>
            </a:r>
          </a:p>
          <a:p>
            <a:pPr eaLnBrk="1" hangingPunct="1">
              <a:defRPr/>
            </a:pPr>
            <a:r>
              <a:rPr lang="en-AU" i="1" dirty="0" smtClean="0">
                <a:solidFill>
                  <a:srgbClr val="E95C35"/>
                </a:solidFill>
              </a:rPr>
              <a:t>1.5 million tons of </a:t>
            </a:r>
            <a:r>
              <a:rPr lang="en-GB" i="1" dirty="0" smtClean="0">
                <a:solidFill>
                  <a:srgbClr val="E95C35"/>
                </a:solidFill>
              </a:rPr>
              <a:t>hazardous toxic waste covered with plastic sheeting</a:t>
            </a:r>
            <a:r>
              <a:rPr lang="en-AU" i="1" dirty="0" smtClean="0">
                <a:solidFill>
                  <a:srgbClr val="E95C35"/>
                </a:solidFill>
              </a:rPr>
              <a:t> have been </a:t>
            </a:r>
            <a:r>
              <a:rPr lang="en-GB" i="1" dirty="0" smtClean="0">
                <a:solidFill>
                  <a:srgbClr val="E95C35"/>
                </a:solidFill>
              </a:rPr>
              <a:t>deposited and remain right beside </a:t>
            </a:r>
            <a:r>
              <a:rPr lang="en-AU" i="1" dirty="0" err="1" smtClean="0">
                <a:solidFill>
                  <a:srgbClr val="E95C35"/>
                </a:solidFill>
              </a:rPr>
              <a:t>Kazanli</a:t>
            </a:r>
            <a:r>
              <a:rPr lang="en-AU" i="1" dirty="0" smtClean="0">
                <a:solidFill>
                  <a:srgbClr val="E95C35"/>
                </a:solidFill>
              </a:rPr>
              <a:t> nesting beach.</a:t>
            </a:r>
          </a:p>
          <a:p>
            <a:pPr eaLnBrk="1" hangingPunct="1">
              <a:defRPr/>
            </a:pPr>
            <a:endParaRPr lang="en-AU" b="1" i="1" dirty="0"/>
          </a:p>
          <a:p>
            <a:pPr eaLnBrk="1" hangingPunct="1">
              <a:defRPr/>
            </a:pPr>
            <a:r>
              <a:rPr lang="en-AU" b="1" i="1" dirty="0"/>
              <a:t>Little progress</a:t>
            </a:r>
            <a:endParaRPr lang="en-GB" i="1" dirty="0"/>
          </a:p>
        </p:txBody>
      </p:sp>
      <p:sp>
        <p:nvSpPr>
          <p:cNvPr id="26" name="Rectangle 25"/>
          <p:cNvSpPr/>
          <p:nvPr/>
        </p:nvSpPr>
        <p:spPr>
          <a:xfrm>
            <a:off x="6903486" y="23868"/>
            <a:ext cx="226215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500" dirty="0">
                <a:ln w="0"/>
                <a:solidFill>
                  <a:schemeClr val="accent1">
                    <a:lumMod val="50000"/>
                  </a:schemeClr>
                </a:solidFill>
              </a:rPr>
              <a:t>Survey September 2019</a:t>
            </a:r>
            <a:endParaRPr lang="en-GB" sz="1500" dirty="0">
              <a:ln w="0"/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4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78" y="3092470"/>
            <a:ext cx="3125264" cy="2391251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38786" y="5497754"/>
            <a:ext cx="3117303" cy="55399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 eaLnBrk="1" hangingPunct="1">
              <a:defRPr/>
            </a:pPr>
            <a:r>
              <a:rPr lang="en-US" sz="1500" dirty="0">
                <a:solidFill>
                  <a:srgbClr val="FF0000"/>
                </a:solidFill>
                <a:ea typeface="Times New Roman" panose="02020603050405020304" pitchFamily="18" charset="0"/>
              </a:rPr>
              <a:t>Close-up of the waste deposits (section K4) </a:t>
            </a:r>
            <a:endParaRPr lang="en-GB" sz="1500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8958" y="3086735"/>
            <a:ext cx="3058938" cy="2396986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186364" y="5489405"/>
            <a:ext cx="3081531" cy="101566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 eaLnBrk="1" hangingPunct="1">
              <a:defRPr/>
            </a:pPr>
            <a:r>
              <a:rPr lang="en-US" sz="1500" dirty="0" smtClean="0">
                <a:solidFill>
                  <a:srgbClr val="FF0000"/>
                </a:solidFill>
                <a:ea typeface="Times New Roman" panose="02020603050405020304" pitchFamily="18" charset="0"/>
              </a:rPr>
              <a:t>Close-up </a:t>
            </a:r>
            <a:r>
              <a:rPr lang="en-US" sz="1500" dirty="0">
                <a:solidFill>
                  <a:srgbClr val="FF0000"/>
                </a:solidFill>
                <a:ea typeface="Times New Roman" panose="02020603050405020304" pitchFamily="18" charset="0"/>
              </a:rPr>
              <a:t>of the waste hills </a:t>
            </a:r>
            <a:r>
              <a:rPr lang="en-US" sz="1500" dirty="0" smtClean="0">
                <a:solidFill>
                  <a:srgbClr val="FF0000"/>
                </a:solidFill>
                <a:ea typeface="Times New Roman" panose="02020603050405020304" pitchFamily="18" charset="0"/>
              </a:rPr>
              <a:t>NEAREST </a:t>
            </a:r>
            <a:r>
              <a:rPr lang="en-US" sz="1500" dirty="0">
                <a:solidFill>
                  <a:srgbClr val="FF0000"/>
                </a:solidFill>
                <a:ea typeface="Times New Roman" panose="02020603050405020304" pitchFamily="18" charset="0"/>
              </a:rPr>
              <a:t>to the sea, with the watch tower by the shore, and the stone wall (section </a:t>
            </a:r>
            <a:r>
              <a:rPr lang="en-US" sz="1500" dirty="0" smtClean="0">
                <a:solidFill>
                  <a:srgbClr val="FF0000"/>
                </a:solidFill>
                <a:ea typeface="Times New Roman" panose="02020603050405020304" pitchFamily="18" charset="0"/>
              </a:rPr>
              <a:t>K4)</a:t>
            </a:r>
            <a:endParaRPr lang="en-GB" sz="1500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895426" y="273621"/>
            <a:ext cx="1080745" cy="307777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l-G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spcBef>
                <a:spcPts val="0"/>
              </a:spcBef>
              <a:defRPr/>
            </a:pPr>
            <a:r>
              <a:rPr lang="en-US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Vani" panose="020B0502040204020203" pitchFamily="34" charset="0"/>
              </a:rPr>
              <a:t>Slide </a:t>
            </a:r>
            <a:r>
              <a:rPr lang="en-US" sz="1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Vani" panose="020B0502040204020203" pitchFamily="34" charset="0"/>
              </a:rPr>
              <a:t>10/14</a:t>
            </a:r>
            <a:endParaRPr lang="el-GR" sz="1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Vani" panose="020B0502040204020203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C:\Users\KonstantinaKostoula\Desktop\ppt-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6864424" y="45586"/>
            <a:ext cx="226215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500" dirty="0">
                <a:ln w="0"/>
                <a:solidFill>
                  <a:schemeClr val="accent1">
                    <a:lumMod val="50000"/>
                  </a:schemeClr>
                </a:solidFill>
              </a:rPr>
              <a:t>Survey September 2019</a:t>
            </a:r>
            <a:endParaRPr lang="en-GB" sz="1500" dirty="0">
              <a:ln w="0"/>
              <a:solidFill>
                <a:schemeClr val="accent1">
                  <a:lumMod val="50000"/>
                </a:schemeClr>
              </a:solidFill>
            </a:endParaRPr>
          </a:p>
        </p:txBody>
      </p:sp>
      <p:grpSp>
        <p:nvGrpSpPr>
          <p:cNvPr id="9223" name="Group 7"/>
          <p:cNvGrpSpPr>
            <a:grpSpLocks/>
          </p:cNvGrpSpPr>
          <p:nvPr/>
        </p:nvGrpSpPr>
        <p:grpSpPr bwMode="auto">
          <a:xfrm>
            <a:off x="190001" y="460660"/>
            <a:ext cx="8829577" cy="5648271"/>
            <a:chOff x="135622" y="-1984553"/>
            <a:chExt cx="8828867" cy="5648875"/>
          </a:xfrm>
        </p:grpSpPr>
        <p:sp>
          <p:nvSpPr>
            <p:cNvPr id="25" name="Rectangle 2"/>
            <p:cNvSpPr>
              <a:spLocks noChangeArrowheads="1"/>
            </p:cNvSpPr>
            <p:nvPr/>
          </p:nvSpPr>
          <p:spPr bwMode="auto">
            <a:xfrm>
              <a:off x="155509" y="-1096722"/>
              <a:ext cx="8382915" cy="1477486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anchor="ctr">
              <a:spAutoFit/>
            </a:bodyPr>
            <a:lstStyle/>
            <a:p>
              <a:pPr>
                <a:defRPr/>
              </a:pPr>
              <a:r>
                <a:rPr lang="en-US" i="1" dirty="0">
                  <a:solidFill>
                    <a:srgbClr val="E95C35"/>
                  </a:solidFill>
                  <a:ea typeface="Times New Roman" panose="02020603050405020304" pitchFamily="18" charset="0"/>
                </a:rPr>
                <a:t>The </a:t>
              </a:r>
              <a:r>
                <a:rPr lang="en-US" i="1" dirty="0" smtClean="0">
                  <a:solidFill>
                    <a:srgbClr val="E95C35"/>
                  </a:solidFill>
                  <a:ea typeface="Times New Roman" panose="02020603050405020304" pitchFamily="18" charset="0"/>
                </a:rPr>
                <a:t>local government's </a:t>
              </a:r>
              <a:r>
                <a:rPr lang="en-US" i="1" dirty="0" err="1">
                  <a:solidFill>
                    <a:srgbClr val="E95C35"/>
                  </a:solidFill>
                  <a:ea typeface="Times New Roman" panose="02020603050405020304" pitchFamily="18" charset="0"/>
                </a:rPr>
                <a:t>Kurumsal</a:t>
              </a:r>
              <a:r>
                <a:rPr lang="en-US" i="1" dirty="0">
                  <a:solidFill>
                    <a:srgbClr val="E95C35"/>
                  </a:solidFill>
                  <a:ea typeface="Times New Roman" panose="02020603050405020304" pitchFamily="18" charset="0"/>
                </a:rPr>
                <a:t> website is not functional.</a:t>
              </a:r>
            </a:p>
            <a:p>
              <a:pPr>
                <a:defRPr/>
              </a:pPr>
              <a:endParaRPr lang="en-US" i="1" dirty="0">
                <a:ea typeface="Times New Roman" panose="02020603050405020304" pitchFamily="18" charset="0"/>
              </a:endParaRPr>
            </a:p>
            <a:p>
              <a:pPr>
                <a:defRPr/>
              </a:pPr>
              <a:r>
                <a:rPr lang="en-US" altLang="en-US" b="1" i="1" dirty="0" smtClean="0">
                  <a:ea typeface="Times New Roman" panose="02020603050405020304" pitchFamily="18" charset="0"/>
                </a:rPr>
                <a:t>Inadequate </a:t>
              </a:r>
              <a:r>
                <a:rPr lang="en-GB" b="1" i="1" dirty="0" smtClean="0">
                  <a:ea typeface="Times New Roman" panose="02020603050405020304" pitchFamily="18" charset="0"/>
                </a:rPr>
                <a:t>information available about effectiveness of waste treatment, and quality of discharge water draining into the sea</a:t>
              </a:r>
              <a:endParaRPr lang="en-GB" altLang="en-US" b="1" i="1" dirty="0">
                <a:ea typeface="Times New Roman" panose="02020603050405020304" pitchFamily="18" charset="0"/>
              </a:endParaRPr>
            </a:p>
            <a:p>
              <a:pPr>
                <a:defRPr/>
              </a:pPr>
              <a:endParaRPr lang="en-US" altLang="en-US" i="1" dirty="0">
                <a:latin typeface="+mn-lt"/>
                <a:ea typeface="Times New Roman" panose="02020603050405020304" pitchFamily="18" charset="0"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135622" y="-1984553"/>
              <a:ext cx="8549589" cy="1016109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GB" altLang="en-US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+mj-ea"/>
                </a:rPr>
                <a:t>Rec. No. 95 Measure N</a:t>
              </a:r>
              <a:r>
                <a:rPr lang="en-GB" altLang="en-US" sz="2000" b="1" baseline="30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o</a:t>
              </a:r>
              <a:r>
                <a:rPr lang="en-GB" altLang="en-US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+mj-ea"/>
                </a:rPr>
                <a:t> 12:</a:t>
              </a:r>
              <a:br>
                <a:rPr lang="en-GB" altLang="en-US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+mj-ea"/>
                </a:rPr>
              </a:br>
              <a:r>
                <a:rPr lang="en-US" altLang="en-US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+mj-ea"/>
                </a:rPr>
                <a:t>Applying appropriate treatment to sewage waters from Kazanlı, </a:t>
              </a:r>
              <a:r>
                <a:rPr lang="en-US" altLang="en-US" sz="20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+mj-ea"/>
                </a:rPr>
                <a:t>in order </a:t>
              </a:r>
              <a:r>
                <a:rPr lang="en-US" altLang="en-US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+mj-ea"/>
                </a:rPr>
                <a:t>to free the back of the beach from pollution</a:t>
              </a:r>
              <a:endParaRPr lang="en-GB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311721" y="3342024"/>
              <a:ext cx="8652768" cy="322298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>
                <a:defRPr/>
              </a:pPr>
              <a:endParaRPr lang="en-GB" altLang="en-US" sz="1500" b="1" i="1" dirty="0">
                <a:latin typeface="+mn-lt"/>
                <a:ea typeface="Times New Roman" panose="02020603050405020304" pitchFamily="18" charset="0"/>
              </a:endParaRPr>
            </a:p>
          </p:txBody>
        </p:sp>
      </p:grpSp>
      <p:pic>
        <p:nvPicPr>
          <p:cNvPr id="17" name="Picture 6" descr="\\Med-sbs\medasset-documents\Office Essentials\MEDASSET VISUAL IDENTITY\25 YEAR LOGO\LOGO HORIZONAL ENG rgb-01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173"/>
          <a:stretch>
            <a:fillRect/>
          </a:stretch>
        </p:blipFill>
        <p:spPr bwMode="auto">
          <a:xfrm>
            <a:off x="7173899" y="6137059"/>
            <a:ext cx="1944005" cy="738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3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90" y="2948082"/>
            <a:ext cx="4392488" cy="280788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55233" y="5766197"/>
            <a:ext cx="4572000" cy="67710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rgbClr val="FF0000"/>
                </a:solidFill>
                <a:ea typeface="Times New Roman" panose="02020603050405020304" pitchFamily="18" charset="0"/>
              </a:rPr>
              <a:t>Small drainage channel to the west of the soda-chrome factory in section K4 </a:t>
            </a:r>
            <a:r>
              <a:rPr lang="en-US" sz="2000" b="1" dirty="0">
                <a:solidFill>
                  <a:schemeClr val="accent6"/>
                </a:solidFill>
                <a:latin typeface="+mn-lt"/>
                <a:ea typeface="Times New Roman" panose="02020603050405020304" pitchFamily="18" charset="0"/>
              </a:rPr>
              <a:t>	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3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2648" y="2948082"/>
            <a:ext cx="4187633" cy="281811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812935" y="578576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rgbClr val="FF0000"/>
                </a:solidFill>
                <a:ea typeface="Times New Roman" panose="02020603050405020304" pitchFamily="18" charset="0"/>
              </a:rPr>
              <a:t>Larger drainage channel in the middle of section K4 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	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923031" y="328971"/>
            <a:ext cx="1067408" cy="307777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l-G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spcBef>
                <a:spcPts val="0"/>
              </a:spcBef>
              <a:defRPr/>
            </a:pPr>
            <a:r>
              <a:rPr lang="en-US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Vani" panose="020B0502040204020203" pitchFamily="34" charset="0"/>
              </a:rPr>
              <a:t>Slide </a:t>
            </a:r>
            <a:r>
              <a:rPr lang="en-US" sz="1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Vani" panose="020B0502040204020203" pitchFamily="34" charset="0"/>
              </a:rPr>
              <a:t>11/14</a:t>
            </a:r>
            <a:endParaRPr lang="el-GR" sz="1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Van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961821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 descr="C:\Users\KonstantinaKostoula\Desktop\ppt-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-30163"/>
            <a:ext cx="9144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0"/>
            <a:ext cx="6435725" cy="909638"/>
          </a:xfrm>
        </p:spPr>
        <p:txBody>
          <a:bodyPr/>
          <a:lstStyle/>
          <a:p>
            <a:pPr eaLnBrk="1" hangingPunct="1"/>
            <a:r>
              <a:rPr lang="en-GB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Recommendation No. 95 (2002)</a:t>
            </a:r>
            <a:br>
              <a:rPr lang="en-GB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2002-2019: </a:t>
            </a:r>
            <a:r>
              <a:rPr lang="en-GB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little or no progress</a:t>
            </a:r>
          </a:p>
        </p:txBody>
      </p:sp>
      <p:sp>
        <p:nvSpPr>
          <p:cNvPr id="31745" name="Rectangle 1"/>
          <p:cNvSpPr>
            <a:spLocks noChangeArrowheads="1"/>
          </p:cNvSpPr>
          <p:nvPr/>
        </p:nvSpPr>
        <p:spPr bwMode="auto">
          <a:xfrm>
            <a:off x="403225" y="662703"/>
            <a:ext cx="8416925" cy="5170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spcCol="108000" anchor="ctr">
            <a:spAutoFit/>
          </a:bodyPr>
          <a:lstStyle/>
          <a:p>
            <a:pPr marL="830263" lvl="1" indent="-285750" eaLnBrk="1" hangingPunct="1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endParaRPr lang="en-GB" i="1" dirty="0">
              <a:latin typeface="+mn-lt"/>
              <a:cs typeface="Arial" charset="0"/>
            </a:endParaRPr>
          </a:p>
          <a:p>
            <a:pPr marL="830263" lvl="1" indent="-285750" eaLnBrk="1" hangingPunct="1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GB" i="1" dirty="0"/>
              <a:t>(Rec. No1) remove greenhouses : </a:t>
            </a:r>
            <a:r>
              <a:rPr lang="en-GB" b="1" i="1" dirty="0">
                <a:solidFill>
                  <a:schemeClr val="accent2"/>
                </a:solidFill>
              </a:rPr>
              <a:t>not implemented</a:t>
            </a:r>
          </a:p>
          <a:p>
            <a:pPr marL="830263" lvl="1" indent="-285750" eaLnBrk="1" hangingPunct="1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GB" i="1" dirty="0"/>
              <a:t>(Rec. No2) moving the taxi parking area : </a:t>
            </a:r>
            <a:r>
              <a:rPr lang="en-GB" b="1" i="1" dirty="0">
                <a:solidFill>
                  <a:schemeClr val="accent2"/>
                </a:solidFill>
              </a:rPr>
              <a:t>partially </a:t>
            </a:r>
            <a:r>
              <a:rPr lang="en-GB" b="1" i="1" dirty="0" smtClean="0">
                <a:solidFill>
                  <a:schemeClr val="accent2"/>
                </a:solidFill>
              </a:rPr>
              <a:t>implemented</a:t>
            </a:r>
            <a:endParaRPr lang="en-GB" b="1" i="1" dirty="0">
              <a:solidFill>
                <a:schemeClr val="accent2"/>
              </a:solidFill>
            </a:endParaRPr>
          </a:p>
          <a:p>
            <a:pPr marL="830263" lvl="2" indent="-285750" eaLnBrk="1" hangingPunct="1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GB" i="1" dirty="0"/>
              <a:t>(Rec. No3) remove plastic debris: </a:t>
            </a:r>
            <a:r>
              <a:rPr lang="en-GB" b="1" i="1" dirty="0">
                <a:solidFill>
                  <a:schemeClr val="accent2"/>
                </a:solidFill>
              </a:rPr>
              <a:t>partially implemented</a:t>
            </a:r>
          </a:p>
          <a:p>
            <a:pPr marL="830263" lvl="2" indent="-285750" eaLnBrk="1" hangingPunct="1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GB" i="1" dirty="0"/>
              <a:t>(Rec.No4) light screening : </a:t>
            </a:r>
            <a:r>
              <a:rPr lang="en-GB" b="1" i="1" dirty="0">
                <a:solidFill>
                  <a:schemeClr val="accent2"/>
                </a:solidFill>
              </a:rPr>
              <a:t>partially implemented</a:t>
            </a:r>
          </a:p>
          <a:p>
            <a:pPr marL="830263" lvl="1" indent="-285750" eaLnBrk="1" hangingPunct="1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GB" i="1" u="sng" dirty="0"/>
              <a:t>(Rec.No6) monitoring beach erosion </a:t>
            </a:r>
            <a:r>
              <a:rPr lang="en-GB" i="1" dirty="0"/>
              <a:t>: </a:t>
            </a:r>
            <a:r>
              <a:rPr lang="en-GB" b="1" i="1" dirty="0">
                <a:solidFill>
                  <a:schemeClr val="accent2"/>
                </a:solidFill>
              </a:rPr>
              <a:t>not addressed- erosion has increased</a:t>
            </a:r>
            <a:endParaRPr lang="en-GB" b="1" i="1" u="sng" dirty="0">
              <a:solidFill>
                <a:schemeClr val="accent2"/>
              </a:solidFill>
            </a:endParaRPr>
          </a:p>
          <a:p>
            <a:pPr marL="830263" lvl="1" indent="-285750" eaLnBrk="1" hangingPunct="1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GB" i="1" dirty="0"/>
              <a:t>(Rec. No7) public awareness: </a:t>
            </a:r>
            <a:r>
              <a:rPr lang="en-GB" b="1" i="1" dirty="0">
                <a:solidFill>
                  <a:schemeClr val="accent2"/>
                </a:solidFill>
              </a:rPr>
              <a:t>partially implemented</a:t>
            </a:r>
          </a:p>
          <a:p>
            <a:pPr marL="830263" lvl="2" indent="-285750" eaLnBrk="1" hangingPunct="1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GB" i="1" dirty="0"/>
              <a:t>(Rec. No9) remove illegal building: </a:t>
            </a:r>
            <a:r>
              <a:rPr lang="en-GB" b="1" i="1" dirty="0">
                <a:solidFill>
                  <a:schemeClr val="accent2"/>
                </a:solidFill>
              </a:rPr>
              <a:t>not implemented</a:t>
            </a:r>
          </a:p>
          <a:p>
            <a:pPr marL="830263" lvl="2" indent="-285750" eaLnBrk="1" hangingPunct="1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GB" i="1" u="sng" dirty="0"/>
              <a:t>(Rec. No10) remove hazardous waste</a:t>
            </a:r>
            <a:r>
              <a:rPr lang="en-GB" i="1" dirty="0"/>
              <a:t>: </a:t>
            </a:r>
            <a:r>
              <a:rPr lang="en-GB" b="1" i="1" dirty="0">
                <a:solidFill>
                  <a:schemeClr val="accent2"/>
                </a:solidFill>
              </a:rPr>
              <a:t>waste remains</a:t>
            </a:r>
            <a:endParaRPr lang="en-GB" b="1" i="1" u="sng" dirty="0">
              <a:solidFill>
                <a:schemeClr val="accent2"/>
              </a:solidFill>
            </a:endParaRPr>
          </a:p>
          <a:p>
            <a:pPr marL="830263" lvl="2" indent="-285750" eaLnBrk="1" hangingPunct="1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GB" i="1" dirty="0"/>
              <a:t>(Rec. No11) remove wedding hall: </a:t>
            </a:r>
            <a:r>
              <a:rPr lang="en-GB" b="1" i="1" dirty="0">
                <a:solidFill>
                  <a:schemeClr val="accent2"/>
                </a:solidFill>
              </a:rPr>
              <a:t>not implemented</a:t>
            </a:r>
          </a:p>
          <a:p>
            <a:pPr marL="830263" lvl="2" indent="-285750" eaLnBrk="1" hangingPunct="1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GB" i="1" dirty="0"/>
              <a:t>(Rec. No12) chemical analysis of discharges at sea: </a:t>
            </a:r>
            <a:r>
              <a:rPr lang="en-GB" b="1" i="1" dirty="0" smtClean="0">
                <a:solidFill>
                  <a:schemeClr val="accent2"/>
                </a:solidFill>
              </a:rPr>
              <a:t>inadequate </a:t>
            </a:r>
            <a:r>
              <a:rPr lang="en-GB" b="1" i="1" dirty="0">
                <a:solidFill>
                  <a:schemeClr val="accent2"/>
                </a:solidFill>
              </a:rPr>
              <a:t>information</a:t>
            </a:r>
          </a:p>
          <a:p>
            <a:pPr marL="830263" lvl="2" indent="-285750" eaLnBrk="1" hangingPunct="1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GB" i="1" dirty="0"/>
              <a:t>(Rec. No13) remove houses on beach: </a:t>
            </a:r>
            <a:r>
              <a:rPr lang="en-GB" b="1" i="1" dirty="0">
                <a:solidFill>
                  <a:schemeClr val="accent2"/>
                </a:solidFill>
              </a:rPr>
              <a:t>not implemented</a:t>
            </a:r>
          </a:p>
          <a:p>
            <a:pPr marL="830263" lvl="2" indent="-285750" eaLnBrk="1" hangingPunct="1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endParaRPr lang="en-GB" i="1" dirty="0">
              <a:latin typeface="+mn-lt"/>
              <a:cs typeface="Arial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858000" y="109538"/>
            <a:ext cx="226215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500" dirty="0">
                <a:ln w="0"/>
                <a:solidFill>
                  <a:schemeClr val="accent1">
                    <a:lumMod val="50000"/>
                  </a:schemeClr>
                </a:solidFill>
              </a:rPr>
              <a:t>Survey September 2019</a:t>
            </a:r>
            <a:endParaRPr lang="en-GB" sz="1500" dirty="0">
              <a:ln w="0"/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7" name="Picture 6" descr="\\Med-sbs\medasset-documents\Office Essentials\MEDASSET VISUAL IDENTITY\25 YEAR LOGO\LOGO HORIZONAL ENG rgb-01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173"/>
          <a:stretch>
            <a:fillRect/>
          </a:stretch>
        </p:blipFill>
        <p:spPr bwMode="auto">
          <a:xfrm>
            <a:off x="7176183" y="6119043"/>
            <a:ext cx="1944005" cy="738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7781330" y="363037"/>
            <a:ext cx="1080745" cy="307777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l-G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spcBef>
                <a:spcPts val="0"/>
              </a:spcBef>
              <a:defRPr/>
            </a:pPr>
            <a:r>
              <a:rPr lang="en-US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Vani" panose="020B0502040204020203" pitchFamily="34" charset="0"/>
              </a:rPr>
              <a:t>Slide </a:t>
            </a:r>
            <a:r>
              <a:rPr lang="en-US" sz="1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Vani" panose="020B0502040204020203" pitchFamily="34" charset="0"/>
              </a:rPr>
              <a:t>12/14</a:t>
            </a:r>
            <a:endParaRPr lang="el-GR" sz="1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Vani" panose="020B0502040204020203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 descr="C:\Users\KonstantinaKostoula\Desktop\ppt-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13" y="0"/>
            <a:ext cx="9144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Title 1"/>
          <p:cNvSpPr>
            <a:spLocks noGrp="1"/>
          </p:cNvSpPr>
          <p:nvPr>
            <p:ph type="title"/>
          </p:nvPr>
        </p:nvSpPr>
        <p:spPr>
          <a:xfrm>
            <a:off x="28709" y="154181"/>
            <a:ext cx="5095875" cy="471488"/>
          </a:xfrm>
        </p:spPr>
        <p:txBody>
          <a:bodyPr/>
          <a:lstStyle/>
          <a:p>
            <a:pPr eaLnBrk="1" hangingPunct="1"/>
            <a:r>
              <a:rPr lang="en-GB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Recommendation No. 95 (2002)</a:t>
            </a:r>
            <a:r>
              <a:rPr lang="en-GB" altLang="en-US" sz="2000" dirty="0">
                <a:cs typeface="Times New Roman" panose="02020603050405020304" pitchFamily="18" charset="0"/>
              </a:rPr>
              <a:t/>
            </a:r>
            <a:br>
              <a:rPr lang="en-GB" altLang="en-US" sz="2000" dirty="0">
                <a:cs typeface="Times New Roman" panose="02020603050405020304" pitchFamily="18" charset="0"/>
              </a:rPr>
            </a:br>
            <a:endParaRPr lang="en-GB" altLang="en-US" sz="2000" dirty="0"/>
          </a:p>
        </p:txBody>
      </p:sp>
      <p:sp>
        <p:nvSpPr>
          <p:cNvPr id="4" name="Rectangle 3"/>
          <p:cNvSpPr/>
          <p:nvPr/>
        </p:nvSpPr>
        <p:spPr>
          <a:xfrm>
            <a:off x="-23813" y="500548"/>
            <a:ext cx="9120158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spcAft>
                <a:spcPts val="1200"/>
              </a:spcAft>
              <a:defRPr/>
            </a:pPr>
            <a:r>
              <a:rPr lang="en-US" b="1" dirty="0"/>
              <a:t>MEDASSET wishes to </a:t>
            </a:r>
            <a:r>
              <a:rPr lang="en-US" b="1" dirty="0" smtClean="0"/>
              <a:t>emphasize </a:t>
            </a:r>
            <a:r>
              <a:rPr lang="en-US" b="1" dirty="0"/>
              <a:t>its concern about lack of implementation of:</a:t>
            </a:r>
            <a:endParaRPr lang="en-GB" dirty="0"/>
          </a:p>
          <a:p>
            <a:pPr marL="285750" indent="-285750" algn="just" eaLnBrk="1" hangingPunct="1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b="1" dirty="0" smtClean="0"/>
              <a:t>Measure No. 6 </a:t>
            </a:r>
            <a:r>
              <a:rPr lang="en-US" dirty="0" smtClean="0"/>
              <a:t>for </a:t>
            </a:r>
            <a:r>
              <a:rPr lang="en-US" b="1" dirty="0" smtClean="0">
                <a:solidFill>
                  <a:schemeClr val="accent2"/>
                </a:solidFill>
              </a:rPr>
              <a:t>erosion control </a:t>
            </a:r>
            <a:r>
              <a:rPr lang="en-US" dirty="0" smtClean="0"/>
              <a:t>which continues at an appalling speed and represents a major threat which can undermine all other conservation efforts. Significant loss of beach calls for urgent and drastic measures that have yet to be taken.</a:t>
            </a:r>
          </a:p>
          <a:p>
            <a:pPr marL="285750" indent="-285750" algn="just" eaLnBrk="1" hangingPunct="1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b="1" dirty="0" smtClean="0"/>
              <a:t>Measure </a:t>
            </a:r>
            <a:r>
              <a:rPr lang="en-US" b="1" dirty="0"/>
              <a:t>No. 10 </a:t>
            </a:r>
            <a:r>
              <a:rPr lang="en-US" dirty="0"/>
              <a:t>for the </a:t>
            </a:r>
            <a:r>
              <a:rPr lang="en-US" b="1" dirty="0">
                <a:solidFill>
                  <a:schemeClr val="accent2"/>
                </a:solidFill>
              </a:rPr>
              <a:t>removal of the </a:t>
            </a:r>
            <a:r>
              <a:rPr lang="en-US" b="1" dirty="0" smtClean="0">
                <a:solidFill>
                  <a:schemeClr val="accent2"/>
                </a:solidFill>
              </a:rPr>
              <a:t>1.5 </a:t>
            </a:r>
            <a:r>
              <a:rPr lang="en-US" b="1" dirty="0">
                <a:solidFill>
                  <a:schemeClr val="accent2"/>
                </a:solidFill>
              </a:rPr>
              <a:t>million tons of highly toxic solid waste</a:t>
            </a:r>
            <a:r>
              <a:rPr lang="en-US" dirty="0"/>
              <a:t> located right next to Kazanli’s green turtle nesting beach, posing a severe hazard for the habitat, the sea turtle nesting population, human health and the entire Mediterranean. </a:t>
            </a:r>
            <a:endParaRPr lang="en-US" dirty="0" smtClean="0"/>
          </a:p>
          <a:p>
            <a:pPr algn="just" eaLnBrk="1" hangingPunct="1">
              <a:spcAft>
                <a:spcPts val="1200"/>
              </a:spcAft>
              <a:defRPr/>
            </a:pPr>
            <a:r>
              <a:rPr lang="en-US" b="1" dirty="0"/>
              <a:t>MEDASSET calls upon the Bern Convention Standing Committee to: </a:t>
            </a:r>
          </a:p>
          <a:p>
            <a:pPr marL="285750" indent="-285750" algn="just" eaLnBrk="1" hangingPunct="1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b="1" dirty="0"/>
              <a:t>Follow-up</a:t>
            </a:r>
            <a:r>
              <a:rPr lang="en-US" dirty="0"/>
              <a:t> Recommendation No. 95 (2002) especially regarding the implementation of </a:t>
            </a:r>
            <a:r>
              <a:rPr lang="en-US" b="1" dirty="0">
                <a:solidFill>
                  <a:schemeClr val="accent2"/>
                </a:solidFill>
              </a:rPr>
              <a:t>erosion control </a:t>
            </a:r>
            <a:r>
              <a:rPr lang="en-US" dirty="0"/>
              <a:t>and </a:t>
            </a:r>
            <a:r>
              <a:rPr lang="en-US" b="1" dirty="0">
                <a:solidFill>
                  <a:schemeClr val="accent2"/>
                </a:solidFill>
              </a:rPr>
              <a:t>toxic waste removal</a:t>
            </a:r>
          </a:p>
          <a:p>
            <a:pPr marL="285750" indent="-285750" algn="just" eaLnBrk="1" hangingPunct="1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b="1" dirty="0"/>
              <a:t>Urge Turkish authorities </a:t>
            </a:r>
            <a:r>
              <a:rPr lang="en-US" dirty="0"/>
              <a:t>to fully implement Recommendation No. 95 (2002) with no further delay. </a:t>
            </a:r>
          </a:p>
          <a:p>
            <a:pPr algn="just" eaLnBrk="1" hangingPunct="1">
              <a:spcAft>
                <a:spcPts val="1200"/>
              </a:spcAft>
              <a:defRPr/>
            </a:pPr>
            <a:r>
              <a:rPr lang="en-US" b="1" dirty="0"/>
              <a:t>MEDASSET calls upon the Turkish authorities to: </a:t>
            </a:r>
          </a:p>
          <a:p>
            <a:pPr marL="285750" indent="-285750" algn="just" eaLnBrk="1" hangingPunct="1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b="1" dirty="0"/>
              <a:t>Urgently implement </a:t>
            </a:r>
            <a:r>
              <a:rPr lang="en-US" dirty="0"/>
              <a:t>all outstanding measures under Recommendation No. 95 (2002). 	</a:t>
            </a:r>
          </a:p>
          <a:p>
            <a:pPr marL="285750" indent="-285750" algn="just" eaLnBrk="1" hangingPunct="1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endParaRPr lang="en-US" dirty="0" smtClean="0"/>
          </a:p>
          <a:p>
            <a:pPr marL="285750" indent="-285750" algn="just" eaLnBrk="1" hangingPunct="1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endParaRPr lang="en-GB" dirty="0"/>
          </a:p>
        </p:txBody>
      </p:sp>
      <p:pic>
        <p:nvPicPr>
          <p:cNvPr id="6" name="Picture 6" descr="\\Med-sbs\medasset-documents\Office Essentials\MEDASSET VISUAL IDENTITY\25 YEAR LOGO\LOGO HORIZONAL ENG rgb-01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173"/>
          <a:stretch>
            <a:fillRect/>
          </a:stretch>
        </p:blipFill>
        <p:spPr bwMode="auto">
          <a:xfrm>
            <a:off x="7176153" y="6233299"/>
            <a:ext cx="1944005" cy="738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7766091" y="74088"/>
            <a:ext cx="1080745" cy="307777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l-G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spcBef>
                <a:spcPts val="0"/>
              </a:spcBef>
              <a:defRPr/>
            </a:pPr>
            <a:r>
              <a:rPr lang="en-US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Vani" panose="020B0502040204020203" pitchFamily="34" charset="0"/>
              </a:rPr>
              <a:t>Slide </a:t>
            </a:r>
            <a:r>
              <a:rPr lang="en-US" sz="1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Vani" panose="020B0502040204020203" pitchFamily="34" charset="0"/>
              </a:rPr>
              <a:t>13/14</a:t>
            </a:r>
            <a:endParaRPr lang="el-GR" sz="1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Vani" panose="020B0502040204020203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Picture 4" descr="C:\Users\KonstantinaKostoula\Desktop\ppt-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91" y="795445"/>
            <a:ext cx="9144000" cy="5205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\\Med-sbs\medasset-documents\Office Essentials\MEDASSET VISUAL IDENTITY\25 YEAR LOGO\LOGO HORIZONAL ENG rgb-01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33173"/>
          <a:stretch>
            <a:fillRect/>
          </a:stretch>
        </p:blipFill>
        <p:spPr bwMode="auto">
          <a:xfrm>
            <a:off x="90549" y="1001767"/>
            <a:ext cx="1052452" cy="438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547983" y="5585832"/>
            <a:ext cx="8112247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Vani" panose="020B0502040204020203" pitchFamily="34" charset="0"/>
                <a:cs typeface="Vani" panose="020B0502040204020203" pitchFamily="34" charset="0"/>
              </a:rPr>
              <a:t>39</a:t>
            </a:r>
            <a:r>
              <a:rPr lang="en-US" sz="1500" baseline="300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Vani" panose="020B0502040204020203" pitchFamily="34" charset="0"/>
                <a:cs typeface="Vani" panose="020B0502040204020203" pitchFamily="34" charset="0"/>
              </a:rPr>
              <a:t>th</a:t>
            </a:r>
            <a:r>
              <a:rPr lang="en-US" sz="15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Vani" panose="020B0502040204020203" pitchFamily="34" charset="0"/>
                <a:cs typeface="Vani" panose="020B0502040204020203" pitchFamily="34" charset="0"/>
              </a:rPr>
              <a:t> Meeting of the Standing </a:t>
            </a:r>
            <a:r>
              <a:rPr lang="en-US" sz="15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Vani" panose="020B0502040204020203" pitchFamily="34" charset="0"/>
                <a:cs typeface="Vani" panose="020B0502040204020203" pitchFamily="34" charset="0"/>
              </a:rPr>
              <a:t>Committee, Bern Convention. 3</a:t>
            </a:r>
            <a:r>
              <a:rPr lang="en-US" sz="1500" baseline="300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Vani" panose="020B0502040204020203" pitchFamily="34" charset="0"/>
                <a:cs typeface="Vani" panose="020B0502040204020203" pitchFamily="34" charset="0"/>
              </a:rPr>
              <a:t>rd</a:t>
            </a:r>
            <a:r>
              <a:rPr lang="en-US" sz="15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Vani" panose="020B0502040204020203" pitchFamily="34" charset="0"/>
                <a:cs typeface="Vani" panose="020B0502040204020203" pitchFamily="34" charset="0"/>
              </a:rPr>
              <a:t> </a:t>
            </a:r>
            <a:r>
              <a:rPr lang="en-US" sz="15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Vani" panose="020B0502040204020203" pitchFamily="34" charset="0"/>
                <a:cs typeface="Vani" panose="020B0502040204020203" pitchFamily="34" charset="0"/>
              </a:rPr>
              <a:t>– 6</a:t>
            </a:r>
            <a:r>
              <a:rPr lang="en-US" sz="1500" baseline="300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Vani" panose="020B0502040204020203" pitchFamily="34" charset="0"/>
                <a:cs typeface="Vani" panose="020B0502040204020203" pitchFamily="34" charset="0"/>
              </a:rPr>
              <a:t>th</a:t>
            </a:r>
            <a:r>
              <a:rPr lang="en-US" sz="15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Vani" panose="020B0502040204020203" pitchFamily="34" charset="0"/>
                <a:cs typeface="Vani" panose="020B0502040204020203" pitchFamily="34" charset="0"/>
              </a:rPr>
              <a:t> December 2019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18163" y="1718635"/>
            <a:ext cx="824206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dirty="0">
                <a:solidFill>
                  <a:prstClr val="black"/>
                </a:solidFill>
                <a:latin typeface="Calibri" panose="020F0502020204030204"/>
                <a:cs typeface="+mn-cs"/>
              </a:rPr>
              <a:t>Illegal Activities &amp; Habitat Destruction at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/>
                <a:cs typeface="+mn-cs"/>
              </a:rPr>
              <a:t>Anamur</a:t>
            </a:r>
            <a:r>
              <a:rPr lang="en-US" sz="3000" dirty="0">
                <a:solidFill>
                  <a:prstClr val="black"/>
                </a:solidFill>
                <a:latin typeface="Calibri" panose="020F0502020204030204"/>
                <a:cs typeface="+mn-cs"/>
              </a:rPr>
              <a:t> </a:t>
            </a:r>
            <a:r>
              <a:rPr lang="en-US" sz="3000" dirty="0">
                <a:solidFill>
                  <a:prstClr val="black"/>
                </a:solidFill>
                <a:latin typeface="Calibri" panose="020F0502020204030204"/>
                <a:cs typeface="+mn-cs"/>
              </a:rPr>
              <a:t>Sea Turtle Nesting Beach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43001" y="960158"/>
            <a:ext cx="8091548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350" b="1" dirty="0">
                <a:solidFill>
                  <a:prstClr val="black"/>
                </a:solidFill>
                <a:latin typeface="Calibri" panose="020F0502020204030204"/>
                <a:cs typeface="+mn-cs"/>
              </a:rPr>
              <a:t>Mersin </a:t>
            </a:r>
            <a:r>
              <a:rPr lang="en-GB" sz="1350" b="1" dirty="0" err="1">
                <a:solidFill>
                  <a:prstClr val="black"/>
                </a:solidFill>
                <a:latin typeface="Calibri" panose="020F0502020204030204"/>
                <a:cs typeface="+mn-cs"/>
              </a:rPr>
              <a:t>Çevre</a:t>
            </a:r>
            <a:r>
              <a:rPr lang="en-GB" sz="1350" b="1" dirty="0">
                <a:solidFill>
                  <a:prstClr val="black"/>
                </a:solidFill>
                <a:latin typeface="Calibri" panose="020F0502020204030204"/>
                <a:cs typeface="+mn-cs"/>
              </a:rPr>
              <a:t> </a:t>
            </a:r>
            <a:r>
              <a:rPr lang="en-GB" sz="1350" b="1" dirty="0" err="1">
                <a:solidFill>
                  <a:prstClr val="black"/>
                </a:solidFill>
                <a:latin typeface="Calibri" panose="020F0502020204030204"/>
                <a:cs typeface="+mn-cs"/>
              </a:rPr>
              <a:t>ve</a:t>
            </a:r>
            <a:r>
              <a:rPr lang="en-GB" sz="1350" b="1" dirty="0">
                <a:solidFill>
                  <a:prstClr val="black"/>
                </a:solidFill>
                <a:latin typeface="Calibri" panose="020F0502020204030204"/>
                <a:cs typeface="+mn-cs"/>
              </a:rPr>
              <a:t> </a:t>
            </a:r>
            <a:r>
              <a:rPr lang="en-GB" sz="1350" b="1" dirty="0" err="1">
                <a:solidFill>
                  <a:prstClr val="black"/>
                </a:solidFill>
                <a:latin typeface="Calibri" panose="020F0502020204030204"/>
                <a:cs typeface="+mn-cs"/>
              </a:rPr>
              <a:t>Doğa</a:t>
            </a:r>
            <a:r>
              <a:rPr lang="en-GB" sz="1350" b="1" dirty="0">
                <a:solidFill>
                  <a:prstClr val="black"/>
                </a:solidFill>
                <a:latin typeface="Calibri" panose="020F0502020204030204"/>
                <a:cs typeface="+mn-cs"/>
              </a:rPr>
              <a:t> </a:t>
            </a:r>
            <a:r>
              <a:rPr lang="en-GB" sz="1350" b="1" dirty="0" err="1">
                <a:solidFill>
                  <a:prstClr val="black"/>
                </a:solidFill>
                <a:latin typeface="Calibri" panose="020F0502020204030204"/>
                <a:cs typeface="+mn-cs"/>
              </a:rPr>
              <a:t>Derneği</a:t>
            </a:r>
            <a:r>
              <a:rPr lang="en-GB" sz="1350" b="1" dirty="0">
                <a:solidFill>
                  <a:prstClr val="black"/>
                </a:solidFill>
                <a:latin typeface="Calibri" panose="020F0502020204030204"/>
                <a:cs typeface="+mn-cs"/>
              </a:rPr>
              <a:t> </a:t>
            </a:r>
            <a:r>
              <a:rPr lang="en-GB" sz="1350" b="1" dirty="0">
                <a:solidFill>
                  <a:prstClr val="black"/>
                </a:solidFill>
                <a:latin typeface="Calibri" panose="020F0502020204030204"/>
                <a:cs typeface="+mn-cs"/>
              </a:rPr>
              <a:t>(MERÇED) </a:t>
            </a:r>
            <a:r>
              <a:rPr lang="en-GB" sz="1350" i="1" dirty="0">
                <a:solidFill>
                  <a:prstClr val="black"/>
                </a:solidFill>
                <a:latin typeface="Calibri" panose="020F0502020204030204"/>
                <a:cs typeface="+mn-cs"/>
              </a:rPr>
              <a:t>Mersin Environment and Nature Association</a:t>
            </a: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350" b="1" dirty="0" err="1">
                <a:solidFill>
                  <a:prstClr val="black"/>
                </a:solidFill>
                <a:latin typeface="Calibri" panose="020F0502020204030204"/>
                <a:cs typeface="+mn-cs"/>
              </a:rPr>
              <a:t>Akdeniz</a:t>
            </a:r>
            <a:r>
              <a:rPr lang="en-GB" sz="1350" b="1" dirty="0">
                <a:solidFill>
                  <a:prstClr val="black"/>
                </a:solidFill>
                <a:latin typeface="Calibri" panose="020F0502020204030204"/>
                <a:cs typeface="+mn-cs"/>
              </a:rPr>
              <a:t> </a:t>
            </a:r>
            <a:r>
              <a:rPr lang="en-GB" sz="1350" b="1" dirty="0" err="1">
                <a:solidFill>
                  <a:prstClr val="black"/>
                </a:solidFill>
                <a:latin typeface="Calibri" panose="020F0502020204030204"/>
                <a:cs typeface="+mn-cs"/>
              </a:rPr>
              <a:t>Kaplumbağaları</a:t>
            </a:r>
            <a:r>
              <a:rPr lang="en-GB" sz="1350" b="1" dirty="0">
                <a:solidFill>
                  <a:prstClr val="black"/>
                </a:solidFill>
                <a:latin typeface="Calibri" panose="020F0502020204030204"/>
                <a:cs typeface="+mn-cs"/>
              </a:rPr>
              <a:t> </a:t>
            </a:r>
            <a:r>
              <a:rPr lang="en-GB" sz="1350" b="1" dirty="0" err="1">
                <a:solidFill>
                  <a:prstClr val="black"/>
                </a:solidFill>
                <a:latin typeface="Calibri" panose="020F0502020204030204"/>
                <a:cs typeface="+mn-cs"/>
              </a:rPr>
              <a:t>ve</a:t>
            </a:r>
            <a:r>
              <a:rPr lang="en-GB" sz="1350" b="1" dirty="0">
                <a:solidFill>
                  <a:prstClr val="black"/>
                </a:solidFill>
                <a:latin typeface="Calibri" panose="020F0502020204030204"/>
                <a:cs typeface="+mn-cs"/>
              </a:rPr>
              <a:t> </a:t>
            </a:r>
            <a:r>
              <a:rPr lang="en-GB" sz="1350" b="1" dirty="0" err="1">
                <a:solidFill>
                  <a:prstClr val="black"/>
                </a:solidFill>
                <a:latin typeface="Calibri" panose="020F0502020204030204"/>
                <a:cs typeface="+mn-cs"/>
              </a:rPr>
              <a:t>Doğa</a:t>
            </a:r>
            <a:r>
              <a:rPr lang="en-GB" sz="1350" b="1" dirty="0">
                <a:solidFill>
                  <a:prstClr val="black"/>
                </a:solidFill>
                <a:latin typeface="Calibri" panose="020F0502020204030204"/>
                <a:cs typeface="+mn-cs"/>
              </a:rPr>
              <a:t> </a:t>
            </a:r>
            <a:r>
              <a:rPr lang="en-GB" sz="1350" b="1" dirty="0" err="1">
                <a:solidFill>
                  <a:prstClr val="black"/>
                </a:solidFill>
                <a:latin typeface="Calibri" panose="020F0502020204030204"/>
                <a:cs typeface="+mn-cs"/>
              </a:rPr>
              <a:t>Koruma</a:t>
            </a:r>
            <a:r>
              <a:rPr lang="en-GB" sz="1350" b="1" dirty="0">
                <a:solidFill>
                  <a:prstClr val="black"/>
                </a:solidFill>
                <a:latin typeface="Calibri" panose="020F0502020204030204"/>
                <a:cs typeface="+mn-cs"/>
              </a:rPr>
              <a:t>  </a:t>
            </a:r>
            <a:r>
              <a:rPr lang="en-GB" sz="1350" b="1" dirty="0" err="1">
                <a:solidFill>
                  <a:prstClr val="black"/>
                </a:solidFill>
                <a:latin typeface="Calibri" panose="020F0502020204030204"/>
                <a:cs typeface="+mn-cs"/>
              </a:rPr>
              <a:t>Derneği</a:t>
            </a:r>
            <a:r>
              <a:rPr lang="en-GB" sz="1350" b="1" dirty="0">
                <a:solidFill>
                  <a:prstClr val="black"/>
                </a:solidFill>
                <a:latin typeface="Calibri" panose="020F0502020204030204"/>
                <a:cs typeface="+mn-cs"/>
              </a:rPr>
              <a:t> (AKKAP) </a:t>
            </a:r>
            <a:r>
              <a:rPr lang="en-GB" sz="1200" i="1" dirty="0">
                <a:solidFill>
                  <a:prstClr val="black"/>
                </a:solidFill>
                <a:latin typeface="Calibri" panose="020F0502020204030204"/>
                <a:cs typeface="+mn-cs"/>
              </a:rPr>
              <a:t>Mediterranean Turtles and Nature Conservation Association</a:t>
            </a:r>
            <a:endParaRPr lang="en-GB" sz="1350" i="1" dirty="0">
              <a:solidFill>
                <a:prstClr val="black"/>
              </a:solidFill>
              <a:latin typeface="Calibri" panose="020F0502020204030204"/>
              <a:cs typeface="+mn-cs"/>
            </a:endParaRP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350" b="1" dirty="0">
                <a:solidFill>
                  <a:prstClr val="black"/>
                </a:solidFill>
                <a:latin typeface="Calibri" panose="020F0502020204030204"/>
                <a:cs typeface="+mn-cs"/>
              </a:rPr>
              <a:t>Underwater Research Association (SAD)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3284" y="3256978"/>
            <a:ext cx="4350416" cy="159635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548" y="2916949"/>
            <a:ext cx="4508807" cy="2537460"/>
          </a:xfrm>
          <a:prstGeom prst="rect">
            <a:avLst/>
          </a:prstGeom>
        </p:spPr>
      </p:pic>
      <p:sp>
        <p:nvSpPr>
          <p:cNvPr id="11" name="5-Point Star 10"/>
          <p:cNvSpPr/>
          <p:nvPr/>
        </p:nvSpPr>
        <p:spPr>
          <a:xfrm>
            <a:off x="2493381" y="5128600"/>
            <a:ext cx="249382" cy="240962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l-GR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6094322" y="3394710"/>
            <a:ext cx="1278082" cy="116586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l-GR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230335" y="4547566"/>
            <a:ext cx="416992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350" dirty="0" err="1">
                <a:solidFill>
                  <a:prstClr val="white"/>
                </a:solidFill>
                <a:latin typeface="Calibri" panose="020F0502020204030204"/>
                <a:cs typeface="+mn-cs"/>
              </a:rPr>
              <a:t>Karaağaç</a:t>
            </a:r>
            <a:r>
              <a:rPr lang="en-US" sz="1350" dirty="0">
                <a:solidFill>
                  <a:prstClr val="white"/>
                </a:solidFill>
                <a:latin typeface="Calibri" panose="020F0502020204030204"/>
                <a:cs typeface="+mn-cs"/>
              </a:rPr>
              <a:t> Beach</a:t>
            </a:r>
            <a:endParaRPr lang="el-GR" sz="1350" dirty="0">
              <a:solidFill>
                <a:prstClr val="white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236060" y="811852"/>
            <a:ext cx="710451" cy="253916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l-G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defTabSz="685800">
              <a:spcBef>
                <a:spcPts val="0"/>
              </a:spcBef>
              <a:defRPr/>
            </a:pPr>
            <a:r>
              <a:rPr lang="en-US" sz="105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Vani" panose="020B0502040204020203" pitchFamily="34" charset="0"/>
              </a:rPr>
              <a:t>Slide </a:t>
            </a:r>
            <a:r>
              <a:rPr lang="en-US" sz="105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Vani" panose="020B0502040204020203" pitchFamily="34" charset="0"/>
              </a:rPr>
              <a:t>1/8</a:t>
            </a:r>
            <a:endParaRPr lang="el-GR" sz="105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cs typeface="Vani" panose="020B0502040204020203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286000" y="3186626"/>
            <a:ext cx="4572000" cy="5078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  <a:cs typeface="+mn-cs"/>
              </a:rPr>
              <a:t>Illegal Activities &amp; Habitat Destruction at </a:t>
            </a:r>
            <a:r>
              <a:rPr lang="en-US" sz="1350" dirty="0" err="1">
                <a:solidFill>
                  <a:prstClr val="black"/>
                </a:solidFill>
                <a:latin typeface="Calibri" panose="020F0502020204030204"/>
                <a:cs typeface="+mn-cs"/>
              </a:rPr>
              <a:t>Anamur</a:t>
            </a:r>
            <a:r>
              <a:rPr lang="en-US" sz="1350" dirty="0">
                <a:solidFill>
                  <a:prstClr val="black"/>
                </a:solidFill>
                <a:latin typeface="Calibri" panose="020F0502020204030204"/>
                <a:cs typeface="+mn-cs"/>
              </a:rPr>
              <a:t> Sea Turtle Nesting Beach</a:t>
            </a:r>
          </a:p>
        </p:txBody>
      </p:sp>
    </p:spTree>
    <p:extLst>
      <p:ext uri="{BB962C8B-B14F-4D97-AF65-F5344CB8AC3E}">
        <p14:creationId xmlns:p14="http://schemas.microsoft.com/office/powerpoint/2010/main" val="2675329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Picture 4" descr="C:\Users\KonstantinaKostoula\Desktop\ppt-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5445"/>
            <a:ext cx="9144000" cy="5205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15675" y="1748504"/>
            <a:ext cx="8312651" cy="3993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 defTabSz="6858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  <a:cs typeface="+mn-cs"/>
              </a:rPr>
              <a:t>12km sea turtle nesting beach </a:t>
            </a: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Calibri" panose="020F0502020204030204"/>
              <a:cs typeface="+mn-cs"/>
            </a:endParaRPr>
          </a:p>
          <a:p>
            <a:pPr marL="214313" indent="-214313" defTabSz="6858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100" b="1" dirty="0">
                <a:solidFill>
                  <a:prstClr val="black"/>
                </a:solidFill>
                <a:latin typeface="Calibri" panose="020F0502020204030204"/>
                <a:cs typeface="+mn-cs"/>
              </a:rPr>
              <a:t>2</a:t>
            </a:r>
            <a:r>
              <a:rPr lang="en-US" sz="2100" b="1" baseline="30000" dirty="0">
                <a:solidFill>
                  <a:prstClr val="black"/>
                </a:solidFill>
                <a:latin typeface="Calibri" panose="020F0502020204030204"/>
                <a:cs typeface="+mn-cs"/>
              </a:rPr>
              <a:t>nd</a:t>
            </a:r>
            <a:r>
              <a:rPr lang="en-US" sz="2100" b="1" dirty="0">
                <a:solidFill>
                  <a:prstClr val="black"/>
                </a:solidFill>
                <a:latin typeface="Calibri" panose="020F0502020204030204"/>
                <a:cs typeface="+mn-cs"/>
              </a:rPr>
              <a:t> 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  <a:cs typeface="+mn-cs"/>
              </a:rPr>
              <a:t>Important Sea turtle nesting in Turkey &amp; </a:t>
            </a:r>
            <a:r>
              <a:rPr lang="en-US" sz="2100" b="1" dirty="0">
                <a:solidFill>
                  <a:prstClr val="black"/>
                </a:solidFill>
                <a:latin typeface="Calibri" panose="020F0502020204030204"/>
                <a:cs typeface="+mn-cs"/>
              </a:rPr>
              <a:t>4</a:t>
            </a:r>
            <a:r>
              <a:rPr lang="en-US" sz="2100" b="1" baseline="30000" dirty="0">
                <a:solidFill>
                  <a:prstClr val="black"/>
                </a:solidFill>
                <a:latin typeface="Calibri" panose="020F0502020204030204"/>
                <a:cs typeface="+mn-cs"/>
              </a:rPr>
              <a:t>th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  <a:cs typeface="+mn-cs"/>
              </a:rPr>
              <a:t> Important in the Mediterranean</a:t>
            </a:r>
            <a:r>
              <a:rPr lang="en-US" sz="1050" dirty="0">
                <a:solidFill>
                  <a:prstClr val="black"/>
                </a:solidFill>
                <a:latin typeface="Calibri" panose="020F0502020204030204"/>
                <a:cs typeface="+mn-cs"/>
              </a:rPr>
              <a:t>1</a:t>
            </a:r>
          </a:p>
          <a:p>
            <a:pPr marL="557213" lvl="1" indent="-214313" defTabSz="6858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  <a:cs typeface="+mn-cs"/>
              </a:rPr>
              <a:t>Nest/</a:t>
            </a:r>
            <a:r>
              <a:rPr lang="en-US" dirty="0" err="1">
                <a:solidFill>
                  <a:prstClr val="black"/>
                </a:solidFill>
                <a:latin typeface="Calibri" panose="020F0502020204030204"/>
                <a:cs typeface="+mn-cs"/>
              </a:rPr>
              <a:t>yr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  <a:cs typeface="+mn-cs"/>
              </a:rPr>
              <a:t> Average = 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  <a:cs typeface="+mn-cs"/>
              </a:rPr>
              <a:t>733</a:t>
            </a:r>
            <a:r>
              <a:rPr lang="en-US" sz="1050" dirty="0">
                <a:solidFill>
                  <a:prstClr val="black"/>
                </a:solidFill>
                <a:latin typeface="Calibri" panose="020F0502020204030204"/>
                <a:cs typeface="+mn-cs"/>
              </a:rPr>
              <a:t>2</a:t>
            </a:r>
          </a:p>
          <a:p>
            <a:pPr marL="557213" lvl="1" indent="-214313" defTabSz="6858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  <a:cs typeface="+mn-cs"/>
              </a:rPr>
              <a:t>2018 recorded approximately 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  <a:cs typeface="+mn-cs"/>
              </a:rPr>
              <a:t>1,200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  <a:cs typeface="+mn-cs"/>
              </a:rPr>
              <a:t> nests </a:t>
            </a: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prstClr val="black"/>
              </a:solidFill>
              <a:latin typeface="Calibri" panose="020F0502020204030204"/>
              <a:cs typeface="+mn-cs"/>
            </a:endParaRPr>
          </a:p>
          <a:p>
            <a:pPr marL="214313" indent="-214313" defTabSz="6858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  <a:cs typeface="+mn-cs"/>
              </a:rPr>
              <a:t>Standing Committee adopted Recommendation 66 (1998) on the conservation status of some nesting beaches for marine turtles in Turkey on 4</a:t>
            </a:r>
            <a:r>
              <a:rPr lang="en-US" baseline="30000" dirty="0">
                <a:solidFill>
                  <a:prstClr val="black"/>
                </a:solidFill>
                <a:latin typeface="Calibri" panose="020F0502020204030204"/>
                <a:cs typeface="+mn-cs"/>
              </a:rPr>
              <a:t>th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  <a:cs typeface="+mn-cs"/>
              </a:rPr>
              <a:t> December 1998.</a:t>
            </a: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900" dirty="0">
              <a:solidFill>
                <a:prstClr val="black"/>
              </a:solidFill>
              <a:latin typeface="Calibri" panose="020F0502020204030204"/>
              <a:cs typeface="+mn-cs"/>
            </a:endParaRPr>
          </a:p>
          <a:p>
            <a:pPr marL="557213" lvl="1" indent="-214313" defTabSz="6858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500" b="1" u="sng" dirty="0">
                <a:solidFill>
                  <a:prstClr val="black"/>
                </a:solidFill>
                <a:latin typeface="Calibri" panose="020F0502020204030204"/>
                <a:cs typeface="+mn-cs"/>
              </a:rPr>
              <a:t>Measure 1 </a:t>
            </a:r>
            <a:r>
              <a:rPr lang="en-US" sz="1500" dirty="0">
                <a:solidFill>
                  <a:prstClr val="black"/>
                </a:solidFill>
                <a:latin typeface="Calibri" panose="020F0502020204030204"/>
                <a:cs typeface="+mn-cs"/>
              </a:rPr>
              <a:t>for site protection states that necessary Environmental </a:t>
            </a:r>
            <a:r>
              <a:rPr lang="en-US" sz="1500" dirty="0">
                <a:solidFill>
                  <a:prstClr val="black"/>
                </a:solidFill>
                <a:latin typeface="Calibri" panose="020F0502020204030204"/>
                <a:cs typeface="+mn-cs"/>
              </a:rPr>
              <a:t>I</a:t>
            </a:r>
            <a:r>
              <a:rPr lang="en-US" sz="1500" dirty="0">
                <a:solidFill>
                  <a:prstClr val="black"/>
                </a:solidFill>
                <a:latin typeface="Calibri" panose="020F0502020204030204"/>
                <a:cs typeface="+mn-cs"/>
              </a:rPr>
              <a:t>mpact Assessments (EIAs) to be carried out for projects. </a:t>
            </a:r>
          </a:p>
          <a:p>
            <a:pPr marL="557213" lvl="1" indent="-214313" defTabSz="6858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500" b="1" u="sng" dirty="0">
                <a:solidFill>
                  <a:prstClr val="black"/>
                </a:solidFill>
                <a:latin typeface="Calibri" panose="020F0502020204030204"/>
                <a:cs typeface="+mn-cs"/>
              </a:rPr>
              <a:t>Measure 5 </a:t>
            </a:r>
            <a:r>
              <a:rPr lang="en-US" sz="1500" dirty="0">
                <a:solidFill>
                  <a:prstClr val="black"/>
                </a:solidFill>
                <a:latin typeface="Calibri" panose="020F0502020204030204"/>
                <a:cs typeface="+mn-cs"/>
              </a:rPr>
              <a:t>For urgent &amp; stringent measures to enforce legislation against illegal sand extraction. </a:t>
            </a:r>
          </a:p>
          <a:p>
            <a:pPr marL="557213" lvl="1" indent="-214313" defTabSz="6858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500" b="1" u="sng" dirty="0">
                <a:solidFill>
                  <a:prstClr val="black"/>
                </a:solidFill>
                <a:latin typeface="Calibri" panose="020F0502020204030204"/>
                <a:cs typeface="+mn-cs"/>
              </a:rPr>
              <a:t>Species Protection </a:t>
            </a:r>
            <a:r>
              <a:rPr lang="en-US" sz="1500" dirty="0">
                <a:solidFill>
                  <a:prstClr val="black"/>
                </a:solidFill>
                <a:latin typeface="Calibri" panose="020F0502020204030204"/>
                <a:cs typeface="+mn-cs"/>
              </a:rPr>
              <a:t>on </a:t>
            </a:r>
            <a:r>
              <a:rPr lang="en-US" sz="1500" dirty="0" err="1">
                <a:solidFill>
                  <a:prstClr val="black"/>
                </a:solidFill>
                <a:latin typeface="Calibri" panose="020F0502020204030204"/>
                <a:cs typeface="+mn-cs"/>
              </a:rPr>
              <a:t>Anamur</a:t>
            </a:r>
            <a:r>
              <a:rPr lang="en-US" sz="1500" dirty="0">
                <a:solidFill>
                  <a:prstClr val="black"/>
                </a:solidFill>
                <a:latin typeface="Calibri" panose="020F0502020204030204"/>
                <a:cs typeface="+mn-cs"/>
              </a:rPr>
              <a:t> Beach: To Prohibit sand extraction from </a:t>
            </a:r>
            <a:r>
              <a:rPr lang="en-US" sz="1500" dirty="0" err="1">
                <a:solidFill>
                  <a:prstClr val="black"/>
                </a:solidFill>
                <a:latin typeface="Calibri" panose="020F0502020204030204"/>
                <a:cs typeface="+mn-cs"/>
              </a:rPr>
              <a:t>Anamur</a:t>
            </a:r>
            <a:r>
              <a:rPr lang="en-US" sz="1500" dirty="0">
                <a:solidFill>
                  <a:prstClr val="black"/>
                </a:solidFill>
                <a:latin typeface="Calibri" panose="020F0502020204030204"/>
                <a:cs typeface="+mn-cs"/>
              </a:rPr>
              <a:t> Beach &amp; Secure remaining unbuilt beach plots against development. </a:t>
            </a: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prstClr val="black"/>
              </a:solidFill>
              <a:latin typeface="Calibri" panose="020F0502020204030204"/>
              <a:cs typeface="+mn-cs"/>
            </a:endParaRP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  <a:cs typeface="+mn-cs"/>
              </a:rPr>
              <a:t> </a:t>
            </a:r>
            <a:endParaRPr lang="el-GR" sz="1350" dirty="0">
              <a:solidFill>
                <a:prstClr val="black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15675" y="1126031"/>
            <a:ext cx="601579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700" dirty="0">
                <a:solidFill>
                  <a:prstClr val="black"/>
                </a:solidFill>
                <a:latin typeface="Calibri" panose="020F0502020204030204"/>
                <a:cs typeface="+mn-cs"/>
              </a:rPr>
              <a:t>ANAMUR SEA TURTLE NESTING SITE</a:t>
            </a:r>
            <a:endParaRPr lang="el-GR" sz="2700" dirty="0">
              <a:solidFill>
                <a:prstClr val="black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7581" y="5464578"/>
            <a:ext cx="8721724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675" i="1" dirty="0">
                <a:solidFill>
                  <a:prstClr val="black"/>
                </a:solidFill>
                <a:latin typeface="Calibri" panose="020F0502020204030204"/>
                <a:cs typeface="+mn-cs"/>
              </a:rPr>
              <a:t>1 </a:t>
            </a:r>
            <a:r>
              <a:rPr lang="en-GB" sz="1050" i="1" dirty="0">
                <a:solidFill>
                  <a:prstClr val="black"/>
                </a:solidFill>
                <a:latin typeface="Calibri" panose="020F0502020204030204"/>
                <a:cs typeface="+mn-cs"/>
              </a:rPr>
              <a:t>IUCN </a:t>
            </a:r>
            <a:r>
              <a:rPr lang="en-GB" sz="1050" i="1" dirty="0">
                <a:solidFill>
                  <a:prstClr val="black"/>
                </a:solidFill>
                <a:latin typeface="Calibri" panose="020F0502020204030204"/>
                <a:cs typeface="+mn-cs"/>
              </a:rPr>
              <a:t>MTSG report Sea turtles in the Mediterranean, 2010; </a:t>
            </a:r>
            <a:r>
              <a:rPr lang="en-GB" sz="1050" i="1" dirty="0" err="1">
                <a:solidFill>
                  <a:prstClr val="black"/>
                </a:solidFill>
                <a:latin typeface="Calibri" panose="020F0502020204030204"/>
                <a:cs typeface="+mn-cs"/>
              </a:rPr>
              <a:t>Hochscheid</a:t>
            </a:r>
            <a:r>
              <a:rPr lang="en-GB" sz="1050" i="1" dirty="0">
                <a:solidFill>
                  <a:prstClr val="black"/>
                </a:solidFill>
                <a:latin typeface="Calibri" panose="020F0502020204030204"/>
                <a:cs typeface="+mn-cs"/>
              </a:rPr>
              <a:t> et al. 2018. Sea Turtles in the Mediterranean </a:t>
            </a:r>
            <a:r>
              <a:rPr lang="en-GB" sz="1050" i="1" dirty="0">
                <a:solidFill>
                  <a:prstClr val="black"/>
                </a:solidFill>
                <a:latin typeface="Calibri" panose="020F0502020204030204"/>
                <a:cs typeface="+mn-cs"/>
              </a:rPr>
              <a:t>Region: MTSG Annual Regional Report</a:t>
            </a: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788" i="1" dirty="0">
                <a:solidFill>
                  <a:prstClr val="black"/>
                </a:solidFill>
                <a:latin typeface="Calibri" panose="020F0502020204030204"/>
                <a:cs typeface="+mn-cs"/>
              </a:rPr>
              <a:t>2 </a:t>
            </a:r>
            <a:r>
              <a:rPr lang="en-GB" sz="1050" i="1" dirty="0" err="1">
                <a:solidFill>
                  <a:prstClr val="black"/>
                </a:solidFill>
                <a:latin typeface="Calibri" panose="020F0502020204030204"/>
                <a:cs typeface="+mn-cs"/>
              </a:rPr>
              <a:t>Hochscheid</a:t>
            </a:r>
            <a:r>
              <a:rPr lang="en-GB" sz="1050" i="1" dirty="0">
                <a:solidFill>
                  <a:prstClr val="black"/>
                </a:solidFill>
                <a:latin typeface="Calibri" panose="020F0502020204030204"/>
                <a:cs typeface="+mn-cs"/>
              </a:rPr>
              <a:t> et al. 2018. Sea Turtles in the Mediterranean Region: MTSG Annual Regional Report</a:t>
            </a: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l-GR" sz="1050" i="1" dirty="0">
              <a:solidFill>
                <a:prstClr val="black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236060" y="811852"/>
            <a:ext cx="710451" cy="253916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l-G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defTabSz="685800">
              <a:spcBef>
                <a:spcPts val="0"/>
              </a:spcBef>
              <a:defRPr/>
            </a:pPr>
            <a:r>
              <a:rPr lang="en-US" sz="105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Vani" panose="020B0502040204020203" pitchFamily="34" charset="0"/>
              </a:rPr>
              <a:t>Slide 2</a:t>
            </a:r>
            <a:r>
              <a:rPr lang="en-US" sz="105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Vani" panose="020B0502040204020203" pitchFamily="34" charset="0"/>
              </a:rPr>
              <a:t>/8</a:t>
            </a:r>
            <a:endParaRPr lang="el-GR" sz="105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cs typeface="Van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6170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Picture 4" descr="C:\Users\KonstantinaKostoula\Desktop\ppt-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5445"/>
            <a:ext cx="9144000" cy="5205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76726" y="938778"/>
            <a:ext cx="85760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700" dirty="0">
                <a:solidFill>
                  <a:srgbClr val="FF0000"/>
                </a:solidFill>
                <a:latin typeface="Calibri" panose="020F0502020204030204"/>
                <a:cs typeface="+mn-cs"/>
              </a:rPr>
              <a:t>HABITAT DESTRUCTION </a:t>
            </a:r>
            <a:r>
              <a:rPr lang="en-US" sz="2700" dirty="0">
                <a:solidFill>
                  <a:prstClr val="black"/>
                </a:solidFill>
                <a:latin typeface="Calibri" panose="020F0502020204030204"/>
                <a:cs typeface="+mn-cs"/>
              </a:rPr>
              <a:t>OF NESTING BEACH AND ADJACENT SAND DUNE SYSTEM &amp; </a:t>
            </a:r>
            <a:r>
              <a:rPr lang="en-US" sz="2700" dirty="0">
                <a:solidFill>
                  <a:srgbClr val="FF0000"/>
                </a:solidFill>
                <a:latin typeface="Calibri" panose="020F0502020204030204"/>
                <a:cs typeface="+mn-cs"/>
              </a:rPr>
              <a:t>DUMPING OF SOIL</a:t>
            </a:r>
            <a:endParaRPr lang="el-GR" sz="2700" dirty="0">
              <a:solidFill>
                <a:srgbClr val="FF0000"/>
              </a:solidFill>
              <a:latin typeface="Calibri" panose="020F0502020204030204"/>
              <a:cs typeface="+mn-cs"/>
            </a:endParaRPr>
          </a:p>
        </p:txBody>
      </p:sp>
      <p:pic>
        <p:nvPicPr>
          <p:cNvPr id="8" name="Resim 7" descr="C:\Users\pc\Desktop\64219681_1146552252208006_3141591276479053824_n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726" y="1761887"/>
            <a:ext cx="3332748" cy="185035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Resim 9" descr="C:\Users\pc\Desktop\61526211_1139570372906194_9119213745577394176_n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8804" y="1908082"/>
            <a:ext cx="2285084" cy="35464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Resim 10" descr="C:\Users\pc\Desktop\61913987_1139570352906196_8152780150459596800_n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1002" y="1908082"/>
            <a:ext cx="2615139" cy="35464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Content Placeholder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726" y="3681301"/>
            <a:ext cx="3332748" cy="2190587"/>
          </a:xfrm>
          <a:prstGeom prst="rect">
            <a:avLst/>
          </a:prstGeom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3781002" y="5499710"/>
            <a:ext cx="5022886" cy="327735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685800" fontAlgn="auto">
              <a:spcAft>
                <a:spcPts val="0"/>
              </a:spcAft>
            </a:pPr>
            <a:r>
              <a:rPr lang="en-US" sz="1500" i="1" dirty="0">
                <a:solidFill>
                  <a:prstClr val="black"/>
                </a:solidFill>
                <a:latin typeface="Calibri Light" panose="020F0302020204030204"/>
              </a:rPr>
              <a:t>Photos taken from </a:t>
            </a:r>
            <a:r>
              <a:rPr lang="en-GB" sz="1500" b="1" i="1" dirty="0" err="1">
                <a:solidFill>
                  <a:prstClr val="black"/>
                </a:solidFill>
                <a:latin typeface="Calibri Light" panose="020F0302020204030204"/>
                <a:hlinkClick r:id="rId8"/>
              </a:rPr>
              <a:t>Anamur</a:t>
            </a:r>
            <a:r>
              <a:rPr lang="en-GB" sz="1500" b="1" i="1" dirty="0">
                <a:solidFill>
                  <a:prstClr val="black"/>
                </a:solidFill>
                <a:latin typeface="Calibri Light" panose="020F0302020204030204"/>
                <a:hlinkClick r:id="rId8"/>
              </a:rPr>
              <a:t> </a:t>
            </a:r>
            <a:r>
              <a:rPr lang="en-GB" sz="1500" b="1" i="1" dirty="0" err="1">
                <a:solidFill>
                  <a:prstClr val="black"/>
                </a:solidFill>
                <a:latin typeface="Calibri Light" panose="020F0302020204030204"/>
                <a:hlinkClick r:id="rId8"/>
              </a:rPr>
              <a:t>Çevre</a:t>
            </a:r>
            <a:r>
              <a:rPr lang="en-GB" sz="1500" b="1" i="1" dirty="0">
                <a:solidFill>
                  <a:prstClr val="black"/>
                </a:solidFill>
                <a:latin typeface="Calibri Light" panose="020F0302020204030204"/>
                <a:hlinkClick r:id="rId8"/>
              </a:rPr>
              <a:t> </a:t>
            </a:r>
            <a:r>
              <a:rPr lang="en-GB" sz="1500" b="1" i="1" dirty="0" err="1">
                <a:solidFill>
                  <a:prstClr val="black"/>
                </a:solidFill>
                <a:latin typeface="Calibri Light" panose="020F0302020204030204"/>
                <a:hlinkClick r:id="rId8"/>
              </a:rPr>
              <a:t>Platformu</a:t>
            </a:r>
            <a:r>
              <a:rPr lang="en-GB" sz="1500" b="1" i="1" dirty="0">
                <a:solidFill>
                  <a:prstClr val="black"/>
                </a:solidFill>
                <a:latin typeface="Calibri Light" panose="020F0302020204030204"/>
              </a:rPr>
              <a:t> </a:t>
            </a:r>
            <a:r>
              <a:rPr lang="en-GB" sz="1500" i="1" dirty="0">
                <a:solidFill>
                  <a:prstClr val="black"/>
                </a:solidFill>
                <a:latin typeface="Calibri Light" panose="020F0302020204030204"/>
              </a:rPr>
              <a:t>Fb Posts</a:t>
            </a:r>
            <a:endParaRPr lang="el-GR" sz="1500" i="1" dirty="0">
              <a:solidFill>
                <a:prstClr val="black"/>
              </a:solidFill>
              <a:latin typeface="Calibri Light" panose="020F0302020204030204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398007" y="750109"/>
            <a:ext cx="710451" cy="253916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l-G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defTabSz="685800">
              <a:spcBef>
                <a:spcPts val="0"/>
              </a:spcBef>
              <a:defRPr/>
            </a:pPr>
            <a:r>
              <a:rPr lang="en-US" sz="105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Vani" panose="020B0502040204020203" pitchFamily="34" charset="0"/>
              </a:rPr>
              <a:t>Slide 3</a:t>
            </a:r>
            <a:r>
              <a:rPr lang="en-US" sz="105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Vani" panose="020B0502040204020203" pitchFamily="34" charset="0"/>
              </a:rPr>
              <a:t>/8</a:t>
            </a:r>
            <a:endParaRPr lang="el-GR" sz="105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cs typeface="Van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2591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C:\Users\KonstantinaKostoula\Desktop\ppt-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5445"/>
            <a:ext cx="9144000" cy="5205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043" y="963271"/>
            <a:ext cx="8802644" cy="994172"/>
          </a:xfrm>
        </p:spPr>
        <p:txBody>
          <a:bodyPr>
            <a:normAutofit/>
          </a:bodyPr>
          <a:lstStyle/>
          <a:p>
            <a:pPr algn="ctr"/>
            <a:r>
              <a:rPr lang="en-US" sz="2700" dirty="0">
                <a:solidFill>
                  <a:srgbClr val="FF0000"/>
                </a:solidFill>
                <a:latin typeface="+mn-lt"/>
              </a:rPr>
              <a:t>ALTERATION</a:t>
            </a:r>
            <a:r>
              <a:rPr lang="en-US" sz="2700" dirty="0">
                <a:latin typeface="+mn-lt"/>
              </a:rPr>
              <a:t> OF DUNE SYSTEM &amp; </a:t>
            </a:r>
            <a:r>
              <a:rPr lang="en-US" sz="2700" dirty="0">
                <a:solidFill>
                  <a:srgbClr val="FF0000"/>
                </a:solidFill>
                <a:latin typeface="+mn-lt"/>
              </a:rPr>
              <a:t>INTRODUCTION</a:t>
            </a:r>
            <a:r>
              <a:rPr lang="en-US" sz="2700" dirty="0">
                <a:latin typeface="+mn-lt"/>
              </a:rPr>
              <a:t> OF ALIEN FLORA SPECIES TO THE SAND DUNES</a:t>
            </a:r>
            <a:endParaRPr lang="el-GR" sz="2700" dirty="0">
              <a:latin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229"/>
          <a:stretch/>
        </p:blipFill>
        <p:spPr>
          <a:xfrm>
            <a:off x="5364912" y="2031913"/>
            <a:ext cx="3656429" cy="34014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97" b="14452"/>
          <a:stretch/>
        </p:blipFill>
        <p:spPr>
          <a:xfrm>
            <a:off x="175044" y="3537043"/>
            <a:ext cx="4979903" cy="23133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372"/>
          <a:stretch/>
        </p:blipFill>
        <p:spPr>
          <a:xfrm>
            <a:off x="192505" y="1884637"/>
            <a:ext cx="4979903" cy="1559405"/>
          </a:xfrm>
          <a:prstGeom prst="rect">
            <a:avLst/>
          </a:prstGeom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5329990" y="5507877"/>
            <a:ext cx="3656429" cy="282040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685800" fontAlgn="auto">
              <a:spcAft>
                <a:spcPts val="0"/>
              </a:spcAft>
            </a:pPr>
            <a:r>
              <a:rPr lang="en-US" sz="1200" i="1" dirty="0">
                <a:solidFill>
                  <a:prstClr val="black"/>
                </a:solidFill>
                <a:latin typeface="Calibri" panose="020F0502020204030204"/>
              </a:rPr>
              <a:t>Photos taken from </a:t>
            </a:r>
            <a:r>
              <a:rPr lang="en-GB" sz="1200" b="1" i="1" dirty="0" err="1">
                <a:solidFill>
                  <a:prstClr val="black"/>
                </a:solidFill>
                <a:latin typeface="Calibri" panose="020F0502020204030204"/>
                <a:hlinkClick r:id="rId7"/>
              </a:rPr>
              <a:t>Anamur</a:t>
            </a:r>
            <a:r>
              <a:rPr lang="en-GB" sz="1200" b="1" i="1" dirty="0">
                <a:solidFill>
                  <a:prstClr val="black"/>
                </a:solidFill>
                <a:latin typeface="Calibri" panose="020F0502020204030204"/>
                <a:hlinkClick r:id="rId7"/>
              </a:rPr>
              <a:t> </a:t>
            </a:r>
            <a:r>
              <a:rPr lang="en-GB" sz="1200" b="1" i="1" dirty="0" err="1">
                <a:solidFill>
                  <a:prstClr val="black"/>
                </a:solidFill>
                <a:latin typeface="Calibri" panose="020F0502020204030204"/>
                <a:hlinkClick r:id="rId7"/>
              </a:rPr>
              <a:t>Çevre</a:t>
            </a:r>
            <a:r>
              <a:rPr lang="en-GB" sz="1200" b="1" i="1" dirty="0">
                <a:solidFill>
                  <a:prstClr val="black"/>
                </a:solidFill>
                <a:latin typeface="Calibri" panose="020F0502020204030204"/>
                <a:hlinkClick r:id="rId7"/>
              </a:rPr>
              <a:t> </a:t>
            </a:r>
            <a:r>
              <a:rPr lang="en-GB" sz="1200" b="1" i="1" dirty="0" err="1">
                <a:solidFill>
                  <a:prstClr val="black"/>
                </a:solidFill>
                <a:latin typeface="Calibri" panose="020F0502020204030204"/>
                <a:hlinkClick r:id="rId7"/>
              </a:rPr>
              <a:t>Platformu</a:t>
            </a:r>
            <a:r>
              <a:rPr lang="en-GB" sz="1200" b="1" i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GB" sz="1200" i="1" dirty="0">
                <a:solidFill>
                  <a:prstClr val="black"/>
                </a:solidFill>
                <a:latin typeface="Calibri" panose="020F0502020204030204"/>
              </a:rPr>
              <a:t>Fb Posts</a:t>
            </a:r>
            <a:endParaRPr lang="el-GR" sz="1200" i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236060" y="811852"/>
            <a:ext cx="710451" cy="253916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l-G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defTabSz="685800">
              <a:spcBef>
                <a:spcPts val="0"/>
              </a:spcBef>
              <a:defRPr/>
            </a:pPr>
            <a:r>
              <a:rPr lang="en-US" sz="105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Vani" panose="020B0502040204020203" pitchFamily="34" charset="0"/>
              </a:rPr>
              <a:t>Slide 4</a:t>
            </a:r>
            <a:r>
              <a:rPr lang="en-US" sz="105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Vani" panose="020B0502040204020203" pitchFamily="34" charset="0"/>
              </a:rPr>
              <a:t>/8</a:t>
            </a:r>
            <a:endParaRPr lang="el-GR" sz="105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cs typeface="Van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5426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Picture 4" descr="C:\Users\KonstantinaKostoula\Desktop\ppt-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5445"/>
            <a:ext cx="9144000" cy="5205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576" y="1647825"/>
            <a:ext cx="6826981" cy="429193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06171" y="1121645"/>
            <a:ext cx="571707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  <a:cs typeface="+mn-cs"/>
              </a:rPr>
              <a:t>  </a:t>
            </a:r>
            <a:endParaRPr lang="el-GR" sz="1350" dirty="0">
              <a:solidFill>
                <a:prstClr val="black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05576" y="1090901"/>
            <a:ext cx="725504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700" dirty="0">
                <a:solidFill>
                  <a:srgbClr val="FF0000"/>
                </a:solidFill>
                <a:latin typeface="Calibri" panose="020F0502020204030204"/>
                <a:cs typeface="+mn-cs"/>
              </a:rPr>
              <a:t>FAILED</a:t>
            </a:r>
            <a:r>
              <a:rPr lang="en-US" sz="2700" dirty="0">
                <a:solidFill>
                  <a:prstClr val="black"/>
                </a:solidFill>
                <a:latin typeface="Calibri" panose="020F0502020204030204"/>
                <a:cs typeface="+mn-cs"/>
              </a:rPr>
              <a:t> SEA TURTLE NESTING ATTEMPT</a:t>
            </a:r>
            <a:endParaRPr lang="el-GR" sz="2700" dirty="0">
              <a:solidFill>
                <a:prstClr val="black"/>
              </a:solidFill>
              <a:latin typeface="Calibri" panose="020F0502020204030204"/>
              <a:cs typeface="+mn-cs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H="1" flipV="1">
            <a:off x="4463716" y="4129839"/>
            <a:ext cx="481263" cy="95049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 flipV="1">
            <a:off x="2206170" y="3066995"/>
            <a:ext cx="1313067" cy="56259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1940559" y="1978760"/>
            <a:ext cx="1445061" cy="35674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4419067" y="2302221"/>
            <a:ext cx="2775818" cy="88515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8236060" y="811852"/>
            <a:ext cx="710451" cy="253916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l-G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defTabSz="685800">
              <a:spcBef>
                <a:spcPts val="0"/>
              </a:spcBef>
              <a:defRPr/>
            </a:pPr>
            <a:r>
              <a:rPr lang="en-US" sz="105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Vani" panose="020B0502040204020203" pitchFamily="34" charset="0"/>
              </a:rPr>
              <a:t>Slide 5</a:t>
            </a:r>
            <a:r>
              <a:rPr lang="en-US" sz="105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Vani" panose="020B0502040204020203" pitchFamily="34" charset="0"/>
              </a:rPr>
              <a:t>/8</a:t>
            </a:r>
            <a:endParaRPr lang="el-GR" sz="105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cs typeface="Van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0418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 descr="C:\Users\KonstantinaKostoula\Desktop\ppt-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13" y="0"/>
            <a:ext cx="9144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263525" y="296863"/>
            <a:ext cx="8569325" cy="1081087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Main green turtle nesting beaches in the Mediterranean</a:t>
            </a:r>
            <a:b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</a:b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&amp;  Location of Kazanli</a:t>
            </a:r>
            <a:endParaRPr lang="el-GR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4" name="Picture 1" descr="Gesamtübersich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01" t="12230" r="1823" b="34393"/>
          <a:stretch>
            <a:fillRect/>
          </a:stretch>
        </p:blipFill>
        <p:spPr bwMode="auto">
          <a:xfrm>
            <a:off x="1187624" y="2051414"/>
            <a:ext cx="6289675" cy="388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5" name="Oval 2"/>
          <p:cNvSpPr>
            <a:spLocks noChangeArrowheads="1"/>
          </p:cNvSpPr>
          <p:nvPr/>
        </p:nvSpPr>
        <p:spPr bwMode="auto">
          <a:xfrm>
            <a:off x="5940425" y="4149725"/>
            <a:ext cx="152400" cy="152400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 sz="1800">
              <a:latin typeface="Arial" panose="020B0604020202020204" pitchFamily="34" charset="0"/>
            </a:endParaRPr>
          </a:p>
        </p:txBody>
      </p:sp>
      <p:sp>
        <p:nvSpPr>
          <p:cNvPr id="5126" name="Text Box 3"/>
          <p:cNvSpPr txBox="1">
            <a:spLocks noChangeArrowheads="1"/>
          </p:cNvSpPr>
          <p:nvPr/>
        </p:nvSpPr>
        <p:spPr bwMode="auto">
          <a:xfrm>
            <a:off x="6084888" y="4076700"/>
            <a:ext cx="720725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FontTx/>
              <a:buNone/>
            </a:pPr>
            <a:r>
              <a:rPr lang="en-GB" altLang="en-US" sz="1000" b="1">
                <a:latin typeface="Arial" panose="020B0604020202020204" pitchFamily="34" charset="0"/>
              </a:rPr>
              <a:t>Lattakia</a:t>
            </a:r>
            <a:endParaRPr lang="en-US" altLang="en-US" sz="1800">
              <a:latin typeface="Arial" panose="020B0604020202020204" pitchFamily="34" charset="0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4859338" y="1844675"/>
            <a:ext cx="504825" cy="1152525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6" descr="\\Med-sbs\medasset-documents\Office Essentials\MEDASSET VISUAL IDENTITY\25 YEAR LOGO\LOGO HORIZONAL ENG rgb-01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173"/>
          <a:stretch>
            <a:fillRect/>
          </a:stretch>
        </p:blipFill>
        <p:spPr bwMode="auto">
          <a:xfrm>
            <a:off x="6520721" y="5903119"/>
            <a:ext cx="2574925" cy="107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7724706" y="152390"/>
            <a:ext cx="981359" cy="307777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l-G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spcBef>
                <a:spcPts val="0"/>
              </a:spcBef>
              <a:defRPr/>
            </a:pPr>
            <a:r>
              <a:rPr lang="en-US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Vani" panose="020B0502040204020203" pitchFamily="34" charset="0"/>
              </a:rPr>
              <a:t>Slide </a:t>
            </a:r>
            <a:r>
              <a:rPr lang="en-US" sz="1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Vani" panose="020B0502040204020203" pitchFamily="34" charset="0"/>
              </a:rPr>
              <a:t>2/14</a:t>
            </a:r>
            <a:endParaRPr lang="el-GR" sz="1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Vani" panose="020B0502040204020203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C:\Users\KonstantinaKostoula\Desktop\ppt-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5445"/>
            <a:ext cx="9144000" cy="5205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9690" y="871434"/>
            <a:ext cx="8152356" cy="994172"/>
          </a:xfrm>
        </p:spPr>
        <p:txBody>
          <a:bodyPr>
            <a:normAutofit/>
          </a:bodyPr>
          <a:lstStyle/>
          <a:p>
            <a:r>
              <a:rPr lang="en-US" sz="2700" dirty="0">
                <a:solidFill>
                  <a:srgbClr val="FF0000"/>
                </a:solidFill>
                <a:latin typeface="+mn-lt"/>
              </a:rPr>
              <a:t>ALTERATION </a:t>
            </a:r>
            <a:r>
              <a:rPr lang="en-US" sz="2700" dirty="0">
                <a:latin typeface="+mn-lt"/>
              </a:rPr>
              <a:t>OF SARISU CREEK </a:t>
            </a:r>
            <a:r>
              <a:rPr lang="en-US" sz="2700">
                <a:latin typeface="+mn-lt"/>
              </a:rPr>
              <a:t>(RAMSAR WETLAND </a:t>
            </a:r>
            <a:r>
              <a:rPr lang="en-US" sz="2700" dirty="0">
                <a:latin typeface="+mn-lt"/>
              </a:rPr>
              <a:t>SITE) </a:t>
            </a:r>
            <a:endParaRPr lang="el-GR" sz="2700" dirty="0">
              <a:latin typeface="+mn-lt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9" r="2116"/>
          <a:stretch/>
        </p:blipFill>
        <p:spPr>
          <a:xfrm>
            <a:off x="215601" y="1731357"/>
            <a:ext cx="4356400" cy="36565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1731357"/>
            <a:ext cx="4429668" cy="3656234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269691" y="5499710"/>
            <a:ext cx="8534197" cy="327735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685800" fontAlgn="auto">
              <a:spcAft>
                <a:spcPts val="0"/>
              </a:spcAft>
            </a:pPr>
            <a:r>
              <a:rPr lang="en-US" sz="1500" i="1" dirty="0">
                <a:solidFill>
                  <a:prstClr val="black"/>
                </a:solidFill>
                <a:latin typeface="Calibri Light" panose="020F0302020204030204"/>
              </a:rPr>
              <a:t>Photos taken from </a:t>
            </a:r>
            <a:r>
              <a:rPr lang="en-GB" sz="1500" b="1" i="1" dirty="0" err="1">
                <a:solidFill>
                  <a:prstClr val="black"/>
                </a:solidFill>
                <a:latin typeface="Calibri Light" panose="020F0302020204030204"/>
                <a:hlinkClick r:id="rId5"/>
              </a:rPr>
              <a:t>Anamur</a:t>
            </a:r>
            <a:r>
              <a:rPr lang="en-GB" sz="1500" b="1" i="1" dirty="0">
                <a:solidFill>
                  <a:prstClr val="black"/>
                </a:solidFill>
                <a:latin typeface="Calibri Light" panose="020F0302020204030204"/>
                <a:hlinkClick r:id="rId5"/>
              </a:rPr>
              <a:t> </a:t>
            </a:r>
            <a:r>
              <a:rPr lang="en-GB" sz="1500" b="1" i="1" dirty="0" err="1">
                <a:solidFill>
                  <a:prstClr val="black"/>
                </a:solidFill>
                <a:latin typeface="Calibri Light" panose="020F0302020204030204"/>
                <a:hlinkClick r:id="rId5"/>
              </a:rPr>
              <a:t>Çevre</a:t>
            </a:r>
            <a:r>
              <a:rPr lang="en-GB" sz="1500" b="1" i="1" dirty="0">
                <a:solidFill>
                  <a:prstClr val="black"/>
                </a:solidFill>
                <a:latin typeface="Calibri Light" panose="020F0302020204030204"/>
                <a:hlinkClick r:id="rId5"/>
              </a:rPr>
              <a:t> </a:t>
            </a:r>
            <a:r>
              <a:rPr lang="en-GB" sz="1500" b="1" i="1" dirty="0" err="1">
                <a:solidFill>
                  <a:prstClr val="black"/>
                </a:solidFill>
                <a:latin typeface="Calibri Light" panose="020F0302020204030204"/>
                <a:hlinkClick r:id="rId5"/>
              </a:rPr>
              <a:t>Platformu</a:t>
            </a:r>
            <a:r>
              <a:rPr lang="en-GB" sz="1500" b="1" i="1" dirty="0">
                <a:solidFill>
                  <a:prstClr val="black"/>
                </a:solidFill>
                <a:latin typeface="Calibri Light" panose="020F0302020204030204"/>
              </a:rPr>
              <a:t> </a:t>
            </a:r>
            <a:r>
              <a:rPr lang="en-GB" sz="1500" i="1" dirty="0">
                <a:solidFill>
                  <a:prstClr val="black"/>
                </a:solidFill>
                <a:latin typeface="Calibri Light" panose="020F0302020204030204"/>
              </a:rPr>
              <a:t>Fb Posts</a:t>
            </a:r>
            <a:endParaRPr lang="el-GR" sz="1500" i="1" dirty="0">
              <a:solidFill>
                <a:prstClr val="black"/>
              </a:solidFill>
              <a:latin typeface="Calibri Light" panose="020F0302020204030204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236060" y="811852"/>
            <a:ext cx="710451" cy="253916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l-G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defTabSz="685800">
              <a:spcBef>
                <a:spcPts val="0"/>
              </a:spcBef>
              <a:defRPr/>
            </a:pPr>
            <a:r>
              <a:rPr lang="en-US" sz="105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Vani" panose="020B0502040204020203" pitchFamily="34" charset="0"/>
              </a:rPr>
              <a:t>Slide 6</a:t>
            </a:r>
            <a:r>
              <a:rPr lang="en-US" sz="105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Vani" panose="020B0502040204020203" pitchFamily="34" charset="0"/>
              </a:rPr>
              <a:t>/8</a:t>
            </a:r>
            <a:endParaRPr lang="el-GR" sz="105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cs typeface="Van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2375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4914" y="959646"/>
            <a:ext cx="8077237" cy="688682"/>
          </a:xfrm>
        </p:spPr>
        <p:txBody>
          <a:bodyPr>
            <a:normAutofit/>
          </a:bodyPr>
          <a:lstStyle/>
          <a:p>
            <a:r>
              <a:rPr lang="en-US" sz="2700" dirty="0">
                <a:solidFill>
                  <a:srgbClr val="FF0000"/>
                </a:solidFill>
                <a:latin typeface="+mn-lt"/>
              </a:rPr>
              <a:t>IRRIGATION</a:t>
            </a:r>
            <a:r>
              <a:rPr lang="en-US" sz="2700" dirty="0">
                <a:latin typeface="+mn-lt"/>
              </a:rPr>
              <a:t> OF </a:t>
            </a:r>
            <a:r>
              <a:rPr lang="en-US" sz="2700" dirty="0">
                <a:solidFill>
                  <a:srgbClr val="FF0000"/>
                </a:solidFill>
                <a:latin typeface="+mn-lt"/>
              </a:rPr>
              <a:t>INTRODUCED ALIEN </a:t>
            </a:r>
            <a:r>
              <a:rPr lang="en-US" sz="2700" dirty="0">
                <a:latin typeface="+mn-lt"/>
              </a:rPr>
              <a:t>TREES &amp; GRASS</a:t>
            </a:r>
            <a:endParaRPr lang="el-GR" sz="2700" dirty="0">
              <a:latin typeface="+mn-lt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50" r="13707" b="10359"/>
          <a:stretch/>
        </p:blipFill>
        <p:spPr>
          <a:xfrm>
            <a:off x="5257800" y="1716069"/>
            <a:ext cx="3715378" cy="3825917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451"/>
          <a:stretch/>
        </p:blipFill>
        <p:spPr>
          <a:xfrm>
            <a:off x="282740" y="3335759"/>
            <a:ext cx="4794605" cy="22258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50" b="27803"/>
          <a:stretch/>
        </p:blipFill>
        <p:spPr>
          <a:xfrm>
            <a:off x="282740" y="1723526"/>
            <a:ext cx="4769852" cy="1552073"/>
          </a:xfrm>
          <a:prstGeom prst="rect">
            <a:avLst/>
          </a:prstGeom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234914" y="5541986"/>
            <a:ext cx="5022886" cy="327735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685800" fontAlgn="auto">
              <a:spcAft>
                <a:spcPts val="0"/>
              </a:spcAft>
            </a:pPr>
            <a:r>
              <a:rPr lang="en-US" sz="1500" i="1" dirty="0">
                <a:solidFill>
                  <a:prstClr val="black"/>
                </a:solidFill>
                <a:latin typeface="Calibri Light" panose="020F0302020204030204"/>
              </a:rPr>
              <a:t>Photos taken from </a:t>
            </a:r>
            <a:r>
              <a:rPr lang="en-GB" sz="1500" b="1" i="1" dirty="0" err="1">
                <a:solidFill>
                  <a:prstClr val="black"/>
                </a:solidFill>
                <a:latin typeface="Calibri Light" panose="020F0302020204030204"/>
                <a:hlinkClick r:id="rId5"/>
              </a:rPr>
              <a:t>Anamur</a:t>
            </a:r>
            <a:r>
              <a:rPr lang="en-GB" sz="1500" b="1" i="1" dirty="0">
                <a:solidFill>
                  <a:prstClr val="black"/>
                </a:solidFill>
                <a:latin typeface="Calibri Light" panose="020F0302020204030204"/>
                <a:hlinkClick r:id="rId5"/>
              </a:rPr>
              <a:t> </a:t>
            </a:r>
            <a:r>
              <a:rPr lang="en-GB" sz="1500" b="1" i="1" dirty="0" err="1">
                <a:solidFill>
                  <a:prstClr val="black"/>
                </a:solidFill>
                <a:latin typeface="Calibri Light" panose="020F0302020204030204"/>
                <a:hlinkClick r:id="rId5"/>
              </a:rPr>
              <a:t>Çevre</a:t>
            </a:r>
            <a:r>
              <a:rPr lang="en-GB" sz="1500" b="1" i="1" dirty="0">
                <a:solidFill>
                  <a:prstClr val="black"/>
                </a:solidFill>
                <a:latin typeface="Calibri Light" panose="020F0302020204030204"/>
                <a:hlinkClick r:id="rId5"/>
              </a:rPr>
              <a:t> </a:t>
            </a:r>
            <a:r>
              <a:rPr lang="en-GB" sz="1500" b="1" i="1" dirty="0" err="1">
                <a:solidFill>
                  <a:prstClr val="black"/>
                </a:solidFill>
                <a:latin typeface="Calibri Light" panose="020F0302020204030204"/>
                <a:hlinkClick r:id="rId5"/>
              </a:rPr>
              <a:t>Platformu</a:t>
            </a:r>
            <a:r>
              <a:rPr lang="en-GB" sz="1500" b="1" i="1" dirty="0">
                <a:solidFill>
                  <a:prstClr val="black"/>
                </a:solidFill>
                <a:latin typeface="Calibri Light" panose="020F0302020204030204"/>
              </a:rPr>
              <a:t> </a:t>
            </a:r>
            <a:r>
              <a:rPr lang="en-GB" sz="1500" i="1" dirty="0">
                <a:solidFill>
                  <a:prstClr val="black"/>
                </a:solidFill>
                <a:latin typeface="Calibri Light" panose="020F0302020204030204"/>
              </a:rPr>
              <a:t>Fb Posts</a:t>
            </a:r>
            <a:endParaRPr lang="el-GR" sz="1500" i="1" dirty="0">
              <a:solidFill>
                <a:prstClr val="black"/>
              </a:solidFill>
              <a:latin typeface="Calibri Light" panose="020F0302020204030204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236060" y="857250"/>
            <a:ext cx="710451" cy="253916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l-G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defTabSz="685800">
              <a:spcBef>
                <a:spcPts val="0"/>
              </a:spcBef>
              <a:defRPr/>
            </a:pPr>
            <a:r>
              <a:rPr lang="en-US" sz="105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Vani" panose="020B0502040204020203" pitchFamily="34" charset="0"/>
              </a:rPr>
              <a:t>Slide 7</a:t>
            </a:r>
            <a:r>
              <a:rPr lang="en-US" sz="105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Vani" panose="020B0502040204020203" pitchFamily="34" charset="0"/>
              </a:rPr>
              <a:t>/8</a:t>
            </a:r>
            <a:endParaRPr lang="el-GR" sz="105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cs typeface="Van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8577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KonstantinaKostoula\Desktop\ppt-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7161"/>
            <a:ext cx="9144000" cy="5205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991" y="871251"/>
            <a:ext cx="2619788" cy="618986"/>
          </a:xfrm>
        </p:spPr>
        <p:txBody>
          <a:bodyPr>
            <a:normAutofit/>
          </a:bodyPr>
          <a:lstStyle/>
          <a:p>
            <a:r>
              <a:rPr lang="en-US" sz="2700" u="sng" dirty="0">
                <a:latin typeface="+mn-lt"/>
              </a:rPr>
              <a:t>In Conclusion </a:t>
            </a:r>
            <a:endParaRPr lang="el-GR" sz="2700" u="sng" dirty="0">
              <a:latin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7211" y="1035916"/>
            <a:ext cx="3405431" cy="243788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573170" y="1036009"/>
            <a:ext cx="2384499" cy="30008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350" i="1" dirty="0">
                <a:solidFill>
                  <a:prstClr val="black"/>
                </a:solidFill>
                <a:latin typeface="Calibri" panose="020F0502020204030204"/>
                <a:cs typeface="+mn-cs"/>
              </a:rPr>
              <a:t>MAP: </a:t>
            </a:r>
            <a:r>
              <a:rPr lang="en-GB" sz="1350" b="1" i="1" dirty="0" err="1">
                <a:solidFill>
                  <a:prstClr val="black"/>
                </a:solidFill>
                <a:latin typeface="Calibri" panose="020F0502020204030204"/>
                <a:cs typeface="+mn-cs"/>
                <a:hlinkClick r:id="rId4"/>
              </a:rPr>
              <a:t>Anamur</a:t>
            </a:r>
            <a:r>
              <a:rPr lang="en-GB" sz="1350" b="1" i="1" dirty="0">
                <a:solidFill>
                  <a:prstClr val="black"/>
                </a:solidFill>
                <a:latin typeface="Calibri" panose="020F0502020204030204"/>
                <a:cs typeface="+mn-cs"/>
                <a:hlinkClick r:id="rId4"/>
              </a:rPr>
              <a:t> </a:t>
            </a:r>
            <a:r>
              <a:rPr lang="en-GB" sz="1350" b="1" i="1" dirty="0" err="1">
                <a:solidFill>
                  <a:prstClr val="black"/>
                </a:solidFill>
                <a:latin typeface="Calibri" panose="020F0502020204030204"/>
                <a:cs typeface="+mn-cs"/>
                <a:hlinkClick r:id="rId4"/>
              </a:rPr>
              <a:t>Çevre</a:t>
            </a:r>
            <a:r>
              <a:rPr lang="en-GB" sz="1350" b="1" i="1" dirty="0">
                <a:solidFill>
                  <a:prstClr val="black"/>
                </a:solidFill>
                <a:latin typeface="Calibri" panose="020F0502020204030204"/>
                <a:cs typeface="+mn-cs"/>
                <a:hlinkClick r:id="rId4"/>
              </a:rPr>
              <a:t> </a:t>
            </a:r>
            <a:r>
              <a:rPr lang="en-GB" sz="1350" b="1" i="1" dirty="0" err="1">
                <a:solidFill>
                  <a:prstClr val="black"/>
                </a:solidFill>
                <a:latin typeface="Calibri" panose="020F0502020204030204"/>
                <a:cs typeface="+mn-cs"/>
                <a:hlinkClick r:id="rId4"/>
              </a:rPr>
              <a:t>Platformu</a:t>
            </a:r>
            <a:endParaRPr lang="el-GR" sz="1350" i="1" dirty="0">
              <a:solidFill>
                <a:prstClr val="black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266" y="1457743"/>
            <a:ext cx="555669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  <a:latin typeface="Calibri" panose="020F0502020204030204"/>
                <a:cs typeface="+mn-cs"/>
              </a:rPr>
              <a:t>Complete disregard 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  <a:cs typeface="+mn-cs"/>
              </a:rPr>
              <a:t>to National, International commitments &amp; Recommendations</a:t>
            </a:r>
          </a:p>
          <a:p>
            <a:pPr marL="257175" indent="-257175" defTabSz="6858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  <a:latin typeface="Calibri" panose="020F0502020204030204"/>
                <a:cs typeface="+mn-cs"/>
              </a:rPr>
              <a:t>Deliberate destruction 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  <a:cs typeface="+mn-cs"/>
              </a:rPr>
              <a:t>of sensitive nesting habitat </a:t>
            </a:r>
          </a:p>
          <a:p>
            <a:pPr marL="257175" indent="-257175" defTabSz="6858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  <a:cs typeface="+mn-cs"/>
              </a:rPr>
              <a:t>Continuation of actions placing </a:t>
            </a:r>
            <a:r>
              <a:rPr lang="en-US" dirty="0">
                <a:solidFill>
                  <a:srgbClr val="FF0000"/>
                </a:solidFill>
                <a:latin typeface="Calibri" panose="020F0502020204030204"/>
                <a:cs typeface="+mn-cs"/>
              </a:rPr>
              <a:t>sea turtle nesting at risk</a:t>
            </a:r>
          </a:p>
          <a:p>
            <a:pPr marL="257175" indent="-257175" defTabSz="6858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  <a:latin typeface="Calibri" panose="020F0502020204030204"/>
                <a:cs typeface="+mn-cs"/>
              </a:rPr>
              <a:t>Lack of enforcement 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  <a:cs typeface="+mn-cs"/>
              </a:rPr>
              <a:t>by Local Authorities</a:t>
            </a: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802" y="3529015"/>
            <a:ext cx="893513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 defTabSz="6858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700" u="sng" dirty="0">
                <a:solidFill>
                  <a:prstClr val="black"/>
                </a:solidFill>
                <a:latin typeface="Calibri" panose="020F0502020204030204"/>
                <a:cs typeface="+mn-cs"/>
              </a:rPr>
              <a:t>We </a:t>
            </a:r>
            <a:r>
              <a:rPr lang="en-US" sz="2700" u="sng" dirty="0">
                <a:solidFill>
                  <a:prstClr val="black"/>
                </a:solidFill>
                <a:latin typeface="Calibri" panose="020F0502020204030204"/>
                <a:cs typeface="+mn-cs"/>
              </a:rPr>
              <a:t>e</a:t>
            </a:r>
            <a:r>
              <a:rPr lang="en-US" sz="2700" u="sng" dirty="0">
                <a:solidFill>
                  <a:prstClr val="black"/>
                </a:solidFill>
                <a:latin typeface="Calibri" panose="020F0502020204030204"/>
                <a:cs typeface="+mn-cs"/>
              </a:rPr>
              <a:t>ncourage the Turkish Government to:</a:t>
            </a:r>
          </a:p>
          <a:p>
            <a:pPr marL="557213" lvl="1" indent="-214313" defTabSz="6858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  <a:latin typeface="Calibri" panose="020F0502020204030204"/>
                <a:cs typeface="+mn-cs"/>
              </a:rPr>
              <a:t>Enforce the restoration 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  <a:cs typeface="+mn-cs"/>
              </a:rPr>
              <a:t>of the site</a:t>
            </a:r>
          </a:p>
          <a:p>
            <a:pPr marL="557213" lvl="1" indent="-214313" defTabSz="6858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  <a:latin typeface="Calibri" panose="020F0502020204030204"/>
                <a:cs typeface="+mn-cs"/>
              </a:rPr>
              <a:t>Enforce compliance 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  <a:cs typeface="+mn-cs"/>
              </a:rPr>
              <a:t>to declared fines and orders </a:t>
            </a:r>
          </a:p>
          <a:p>
            <a:pPr marL="342900" lvl="1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Calibri" panose="020F0502020204030204"/>
              <a:cs typeface="+mn-cs"/>
            </a:endParaRPr>
          </a:p>
          <a:p>
            <a:pPr marL="214313" indent="-214313" defTabSz="6858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700" u="sng" dirty="0">
                <a:solidFill>
                  <a:prstClr val="black"/>
                </a:solidFill>
                <a:latin typeface="Calibri" panose="020F0502020204030204"/>
                <a:cs typeface="+mn-cs"/>
              </a:rPr>
              <a:t>T</a:t>
            </a:r>
            <a:r>
              <a:rPr lang="en-US" sz="2700" u="sng" dirty="0">
                <a:solidFill>
                  <a:prstClr val="black"/>
                </a:solidFill>
                <a:latin typeface="Calibri" panose="020F0502020204030204"/>
                <a:cs typeface="+mn-cs"/>
              </a:rPr>
              <a:t>he Standing Committee of the Bern Convention to</a:t>
            </a:r>
            <a:r>
              <a:rPr lang="en-US" sz="2700" dirty="0">
                <a:solidFill>
                  <a:prstClr val="black"/>
                </a:solidFill>
                <a:latin typeface="Calibri" panose="020F0502020204030204"/>
                <a:cs typeface="+mn-cs"/>
              </a:rPr>
              <a:t>:</a:t>
            </a:r>
          </a:p>
          <a:p>
            <a:pPr marL="557213" lvl="1" indent="-214313" defTabSz="6858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  <a:cs typeface="+mn-cs"/>
              </a:rPr>
              <a:t>Follow-up this case with the Turkish Government</a:t>
            </a:r>
            <a:endParaRPr lang="el-GR" dirty="0">
              <a:solidFill>
                <a:prstClr val="black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177179" y="708134"/>
            <a:ext cx="710451" cy="253916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l-G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defTabSz="685800">
              <a:spcBef>
                <a:spcPts val="0"/>
              </a:spcBef>
              <a:defRPr/>
            </a:pPr>
            <a:r>
              <a:rPr lang="en-US" sz="105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Vani" panose="020B0502040204020203" pitchFamily="34" charset="0"/>
              </a:rPr>
              <a:t>Slide 8</a:t>
            </a:r>
            <a:r>
              <a:rPr lang="en-US" sz="105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Vani" panose="020B0502040204020203" pitchFamily="34" charset="0"/>
              </a:rPr>
              <a:t>/8</a:t>
            </a:r>
            <a:endParaRPr lang="el-GR" sz="105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cs typeface="Van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6796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 descr="C:\Users\KonstantinaKostoula\Desktop\ppt-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573" y="0"/>
            <a:ext cx="9144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TextBox 3"/>
          <p:cNvSpPr txBox="1">
            <a:spLocks noChangeArrowheads="1"/>
          </p:cNvSpPr>
          <p:nvPr/>
        </p:nvSpPr>
        <p:spPr bwMode="auto">
          <a:xfrm>
            <a:off x="611188" y="5229225"/>
            <a:ext cx="40322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chemeClr val="bg1"/>
                </a:solidFill>
                <a:latin typeface="Arial" panose="020B0604020202020204" pitchFamily="34" charset="0"/>
              </a:rPr>
              <a:t>Green turtle </a:t>
            </a:r>
            <a:r>
              <a:rPr lang="en-US" altLang="en-US" sz="1800" b="1" i="1">
                <a:solidFill>
                  <a:schemeClr val="bg1"/>
                </a:solidFill>
                <a:latin typeface="Arial" panose="020B0604020202020204" pitchFamily="34" charset="0"/>
              </a:rPr>
              <a:t>Chelonia mydas</a:t>
            </a:r>
            <a:endParaRPr lang="el-GR" altLang="en-US" sz="1800" b="1" i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20485" name="Picture 6" descr="\\Med-sbs\medasset-documents\Office Essentials\MEDASSET VISUAL IDENTITY\25 YEAR LOGO\LOGO HORIZONAL ENG rgb-01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173"/>
          <a:stretch>
            <a:fillRect/>
          </a:stretch>
        </p:blipFill>
        <p:spPr bwMode="auto">
          <a:xfrm>
            <a:off x="3284538" y="188913"/>
            <a:ext cx="2574925" cy="107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4788024" y="6021288"/>
            <a:ext cx="444353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44513" lvl="2" eaLnBrk="1" hangingPunct="1">
              <a:spcAft>
                <a:spcPts val="0"/>
              </a:spcAft>
              <a:defRPr/>
            </a:pPr>
            <a:r>
              <a:rPr lang="en-GB" b="1" i="1" dirty="0">
                <a:solidFill>
                  <a:srgbClr val="0070C0"/>
                </a:solidFill>
              </a:rPr>
              <a:t>Thank you for your kind attention! </a:t>
            </a:r>
          </a:p>
        </p:txBody>
      </p:sp>
      <p:pic>
        <p:nvPicPr>
          <p:cNvPr id="4" name="Picture 3" descr="A turtle swimming under water&#10;&#10;Description generated with high confidence">
            <a:extLst>
              <a:ext uri="{FF2B5EF4-FFF2-40B4-BE49-F238E27FC236}">
                <a16:creationId xmlns:a16="http://schemas.microsoft.com/office/drawing/2014/main" id="{C7D7F2F2-5131-427D-A907-63B73128D1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28800"/>
            <a:ext cx="7164288" cy="381781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036746" y="4247"/>
            <a:ext cx="1080745" cy="307777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l-G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spcBef>
                <a:spcPts val="0"/>
              </a:spcBef>
              <a:defRPr/>
            </a:pPr>
            <a:r>
              <a:rPr lang="en-US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Vani" panose="020B0502040204020203" pitchFamily="34" charset="0"/>
              </a:rPr>
              <a:t>Slide </a:t>
            </a:r>
            <a:r>
              <a:rPr lang="en-US" sz="1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Vani" panose="020B0502040204020203" pitchFamily="34" charset="0"/>
              </a:rPr>
              <a:t>14/14</a:t>
            </a:r>
            <a:endParaRPr lang="el-GR" sz="1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Vani" panose="020B0502040204020203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4" descr="C:\Users\KonstantinaKostoula\Desktop\ppt-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13" y="0"/>
            <a:ext cx="9144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128587" y="131063"/>
            <a:ext cx="9144000" cy="865187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</a:rPr>
              <a:t>2019 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</a:rPr>
              <a:t>updated map of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</a:rPr>
              <a:t>Kazanlı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</a:rPr>
              <a:t> nesting beach sections and coastal infrastructure</a:t>
            </a:r>
            <a:endParaRPr lang="el-G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 pitchFamily="34" charset="0"/>
            </a:endParaRPr>
          </a:p>
        </p:txBody>
      </p:sp>
      <p:sp>
        <p:nvSpPr>
          <p:cNvPr id="5124" name="Rectangle 12"/>
          <p:cNvSpPr>
            <a:spLocks noChangeArrowheads="1"/>
          </p:cNvSpPr>
          <p:nvPr/>
        </p:nvSpPr>
        <p:spPr bwMode="auto">
          <a:xfrm>
            <a:off x="791394" y="5094288"/>
            <a:ext cx="8352606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numCol="2">
            <a:spAutoFit/>
          </a:bodyPr>
          <a:lstStyle/>
          <a:p>
            <a:pPr eaLnBrk="1" hangingPunct="1">
              <a:buFont typeface="Wingdings" pitchFamily="2" charset="2"/>
              <a:buChar char="ü"/>
              <a:defRPr/>
            </a:pPr>
            <a:r>
              <a:rPr lang="en-GB" b="1" dirty="0">
                <a:latin typeface="Arial" charset="0"/>
                <a:cs typeface="Arial" charset="0"/>
              </a:rPr>
              <a:t> Erosion</a:t>
            </a:r>
          </a:p>
          <a:p>
            <a:pPr eaLnBrk="1" hangingPunct="1">
              <a:buFont typeface="Wingdings" pitchFamily="2" charset="2"/>
              <a:buChar char="ü"/>
              <a:defRPr/>
            </a:pPr>
            <a:r>
              <a:rPr lang="en-GB" b="1" dirty="0">
                <a:latin typeface="Arial" charset="0"/>
                <a:cs typeface="Arial" charset="0"/>
              </a:rPr>
              <a:t> Toxic waste pollution</a:t>
            </a:r>
          </a:p>
          <a:p>
            <a:pPr eaLnBrk="1" hangingPunct="1">
              <a:buFont typeface="Wingdings" pitchFamily="2" charset="2"/>
              <a:buChar char="ü"/>
              <a:defRPr/>
            </a:pPr>
            <a:r>
              <a:rPr lang="en-GB" b="1" dirty="0">
                <a:latin typeface="Arial" charset="0"/>
                <a:cs typeface="Arial" charset="0"/>
              </a:rPr>
              <a:t> Litter, sewage &amp; agriculture runoff</a:t>
            </a:r>
          </a:p>
          <a:p>
            <a:pPr eaLnBrk="1" hangingPunct="1">
              <a:buFont typeface="Wingdings" pitchFamily="2" charset="2"/>
              <a:buChar char="ü"/>
              <a:defRPr/>
            </a:pPr>
            <a:r>
              <a:rPr lang="en-GB" b="1" dirty="0">
                <a:latin typeface="Arial" charset="0"/>
                <a:cs typeface="Arial" charset="0"/>
              </a:rPr>
              <a:t> Light pollution</a:t>
            </a:r>
          </a:p>
          <a:p>
            <a:pPr algn="ctr" eaLnBrk="1" hangingPunct="1">
              <a:buFont typeface="Wingdings" pitchFamily="2" charset="2"/>
              <a:buChar char="ü"/>
              <a:defRPr/>
            </a:pPr>
            <a:endParaRPr lang="en-GB" b="1" dirty="0">
              <a:latin typeface="Arial" charset="0"/>
              <a:cs typeface="Arial" charset="0"/>
            </a:endParaRPr>
          </a:p>
          <a:p>
            <a:pPr eaLnBrk="1" hangingPunct="1">
              <a:buFont typeface="Wingdings" pitchFamily="2" charset="2"/>
              <a:buChar char="ü"/>
              <a:defRPr/>
            </a:pPr>
            <a:r>
              <a:rPr lang="en-GB" b="1" dirty="0">
                <a:latin typeface="Arial" charset="0"/>
                <a:cs typeface="Arial" charset="0"/>
              </a:rPr>
              <a:t>  Greenhouses &amp; buildings</a:t>
            </a:r>
          </a:p>
          <a:p>
            <a:pPr eaLnBrk="1" hangingPunct="1">
              <a:buFont typeface="Wingdings" pitchFamily="2" charset="2"/>
              <a:buChar char="ü"/>
              <a:defRPr/>
            </a:pPr>
            <a:r>
              <a:rPr lang="en-GB" b="1" dirty="0">
                <a:latin typeface="Arial" charset="0"/>
                <a:cs typeface="Arial" charset="0"/>
              </a:rPr>
              <a:t>  Sand extraction</a:t>
            </a:r>
          </a:p>
          <a:p>
            <a:pPr eaLnBrk="1" hangingPunct="1">
              <a:buFont typeface="Wingdings" pitchFamily="2" charset="2"/>
              <a:buChar char="ü"/>
              <a:defRPr/>
            </a:pPr>
            <a:r>
              <a:rPr lang="en-GB" b="1" dirty="0">
                <a:latin typeface="Arial" charset="0"/>
                <a:cs typeface="Arial" charset="0"/>
              </a:rPr>
              <a:t>  Coastal fishing </a:t>
            </a:r>
          </a:p>
          <a:p>
            <a:pPr eaLnBrk="1" hangingPunct="1">
              <a:buFont typeface="Wingdings" pitchFamily="2" charset="2"/>
              <a:buChar char="ü"/>
              <a:defRPr/>
            </a:pPr>
            <a:r>
              <a:rPr lang="en-GB" b="1" dirty="0">
                <a:latin typeface="Arial" charset="0"/>
                <a:cs typeface="Arial" charset="0"/>
              </a:rPr>
              <a:t>  Low public awareness</a:t>
            </a:r>
          </a:p>
        </p:txBody>
      </p:sp>
      <p:sp>
        <p:nvSpPr>
          <p:cNvPr id="7174" name="Rectangle 4"/>
          <p:cNvSpPr>
            <a:spLocks noChangeArrowheads="1"/>
          </p:cNvSpPr>
          <p:nvPr/>
        </p:nvSpPr>
        <p:spPr bwMode="auto">
          <a:xfrm>
            <a:off x="250825" y="4724400"/>
            <a:ext cx="86423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800" b="1" u="sng" dirty="0">
                <a:latin typeface="Arial" panose="020B0604020202020204" pitchFamily="34" charset="0"/>
              </a:rPr>
              <a:t>THREATS</a:t>
            </a:r>
            <a:endParaRPr lang="en-GB" altLang="en-US" sz="1800" u="sng" dirty="0">
              <a:latin typeface="Arial" panose="020B0604020202020204" pitchFamily="34" charset="0"/>
            </a:endParaRPr>
          </a:p>
        </p:txBody>
      </p:sp>
      <p:pic>
        <p:nvPicPr>
          <p:cNvPr id="7" name="Picture 6" descr="C:\Users\Deniz\Desktop\kazanlı\Maps\kazanli_map.jpg"/>
          <p:cNvPicPr/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74000"/>
                    </a14:imgEffect>
                    <a14:imgEffect>
                      <a14:brightnessContrast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7" y="850041"/>
            <a:ext cx="8886825" cy="3857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6" descr="\\Med-sbs\medasset-documents\Office Essentials\MEDASSET VISUAL IDENTITY\25 YEAR LOGO\LOGO HORIZONAL ENG rgb-01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173"/>
          <a:stretch>
            <a:fillRect/>
          </a:stretch>
        </p:blipFill>
        <p:spPr bwMode="auto">
          <a:xfrm>
            <a:off x="6948264" y="6165305"/>
            <a:ext cx="2147382" cy="810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8162641" y="31627"/>
            <a:ext cx="981359" cy="307777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l-G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spcBef>
                <a:spcPts val="0"/>
              </a:spcBef>
              <a:defRPr/>
            </a:pPr>
            <a:r>
              <a:rPr lang="en-US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Vani" panose="020B0502040204020203" pitchFamily="34" charset="0"/>
              </a:rPr>
              <a:t>Slide </a:t>
            </a:r>
            <a:r>
              <a:rPr lang="en-US" sz="1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Vani" panose="020B0502040204020203" pitchFamily="34" charset="0"/>
              </a:rPr>
              <a:t>3/14</a:t>
            </a:r>
            <a:endParaRPr lang="el-GR" sz="1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Vani" panose="020B0502040204020203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 descr="C:\Users\KonstantinaKostoula\Desktop\ppt-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788" y="0"/>
            <a:ext cx="9144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>
          <a:xfrm>
            <a:off x="252413" y="262360"/>
            <a:ext cx="8332415" cy="649287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altLang="en-US" sz="22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Rec. No. 95 Measure </a:t>
            </a:r>
            <a:r>
              <a:rPr lang="en-GB" altLang="en-US" sz="22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GB" altLang="en-US" sz="2200" b="1" u="sng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r>
              <a:rPr lang="en-GB" altLang="en-US" sz="22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GB" altLang="en-US" sz="22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GB" alt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alt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en-US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Removal of Greenhouses as a matter of urgency and </a:t>
            </a:r>
            <a:r>
              <a:rPr lang="en-US" altLang="en-US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restore </a:t>
            </a:r>
            <a:r>
              <a:rPr lang="en-US" alt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that space to </a:t>
            </a:r>
            <a:r>
              <a:rPr lang="en-US" altLang="en-US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favour</a:t>
            </a:r>
            <a:r>
              <a:rPr lang="en-US" alt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turtle nesting</a:t>
            </a:r>
            <a:endParaRPr lang="en-GB" altLang="en-US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904014" y="-29577"/>
            <a:ext cx="226215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500" dirty="0">
                <a:ln w="0"/>
                <a:solidFill>
                  <a:schemeClr val="accent1">
                    <a:lumMod val="50000"/>
                  </a:schemeClr>
                </a:solidFill>
              </a:rPr>
              <a:t>Survey September 2019</a:t>
            </a:r>
            <a:endParaRPr lang="en-GB" sz="1500" dirty="0">
              <a:ln w="0"/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52413" y="836613"/>
            <a:ext cx="7016750" cy="36988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endParaRPr lang="en-US" altLang="en-US" i="1" dirty="0">
              <a:solidFill>
                <a:srgbClr val="E95C35"/>
              </a:solidFill>
              <a:latin typeface="+mn-lt"/>
              <a:ea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297814" y="4512358"/>
            <a:ext cx="34745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	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957504" y="4512358"/>
            <a:ext cx="34924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	</a:t>
            </a:r>
          </a:p>
        </p:txBody>
      </p:sp>
      <p:pic>
        <p:nvPicPr>
          <p:cNvPr id="17" name="Picture 6" descr="\\Med-sbs\medasset-documents\Office Essentials\MEDASSET VISUAL IDENTITY\25 YEAR LOGO\LOGO HORIZONAL ENG rgb-01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173"/>
          <a:stretch>
            <a:fillRect/>
          </a:stretch>
        </p:blipFill>
        <p:spPr bwMode="auto">
          <a:xfrm>
            <a:off x="6948264" y="6165305"/>
            <a:ext cx="2147382" cy="810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7885058" y="227583"/>
            <a:ext cx="981359" cy="307777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l-G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spcBef>
                <a:spcPts val="0"/>
              </a:spcBef>
              <a:defRPr/>
            </a:pPr>
            <a:r>
              <a:rPr lang="en-US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Vani" panose="020B0502040204020203" pitchFamily="34" charset="0"/>
              </a:rPr>
              <a:t>Slide </a:t>
            </a:r>
            <a:r>
              <a:rPr lang="en-US" sz="1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Vani" panose="020B0502040204020203" pitchFamily="34" charset="0"/>
              </a:rPr>
              <a:t>4/14</a:t>
            </a:r>
            <a:endParaRPr lang="el-GR" sz="1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Vani" panose="020B0502040204020203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77498" y="2914989"/>
            <a:ext cx="4157793" cy="313204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78542" y="1162662"/>
            <a:ext cx="839791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i="1" dirty="0">
                <a:solidFill>
                  <a:srgbClr val="E95C35"/>
                </a:solidFill>
                <a:ea typeface="Times New Roman" panose="02020603050405020304" pitchFamily="18" charset="0"/>
              </a:rPr>
              <a:t>Greenhouses in beach section K3 have not been removed. Greenhouses in the middle part also have large stones piled in front of them, possibly to cope with the effects of </a:t>
            </a:r>
            <a:r>
              <a:rPr lang="en-US" sz="2000" i="1" dirty="0" smtClean="0">
                <a:solidFill>
                  <a:srgbClr val="E95C35"/>
                </a:solidFill>
                <a:ea typeface="Times New Roman" panose="02020603050405020304" pitchFamily="18" charset="0"/>
              </a:rPr>
              <a:t>erosion. Greenhouses </a:t>
            </a:r>
            <a:r>
              <a:rPr lang="en-US" sz="2000" i="1" dirty="0">
                <a:solidFill>
                  <a:srgbClr val="E95C35"/>
                </a:solidFill>
                <a:ea typeface="Times New Roman" panose="02020603050405020304" pitchFamily="18" charset="0"/>
              </a:rPr>
              <a:t>on the western side of the section are abandoned, but now entirely embanked with a stone wall. </a:t>
            </a:r>
            <a:endParaRPr lang="el-GR" sz="2000" i="1" dirty="0">
              <a:solidFill>
                <a:srgbClr val="E95C35"/>
              </a:solidFill>
              <a:ea typeface="Times New Roman" panose="02020603050405020304" pitchFamily="18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6863" y="2558140"/>
            <a:ext cx="3874407" cy="2065036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6863" y="4695216"/>
            <a:ext cx="3874215" cy="1985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4776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>
          <a:xfrm>
            <a:off x="251830" y="598290"/>
            <a:ext cx="8332415" cy="649287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altLang="en-US" sz="22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Rec. No. 95 Measure N</a:t>
            </a:r>
            <a:r>
              <a:rPr lang="en-GB" altLang="en-US" sz="2200" b="1" u="sng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r>
              <a:rPr lang="en-GB" altLang="en-US" sz="22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2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GB" alt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alt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Moving </a:t>
            </a:r>
            <a:r>
              <a:rPr lang="en-US" alt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 taxi parking area away from the beach as a matter of urgency</a:t>
            </a:r>
            <a:endParaRPr lang="en-GB" altLang="en-US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904014" y="-29577"/>
            <a:ext cx="226215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500" dirty="0">
                <a:ln w="0"/>
                <a:solidFill>
                  <a:schemeClr val="accent1">
                    <a:lumMod val="50000"/>
                  </a:schemeClr>
                </a:solidFill>
              </a:rPr>
              <a:t>Survey September 2019</a:t>
            </a:r>
            <a:endParaRPr lang="en-GB" sz="1500" dirty="0">
              <a:ln w="0"/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52413" y="836613"/>
            <a:ext cx="7016750" cy="36988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endParaRPr lang="en-US" altLang="en-US" i="1" dirty="0">
              <a:solidFill>
                <a:srgbClr val="E95C35"/>
              </a:solidFill>
              <a:latin typeface="+mn-lt"/>
              <a:ea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297814" y="4512358"/>
            <a:ext cx="34745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	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082069" y="4512358"/>
            <a:ext cx="34924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	</a:t>
            </a:r>
          </a:p>
        </p:txBody>
      </p:sp>
      <p:sp>
        <p:nvSpPr>
          <p:cNvPr id="3" name="Rectangle 2"/>
          <p:cNvSpPr/>
          <p:nvPr/>
        </p:nvSpPr>
        <p:spPr>
          <a:xfrm>
            <a:off x="251829" y="1552279"/>
            <a:ext cx="861458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en-US" i="1" dirty="0">
                <a:solidFill>
                  <a:srgbClr val="E95C35"/>
                </a:solidFill>
                <a:ea typeface="Times New Roman" panose="02020603050405020304" pitchFamily="18" charset="0"/>
              </a:rPr>
              <a:t>There is no designated taxi parking area close to the shore in any beach section, except for a public transport parking area next to the summer houses in K1. A number of vehicles park next to and in front of the wedding hall in section </a:t>
            </a:r>
            <a:r>
              <a:rPr lang="en-US" altLang="en-US" i="1" dirty="0" smtClean="0">
                <a:solidFill>
                  <a:srgbClr val="E95C35"/>
                </a:solidFill>
                <a:ea typeface="Times New Roman" panose="02020603050405020304" pitchFamily="18" charset="0"/>
              </a:rPr>
              <a:t>K2.</a:t>
            </a:r>
            <a:endParaRPr lang="en-US" altLang="en-US" i="1" dirty="0">
              <a:solidFill>
                <a:srgbClr val="E95C35"/>
              </a:solidFill>
              <a:ea typeface="Times New Roman" panose="02020603050405020304" pitchFamily="18" charset="0"/>
            </a:endParaRPr>
          </a:p>
        </p:txBody>
      </p:sp>
      <p:pic>
        <p:nvPicPr>
          <p:cNvPr id="17" name="Picture 6" descr="\\Med-sbs\medasset-documents\Office Essentials\MEDASSET VISUAL IDENTITY\25 YEAR LOGO\LOGO HORIZONAL ENG rgb-01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173"/>
          <a:stretch>
            <a:fillRect/>
          </a:stretch>
        </p:blipFill>
        <p:spPr bwMode="auto">
          <a:xfrm>
            <a:off x="6948264" y="6165305"/>
            <a:ext cx="2147382" cy="810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7885058" y="227583"/>
            <a:ext cx="981359" cy="307777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l-G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spcBef>
                <a:spcPts val="0"/>
              </a:spcBef>
              <a:defRPr/>
            </a:pPr>
            <a:r>
              <a:rPr lang="en-US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Vani" panose="020B0502040204020203" pitchFamily="34" charset="0"/>
              </a:rPr>
              <a:t>Slide 5</a:t>
            </a:r>
            <a:r>
              <a:rPr lang="en-US" sz="1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Vani" panose="020B0502040204020203" pitchFamily="34" charset="0"/>
              </a:rPr>
              <a:t>/14</a:t>
            </a:r>
            <a:endParaRPr lang="el-GR" sz="1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Vani" panose="020B0502040204020203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8045" y="2783682"/>
            <a:ext cx="4437601" cy="24511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3722" y="2780311"/>
            <a:ext cx="4205400" cy="246396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53722" y="536797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Vehicle parking near greenhouses in section K3</a:t>
            </a:r>
            <a:endParaRPr lang="el-GR" dirty="0"/>
          </a:p>
        </p:txBody>
      </p:sp>
      <p:sp>
        <p:nvSpPr>
          <p:cNvPr id="10" name="Rectangle 9"/>
          <p:cNvSpPr/>
          <p:nvPr/>
        </p:nvSpPr>
        <p:spPr>
          <a:xfrm>
            <a:off x="4662264" y="535054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Vehicles </a:t>
            </a:r>
            <a:r>
              <a:rPr lang="en-US" dirty="0" smtClean="0"/>
              <a:t>parked </a:t>
            </a:r>
            <a:r>
              <a:rPr lang="en-US" dirty="0"/>
              <a:t>next to and in front of the wedding hall at night, section K2</a:t>
            </a:r>
            <a:endParaRPr lang="el-GR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 descr="C:\Users\KonstantinaKostoula\Desktop\ppt-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3381" y="-4164"/>
            <a:ext cx="9144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>
          <a:xfrm>
            <a:off x="252413" y="262360"/>
            <a:ext cx="8332415" cy="649287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altLang="en-US" sz="22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Rec. No. 95 Measure N</a:t>
            </a:r>
            <a:r>
              <a:rPr lang="en-GB" altLang="en-US" sz="2200" b="1" u="sng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r>
              <a:rPr lang="en-GB" altLang="en-US" sz="22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3: </a:t>
            </a:r>
            <a:r>
              <a:rPr lang="en-GB" alt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alt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Periodically </a:t>
            </a:r>
            <a:r>
              <a:rPr lang="en-GB" altLang="en-US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remove </a:t>
            </a:r>
            <a:r>
              <a:rPr lang="en-GB" alt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 plastic debris from the beach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904014" y="-29577"/>
            <a:ext cx="226215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500" dirty="0">
                <a:ln w="0"/>
                <a:solidFill>
                  <a:schemeClr val="accent1">
                    <a:lumMod val="50000"/>
                  </a:schemeClr>
                </a:solidFill>
              </a:rPr>
              <a:t>Survey September 2019</a:t>
            </a:r>
            <a:endParaRPr lang="en-GB" sz="1500" dirty="0">
              <a:ln w="0"/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52413" y="836613"/>
            <a:ext cx="7016750" cy="36988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endParaRPr lang="en-US" altLang="en-US" i="1" dirty="0">
              <a:solidFill>
                <a:srgbClr val="E95C35"/>
              </a:solidFill>
              <a:latin typeface="+mn-lt"/>
              <a:ea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267591" y="4367971"/>
            <a:ext cx="34745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	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927281" y="4367971"/>
            <a:ext cx="34924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	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758" y="1472913"/>
            <a:ext cx="2949693" cy="215079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83" y="1503170"/>
            <a:ext cx="3073064" cy="212636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8495" y="1509590"/>
            <a:ext cx="2884552" cy="212194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59671" y="1130561"/>
            <a:ext cx="56722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en-US" i="1" dirty="0">
                <a:solidFill>
                  <a:srgbClr val="E95C35"/>
                </a:solidFill>
                <a:ea typeface="Times New Roman" panose="02020603050405020304" pitchFamily="18" charset="0"/>
              </a:rPr>
              <a:t>Marine debris was observed along the entire coast</a:t>
            </a:r>
          </a:p>
        </p:txBody>
      </p:sp>
      <p:pic>
        <p:nvPicPr>
          <p:cNvPr id="17" name="Picture 6" descr="\\Med-sbs\medasset-documents\Office Essentials\MEDASSET VISUAL IDENTITY\25 YEAR LOGO\LOGO HORIZONAL ENG rgb-01.jpg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173"/>
          <a:stretch>
            <a:fillRect/>
          </a:stretch>
        </p:blipFill>
        <p:spPr bwMode="auto">
          <a:xfrm>
            <a:off x="6918041" y="6020918"/>
            <a:ext cx="2147382" cy="810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 20"/>
          <p:cNvSpPr/>
          <p:nvPr/>
        </p:nvSpPr>
        <p:spPr bwMode="auto">
          <a:xfrm>
            <a:off x="69929" y="3656329"/>
            <a:ext cx="3041218" cy="584775"/>
          </a:xfrm>
          <a:prstGeom prst="rect">
            <a:avLst/>
          </a:prstGeom>
          <a:solidFill>
            <a:schemeClr val="bg1"/>
          </a:solidFill>
          <a:ln w="3175"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ea typeface="Times New Roman" panose="02020603050405020304" pitchFamily="18" charset="0"/>
              </a:rPr>
              <a:t>Plastic bags and other </a:t>
            </a:r>
            <a:r>
              <a:rPr lang="en-US" sz="1600" b="1" dirty="0" smtClean="0">
                <a:solidFill>
                  <a:srgbClr val="FF0000"/>
                </a:solidFill>
                <a:ea typeface="Times New Roman" panose="02020603050405020304" pitchFamily="18" charset="0"/>
              </a:rPr>
              <a:t>debris in section K3</a:t>
            </a:r>
            <a:r>
              <a:rPr lang="el-GR" sz="1600" b="1" dirty="0" smtClean="0">
                <a:solidFill>
                  <a:srgbClr val="FF0000"/>
                </a:solidFill>
                <a:ea typeface="Times New Roman" panose="02020603050405020304" pitchFamily="18" charset="0"/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  <a:ea typeface="Times New Roman" panose="02020603050405020304" pitchFamily="18" charset="0"/>
              </a:rPr>
              <a:t> </a:t>
            </a:r>
            <a:endParaRPr lang="en-US" sz="160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 bwMode="auto">
          <a:xfrm>
            <a:off x="3150747" y="3656329"/>
            <a:ext cx="2959301" cy="584775"/>
          </a:xfrm>
          <a:prstGeom prst="rect">
            <a:avLst/>
          </a:prstGeom>
          <a:solidFill>
            <a:schemeClr val="bg1"/>
          </a:solidFill>
          <a:ln w="3175"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ea typeface="Times New Roman" panose="02020603050405020304" pitchFamily="18" charset="0"/>
              </a:rPr>
              <a:t>Plastic bottles, all along the shore </a:t>
            </a:r>
            <a:r>
              <a:rPr lang="en-US" sz="1600" b="1" dirty="0" smtClean="0">
                <a:solidFill>
                  <a:srgbClr val="FF0000"/>
                </a:solidFill>
                <a:ea typeface="Times New Roman" panose="02020603050405020304" pitchFamily="18" charset="0"/>
              </a:rPr>
              <a:t>in section K1</a:t>
            </a:r>
            <a:endParaRPr lang="en-US" sz="160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3" name="Rectangle 22"/>
          <p:cNvSpPr/>
          <p:nvPr/>
        </p:nvSpPr>
        <p:spPr bwMode="auto">
          <a:xfrm>
            <a:off x="6148494" y="3656329"/>
            <a:ext cx="2918883" cy="1077218"/>
          </a:xfrm>
          <a:prstGeom prst="rect">
            <a:avLst/>
          </a:prstGeom>
          <a:solidFill>
            <a:schemeClr val="bg1"/>
          </a:solidFill>
          <a:ln w="3175"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ea typeface="Times New Roman" panose="02020603050405020304" pitchFamily="18" charset="0"/>
              </a:rPr>
              <a:t>Discarded greenhouse nets </a:t>
            </a:r>
            <a:r>
              <a:rPr lang="en-US" sz="1600" b="1" dirty="0" smtClean="0">
                <a:solidFill>
                  <a:srgbClr val="FF0000"/>
                </a:solidFill>
                <a:ea typeface="Times New Roman" panose="02020603050405020304" pitchFamily="18" charset="0"/>
              </a:rPr>
              <a:t>and plastic debris </a:t>
            </a:r>
            <a:r>
              <a:rPr lang="en-US" sz="1600" b="1" dirty="0">
                <a:solidFill>
                  <a:srgbClr val="FF0000"/>
                </a:solidFill>
                <a:ea typeface="Times New Roman" panose="02020603050405020304" pitchFamily="18" charset="0"/>
              </a:rPr>
              <a:t>in front of the greenhouses in section K3 </a:t>
            </a:r>
            <a:endParaRPr lang="en-US" sz="160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9" name="Oval 2"/>
          <p:cNvSpPr>
            <a:spLocks noChangeArrowheads="1"/>
          </p:cNvSpPr>
          <p:nvPr/>
        </p:nvSpPr>
        <p:spPr bwMode="auto">
          <a:xfrm>
            <a:off x="4050389" y="1999132"/>
            <a:ext cx="1080120" cy="1575457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600" y="4281105"/>
            <a:ext cx="2988172" cy="19120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11000"/>
                    </a14:imgEffect>
                    <a14:imgEffect>
                      <a14:brightnessContrast contras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6231" y="4282709"/>
            <a:ext cx="2962127" cy="1927714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 bwMode="auto">
          <a:xfrm>
            <a:off x="153820" y="6089589"/>
            <a:ext cx="2992356" cy="615553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ea typeface="Times New Roman" panose="02020603050405020304" pitchFamily="18" charset="0"/>
              </a:rPr>
              <a:t>Plastic debris dumped near the restaurant in section K2 </a:t>
            </a:r>
            <a:r>
              <a:rPr lang="en-US" dirty="0"/>
              <a:t>	</a:t>
            </a:r>
          </a:p>
        </p:txBody>
      </p:sp>
      <p:sp>
        <p:nvSpPr>
          <p:cNvPr id="24" name="Rectangle 23"/>
          <p:cNvSpPr/>
          <p:nvPr/>
        </p:nvSpPr>
        <p:spPr bwMode="auto">
          <a:xfrm>
            <a:off x="3152180" y="6104977"/>
            <a:ext cx="3014333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  <a:ea typeface="Times New Roman" panose="02020603050405020304" pitchFamily="18" charset="0"/>
              </a:rPr>
              <a:t>Close-up </a:t>
            </a:r>
            <a:r>
              <a:rPr lang="en-US" sz="1600" b="1" dirty="0">
                <a:solidFill>
                  <a:srgbClr val="FF0000"/>
                </a:solidFill>
                <a:ea typeface="Times New Roman" panose="02020603050405020304" pitchFamily="18" charset="0"/>
              </a:rPr>
              <a:t>of the plastic debris dumping area 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	</a:t>
            </a:r>
          </a:p>
        </p:txBody>
      </p:sp>
      <p:sp>
        <p:nvSpPr>
          <p:cNvPr id="25" name="Rectangle 24"/>
          <p:cNvSpPr/>
          <p:nvPr/>
        </p:nvSpPr>
        <p:spPr>
          <a:xfrm>
            <a:off x="7885058" y="227583"/>
            <a:ext cx="981359" cy="307777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l-G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spcBef>
                <a:spcPts val="0"/>
              </a:spcBef>
              <a:defRPr/>
            </a:pPr>
            <a:r>
              <a:rPr lang="en-US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Vani" panose="020B0502040204020203" pitchFamily="34" charset="0"/>
              </a:rPr>
              <a:t>Slide </a:t>
            </a:r>
            <a:r>
              <a:rPr lang="en-US" sz="1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Vani" panose="020B0502040204020203" pitchFamily="34" charset="0"/>
              </a:rPr>
              <a:t>6/14</a:t>
            </a:r>
            <a:endParaRPr lang="el-GR" sz="1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Van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54708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 descr="C:\Users\KonstantinaKostoula\Desktop\ppt-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Rectangle 2"/>
          <p:cNvSpPr>
            <a:spLocks noGrp="1" noChangeArrowheads="1"/>
          </p:cNvSpPr>
          <p:nvPr>
            <p:ph type="title"/>
          </p:nvPr>
        </p:nvSpPr>
        <p:spPr>
          <a:xfrm>
            <a:off x="-30480" y="108421"/>
            <a:ext cx="8609012" cy="1054100"/>
          </a:xfrm>
        </p:spPr>
        <p:txBody>
          <a:bodyPr/>
          <a:lstStyle/>
          <a:p>
            <a:pPr eaLnBrk="1" hangingPunct="1"/>
            <a:r>
              <a:rPr lang="en-GB" altLang="en-US" sz="2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Rec. No. 95 Measure N</a:t>
            </a:r>
            <a:r>
              <a:rPr lang="en-GB" altLang="en-US" sz="2000" b="1" u="sng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r>
              <a:rPr lang="en-GB" altLang="en-US" sz="2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4: </a:t>
            </a:r>
            <a:r>
              <a:rPr lang="en-GB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Screening the lights of the municipality of </a:t>
            </a:r>
            <a:r>
              <a:rPr lang="en-GB" altLang="en-US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Kazanli</a:t>
            </a:r>
            <a:r>
              <a:rPr lang="en-GB" alt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and the Soda-Chrome factory </a:t>
            </a:r>
            <a:r>
              <a:rPr lang="en-GB" alt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GB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avoid </a:t>
            </a:r>
            <a:r>
              <a:rPr lang="en-GB" alt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light-pollution </a:t>
            </a:r>
            <a:r>
              <a:rPr lang="en-GB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on the beach</a:t>
            </a:r>
            <a:endParaRPr lang="en-GB" alt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948264" y="14502"/>
            <a:ext cx="226215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500" dirty="0">
                <a:ln w="0"/>
                <a:solidFill>
                  <a:schemeClr val="accent1">
                    <a:lumMod val="50000"/>
                  </a:schemeClr>
                </a:solidFill>
              </a:rPr>
              <a:t>Survey September 2019</a:t>
            </a:r>
            <a:endParaRPr lang="en-GB" sz="1500" dirty="0">
              <a:ln w="0"/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59754"/>
            <a:ext cx="4602932" cy="221285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38254" y="6227916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  <a:ea typeface="Times New Roman" panose="02020603050405020304" pitchFamily="18" charset="0"/>
              </a:rPr>
              <a:t>Soda-Chrome factory and orange street lights at night </a:t>
            </a:r>
            <a:r>
              <a:rPr lang="en-US" sz="1200" dirty="0">
                <a:solidFill>
                  <a:srgbClr val="FF0000"/>
                </a:solidFill>
              </a:rPr>
              <a:t>	</a:t>
            </a:r>
          </a:p>
        </p:txBody>
      </p:sp>
      <p:sp>
        <p:nvSpPr>
          <p:cNvPr id="6" name="Rectangle 5"/>
          <p:cNvSpPr/>
          <p:nvPr/>
        </p:nvSpPr>
        <p:spPr>
          <a:xfrm>
            <a:off x="-17857" y="3606943"/>
            <a:ext cx="920011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b="1" dirty="0" smtClean="0">
                <a:solidFill>
                  <a:srgbClr val="FF0000"/>
                </a:solidFill>
                <a:ea typeface="Times New Roman" panose="02020603050405020304" pitchFamily="18" charset="0"/>
              </a:rPr>
              <a:t>Light pollution from the football court		Light pollution from restaurant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17037" y="1004743"/>
            <a:ext cx="887860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en-US" i="1" dirty="0" smtClean="0">
                <a:solidFill>
                  <a:srgbClr val="E95C35"/>
                </a:solidFill>
                <a:ea typeface="Times New Roman" panose="02020603050405020304" pitchFamily="18" charset="0"/>
              </a:rPr>
              <a:t>Light-pollution </a:t>
            </a:r>
            <a:r>
              <a:rPr lang="en-US" altLang="en-US" i="1" dirty="0">
                <a:solidFill>
                  <a:srgbClr val="E95C35"/>
                </a:solidFill>
                <a:ea typeface="Times New Roman" panose="02020603050405020304" pitchFamily="18" charset="0"/>
              </a:rPr>
              <a:t>on the beach is clearly evident.  No light screening has been installed</a:t>
            </a:r>
            <a:endParaRPr lang="en-US" altLang="en-US" b="1" dirty="0">
              <a:solidFill>
                <a:schemeClr val="accent6"/>
              </a:solidFill>
              <a:ea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698" y="1359754"/>
            <a:ext cx="4544302" cy="221285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494294" y="6133592"/>
            <a:ext cx="487788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  <a:ea typeface="Times New Roman" panose="02020603050405020304" pitchFamily="18" charset="0"/>
              </a:rPr>
              <a:t>Wedding </a:t>
            </a:r>
            <a:r>
              <a:rPr lang="en-US" sz="1400" b="1" dirty="0">
                <a:solidFill>
                  <a:srgbClr val="FF0000"/>
                </a:solidFill>
                <a:ea typeface="Times New Roman" panose="02020603050405020304" pitchFamily="18" charset="0"/>
              </a:rPr>
              <a:t>hall at night, and the municipality’s orange streetlights at the back (section K2)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9" y="4158675"/>
            <a:ext cx="4717505" cy="200663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698" y="4158675"/>
            <a:ext cx="4544302" cy="2006629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7973238" y="283662"/>
            <a:ext cx="981359" cy="307777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l-G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spcBef>
                <a:spcPts val="0"/>
              </a:spcBef>
              <a:defRPr/>
            </a:pPr>
            <a:r>
              <a:rPr lang="en-US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Vani" panose="020B0502040204020203" pitchFamily="34" charset="0"/>
              </a:rPr>
              <a:t>Slide </a:t>
            </a:r>
            <a:r>
              <a:rPr lang="en-US" sz="1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Vani" panose="020B0502040204020203" pitchFamily="34" charset="0"/>
              </a:rPr>
              <a:t>7/14</a:t>
            </a:r>
            <a:endParaRPr lang="el-GR" sz="1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Vani" panose="020B0502040204020203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C:\Users\KonstantinaKostoula\Desktop\ppt-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387" y="362062"/>
            <a:ext cx="8248149" cy="1325563"/>
          </a:xfrm>
        </p:spPr>
        <p:txBody>
          <a:bodyPr/>
          <a:lstStyle/>
          <a:p>
            <a:r>
              <a:rPr lang="en-GB" altLang="en-US" sz="2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Rec. No. 95 Measure N</a:t>
            </a:r>
            <a:r>
              <a:rPr lang="en-GB" altLang="en-US" sz="2000" b="1" u="sng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r>
              <a:rPr lang="en-GB" alt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5: </a:t>
            </a:r>
            <a:r>
              <a:rPr lang="en-GB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alt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stablish </a:t>
            </a:r>
            <a:r>
              <a:rPr lang="en-US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 reliable and permanent monitoring of nesting activities in the beach</a:t>
            </a:r>
            <a:r>
              <a:rPr lang="el-GR" sz="2000" dirty="0"/>
              <a:t/>
            </a:r>
            <a:br>
              <a:rPr lang="el-GR" sz="2000" dirty="0"/>
            </a:br>
            <a:r>
              <a:rPr lang="en-US" sz="1800" i="1" dirty="0">
                <a:solidFill>
                  <a:srgbClr val="E95C35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Clear </a:t>
            </a:r>
            <a:r>
              <a:rPr lang="en-US" sz="1800" i="1" dirty="0" smtClean="0">
                <a:solidFill>
                  <a:srgbClr val="E95C35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need </a:t>
            </a:r>
            <a:r>
              <a:rPr lang="en-US" sz="1800" i="1" dirty="0">
                <a:solidFill>
                  <a:srgbClr val="E95C35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for improved monitoring on all sections</a:t>
            </a:r>
            <a:endParaRPr lang="el-GR" sz="1800" i="1" dirty="0">
              <a:solidFill>
                <a:srgbClr val="E95C35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26" y="1556792"/>
            <a:ext cx="4401322" cy="2016516"/>
          </a:xfrm>
        </p:spPr>
      </p:pic>
      <p:sp>
        <p:nvSpPr>
          <p:cNvPr id="4" name="Rectangle 3"/>
          <p:cNvSpPr/>
          <p:nvPr/>
        </p:nvSpPr>
        <p:spPr>
          <a:xfrm>
            <a:off x="6948264" y="14502"/>
            <a:ext cx="226215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500" dirty="0">
                <a:ln w="0"/>
                <a:solidFill>
                  <a:schemeClr val="accent1">
                    <a:lumMod val="50000"/>
                  </a:schemeClr>
                </a:solidFill>
              </a:rPr>
              <a:t>Survey September 2019</a:t>
            </a:r>
            <a:endParaRPr lang="en-GB" sz="1500" dirty="0">
              <a:ln w="0"/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4774" y="1556792"/>
            <a:ext cx="4420872" cy="2016516"/>
          </a:xfrm>
          <a:prstGeom prst="rect">
            <a:avLst/>
          </a:prstGeom>
        </p:spPr>
      </p:pic>
      <p:sp>
        <p:nvSpPr>
          <p:cNvPr id="8" name="Oval 2"/>
          <p:cNvSpPr>
            <a:spLocks noChangeArrowheads="1"/>
          </p:cNvSpPr>
          <p:nvPr/>
        </p:nvSpPr>
        <p:spPr bwMode="auto">
          <a:xfrm>
            <a:off x="2337387" y="2401216"/>
            <a:ext cx="1080120" cy="72008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605212" y="3573308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  <a:ea typeface="Times New Roman" panose="02020603050405020304" pitchFamily="18" charset="0"/>
              </a:rPr>
              <a:t>Dead adult sea turtle, missing its front flippers (section K4) </a:t>
            </a:r>
            <a:r>
              <a:rPr lang="en-US" dirty="0">
                <a:solidFill>
                  <a:srgbClr val="000000"/>
                </a:solidFill>
              </a:rPr>
              <a:t>	</a:t>
            </a:r>
          </a:p>
        </p:txBody>
      </p:sp>
      <p:sp>
        <p:nvSpPr>
          <p:cNvPr id="10" name="Rectangle 9"/>
          <p:cNvSpPr/>
          <p:nvPr/>
        </p:nvSpPr>
        <p:spPr>
          <a:xfrm>
            <a:off x="51387" y="3573308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  <a:ea typeface="Times New Roman" panose="02020603050405020304" pitchFamily="18" charset="0"/>
              </a:rPr>
              <a:t>A dead </a:t>
            </a:r>
            <a:r>
              <a:rPr lang="en-US" sz="1400" b="1" dirty="0" err="1">
                <a:solidFill>
                  <a:srgbClr val="FF0000"/>
                </a:solidFill>
                <a:ea typeface="Times New Roman" panose="02020603050405020304" pitchFamily="18" charset="0"/>
              </a:rPr>
              <a:t>Chelonia</a:t>
            </a:r>
            <a:r>
              <a:rPr lang="en-US" sz="1400" b="1" dirty="0">
                <a:solidFill>
                  <a:srgbClr val="FF0000"/>
                </a:solidFill>
                <a:ea typeface="Times New Roman" panose="02020603050405020304" pitchFamily="18" charset="0"/>
              </a:rPr>
              <a:t> </a:t>
            </a:r>
            <a:r>
              <a:rPr lang="en-US" sz="1400" b="1" dirty="0" err="1">
                <a:solidFill>
                  <a:srgbClr val="FF0000"/>
                </a:solidFill>
                <a:ea typeface="Times New Roman" panose="02020603050405020304" pitchFamily="18" charset="0"/>
              </a:rPr>
              <a:t>mydas</a:t>
            </a:r>
            <a:r>
              <a:rPr lang="en-US" sz="1400" b="1" dirty="0">
                <a:solidFill>
                  <a:srgbClr val="FF0000"/>
                </a:solidFill>
                <a:ea typeface="Times New Roman" panose="02020603050405020304" pitchFamily="18" charset="0"/>
              </a:rPr>
              <a:t> hatchling, dried under the sun, with its track (section K3) </a:t>
            </a:r>
            <a:r>
              <a:rPr lang="en-US" dirty="0">
                <a:solidFill>
                  <a:srgbClr val="000000"/>
                </a:solidFill>
              </a:rPr>
              <a:t>	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5122" y="4137601"/>
            <a:ext cx="4420872" cy="2123271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1387" y="6300551"/>
            <a:ext cx="4572000" cy="86177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  <a:ea typeface="Times New Roman" panose="02020603050405020304" pitchFamily="18" charset="0"/>
              </a:rPr>
              <a:t>Footprints of dogs (possible predator) in section K2 </a:t>
            </a:r>
            <a:r>
              <a:rPr lang="en-US" dirty="0"/>
              <a:t>	</a:t>
            </a:r>
          </a:p>
          <a:p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	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662264" y="6269792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  <a:ea typeface="Times New Roman" panose="02020603050405020304" pitchFamily="18" charset="0"/>
              </a:rPr>
              <a:t>Turtle tracks marked with long sticks in section K1 (red circles) 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	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8103" y="4146485"/>
            <a:ext cx="4335373" cy="2114387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7877325" y="290103"/>
            <a:ext cx="981359" cy="307777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l-G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spcBef>
                <a:spcPts val="0"/>
              </a:spcBef>
              <a:defRPr/>
            </a:pPr>
            <a:r>
              <a:rPr lang="en-US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Vani" panose="020B0502040204020203" pitchFamily="34" charset="0"/>
              </a:rPr>
              <a:t>Slide 8</a:t>
            </a:r>
            <a:r>
              <a:rPr lang="en-US" sz="1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Vani" panose="020B0502040204020203" pitchFamily="34" charset="0"/>
              </a:rPr>
              <a:t>/14</a:t>
            </a:r>
            <a:endParaRPr lang="el-GR" sz="1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Van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8986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4" descr="C:\Users\KonstantinaKostoula\Desktop\ppt-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4" name="Picture 4" descr="C:\Users\KonstantinaKostoula\Desktop\ppt-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13" y="24924"/>
            <a:ext cx="9144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>
          <a:xfrm>
            <a:off x="-23812" y="348959"/>
            <a:ext cx="9144000" cy="1054100"/>
          </a:xfrm>
        </p:spPr>
        <p:txBody>
          <a:bodyPr/>
          <a:lstStyle/>
          <a:p>
            <a:pPr eaLnBrk="1" hangingPunct="1"/>
            <a:r>
              <a:rPr lang="en-GB" altLang="en-US" sz="22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Rec. No. 95 Measure N</a:t>
            </a:r>
            <a:r>
              <a:rPr lang="en-GB" altLang="en-US" sz="2200" b="1" u="sng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GB" altLang="en-US" sz="22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6: </a:t>
            </a:r>
            <a:r>
              <a:rPr lang="en-GB" alt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alt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Setting in place </a:t>
            </a:r>
            <a:r>
              <a:rPr lang="en-US" altLang="en-US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monitoring </a:t>
            </a:r>
            <a:r>
              <a:rPr lang="en-US" alt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of beach erosion, </a:t>
            </a:r>
            <a:r>
              <a:rPr lang="en-US" altLang="en-US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 order to </a:t>
            </a:r>
            <a:r>
              <a:rPr lang="en-US" alt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take remedial </a:t>
            </a:r>
            <a:r>
              <a:rPr lang="en-US" altLang="en-US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measures, </a:t>
            </a:r>
            <a:r>
              <a:rPr lang="en-US" alt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as needed:</a:t>
            </a:r>
            <a:endParaRPr lang="en-GB" altLang="en-US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-23921" y="1504950"/>
            <a:ext cx="4453225" cy="156966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1600" i="1" dirty="0" smtClean="0">
                <a:solidFill>
                  <a:srgbClr val="E95C35"/>
                </a:solidFill>
              </a:rPr>
              <a:t>Coastline erosion has progressed rapidly and disastrously over the years.</a:t>
            </a:r>
          </a:p>
          <a:p>
            <a:pPr eaLnBrk="1" hangingPunct="1">
              <a:defRPr/>
            </a:pPr>
            <a:endParaRPr lang="en-US" sz="1600" i="1" dirty="0" smtClean="0">
              <a:solidFill>
                <a:srgbClr val="E95C35"/>
              </a:solidFill>
            </a:endParaRPr>
          </a:p>
          <a:p>
            <a:pPr marL="285750" indent="-285750" eaLnBrk="1" hangingPunct="1">
              <a:buFont typeface="Wingdings" panose="05000000000000000000" pitchFamily="2" charset="2"/>
              <a:buChar char="Ø"/>
              <a:defRPr/>
            </a:pPr>
            <a:endParaRPr lang="en-US" sz="1600" i="1" dirty="0"/>
          </a:p>
          <a:p>
            <a:pPr eaLnBrk="1" hangingPunct="1">
              <a:defRPr/>
            </a:pPr>
            <a:r>
              <a:rPr lang="en-US" sz="1600" b="1" i="1" dirty="0"/>
              <a:t>Effective remedial measures need to be applied as a matter of great urgency.  </a:t>
            </a:r>
            <a:endParaRPr lang="en-GB" sz="1600" dirty="0"/>
          </a:p>
        </p:txBody>
      </p:sp>
      <p:grpSp>
        <p:nvGrpSpPr>
          <p:cNvPr id="13317" name="Group 5"/>
          <p:cNvGrpSpPr>
            <a:grpSpLocks/>
          </p:cNvGrpSpPr>
          <p:nvPr/>
        </p:nvGrpSpPr>
        <p:grpSpPr bwMode="auto">
          <a:xfrm>
            <a:off x="24949" y="3990936"/>
            <a:ext cx="5123115" cy="2590473"/>
            <a:chOff x="18838" y="3967992"/>
            <a:chExt cx="9101350" cy="3599230"/>
          </a:xfrm>
        </p:grpSpPr>
        <p:pic>
          <p:nvPicPr>
            <p:cNvPr id="13325" name="Picture 12" descr="\\MED-SBS\Staff files\Fotini\Projects_draft\Bern_Turkey_draft\PDFs_Kazanli\Photos_Points\Point_6\IMG_6480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838" y="3967992"/>
              <a:ext cx="3005136" cy="2847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3326" name="Group 2"/>
            <p:cNvGrpSpPr>
              <a:grpSpLocks/>
            </p:cNvGrpSpPr>
            <p:nvPr/>
          </p:nvGrpSpPr>
          <p:grpSpPr bwMode="auto">
            <a:xfrm>
              <a:off x="60639" y="3967992"/>
              <a:ext cx="9059549" cy="3599230"/>
              <a:chOff x="-512712" y="3573463"/>
              <a:chExt cx="9402712" cy="3945222"/>
            </a:xfrm>
          </p:grpSpPr>
          <p:pic>
            <p:nvPicPr>
              <p:cNvPr id="13327" name="Picture 22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7912" b="10678"/>
              <a:stretch>
                <a:fillRect/>
              </a:stretch>
            </p:blipFill>
            <p:spPr bwMode="auto">
              <a:xfrm>
                <a:off x="2484438" y="3573463"/>
                <a:ext cx="6405562" cy="31289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" name="Rectangle 9"/>
              <p:cNvSpPr/>
              <p:nvPr/>
            </p:nvSpPr>
            <p:spPr>
              <a:xfrm>
                <a:off x="-512712" y="6674961"/>
                <a:ext cx="9313325" cy="84372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2"/>
                </a:solidFill>
              </a:ln>
            </p:spPr>
            <p:txBody>
              <a:bodyPr wrap="square">
                <a:spAutoFit/>
              </a:bodyPr>
              <a:lstStyle/>
              <a:p>
                <a:pPr algn="just" eaLnBrk="1" hangingPunct="1">
                  <a:defRPr/>
                </a:pPr>
                <a:r>
                  <a:rPr lang="en-US" sz="1500" dirty="0" smtClean="0">
                    <a:solidFill>
                      <a:srgbClr val="FF0000"/>
                    </a:solidFill>
                  </a:rPr>
                  <a:t>Erosion in </a:t>
                </a:r>
                <a:r>
                  <a:rPr lang="en-US" sz="1500" dirty="0">
                    <a:solidFill>
                      <a:srgbClr val="FF0000"/>
                    </a:solidFill>
                  </a:rPr>
                  <a:t>K3 area; </a:t>
                </a:r>
                <a:r>
                  <a:rPr lang="en-US" sz="1500" u="sng" dirty="0">
                    <a:solidFill>
                      <a:srgbClr val="FF0000"/>
                    </a:solidFill>
                  </a:rPr>
                  <a:t>ineffective</a:t>
                </a:r>
                <a:r>
                  <a:rPr lang="en-US" sz="1500" dirty="0">
                    <a:solidFill>
                      <a:srgbClr val="FF0000"/>
                    </a:solidFill>
                  </a:rPr>
                  <a:t> use of rocks and concrete blocks to </a:t>
                </a:r>
                <a:r>
                  <a:rPr lang="en-US" sz="1500" dirty="0" smtClean="0">
                    <a:solidFill>
                      <a:srgbClr val="FF0000"/>
                    </a:solidFill>
                  </a:rPr>
                  <a:t>try to halt </a:t>
                </a:r>
                <a:r>
                  <a:rPr lang="en-US" sz="1500" dirty="0">
                    <a:solidFill>
                      <a:srgbClr val="FF0000"/>
                    </a:solidFill>
                  </a:rPr>
                  <a:t>and control the severe </a:t>
                </a:r>
                <a:r>
                  <a:rPr lang="en-US" sz="1500" dirty="0" smtClean="0">
                    <a:solidFill>
                      <a:srgbClr val="FF0000"/>
                    </a:solidFill>
                  </a:rPr>
                  <a:t>erosion</a:t>
                </a:r>
                <a:endParaRPr lang="en-GB" sz="1500" dirty="0">
                  <a:solidFill>
                    <a:srgbClr val="FF0000"/>
                  </a:solidFill>
                </a:endParaRPr>
              </a:p>
            </p:txBody>
          </p:sp>
        </p:grpSp>
      </p:grpSp>
      <p:sp>
        <p:nvSpPr>
          <p:cNvPr id="16" name="Rectangle 15"/>
          <p:cNvSpPr/>
          <p:nvPr/>
        </p:nvSpPr>
        <p:spPr>
          <a:xfrm>
            <a:off x="6904876" y="2236"/>
            <a:ext cx="226215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500" dirty="0">
                <a:ln w="0"/>
                <a:solidFill>
                  <a:schemeClr val="accent1">
                    <a:lumMod val="50000"/>
                  </a:schemeClr>
                </a:solidFill>
              </a:rPr>
              <a:t>Survey September 2019</a:t>
            </a:r>
            <a:endParaRPr lang="en-GB" sz="1500" dirty="0">
              <a:ln w="0"/>
              <a:solidFill>
                <a:schemeClr val="accent1">
                  <a:lumMod val="50000"/>
                </a:schemeClr>
              </a:solidFill>
            </a:endParaRPr>
          </a:p>
        </p:txBody>
      </p:sp>
      <p:grpSp>
        <p:nvGrpSpPr>
          <p:cNvPr id="13319" name="Group 4"/>
          <p:cNvGrpSpPr>
            <a:grpSpLocks/>
          </p:cNvGrpSpPr>
          <p:nvPr/>
        </p:nvGrpSpPr>
        <p:grpSpPr bwMode="auto">
          <a:xfrm>
            <a:off x="4419577" y="1403059"/>
            <a:ext cx="4691063" cy="2485986"/>
            <a:chOff x="3779912" y="1217401"/>
            <a:chExt cx="5340277" cy="2485713"/>
          </a:xfrm>
        </p:grpSpPr>
        <p:pic>
          <p:nvPicPr>
            <p:cNvPr id="13320" name="Picture 20" descr="\\MED-SBS\Staff files\Fotini\Projects_draft\Bern_Turkey_draft\PDFs_Kazanli\Photos_Points\Point_6\IMG_6446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3203" b="16650"/>
            <a:stretch>
              <a:fillRect/>
            </a:stretch>
          </p:blipFill>
          <p:spPr bwMode="auto">
            <a:xfrm>
              <a:off x="6281390" y="1217401"/>
              <a:ext cx="2838799" cy="19847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3321" name="Group 6"/>
            <p:cNvGrpSpPr>
              <a:grpSpLocks/>
            </p:cNvGrpSpPr>
            <p:nvPr/>
          </p:nvGrpSpPr>
          <p:grpSpPr bwMode="auto">
            <a:xfrm>
              <a:off x="3779912" y="1217401"/>
              <a:ext cx="2533694" cy="2485713"/>
              <a:chOff x="3073142" y="1201320"/>
              <a:chExt cx="2720894" cy="2486413"/>
            </a:xfrm>
          </p:grpSpPr>
          <p:pic>
            <p:nvPicPr>
              <p:cNvPr id="13323" name="Picture 21" descr="E:\KAZANLI\Photos\Kazanli_Photos_1\DSC_0176.JPG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96959" y="1201320"/>
                <a:ext cx="2696944" cy="22548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" name="Rectangle 3"/>
              <p:cNvSpPr/>
              <p:nvPr/>
            </p:nvSpPr>
            <p:spPr>
              <a:xfrm>
                <a:off x="3073142" y="3133640"/>
                <a:ext cx="2720894" cy="55409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2"/>
                </a:solidFill>
              </a:ln>
            </p:spPr>
            <p:txBody>
              <a:bodyPr>
                <a:spAutoFit/>
              </a:bodyPr>
              <a:lstStyle/>
              <a:p>
                <a:pPr algn="just" eaLnBrk="1" hangingPunct="1">
                  <a:defRPr/>
                </a:pPr>
                <a:r>
                  <a:rPr lang="en-US" sz="1500" dirty="0" smtClean="0">
                    <a:solidFill>
                      <a:srgbClr val="FF0000"/>
                    </a:solidFill>
                    <a:ea typeface="Times New Roman" panose="02020603050405020304" pitchFamily="18" charset="0"/>
                  </a:rPr>
                  <a:t>Effects due to severe </a:t>
                </a:r>
                <a:r>
                  <a:rPr lang="en-US" sz="1500" dirty="0">
                    <a:solidFill>
                      <a:srgbClr val="FF0000"/>
                    </a:solidFill>
                    <a:ea typeface="Times New Roman" panose="02020603050405020304" pitchFamily="18" charset="0"/>
                  </a:rPr>
                  <a:t>coastal </a:t>
                </a:r>
                <a:r>
                  <a:rPr lang="en-US" sz="1500" dirty="0" smtClean="0">
                    <a:solidFill>
                      <a:srgbClr val="FF0000"/>
                    </a:solidFill>
                    <a:ea typeface="Times New Roman" panose="02020603050405020304" pitchFamily="18" charset="0"/>
                  </a:rPr>
                  <a:t>erosion</a:t>
                </a:r>
                <a:endParaRPr lang="en-US" sz="1500" dirty="0">
                  <a:solidFill>
                    <a:srgbClr val="FF0000"/>
                  </a:solidFill>
                  <a:ea typeface="Times New Roman" panose="02020603050405020304" pitchFamily="18" charset="0"/>
                </a:endParaRPr>
              </a:p>
            </p:txBody>
          </p:sp>
        </p:grpSp>
        <p:sp>
          <p:nvSpPr>
            <p:cNvPr id="19" name="Rectangle 18"/>
            <p:cNvSpPr/>
            <p:nvPr/>
          </p:nvSpPr>
          <p:spPr bwMode="auto">
            <a:xfrm>
              <a:off x="6335293" y="3149177"/>
              <a:ext cx="2784896" cy="55393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2"/>
              </a:solidFill>
            </a:ln>
          </p:spPr>
          <p:txBody>
            <a:bodyPr wrap="square">
              <a:spAutoFit/>
            </a:bodyPr>
            <a:lstStyle/>
            <a:p>
              <a:pPr algn="just" eaLnBrk="1" hangingPunct="1">
                <a:defRPr/>
              </a:pPr>
              <a:r>
                <a:rPr lang="en-US" altLang="en-US" sz="1500" dirty="0">
                  <a:solidFill>
                    <a:srgbClr val="FF0000"/>
                  </a:solidFill>
                </a:rPr>
                <a:t>Erosion </a:t>
              </a:r>
              <a:r>
                <a:rPr lang="en-US" altLang="en-US" sz="1500" dirty="0" smtClean="0">
                  <a:solidFill>
                    <a:srgbClr val="FF0000"/>
                  </a:solidFill>
                </a:rPr>
                <a:t>affecting </a:t>
              </a:r>
              <a:r>
                <a:rPr lang="en-US" altLang="en-US" sz="1500" dirty="0">
                  <a:solidFill>
                    <a:srgbClr val="FF0000"/>
                  </a:solidFill>
                </a:rPr>
                <a:t>the </a:t>
              </a:r>
              <a:r>
                <a:rPr lang="en-US" altLang="en-US" sz="1500" dirty="0" smtClean="0">
                  <a:solidFill>
                    <a:srgbClr val="FF0000"/>
                  </a:solidFill>
                </a:rPr>
                <a:t>school yard wall</a:t>
              </a:r>
              <a:endParaRPr lang="en-GB" altLang="en-US" sz="15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6431" y="3990937"/>
            <a:ext cx="3974123" cy="203647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076056" y="6106283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	</a:t>
            </a:r>
          </a:p>
        </p:txBody>
      </p:sp>
      <p:sp>
        <p:nvSpPr>
          <p:cNvPr id="20" name="Rectangle 19"/>
          <p:cNvSpPr/>
          <p:nvPr/>
        </p:nvSpPr>
        <p:spPr bwMode="auto">
          <a:xfrm>
            <a:off x="5155639" y="6040574"/>
            <a:ext cx="3976065" cy="553998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algn="just" eaLnBrk="1" hangingPunct="1">
              <a:defRPr/>
            </a:pPr>
            <a:r>
              <a:rPr lang="en-US" sz="1500" dirty="0">
                <a:solidFill>
                  <a:srgbClr val="FF0000"/>
                </a:solidFill>
              </a:rPr>
              <a:t>Piles of sand and soil behind the beach, near the greenhouses in section K3.</a:t>
            </a:r>
          </a:p>
        </p:txBody>
      </p:sp>
      <p:sp>
        <p:nvSpPr>
          <p:cNvPr id="21" name="Rectangle 20"/>
          <p:cNvSpPr/>
          <p:nvPr/>
        </p:nvSpPr>
        <p:spPr>
          <a:xfrm>
            <a:off x="7957825" y="231699"/>
            <a:ext cx="1080745" cy="307777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l-G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spcBef>
                <a:spcPts val="0"/>
              </a:spcBef>
              <a:defRPr/>
            </a:pPr>
            <a:r>
              <a:rPr lang="en-US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Vani" panose="020B0502040204020203" pitchFamily="34" charset="0"/>
              </a:rPr>
              <a:t>Slide </a:t>
            </a:r>
            <a:r>
              <a:rPr lang="en-US" sz="1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Vani" panose="020B0502040204020203" pitchFamily="34" charset="0"/>
              </a:rPr>
              <a:t>9a/14</a:t>
            </a:r>
            <a:endParaRPr lang="el-GR" sz="1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Vani" panose="020B0502040204020203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4245</TotalTime>
  <Words>1502</Words>
  <Application>Microsoft Office PowerPoint</Application>
  <PresentationFormat>On-screen Show (4:3)</PresentationFormat>
  <Paragraphs>197</Paragraphs>
  <Slides>23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Arial</vt:lpstr>
      <vt:lpstr>Calibri</vt:lpstr>
      <vt:lpstr>Calibri Light</vt:lpstr>
      <vt:lpstr>Times New Roman</vt:lpstr>
      <vt:lpstr>Vani</vt:lpstr>
      <vt:lpstr>Wingdings</vt:lpstr>
      <vt:lpstr>Office Theme</vt:lpstr>
      <vt:lpstr>1_Office Theme</vt:lpstr>
      <vt:lpstr>PowerPoint Presentation</vt:lpstr>
      <vt:lpstr>Main green turtle nesting beaches in the Mediterranean &amp;  Location of Kazanli</vt:lpstr>
      <vt:lpstr>PowerPoint Presentation</vt:lpstr>
      <vt:lpstr>Rec. No. 95 Measure No 1:  Removal of Greenhouses as a matter of urgency and restore that space to favour turtle nesting</vt:lpstr>
      <vt:lpstr>Rec. No. 95 Measure No 2:  Moving the taxi parking area away from the beach as a matter of urgency</vt:lpstr>
      <vt:lpstr>Rec. No. 95 Measure No 3:  Periodically remove the plastic debris from the beach</vt:lpstr>
      <vt:lpstr>Rec. No. 95 Measure No 4:  Screening the lights of the municipality of Kazanli and the Soda-Chrome factory to avoid light-pollution on the beach</vt:lpstr>
      <vt:lpstr>Rec. No. 95 Measure No 5:  Establish a reliable and permanent monitoring of nesting activities in the beach Clear need for improved monitoring on all sections</vt:lpstr>
      <vt:lpstr>Rec. No. 95 Measure No 6:  Setting in place monitoring of beach erosion, in order to take remedial measures, as needed:</vt:lpstr>
      <vt:lpstr>Rec. No. 95 Measure No 6:  Setting in place monitoring of beach erosion, in order to take remedial measures, as needed:</vt:lpstr>
      <vt:lpstr>PowerPoint Presentation</vt:lpstr>
      <vt:lpstr>PowerPoint Presentation</vt:lpstr>
      <vt:lpstr>Recommendation No. 95 (2002) 2002-2019: little or no progress</vt:lpstr>
      <vt:lpstr>Recommendation No. 95 (2002) </vt:lpstr>
      <vt:lpstr>PowerPoint Presentation</vt:lpstr>
      <vt:lpstr>PowerPoint Presentation</vt:lpstr>
      <vt:lpstr>PowerPoint Presentation</vt:lpstr>
      <vt:lpstr>ALTERATION OF DUNE SYSTEM &amp; INTRODUCTION OF ALIEN FLORA SPECIES TO THE SAND DUNES</vt:lpstr>
      <vt:lpstr>PowerPoint Presentation</vt:lpstr>
      <vt:lpstr>ALTERATION OF SARISU CREEK (RAMSAR WETLAND SITE) </vt:lpstr>
      <vt:lpstr>IRRIGATION OF INTRODUCED ALIEN TREES &amp; GRASS</vt:lpstr>
      <vt:lpstr>In Conclusion </vt:lpstr>
      <vt:lpstr>PowerPoint Presentation</vt:lpstr>
    </vt:vector>
  </TitlesOfParts>
  <Company>MEDASSET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MEDASSET</dc:creator>
  <cp:lastModifiedBy>Georgios Sampson</cp:lastModifiedBy>
  <cp:revision>387</cp:revision>
  <dcterms:created xsi:type="dcterms:W3CDTF">2011-11-14T12:21:59Z</dcterms:created>
  <dcterms:modified xsi:type="dcterms:W3CDTF">2019-12-03T07:05:42Z</dcterms:modified>
</cp:coreProperties>
</file>