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70" r:id="rId5"/>
    <p:sldId id="271" r:id="rId6"/>
    <p:sldId id="276" r:id="rId7"/>
    <p:sldId id="272" r:id="rId8"/>
    <p:sldId id="275" r:id="rId9"/>
    <p:sldId id="273" r:id="rId10"/>
    <p:sldId id="267" r:id="rId11"/>
    <p:sldId id="269" r:id="rId12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6"/>
  </p:normalViewPr>
  <p:slideViewPr>
    <p:cSldViewPr snapToGrid="0">
      <p:cViewPr varScale="1">
        <p:scale>
          <a:sx n="64" d="100"/>
          <a:sy n="64" d="100"/>
        </p:scale>
        <p:origin x="72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1D7-B59D-41CC-84D4-FEA851C01E45}" type="datetimeFigureOut">
              <a:rPr lang="bg-BG" smtClean="0"/>
              <a:pPr/>
              <a:t>1.12.2021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91A1-C6C7-43D1-B65A-9E7583E8E858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07343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1D7-B59D-41CC-84D4-FEA851C01E45}" type="datetimeFigureOut">
              <a:rPr lang="bg-BG" smtClean="0"/>
              <a:pPr/>
              <a:t>1.12.2021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91A1-C6C7-43D1-B65A-9E7583E8E858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3853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1D7-B59D-41CC-84D4-FEA851C01E45}" type="datetimeFigureOut">
              <a:rPr lang="bg-BG" smtClean="0"/>
              <a:pPr/>
              <a:t>1.12.2021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91A1-C6C7-43D1-B65A-9E7583E8E858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51902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1D7-B59D-41CC-84D4-FEA851C01E45}" type="datetimeFigureOut">
              <a:rPr lang="bg-BG" smtClean="0"/>
              <a:pPr/>
              <a:t>1.12.2021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91A1-C6C7-43D1-B65A-9E7583E8E858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23141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1D7-B59D-41CC-84D4-FEA851C01E45}" type="datetimeFigureOut">
              <a:rPr lang="bg-BG" smtClean="0"/>
              <a:pPr/>
              <a:t>1.12.2021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91A1-C6C7-43D1-B65A-9E7583E8E858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21832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1D7-B59D-41CC-84D4-FEA851C01E45}" type="datetimeFigureOut">
              <a:rPr lang="bg-BG" smtClean="0"/>
              <a:pPr/>
              <a:t>1.12.2021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91A1-C6C7-43D1-B65A-9E7583E8E858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56859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1D7-B59D-41CC-84D4-FEA851C01E45}" type="datetimeFigureOut">
              <a:rPr lang="bg-BG" smtClean="0"/>
              <a:pPr/>
              <a:t>1.12.2021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91A1-C6C7-43D1-B65A-9E7583E8E858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21173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1D7-B59D-41CC-84D4-FEA851C01E45}" type="datetimeFigureOut">
              <a:rPr lang="bg-BG" smtClean="0"/>
              <a:pPr/>
              <a:t>1.12.2021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91A1-C6C7-43D1-B65A-9E7583E8E858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55542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1D7-B59D-41CC-84D4-FEA851C01E45}" type="datetimeFigureOut">
              <a:rPr lang="bg-BG" smtClean="0"/>
              <a:pPr/>
              <a:t>1.12.2021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91A1-C6C7-43D1-B65A-9E7583E8E858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15855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1D7-B59D-41CC-84D4-FEA851C01E45}" type="datetimeFigureOut">
              <a:rPr lang="bg-BG" smtClean="0"/>
              <a:pPr/>
              <a:t>1.12.2021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91A1-C6C7-43D1-B65A-9E7583E8E858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544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1D7-B59D-41CC-84D4-FEA851C01E45}" type="datetimeFigureOut">
              <a:rPr lang="bg-BG" smtClean="0"/>
              <a:pPr/>
              <a:t>1.12.2021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91A1-C6C7-43D1-B65A-9E7583E8E858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38258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B71D7-B59D-41CC-84D4-FEA851C01E45}" type="datetimeFigureOut">
              <a:rPr lang="bg-BG" smtClean="0"/>
              <a:pPr/>
              <a:t>1.12.2021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A91A1-C6C7-43D1-B65A-9E7583E8E858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07239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8954D5B-8429-403C-9C07-C99F9DDC6F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215991"/>
            <a:ext cx="12192000" cy="8126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80772" y="208243"/>
            <a:ext cx="9171295" cy="2638774"/>
          </a:xfrm>
        </p:spPr>
        <p:txBody>
          <a:bodyPr>
            <a:normAutofit fontScale="90000"/>
          </a:bodyPr>
          <a:lstStyle/>
          <a:p>
            <a:r>
              <a:rPr lang="sr-Latn-BA" b="1" dirty="0">
                <a:solidFill>
                  <a:schemeClr val="bg1"/>
                </a:solidFill>
              </a:rPr>
              <a:t>Upper Neretva</a:t>
            </a:r>
            <a:r>
              <a:rPr lang="en-US" b="1" dirty="0">
                <a:solidFill>
                  <a:schemeClr val="bg1"/>
                </a:solidFill>
              </a:rPr>
              <a:t> case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GB" sz="4000" b="1" dirty="0">
                <a:solidFill>
                  <a:schemeClr val="bg1"/>
                </a:solidFill>
              </a:rPr>
              <a:t>41</a:t>
            </a:r>
            <a:r>
              <a:rPr lang="en-GB" sz="4000" b="1" baseline="30000" dirty="0">
                <a:solidFill>
                  <a:schemeClr val="bg1"/>
                </a:solidFill>
              </a:rPr>
              <a:t>th</a:t>
            </a:r>
            <a:r>
              <a:rPr lang="en-GB" sz="4000" b="1" dirty="0">
                <a:solidFill>
                  <a:schemeClr val="bg1"/>
                </a:solidFill>
              </a:rPr>
              <a:t> meeting</a:t>
            </a:r>
            <a:r>
              <a:rPr lang="en-US" sz="4000" b="1" dirty="0">
                <a:solidFill>
                  <a:schemeClr val="bg1"/>
                </a:solidFill>
              </a:rPr>
              <a:t> of the </a:t>
            </a:r>
            <a:r>
              <a:rPr lang="en-GB" sz="4000" b="1" dirty="0">
                <a:solidFill>
                  <a:schemeClr val="bg1"/>
                </a:solidFill>
              </a:rPr>
              <a:t>Standing Committee, December 2021, Strasbourg</a:t>
            </a:r>
            <a:br>
              <a:rPr lang="en-US" sz="4000" b="1" dirty="0">
                <a:solidFill>
                  <a:schemeClr val="bg1"/>
                </a:solidFill>
              </a:rPr>
            </a:br>
            <a:br>
              <a:rPr lang="en-US" sz="4000" b="1" dirty="0">
                <a:solidFill>
                  <a:schemeClr val="bg1"/>
                </a:solidFill>
              </a:rPr>
            </a:br>
            <a:endParaRPr lang="bg-BG" sz="40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22097" y="2663687"/>
            <a:ext cx="4069622" cy="3868639"/>
          </a:xfrm>
        </p:spPr>
        <p:txBody>
          <a:bodyPr>
            <a:normAutofit/>
          </a:bodyPr>
          <a:lstStyle/>
          <a:p>
            <a:pPr algn="l"/>
            <a:endParaRPr lang="en-GB" dirty="0">
              <a:solidFill>
                <a:schemeClr val="bg1"/>
              </a:solidFill>
            </a:endParaRPr>
          </a:p>
          <a:p>
            <a:pPr algn="l"/>
            <a:r>
              <a:rPr lang="en-GB" sz="2800" b="1" dirty="0">
                <a:solidFill>
                  <a:schemeClr val="bg1"/>
                </a:solidFill>
              </a:rPr>
              <a:t>On behalf of </a:t>
            </a:r>
            <a:r>
              <a:rPr lang="sr-Latn-BA" sz="2800" b="1" dirty="0">
                <a:solidFill>
                  <a:schemeClr val="bg1"/>
                </a:solidFill>
              </a:rPr>
              <a:t>group of CSOs</a:t>
            </a:r>
            <a:r>
              <a:rPr lang="en-GB" sz="2800" b="1" dirty="0">
                <a:solidFill>
                  <a:schemeClr val="bg1"/>
                </a:solidFill>
              </a:rPr>
              <a:t>:</a:t>
            </a:r>
          </a:p>
          <a:p>
            <a:pPr algn="l"/>
            <a:endParaRPr lang="en-US" sz="2800" dirty="0">
              <a:solidFill>
                <a:schemeClr val="bg1"/>
              </a:solidFill>
            </a:endParaRPr>
          </a:p>
          <a:p>
            <a:pPr algn="l"/>
            <a:r>
              <a:rPr lang="sr-Latn-BA" sz="2800" b="1" dirty="0">
                <a:solidFill>
                  <a:schemeClr val="bg1"/>
                </a:solidFill>
              </a:rPr>
              <a:t>Nataša Crnković</a:t>
            </a:r>
            <a:endParaRPr lang="en-US" sz="2800" b="1" dirty="0">
              <a:solidFill>
                <a:schemeClr val="bg1"/>
              </a:solidFill>
            </a:endParaRPr>
          </a:p>
          <a:p>
            <a:pPr algn="l"/>
            <a:r>
              <a:rPr lang="sr-Latn-BA" sz="2800" dirty="0">
                <a:solidFill>
                  <a:schemeClr val="bg1"/>
                </a:solidFill>
              </a:rPr>
              <a:t>Centar za životnu sredinu/</a:t>
            </a:r>
            <a:r>
              <a:rPr lang="bg-BG" sz="2800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Friends of the Earth </a:t>
            </a:r>
            <a:r>
              <a:rPr lang="sr-Latn-BA" sz="2800" dirty="0">
                <a:solidFill>
                  <a:schemeClr val="bg1"/>
                </a:solidFill>
              </a:rPr>
              <a:t>Bosnia and Herzegovina</a:t>
            </a:r>
            <a:endParaRPr lang="en-US" sz="2800" dirty="0">
              <a:solidFill>
                <a:schemeClr val="bg1"/>
              </a:solidFill>
            </a:endParaRPr>
          </a:p>
          <a:p>
            <a:pPr algn="l"/>
            <a:endParaRPr lang="en-US" dirty="0">
              <a:solidFill>
                <a:schemeClr val="bg1"/>
              </a:solidFill>
            </a:endParaRPr>
          </a:p>
          <a:p>
            <a:pPr algn="l"/>
            <a:endParaRPr lang="bg-BG" dirty="0">
              <a:solidFill>
                <a:schemeClr val="bg1"/>
              </a:solidFill>
            </a:endParaRPr>
          </a:p>
          <a:p>
            <a:endParaRPr lang="bg-B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465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AE8FE-17F5-7A42-89A6-0B707D25C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2230"/>
          </a:xfrm>
        </p:spPr>
        <p:txBody>
          <a:bodyPr/>
          <a:lstStyle/>
          <a:p>
            <a:r>
              <a:rPr lang="en-US" b="1" dirty="0"/>
              <a:t>Our </a:t>
            </a:r>
            <a:r>
              <a:rPr lang="sr-Latn-BA" b="1" dirty="0"/>
              <a:t>request from the Standing Committee</a:t>
            </a:r>
            <a:r>
              <a:rPr lang="en-US" b="1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9537E-3B2F-2F4A-8E12-4EE251A59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093" y="1310184"/>
            <a:ext cx="10931856" cy="5186150"/>
          </a:xfrm>
        </p:spPr>
        <p:txBody>
          <a:bodyPr>
            <a:noAutofit/>
          </a:bodyPr>
          <a:lstStyle/>
          <a:p>
            <a:pPr algn="just"/>
            <a:endParaRPr lang="sr-Latn-BA" sz="3000" dirty="0"/>
          </a:p>
          <a:p>
            <a:pPr algn="just"/>
            <a:r>
              <a:rPr lang="sr-Latn-BA" sz="3000" b="1" dirty="0"/>
              <a:t>T</a:t>
            </a:r>
            <a:r>
              <a:rPr lang="en-US" sz="3000" b="1" dirty="0"/>
              <a:t>o open the file and recommend an urgent</a:t>
            </a:r>
            <a:r>
              <a:rPr lang="sr-Latn-BA" sz="3000" b="1" dirty="0"/>
              <a:t> </a:t>
            </a:r>
            <a:r>
              <a:rPr lang="en-US" sz="3000" b="1" dirty="0"/>
              <a:t>on-spot-appraisal as the construction is already impacting the unique fish species of</a:t>
            </a:r>
            <a:r>
              <a:rPr lang="sr-Latn-BA" sz="3000" b="1" dirty="0"/>
              <a:t> </a:t>
            </a:r>
            <a:r>
              <a:rPr lang="en-US" sz="3000" b="1" dirty="0"/>
              <a:t>Neretva river. </a:t>
            </a:r>
            <a:endParaRPr lang="sr-Latn-BA" sz="3000" b="1" dirty="0"/>
          </a:p>
          <a:p>
            <a:pPr algn="just"/>
            <a:endParaRPr lang="sr-Latn-BA" sz="1800" dirty="0">
              <a:latin typeface="ArialMT"/>
            </a:endParaRPr>
          </a:p>
          <a:p>
            <a:pPr algn="just"/>
            <a:r>
              <a:rPr lang="en-US" sz="3000" dirty="0"/>
              <a:t>Muddy water from construction, filling of the future dam and hydropeaking</a:t>
            </a:r>
            <a:r>
              <a:rPr lang="sr-Latn-BA" sz="3000" dirty="0"/>
              <a:t> </a:t>
            </a:r>
            <a:r>
              <a:rPr lang="en-US" sz="3000" dirty="0"/>
              <a:t>during exploitation would wipe out the most important Balkan populations of</a:t>
            </a:r>
            <a:r>
              <a:rPr lang="en-GB" sz="3000" dirty="0"/>
              <a:t>:</a:t>
            </a:r>
          </a:p>
          <a:p>
            <a:pPr marL="457200" lvl="1" indent="0" algn="just">
              <a:buNone/>
            </a:pPr>
            <a:r>
              <a:rPr lang="en-US" sz="2600" b="1" dirty="0"/>
              <a:t>marble trout</a:t>
            </a:r>
            <a:r>
              <a:rPr lang="sr-Latn-BA" sz="2600" b="1" dirty="0"/>
              <a:t> </a:t>
            </a:r>
            <a:r>
              <a:rPr lang="en-US" sz="2600" dirty="0"/>
              <a:t>(</a:t>
            </a:r>
            <a:r>
              <a:rPr lang="en-US" sz="2600" i="1" dirty="0"/>
              <a:t>Salmo </a:t>
            </a:r>
            <a:r>
              <a:rPr lang="en-US" sz="2600" i="1" dirty="0" err="1"/>
              <a:t>marmoratus</a:t>
            </a:r>
            <a:r>
              <a:rPr lang="en-US" sz="2600" dirty="0"/>
              <a:t>, Resolution 6 species); </a:t>
            </a:r>
          </a:p>
          <a:p>
            <a:pPr marL="457200" lvl="1" indent="0" algn="just">
              <a:buNone/>
            </a:pPr>
            <a:r>
              <a:rPr lang="en-US" sz="2600" b="1" dirty="0"/>
              <a:t>soft-mouth trout </a:t>
            </a:r>
            <a:r>
              <a:rPr lang="en-US" sz="2600" dirty="0"/>
              <a:t>(</a:t>
            </a:r>
            <a:r>
              <a:rPr lang="en-US" sz="2600" i="1" dirty="0"/>
              <a:t>Salmo </a:t>
            </a:r>
            <a:r>
              <a:rPr lang="en-US" sz="2600" i="1" dirty="0" err="1"/>
              <a:t>obtusirostris</a:t>
            </a:r>
            <a:r>
              <a:rPr lang="en-US" sz="2600" dirty="0"/>
              <a:t>,</a:t>
            </a:r>
            <a:r>
              <a:rPr lang="sr-Latn-BA" sz="2600" dirty="0"/>
              <a:t> </a:t>
            </a:r>
            <a:r>
              <a:rPr lang="en-US" sz="2600" dirty="0"/>
              <a:t>globally endangered);</a:t>
            </a:r>
          </a:p>
          <a:p>
            <a:pPr marL="457200" lvl="1" indent="0" algn="just">
              <a:buNone/>
            </a:pPr>
            <a:r>
              <a:rPr lang="en-US" sz="2600" b="1" dirty="0"/>
              <a:t>Neretva loach</a:t>
            </a:r>
            <a:r>
              <a:rPr lang="en-US" sz="2600" dirty="0"/>
              <a:t> (</a:t>
            </a:r>
            <a:r>
              <a:rPr lang="en-US" sz="2600" i="1" dirty="0" err="1"/>
              <a:t>Cobitis</a:t>
            </a:r>
            <a:r>
              <a:rPr lang="en-US" sz="2600" i="1" dirty="0"/>
              <a:t> </a:t>
            </a:r>
            <a:r>
              <a:rPr lang="en-US" sz="2600" i="1" dirty="0" err="1"/>
              <a:t>naretana</a:t>
            </a:r>
            <a:r>
              <a:rPr lang="en-US" sz="2600" dirty="0"/>
              <a:t>, endemic Resolution 6 species).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8334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4750">
              <a:srgbClr val="9FB8CF">
                <a:lumMod val="98000"/>
                <a:alpha val="60000"/>
              </a:srgbClr>
            </a:gs>
            <a:gs pos="55500">
              <a:srgbClr val="889EB1"/>
            </a:gs>
            <a:gs pos="37000">
              <a:srgbClr val="5B6976"/>
            </a:gs>
            <a:gs pos="0">
              <a:schemeClr val="tx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D2D8347-8E31-45FE-857C-603994D30E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951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1CA063-2C2A-40D2-81E9-10A51F711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479" y="862081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Thank you</a:t>
            </a:r>
            <a:r>
              <a:rPr lang="sr-Latn-BA" sz="6000" b="1" dirty="0">
                <a:solidFill>
                  <a:schemeClr val="bg1"/>
                </a:solidFill>
              </a:rPr>
              <a:t> for your attention</a:t>
            </a:r>
            <a:r>
              <a:rPr lang="en-US" sz="6000" b="1" dirty="0">
                <a:solidFill>
                  <a:schemeClr val="bg1"/>
                </a:solidFill>
              </a:rPr>
              <a:t>!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092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8582"/>
          </a:xfrm>
        </p:spPr>
        <p:txBody>
          <a:bodyPr>
            <a:normAutofit fontScale="90000"/>
          </a:bodyPr>
          <a:lstStyle/>
          <a:p>
            <a:r>
              <a:rPr lang="sr-Latn-BA" b="1" dirty="0"/>
              <a:t>Upper Neretva</a:t>
            </a:r>
            <a:r>
              <a:rPr lang="en-US" b="1" dirty="0"/>
              <a:t> case</a:t>
            </a:r>
            <a:r>
              <a:rPr lang="sr-Latn-BA" b="1" dirty="0"/>
              <a:t> – iconic river and </a:t>
            </a:r>
            <a:r>
              <a:rPr lang="sr-Latn-BA" b="1" i="1" dirty="0"/>
              <a:t>dam tsunami</a:t>
            </a:r>
            <a:endParaRPr lang="bg-BG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2436"/>
            <a:ext cx="10515600" cy="501683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GB" sz="3000" dirty="0"/>
              <a:t> </a:t>
            </a:r>
            <a:endParaRPr lang="sr-Latn-BA" sz="3000" dirty="0"/>
          </a:p>
          <a:p>
            <a:pPr algn="l"/>
            <a:r>
              <a:rPr lang="en-US" sz="3000" dirty="0"/>
              <a:t>Possible file 2020/09: Bosnia and Herzegovina: Possible negative impact</a:t>
            </a:r>
            <a:r>
              <a:rPr lang="sr-Latn-BA" sz="3000" dirty="0"/>
              <a:t> </a:t>
            </a:r>
            <a:r>
              <a:rPr lang="en-US" sz="3000" dirty="0"/>
              <a:t>of hydro-power plant development on the Neretva river</a:t>
            </a:r>
            <a:endParaRPr lang="en-GB" sz="3000" dirty="0"/>
          </a:p>
          <a:p>
            <a:pPr lvl="1"/>
            <a:r>
              <a:rPr lang="sr-Latn-BA" sz="2600" dirty="0"/>
              <a:t>U</a:t>
            </a:r>
            <a:r>
              <a:rPr lang="en-US" sz="2600" dirty="0"/>
              <a:t>log hydropower plant (35 MW)</a:t>
            </a:r>
            <a:endParaRPr lang="sr-Latn-BA" sz="2600" dirty="0"/>
          </a:p>
          <a:p>
            <a:pPr lvl="1"/>
            <a:r>
              <a:rPr lang="en-US" sz="2600" dirty="0"/>
              <a:t>HES “</a:t>
            </a:r>
            <a:r>
              <a:rPr lang="en-US" sz="2600" dirty="0" err="1"/>
              <a:t>Gornja</a:t>
            </a:r>
            <a:r>
              <a:rPr lang="en-US" sz="2600" dirty="0"/>
              <a:t> Neretva” hydroelectric system that</a:t>
            </a:r>
            <a:r>
              <a:rPr lang="sr-Latn-BA" sz="2600" dirty="0"/>
              <a:t> </a:t>
            </a:r>
            <a:r>
              <a:rPr lang="en-US" sz="2600" dirty="0"/>
              <a:t>consists of </a:t>
            </a:r>
            <a:r>
              <a:rPr lang="en-US" sz="2600" b="1" dirty="0"/>
              <a:t>7</a:t>
            </a:r>
            <a:r>
              <a:rPr lang="en-US" sz="2600" dirty="0"/>
              <a:t> small hydropower plants (total 15 MW) </a:t>
            </a:r>
            <a:endParaRPr lang="sr-Latn-BA" sz="2600" dirty="0"/>
          </a:p>
          <a:p>
            <a:pPr lvl="1"/>
            <a:endParaRPr lang="sr-Latn-BA" sz="2600" dirty="0"/>
          </a:p>
          <a:p>
            <a:r>
              <a:rPr lang="sr-Latn-BA" sz="3000" dirty="0"/>
              <a:t>New dams planned downstream in FBiH: HPP Bjelimići, PHPP Bjelimici, and HPP Glavatićevo – capacity to be confirmed</a:t>
            </a:r>
            <a:endParaRPr lang="en-GB" sz="3000" dirty="0"/>
          </a:p>
          <a:p>
            <a:pPr algn="l"/>
            <a:r>
              <a:rPr lang="en-US" sz="3000" dirty="0"/>
              <a:t>All these plants are inside the</a:t>
            </a:r>
            <a:r>
              <a:rPr lang="sr-Latn-BA" sz="3000" dirty="0"/>
              <a:t> </a:t>
            </a:r>
            <a:r>
              <a:rPr lang="en-US" sz="3000" dirty="0"/>
              <a:t>candidate Emerald Site </a:t>
            </a:r>
            <a:r>
              <a:rPr lang="en-US" sz="3000" i="1" dirty="0"/>
              <a:t>Gornji </a:t>
            </a:r>
            <a:r>
              <a:rPr lang="en-US" sz="3000" i="1" dirty="0" err="1"/>
              <a:t>tok</a:t>
            </a:r>
            <a:r>
              <a:rPr lang="en-US" sz="3000" i="1" dirty="0"/>
              <a:t> </a:t>
            </a:r>
            <a:r>
              <a:rPr lang="en-US" sz="3000" i="1" dirty="0" err="1"/>
              <a:t>Neretve</a:t>
            </a:r>
            <a:r>
              <a:rPr lang="en-US" sz="3000" dirty="0"/>
              <a:t>, </a:t>
            </a:r>
            <a:r>
              <a:rPr lang="en-US" sz="3000" dirty="0" err="1"/>
              <a:t>Ulog</a:t>
            </a:r>
            <a:r>
              <a:rPr lang="en-US" sz="3000" dirty="0"/>
              <a:t> dam is near the cent</a:t>
            </a:r>
            <a:r>
              <a:rPr lang="sr-Latn-BA" sz="3000" dirty="0"/>
              <a:t>e</a:t>
            </a:r>
            <a:r>
              <a:rPr lang="en-US" sz="3000" dirty="0"/>
              <a:t>r of the site.</a:t>
            </a:r>
            <a:endParaRPr lang="sr-Latn-BA" sz="3000" dirty="0"/>
          </a:p>
          <a:p>
            <a:pPr algn="l"/>
            <a:endParaRPr lang="sr-Latn-BA" sz="3000" dirty="0"/>
          </a:p>
          <a:p>
            <a:pPr algn="l"/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3664671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82B208C-E653-F04D-A72B-D38E0B768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b="1" dirty="0"/>
              <a:t>Current status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4821D2-8A80-6D48-82EA-2BDEF0E7B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3273"/>
            <a:ext cx="10515600" cy="4583690"/>
          </a:xfrm>
        </p:spPr>
        <p:txBody>
          <a:bodyPr>
            <a:normAutofit lnSpcReduction="10000"/>
          </a:bodyPr>
          <a:lstStyle/>
          <a:p>
            <a:pPr algn="l"/>
            <a:r>
              <a:rPr lang="en-US" b="1" dirty="0"/>
              <a:t> </a:t>
            </a:r>
            <a:r>
              <a:rPr lang="en-US" sz="3000" dirty="0"/>
              <a:t>The</a:t>
            </a:r>
            <a:r>
              <a:rPr lang="sr-Latn-BA" sz="3000" dirty="0"/>
              <a:t> </a:t>
            </a:r>
            <a:r>
              <a:rPr lang="en-US" sz="3000" dirty="0"/>
              <a:t>construction of </a:t>
            </a:r>
            <a:r>
              <a:rPr lang="en-US" sz="3000" dirty="0" err="1"/>
              <a:t>Ulog</a:t>
            </a:r>
            <a:r>
              <a:rPr lang="en-US" sz="3000" dirty="0"/>
              <a:t> has continued even after the Bern Convention Bureau requested </a:t>
            </a:r>
            <a:r>
              <a:rPr lang="sr-Latn-BA" sz="3000" dirty="0"/>
              <a:t>on </a:t>
            </a:r>
            <a:r>
              <a:rPr lang="en-US" sz="3000" dirty="0"/>
              <a:t>September 2021 to “</a:t>
            </a:r>
            <a:r>
              <a:rPr lang="en-US" sz="3000" i="1" dirty="0"/>
              <a:t>halt any works at the site until comprehensive and legally sound</a:t>
            </a:r>
            <a:r>
              <a:rPr lang="sr-Latn-BA" sz="3000" i="1" dirty="0"/>
              <a:t> </a:t>
            </a:r>
            <a:r>
              <a:rPr lang="en-US" sz="3000" i="1" dirty="0"/>
              <a:t>environmental assessments have been carried out</a:t>
            </a:r>
            <a:r>
              <a:rPr lang="en-US" sz="3000" dirty="0"/>
              <a:t>”. </a:t>
            </a:r>
            <a:endParaRPr lang="sr-Latn-BA" sz="3000" dirty="0"/>
          </a:p>
          <a:p>
            <a:pPr marL="0" indent="0" algn="l">
              <a:buNone/>
            </a:pPr>
            <a:endParaRPr lang="sr-Latn-BA" sz="3000" dirty="0"/>
          </a:p>
          <a:p>
            <a:pPr algn="l"/>
            <a:r>
              <a:rPr lang="sr-Latn-BA" sz="3000" dirty="0"/>
              <a:t>Th</a:t>
            </a:r>
            <a:r>
              <a:rPr lang="en-US" sz="3000" dirty="0"/>
              <a:t>e government of Republika</a:t>
            </a:r>
            <a:r>
              <a:rPr lang="sr-Latn-BA" sz="3000" dirty="0"/>
              <a:t> </a:t>
            </a:r>
            <a:r>
              <a:rPr lang="en-US" sz="3000" dirty="0"/>
              <a:t>Srpska approved on 11 November 2021 the Electricity Transmission Company’s project to</a:t>
            </a:r>
            <a:r>
              <a:rPr lang="sr-Latn-BA" sz="3000" dirty="0"/>
              <a:t> </a:t>
            </a:r>
            <a:r>
              <a:rPr lang="en-US" sz="3000" dirty="0"/>
              <a:t>build, use and maintain the connecting transmission line to HPP </a:t>
            </a:r>
            <a:r>
              <a:rPr lang="en-US" sz="3000" dirty="0" err="1"/>
              <a:t>Ulog</a:t>
            </a:r>
            <a:r>
              <a:rPr lang="en-US" sz="3000" dirty="0"/>
              <a:t>.</a:t>
            </a:r>
            <a:endParaRPr lang="sr-Latn-BA" sz="3000" dirty="0"/>
          </a:p>
          <a:p>
            <a:pPr algn="l"/>
            <a:endParaRPr lang="sr-Latn-BA" sz="3000" dirty="0"/>
          </a:p>
          <a:p>
            <a:pPr algn="l"/>
            <a:r>
              <a:rPr lang="sr-Latn-BA" sz="3000" dirty="0"/>
              <a:t>Construction of HPP Ulog is </a:t>
            </a:r>
            <a:r>
              <a:rPr lang="sr-Latn-BA" sz="3000" b="1" dirty="0"/>
              <a:t>ongoing</a:t>
            </a:r>
            <a:r>
              <a:rPr lang="sr-Latn-BA" sz="3000" dirty="0"/>
              <a:t>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5193660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DC0830-8502-4C58-AAB9-3DE5E2E319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365" y="-1437861"/>
            <a:ext cx="12443791" cy="829586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D72EAB7-C8D1-4366-8C08-3F8836C2F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730" y="314877"/>
            <a:ext cx="10515600" cy="4305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i="0" u="none" strike="noStrike" baseline="0" dirty="0">
                <a:solidFill>
                  <a:schemeClr val="bg1"/>
                </a:solidFill>
                <a:latin typeface="ArialMT"/>
              </a:rPr>
              <a:t>Neretva River and ongoing construction of </a:t>
            </a:r>
            <a:r>
              <a:rPr lang="en-US" sz="1800" b="1" i="0" u="none" strike="noStrike" baseline="0" dirty="0" err="1">
                <a:solidFill>
                  <a:schemeClr val="bg1"/>
                </a:solidFill>
                <a:latin typeface="ArialMT"/>
              </a:rPr>
              <a:t>Ulog</a:t>
            </a:r>
            <a:r>
              <a:rPr lang="en-US" sz="1800" b="1" i="0" u="none" strike="noStrike" baseline="0" dirty="0">
                <a:solidFill>
                  <a:schemeClr val="bg1"/>
                </a:solidFill>
                <a:latin typeface="ArialMT"/>
              </a:rPr>
              <a:t> HPP in November 2021 (Photo © Robert Oroz)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660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B0BBA7C-6531-4548-AB20-54A26986CA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000"/>
            <a:ext cx="12192000" cy="81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917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470" y="-1101213"/>
            <a:ext cx="12473056" cy="924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179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5C13D-7400-4AB5-A86C-3A3A32788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1593" y="213901"/>
            <a:ext cx="7904921" cy="6644099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3000" dirty="0"/>
              <a:t>Particularly important is the </a:t>
            </a:r>
            <a:r>
              <a:rPr lang="en-US" sz="3000" b="1" dirty="0"/>
              <a:t>lack of a cumulative impacts assessment </a:t>
            </a:r>
            <a:r>
              <a:rPr lang="en-US" sz="3000" dirty="0"/>
              <a:t>in the</a:t>
            </a:r>
            <a:r>
              <a:rPr lang="sr-Latn-BA" sz="3000" dirty="0"/>
              <a:t> </a:t>
            </a:r>
            <a:r>
              <a:rPr lang="en-US" sz="3000" dirty="0"/>
              <a:t>three individual EIAs that have been done for the SHPPs on the Upper Neretva. </a:t>
            </a:r>
            <a:endParaRPr lang="sr-Latn-BA" sz="3000" dirty="0"/>
          </a:p>
          <a:p>
            <a:pPr algn="l"/>
            <a:r>
              <a:rPr lang="en-US" sz="3000" dirty="0"/>
              <a:t>Based on</a:t>
            </a:r>
            <a:r>
              <a:rPr lang="sr-Latn-BA" sz="3000" dirty="0"/>
              <a:t> </a:t>
            </a:r>
            <a:r>
              <a:rPr lang="en-US" sz="3000" dirty="0"/>
              <a:t>our calculation, there would be </a:t>
            </a:r>
            <a:r>
              <a:rPr lang="en-US" sz="3000" b="1" dirty="0"/>
              <a:t>plants stretching continuously</a:t>
            </a:r>
            <a:r>
              <a:rPr lang="en-US" sz="3000" dirty="0"/>
              <a:t> from around 8 km</a:t>
            </a:r>
            <a:r>
              <a:rPr lang="sr-Latn-BA" sz="3000" dirty="0"/>
              <a:t> </a:t>
            </a:r>
            <a:r>
              <a:rPr lang="en-US" sz="3000" dirty="0"/>
              <a:t>from the source to 38 km from the source</a:t>
            </a:r>
            <a:r>
              <a:rPr lang="sr-Latn-BA" sz="3000" dirty="0"/>
              <a:t>, </a:t>
            </a:r>
            <a:r>
              <a:rPr lang="en-US" sz="3000" b="1" dirty="0"/>
              <a:t>in total 30 km</a:t>
            </a:r>
            <a:r>
              <a:rPr lang="en-US" sz="3000" dirty="0"/>
              <a:t> with </a:t>
            </a:r>
            <a:r>
              <a:rPr lang="en-US" sz="3000" b="1" dirty="0"/>
              <a:t>only one gap of 2 km</a:t>
            </a:r>
            <a:r>
              <a:rPr lang="en-US" sz="3000" dirty="0"/>
              <a:t>.</a:t>
            </a:r>
          </a:p>
          <a:p>
            <a:pPr algn="l"/>
            <a:r>
              <a:rPr lang="en-US" sz="3000" dirty="0"/>
              <a:t>The upper Neretva would be completely changed from a river into a series of reservoirs and</a:t>
            </a:r>
            <a:r>
              <a:rPr lang="sr-Latn-BA" sz="3000" dirty="0"/>
              <a:t> </a:t>
            </a:r>
            <a:r>
              <a:rPr lang="en-US" sz="3000" dirty="0"/>
              <a:t>pipelines, losing completely its biodiversity importance as a </a:t>
            </a:r>
            <a:r>
              <a:rPr lang="en-US" sz="3000" b="1" dirty="0"/>
              <a:t>candidate Emerald site</a:t>
            </a:r>
            <a:r>
              <a:rPr lang="en-US" sz="3000" dirty="0"/>
              <a:t>.</a:t>
            </a:r>
            <a:endParaRPr lang="sr-Latn-BA" sz="3000" dirty="0"/>
          </a:p>
          <a:p>
            <a:r>
              <a:rPr lang="en-US" sz="3000" dirty="0"/>
              <a:t>The </a:t>
            </a:r>
            <a:r>
              <a:rPr lang="sr-Latn-BA" sz="3000" b="1" dirty="0"/>
              <a:t>biodiversity</a:t>
            </a:r>
            <a:r>
              <a:rPr lang="en-US" sz="3000" b="1" dirty="0"/>
              <a:t> data in the EIA</a:t>
            </a:r>
            <a:r>
              <a:rPr lang="sr-Latn-BA" sz="3000" b="1" dirty="0"/>
              <a:t>s</a:t>
            </a:r>
            <a:r>
              <a:rPr lang="en-US" sz="3000" b="1" dirty="0"/>
              <a:t> </a:t>
            </a:r>
            <a:r>
              <a:rPr lang="en-US" sz="3000" dirty="0"/>
              <a:t>for</a:t>
            </a:r>
            <a:r>
              <a:rPr lang="sr-Latn-BA" sz="3000" dirty="0"/>
              <a:t> HPPs (Ulog and Upper Neretva) </a:t>
            </a:r>
            <a:r>
              <a:rPr lang="en-US" sz="3000" dirty="0"/>
              <a:t>mention several species protected</a:t>
            </a:r>
            <a:r>
              <a:rPr lang="sr-Latn-BA" sz="3000" dirty="0"/>
              <a:t> </a:t>
            </a:r>
            <a:r>
              <a:rPr lang="en-US" sz="3000" dirty="0"/>
              <a:t>under the Bern Convention and the EU Habitats Directive, but do not specify where these have been found </a:t>
            </a:r>
            <a:r>
              <a:rPr lang="en-US" sz="3200" dirty="0"/>
              <a:t>and how would the construction and operation impact them</a:t>
            </a:r>
            <a:r>
              <a:rPr lang="en-US" sz="3000" dirty="0"/>
              <a:t>.</a:t>
            </a:r>
          </a:p>
        </p:txBody>
      </p:sp>
      <p:pic>
        <p:nvPicPr>
          <p:cNvPr id="2052" name="Picture 4" descr="Golden eagle (Aquila chrysaetos) | Golden eagle (Aquila chry… | Flickr">
            <a:extLst>
              <a:ext uri="{FF2B5EF4-FFF2-40B4-BE49-F238E27FC236}">
                <a16:creationId xmlns:a16="http://schemas.microsoft.com/office/drawing/2014/main" id="{E47DFF34-5FFB-4C81-A8AD-BDB3A1583D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97" r="16747"/>
          <a:stretch/>
        </p:blipFill>
        <p:spPr bwMode="auto">
          <a:xfrm>
            <a:off x="0" y="0"/>
            <a:ext cx="43320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D13E81-9AFE-4057-B090-A9441B5501C7}"/>
              </a:ext>
            </a:extLst>
          </p:cNvPr>
          <p:cNvSpPr txBox="1"/>
          <p:nvPr/>
        </p:nvSpPr>
        <p:spPr>
          <a:xfrm>
            <a:off x="1013792" y="6274767"/>
            <a:ext cx="3528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>
                <a:solidFill>
                  <a:schemeClr val="bg1"/>
                </a:solidFill>
              </a:rPr>
              <a:t>Golden eagle, </a:t>
            </a:r>
            <a:r>
              <a:rPr lang="sr-Latn-BA" i="1" dirty="0">
                <a:solidFill>
                  <a:schemeClr val="bg1"/>
                </a:solidFill>
              </a:rPr>
              <a:t>Aquila chrysaetos</a:t>
            </a:r>
          </a:p>
        </p:txBody>
      </p:sp>
    </p:spTree>
    <p:extLst>
      <p:ext uri="{BB962C8B-B14F-4D97-AF65-F5344CB8AC3E}">
        <p14:creationId xmlns:p14="http://schemas.microsoft.com/office/powerpoint/2010/main" val="610884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A4BC1B-DCE6-4628-9B8D-FD9E54BB27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70706"/>
            <a:ext cx="12284765" cy="9213574"/>
          </a:xfrm>
        </p:spPr>
      </p:pic>
    </p:spTree>
    <p:extLst>
      <p:ext uri="{BB962C8B-B14F-4D97-AF65-F5344CB8AC3E}">
        <p14:creationId xmlns:p14="http://schemas.microsoft.com/office/powerpoint/2010/main" val="1850221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D0BF9-ECCE-4DAF-877C-B45F1A66E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053" y="1690688"/>
            <a:ext cx="7321826" cy="5167312"/>
          </a:xfrm>
        </p:spPr>
        <p:txBody>
          <a:bodyPr>
            <a:normAutofit/>
          </a:bodyPr>
          <a:lstStyle/>
          <a:p>
            <a:pPr algn="l"/>
            <a:endParaRPr lang="sr-Latn-BA" sz="1800" b="0" i="0" u="none" strike="noStrike" baseline="0" dirty="0">
              <a:latin typeface="ArialMT"/>
            </a:endParaRPr>
          </a:p>
          <a:p>
            <a:pPr algn="l"/>
            <a:r>
              <a:rPr lang="sr-Latn-BA" sz="3000" dirty="0"/>
              <a:t>Initiative for the protection of Upper Neretva as two protected areas (natural habitat and natural trout spawn) is submitted by Center for Environment in June 2021</a:t>
            </a:r>
          </a:p>
          <a:p>
            <a:pPr algn="l"/>
            <a:r>
              <a:rPr lang="sr-Latn-BA" sz="3000" dirty="0"/>
              <a:t>Field research of nine taxonomy groups are organized in 2021 and 2022</a:t>
            </a:r>
          </a:p>
          <a:p>
            <a:pPr algn="l"/>
            <a:r>
              <a:rPr lang="sr-Latn-BA" sz="3000" dirty="0"/>
              <a:t>Already preliminary results are showing the exceptional biodiversity richness such as Golden Eagle and Mosor rock lizard.</a:t>
            </a:r>
          </a:p>
          <a:p>
            <a:pPr algn="l"/>
            <a:endParaRPr lang="en-US" sz="3000" dirty="0"/>
          </a:p>
        </p:txBody>
      </p:sp>
      <p:pic>
        <p:nvPicPr>
          <p:cNvPr id="1028" name="Picture 4" descr="Dinarolacerta mosorensis (syn. Lacerta mosorensis), Mosor Rock Lizard,  photo fid10087 | Balcanica.info">
            <a:extLst>
              <a:ext uri="{FF2B5EF4-FFF2-40B4-BE49-F238E27FC236}">
                <a16:creationId xmlns:a16="http://schemas.microsoft.com/office/drawing/2014/main" id="{36A95C7E-D0F9-4D87-9935-3B4F09947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506404" y="1133475"/>
            <a:ext cx="6858000" cy="4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BCD3CC-9F7B-4E94-954D-B63BD58A1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452" y="211932"/>
            <a:ext cx="10515600" cy="1325563"/>
          </a:xfrm>
        </p:spPr>
        <p:txBody>
          <a:bodyPr/>
          <a:lstStyle/>
          <a:p>
            <a:r>
              <a:rPr lang="sr-Latn-BA" b="1" dirty="0"/>
              <a:t>Initiative for the protection of </a:t>
            </a:r>
            <a:br>
              <a:rPr lang="sr-Latn-BA" b="1" dirty="0"/>
            </a:br>
            <a:r>
              <a:rPr lang="sr-Latn-BA" b="1" dirty="0"/>
              <a:t>Upper Neretva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6EF552-774D-412C-8ECE-62A2422F0F37}"/>
              </a:ext>
            </a:extLst>
          </p:cNvPr>
          <p:cNvSpPr txBox="1"/>
          <p:nvPr/>
        </p:nvSpPr>
        <p:spPr>
          <a:xfrm>
            <a:off x="9790042" y="5879170"/>
            <a:ext cx="2782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/>
              <a:t>Mosor rock lizard,</a:t>
            </a:r>
          </a:p>
          <a:p>
            <a:r>
              <a:rPr lang="sr-Latn-BA" i="1" dirty="0"/>
              <a:t>Dinarolacerta mosorensis</a:t>
            </a:r>
          </a:p>
        </p:txBody>
      </p:sp>
    </p:spTree>
    <p:extLst>
      <p:ext uri="{BB962C8B-B14F-4D97-AF65-F5344CB8AC3E}">
        <p14:creationId xmlns:p14="http://schemas.microsoft.com/office/powerpoint/2010/main" val="2136688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12118</TotalTime>
  <Words>542</Words>
  <Application>Microsoft Office PowerPoint</Application>
  <PresentationFormat>Widescreen</PresentationFormat>
  <Paragraphs>43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ArialMT</vt:lpstr>
      <vt:lpstr>Calibri</vt:lpstr>
      <vt:lpstr>Calibri Light</vt:lpstr>
      <vt:lpstr>Office Theme</vt:lpstr>
      <vt:lpstr>Upper Neretva case 41th meeting of the Standing Committee, December 2021, Strasbourg  </vt:lpstr>
      <vt:lpstr>Upper Neretva case – iconic river and dam tsunami</vt:lpstr>
      <vt:lpstr>Current status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Initiative for the protection of  Upper Neretva</vt:lpstr>
      <vt:lpstr>Our request from the Standing Committee: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Kresna Gorge case update</dc:title>
  <dc:creator>dpopov</dc:creator>
  <cp:lastModifiedBy>User</cp:lastModifiedBy>
  <cp:revision>115</cp:revision>
  <dcterms:created xsi:type="dcterms:W3CDTF">2020-11-20T09:02:57Z</dcterms:created>
  <dcterms:modified xsi:type="dcterms:W3CDTF">2021-12-01T10:29:27Z</dcterms:modified>
</cp:coreProperties>
</file>