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61" r:id="rId4"/>
    <p:sldId id="271" r:id="rId5"/>
    <p:sldId id="265" r:id="rId6"/>
    <p:sldId id="266" r:id="rId7"/>
    <p:sldId id="267" r:id="rId8"/>
    <p:sldId id="268" r:id="rId9"/>
    <p:sldId id="269" r:id="rId10"/>
    <p:sldId id="270" r:id="rId11"/>
    <p:sldId id="264"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zaros" initials="L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2" d="100"/>
          <a:sy n="122" d="100"/>
        </p:scale>
        <p:origin x="114"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2A450A-2A74-4D3D-BE23-CD57341DF1F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2593ECC9-69D5-49EA-9526-DE7311E60E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34CF65E-E2F5-482D-9DFF-990BE421BCF3}"/>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5" name="Θέση υποσέλιδου 4">
            <a:extLst>
              <a:ext uri="{FF2B5EF4-FFF2-40B4-BE49-F238E27FC236}">
                <a16:creationId xmlns:a16="http://schemas.microsoft.com/office/drawing/2014/main" id="{94BEB347-F28C-435C-8E4B-329095E7EC2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E7E0010-30B8-4453-844D-EBB759F65102}"/>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3853059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922E29-AC11-4A4D-8392-2D130E2186E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97EF9D0-FE22-4FA8-82DD-0F0237F4512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991191E-5A52-46E0-AF91-DBD348FAC3F4}"/>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5" name="Θέση υποσέλιδου 4">
            <a:extLst>
              <a:ext uri="{FF2B5EF4-FFF2-40B4-BE49-F238E27FC236}">
                <a16:creationId xmlns:a16="http://schemas.microsoft.com/office/drawing/2014/main" id="{41D8F87A-EBAC-4E70-8017-948A2E4546F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C0427A4-8599-4EBA-B845-5384C7160F4A}"/>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459378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E88CB6F-23AB-40F8-B6B1-DB3EBE5183B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B7A6CFE-B052-4F3A-8CF3-805D7192BA4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47D1491-B624-4BE2-B468-107EC1B0856F}"/>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5" name="Θέση υποσέλιδου 4">
            <a:extLst>
              <a:ext uri="{FF2B5EF4-FFF2-40B4-BE49-F238E27FC236}">
                <a16:creationId xmlns:a16="http://schemas.microsoft.com/office/drawing/2014/main" id="{F33753E3-6CDA-4674-ABAC-7887FF42070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92C14AF-054F-438E-8313-EDC714D9DC44}"/>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708835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F57A26-0B21-4457-AD32-1EF34F597DC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038CE4F-0262-4CB0-872C-755F6D579FF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E14ED0A-E3D0-4DAA-9541-03DE628DC689}"/>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5" name="Θέση υποσέλιδου 4">
            <a:extLst>
              <a:ext uri="{FF2B5EF4-FFF2-40B4-BE49-F238E27FC236}">
                <a16:creationId xmlns:a16="http://schemas.microsoft.com/office/drawing/2014/main" id="{2E84E470-3452-4EAA-AC70-5B2796DEBC2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D1CD3C6-9429-4EBF-999C-02FD7D2D2A02}"/>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1220281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2260E5-D244-48BD-84F4-76B5CE97E83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0AF8AE4-07DE-4ED8-85B9-BCC89AC86C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9889736-4697-4728-9585-BAFC7FFE54A0}"/>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5" name="Θέση υποσέλιδου 4">
            <a:extLst>
              <a:ext uri="{FF2B5EF4-FFF2-40B4-BE49-F238E27FC236}">
                <a16:creationId xmlns:a16="http://schemas.microsoft.com/office/drawing/2014/main" id="{23A37BAA-A087-487E-B7A4-BDC389EA0C2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8843E1E-9CB1-40E3-A485-E5744DC4BDAA}"/>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217233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8E980C-5523-44F0-8693-C576DFEC42E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FBDE9E2-B43E-4AEE-BFFD-5E8A0AE4CC6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8E6577A-19F4-4BF9-BC32-CB40A7359D3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E64C276-5AB2-4DAF-AD93-F09C0F763E36}"/>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6" name="Θέση υποσέλιδου 5">
            <a:extLst>
              <a:ext uri="{FF2B5EF4-FFF2-40B4-BE49-F238E27FC236}">
                <a16:creationId xmlns:a16="http://schemas.microsoft.com/office/drawing/2014/main" id="{CEC1E45D-C217-4DA7-9CE2-A9924C7DA51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C91A23E-C298-40B3-ADEE-322F7107A4E0}"/>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835520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390101-7429-40AC-8DDC-C679613FDF8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85600DA-BAF4-4E0A-B8E6-61DBF40EAD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374CCF5-B66D-40A0-B840-12E462D991A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E4CC67C-2741-4A00-A500-3265D7B3C3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6C2E18A-B4E2-450F-8015-7EE78B9F514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7D17C1C8-68E6-45E4-9A54-DB9CB4069C34}"/>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8" name="Θέση υποσέλιδου 7">
            <a:extLst>
              <a:ext uri="{FF2B5EF4-FFF2-40B4-BE49-F238E27FC236}">
                <a16:creationId xmlns:a16="http://schemas.microsoft.com/office/drawing/2014/main" id="{CC8EB446-8AD9-4607-8811-F0A3BF546EF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4B09B482-F4F8-4A0A-B2A1-D28990422AA0}"/>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559283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10287E-136D-4D6F-9067-5CF04749B70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E1214CD-0E0C-4C7B-8F17-98CC5E76E29E}"/>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4" name="Θέση υποσέλιδου 3">
            <a:extLst>
              <a:ext uri="{FF2B5EF4-FFF2-40B4-BE49-F238E27FC236}">
                <a16:creationId xmlns:a16="http://schemas.microsoft.com/office/drawing/2014/main" id="{77A26CF4-2FC6-4316-99AF-A3585967639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7B131C6-2650-4FFA-B08D-91C161A9BCBE}"/>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3965392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E7A5937-2326-4411-B0E4-36CF5FD3A21E}"/>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3" name="Θέση υποσέλιδου 2">
            <a:extLst>
              <a:ext uri="{FF2B5EF4-FFF2-40B4-BE49-F238E27FC236}">
                <a16:creationId xmlns:a16="http://schemas.microsoft.com/office/drawing/2014/main" id="{FD111FF7-A46B-48AF-BD18-507C4C1C95E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ED74CBE-7696-4F40-89DC-394860AE448D}"/>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51014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80C71D-9B6D-406F-9FA7-7DC38533502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BF70961-7910-4A51-A264-B360A1515A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C0543A3-3193-4BCE-85F3-DF8E671DE8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7D17666-99EB-4863-B13A-1867E51BF4FD}"/>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6" name="Θέση υποσέλιδου 5">
            <a:extLst>
              <a:ext uri="{FF2B5EF4-FFF2-40B4-BE49-F238E27FC236}">
                <a16:creationId xmlns:a16="http://schemas.microsoft.com/office/drawing/2014/main" id="{1340C9B5-5AC7-4E0F-B2DC-C31F34B378C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7583529-CF18-4F5F-A183-05E053A7E7A7}"/>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3693971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E00DDD-D4CC-47B9-82E2-9AB0B281011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7D306338-9244-41BC-8DDE-83F32D9A25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88C05D8-393E-429C-8A51-62DC3D8AED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099CD6A-3209-4241-B5A3-B88734E2E1FC}"/>
              </a:ext>
            </a:extLst>
          </p:cNvPr>
          <p:cNvSpPr>
            <a:spLocks noGrp="1"/>
          </p:cNvSpPr>
          <p:nvPr>
            <p:ph type="dt" sz="half" idx="10"/>
          </p:nvPr>
        </p:nvSpPr>
        <p:spPr/>
        <p:txBody>
          <a:bodyPr/>
          <a:lstStyle/>
          <a:p>
            <a:fld id="{EE4F3BA4-CD46-4448-BE94-1929C0DBBF2B}" type="datetimeFigureOut">
              <a:rPr lang="el-GR" smtClean="0"/>
              <a:t>29/11/2021</a:t>
            </a:fld>
            <a:endParaRPr lang="el-GR"/>
          </a:p>
        </p:txBody>
      </p:sp>
      <p:sp>
        <p:nvSpPr>
          <p:cNvPr id="6" name="Θέση υποσέλιδου 5">
            <a:extLst>
              <a:ext uri="{FF2B5EF4-FFF2-40B4-BE49-F238E27FC236}">
                <a16:creationId xmlns:a16="http://schemas.microsoft.com/office/drawing/2014/main" id="{CC42F111-155B-49BB-B231-0FDD595681E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0A9329C-1A55-42D0-BB40-69639CEDB6F9}"/>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97175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2D1F0C1-D448-4EAA-BC7F-1C443F9FD5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731457E-E6D4-43A3-988D-6A4FD819C3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688D851-6789-4B97-B327-A7DB3E6452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4F3BA4-CD46-4448-BE94-1929C0DBBF2B}" type="datetimeFigureOut">
              <a:rPr lang="el-GR" smtClean="0"/>
              <a:t>29/11/2021</a:t>
            </a:fld>
            <a:endParaRPr lang="el-GR"/>
          </a:p>
        </p:txBody>
      </p:sp>
      <p:sp>
        <p:nvSpPr>
          <p:cNvPr id="5" name="Θέση υποσέλιδου 4">
            <a:extLst>
              <a:ext uri="{FF2B5EF4-FFF2-40B4-BE49-F238E27FC236}">
                <a16:creationId xmlns:a16="http://schemas.microsoft.com/office/drawing/2014/main" id="{BBF1C134-A7C6-4F09-B1B4-938646B89E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BD9D5E5-117B-4179-A7DB-F5822E8011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28DCE-DC93-49AD-BE36-8F23A8A78303}" type="slidenum">
              <a:rPr lang="el-GR" smtClean="0"/>
              <a:t>‹#›</a:t>
            </a:fld>
            <a:endParaRPr lang="el-GR"/>
          </a:p>
        </p:txBody>
      </p:sp>
    </p:spTree>
    <p:extLst>
      <p:ext uri="{BB962C8B-B14F-4D97-AF65-F5344CB8AC3E}">
        <p14:creationId xmlns:p14="http://schemas.microsoft.com/office/powerpoint/2010/main" val="2224187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2114FF-6DB3-464B-908C-7ADEA9AAF323}"/>
              </a:ext>
            </a:extLst>
          </p:cNvPr>
          <p:cNvSpPr>
            <a:spLocks noGrp="1"/>
          </p:cNvSpPr>
          <p:nvPr>
            <p:ph type="ctrTitle"/>
          </p:nvPr>
        </p:nvSpPr>
        <p:spPr>
          <a:xfrm>
            <a:off x="1524000" y="2335876"/>
            <a:ext cx="9144000" cy="2695329"/>
          </a:xfrm>
        </p:spPr>
        <p:txBody>
          <a:bodyPr>
            <a:noAutofit/>
          </a:bodyPr>
          <a:lstStyle/>
          <a:p>
            <a:pPr lvl="0">
              <a:lnSpc>
                <a:spcPct val="100000"/>
              </a:lnSpc>
              <a:spcBef>
                <a:spcPts val="1000"/>
              </a:spcBef>
              <a:defRPr/>
            </a:pPr>
            <a:r>
              <a:rPr lang="en-US" sz="2000" cap="all" dirty="0">
                <a:effectLst/>
                <a:latin typeface="Times New Roman" panose="02020603050405020304" pitchFamily="18" charset="0"/>
                <a:ea typeface="Times New Roman" panose="02020603050405020304" pitchFamily="18" charset="0"/>
              </a:rPr>
              <a:t>CONVENTION ON THE CONSERVATION OF EUROPEAN WILDLIFE</a:t>
            </a:r>
            <a:br>
              <a:rPr lang="el-GR" sz="2000" dirty="0">
                <a:effectLst/>
                <a:latin typeface="Times New Roman" panose="02020603050405020304" pitchFamily="18" charset="0"/>
                <a:ea typeface="Times New Roman" panose="02020603050405020304" pitchFamily="18" charset="0"/>
              </a:rPr>
            </a:br>
            <a:r>
              <a:rPr lang="en-US" sz="2000" cap="all" dirty="0">
                <a:effectLst/>
                <a:latin typeface="Times New Roman" panose="02020603050405020304" pitchFamily="18" charset="0"/>
                <a:ea typeface="Times New Roman" panose="02020603050405020304" pitchFamily="18" charset="0"/>
              </a:rPr>
              <a:t>AND NATURAL HABITATS</a:t>
            </a:r>
            <a:br>
              <a:rPr lang="en-US" sz="2000" cap="all" dirty="0">
                <a:effectLst/>
                <a:latin typeface="Times New Roman" panose="02020603050405020304" pitchFamily="18" charset="0"/>
                <a:ea typeface="Times New Roman" panose="02020603050405020304" pitchFamily="18" charset="0"/>
              </a:rPr>
            </a:br>
            <a:br>
              <a:rPr lang="el-GR" sz="2000" cap="all" dirty="0">
                <a:effectLst/>
                <a:latin typeface="Times New Roman" panose="02020603050405020304" pitchFamily="18" charset="0"/>
                <a:ea typeface="Times New Roman" panose="02020603050405020304" pitchFamily="18" charset="0"/>
              </a:rPr>
            </a:br>
            <a:r>
              <a:rPr lang="en-US" sz="1600" b="1" i="1" dirty="0">
                <a:solidFill>
                  <a:prstClr val="black"/>
                </a:solidFill>
                <a:latin typeface="Times New Roman" panose="02020603050405020304" pitchFamily="18" charset="0"/>
                <a:ea typeface="Times New Roman" panose="02020603050405020304" pitchFamily="18" charset="0"/>
                <a:cs typeface="+mn-cs"/>
              </a:rPr>
              <a:t>41</a:t>
            </a:r>
            <a:r>
              <a:rPr lang="en-US" sz="1600" b="1" i="1" baseline="30000" dirty="0">
                <a:solidFill>
                  <a:prstClr val="black"/>
                </a:solidFill>
                <a:latin typeface="Times New Roman" panose="02020603050405020304" pitchFamily="18" charset="0"/>
                <a:ea typeface="Times New Roman" panose="02020603050405020304" pitchFamily="18" charset="0"/>
                <a:cs typeface="+mn-cs"/>
              </a:rPr>
              <a:t>st</a:t>
            </a:r>
            <a:r>
              <a:rPr lang="en-US" sz="1600" b="1" i="1" dirty="0">
                <a:solidFill>
                  <a:prstClr val="black"/>
                </a:solidFill>
                <a:latin typeface="Times New Roman" panose="02020603050405020304" pitchFamily="18" charset="0"/>
                <a:ea typeface="Times New Roman" panose="02020603050405020304" pitchFamily="18" charset="0"/>
                <a:cs typeface="+mn-cs"/>
              </a:rPr>
              <a:t> Standing Committee, November </a:t>
            </a:r>
            <a:r>
              <a:rPr lang="en-US" sz="1600" b="1" i="1" dirty="0">
                <a:solidFill>
                  <a:prstClr val="black"/>
                </a:solidFill>
                <a:latin typeface="Times New Roman" panose="02020603050405020304" pitchFamily="18" charset="0"/>
                <a:ea typeface="Times New Roman" panose="02020603050405020304" pitchFamily="18" charset="0"/>
              </a:rPr>
              <a:t>29</a:t>
            </a:r>
            <a:r>
              <a:rPr lang="en-US" sz="1600" b="1" i="1" baseline="30000" dirty="0">
                <a:solidFill>
                  <a:prstClr val="black"/>
                </a:solidFill>
                <a:latin typeface="Times New Roman" panose="02020603050405020304" pitchFamily="18" charset="0"/>
                <a:ea typeface="Times New Roman" panose="02020603050405020304" pitchFamily="18" charset="0"/>
              </a:rPr>
              <a:t>th</a:t>
            </a:r>
            <a:r>
              <a:rPr lang="en-US" sz="1600" b="1" i="1" dirty="0">
                <a:solidFill>
                  <a:prstClr val="black"/>
                </a:solidFill>
                <a:latin typeface="Times New Roman" panose="02020603050405020304" pitchFamily="18" charset="0"/>
                <a:ea typeface="Times New Roman" panose="02020603050405020304" pitchFamily="18" charset="0"/>
                <a:cs typeface="+mn-cs"/>
              </a:rPr>
              <a:t> – December </a:t>
            </a:r>
            <a:r>
              <a:rPr lang="en-US" sz="1600" b="1" i="1" dirty="0">
                <a:solidFill>
                  <a:prstClr val="black"/>
                </a:solidFill>
                <a:latin typeface="Times New Roman" panose="02020603050405020304" pitchFamily="18" charset="0"/>
                <a:ea typeface="Times New Roman" panose="02020603050405020304" pitchFamily="18" charset="0"/>
              </a:rPr>
              <a:t>3</a:t>
            </a:r>
            <a:r>
              <a:rPr lang="en-US" sz="1600" b="1" i="1" baseline="30000" dirty="0">
                <a:solidFill>
                  <a:prstClr val="black"/>
                </a:solidFill>
                <a:latin typeface="Times New Roman" panose="02020603050405020304" pitchFamily="18" charset="0"/>
                <a:ea typeface="Times New Roman" panose="02020603050405020304" pitchFamily="18" charset="0"/>
              </a:rPr>
              <a:t>rd </a:t>
            </a:r>
            <a:r>
              <a:rPr lang="en-US" sz="1600" b="1" i="1" dirty="0">
                <a:solidFill>
                  <a:prstClr val="black"/>
                </a:solidFill>
                <a:latin typeface="Times New Roman" panose="02020603050405020304" pitchFamily="18" charset="0"/>
                <a:ea typeface="Times New Roman" panose="02020603050405020304" pitchFamily="18" charset="0"/>
                <a:cs typeface="+mn-cs"/>
              </a:rPr>
              <a:t>2021</a:t>
            </a:r>
            <a:br>
              <a:rPr lang="en-US" sz="2000" cap="all" dirty="0">
                <a:effectLst/>
                <a:latin typeface="Times New Roman" panose="02020603050405020304" pitchFamily="18" charset="0"/>
                <a:ea typeface="Times New Roman" panose="02020603050405020304" pitchFamily="18" charset="0"/>
              </a:rPr>
            </a:br>
            <a:br>
              <a:rPr lang="en-US" sz="2000" cap="all" dirty="0">
                <a:effectLst/>
                <a:latin typeface="Times New Roman" panose="02020603050405020304" pitchFamily="18" charset="0"/>
                <a:ea typeface="Times New Roman" panose="02020603050405020304" pitchFamily="18" charset="0"/>
              </a:rPr>
            </a:br>
            <a:br>
              <a:rPr lang="en-US" sz="2000" cap="all" dirty="0">
                <a:effectLst/>
                <a:latin typeface="Times New Roman" panose="02020603050405020304" pitchFamily="18" charset="0"/>
                <a:ea typeface="Times New Roman" panose="02020603050405020304" pitchFamily="18" charset="0"/>
              </a:rPr>
            </a:b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Independent Advisory Mission</a:t>
            </a:r>
            <a:br>
              <a:rPr kumimoji="0" lang="el-G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in the framework of the Bern Convention Possible File no. 2001/4: </a:t>
            </a:r>
            <a:br>
              <a:rPr kumimoji="0" lang="el-G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b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Follow-up of Recommendation No. 98 (2002)</a:t>
            </a:r>
            <a:br>
              <a:rPr kumimoji="0" lang="el-G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on the project to build a motorway through the Kresna Gorge</a:t>
            </a:r>
            <a:br>
              <a:rPr kumimoji="0" lang="el-G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(Bulgaria)</a:t>
            </a:r>
            <a:b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en-US" sz="16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endParaRPr lang="el-GR" sz="2000" b="1" i="1" dirty="0"/>
          </a:p>
        </p:txBody>
      </p:sp>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1333995" y="5631721"/>
            <a:ext cx="9144000" cy="688462"/>
          </a:xfrm>
        </p:spPr>
        <p:txBody>
          <a:bodyPr>
            <a:noAutofit/>
          </a:bodyPr>
          <a:lstStyle/>
          <a:p>
            <a:pPr algn="ctr"/>
            <a:r>
              <a:rPr lang="en-US" sz="1400" dirty="0">
                <a:latin typeface="Times New Roman" panose="02020603050405020304" pitchFamily="18" charset="0"/>
                <a:ea typeface="Times New Roman" panose="02020603050405020304" pitchFamily="18" charset="0"/>
              </a:rPr>
              <a:t>Prepared by</a:t>
            </a:r>
          </a:p>
          <a:p>
            <a:pPr algn="ctr"/>
            <a:r>
              <a:rPr lang="en-US" sz="1400" dirty="0">
                <a:latin typeface="Times New Roman" panose="02020603050405020304" pitchFamily="18" charset="0"/>
                <a:ea typeface="Times New Roman" panose="02020603050405020304" pitchFamily="18" charset="0"/>
              </a:rPr>
              <a:t>  the independent experts Lazaros Georgiadis and Radu Mot</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Tree>
    <p:extLst>
      <p:ext uri="{BB962C8B-B14F-4D97-AF65-F5344CB8AC3E}">
        <p14:creationId xmlns:p14="http://schemas.microsoft.com/office/powerpoint/2010/main" val="872938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2114FF-6DB3-464B-908C-7ADEA9AAF323}"/>
              </a:ext>
            </a:extLst>
          </p:cNvPr>
          <p:cNvSpPr>
            <a:spLocks noGrp="1"/>
          </p:cNvSpPr>
          <p:nvPr>
            <p:ph type="ctrTitle"/>
          </p:nvPr>
        </p:nvSpPr>
        <p:spPr>
          <a:xfrm>
            <a:off x="3026664" y="978408"/>
            <a:ext cx="5742432" cy="420624"/>
          </a:xfrm>
        </p:spPr>
        <p:txBody>
          <a:bodyPr>
            <a:noAutofit/>
          </a:bodyPr>
          <a:lstStyle/>
          <a:p>
            <a:r>
              <a:rPr lang="en-GB" sz="2000" b="1" dirty="0"/>
              <a:t>Our  final message</a:t>
            </a:r>
            <a:endParaRPr lang="ro-RO" sz="2000" b="1" dirty="0"/>
          </a:p>
        </p:txBody>
      </p:sp>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1071507" y="1919639"/>
            <a:ext cx="10624500" cy="4400543"/>
          </a:xfrm>
        </p:spPr>
        <p:txBody>
          <a:bodyPr>
            <a:noAutofit/>
          </a:bodyPr>
          <a:lstStyle/>
          <a:p>
            <a:pPr algn="l">
              <a:lnSpc>
                <a:spcPct val="100000"/>
              </a:lnSpc>
            </a:pPr>
            <a:r>
              <a:rPr lang="en-GB" sz="1800" dirty="0"/>
              <a:t>Historically, the </a:t>
            </a:r>
            <a:r>
              <a:rPr lang="en-GB" sz="1800" dirty="0" err="1"/>
              <a:t>Kresna</a:t>
            </a:r>
            <a:r>
              <a:rPr lang="en-GB" sz="1800" dirty="0"/>
              <a:t> Gorge is an important path for both humans and wildlife. During the last century the existing road and railway have already changed the landscape creating barriers for wildlife. </a:t>
            </a:r>
          </a:p>
          <a:p>
            <a:pPr algn="l">
              <a:lnSpc>
                <a:spcPct val="150000"/>
              </a:lnSpc>
            </a:pPr>
            <a:r>
              <a:rPr lang="en-GB" sz="1800" b="1" dirty="0"/>
              <a:t>Any future transport development has to ensure that it will meet the needs of people and wildlife ensuring the best possible conservation and cohesion status of the area for the next centuries.</a:t>
            </a:r>
          </a:p>
          <a:p>
            <a:pPr algn="l">
              <a:lnSpc>
                <a:spcPct val="150000"/>
              </a:lnSpc>
            </a:pPr>
            <a:endParaRPr lang="ro-RO" sz="1800" b="1" dirty="0"/>
          </a:p>
          <a:p>
            <a:pPr algn="l">
              <a:lnSpc>
                <a:spcPct val="100000"/>
              </a:lnSpc>
            </a:pPr>
            <a:r>
              <a:rPr lang="en-GB" sz="1800" dirty="0"/>
              <a:t>As the </a:t>
            </a:r>
            <a:r>
              <a:rPr lang="en-GB" sz="1800" dirty="0" err="1"/>
              <a:t>Kresna</a:t>
            </a:r>
            <a:r>
              <a:rPr lang="en-GB" sz="1800" dirty="0"/>
              <a:t> case is important not only for Bulgaria but for the whole Balkan region and Europe, and as national and international stakeholders are aware of the case and ready to contribute by exchanging relevant knowledge, a final message to be stated is that: </a:t>
            </a:r>
          </a:p>
          <a:p>
            <a:pPr algn="l">
              <a:lnSpc>
                <a:spcPct val="150000"/>
              </a:lnSpc>
            </a:pPr>
            <a:r>
              <a:rPr lang="en-GB" sz="1800" b="1" dirty="0"/>
              <a:t>All the prerequisites are present, not only for solving the existing case, but for actually developing a solution that will stand as a reference for best-practices and which will truly reward the remarkable dedication of all parties during the past decades and during the future years.</a:t>
            </a:r>
            <a:endParaRPr lang="ro-RO" sz="1800" b="1" dirty="0"/>
          </a:p>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startAt="10"/>
              <a:tabLst/>
              <a:defRPr/>
            </a:pP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182563" indent="-182563" algn="l">
              <a:buFont typeface="+mj-lt"/>
              <a:buAutoNum type="arabicPeriod" startAt="6"/>
            </a:pPr>
            <a:endParaRPr lang="en-US" sz="1800" dirty="0">
              <a:latin typeface="Times New Roman" panose="02020603050405020304" pitchFamily="18" charset="0"/>
              <a:ea typeface="Times New Roman" panose="02020603050405020304" pitchFamily="18" charset="0"/>
            </a:endParaRPr>
          </a:p>
          <a:p>
            <a:pPr algn="l"/>
            <a:endParaRPr lang="en-US" sz="1800" dirty="0">
              <a:latin typeface="Times New Roman" panose="02020603050405020304" pitchFamily="18" charset="0"/>
              <a:ea typeface="Times New Roman" panose="02020603050405020304" pitchFamily="18" charset="0"/>
            </a:endParaRPr>
          </a:p>
          <a:p>
            <a:pPr algn="l"/>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r>
              <a:rPr lang="en-US" sz="1400" dirty="0">
                <a:latin typeface="Times New Roman" panose="02020603050405020304" pitchFamily="18" charset="0"/>
                <a:ea typeface="Times New Roman" panose="02020603050405020304" pitchFamily="18" charset="0"/>
              </a:rPr>
              <a:t> </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Tree>
    <p:extLst>
      <p:ext uri="{BB962C8B-B14F-4D97-AF65-F5344CB8AC3E}">
        <p14:creationId xmlns:p14="http://schemas.microsoft.com/office/powerpoint/2010/main" val="869447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
        <p:nvSpPr>
          <p:cNvPr id="9" name="TextBox 8">
            <a:extLst>
              <a:ext uri="{FF2B5EF4-FFF2-40B4-BE49-F238E27FC236}">
                <a16:creationId xmlns:a16="http://schemas.microsoft.com/office/drawing/2014/main" id="{8AC21447-B343-4644-8155-644EAF9EBFD9}"/>
              </a:ext>
            </a:extLst>
          </p:cNvPr>
          <p:cNvSpPr txBox="1"/>
          <p:nvPr/>
        </p:nvSpPr>
        <p:spPr>
          <a:xfrm>
            <a:off x="3436620" y="5558064"/>
            <a:ext cx="4523232" cy="738664"/>
          </a:xfrm>
          <a:prstGeom prst="rect">
            <a:avLst/>
          </a:prstGeom>
          <a:noFill/>
        </p:spPr>
        <p:txBody>
          <a:bodyPr wrap="square">
            <a:spAutoFit/>
          </a:bodyPr>
          <a:lstStyle/>
          <a:p>
            <a:pPr algn="ctr"/>
            <a:r>
              <a:rPr lang="en-US" sz="1400" dirty="0">
                <a:solidFill>
                  <a:prstClr val="black"/>
                </a:solidFill>
                <a:latin typeface="Times New Roman" panose="02020603050405020304" pitchFamily="18" charset="0"/>
                <a:ea typeface="Times New Roman" panose="02020603050405020304" pitchFamily="18" charset="0"/>
              </a:rPr>
              <a:t>T</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he Mission’s independent experts</a:t>
            </a:r>
          </a:p>
          <a:p>
            <a:pPr algn="ct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algn="ct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Lazaros Georgiadis and Radu Mot</a:t>
            </a:r>
            <a:endParaRPr lang="el-GR" dirty="0"/>
          </a:p>
        </p:txBody>
      </p:sp>
      <p:sp>
        <p:nvSpPr>
          <p:cNvPr id="10" name="TextBox 9">
            <a:extLst>
              <a:ext uri="{FF2B5EF4-FFF2-40B4-BE49-F238E27FC236}">
                <a16:creationId xmlns:a16="http://schemas.microsoft.com/office/drawing/2014/main" id="{A0AC0BF4-1297-488E-B3C3-C86F8FC14749}"/>
              </a:ext>
            </a:extLst>
          </p:cNvPr>
          <p:cNvSpPr txBox="1"/>
          <p:nvPr/>
        </p:nvSpPr>
        <p:spPr>
          <a:xfrm>
            <a:off x="1280159" y="2042321"/>
            <a:ext cx="9526385" cy="2616101"/>
          </a:xfrm>
          <a:prstGeom prst="rect">
            <a:avLst/>
          </a:prstGeom>
          <a:noFill/>
        </p:spPr>
        <p:txBody>
          <a:bodyPr wrap="square">
            <a:spAutoFit/>
          </a:bodyPr>
          <a:lstStyle/>
          <a:p>
            <a:pPr algn="ctr"/>
            <a:r>
              <a:rPr kumimoji="0" lang="en-US" sz="2800" b="0" i="0" u="none" strike="noStrike" kern="1200" cap="none" spc="0" normalizeH="0" baseline="0" noProof="0" dirty="0">
                <a:ln>
                  <a:noFill/>
                </a:ln>
                <a:solidFill>
                  <a:prstClr val="black"/>
                </a:solidFill>
                <a:effectLst/>
                <a:uLnTx/>
                <a:uFillTx/>
                <a:ea typeface="Times New Roman" panose="02020603050405020304" pitchFamily="18" charset="0"/>
                <a:cs typeface="+mn-cs"/>
              </a:rPr>
              <a:t>THANK YOU</a:t>
            </a:r>
          </a:p>
          <a:p>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algn="ctr"/>
            <a:r>
              <a:rPr kumimoji="0" lang="en-US" sz="2000" b="0" i="0" u="none" strike="noStrike" kern="1200" cap="none" spc="0" normalizeH="0" baseline="0" noProof="0" dirty="0">
                <a:ln>
                  <a:noFill/>
                </a:ln>
                <a:solidFill>
                  <a:prstClr val="black"/>
                </a:solidFill>
                <a:effectLst/>
                <a:uLnTx/>
                <a:uFillTx/>
                <a:ea typeface="Times New Roman" panose="02020603050405020304" pitchFamily="18" charset="0"/>
              </a:rPr>
              <a:t>the Bulgarian </a:t>
            </a:r>
            <a:r>
              <a:rPr lang="en-GB" sz="2000" dirty="0"/>
              <a:t>authorities, complainants</a:t>
            </a:r>
            <a:endParaRPr lang="ro-RO" sz="2000" dirty="0"/>
          </a:p>
          <a:p>
            <a:pPr algn="ctr"/>
            <a:endParaRPr kumimoji="0" lang="en-US" sz="800" b="0" i="0" u="none" strike="noStrike" kern="1200" cap="none" spc="0" normalizeH="0" baseline="0" noProof="0" dirty="0">
              <a:ln>
                <a:noFill/>
              </a:ln>
              <a:solidFill>
                <a:prstClr val="black"/>
              </a:solidFill>
              <a:effectLst/>
              <a:uLnTx/>
              <a:uFillTx/>
              <a:ea typeface="Times New Roman" panose="02020603050405020304" pitchFamily="18" charset="0"/>
            </a:endParaRPr>
          </a:p>
          <a:p>
            <a:pPr algn="ctr"/>
            <a:r>
              <a:rPr kumimoji="0" lang="en-US" sz="2000" b="0" i="0" u="none" strike="noStrike" kern="1200" cap="none" spc="0" normalizeH="0" baseline="0" noProof="0" dirty="0">
                <a:ln>
                  <a:noFill/>
                </a:ln>
                <a:solidFill>
                  <a:prstClr val="black"/>
                </a:solidFill>
                <a:effectLst/>
                <a:uLnTx/>
                <a:uFillTx/>
                <a:ea typeface="Times New Roman" panose="02020603050405020304" pitchFamily="18" charset="0"/>
              </a:rPr>
              <a:t>and</a:t>
            </a:r>
          </a:p>
          <a:p>
            <a:pPr algn="ctr"/>
            <a:endParaRPr kumimoji="0" lang="en-US" sz="800" b="0" i="0" u="none" strike="noStrike" kern="1200" cap="none" spc="0" normalizeH="0" baseline="0" noProof="0" dirty="0">
              <a:ln>
                <a:noFill/>
              </a:ln>
              <a:solidFill>
                <a:prstClr val="black"/>
              </a:solidFill>
              <a:effectLst/>
              <a:uLnTx/>
              <a:uFillTx/>
              <a:ea typeface="Times New Roman" panose="02020603050405020304" pitchFamily="18" charset="0"/>
            </a:endParaRPr>
          </a:p>
          <a:p>
            <a:pPr algn="ctr"/>
            <a:r>
              <a:rPr kumimoji="0" lang="en-US" sz="2000" b="0" i="0" u="none" strike="noStrike" kern="1200" cap="none" spc="0" normalizeH="0" baseline="0" noProof="0">
                <a:ln>
                  <a:noFill/>
                </a:ln>
                <a:solidFill>
                  <a:prstClr val="black"/>
                </a:solidFill>
                <a:effectLst/>
                <a:uLnTx/>
                <a:uFillTx/>
                <a:ea typeface="Times New Roman" panose="02020603050405020304" pitchFamily="18" charset="0"/>
              </a:rPr>
              <a:t>Ms</a:t>
            </a:r>
            <a:r>
              <a:rPr kumimoji="0" lang="en-US" sz="2000" b="0" i="0" u="none" strike="noStrike" kern="1200" cap="none" spc="0" normalizeH="0" baseline="0" noProof="0" dirty="0">
                <a:ln>
                  <a:noFill/>
                </a:ln>
                <a:solidFill>
                  <a:prstClr val="black"/>
                </a:solidFill>
                <a:effectLst/>
                <a:uLnTx/>
                <a:uFillTx/>
                <a:ea typeface="Times New Roman" panose="02020603050405020304" pitchFamily="18" charset="0"/>
              </a:rPr>
              <a:t>. Ursula Sticker and Mr. Eoghan Kelly </a:t>
            </a:r>
            <a:r>
              <a:rPr lang="en-US" sz="2000" dirty="0">
                <a:solidFill>
                  <a:prstClr val="black"/>
                </a:solidFill>
                <a:ea typeface="Times New Roman" panose="02020603050405020304" pitchFamily="18" charset="0"/>
              </a:rPr>
              <a:t>with </a:t>
            </a:r>
            <a:r>
              <a:rPr kumimoji="0" lang="en-US" sz="2000" b="0" i="0" u="none" strike="noStrike" kern="1200" cap="none" spc="0" normalizeH="0" baseline="0" noProof="0" dirty="0">
                <a:ln>
                  <a:noFill/>
                </a:ln>
                <a:solidFill>
                  <a:prstClr val="black"/>
                </a:solidFill>
                <a:effectLst/>
                <a:uLnTx/>
                <a:uFillTx/>
                <a:ea typeface="Times New Roman" panose="02020603050405020304" pitchFamily="18" charset="0"/>
              </a:rPr>
              <a:t>the Secretariat of the Bern Convention</a:t>
            </a:r>
          </a:p>
          <a:p>
            <a:pPr algn="ctr"/>
            <a:endParaRPr kumimoji="0" lang="en-US" sz="2000" b="0" i="0" u="none" strike="noStrike" kern="1200" cap="none" spc="0" normalizeH="0" baseline="0" noProof="0" dirty="0">
              <a:ln>
                <a:noFill/>
              </a:ln>
              <a:solidFill>
                <a:prstClr val="black"/>
              </a:solidFill>
              <a:effectLst/>
              <a:uLnTx/>
              <a:uFillTx/>
              <a:ea typeface="Times New Roman" panose="02020603050405020304" pitchFamily="18" charset="0"/>
            </a:endParaRPr>
          </a:p>
          <a:p>
            <a:pPr algn="ctr"/>
            <a:r>
              <a:rPr kumimoji="0" lang="en-US" sz="2000" b="0" i="0" u="none" strike="noStrike" kern="1200" cap="none" spc="0" normalizeH="0" baseline="0" noProof="0" dirty="0">
                <a:ln>
                  <a:noFill/>
                </a:ln>
                <a:solidFill>
                  <a:prstClr val="black"/>
                </a:solidFill>
                <a:effectLst/>
                <a:uLnTx/>
                <a:uFillTx/>
                <a:ea typeface="Times New Roman" panose="02020603050405020304" pitchFamily="18" charset="0"/>
              </a:rPr>
              <a:t>for the excellent cooperation and support</a:t>
            </a:r>
          </a:p>
        </p:txBody>
      </p:sp>
    </p:spTree>
    <p:extLst>
      <p:ext uri="{BB962C8B-B14F-4D97-AF65-F5344CB8AC3E}">
        <p14:creationId xmlns:p14="http://schemas.microsoft.com/office/powerpoint/2010/main" val="3483741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2114FF-6DB3-464B-908C-7ADEA9AAF323}"/>
              </a:ext>
            </a:extLst>
          </p:cNvPr>
          <p:cNvSpPr>
            <a:spLocks noGrp="1"/>
          </p:cNvSpPr>
          <p:nvPr>
            <p:ph type="ctrTitle"/>
          </p:nvPr>
        </p:nvSpPr>
        <p:spPr>
          <a:xfrm>
            <a:off x="3026664" y="978408"/>
            <a:ext cx="5742432" cy="420624"/>
          </a:xfrm>
        </p:spPr>
        <p:txBody>
          <a:bodyPr>
            <a:noAutofit/>
          </a:bodyPr>
          <a:lstStyle/>
          <a:p>
            <a:pPr lvl="0">
              <a:spcBef>
                <a:spcPts val="1000"/>
              </a:spcBef>
              <a:defRPr/>
            </a:pPr>
            <a:r>
              <a:rPr lang="en-GB" sz="2000" b="1" dirty="0"/>
              <a:t>THE ADVISORY MISSION</a:t>
            </a:r>
            <a:r>
              <a:rPr lang="en-US" sz="1600" b="1" i="1" dirty="0">
                <a:latin typeface="Times New Roman" panose="02020603050405020304" pitchFamily="18" charset="0"/>
                <a:ea typeface="Times New Roman" panose="02020603050405020304" pitchFamily="18" charset="0"/>
              </a:rPr>
              <a:t> </a:t>
            </a:r>
            <a:endParaRPr lang="el-GR" sz="2000" dirty="0"/>
          </a:p>
        </p:txBody>
      </p:sp>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642926" y="1838938"/>
            <a:ext cx="10481439" cy="5019062"/>
          </a:xfrm>
        </p:spPr>
        <p:txBody>
          <a:bodyPr>
            <a:noAutofit/>
          </a:bodyPr>
          <a:lstStyle/>
          <a:p>
            <a:pPr algn="l"/>
            <a:r>
              <a:rPr lang="en-US" sz="1800" dirty="0">
                <a:ea typeface="Times New Roman" panose="02020603050405020304" pitchFamily="18" charset="0"/>
              </a:rPr>
              <a:t>Having in mind that:</a:t>
            </a:r>
          </a:p>
          <a:p>
            <a:pPr algn="l"/>
            <a:endParaRPr lang="en-US" sz="800" b="1" dirty="0">
              <a:ea typeface="Times New Roman" panose="02020603050405020304" pitchFamily="18" charset="0"/>
            </a:endParaRPr>
          </a:p>
          <a:p>
            <a:pPr marL="182563" indent="-182563" algn="l">
              <a:spcBef>
                <a:spcPts val="600"/>
              </a:spcBef>
              <a:spcAft>
                <a:spcPts val="600"/>
              </a:spcAft>
              <a:buFont typeface="+mj-lt"/>
              <a:buAutoNum type="arabicPeriod"/>
            </a:pPr>
            <a:r>
              <a:rPr lang="en-US" sz="1800" b="1" dirty="0">
                <a:ea typeface="Times New Roman" panose="02020603050405020304" pitchFamily="18" charset="0"/>
              </a:rPr>
              <a:t>The response on Biodiversity loss is one of the biggest Global Challenges </a:t>
            </a:r>
            <a:r>
              <a:rPr lang="en-US" sz="1800" dirty="0">
                <a:ea typeface="Times New Roman" panose="02020603050405020304" pitchFamily="18" charset="0"/>
              </a:rPr>
              <a:t>of the human kind in the 21</a:t>
            </a:r>
            <a:r>
              <a:rPr lang="en-US" sz="1800" baseline="30000" dirty="0">
                <a:ea typeface="Times New Roman" panose="02020603050405020304" pitchFamily="18" charset="0"/>
              </a:rPr>
              <a:t>st</a:t>
            </a:r>
            <a:r>
              <a:rPr lang="en-US" sz="1800" dirty="0">
                <a:ea typeface="Times New Roman" panose="02020603050405020304" pitchFamily="18" charset="0"/>
              </a:rPr>
              <a:t> century towards reversing problems that it constantly creates;</a:t>
            </a:r>
          </a:p>
          <a:p>
            <a:pPr algn="l">
              <a:spcBef>
                <a:spcPts val="600"/>
              </a:spcBef>
              <a:spcAft>
                <a:spcPts val="600"/>
              </a:spcAft>
            </a:pPr>
            <a:r>
              <a:rPr lang="en-US" sz="1800" b="1" dirty="0">
                <a:ea typeface="Times New Roman" panose="02020603050405020304" pitchFamily="18" charset="0"/>
              </a:rPr>
              <a:t>2. </a:t>
            </a:r>
            <a:r>
              <a:rPr lang="en-US" sz="1800" dirty="0">
                <a:ea typeface="Times New Roman" panose="02020603050405020304" pitchFamily="18" charset="0"/>
              </a:rPr>
              <a:t>The fact that the </a:t>
            </a:r>
            <a:r>
              <a:rPr lang="en-US" sz="1800" b="1" dirty="0">
                <a:ea typeface="Times New Roman" panose="02020603050405020304" pitchFamily="18" charset="0"/>
              </a:rPr>
              <a:t>Global Problems are manifesting themselves in concrete local points by concrete activities</a:t>
            </a:r>
            <a:r>
              <a:rPr lang="en-US" sz="1800" dirty="0">
                <a:ea typeface="Times New Roman" panose="02020603050405020304" pitchFamily="18" charset="0"/>
              </a:rPr>
              <a:t>, and correspondingly the Global Thinking has to be translated in </a:t>
            </a:r>
            <a:r>
              <a:rPr lang="en-US" sz="1800" b="1" dirty="0">
                <a:ea typeface="Times New Roman" panose="02020603050405020304" pitchFamily="18" charset="0"/>
              </a:rPr>
              <a:t>concrete Local Action</a:t>
            </a:r>
            <a:r>
              <a:rPr lang="en-US" sz="1800" dirty="0">
                <a:ea typeface="Times New Roman" panose="02020603050405020304" pitchFamily="18" charset="0"/>
              </a:rPr>
              <a:t>;  </a:t>
            </a:r>
          </a:p>
          <a:p>
            <a:pPr algn="l">
              <a:spcBef>
                <a:spcPts val="600"/>
              </a:spcBef>
              <a:spcAft>
                <a:spcPts val="600"/>
              </a:spcAft>
            </a:pPr>
            <a:r>
              <a:rPr lang="en-US" sz="1800" b="1" dirty="0">
                <a:ea typeface="Times New Roman" panose="02020603050405020304" pitchFamily="18" charset="0"/>
              </a:rPr>
              <a:t>3. The importance of the Kresna Gorge area as a Biodiversity Key Area for conservation at the Bulgarian national level, but also at Balkan and European level;</a:t>
            </a:r>
          </a:p>
          <a:p>
            <a:pPr algn="l">
              <a:spcBef>
                <a:spcPts val="600"/>
              </a:spcBef>
              <a:spcAft>
                <a:spcPts val="600"/>
              </a:spcAft>
            </a:pPr>
            <a:r>
              <a:rPr lang="en-US" sz="1800" b="1" dirty="0">
                <a:ea typeface="Times New Roman" panose="02020603050405020304" pitchFamily="18" charset="0"/>
              </a:rPr>
              <a:t>4. The long history of negotiations and debates </a:t>
            </a:r>
            <a:r>
              <a:rPr lang="en-US" sz="1800" dirty="0">
                <a:ea typeface="Times New Roman" panose="02020603050405020304" pitchFamily="18" charset="0"/>
              </a:rPr>
              <a:t>towards finding the most effective and feasible solution;</a:t>
            </a:r>
          </a:p>
          <a:p>
            <a:pPr algn="l">
              <a:spcBef>
                <a:spcPts val="600"/>
              </a:spcBef>
              <a:spcAft>
                <a:spcPts val="600"/>
              </a:spcAft>
            </a:pPr>
            <a:r>
              <a:rPr lang="en-US" sz="1800" b="1" dirty="0">
                <a:ea typeface="Times New Roman" panose="02020603050405020304" pitchFamily="18" charset="0"/>
              </a:rPr>
              <a:t>5. The Recommendation 98 (2002) of the Standing Committee of the Bern Convention</a:t>
            </a:r>
            <a:r>
              <a:rPr lang="en-US" sz="1800" dirty="0">
                <a:ea typeface="Times New Roman" panose="02020603050405020304" pitchFamily="18" charset="0"/>
              </a:rPr>
              <a:t>;</a:t>
            </a:r>
          </a:p>
          <a:p>
            <a:pPr algn="l">
              <a:spcBef>
                <a:spcPts val="600"/>
              </a:spcBef>
              <a:spcAft>
                <a:spcPts val="600"/>
              </a:spcAft>
            </a:pPr>
            <a:r>
              <a:rPr lang="en-US" sz="1800" b="1" dirty="0">
                <a:ea typeface="Times New Roman" panose="02020603050405020304" pitchFamily="18" charset="0"/>
              </a:rPr>
              <a:t>6. The fact that linear transport infrastructure change drastically the landscape</a:t>
            </a:r>
            <a:r>
              <a:rPr lang="en-US" sz="1800" dirty="0">
                <a:ea typeface="Times New Roman" panose="02020603050405020304" pitchFamily="18" charset="0"/>
              </a:rPr>
              <a:t>, the status of natural habitats and their cohesion in local and wider regional and national scale, and their </a:t>
            </a:r>
            <a:r>
              <a:rPr lang="en-US" sz="1800" b="1" dirty="0">
                <a:ea typeface="Times New Roman" panose="02020603050405020304" pitchFamily="18" charset="0"/>
              </a:rPr>
              <a:t>main irreversible impacts </a:t>
            </a:r>
            <a:r>
              <a:rPr lang="en-US" sz="1800" dirty="0">
                <a:ea typeface="Times New Roman" panose="02020603050405020304" pitchFamily="18" charset="0"/>
              </a:rPr>
              <a:t>are:</a:t>
            </a:r>
          </a:p>
          <a:p>
            <a:pPr marL="630238" indent="-285750" algn="l">
              <a:spcBef>
                <a:spcPts val="300"/>
              </a:spcBef>
              <a:spcAft>
                <a:spcPts val="300"/>
              </a:spcAft>
              <a:buFont typeface="Arial" panose="020B0604020202020204" pitchFamily="34" charset="0"/>
              <a:buChar char="•"/>
            </a:pPr>
            <a:r>
              <a:rPr lang="en-US" sz="1800" b="1" i="1" dirty="0">
                <a:ea typeface="Times New Roman" panose="02020603050405020304" pitchFamily="18" charset="0"/>
              </a:rPr>
              <a:t>Habitat loss; </a:t>
            </a:r>
          </a:p>
          <a:p>
            <a:pPr marL="630238" indent="-285750" algn="l">
              <a:spcBef>
                <a:spcPts val="300"/>
              </a:spcBef>
              <a:spcAft>
                <a:spcPts val="300"/>
              </a:spcAft>
              <a:buFont typeface="Arial" panose="020B0604020202020204" pitchFamily="34" charset="0"/>
              <a:buChar char="•"/>
            </a:pPr>
            <a:r>
              <a:rPr lang="en-US" sz="1800" b="1" i="1" dirty="0">
                <a:ea typeface="Times New Roman" panose="02020603050405020304" pitchFamily="18" charset="0"/>
              </a:rPr>
              <a:t>Fragmentation of habitats and populations;</a:t>
            </a:r>
          </a:p>
          <a:p>
            <a:pPr marL="630238" indent="-285750" algn="l">
              <a:spcBef>
                <a:spcPts val="300"/>
              </a:spcBef>
              <a:spcAft>
                <a:spcPts val="300"/>
              </a:spcAft>
              <a:buFont typeface="Arial" panose="020B0604020202020204" pitchFamily="34" charset="0"/>
              <a:buChar char="•"/>
            </a:pPr>
            <a:r>
              <a:rPr lang="en-US" sz="1800" b="1" i="1" dirty="0">
                <a:ea typeface="Times New Roman" panose="02020603050405020304" pitchFamily="18" charset="0"/>
              </a:rPr>
              <a:t>Wildlife mortality.</a:t>
            </a:r>
          </a:p>
          <a:p>
            <a:pPr algn="l"/>
            <a:endParaRPr lang="en-US" sz="1400" dirty="0">
              <a:latin typeface="Times New Roman" panose="02020603050405020304" pitchFamily="18" charset="0"/>
              <a:ea typeface="Times New Roman" panose="02020603050405020304" pitchFamily="18" charset="0"/>
            </a:endParaRPr>
          </a:p>
          <a:p>
            <a:pPr algn="ctr"/>
            <a:endParaRPr lang="en-US" sz="1400" dirty="0">
              <a:latin typeface="Times New Roman" panose="02020603050405020304" pitchFamily="18" charset="0"/>
              <a:ea typeface="Times New Roman" panose="02020603050405020304" pitchFamily="18" charset="0"/>
            </a:endParaRPr>
          </a:p>
          <a:p>
            <a:pPr algn="ctr"/>
            <a:endParaRPr lang="en-US" sz="1400" dirty="0">
              <a:latin typeface="Times New Roman" panose="02020603050405020304" pitchFamily="18" charset="0"/>
              <a:ea typeface="Times New Roman" panose="02020603050405020304" pitchFamily="18" charset="0"/>
            </a:endParaRPr>
          </a:p>
          <a:p>
            <a:pPr algn="ctr"/>
            <a:r>
              <a:rPr lang="en-US" sz="1400" dirty="0">
                <a:latin typeface="Times New Roman" panose="02020603050405020304" pitchFamily="18" charset="0"/>
                <a:ea typeface="Times New Roman" panose="02020603050405020304" pitchFamily="18" charset="0"/>
              </a:rPr>
              <a:t> </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Tree>
    <p:extLst>
      <p:ext uri="{BB962C8B-B14F-4D97-AF65-F5344CB8AC3E}">
        <p14:creationId xmlns:p14="http://schemas.microsoft.com/office/powerpoint/2010/main" val="2909435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2114FF-6DB3-464B-908C-7ADEA9AAF323}"/>
              </a:ext>
            </a:extLst>
          </p:cNvPr>
          <p:cNvSpPr>
            <a:spLocks noGrp="1"/>
          </p:cNvSpPr>
          <p:nvPr>
            <p:ph type="ctrTitle"/>
          </p:nvPr>
        </p:nvSpPr>
        <p:spPr>
          <a:xfrm>
            <a:off x="3026664" y="978408"/>
            <a:ext cx="5742432" cy="420624"/>
          </a:xfrm>
        </p:spPr>
        <p:txBody>
          <a:bodyPr>
            <a:noAutofit/>
          </a:bodyPr>
          <a:lstStyle/>
          <a:p>
            <a:pPr lvl="0">
              <a:spcBef>
                <a:spcPts val="1000"/>
              </a:spcBef>
              <a:defRPr/>
            </a:pPr>
            <a:r>
              <a:rPr lang="en-GB" sz="2000" b="1" dirty="0"/>
              <a:t>THE ADVISORY MISSION</a:t>
            </a:r>
            <a:r>
              <a:rPr kumimoji="0" lang="en-US" sz="16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a:t>
            </a:r>
            <a:endParaRPr lang="el-GR" sz="2000" dirty="0"/>
          </a:p>
        </p:txBody>
      </p:sp>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642926" y="1980163"/>
            <a:ext cx="11061394" cy="4545328"/>
          </a:xfrm>
        </p:spPr>
        <p:txBody>
          <a:bodyPr>
            <a:noAutofit/>
          </a:bodyPr>
          <a:lstStyle/>
          <a:p>
            <a:pPr algn="l"/>
            <a:r>
              <a:rPr lang="en-US" sz="1800" b="1" dirty="0">
                <a:ea typeface="Times New Roman" panose="02020603050405020304" pitchFamily="18" charset="0"/>
              </a:rPr>
              <a:t>The context:</a:t>
            </a:r>
          </a:p>
          <a:p>
            <a:pPr marL="742950" lvl="1" indent="-285750" algn="l">
              <a:buFont typeface="Arial" panose="020B0604020202020204" pitchFamily="34" charset="0"/>
              <a:buChar char="•"/>
            </a:pPr>
            <a:r>
              <a:rPr lang="en-US" sz="1800" dirty="0">
                <a:ea typeface="Times New Roman" panose="02020603050405020304" pitchFamily="18" charset="0"/>
              </a:rPr>
              <a:t>Complexity of the case</a:t>
            </a:r>
          </a:p>
          <a:p>
            <a:pPr marL="742950" lvl="1" indent="-285750" algn="l">
              <a:buFont typeface="Arial" panose="020B0604020202020204" pitchFamily="34" charset="0"/>
              <a:buChar char="•"/>
            </a:pPr>
            <a:r>
              <a:rPr lang="en-US" sz="1800" dirty="0">
                <a:ea typeface="Times New Roman" panose="02020603050405020304" pitchFamily="18" charset="0"/>
              </a:rPr>
              <a:t>Time limitation (6 days x 2 experts)</a:t>
            </a:r>
          </a:p>
          <a:p>
            <a:pPr marL="742950" lvl="1" indent="-285750" algn="l">
              <a:buFont typeface="Arial" panose="020B0604020202020204" pitchFamily="34" charset="0"/>
              <a:buChar char="•"/>
            </a:pPr>
            <a:r>
              <a:rPr lang="en-US" sz="1800" dirty="0">
                <a:ea typeface="Times New Roman" panose="02020603050405020304" pitchFamily="18" charset="0"/>
              </a:rPr>
              <a:t>Online </a:t>
            </a:r>
          </a:p>
          <a:p>
            <a:pPr algn="l"/>
            <a:endParaRPr lang="en-US" sz="1800" b="1" dirty="0">
              <a:ea typeface="Times New Roman" panose="02020603050405020304" pitchFamily="18" charset="0"/>
            </a:endParaRPr>
          </a:p>
          <a:p>
            <a:pPr algn="l"/>
            <a:r>
              <a:rPr lang="en-US" sz="1800" b="1" dirty="0">
                <a:ea typeface="Times New Roman" panose="02020603050405020304" pitchFamily="18" charset="0"/>
              </a:rPr>
              <a:t>The goal:</a:t>
            </a:r>
          </a:p>
          <a:p>
            <a:pPr marL="630238" indent="-285750" algn="l">
              <a:spcBef>
                <a:spcPts val="600"/>
              </a:spcBef>
              <a:spcAft>
                <a:spcPts val="600"/>
              </a:spcAft>
              <a:buFont typeface="Arial" panose="020B0604020202020204" pitchFamily="34" charset="0"/>
              <a:buChar char="•"/>
            </a:pPr>
            <a:r>
              <a:rPr lang="en-US" sz="1800" i="1" dirty="0">
                <a:ea typeface="Times New Roman" panose="02020603050405020304" pitchFamily="18" charset="0"/>
              </a:rPr>
              <a:t>The mission</a:t>
            </a:r>
            <a:r>
              <a:rPr lang="en-US" sz="1800" i="1" dirty="0">
                <a:solidFill>
                  <a:srgbClr val="FF0000"/>
                </a:solidFill>
                <a:ea typeface="Times New Roman" panose="02020603050405020304" pitchFamily="18" charset="0"/>
              </a:rPr>
              <a:t> </a:t>
            </a:r>
            <a:r>
              <a:rPr lang="en-US" sz="1800" i="1" dirty="0"/>
              <a:t>should aim to </a:t>
            </a:r>
            <a:r>
              <a:rPr lang="en-US" sz="1800" b="1" i="1" dirty="0"/>
              <a:t>identify, together with both parties, the process that would unlock the situation</a:t>
            </a:r>
            <a:r>
              <a:rPr lang="en-US" sz="1800" i="1" dirty="0"/>
              <a:t>;</a:t>
            </a:r>
          </a:p>
          <a:p>
            <a:pPr algn="l"/>
            <a:endParaRPr lang="en-US" sz="1800" dirty="0"/>
          </a:p>
          <a:p>
            <a:pPr algn="l"/>
            <a:r>
              <a:rPr lang="en-US" sz="1800" dirty="0"/>
              <a:t>And actually</a:t>
            </a:r>
          </a:p>
          <a:p>
            <a:pPr marL="742950" lvl="1" indent="-285750" algn="l">
              <a:buFont typeface="Arial" panose="020B0604020202020204" pitchFamily="34" charset="0"/>
              <a:buChar char="•"/>
            </a:pPr>
            <a:r>
              <a:rPr lang="en-US" sz="1800" b="1" dirty="0">
                <a:ea typeface="Times New Roman" panose="02020603050405020304" pitchFamily="18" charset="0"/>
              </a:rPr>
              <a:t>To create a </a:t>
            </a:r>
            <a:r>
              <a:rPr lang="en-US" sz="1800" b="1" dirty="0"/>
              <a:t>starting point for a real and effective cooperation between parties towards </a:t>
            </a:r>
          </a:p>
          <a:p>
            <a:pPr lvl="1" algn="l">
              <a:lnSpc>
                <a:spcPct val="150000"/>
              </a:lnSpc>
            </a:pPr>
            <a:r>
              <a:rPr lang="en-US" sz="1800" b="1" dirty="0"/>
              <a:t>      finding a commonly agreed s</a:t>
            </a:r>
            <a:r>
              <a:rPr lang="en-US" sz="1800" b="1" dirty="0">
                <a:ea typeface="Times New Roman" panose="02020603050405020304" pitchFamily="18" charset="0"/>
              </a:rPr>
              <a:t>olution.</a:t>
            </a:r>
          </a:p>
          <a:p>
            <a:pPr algn="l"/>
            <a:r>
              <a:rPr lang="en-US" sz="1800" i="1" dirty="0">
                <a:ea typeface="Times New Roman" panose="02020603050405020304" pitchFamily="18" charset="0"/>
              </a:rPr>
              <a:t>              (Would be impossible for the mission to give solutions on motorway alignments).</a:t>
            </a:r>
          </a:p>
          <a:p>
            <a:pPr algn="l"/>
            <a:endParaRPr lang="en-US" sz="1800" b="1" i="1" dirty="0">
              <a:ea typeface="Times New Roman" panose="02020603050405020304" pitchFamily="18" charset="0"/>
            </a:endParaRPr>
          </a:p>
          <a:p>
            <a:pPr algn="l"/>
            <a:endParaRPr lang="en-US" sz="1800" dirty="0">
              <a:ea typeface="Times New Roman" panose="02020603050405020304" pitchFamily="18" charset="0"/>
            </a:endParaRPr>
          </a:p>
          <a:p>
            <a:pPr algn="ctr"/>
            <a:endParaRPr lang="en-US" sz="1400" dirty="0">
              <a:latin typeface="Times New Roman" panose="02020603050405020304" pitchFamily="18" charset="0"/>
              <a:ea typeface="Times New Roman" panose="02020603050405020304" pitchFamily="18" charset="0"/>
            </a:endParaRPr>
          </a:p>
          <a:p>
            <a:pPr algn="ctr"/>
            <a:endParaRPr lang="en-US" sz="1400" dirty="0">
              <a:latin typeface="Times New Roman" panose="02020603050405020304" pitchFamily="18" charset="0"/>
              <a:ea typeface="Times New Roman" panose="02020603050405020304" pitchFamily="18" charset="0"/>
            </a:endParaRPr>
          </a:p>
          <a:p>
            <a:pPr algn="ctr"/>
            <a:r>
              <a:rPr lang="en-US" sz="1400" dirty="0">
                <a:latin typeface="Times New Roman" panose="02020603050405020304" pitchFamily="18" charset="0"/>
                <a:ea typeface="Times New Roman" panose="02020603050405020304" pitchFamily="18" charset="0"/>
              </a:rPr>
              <a:t> </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Tree>
    <p:extLst>
      <p:ext uri="{BB962C8B-B14F-4D97-AF65-F5344CB8AC3E}">
        <p14:creationId xmlns:p14="http://schemas.microsoft.com/office/powerpoint/2010/main" val="116991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2114FF-6DB3-464B-908C-7ADEA9AAF323}"/>
              </a:ext>
            </a:extLst>
          </p:cNvPr>
          <p:cNvSpPr>
            <a:spLocks noGrp="1"/>
          </p:cNvSpPr>
          <p:nvPr>
            <p:ph type="ctrTitle"/>
          </p:nvPr>
        </p:nvSpPr>
        <p:spPr>
          <a:xfrm>
            <a:off x="3026664" y="978408"/>
            <a:ext cx="5742432" cy="420624"/>
          </a:xfrm>
        </p:spPr>
        <p:txBody>
          <a:bodyPr>
            <a:noAutofit/>
          </a:bodyPr>
          <a:lstStyle/>
          <a:p>
            <a:pPr lvl="0">
              <a:spcBef>
                <a:spcPts val="1000"/>
              </a:spcBef>
              <a:defRPr/>
            </a:pPr>
            <a:r>
              <a:rPr lang="en-GB" sz="2000" b="1" dirty="0"/>
              <a:t>THE ADVISORY MISSION</a:t>
            </a:r>
            <a:r>
              <a:rPr lang="en-US" sz="1600" b="1" i="1" dirty="0">
                <a:latin typeface="Times New Roman" panose="02020603050405020304" pitchFamily="18" charset="0"/>
                <a:ea typeface="Times New Roman" panose="02020603050405020304" pitchFamily="18" charset="0"/>
              </a:rPr>
              <a:t> </a:t>
            </a:r>
            <a:endParaRPr lang="el-GR" sz="2000" dirty="0"/>
          </a:p>
        </p:txBody>
      </p:sp>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831274" y="1919639"/>
            <a:ext cx="10873046" cy="4591693"/>
          </a:xfrm>
        </p:spPr>
        <p:txBody>
          <a:bodyPr>
            <a:noAutofit/>
          </a:bodyPr>
          <a:lstStyle/>
          <a:p>
            <a:pPr algn="l"/>
            <a:r>
              <a:rPr lang="en-US" sz="1800" b="1" dirty="0"/>
              <a:t>The overall approach </a:t>
            </a:r>
            <a:r>
              <a:rPr lang="en-US" sz="1800" dirty="0"/>
              <a:t>of the mission had </a:t>
            </a:r>
            <a:r>
              <a:rPr lang="en-US" sz="1800" b="1" dirty="0"/>
              <a:t>three aims:</a:t>
            </a:r>
            <a:endParaRPr lang="ro-RO" sz="1800" dirty="0"/>
          </a:p>
          <a:p>
            <a:pPr lvl="0" algn="l"/>
            <a:endParaRPr lang="en-GB" sz="1800" b="1" dirty="0"/>
          </a:p>
          <a:p>
            <a:pPr marL="342900" lvl="0" indent="-342900" algn="l">
              <a:buAutoNum type="arabicPeriod"/>
            </a:pPr>
            <a:r>
              <a:rPr lang="en-GB" sz="1800" b="1" dirty="0"/>
              <a:t>To enable the parties to identify complementarities and gaps and future actions which should be taken, and to take ownership of a process towards finding an agreed solution.</a:t>
            </a:r>
          </a:p>
          <a:p>
            <a:pPr marL="342900" indent="-342900" algn="l">
              <a:buFont typeface="Arial" panose="020B0604020202020204" pitchFamily="34" charset="0"/>
              <a:buAutoNum type="arabicPeriod"/>
            </a:pPr>
            <a:r>
              <a:rPr lang="en-GB" sz="1800" b="1" dirty="0"/>
              <a:t>To get a better understanding of the status of key elements, in a transparent manner.</a:t>
            </a:r>
            <a:endParaRPr lang="en-GB" sz="1800" dirty="0">
              <a:solidFill>
                <a:srgbClr val="FF0000"/>
              </a:solidFill>
            </a:endParaRPr>
          </a:p>
          <a:p>
            <a:pPr lvl="0" algn="l"/>
            <a:r>
              <a:rPr lang="en-GB" sz="1800" b="1" dirty="0"/>
              <a:t>3.   To commonly agree on the structure for the mission</a:t>
            </a:r>
            <a:r>
              <a:rPr lang="en-US" sz="1800" dirty="0"/>
              <a:t>:</a:t>
            </a:r>
            <a:endParaRPr lang="ro-RO" sz="1800" dirty="0"/>
          </a:p>
          <a:p>
            <a:pPr marL="742950" lvl="1" indent="-285750" algn="l">
              <a:buFont typeface="Wingdings" panose="05000000000000000000" pitchFamily="2" charset="2"/>
              <a:buChar char="§"/>
            </a:pPr>
            <a:r>
              <a:rPr lang="en-GB" sz="1800" b="1" dirty="0"/>
              <a:t>	collection and assessment of information</a:t>
            </a:r>
            <a:r>
              <a:rPr lang="en-GB" sz="1800" dirty="0"/>
              <a:t>; </a:t>
            </a:r>
            <a:endParaRPr lang="ro-RO" sz="1800" dirty="0"/>
          </a:p>
          <a:p>
            <a:pPr marL="742950" lvl="1" indent="-285750" algn="l">
              <a:buFont typeface="Wingdings" panose="05000000000000000000" pitchFamily="2" charset="2"/>
              <a:buChar char="§"/>
            </a:pPr>
            <a:r>
              <a:rPr lang="en-GB" sz="1800" b="1" dirty="0"/>
              <a:t>	organisation of the 3-days virtual meetings with the parties</a:t>
            </a:r>
            <a:r>
              <a:rPr lang="en-GB" sz="1800" dirty="0"/>
              <a:t>; </a:t>
            </a:r>
            <a:endParaRPr lang="ro-RO" sz="1800" dirty="0"/>
          </a:p>
          <a:p>
            <a:pPr marL="742950" lvl="1" indent="-285750" algn="l">
              <a:buFont typeface="Wingdings" panose="05000000000000000000" pitchFamily="2" charset="2"/>
              <a:buChar char="§"/>
            </a:pPr>
            <a:r>
              <a:rPr lang="en-GB" sz="1800" b="1" dirty="0"/>
              <a:t>   development of the report with the final recommendations</a:t>
            </a:r>
            <a:r>
              <a:rPr lang="en-GB" sz="1800" dirty="0"/>
              <a:t>, </a:t>
            </a:r>
            <a:endParaRPr lang="ro-RO" sz="1800" dirty="0"/>
          </a:p>
          <a:p>
            <a:pPr algn="l"/>
            <a:r>
              <a:rPr lang="en-GB" sz="1800" dirty="0"/>
              <a:t>	    including a set of </a:t>
            </a:r>
            <a:r>
              <a:rPr lang="en-GB" sz="1800" b="1" dirty="0"/>
              <a:t>technical recommendation.</a:t>
            </a:r>
            <a:endParaRPr lang="ro-RO" sz="1800" dirty="0"/>
          </a:p>
          <a:p>
            <a:pPr algn="l"/>
            <a:r>
              <a:rPr lang="en-GB" sz="1800" dirty="0"/>
              <a:t> </a:t>
            </a:r>
          </a:p>
          <a:p>
            <a:pPr algn="l"/>
            <a:r>
              <a:rPr lang="en-GB" sz="1800" b="1" dirty="0"/>
              <a:t>Additionally</a:t>
            </a:r>
            <a:r>
              <a:rPr lang="en-GB" sz="1800" dirty="0"/>
              <a:t>,</a:t>
            </a:r>
            <a:r>
              <a:rPr lang="en-GB" sz="1800" b="1" dirty="0"/>
              <a:t> </a:t>
            </a:r>
            <a:r>
              <a:rPr lang="en-GB" sz="1800" dirty="0"/>
              <a:t>an informative call was arranged to keep the </a:t>
            </a:r>
            <a:r>
              <a:rPr lang="en-GB" sz="1800" b="1" dirty="0"/>
              <a:t>EC</a:t>
            </a:r>
            <a:r>
              <a:rPr lang="en-GB" sz="1800" dirty="0"/>
              <a:t> and BC informed on the mission development. </a:t>
            </a:r>
            <a:endParaRPr lang="ro-RO" sz="1800" dirty="0"/>
          </a:p>
          <a:p>
            <a:pPr marL="342900" indent="-342900" algn="l">
              <a:buFont typeface="Arial" panose="020B0604020202020204" pitchFamily="34" charset="0"/>
              <a:buAutoNum type="arabicPeriod"/>
            </a:pPr>
            <a:endParaRPr lang="ro-RO" sz="1800" dirty="0"/>
          </a:p>
          <a:p>
            <a:pPr lvl="0" algn="l"/>
            <a:endParaRPr lang="en-GB" sz="1800" dirty="0"/>
          </a:p>
          <a:p>
            <a:pPr lvl="0" algn="l"/>
            <a:endParaRPr lang="ro-RO" sz="1800" dirty="0"/>
          </a:p>
          <a:p>
            <a:pPr algn="l"/>
            <a:endParaRPr lang="en-US" sz="1800" dirty="0">
              <a:latin typeface="Times New Roman" panose="02020603050405020304" pitchFamily="18" charset="0"/>
              <a:ea typeface="Times New Roman" panose="02020603050405020304" pitchFamily="18" charset="0"/>
            </a:endParaRPr>
          </a:p>
          <a:p>
            <a:pPr algn="l"/>
            <a:endParaRPr lang="en-US" sz="1800" dirty="0">
              <a:latin typeface="Times New Roman" panose="02020603050405020304" pitchFamily="18" charset="0"/>
              <a:ea typeface="Times New Roman" panose="02020603050405020304" pitchFamily="18" charset="0"/>
            </a:endParaRPr>
          </a:p>
          <a:p>
            <a:pPr algn="l"/>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r>
              <a:rPr lang="en-US" sz="1400" dirty="0">
                <a:latin typeface="Times New Roman" panose="02020603050405020304" pitchFamily="18" charset="0"/>
                <a:ea typeface="Times New Roman" panose="02020603050405020304" pitchFamily="18" charset="0"/>
              </a:rPr>
              <a:t> </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Tree>
    <p:extLst>
      <p:ext uri="{BB962C8B-B14F-4D97-AF65-F5344CB8AC3E}">
        <p14:creationId xmlns:p14="http://schemas.microsoft.com/office/powerpoint/2010/main" val="3477175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2114FF-6DB3-464B-908C-7ADEA9AAF323}"/>
              </a:ext>
            </a:extLst>
          </p:cNvPr>
          <p:cNvSpPr>
            <a:spLocks noGrp="1"/>
          </p:cNvSpPr>
          <p:nvPr>
            <p:ph type="ctrTitle"/>
          </p:nvPr>
        </p:nvSpPr>
        <p:spPr>
          <a:xfrm>
            <a:off x="3026664" y="978408"/>
            <a:ext cx="5742432" cy="420624"/>
          </a:xfrm>
        </p:spPr>
        <p:txBody>
          <a:bodyPr>
            <a:noAutofit/>
          </a:bodyPr>
          <a:lstStyle/>
          <a:p>
            <a:pPr lvl="0">
              <a:spcBef>
                <a:spcPts val="1000"/>
              </a:spcBef>
              <a:defRPr/>
            </a:pPr>
            <a:r>
              <a:rPr kumimoji="0" lang="en-US" sz="2000" i="0" u="none" strike="noStrike" kern="1200" cap="none" spc="0" normalizeH="0" baseline="0" noProof="0" dirty="0">
                <a:ln>
                  <a:noFill/>
                </a:ln>
                <a:solidFill>
                  <a:prstClr val="black"/>
                </a:solidFill>
                <a:effectLst/>
                <a:uLnTx/>
                <a:uFillTx/>
                <a:latin typeface="+mn-lt"/>
                <a:ea typeface="Times New Roman" panose="02020603050405020304" pitchFamily="18" charset="0"/>
                <a:cs typeface="+mn-cs"/>
              </a:rPr>
              <a:t>RECOMMENDATIONS of the </a:t>
            </a:r>
            <a:r>
              <a:rPr lang="en-GB" sz="2000" b="1" dirty="0"/>
              <a:t>ADVISORY MISSION</a:t>
            </a:r>
            <a:r>
              <a:rPr lang="en-US" sz="1600" b="1" i="1" dirty="0">
                <a:latin typeface="Times New Roman" panose="02020603050405020304" pitchFamily="18" charset="0"/>
                <a:ea typeface="Times New Roman" panose="02020603050405020304" pitchFamily="18" charset="0"/>
              </a:rPr>
              <a:t> </a:t>
            </a:r>
            <a:r>
              <a:rPr lang="en-US" sz="2000" b="1" dirty="0">
                <a:solidFill>
                  <a:prstClr val="black"/>
                </a:solidFill>
                <a:latin typeface="Times New Roman" panose="02020603050405020304" pitchFamily="18" charset="0"/>
                <a:ea typeface="Times New Roman" panose="02020603050405020304" pitchFamily="18" charset="0"/>
              </a:rPr>
              <a:t> </a:t>
            </a:r>
            <a:endParaRPr lang="el-GR" sz="2000" dirty="0">
              <a:latin typeface="+mn-lt"/>
            </a:endParaRPr>
          </a:p>
        </p:txBody>
      </p:sp>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817096" y="2013142"/>
            <a:ext cx="10307269" cy="4508007"/>
          </a:xfrm>
        </p:spPr>
        <p:txBody>
          <a:bodyPr>
            <a:noAutofit/>
          </a:bodyPr>
          <a:lstStyle/>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a:tabLst/>
              <a:defRPr/>
            </a:pP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Establish a fundamental cooperation relationship between the government and complainants</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 going beyond the usual informative and consultancy type of engagement, and maintaining it during construction, operation and maintenance, and as part of the Natura 2000 sites management–related activities; </a:t>
            </a:r>
          </a:p>
          <a:p>
            <a:pPr marR="0" lvl="0" algn="l" defTabSz="914400" rtl="0" eaLnBrk="1" fontAlgn="auto" latinLnBrk="0" hangingPunct="1">
              <a:lnSpc>
                <a:spcPct val="90000"/>
              </a:lnSpc>
              <a:spcBef>
                <a:spcPts val="1000"/>
              </a:spcBef>
              <a:spcAft>
                <a:spcPts val="0"/>
              </a:spcAft>
              <a:buClrTx/>
              <a:buSzTx/>
              <a:tabLst/>
              <a:defRPr/>
            </a:pPr>
            <a:endPar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startAt="2"/>
              <a:tabLst/>
              <a:defRPr/>
            </a:pPr>
            <a:r>
              <a:rPr kumimoji="0" lang="en-US" sz="1800" b="1" i="0" strike="noStrike" kern="1200" cap="none" spc="0" normalizeH="0" baseline="0" noProof="0" dirty="0">
                <a:ln>
                  <a:noFill/>
                </a:ln>
                <a:solidFill>
                  <a:prstClr val="black"/>
                </a:solidFill>
                <a:effectLst/>
                <a:uLnTx/>
                <a:uFillTx/>
                <a:ea typeface="Times New Roman" panose="02020603050405020304" pitchFamily="18" charset="0"/>
                <a:cs typeface="+mn-cs"/>
              </a:rPr>
              <a:t>Ensure a functional and transparent engagement mechanism with the complainants and other relevant stakeholders </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(scientific bodies, NGOs, civil society including representatives of the local communities) by re-activation of the Steering committee for the building of the “Struma” Motorway and by establishing common working groups (on themes such as biodiversity, traffic safety etc.);</a:t>
            </a:r>
          </a:p>
          <a:p>
            <a:pPr marR="0" lvl="0" algn="l" defTabSz="914400" rtl="0" eaLnBrk="1" fontAlgn="auto" latinLnBrk="0" hangingPunct="1">
              <a:lnSpc>
                <a:spcPct val="90000"/>
              </a:lnSpc>
              <a:spcBef>
                <a:spcPts val="1000"/>
              </a:spcBef>
              <a:spcAft>
                <a:spcPts val="0"/>
              </a:spcAft>
              <a:buClrTx/>
              <a:buSzTx/>
              <a:tabLst/>
              <a:defRPr/>
            </a:pPr>
            <a:endPar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3. </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	</a:t>
            </a: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As a priority, initiate a concrete cooperation with complainants and other relevant stakeholders during development of the Site-Specific Conservation Objectives for the Natura 2000 sites </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addressing the potential impact of the motorway on species, habitats and on the regional bio-corridors, and during the additional review/analysis of the EIA/AA report/study for compliance with the developed objectives and during the potential revision of the EIA/AA;</a:t>
            </a:r>
          </a:p>
          <a:p>
            <a:pPr marL="182563" indent="-182563" algn="l">
              <a:buFont typeface="+mj-lt"/>
              <a:buAutoNum type="arabicPeriod" startAt="6"/>
            </a:pPr>
            <a:endParaRPr lang="en-US" sz="1800" dirty="0">
              <a:latin typeface="Times New Roman" panose="02020603050405020304" pitchFamily="18" charset="0"/>
              <a:ea typeface="Times New Roman" panose="02020603050405020304" pitchFamily="18" charset="0"/>
            </a:endParaRPr>
          </a:p>
          <a:p>
            <a:pPr marL="182563" indent="-182563" algn="l">
              <a:buFont typeface="+mj-lt"/>
              <a:buAutoNum type="arabicPeriod" startAt="6"/>
            </a:pPr>
            <a:endParaRPr lang="en-US" sz="1800" dirty="0">
              <a:latin typeface="Times New Roman" panose="02020603050405020304" pitchFamily="18" charset="0"/>
              <a:ea typeface="Times New Roman" panose="02020603050405020304" pitchFamily="18" charset="0"/>
            </a:endParaRPr>
          </a:p>
          <a:p>
            <a:pPr algn="l"/>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r>
              <a:rPr lang="en-US" sz="1400" dirty="0">
                <a:latin typeface="Times New Roman" panose="02020603050405020304" pitchFamily="18" charset="0"/>
                <a:ea typeface="Times New Roman" panose="02020603050405020304" pitchFamily="18" charset="0"/>
              </a:rPr>
              <a:t> </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Tree>
    <p:extLst>
      <p:ext uri="{BB962C8B-B14F-4D97-AF65-F5344CB8AC3E}">
        <p14:creationId xmlns:p14="http://schemas.microsoft.com/office/powerpoint/2010/main" val="1650138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579626" y="1919639"/>
            <a:ext cx="10107654" cy="4400543"/>
          </a:xfrm>
        </p:spPr>
        <p:txBody>
          <a:bodyPr>
            <a:noAutofit/>
          </a:bodyPr>
          <a:lstStyle/>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startAt="4"/>
              <a:tabLst/>
              <a:defRPr/>
            </a:pP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Develop a common functional data-support mechanism</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 creating a common GIS database and a best practices library, using commonly-agreed methodologies (on collecting, validating and interpreting the data) and tools towards supporting the production of and enriching the locally available scientific knowledge and ensure a commonly-agreed process of using best available information for data-driven solutions. This mechanism has to focus on all relevant species in assessing the impact of the future motorway (one reference is the study “Restoring Ecological Networks Across Transport Corridors in Bulgaria. Identification of bottleneck locations and practical solutions” (2008) which identified umbrella-species for the regional bio-corridors such as the brown bear, wolf, and bats, but also bird species);</a:t>
            </a:r>
            <a:endParaRPr kumimoji="0" lang="el-GR" sz="1800" b="0" i="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startAt="4"/>
              <a:tabLst/>
              <a:defRPr/>
            </a:pPr>
            <a:endPar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pPr marL="273050" marR="0" lvl="0" indent="-2730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5. </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	</a:t>
            </a: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Include in the ongoing monitoring </a:t>
            </a:r>
            <a:r>
              <a:rPr kumimoji="0" lang="en-US" sz="1800" b="1" i="0" u="none" strike="noStrike" kern="1200" cap="none" spc="0" normalizeH="0" baseline="0" noProof="0" dirty="0" err="1">
                <a:ln>
                  <a:noFill/>
                </a:ln>
                <a:solidFill>
                  <a:prstClr val="black"/>
                </a:solidFill>
                <a:effectLst/>
                <a:uLnTx/>
                <a:uFillTx/>
                <a:ea typeface="Times New Roman" panose="02020603050405020304" pitchFamily="18" charset="0"/>
                <a:cs typeface="+mn-cs"/>
              </a:rPr>
              <a:t>programme</a:t>
            </a: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 the assessment of functionality for the target species of the mitigation measures</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 that have been already implemented on the European road E-79 and make sure that the complementary fencing is not / will not create significant new barriers for other species, as a basis for further decisions; </a:t>
            </a:r>
          </a:p>
          <a:p>
            <a:pPr marL="273050" marR="0" lvl="0" indent="-2730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1800" dirty="0">
              <a:latin typeface="Times New Roman" panose="02020603050405020304" pitchFamily="18" charset="0"/>
              <a:ea typeface="Times New Roman" panose="02020603050405020304" pitchFamily="18" charset="0"/>
            </a:endParaRPr>
          </a:p>
          <a:p>
            <a:pPr marL="182563" indent="-182563" algn="l">
              <a:buFont typeface="+mj-lt"/>
              <a:buAutoNum type="arabicPeriod" startAt="6"/>
            </a:pPr>
            <a:endParaRPr lang="en-US" sz="1800" dirty="0">
              <a:latin typeface="Times New Roman" panose="02020603050405020304" pitchFamily="18" charset="0"/>
              <a:ea typeface="Times New Roman" panose="02020603050405020304" pitchFamily="18" charset="0"/>
            </a:endParaRPr>
          </a:p>
          <a:p>
            <a:pPr algn="l"/>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r>
              <a:rPr lang="en-US" sz="1400" dirty="0">
                <a:latin typeface="Times New Roman" panose="02020603050405020304" pitchFamily="18" charset="0"/>
                <a:ea typeface="Times New Roman" panose="02020603050405020304" pitchFamily="18" charset="0"/>
              </a:rPr>
              <a:t> </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
        <p:nvSpPr>
          <p:cNvPr id="7" name="Τίτλος 1">
            <a:extLst>
              <a:ext uri="{FF2B5EF4-FFF2-40B4-BE49-F238E27FC236}">
                <a16:creationId xmlns:a16="http://schemas.microsoft.com/office/drawing/2014/main" id="{692114FF-6DB3-464B-908C-7ADEA9AAF323}"/>
              </a:ext>
            </a:extLst>
          </p:cNvPr>
          <p:cNvSpPr txBox="1">
            <a:spLocks/>
          </p:cNvSpPr>
          <p:nvPr/>
        </p:nvSpPr>
        <p:spPr>
          <a:xfrm>
            <a:off x="3026664" y="978408"/>
            <a:ext cx="5742432" cy="4206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1000"/>
              </a:spcBef>
              <a:defRPr/>
            </a:pPr>
            <a:r>
              <a:rPr lang="en-US" sz="2000" dirty="0">
                <a:solidFill>
                  <a:prstClr val="black"/>
                </a:solidFill>
                <a:latin typeface="+mn-lt"/>
                <a:ea typeface="Times New Roman" panose="02020603050405020304" pitchFamily="18" charset="0"/>
                <a:cs typeface="+mn-cs"/>
              </a:rPr>
              <a:t>RECOMMENDATIONS of the </a:t>
            </a:r>
            <a:r>
              <a:rPr lang="en-GB" sz="2000" b="1" dirty="0"/>
              <a:t>ADVISORY MISSION</a:t>
            </a:r>
            <a:r>
              <a:rPr lang="en-US" sz="1600" b="1" i="1" dirty="0">
                <a:latin typeface="Times New Roman" panose="02020603050405020304" pitchFamily="18" charset="0"/>
                <a:ea typeface="Times New Roman" panose="02020603050405020304" pitchFamily="18" charset="0"/>
              </a:rPr>
              <a:t> </a:t>
            </a:r>
            <a:r>
              <a:rPr lang="en-US" sz="2000" b="1" dirty="0">
                <a:solidFill>
                  <a:prstClr val="black"/>
                </a:solidFill>
                <a:latin typeface="Times New Roman" panose="02020603050405020304" pitchFamily="18" charset="0"/>
                <a:ea typeface="Times New Roman" panose="02020603050405020304" pitchFamily="18" charset="0"/>
              </a:rPr>
              <a:t> </a:t>
            </a:r>
            <a:endParaRPr lang="el-GR" sz="2000" dirty="0">
              <a:latin typeface="+mn-lt"/>
            </a:endParaRPr>
          </a:p>
        </p:txBody>
      </p:sp>
    </p:spTree>
    <p:extLst>
      <p:ext uri="{BB962C8B-B14F-4D97-AF65-F5344CB8AC3E}">
        <p14:creationId xmlns:p14="http://schemas.microsoft.com/office/powerpoint/2010/main" val="3039054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662716" y="2028773"/>
            <a:ext cx="10461649" cy="4400543"/>
          </a:xfrm>
        </p:spPr>
        <p:txBody>
          <a:bodyPr>
            <a:noAutofit/>
          </a:bodyPr>
          <a:lstStyle/>
          <a:p>
            <a:pPr marL="273050" marR="0" lvl="0" indent="-27305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6</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rPr>
              <a:t>Implement the principle of Mitigation Hierarchy giving priority to avoidance</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rPr>
              <a:t>, as the Struma Motorway project is evaluated in relation to two Natura 2000 sites. </a:t>
            </a:r>
            <a:r>
              <a:rPr kumimoji="0" lang="en-US" sz="1800" b="0" i="0" u="sng" strike="noStrike" kern="1200" cap="none" spc="0" normalizeH="0" baseline="0" noProof="0" dirty="0">
                <a:ln>
                  <a:noFill/>
                </a:ln>
                <a:solidFill>
                  <a:prstClr val="black"/>
                </a:solidFill>
                <a:effectLst/>
                <a:uLnTx/>
                <a:uFillTx/>
                <a:ea typeface="Times New Roman" panose="02020603050405020304" pitchFamily="18" charset="0"/>
              </a:rPr>
              <a:t>Even in the case of avoidance, two actions have to be addressed:</a:t>
            </a:r>
          </a:p>
          <a:p>
            <a:pPr marL="903288" marR="0" lvl="0" indent="-274638"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rPr>
              <a:t>a.	</a:t>
            </a:r>
            <a:r>
              <a:rPr kumimoji="0" lang="en-US" sz="1800" b="0" u="sng" strike="noStrike" kern="1200" cap="none" spc="0" normalizeH="0" baseline="0" noProof="0" dirty="0">
                <a:ln>
                  <a:noFill/>
                </a:ln>
                <a:solidFill>
                  <a:prstClr val="black"/>
                </a:solidFill>
                <a:effectLst/>
                <a:uLnTx/>
                <a:uFillTx/>
                <a:ea typeface="Times New Roman" panose="02020603050405020304" pitchFamily="18" charset="0"/>
              </a:rPr>
              <a:t>If the final solution will be outside of Kresna area, it still has to include all the appropriate mitigation and compensation measures </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rPr>
              <a:t>in order to secure the permeability of the motorway for all the species of local fauna and the overall cohesion of the protected areas network of South-West Bulgaria and the South-Eastern Balkans in order to implement the principles of Green Infrastructure EU Strategy and to develop a functional TEN-G;</a:t>
            </a:r>
          </a:p>
          <a:p>
            <a:pPr marL="903288" marR="0" lvl="0" indent="-274638"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rPr>
              <a:t>b.	</a:t>
            </a:r>
            <a:r>
              <a:rPr kumimoji="0" lang="en-US" sz="1800" b="0" i="0" u="sng" strike="noStrike" kern="1200" cap="none" spc="0" normalizeH="0" baseline="0" noProof="0" dirty="0">
                <a:ln>
                  <a:noFill/>
                </a:ln>
                <a:solidFill>
                  <a:prstClr val="black"/>
                </a:solidFill>
                <a:effectLst/>
                <a:uLnTx/>
                <a:uFillTx/>
                <a:ea typeface="Times New Roman" panose="02020603050405020304" pitchFamily="18" charset="0"/>
              </a:rPr>
              <a:t>Set up and implement a Kresna Gorge Restoration Plan following the Green Deal Strategy</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rPr>
              <a:t> of the European Union at local / regional </a:t>
            </a:r>
            <a:r>
              <a:rPr kumimoji="0" lang="en-US" sz="1800" b="0" i="0" u="none" strike="noStrike" kern="1200" cap="none" spc="0" normalizeH="0" baseline="0" noProof="0" dirty="0">
                <a:ln>
                  <a:noFill/>
                </a:ln>
                <a:effectLst/>
                <a:uLnTx/>
                <a:uFillTx/>
                <a:ea typeface="Times New Roman" panose="02020603050405020304" pitchFamily="18" charset="0"/>
              </a:rPr>
              <a:t>level, based on the needs for conservation of all the species and habitats included in the Natura 2000 sites </a:t>
            </a:r>
            <a:r>
              <a:rPr kumimoji="0" lang="en-US" sz="1800" b="0" i="0" u="none" kern="1200" cap="none" spc="0" normalizeH="0" baseline="0" noProof="0" dirty="0">
                <a:ln>
                  <a:noFill/>
                </a:ln>
                <a:effectLst/>
                <a:uLnTx/>
                <a:uFillTx/>
                <a:ea typeface="Times New Roman" panose="02020603050405020304" pitchFamily="18" charset="0"/>
              </a:rPr>
              <a:t>and</a:t>
            </a:r>
            <a:r>
              <a:rPr kumimoji="0" lang="en-US" sz="1800" b="0" i="0" u="none" strike="noStrike" kern="1200" cap="none" spc="0" normalizeH="0" baseline="0" noProof="0" dirty="0">
                <a:ln>
                  <a:noFill/>
                </a:ln>
                <a:effectLst/>
                <a:uLnTx/>
                <a:uFillTx/>
                <a:ea typeface="Times New Roman" panose="02020603050405020304" pitchFamily="18" charset="0"/>
              </a:rPr>
              <a:t> considering the local society’s needs; </a:t>
            </a:r>
          </a:p>
          <a:p>
            <a:pPr marL="273050" indent="-273050" algn="l">
              <a:defRPr/>
            </a:pPr>
            <a:r>
              <a:rPr lang="en-US" sz="1800" b="1" dirty="0"/>
              <a:t>7. </a:t>
            </a:r>
            <a:r>
              <a:rPr lang="en-US" sz="1800" dirty="0"/>
              <a:t>	</a:t>
            </a:r>
            <a:r>
              <a:rPr lang="en-US" sz="1800" b="1" dirty="0"/>
              <a:t>Update the decision-making table and the multicriteria analysis for the evaluation of the alternative alignments by changing the values of the environmental parameters in order to reflect the </a:t>
            </a:r>
            <a:r>
              <a:rPr lang="en-US" sz="1800" b="1" dirty="0" err="1"/>
              <a:t>prioritisation</a:t>
            </a:r>
            <a:r>
              <a:rPr lang="en-US" sz="1800" b="1" dirty="0"/>
              <a:t> for Natura 2000 objectives</a:t>
            </a:r>
            <a:r>
              <a:rPr lang="en-US" sz="1800" dirty="0"/>
              <a:t>; as a result, assess all motorway alternatives which comply with Natura 2000 objectives during the additional review/analysis of the EIA/AA report/study and during the potential </a:t>
            </a:r>
            <a:r>
              <a:rPr lang="en-US" sz="1800" dirty="0">
                <a:solidFill>
                  <a:prstClr val="black"/>
                </a:solidFill>
              </a:rPr>
              <a:t>revision of the EIA/AA, in order to fulfil the basic requirements of the Habitats, Birds and EIA Directives;</a:t>
            </a:r>
          </a:p>
          <a:p>
            <a:pPr algn="l"/>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r>
              <a:rPr lang="en-US" sz="1400" dirty="0">
                <a:latin typeface="Times New Roman" panose="02020603050405020304" pitchFamily="18" charset="0"/>
                <a:ea typeface="Times New Roman" panose="02020603050405020304" pitchFamily="18" charset="0"/>
              </a:rPr>
              <a:t> </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
        <p:nvSpPr>
          <p:cNvPr id="7" name="Τίτλος 1">
            <a:extLst>
              <a:ext uri="{FF2B5EF4-FFF2-40B4-BE49-F238E27FC236}">
                <a16:creationId xmlns:a16="http://schemas.microsoft.com/office/drawing/2014/main" id="{692114FF-6DB3-464B-908C-7ADEA9AAF323}"/>
              </a:ext>
            </a:extLst>
          </p:cNvPr>
          <p:cNvSpPr txBox="1">
            <a:spLocks/>
          </p:cNvSpPr>
          <p:nvPr/>
        </p:nvSpPr>
        <p:spPr>
          <a:xfrm>
            <a:off x="3026664" y="978408"/>
            <a:ext cx="5742432" cy="4206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1000"/>
              </a:spcBef>
              <a:defRPr/>
            </a:pPr>
            <a:r>
              <a:rPr lang="en-US" sz="2000" dirty="0">
                <a:solidFill>
                  <a:prstClr val="black"/>
                </a:solidFill>
                <a:latin typeface="+mn-lt"/>
                <a:ea typeface="Times New Roman" panose="02020603050405020304" pitchFamily="18" charset="0"/>
                <a:cs typeface="+mn-cs"/>
              </a:rPr>
              <a:t>RECOMMENDATIONS of the </a:t>
            </a:r>
            <a:r>
              <a:rPr lang="en-GB" sz="2000" b="1" dirty="0"/>
              <a:t>ADVISORY MISSION</a:t>
            </a:r>
            <a:r>
              <a:rPr lang="en-US" sz="1600" b="1" i="1" dirty="0">
                <a:latin typeface="Times New Roman" panose="02020603050405020304" pitchFamily="18" charset="0"/>
                <a:ea typeface="Times New Roman" panose="02020603050405020304" pitchFamily="18" charset="0"/>
              </a:rPr>
              <a:t> </a:t>
            </a:r>
            <a:r>
              <a:rPr lang="en-US" sz="2000" b="1" dirty="0">
                <a:solidFill>
                  <a:prstClr val="black"/>
                </a:solidFill>
                <a:latin typeface="Times New Roman" panose="02020603050405020304" pitchFamily="18" charset="0"/>
                <a:ea typeface="Times New Roman" panose="02020603050405020304" pitchFamily="18" charset="0"/>
              </a:rPr>
              <a:t> </a:t>
            </a:r>
            <a:endParaRPr lang="el-GR" sz="2000" dirty="0">
              <a:latin typeface="+mn-lt"/>
            </a:endParaRPr>
          </a:p>
        </p:txBody>
      </p:sp>
    </p:spTree>
    <p:extLst>
      <p:ext uri="{BB962C8B-B14F-4D97-AF65-F5344CB8AC3E}">
        <p14:creationId xmlns:p14="http://schemas.microsoft.com/office/powerpoint/2010/main" val="371230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1071507" y="1919639"/>
            <a:ext cx="10052858" cy="4400543"/>
          </a:xfrm>
        </p:spPr>
        <p:txBody>
          <a:bodyPr>
            <a:noAutofit/>
          </a:bodyPr>
          <a:lstStyle/>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startAt="8"/>
              <a:tabLst/>
              <a:defRPr/>
            </a:pP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Seek solutions that will address, </a:t>
            </a:r>
            <a:r>
              <a:rPr kumimoji="0" lang="en-US" sz="1800" i="0" u="none" strike="noStrike" kern="1200" cap="none" spc="0" normalizeH="0" baseline="0" noProof="0" dirty="0">
                <a:ln>
                  <a:noFill/>
                </a:ln>
                <a:solidFill>
                  <a:prstClr val="black"/>
                </a:solidFill>
                <a:effectLst/>
                <a:uLnTx/>
                <a:uFillTx/>
                <a:ea typeface="Times New Roman" panose="02020603050405020304" pitchFamily="18" charset="0"/>
                <a:cs typeface="+mn-cs"/>
              </a:rPr>
              <a:t>alongside the impacts of the new motorway, </a:t>
            </a: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the cumulative potential negative effects of existing and future linear features </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(European road, railway, Struma River), as well as opportunities of potential ecological restoration (of affected habitats and connectivity);  </a:t>
            </a:r>
          </a:p>
          <a:p>
            <a:pPr marR="0" lvl="0" algn="l" defTabSz="914400" rtl="0" eaLnBrk="1" fontAlgn="auto" latinLnBrk="0" hangingPunct="1">
              <a:lnSpc>
                <a:spcPct val="90000"/>
              </a:lnSpc>
              <a:spcBef>
                <a:spcPts val="1000"/>
              </a:spcBef>
              <a:spcAft>
                <a:spcPts val="0"/>
              </a:spcAft>
              <a:buClrTx/>
              <a:buSzTx/>
              <a:tabLst/>
              <a:defRPr/>
            </a:pPr>
            <a:endPar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startAt="9"/>
              <a:tabLst/>
              <a:defRPr/>
            </a:pP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Address the concerns and the needs of the local society </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 i.e., loss of agricultural land and the restricted local mobility (access to properties, safe passage for people and livestock, the impact on local businesses including eco-tourism etc</a:t>
            </a:r>
            <a:r>
              <a:rPr kumimoji="0" lang="en-US" sz="1800" b="0" i="0" u="none" strike="noStrike" kern="1200" cap="none" spc="0" normalizeH="0" baseline="0" noProof="0" dirty="0">
                <a:ln>
                  <a:noFill/>
                </a:ln>
                <a:effectLst/>
                <a:uLnTx/>
                <a:uFillTx/>
                <a:ea typeface="Times New Roman" panose="02020603050405020304" pitchFamily="18" charset="0"/>
                <a:cs typeface="+mn-cs"/>
              </a:rPr>
              <a:t>.) caused by closing the main local road;</a:t>
            </a:r>
          </a:p>
          <a:p>
            <a:pPr marR="0" lvl="0" algn="l" defTabSz="914400" rtl="0" eaLnBrk="1" fontAlgn="auto" latinLnBrk="0" hangingPunct="1">
              <a:lnSpc>
                <a:spcPct val="90000"/>
              </a:lnSpc>
              <a:spcBef>
                <a:spcPts val="1000"/>
              </a:spcBef>
              <a:spcAft>
                <a:spcPts val="0"/>
              </a:spcAft>
              <a:buClrTx/>
              <a:buSzTx/>
              <a:tabLst/>
              <a:defRPr/>
            </a:pPr>
            <a:endPar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startAt="10"/>
              <a:tabLst/>
              <a:defRPr/>
            </a:pP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Consider </a:t>
            </a:r>
            <a:r>
              <a:rPr kumimoji="0" lang="en-US" sz="1800" b="1" i="0" u="none" strike="noStrike" kern="1200" cap="none" spc="0" normalizeH="0" baseline="0" noProof="0" dirty="0" err="1">
                <a:ln>
                  <a:noFill/>
                </a:ln>
                <a:solidFill>
                  <a:prstClr val="black"/>
                </a:solidFill>
                <a:effectLst/>
                <a:uLnTx/>
                <a:uFillTx/>
                <a:ea typeface="Times New Roman" panose="02020603050405020304" pitchFamily="18" charset="0"/>
                <a:cs typeface="+mn-cs"/>
              </a:rPr>
              <a:t>organising</a:t>
            </a: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 a technical workshop/s in Kresna</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 focused on best practices relevant for the Kresna Gorge and Struma Motorway case involving all concerned stakeholders, and possibly in collaboration with the Bern Convention, Infrastructure &amp; Ecology Network Europe, or other international bodies;</a:t>
            </a:r>
          </a:p>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AutoNum type="arabicPeriod" startAt="10"/>
              <a:tabLst/>
              <a:defRPr/>
            </a:pPr>
            <a:endParaRPr lang="en-US" sz="1800" dirty="0">
              <a:solidFill>
                <a:prstClr val="black"/>
              </a:solidFill>
              <a:latin typeface="Times New Roman" panose="02020603050405020304" pitchFamily="18" charset="0"/>
              <a:ea typeface="Times New Roman" panose="02020603050405020304" pitchFamily="18" charset="0"/>
            </a:endParaRPr>
          </a:p>
          <a:p>
            <a:pPr marR="0" lvl="0" algn="l" defTabSz="914400" rtl="0" eaLnBrk="1" fontAlgn="auto" latinLnBrk="0" hangingPunct="1">
              <a:lnSpc>
                <a:spcPct val="90000"/>
              </a:lnSpc>
              <a:spcBef>
                <a:spcPts val="1000"/>
              </a:spcBef>
              <a:spcAft>
                <a:spcPts val="0"/>
              </a:spcAft>
              <a:buClrTx/>
              <a:buSzTx/>
              <a:tabLst/>
              <a:defRPr/>
            </a:pP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182563" indent="-182563" algn="l">
              <a:buFont typeface="+mj-lt"/>
              <a:buAutoNum type="arabicPeriod" startAt="6"/>
            </a:pPr>
            <a:endParaRPr lang="en-US" sz="1800" dirty="0">
              <a:latin typeface="Times New Roman" panose="02020603050405020304" pitchFamily="18" charset="0"/>
              <a:ea typeface="Times New Roman" panose="02020603050405020304" pitchFamily="18" charset="0"/>
            </a:endParaRPr>
          </a:p>
          <a:p>
            <a:pPr marL="182563" indent="-182563" algn="l">
              <a:buFont typeface="+mj-lt"/>
              <a:buAutoNum type="arabicPeriod" startAt="6"/>
            </a:pPr>
            <a:endParaRPr lang="en-US" sz="1800" dirty="0">
              <a:latin typeface="Times New Roman" panose="02020603050405020304" pitchFamily="18" charset="0"/>
              <a:ea typeface="Times New Roman" panose="02020603050405020304" pitchFamily="18" charset="0"/>
            </a:endParaRPr>
          </a:p>
          <a:p>
            <a:pPr algn="l"/>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r>
              <a:rPr lang="en-US" sz="1400" dirty="0">
                <a:latin typeface="Times New Roman" panose="02020603050405020304" pitchFamily="18" charset="0"/>
                <a:ea typeface="Times New Roman" panose="02020603050405020304" pitchFamily="18" charset="0"/>
              </a:rPr>
              <a:t> </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
        <p:nvSpPr>
          <p:cNvPr id="7" name="Τίτλος 1">
            <a:extLst>
              <a:ext uri="{FF2B5EF4-FFF2-40B4-BE49-F238E27FC236}">
                <a16:creationId xmlns:a16="http://schemas.microsoft.com/office/drawing/2014/main" id="{692114FF-6DB3-464B-908C-7ADEA9AAF323}"/>
              </a:ext>
            </a:extLst>
          </p:cNvPr>
          <p:cNvSpPr txBox="1">
            <a:spLocks/>
          </p:cNvSpPr>
          <p:nvPr/>
        </p:nvSpPr>
        <p:spPr>
          <a:xfrm>
            <a:off x="3026664" y="978408"/>
            <a:ext cx="5742432" cy="4206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1000"/>
              </a:spcBef>
              <a:defRPr/>
            </a:pPr>
            <a:r>
              <a:rPr lang="en-US" sz="2000" dirty="0">
                <a:solidFill>
                  <a:prstClr val="black"/>
                </a:solidFill>
                <a:latin typeface="+mn-lt"/>
                <a:ea typeface="Times New Roman" panose="02020603050405020304" pitchFamily="18" charset="0"/>
                <a:cs typeface="+mn-cs"/>
              </a:rPr>
              <a:t>RECOMMENDATIONS of the </a:t>
            </a:r>
            <a:r>
              <a:rPr lang="en-GB" sz="2000" b="1" dirty="0"/>
              <a:t>ADVISORY MISSION</a:t>
            </a:r>
            <a:r>
              <a:rPr lang="en-US" sz="1600" b="1" i="1" dirty="0">
                <a:latin typeface="Times New Roman" panose="02020603050405020304" pitchFamily="18" charset="0"/>
                <a:ea typeface="Times New Roman" panose="02020603050405020304" pitchFamily="18" charset="0"/>
              </a:rPr>
              <a:t> </a:t>
            </a:r>
            <a:r>
              <a:rPr lang="en-US" sz="2000" b="1" dirty="0">
                <a:solidFill>
                  <a:prstClr val="black"/>
                </a:solidFill>
                <a:latin typeface="Times New Roman" panose="02020603050405020304" pitchFamily="18" charset="0"/>
                <a:ea typeface="Times New Roman" panose="02020603050405020304" pitchFamily="18" charset="0"/>
              </a:rPr>
              <a:t> </a:t>
            </a:r>
            <a:endParaRPr lang="el-GR" sz="2000" dirty="0">
              <a:latin typeface="+mn-lt"/>
            </a:endParaRPr>
          </a:p>
        </p:txBody>
      </p:sp>
    </p:spTree>
    <p:extLst>
      <p:ext uri="{BB962C8B-B14F-4D97-AF65-F5344CB8AC3E}">
        <p14:creationId xmlns:p14="http://schemas.microsoft.com/office/powerpoint/2010/main" val="2303955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982912" y="1919639"/>
            <a:ext cx="10052858" cy="4400543"/>
          </a:xfrm>
        </p:spPr>
        <p:txBody>
          <a:bodyPr>
            <a:noAutofit/>
          </a:bodyPr>
          <a:lstStyle/>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Invites the complainants, relevant NGOs, scientific community, and civil society to:</a:t>
            </a:r>
          </a:p>
          <a:p>
            <a:pPr marL="355600" marR="0" lvl="0" indent="-355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pPr marL="355600" marR="0" lvl="0" indent="-355600" algn="l" defTabSz="914400" rtl="0" eaLnBrk="1" fontAlgn="auto" latinLnBrk="0" hangingPunct="1">
              <a:lnSpc>
                <a:spcPct val="90000"/>
              </a:lnSpc>
              <a:spcBef>
                <a:spcPts val="1000"/>
              </a:spcBef>
              <a:spcAft>
                <a:spcPts val="0"/>
              </a:spcAft>
              <a:buClrTx/>
              <a:buSzTx/>
              <a:tabLst/>
              <a:defRPr/>
            </a:pP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11. 	</a:t>
            </a:r>
            <a:r>
              <a:rPr kumimoji="0" lang="en-US" sz="1800" b="1" i="0" u="none" strike="noStrike" kern="1200" cap="none" spc="0" normalizeH="0" baseline="0" noProof="0" dirty="0">
                <a:ln>
                  <a:noFill/>
                </a:ln>
                <a:solidFill>
                  <a:prstClr val="black"/>
                </a:solidFill>
                <a:effectLst/>
                <a:uLnTx/>
                <a:uFillTx/>
                <a:ea typeface="Times New Roman" panose="02020603050405020304" pitchFamily="18" charset="0"/>
                <a:cs typeface="+mn-cs"/>
              </a:rPr>
              <a:t>Follow the above recommendations with regard to cooperation with the authorities of Bulgaria</a:t>
            </a:r>
            <a:r>
              <a:rPr kumimoji="0" lang="en-US" sz="1800" b="0" i="0" u="none" strike="noStrike" kern="1200" cap="none" spc="0" normalizeH="0" baseline="0" noProof="0" dirty="0">
                <a:ln>
                  <a:noFill/>
                </a:ln>
                <a:solidFill>
                  <a:prstClr val="black"/>
                </a:solidFill>
                <a:effectLst/>
                <a:uLnTx/>
                <a:uFillTx/>
                <a:ea typeface="Times New Roman" panose="02020603050405020304" pitchFamily="18" charset="0"/>
                <a:cs typeface="+mn-cs"/>
              </a:rPr>
              <a:t>, including by sharing data, engaging in cooperation bodies and activities, and agreeing on a detailed time plan of next steps (inspired by the proposal in the mission report).</a:t>
            </a:r>
          </a:p>
          <a:p>
            <a:pPr marR="0" lvl="0" algn="l" defTabSz="914400" rtl="0" eaLnBrk="1" fontAlgn="auto" latinLnBrk="0" hangingPunct="1">
              <a:lnSpc>
                <a:spcPct val="90000"/>
              </a:lnSpc>
              <a:spcBef>
                <a:spcPts val="1000"/>
              </a:spcBef>
              <a:spcAft>
                <a:spcPts val="0"/>
              </a:spcAft>
              <a:buClrTx/>
              <a:buSzTx/>
              <a:tabLst/>
              <a:defRPr/>
            </a:pP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182563" indent="-182563" algn="l">
              <a:buFont typeface="+mj-lt"/>
              <a:buAutoNum type="arabicPeriod" startAt="6"/>
            </a:pPr>
            <a:endParaRPr lang="en-US" sz="1800" dirty="0">
              <a:latin typeface="Times New Roman" panose="02020603050405020304" pitchFamily="18" charset="0"/>
              <a:ea typeface="Times New Roman" panose="02020603050405020304" pitchFamily="18" charset="0"/>
            </a:endParaRPr>
          </a:p>
          <a:p>
            <a:pPr algn="l"/>
            <a:endParaRPr lang="en-US" sz="1800" dirty="0">
              <a:latin typeface="Times New Roman" panose="02020603050405020304" pitchFamily="18" charset="0"/>
              <a:ea typeface="Times New Roman" panose="02020603050405020304" pitchFamily="18" charset="0"/>
            </a:endParaRPr>
          </a:p>
          <a:p>
            <a:pPr algn="l"/>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endParaRPr lang="en-US" sz="1800" dirty="0">
              <a:latin typeface="Times New Roman" panose="02020603050405020304" pitchFamily="18" charset="0"/>
              <a:ea typeface="Times New Roman" panose="02020603050405020304" pitchFamily="18" charset="0"/>
            </a:endParaRPr>
          </a:p>
          <a:p>
            <a:pPr algn="ctr"/>
            <a:r>
              <a:rPr lang="en-US" sz="1400" dirty="0">
                <a:latin typeface="Times New Roman" panose="02020603050405020304" pitchFamily="18" charset="0"/>
                <a:ea typeface="Times New Roman" panose="02020603050405020304" pitchFamily="18" charset="0"/>
              </a:rPr>
              <a:t> </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
        <p:nvSpPr>
          <p:cNvPr id="7" name="Τίτλος 1">
            <a:extLst>
              <a:ext uri="{FF2B5EF4-FFF2-40B4-BE49-F238E27FC236}">
                <a16:creationId xmlns:a16="http://schemas.microsoft.com/office/drawing/2014/main" id="{692114FF-6DB3-464B-908C-7ADEA9AAF323}"/>
              </a:ext>
            </a:extLst>
          </p:cNvPr>
          <p:cNvSpPr txBox="1">
            <a:spLocks/>
          </p:cNvSpPr>
          <p:nvPr/>
        </p:nvSpPr>
        <p:spPr>
          <a:xfrm>
            <a:off x="3026664" y="978408"/>
            <a:ext cx="5742432" cy="4206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1000"/>
              </a:spcBef>
              <a:defRPr/>
            </a:pPr>
            <a:r>
              <a:rPr lang="en-US" sz="2000" dirty="0">
                <a:solidFill>
                  <a:prstClr val="black"/>
                </a:solidFill>
                <a:latin typeface="+mn-lt"/>
                <a:ea typeface="Times New Roman" panose="02020603050405020304" pitchFamily="18" charset="0"/>
                <a:cs typeface="+mn-cs"/>
              </a:rPr>
              <a:t>RECOMMENDATIONS of the </a:t>
            </a:r>
            <a:r>
              <a:rPr lang="en-GB" sz="2000" b="1" dirty="0"/>
              <a:t>ADVISORY MISSION</a:t>
            </a:r>
            <a:r>
              <a:rPr lang="en-US" sz="1600" b="1" i="1" dirty="0">
                <a:latin typeface="Times New Roman" panose="02020603050405020304" pitchFamily="18" charset="0"/>
                <a:ea typeface="Times New Roman" panose="02020603050405020304" pitchFamily="18" charset="0"/>
              </a:rPr>
              <a:t> </a:t>
            </a:r>
            <a:r>
              <a:rPr lang="en-US" sz="2000" b="1" dirty="0">
                <a:solidFill>
                  <a:prstClr val="black"/>
                </a:solidFill>
                <a:latin typeface="Times New Roman" panose="02020603050405020304" pitchFamily="18" charset="0"/>
                <a:ea typeface="Times New Roman" panose="02020603050405020304" pitchFamily="18" charset="0"/>
              </a:rPr>
              <a:t> </a:t>
            </a:r>
            <a:endParaRPr lang="el-GR" sz="2000" dirty="0">
              <a:latin typeface="+mn-lt"/>
            </a:endParaRPr>
          </a:p>
        </p:txBody>
      </p:sp>
    </p:spTree>
    <p:extLst>
      <p:ext uri="{BB962C8B-B14F-4D97-AF65-F5344CB8AC3E}">
        <p14:creationId xmlns:p14="http://schemas.microsoft.com/office/powerpoint/2010/main" val="130309383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1973</TotalTime>
  <Words>1561</Words>
  <Application>Microsoft Office PowerPoint</Application>
  <PresentationFormat>Widescreen</PresentationFormat>
  <Paragraphs>139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Θέμα του Office</vt:lpstr>
      <vt:lpstr>CONVENTION ON THE CONSERVATION OF EUROPEAN WILDLIFE AND NATURAL HABITATS  41st Standing Committee, November 29th – December 3rd 2021   Independent Advisory Mission in the framework of the Bern Convention Possible File no. 2001/4:   Follow-up of Recommendation No. 98 (2002) on the project to build a motorway through the Kresna Gorge (Bulgaria)  </vt:lpstr>
      <vt:lpstr>THE ADVISORY MISSION </vt:lpstr>
      <vt:lpstr>THE ADVISORY MISSION </vt:lpstr>
      <vt:lpstr>THE ADVISORY MISSION </vt:lpstr>
      <vt:lpstr>RECOMMENDATIONS of the ADVISORY MISSION  </vt:lpstr>
      <vt:lpstr>PowerPoint Presentation</vt:lpstr>
      <vt:lpstr>PowerPoint Presentation</vt:lpstr>
      <vt:lpstr>PowerPoint Presentation</vt:lpstr>
      <vt:lpstr>PowerPoint Presentation</vt:lpstr>
      <vt:lpstr>Our  final message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CONVENTION ON THE CONSERVATION OF EUROPEAN WILDLIFE AND NATURAL HABITATS   Independent Advisory Mission in the framework of the Bern Convention Possible File no. 2013/1:  Follow-up of Recommendation No. 98 (2002) on the project to build a motorway through the Kresna Gorge (Bulgaria)    25-27 August 2021</dc:title>
  <dc:creator>Lazaros</dc:creator>
  <cp:lastModifiedBy>Eoghan KELLY</cp:lastModifiedBy>
  <cp:revision>24</cp:revision>
  <dcterms:created xsi:type="dcterms:W3CDTF">2021-08-24T08:33:57Z</dcterms:created>
  <dcterms:modified xsi:type="dcterms:W3CDTF">2021-11-29T08:21:29Z</dcterms:modified>
</cp:coreProperties>
</file>