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63" r:id="rId4"/>
    <p:sldId id="260" r:id="rId5"/>
    <p:sldId id="259" r:id="rId6"/>
    <p:sldId id="258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57" d="100"/>
          <a:sy n="57" d="100"/>
        </p:scale>
        <p:origin x="2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B15C7-F4A9-456A-8EFA-6986D9510CB6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2AA1E-32D3-4AC9-91D7-C72FC064E9C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59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2AA1E-32D3-4AC9-91D7-C72FC064E9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05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2AA1E-32D3-4AC9-91D7-C72FC064E9C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2AA1E-32D3-4AC9-91D7-C72FC064E9C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53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2AA1E-32D3-4AC9-91D7-C72FC064E9C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32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2AA1E-32D3-4AC9-91D7-C72FC064E9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2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B76517-D599-B87A-6325-9CEB96E4C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4B680C-C6F6-90F1-0329-7CA2B2EB4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B6AEE8-EC35-53C3-DC8B-8F8C4F29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966AA-D53E-380A-7551-9C57D2F6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E1EE15-2D0D-109A-99F2-FB9CF27B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96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6600C-6D05-0330-F114-B7FD6DD4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18DC5E-7E60-88FA-7B3F-0CB654D15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17AFE-1ADB-F72C-AC1F-E611A663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1B5D57-BF5B-CF23-6A01-8389FB19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A766C5-6C20-5D3E-2676-BA76FD09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3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3D12ADC-DA8B-425B-29BB-870BA21F0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38264A-6C2F-0E44-B15D-CE8AD1B9C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65F0F4-4E50-1162-D0CD-955F951D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BC30FD-D6DA-FD88-E006-D0438C101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75676-4E08-9725-0BD3-E9742BF2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4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0590A-1D7C-B039-1C96-329AD264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1A6EA-1F12-D866-EB5C-C3470A4B8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C415CF-5F19-3BA1-1CEC-E4F15BCA8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652528-DBDE-16F2-277A-FC7F7A5E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897EB8-F92E-81BD-B389-AA55DBED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39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4AA27-6B05-31D3-E12C-2D3F337F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62EE1D-06C3-821A-4D02-ADD27C72E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1B225D-D918-F2A6-7F8B-39B8CCB1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683064-C9D1-77B8-A68B-9423103E3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35ACA8-7212-85CD-F91F-D9194449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0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8650A-8C4C-D5B9-5184-B18937D86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39B2D5-64C3-849B-94E7-9C325AC66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88E380-140C-803D-2412-822990575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9288CE-2D4F-8B1F-E41B-29421765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C7EF38-A398-976A-621D-CEB429664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1BB9B3-1086-3148-38BD-F8DC1882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1643D2-34C0-5A07-2939-CEEDBFA2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67050D-C5D2-482E-BE84-538CB984E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820580-42EC-5F61-6B52-DB1046BD3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5CDF08D-97B5-8B0B-7AB2-9886ABD8B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3E3363-07C1-A468-0302-CCE2D7FDE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AE2DF8-3399-2C50-259A-E3ADA816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800AC3C-F07A-217C-37D4-4EBE08C5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25FCF82-5870-6DB1-7274-C2B595C6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91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0B7A39-C19A-1847-AA97-19950770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5704B3-8F0D-E5E3-7339-533E4D44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FBDD0D-5FAB-DDFD-5D13-4B28A3372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BF617A-A58C-210A-7BC9-98DC3A8C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49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CA0C93-8A97-AC17-3AC0-7C1BFC63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F582853-28B4-CFCF-AF83-DD0E4CD0E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4D6D10-BFD4-18A7-6123-79689764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8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065BF0-AF52-8D40-8F0A-018860DA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BC3427-1057-2607-4B01-047FFE978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31ED4A-6CF7-C96E-64FF-36B5B1DC8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F47DC1-09D5-D021-0751-83BCBC819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716FF5-E652-5980-68B9-77A6187B8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7D30E6-3111-94A5-A58C-EB0C4071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7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C2A068-5B49-DF8D-41D3-682183AB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CE4BBE9-D8B0-8DDA-4CFE-9F432D178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75B561-4E90-C312-6608-B0E02FCCB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864589-D36F-0ADD-E97B-3F069BE0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2393F5-D7C7-9178-82C5-6751C46B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93D3EB-1946-43A0-B9A3-53145B2C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8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A077A1C-25C6-FD9B-7F14-CB76DE07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9B2E82-9D07-CA20-E05F-B7DD93D4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43E34D-9CB2-E683-6E01-C8642E62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7652-9926-4AF8-ADFA-EAA7E07B1DB1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F8FBAA-FBDA-AC5C-692F-61DA0E4BB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EB5424-B0A1-4379-B678-29DC80E4F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A612A-705D-451E-98AE-65EC626A74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F5FDDF0-9695-4E93-C182-23E8DC6B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3365122" y="3200412"/>
            <a:ext cx="5461751" cy="3657588"/>
          </a:xfrm>
        </p:spPr>
        <p:txBody>
          <a:bodyPr>
            <a:noAutofit/>
          </a:bodyPr>
          <a:lstStyle/>
          <a:p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Revision of the 1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draft made by Camilla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Orlandi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prof. Thomas Abeli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Roma Tre University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Carboni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Carosi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Ceschin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A. Di Giulio, M.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Scalici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L.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Vignoli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664E5EE-9C86-BEA2-3C76-10AC44800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025"/>
            <a:ext cx="579883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CONVENTION ON THE CONSERVATION OF EUROPEAN WILDLIFE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AND NATURAL HABITATS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Standing Committee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42</a:t>
            </a:r>
            <a:r>
              <a:rPr kumimoji="0" lang="en-GB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meeting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29 November - 2 December 2022</a:t>
            </a: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" name="Connettore 2 46">
            <a:extLst>
              <a:ext uri="{FF2B5EF4-FFF2-40B4-BE49-F238E27FC236}">
                <a16:creationId xmlns:a16="http://schemas.microsoft.com/office/drawing/2014/main" id="{06708993-A7AE-D9FB-57D1-2889B16068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1100" y="1083032"/>
            <a:ext cx="0" cy="45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EB70DB-FE37-856B-6F3F-FDE093029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124" y="1557046"/>
            <a:ext cx="5461752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br>
              <a:rPr kumimoji="0" lang="it-IT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Guidance on communication on IAS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-second draft-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F5FDDF0-9695-4E93-C182-23E8DC6B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358696" y="2808196"/>
            <a:ext cx="11474606" cy="3481092"/>
          </a:xfrm>
        </p:spPr>
        <p:txBody>
          <a:bodyPr>
            <a:noAutofit/>
          </a:bodyPr>
          <a:lstStyle/>
          <a:p>
            <a:pPr algn="l"/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Aims of the document: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1) provide a guidance for communicating on IAS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2) provide basic concepts of communication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3) provide practical advises for communicating on IAS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4) provide examples of good communication strategies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nettore 2 46">
            <a:extLst>
              <a:ext uri="{FF2B5EF4-FFF2-40B4-BE49-F238E27FC236}">
                <a16:creationId xmlns:a16="http://schemas.microsoft.com/office/drawing/2014/main" id="{06708993-A7AE-D9FB-57D1-2889B16068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1100" y="1083032"/>
            <a:ext cx="0" cy="45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EB70DB-FE37-856B-6F3F-FDE093029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45" y="1128751"/>
            <a:ext cx="11496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Guidance on communication on IAS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-second draft-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mammifero, marrone&#10;&#10;Descrizione generata automaticamente">
            <a:extLst>
              <a:ext uri="{FF2B5EF4-FFF2-40B4-BE49-F238E27FC236}">
                <a16:creationId xmlns:a16="http://schemas.microsoft.com/office/drawing/2014/main" id="{0C0C535E-1421-4ABE-611D-D2373DA01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b="15625"/>
          <a:stretch/>
        </p:blipFill>
        <p:spPr>
          <a:xfrm>
            <a:off x="257192" y="0"/>
            <a:ext cx="108966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Fumetto: ovale 5">
            <a:extLst>
              <a:ext uri="{FF2B5EF4-FFF2-40B4-BE49-F238E27FC236}">
                <a16:creationId xmlns:a16="http://schemas.microsoft.com/office/drawing/2014/main" id="{8796B750-2805-9D62-5EBA-9FB1EAB2A02A}"/>
              </a:ext>
            </a:extLst>
          </p:cNvPr>
          <p:cNvSpPr/>
          <p:nvPr/>
        </p:nvSpPr>
        <p:spPr>
          <a:xfrm rot="1188831">
            <a:off x="7154408" y="702650"/>
            <a:ext cx="4919948" cy="3797265"/>
          </a:xfrm>
          <a:prstGeom prst="wedgeEllipseCallou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F5FDDF0-9695-4E93-C182-23E8DC6B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8361" y="1941440"/>
            <a:ext cx="3852041" cy="1834056"/>
          </a:xfrm>
        </p:spPr>
        <p:txBody>
          <a:bodyPr>
            <a:noAutofit/>
          </a:bodyPr>
          <a:lstStyle/>
          <a:p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COMMUNICATION PLAN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Communication on IAS requires a communication expert.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23140C-58F4-7C73-12EE-CC7D262F3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4346" y="-256478"/>
            <a:ext cx="4510551" cy="3562741"/>
          </a:xfrm>
        </p:spPr>
        <p:txBody>
          <a:bodyPr anchor="b">
            <a:normAutofit/>
          </a:bodyPr>
          <a:lstStyle/>
          <a:p>
            <a:pPr algn="l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AUDIENCE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general public doesn’t exist.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general public is composed of segments, each target of a specific communication strategy.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esterni, pianta, fiore, foglia&#10;&#10;Descrizione generata automaticamente">
            <a:extLst>
              <a:ext uri="{FF2B5EF4-FFF2-40B4-BE49-F238E27FC236}">
                <a16:creationId xmlns:a16="http://schemas.microsoft.com/office/drawing/2014/main" id="{F2A9A57D-05FA-5E24-C955-1CA1C5E6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2" b="1400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3E80BF-2060-1B6D-ABAF-2C17BDACB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4" t="31393" r="35752" b="11777"/>
          <a:stretch/>
        </p:blipFill>
        <p:spPr>
          <a:xfrm>
            <a:off x="6856142" y="3551739"/>
            <a:ext cx="5170509" cy="32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9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6C2F54E6-DBA9-8854-C35B-99B343D33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673" y="133566"/>
            <a:ext cx="5164327" cy="3905441"/>
          </a:xfrm>
        </p:spPr>
        <p:txBody>
          <a:bodyPr anchor="t">
            <a:noAutofit/>
          </a:bodyPr>
          <a:lstStyle/>
          <a:p>
            <a:pPr algn="l"/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TOOLBOX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messages that catch the attention of the public.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key-messages with keywords (keywords detailed).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paragraph on social media.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insetto, vicino&#10;&#10;Descrizione generata automaticamente">
            <a:extLst>
              <a:ext uri="{FF2B5EF4-FFF2-40B4-BE49-F238E27FC236}">
                <a16:creationId xmlns:a16="http://schemas.microsoft.com/office/drawing/2014/main" id="{3B79EC81-1B98-42AF-6EC3-14D97C28A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0" b="832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01DADA0-CD31-3074-B632-3D6D85343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05" t="52963" r="37604" b="22778"/>
          <a:stretch/>
        </p:blipFill>
        <p:spPr>
          <a:xfrm>
            <a:off x="215900" y="4771713"/>
            <a:ext cx="5346700" cy="14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8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rba, esterni, campo, verde&#10;&#10;Descrizione generata automaticamente">
            <a:extLst>
              <a:ext uri="{FF2B5EF4-FFF2-40B4-BE49-F238E27FC236}">
                <a16:creationId xmlns:a16="http://schemas.microsoft.com/office/drawing/2014/main" id="{80AEF30C-BF84-7377-B400-C03F85702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-150896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Bolla: nuvola 4">
            <a:extLst>
              <a:ext uri="{FF2B5EF4-FFF2-40B4-BE49-F238E27FC236}">
                <a16:creationId xmlns:a16="http://schemas.microsoft.com/office/drawing/2014/main" id="{82D0A2A1-9EE2-F875-6DD7-EEC699026F60}"/>
              </a:ext>
            </a:extLst>
          </p:cNvPr>
          <p:cNvSpPr/>
          <p:nvPr/>
        </p:nvSpPr>
        <p:spPr>
          <a:xfrm rot="20146315" flipH="1">
            <a:off x="451522" y="659722"/>
            <a:ext cx="5404299" cy="3504252"/>
          </a:xfrm>
          <a:prstGeom prst="cloudCallout">
            <a:avLst>
              <a:gd name="adj1" fmla="val -31248"/>
              <a:gd name="adj2" fmla="val 7523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64B0A1-16A4-CE1E-1504-6CDD0D304131}"/>
              </a:ext>
            </a:extLst>
          </p:cNvPr>
          <p:cNvSpPr txBox="1"/>
          <p:nvPr/>
        </p:nvSpPr>
        <p:spPr>
          <a:xfrm>
            <a:off x="1752600" y="1165353"/>
            <a:ext cx="352345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ISSUES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Why do we fight so nice creatures?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a positive attitude.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 descr="Immagine che contiene pianta, fiore, colorato&#10;&#10;Descrizione generata automaticamente">
            <a:extLst>
              <a:ext uri="{FF2B5EF4-FFF2-40B4-BE49-F238E27FC236}">
                <a16:creationId xmlns:a16="http://schemas.microsoft.com/office/drawing/2014/main" id="{8DC39446-6CAA-D543-9723-EBBD199D9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65" y="3052646"/>
            <a:ext cx="5534722" cy="415104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0757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roccia, bosco&#10;&#10;Descrizione generata automaticamente">
            <a:extLst>
              <a:ext uri="{FF2B5EF4-FFF2-40B4-BE49-F238E27FC236}">
                <a16:creationId xmlns:a16="http://schemas.microsoft.com/office/drawing/2014/main" id="{7BEE2646-2414-0CD6-84B3-2E43A4023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6" r="1821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123140C-58F4-7C73-12EE-CC7D262F3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9444" y="-261242"/>
            <a:ext cx="5135032" cy="2480733"/>
          </a:xfrm>
        </p:spPr>
        <p:txBody>
          <a:bodyPr>
            <a:normAutofit/>
          </a:bodyPr>
          <a:lstStyle/>
          <a:p>
            <a:pPr algn="l"/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GUIDANCE PRINCIPLES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Bullet points available at the end of the document.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4F6F96-5539-6B47-2B46-6EBAF494A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32" t="28618" r="42195" b="14471"/>
          <a:stretch/>
        </p:blipFill>
        <p:spPr>
          <a:xfrm>
            <a:off x="1226635" y="1940311"/>
            <a:ext cx="4059044" cy="47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2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123140C-58F4-7C73-12EE-CC7D262F3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968" y="352074"/>
            <a:ext cx="5135032" cy="1520269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good communication strategies and of communication generating issues.</a:t>
            </a:r>
          </a:p>
        </p:txBody>
      </p:sp>
      <p:pic>
        <p:nvPicPr>
          <p:cNvPr id="7" name="image1.jpg">
            <a:extLst>
              <a:ext uri="{FF2B5EF4-FFF2-40B4-BE49-F238E27FC236}">
                <a16:creationId xmlns:a16="http://schemas.microsoft.com/office/drawing/2014/main" id="{E4A19EB7-C52A-0AA2-A023-02CA636C313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60968" y="2603277"/>
            <a:ext cx="5373483" cy="3384927"/>
          </a:xfrm>
          <a:prstGeom prst="rect">
            <a:avLst/>
          </a:prstGeom>
          <a:ln/>
        </p:spPr>
      </p:pic>
      <p:pic>
        <p:nvPicPr>
          <p:cNvPr id="3" name="image3.png">
            <a:extLst>
              <a:ext uri="{FF2B5EF4-FFF2-40B4-BE49-F238E27FC236}">
                <a16:creationId xmlns:a16="http://schemas.microsoft.com/office/drawing/2014/main" id="{1C983DBF-D6F7-DEA7-BD89-1C6CEE623B3F}"/>
              </a:ext>
            </a:extLst>
          </p:cNvPr>
          <p:cNvPicPr/>
          <p:nvPr/>
        </p:nvPicPr>
        <p:blipFill>
          <a:blip r:embed="rId4"/>
          <a:srcRect l="-1" t="-1" r="-154" b="90"/>
          <a:stretch>
            <a:fillRect/>
          </a:stretch>
        </p:blipFill>
        <p:spPr>
          <a:xfrm>
            <a:off x="7056968" y="686729"/>
            <a:ext cx="4290530" cy="54845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0216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rba, esterni, fiore, pianta&#10;&#10;Descrizione generata automaticamente">
            <a:extLst>
              <a:ext uri="{FF2B5EF4-FFF2-40B4-BE49-F238E27FC236}">
                <a16:creationId xmlns:a16="http://schemas.microsoft.com/office/drawing/2014/main" id="{C1301D8E-0A29-B479-CD03-D892A217B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F5FDDF0-9695-4E93-C182-23E8DC6B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991076" y="3525231"/>
            <a:ext cx="8209845" cy="812594"/>
          </a:xfr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>
            <a:no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4" name="Connettore 2 46">
            <a:extLst>
              <a:ext uri="{FF2B5EF4-FFF2-40B4-BE49-F238E27FC236}">
                <a16:creationId xmlns:a16="http://schemas.microsoft.com/office/drawing/2014/main" id="{06708993-A7AE-D9FB-57D1-2889B16068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1100" y="1083032"/>
            <a:ext cx="0" cy="45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EB70DB-FE37-856B-6F3F-FDE093029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124" y="1557046"/>
            <a:ext cx="5461752" cy="1123384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581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br>
              <a:rPr kumimoji="0" lang="it-IT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Guidance on communication on IAS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1650" algn="r"/>
              </a:tabLst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-second draft-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1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278</Words>
  <Application>Microsoft Office PowerPoint</Application>
  <PresentationFormat>Widescreen</PresentationFormat>
  <Paragraphs>31</Paragraphs>
  <Slides>9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     Revision of the 1st draft made by Camilla Orlandi  prof. Thomas Abeli  Roma Tre University  M. Carboni, M. Carosi, S Ceschin, A. Di Giulio, M. Scalici, L. Vignoli </vt:lpstr>
      <vt:lpstr> Aims of the document:  1) provide a guidance for communicating on IAS  2) provide basic concepts of communication   3) provide practical advises for communicating on IAS  4) provide examples of good communication strategies </vt:lpstr>
      <vt:lpstr>  COMMUNICATION PLAN  Communication on IAS requires a communication expert. </vt:lpstr>
      <vt:lpstr>TARGET AUDIENCE   The general public doesn’t exist.   The general public is composed of segments, each target of a specific communication strategy.</vt:lpstr>
      <vt:lpstr> COMMUNICATION TOOLBOX  Examples of messages that catch the attention of the public.  Focus on key-messages with keywords (keywords detailed).  A new paragraph on social media.</vt:lpstr>
      <vt:lpstr>Presentazione standard di PowerPoint</vt:lpstr>
      <vt:lpstr> GUIDANCE PRINCIPLES  Bullet points available at the end of the document. </vt:lpstr>
      <vt:lpstr>APPENDIX  Examples of good communication strategies and of communication generating issues.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 of a 1st draft of the guidance made by Camilla Orlandi what we did: made it more practical </dc:title>
  <dc:creator>Thomas Abeli</dc:creator>
  <cp:lastModifiedBy>Thomas Abeli</cp:lastModifiedBy>
  <cp:revision>6</cp:revision>
  <dcterms:created xsi:type="dcterms:W3CDTF">2022-11-15T14:50:33Z</dcterms:created>
  <dcterms:modified xsi:type="dcterms:W3CDTF">2022-11-17T08:30:07Z</dcterms:modified>
</cp:coreProperties>
</file>