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6"/>
  </p:notesMasterIdLst>
  <p:sldIdLst>
    <p:sldId id="256" r:id="rId3"/>
    <p:sldId id="257" r:id="rId4"/>
    <p:sldId id="258" r:id="rId5"/>
    <p:sldId id="259" r:id="rId6"/>
    <p:sldId id="260" r:id="rId7"/>
    <p:sldId id="261" r:id="rId8"/>
    <p:sldId id="262" r:id="rId9"/>
    <p:sldId id="264" r:id="rId10"/>
    <p:sldId id="265" r:id="rId11"/>
    <p:sldId id="266" r:id="rId12"/>
    <p:sldId id="267" r:id="rId13"/>
    <p:sldId id="268" r:id="rId14"/>
    <p:sldId id="263"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G" initials="D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1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n-US" sz="1800" b="0" strike="noStrike" spc="-1">
                <a:solidFill>
                  <a:srgbClr val="FFFFFF"/>
                </a:solidFill>
                <a:latin typeface="Century Gothic"/>
              </a:rPr>
              <a:t>Click to move the slide</a:t>
            </a:r>
          </a:p>
        </p:txBody>
      </p:sp>
      <p:sp>
        <p:nvSpPr>
          <p:cNvPr id="95" name="PlaceHolder 2"/>
          <p:cNvSpPr>
            <a:spLocks noGrp="1"/>
          </p:cNvSpPr>
          <p:nvPr>
            <p:ph type="body"/>
          </p:nvPr>
        </p:nvSpPr>
        <p:spPr>
          <a:xfrm>
            <a:off x="756000" y="5078520"/>
            <a:ext cx="6047640" cy="4811040"/>
          </a:xfrm>
          <a:prstGeom prst="rect">
            <a:avLst/>
          </a:prstGeom>
        </p:spPr>
        <p:txBody>
          <a:bodyPr lIns="0" tIns="0" rIns="0" bIns="0">
            <a:noAutofit/>
          </a:bodyPr>
          <a:lstStyle/>
          <a:p>
            <a:r>
              <a:rPr lang="el-GR" sz="2000" b="0" strike="noStrike" spc="-1">
                <a:latin typeface="Arial"/>
              </a:rPr>
              <a:t>Click to edit the notes format</a:t>
            </a:r>
          </a:p>
        </p:txBody>
      </p:sp>
      <p:sp>
        <p:nvSpPr>
          <p:cNvPr id="96" name="PlaceHolder 3"/>
          <p:cNvSpPr>
            <a:spLocks noGrp="1"/>
          </p:cNvSpPr>
          <p:nvPr>
            <p:ph type="hdr"/>
          </p:nvPr>
        </p:nvSpPr>
        <p:spPr>
          <a:xfrm>
            <a:off x="0" y="0"/>
            <a:ext cx="3280680" cy="534240"/>
          </a:xfrm>
          <a:prstGeom prst="rect">
            <a:avLst/>
          </a:prstGeom>
        </p:spPr>
        <p:txBody>
          <a:bodyPr lIns="0" tIns="0" rIns="0" bIns="0">
            <a:noAutofit/>
          </a:bodyPr>
          <a:lstStyle/>
          <a:p>
            <a:r>
              <a:rPr lang="el-GR" sz="1400" b="0" strike="noStrike" spc="-1">
                <a:latin typeface="Times New Roman"/>
              </a:rPr>
              <a:t>&lt;header&gt;</a:t>
            </a:r>
          </a:p>
        </p:txBody>
      </p:sp>
      <p:sp>
        <p:nvSpPr>
          <p:cNvPr id="97"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l-GR" sz="1400" b="0" strike="noStrike" spc="-1">
                <a:latin typeface="Times New Roman"/>
              </a:rPr>
              <a:t>&lt;date/time&gt;</a:t>
            </a:r>
          </a:p>
        </p:txBody>
      </p:sp>
      <p:sp>
        <p:nvSpPr>
          <p:cNvPr id="98"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l-GR" sz="1400" b="0" strike="noStrike" spc="-1">
                <a:latin typeface="Times New Roman"/>
              </a:rPr>
              <a:t>&lt;footer&gt;</a:t>
            </a:r>
          </a:p>
        </p:txBody>
      </p:sp>
      <p:sp>
        <p:nvSpPr>
          <p:cNvPr id="99"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448A9FE-CDA6-4E28-B37D-7BE120DBC49D}" type="slidenum">
              <a:rPr lang="el-GR" sz="1400" b="0" strike="noStrike" spc="-1">
                <a:latin typeface="Times New Roman"/>
              </a:rPr>
              <a:pPr algn="r"/>
              <a:t>‹#›</a:t>
            </a:fld>
            <a:endParaRPr lang="el-GR" sz="1400" b="0" strike="noStrike" spc="-1">
              <a:latin typeface="Times New Roman"/>
            </a:endParaRPr>
          </a:p>
        </p:txBody>
      </p:sp>
    </p:spTree>
    <p:extLst>
      <p:ext uri="{BB962C8B-B14F-4D97-AF65-F5344CB8AC3E}">
        <p14:creationId xmlns:p14="http://schemas.microsoft.com/office/powerpoint/2010/main" val="107163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noRot="1" noChangeAspect="1"/>
          </p:cNvSpPr>
          <p:nvPr>
            <p:ph type="sldImg"/>
          </p:nvPr>
        </p:nvSpPr>
        <p:spPr>
          <a:xfrm>
            <a:off x="685800" y="1143000"/>
            <a:ext cx="5486400" cy="3086100"/>
          </a:xfrm>
          <a:prstGeom prst="rect">
            <a:avLst/>
          </a:prstGeom>
        </p:spPr>
      </p:sp>
      <p:sp>
        <p:nvSpPr>
          <p:cNvPr id="151" name="PlaceHolder 2"/>
          <p:cNvSpPr>
            <a:spLocks noGrp="1"/>
          </p:cNvSpPr>
          <p:nvPr>
            <p:ph type="body"/>
          </p:nvPr>
        </p:nvSpPr>
        <p:spPr>
          <a:xfrm>
            <a:off x="685800" y="4400640"/>
            <a:ext cx="5486040" cy="3600000"/>
          </a:xfrm>
          <a:prstGeom prst="rect">
            <a:avLst/>
          </a:prstGeom>
        </p:spPr>
        <p:txBody>
          <a:bodyPr>
            <a:noAutofit/>
          </a:bodyPr>
          <a:lstStyle/>
          <a:p>
            <a:endParaRPr lang="el-GR" sz="2000" b="0" strike="noStrike" spc="-1">
              <a:latin typeface="Arial"/>
            </a:endParaRPr>
          </a:p>
        </p:txBody>
      </p:sp>
      <p:sp>
        <p:nvSpPr>
          <p:cNvPr id="152"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ADEBD91B-70B2-415E-AF16-1662E52ACBBF}" type="slidenum">
              <a:rPr lang="el-GR" sz="1200" b="0" strike="noStrike" spc="-1">
                <a:solidFill>
                  <a:srgbClr val="000000"/>
                </a:solidFill>
                <a:latin typeface="+mn-lt"/>
                <a:ea typeface="+mn-ea"/>
              </a:rPr>
              <a:pPr algn="r">
                <a:lnSpc>
                  <a:spcPct val="100000"/>
                </a:lnSpc>
              </a:pPr>
              <a:t>1</a:t>
            </a:fld>
            <a:endParaRPr lang="el-G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noRot="1" noChangeAspect="1"/>
          </p:cNvSpPr>
          <p:nvPr>
            <p:ph type="sldImg"/>
          </p:nvPr>
        </p:nvSpPr>
        <p:spPr>
          <a:xfrm>
            <a:off x="685800" y="1143000"/>
            <a:ext cx="5486400" cy="3086100"/>
          </a:xfrm>
          <a:prstGeom prst="rect">
            <a:avLst/>
          </a:prstGeom>
        </p:spPr>
      </p:sp>
      <p:sp>
        <p:nvSpPr>
          <p:cNvPr id="154" name="PlaceHolder 2"/>
          <p:cNvSpPr>
            <a:spLocks noGrp="1"/>
          </p:cNvSpPr>
          <p:nvPr>
            <p:ph type="body"/>
          </p:nvPr>
        </p:nvSpPr>
        <p:spPr>
          <a:xfrm>
            <a:off x="685800" y="4400640"/>
            <a:ext cx="5486040" cy="3600000"/>
          </a:xfrm>
          <a:prstGeom prst="rect">
            <a:avLst/>
          </a:prstGeom>
        </p:spPr>
        <p:txBody>
          <a:bodyPr>
            <a:noAutofit/>
          </a:bodyPr>
          <a:lstStyle/>
          <a:p>
            <a:endParaRPr lang="el-GR" sz="2000" b="0" strike="noStrike" spc="-1">
              <a:latin typeface="Arial"/>
            </a:endParaRPr>
          </a:p>
        </p:txBody>
      </p:sp>
      <p:sp>
        <p:nvSpPr>
          <p:cNvPr id="15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7473370B-E352-4BEC-B7DC-3A8D3B2BB349}" type="slidenum">
              <a:rPr lang="el-GR" sz="1200" b="0" strike="noStrike" spc="-1">
                <a:solidFill>
                  <a:srgbClr val="000000"/>
                </a:solidFill>
                <a:latin typeface="+mn-lt"/>
                <a:ea typeface="+mn-ea"/>
              </a:rPr>
              <a:pPr algn="r">
                <a:lnSpc>
                  <a:spcPct val="100000"/>
                </a:lnSpc>
              </a:pPr>
              <a:t>13</a:t>
            </a:fld>
            <a:endParaRPr lang="el-G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
        <p:nvSpPr>
          <p:cNvPr id="3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3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
        <p:nvSpPr>
          <p:cNvPr id="3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3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3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3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
        <p:nvSpPr>
          <p:cNvPr id="4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4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4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4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4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4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
        <p:nvSpPr>
          <p:cNvPr id="5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
        <p:nvSpPr>
          <p:cNvPr id="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
        <p:nvSpPr>
          <p:cNvPr id="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
        <p:nvSpPr>
          <p:cNvPr id="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
        <p:nvSpPr>
          <p:cNvPr id="12"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
        <p:nvSpPr>
          <p:cNvPr id="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
        <p:nvSpPr>
          <p:cNvPr id="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
        <p:nvSpPr>
          <p:cNvPr id="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
        <p:nvSpPr>
          <p:cNvPr id="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
        <p:nvSpPr>
          <p:cNvPr id="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
        <p:nvSpPr>
          <p:cNvPr id="1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
        <p:nvSpPr>
          <p:cNvPr id="2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2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2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
        <p:nvSpPr>
          <p:cNvPr id="2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2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2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Century Gothic"/>
            </a:endParaRPr>
          </a:p>
        </p:txBody>
      </p:sp>
      <p:sp>
        <p:nvSpPr>
          <p:cNvPr id="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3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3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78A26"/>
        </a:solidFill>
        <a:effectLst/>
      </p:bgPr>
    </p:bg>
    <p:spTree>
      <p:nvGrpSpPr>
        <p:cNvPr id="1" name=""/>
        <p:cNvGrpSpPr/>
        <p:nvPr/>
      </p:nvGrpSpPr>
      <p:grpSpPr>
        <a:xfrm>
          <a:off x="0" y="0"/>
          <a:ext cx="0" cy="0"/>
          <a:chOff x="0" y="0"/>
          <a:chExt cx="0" cy="0"/>
        </a:xfrm>
      </p:grpSpPr>
      <p:pic>
        <p:nvPicPr>
          <p:cNvPr id="11" name="Picture 7"/>
          <p:cNvPicPr/>
          <p:nvPr/>
        </p:nvPicPr>
        <p:blipFill>
          <a:blip r:embed="rId14"/>
          <a:srcRect l="3610"/>
          <a:stretch/>
        </p:blipFill>
        <p:spPr>
          <a:xfrm>
            <a:off x="0" y="2669760"/>
            <a:ext cx="4036680" cy="4187880"/>
          </a:xfrm>
          <a:prstGeom prst="rect">
            <a:avLst/>
          </a:prstGeom>
          <a:ln>
            <a:noFill/>
          </a:ln>
        </p:spPr>
      </p:pic>
      <p:pic>
        <p:nvPicPr>
          <p:cNvPr id="12" name="Picture 6"/>
          <p:cNvPicPr/>
          <p:nvPr/>
        </p:nvPicPr>
        <p:blipFill>
          <a:blip r:embed="rId15"/>
          <a:srcRect l="35647"/>
          <a:stretch/>
        </p:blipFill>
        <p:spPr>
          <a:xfrm>
            <a:off x="0" y="2892240"/>
            <a:ext cx="1522080" cy="2365200"/>
          </a:xfrm>
          <a:prstGeom prst="rect">
            <a:avLst/>
          </a:prstGeom>
          <a:ln>
            <a:noFill/>
          </a:ln>
        </p:spPr>
      </p:pic>
      <p:sp>
        <p:nvSpPr>
          <p:cNvPr id="2" name="CustomShape 1"/>
          <p:cNvSpPr/>
          <p:nvPr/>
        </p:nvSpPr>
        <p:spPr>
          <a:xfrm>
            <a:off x="8609040" y="1676520"/>
            <a:ext cx="2819160" cy="2819160"/>
          </a:xfrm>
          <a:prstGeom prst="ellipse">
            <a:avLst/>
          </a:prstGeom>
          <a:gradFill rotWithShape="0">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3" name="Picture 8"/>
          <p:cNvPicPr/>
          <p:nvPr/>
        </p:nvPicPr>
        <p:blipFill>
          <a:blip r:embed="rId16"/>
          <a:srcRect t="28812"/>
          <a:stretch/>
        </p:blipFill>
        <p:spPr>
          <a:xfrm>
            <a:off x="7999560" y="0"/>
            <a:ext cx="1603080" cy="1141200"/>
          </a:xfrm>
          <a:prstGeom prst="rect">
            <a:avLst/>
          </a:prstGeom>
          <a:ln>
            <a:noFill/>
          </a:ln>
        </p:spPr>
      </p:pic>
      <p:pic>
        <p:nvPicPr>
          <p:cNvPr id="4" name="Picture 9"/>
          <p:cNvPicPr/>
          <p:nvPr/>
        </p:nvPicPr>
        <p:blipFill>
          <a:blip r:embed="rId17"/>
          <a:srcRect b="23333"/>
          <a:stretch/>
        </p:blipFill>
        <p:spPr>
          <a:xfrm>
            <a:off x="8609040" y="6095880"/>
            <a:ext cx="993240" cy="761760"/>
          </a:xfrm>
          <a:prstGeom prst="rect">
            <a:avLst/>
          </a:prstGeom>
          <a:ln>
            <a:noFill/>
          </a:ln>
        </p:spPr>
      </p:pic>
      <p:sp>
        <p:nvSpPr>
          <p:cNvPr id="5" name="CustomShape 2"/>
          <p:cNvSpPr/>
          <p:nvPr/>
        </p:nvSpPr>
        <p:spPr>
          <a:xfrm>
            <a:off x="10437840" y="0"/>
            <a:ext cx="685440" cy="1142640"/>
          </a:xfrm>
          <a:prstGeom prst="rect">
            <a:avLst/>
          </a:prstGeom>
          <a:solidFill>
            <a:schemeClr val="accent1"/>
          </a:soli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 name="PlaceHolder 3"/>
          <p:cNvSpPr>
            <a:spLocks noGrp="1"/>
          </p:cNvSpPr>
          <p:nvPr>
            <p:ph type="dt"/>
          </p:nvPr>
        </p:nvSpPr>
        <p:spPr>
          <a:xfrm rot="5400000">
            <a:off x="10155600" y="1790640"/>
            <a:ext cx="990360" cy="304560"/>
          </a:xfrm>
          <a:prstGeom prst="rect">
            <a:avLst/>
          </a:prstGeom>
        </p:spPr>
        <p:txBody>
          <a:bodyPr>
            <a:noAutofit/>
          </a:bodyPr>
          <a:lstStyle/>
          <a:p>
            <a:pPr>
              <a:lnSpc>
                <a:spcPct val="100000"/>
              </a:lnSpc>
            </a:pPr>
            <a:fld id="{F2854CE1-F51A-4BAE-B2C1-932B251DE2E8}" type="datetime">
              <a:rPr lang="el-GR" sz="1100" b="0" strike="noStrike" spc="-1">
                <a:solidFill>
                  <a:srgbClr val="FFFFFF"/>
                </a:solidFill>
                <a:latin typeface="Century Gothic"/>
              </a:rPr>
              <a:pPr>
                <a:lnSpc>
                  <a:spcPct val="100000"/>
                </a:lnSpc>
              </a:pPr>
              <a:t>23/11/2021</a:t>
            </a:fld>
            <a:endParaRPr lang="el-GR" sz="1100" b="0" strike="noStrike" spc="-1">
              <a:latin typeface="Times New Roman"/>
            </a:endParaRPr>
          </a:p>
        </p:txBody>
      </p:sp>
      <p:sp>
        <p:nvSpPr>
          <p:cNvPr id="7" name="PlaceHolder 4"/>
          <p:cNvSpPr>
            <a:spLocks noGrp="1"/>
          </p:cNvSpPr>
          <p:nvPr>
            <p:ph type="ftr"/>
          </p:nvPr>
        </p:nvSpPr>
        <p:spPr>
          <a:xfrm rot="5400000">
            <a:off x="8951760" y="3225240"/>
            <a:ext cx="3859560" cy="304560"/>
          </a:xfrm>
          <a:prstGeom prst="rect">
            <a:avLst/>
          </a:prstGeom>
        </p:spPr>
        <p:txBody>
          <a:bodyPr anchor="b">
            <a:noAutofit/>
          </a:bodyPr>
          <a:lstStyle/>
          <a:p>
            <a:endParaRPr lang="el-GR" sz="2400" b="0" strike="noStrike" spc="-1">
              <a:latin typeface="Times New Roman"/>
            </a:endParaRPr>
          </a:p>
        </p:txBody>
      </p:sp>
      <p:sp>
        <p:nvSpPr>
          <p:cNvPr id="8" name="PlaceHolder 5"/>
          <p:cNvSpPr>
            <a:spLocks noGrp="1"/>
          </p:cNvSpPr>
          <p:nvPr>
            <p:ph type="sldNum"/>
          </p:nvPr>
        </p:nvSpPr>
        <p:spPr>
          <a:xfrm>
            <a:off x="10352520" y="295560"/>
            <a:ext cx="837720" cy="767160"/>
          </a:xfrm>
          <a:prstGeom prst="rect">
            <a:avLst/>
          </a:prstGeom>
        </p:spPr>
        <p:txBody>
          <a:bodyPr anchor="b">
            <a:noAutofit/>
          </a:bodyPr>
          <a:lstStyle/>
          <a:p>
            <a:pPr algn="ctr">
              <a:lnSpc>
                <a:spcPct val="100000"/>
              </a:lnSpc>
            </a:pPr>
            <a:fld id="{67FD0CD5-5804-4571-883F-57DD2F9603EB}" type="slidenum">
              <a:rPr lang="el-GR" sz="2800" b="0" strike="noStrike" spc="-1">
                <a:solidFill>
                  <a:srgbClr val="FFFFFF"/>
                </a:solidFill>
                <a:latin typeface="Century Gothic"/>
              </a:rPr>
              <a:pPr algn="ctr">
                <a:lnSpc>
                  <a:spcPct val="100000"/>
                </a:lnSpc>
              </a:pPr>
              <a:t>‹#›</a:t>
            </a:fld>
            <a:endParaRPr lang="el-GR" sz="2800" b="0" strike="noStrike" spc="-1">
              <a:latin typeface="Times New Roman"/>
            </a:endParaRPr>
          </a:p>
        </p:txBody>
      </p:sp>
      <p:sp>
        <p:nvSpPr>
          <p:cNvPr id="9" name="PlaceHolder 6"/>
          <p:cNvSpPr>
            <a:spLocks noGrp="1"/>
          </p:cNvSpPr>
          <p:nvPr>
            <p:ph type="title"/>
          </p:nvPr>
        </p:nvSpPr>
        <p:spPr>
          <a:xfrm>
            <a:off x="609480" y="273600"/>
            <a:ext cx="10972440" cy="1144800"/>
          </a:xfrm>
          <a:prstGeom prst="rect">
            <a:avLst/>
          </a:prstGeom>
        </p:spPr>
        <p:txBody>
          <a:bodyPr lIns="0" tIns="0" rIns="0" bIns="0" anchor="ctr">
            <a:noAutofit/>
          </a:bodyPr>
          <a:lstStyle/>
          <a:p>
            <a:r>
              <a:rPr lang="en-US" sz="1800" b="0" strike="noStrike" spc="-1">
                <a:solidFill>
                  <a:srgbClr val="FFFFFF"/>
                </a:solidFill>
                <a:latin typeface="Century Gothic"/>
              </a:rPr>
              <a:t>Click to edit the title text format</a:t>
            </a:r>
          </a:p>
        </p:txBody>
      </p:sp>
      <p:sp>
        <p:nvSpPr>
          <p:cNvPr id="10" name="PlaceHolder 7"/>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000" b="0" strike="noStrike" spc="-1">
                <a:solidFill>
                  <a:srgbClr val="FFFFFF"/>
                </a:solidFill>
                <a:latin typeface="Century Gothic"/>
              </a:rPr>
              <a:t>Click to edit the outline text format</a:t>
            </a:r>
          </a:p>
          <a:p>
            <a:pPr marL="864000" lvl="1" indent="-324000">
              <a:spcBef>
                <a:spcPts val="1134"/>
              </a:spcBef>
              <a:buClr>
                <a:srgbClr val="000000"/>
              </a:buClr>
              <a:buSzPct val="75000"/>
              <a:buFont typeface="Symbol" charset="2"/>
              <a:buChar char=""/>
            </a:pPr>
            <a:r>
              <a:rPr lang="en-US" sz="1600" b="0" strike="noStrike" spc="-1">
                <a:solidFill>
                  <a:srgbClr val="FFFFFF"/>
                </a:solidFill>
                <a:latin typeface="Century Gothic"/>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FFFFFF"/>
                </a:solidFill>
                <a:latin typeface="Century Gothic"/>
              </a:rPr>
              <a:t>Third Outline Level</a:t>
            </a:r>
          </a:p>
          <a:p>
            <a:pPr marL="1728000" lvl="3" indent="-216000">
              <a:spcBef>
                <a:spcPts val="567"/>
              </a:spcBef>
              <a:buClr>
                <a:srgbClr val="000000"/>
              </a:buClr>
              <a:buSzPct val="75000"/>
              <a:buFont typeface="Symbol" charset="2"/>
              <a:buChar char=""/>
            </a:pPr>
            <a:r>
              <a:rPr lang="en-US" sz="1400" b="0" strike="noStrike" spc="-1">
                <a:solidFill>
                  <a:srgbClr val="FFFFFF"/>
                </a:solidFill>
                <a:latin typeface="Century Gothic"/>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FFFFFF"/>
                </a:solidFill>
                <a:latin typeface="Century Gothic"/>
              </a:rPr>
              <a:t>Fifth Outline Level</a:t>
            </a:r>
          </a:p>
          <a:p>
            <a:pPr marL="2592000" lvl="5" indent="-216000">
              <a:spcBef>
                <a:spcPts val="283"/>
              </a:spcBef>
              <a:buClr>
                <a:srgbClr val="000000"/>
              </a:buClr>
              <a:buSzPct val="45000"/>
              <a:buFont typeface="Wingdings" charset="2"/>
              <a:buChar char=""/>
            </a:pPr>
            <a:r>
              <a:rPr lang="en-US" sz="2000" b="0" strike="noStrike" spc="-1">
                <a:solidFill>
                  <a:srgbClr val="FFFFFF"/>
                </a:solidFill>
                <a:latin typeface="Century Gothic"/>
              </a:rPr>
              <a:t>Sixth Outline Level</a:t>
            </a:r>
          </a:p>
          <a:p>
            <a:pPr marL="3024000" lvl="6" indent="-216000">
              <a:spcBef>
                <a:spcPts val="283"/>
              </a:spcBef>
              <a:buClr>
                <a:srgbClr val="000000"/>
              </a:buClr>
              <a:buSzPct val="45000"/>
              <a:buFont typeface="Wingdings" charset="2"/>
              <a:buChar char=""/>
            </a:pPr>
            <a:r>
              <a:rPr lang="en-US" sz="2000" b="0" strike="noStrike" spc="-1">
                <a:solidFill>
                  <a:srgbClr val="FFFFFF"/>
                </a:solidFill>
                <a:latin typeface="Century Gothic"/>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78A26"/>
        </a:solidFill>
        <a:effectLst/>
      </p:bgPr>
    </p:bg>
    <p:spTree>
      <p:nvGrpSpPr>
        <p:cNvPr id="1" name=""/>
        <p:cNvGrpSpPr/>
        <p:nvPr/>
      </p:nvGrpSpPr>
      <p:grpSpPr>
        <a:xfrm>
          <a:off x="0" y="0"/>
          <a:ext cx="0" cy="0"/>
          <a:chOff x="0" y="0"/>
          <a:chExt cx="0" cy="0"/>
        </a:xfrm>
      </p:grpSpPr>
      <p:pic>
        <p:nvPicPr>
          <p:cNvPr id="47" name="Picture 7"/>
          <p:cNvPicPr/>
          <p:nvPr/>
        </p:nvPicPr>
        <p:blipFill>
          <a:blip r:embed="rId14"/>
          <a:srcRect l="3610"/>
          <a:stretch/>
        </p:blipFill>
        <p:spPr>
          <a:xfrm>
            <a:off x="0" y="2669760"/>
            <a:ext cx="4036680" cy="4187880"/>
          </a:xfrm>
          <a:prstGeom prst="rect">
            <a:avLst/>
          </a:prstGeom>
          <a:ln>
            <a:noFill/>
          </a:ln>
        </p:spPr>
      </p:pic>
      <p:pic>
        <p:nvPicPr>
          <p:cNvPr id="48" name="Picture 6"/>
          <p:cNvPicPr/>
          <p:nvPr/>
        </p:nvPicPr>
        <p:blipFill>
          <a:blip r:embed="rId15"/>
          <a:srcRect l="35647"/>
          <a:stretch/>
        </p:blipFill>
        <p:spPr>
          <a:xfrm>
            <a:off x="0" y="2892240"/>
            <a:ext cx="1522080" cy="2365200"/>
          </a:xfrm>
          <a:prstGeom prst="rect">
            <a:avLst/>
          </a:prstGeom>
          <a:ln>
            <a:noFill/>
          </a:ln>
        </p:spPr>
      </p:pic>
      <p:sp>
        <p:nvSpPr>
          <p:cNvPr id="49" name="CustomShape 1"/>
          <p:cNvSpPr/>
          <p:nvPr/>
        </p:nvSpPr>
        <p:spPr>
          <a:xfrm>
            <a:off x="8609040" y="1676520"/>
            <a:ext cx="2819160" cy="2819160"/>
          </a:xfrm>
          <a:prstGeom prst="ellipse">
            <a:avLst/>
          </a:prstGeom>
          <a:gradFill rotWithShape="0">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50" name="Picture 8"/>
          <p:cNvPicPr/>
          <p:nvPr/>
        </p:nvPicPr>
        <p:blipFill>
          <a:blip r:embed="rId16"/>
          <a:srcRect t="28812"/>
          <a:stretch/>
        </p:blipFill>
        <p:spPr>
          <a:xfrm>
            <a:off x="7999560" y="0"/>
            <a:ext cx="1603080" cy="1141200"/>
          </a:xfrm>
          <a:prstGeom prst="rect">
            <a:avLst/>
          </a:prstGeom>
          <a:ln>
            <a:noFill/>
          </a:ln>
        </p:spPr>
      </p:pic>
      <p:pic>
        <p:nvPicPr>
          <p:cNvPr id="51" name="Picture 9"/>
          <p:cNvPicPr/>
          <p:nvPr/>
        </p:nvPicPr>
        <p:blipFill>
          <a:blip r:embed="rId17"/>
          <a:srcRect b="23333"/>
          <a:stretch/>
        </p:blipFill>
        <p:spPr>
          <a:xfrm>
            <a:off x="8609040" y="6095880"/>
            <a:ext cx="993240" cy="761760"/>
          </a:xfrm>
          <a:prstGeom prst="rect">
            <a:avLst/>
          </a:prstGeom>
          <a:ln>
            <a:noFill/>
          </a:ln>
        </p:spPr>
      </p:pic>
      <p:sp>
        <p:nvSpPr>
          <p:cNvPr id="52" name="CustomShape 2"/>
          <p:cNvSpPr/>
          <p:nvPr/>
        </p:nvSpPr>
        <p:spPr>
          <a:xfrm>
            <a:off x="10437840" y="0"/>
            <a:ext cx="685440" cy="1142640"/>
          </a:xfrm>
          <a:prstGeom prst="rect">
            <a:avLst/>
          </a:prstGeom>
          <a:solidFill>
            <a:schemeClr val="accent1"/>
          </a:soli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3" name="PlaceHolder 3"/>
          <p:cNvSpPr>
            <a:spLocks noGrp="1"/>
          </p:cNvSpPr>
          <p:nvPr>
            <p:ph type="title"/>
          </p:nvPr>
        </p:nvSpPr>
        <p:spPr>
          <a:xfrm>
            <a:off x="646200" y="452880"/>
            <a:ext cx="9404280" cy="1400040"/>
          </a:xfrm>
          <a:prstGeom prst="rect">
            <a:avLst/>
          </a:prstGeom>
        </p:spPr>
        <p:txBody>
          <a:bodyPr>
            <a:noAutofit/>
          </a:bodyPr>
          <a:lstStyle/>
          <a:p>
            <a:pPr>
              <a:lnSpc>
                <a:spcPct val="100000"/>
              </a:lnSpc>
            </a:pPr>
            <a:r>
              <a:rPr lang="en-US" sz="4200" b="0" strike="noStrike" spc="-1">
                <a:solidFill>
                  <a:srgbClr val="E3DED1"/>
                </a:solidFill>
                <a:latin typeface="Century Gothic"/>
              </a:rPr>
              <a:t>Click to edit Master title style</a:t>
            </a:r>
            <a:endParaRPr lang="en-US" sz="4200" b="0" strike="noStrike" spc="-1">
              <a:solidFill>
                <a:srgbClr val="FFFFFF"/>
              </a:solidFill>
              <a:latin typeface="Century Gothic"/>
            </a:endParaRPr>
          </a:p>
        </p:txBody>
      </p:sp>
      <p:sp>
        <p:nvSpPr>
          <p:cNvPr id="54" name="PlaceHolder 4"/>
          <p:cNvSpPr>
            <a:spLocks noGrp="1"/>
          </p:cNvSpPr>
          <p:nvPr>
            <p:ph type="body"/>
          </p:nvPr>
        </p:nvSpPr>
        <p:spPr>
          <a:xfrm>
            <a:off x="1103400" y="2053080"/>
            <a:ext cx="8946360" cy="4195080"/>
          </a:xfrm>
          <a:prstGeom prst="rect">
            <a:avLst/>
          </a:prstGeom>
        </p:spPr>
        <p:txBody>
          <a:bodyPr>
            <a:noAutofit/>
          </a:bodyPr>
          <a:lstStyle/>
          <a:p>
            <a:pPr marL="343080" indent="-342720">
              <a:lnSpc>
                <a:spcPct val="100000"/>
              </a:lnSpc>
              <a:spcBef>
                <a:spcPts val="1001"/>
              </a:spcBef>
              <a:buClr>
                <a:srgbClr val="549E39"/>
              </a:buClr>
              <a:buSzPct val="80000"/>
              <a:buFont typeface="Wingdings 3" charset="2"/>
              <a:buChar char=""/>
            </a:pPr>
            <a:r>
              <a:rPr lang="en-US" sz="2000" b="0" strike="noStrike" spc="-1">
                <a:solidFill>
                  <a:srgbClr val="FFFFFF"/>
                </a:solidFill>
                <a:latin typeface="Century Gothic"/>
              </a:rPr>
              <a:t>Click to edit Master text styles</a:t>
            </a:r>
          </a:p>
          <a:p>
            <a:pPr marL="743040" lvl="1" indent="-285480">
              <a:lnSpc>
                <a:spcPct val="100000"/>
              </a:lnSpc>
              <a:spcBef>
                <a:spcPts val="1001"/>
              </a:spcBef>
              <a:buClr>
                <a:srgbClr val="549E39"/>
              </a:buClr>
              <a:buSzPct val="80000"/>
              <a:buFont typeface="Wingdings 3" charset="2"/>
              <a:buChar char=""/>
            </a:pPr>
            <a:r>
              <a:rPr lang="en-US" sz="1800" b="0" strike="noStrike" spc="-1">
                <a:solidFill>
                  <a:srgbClr val="FFFFFF"/>
                </a:solidFill>
                <a:latin typeface="Century Gothic"/>
              </a:rPr>
              <a:t>Second level</a:t>
            </a:r>
          </a:p>
          <a:p>
            <a:pPr marL="1143000" lvl="2" indent="-228240">
              <a:lnSpc>
                <a:spcPct val="100000"/>
              </a:lnSpc>
              <a:spcBef>
                <a:spcPts val="1001"/>
              </a:spcBef>
              <a:buClr>
                <a:srgbClr val="549E39"/>
              </a:buClr>
              <a:buSzPct val="80000"/>
              <a:buFont typeface="Wingdings 3" charset="2"/>
              <a:buChar char=""/>
            </a:pPr>
            <a:r>
              <a:rPr lang="en-US" sz="1600" b="0" strike="noStrike" spc="-1">
                <a:solidFill>
                  <a:srgbClr val="FFFFFF"/>
                </a:solidFill>
                <a:latin typeface="Century Gothic"/>
              </a:rPr>
              <a:t>Third level</a:t>
            </a:r>
          </a:p>
          <a:p>
            <a:pPr marL="1600200" lvl="3" indent="-228240">
              <a:lnSpc>
                <a:spcPct val="100000"/>
              </a:lnSpc>
              <a:spcBef>
                <a:spcPts val="1001"/>
              </a:spcBef>
              <a:buClr>
                <a:srgbClr val="549E39"/>
              </a:buClr>
              <a:buSzPct val="80000"/>
              <a:buFont typeface="Wingdings 3" charset="2"/>
              <a:buChar char=""/>
            </a:pPr>
            <a:r>
              <a:rPr lang="en-US" sz="1400" b="0" strike="noStrike" spc="-1">
                <a:solidFill>
                  <a:srgbClr val="FFFFFF"/>
                </a:solidFill>
                <a:latin typeface="Century Gothic"/>
              </a:rPr>
              <a:t>Fourth level</a:t>
            </a:r>
          </a:p>
          <a:p>
            <a:pPr marL="2057400" lvl="4" indent="-228240">
              <a:lnSpc>
                <a:spcPct val="100000"/>
              </a:lnSpc>
              <a:spcBef>
                <a:spcPts val="1001"/>
              </a:spcBef>
              <a:buClr>
                <a:srgbClr val="549E39"/>
              </a:buClr>
              <a:buSzPct val="80000"/>
              <a:buFont typeface="Wingdings 3" charset="2"/>
              <a:buChar char=""/>
            </a:pPr>
            <a:r>
              <a:rPr lang="en-US" sz="1400" b="0" strike="noStrike" spc="-1">
                <a:solidFill>
                  <a:srgbClr val="FFFFFF"/>
                </a:solidFill>
                <a:latin typeface="Century Gothic"/>
              </a:rPr>
              <a:t>Fifth level</a:t>
            </a:r>
          </a:p>
        </p:txBody>
      </p:sp>
      <p:sp>
        <p:nvSpPr>
          <p:cNvPr id="55" name="PlaceHolder 5"/>
          <p:cNvSpPr>
            <a:spLocks noGrp="1"/>
          </p:cNvSpPr>
          <p:nvPr>
            <p:ph type="dt"/>
          </p:nvPr>
        </p:nvSpPr>
        <p:spPr>
          <a:xfrm rot="5400000">
            <a:off x="10155600" y="1790640"/>
            <a:ext cx="990360" cy="304560"/>
          </a:xfrm>
          <a:prstGeom prst="rect">
            <a:avLst/>
          </a:prstGeom>
        </p:spPr>
        <p:txBody>
          <a:bodyPr>
            <a:noAutofit/>
          </a:bodyPr>
          <a:lstStyle/>
          <a:p>
            <a:pPr>
              <a:lnSpc>
                <a:spcPct val="100000"/>
              </a:lnSpc>
            </a:pPr>
            <a:fld id="{EB243B30-2406-4B30-A43C-E65CD39B38C6}" type="datetime">
              <a:rPr lang="el-GR" sz="1100" b="0" strike="noStrike" spc="-1">
                <a:solidFill>
                  <a:srgbClr val="FFFFFF"/>
                </a:solidFill>
                <a:latin typeface="Century Gothic"/>
              </a:rPr>
              <a:pPr>
                <a:lnSpc>
                  <a:spcPct val="100000"/>
                </a:lnSpc>
              </a:pPr>
              <a:t>23/11/2021</a:t>
            </a:fld>
            <a:endParaRPr lang="el-GR" sz="1100" b="0" strike="noStrike" spc="-1">
              <a:latin typeface="Times New Roman"/>
            </a:endParaRPr>
          </a:p>
        </p:txBody>
      </p:sp>
      <p:sp>
        <p:nvSpPr>
          <p:cNvPr id="56" name="PlaceHolder 6"/>
          <p:cNvSpPr>
            <a:spLocks noGrp="1"/>
          </p:cNvSpPr>
          <p:nvPr>
            <p:ph type="ftr"/>
          </p:nvPr>
        </p:nvSpPr>
        <p:spPr>
          <a:xfrm rot="5400000">
            <a:off x="8951760" y="3225240"/>
            <a:ext cx="3859560" cy="304560"/>
          </a:xfrm>
          <a:prstGeom prst="rect">
            <a:avLst/>
          </a:prstGeom>
        </p:spPr>
        <p:txBody>
          <a:bodyPr anchor="b">
            <a:noAutofit/>
          </a:bodyPr>
          <a:lstStyle/>
          <a:p>
            <a:endParaRPr lang="el-GR" sz="2400" b="0" strike="noStrike" spc="-1">
              <a:latin typeface="Times New Roman"/>
            </a:endParaRPr>
          </a:p>
        </p:txBody>
      </p:sp>
      <p:sp>
        <p:nvSpPr>
          <p:cNvPr id="57" name="PlaceHolder 7"/>
          <p:cNvSpPr>
            <a:spLocks noGrp="1"/>
          </p:cNvSpPr>
          <p:nvPr>
            <p:ph type="sldNum"/>
          </p:nvPr>
        </p:nvSpPr>
        <p:spPr>
          <a:xfrm>
            <a:off x="10352520" y="295560"/>
            <a:ext cx="837720" cy="767160"/>
          </a:xfrm>
          <a:prstGeom prst="rect">
            <a:avLst/>
          </a:prstGeom>
        </p:spPr>
        <p:txBody>
          <a:bodyPr anchor="b">
            <a:noAutofit/>
          </a:bodyPr>
          <a:lstStyle/>
          <a:p>
            <a:pPr algn="ctr">
              <a:lnSpc>
                <a:spcPct val="100000"/>
              </a:lnSpc>
            </a:pPr>
            <a:fld id="{C96A312C-29BC-4DC3-8BDD-FA9871DF9A58}" type="slidenum">
              <a:rPr lang="el-GR" sz="2800" b="0" strike="noStrike" spc="-1">
                <a:solidFill>
                  <a:srgbClr val="FFFFFF"/>
                </a:solidFill>
                <a:latin typeface="Century Gothic"/>
              </a:rPr>
              <a:pPr algn="ctr">
                <a:lnSpc>
                  <a:spcPct val="100000"/>
                </a:lnSpc>
              </a:pPr>
              <a:t>‹#›</a:t>
            </a:fld>
            <a:endParaRPr lang="el-GR" sz="2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4.emf"/><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195120" y="2003400"/>
            <a:ext cx="1180116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algn="r">
              <a:lnSpc>
                <a:spcPct val="100000"/>
              </a:lnSpc>
            </a:pPr>
            <a:endParaRPr lang="el-GR" sz="1800" b="0" strike="noStrike" spc="-1">
              <a:latin typeface="Arial"/>
            </a:endParaRPr>
          </a:p>
          <a:p>
            <a:pPr marL="457200" algn="r">
              <a:lnSpc>
                <a:spcPct val="100000"/>
              </a:lnSpc>
            </a:pPr>
            <a:endParaRPr lang="el-GR" sz="1800" b="0" strike="noStrike" spc="-1">
              <a:latin typeface="Arial"/>
            </a:endParaRPr>
          </a:p>
          <a:p>
            <a:pPr marL="457200" algn="r">
              <a:lnSpc>
                <a:spcPct val="100000"/>
              </a:lnSpc>
            </a:pPr>
            <a:endParaRPr lang="el-GR" sz="1800" b="0" strike="noStrike" spc="-1">
              <a:latin typeface="Arial"/>
            </a:endParaRPr>
          </a:p>
          <a:p>
            <a:pPr marL="457200" algn="r">
              <a:lnSpc>
                <a:spcPct val="100000"/>
              </a:lnSpc>
            </a:pPr>
            <a:endParaRPr lang="el-GR" sz="1800" b="0" strike="noStrike" spc="-1">
              <a:latin typeface="Arial"/>
            </a:endParaRPr>
          </a:p>
        </p:txBody>
      </p:sp>
      <p:graphicFrame>
        <p:nvGraphicFramePr>
          <p:cNvPr id="101" name="Table 2"/>
          <p:cNvGraphicFramePr/>
          <p:nvPr>
            <p:extLst>
              <p:ext uri="{D42A27DB-BD31-4B8C-83A1-F6EECF244321}">
                <p14:modId xmlns:p14="http://schemas.microsoft.com/office/powerpoint/2010/main" val="3494817786"/>
              </p:ext>
            </p:extLst>
          </p:nvPr>
        </p:nvGraphicFramePr>
        <p:xfrm>
          <a:off x="195120" y="2276872"/>
          <a:ext cx="11666160" cy="3108960"/>
        </p:xfrm>
        <a:graphic>
          <a:graphicData uri="http://schemas.openxmlformats.org/drawingml/2006/table">
            <a:tbl>
              <a:tblPr/>
              <a:tblGrid>
                <a:gridCol w="11666160">
                  <a:extLst>
                    <a:ext uri="{9D8B030D-6E8A-4147-A177-3AD203B41FA5}">
                      <a16:colId xmlns:a16="http://schemas.microsoft.com/office/drawing/2014/main" val="20000"/>
                    </a:ext>
                  </a:extLst>
                </a:gridCol>
              </a:tblGrid>
              <a:tr h="2591640">
                <a:tc>
                  <a:txBody>
                    <a:bodyPr/>
                    <a:lstStyle/>
                    <a:p>
                      <a:pPr algn="ctr">
                        <a:lnSpc>
                          <a:spcPct val="100000"/>
                        </a:lnSpc>
                      </a:pPr>
                      <a:endParaRPr lang="el-GR" sz="1800" b="0" strike="noStrike" spc="-1" dirty="0">
                        <a:latin typeface="Arial"/>
                      </a:endParaRPr>
                    </a:p>
                    <a:p>
                      <a:pPr algn="ctr">
                        <a:lnSpc>
                          <a:spcPct val="100000"/>
                        </a:lnSpc>
                      </a:pPr>
                      <a:r>
                        <a:rPr lang="el-GR" sz="3600" b="1" strike="noStrike" spc="-1" dirty="0">
                          <a:solidFill>
                            <a:srgbClr val="FFFFFF"/>
                          </a:solidFill>
                          <a:latin typeface="Century Gothic"/>
                        </a:rPr>
                        <a:t>GREECE: </a:t>
                      </a:r>
                      <a:r>
                        <a:rPr lang="el-GR" sz="3600" b="1" strike="noStrike" spc="-1" dirty="0" err="1">
                          <a:solidFill>
                            <a:srgbClr val="FFFFFF"/>
                          </a:solidFill>
                          <a:latin typeface="Century Gothic"/>
                        </a:rPr>
                        <a:t>Recommendation</a:t>
                      </a:r>
                      <a:r>
                        <a:rPr lang="el-GR" sz="3600" b="1" strike="noStrike" spc="-1" dirty="0">
                          <a:solidFill>
                            <a:srgbClr val="FFFFFF"/>
                          </a:solidFill>
                          <a:latin typeface="Century Gothic"/>
                        </a:rPr>
                        <a:t> </a:t>
                      </a:r>
                      <a:r>
                        <a:rPr lang="el-GR" sz="3600" b="1" strike="noStrike" spc="-1" dirty="0" err="1">
                          <a:solidFill>
                            <a:srgbClr val="FFFFFF"/>
                          </a:solidFill>
                          <a:latin typeface="Century Gothic"/>
                        </a:rPr>
                        <a:t>No</a:t>
                      </a:r>
                      <a:r>
                        <a:rPr lang="el-GR" sz="3600" b="1" strike="noStrike" spc="-1" dirty="0">
                          <a:solidFill>
                            <a:srgbClr val="FFFFFF"/>
                          </a:solidFill>
                          <a:latin typeface="Century Gothic"/>
                        </a:rPr>
                        <a:t>. 9 (1987) </a:t>
                      </a:r>
                      <a:r>
                        <a:rPr lang="el-GR" sz="3600" b="1" strike="noStrike" spc="-1" dirty="0" err="1">
                          <a:solidFill>
                            <a:srgbClr val="FFFFFF"/>
                          </a:solidFill>
                          <a:latin typeface="Century Gothic"/>
                        </a:rPr>
                        <a:t>on</a:t>
                      </a:r>
                      <a:r>
                        <a:rPr lang="el-GR" sz="3600" b="1" strike="noStrike" spc="-1" dirty="0">
                          <a:solidFill>
                            <a:srgbClr val="FFFFFF"/>
                          </a:solidFill>
                          <a:latin typeface="Century Gothic"/>
                        </a:rPr>
                        <a:t> </a:t>
                      </a:r>
                      <a:r>
                        <a:rPr lang="el-GR" sz="3600" b="1" strike="noStrike" spc="-1" dirty="0" err="1">
                          <a:solidFill>
                            <a:srgbClr val="FFFFFF"/>
                          </a:solidFill>
                          <a:latin typeface="Century Gothic"/>
                        </a:rPr>
                        <a:t>the</a:t>
                      </a:r>
                      <a:r>
                        <a:rPr lang="el-GR" sz="3600" b="1" strike="noStrike" spc="-1" dirty="0">
                          <a:solidFill>
                            <a:srgbClr val="FFFFFF"/>
                          </a:solidFill>
                          <a:latin typeface="Century Gothic"/>
                        </a:rPr>
                        <a:t> </a:t>
                      </a:r>
                      <a:r>
                        <a:rPr lang="el-GR" sz="3600" b="1" strike="noStrike" spc="-1" dirty="0" err="1">
                          <a:solidFill>
                            <a:srgbClr val="FFFFFF"/>
                          </a:solidFill>
                          <a:latin typeface="Century Gothic"/>
                        </a:rPr>
                        <a:t>protection</a:t>
                      </a:r>
                      <a:r>
                        <a:rPr lang="el-GR" sz="3600" b="1" strike="noStrike" spc="-1" dirty="0">
                          <a:solidFill>
                            <a:srgbClr val="FFFFFF"/>
                          </a:solidFill>
                          <a:latin typeface="Century Gothic"/>
                        </a:rPr>
                        <a:t> </a:t>
                      </a:r>
                      <a:r>
                        <a:rPr lang="el-GR" sz="3600" b="1" strike="noStrike" spc="-1" dirty="0" err="1">
                          <a:solidFill>
                            <a:srgbClr val="FFFFFF"/>
                          </a:solidFill>
                          <a:latin typeface="Century Gothic"/>
                        </a:rPr>
                        <a:t>of</a:t>
                      </a:r>
                      <a:r>
                        <a:rPr lang="el-GR" sz="3600" b="1" strike="noStrike" spc="-1" dirty="0">
                          <a:solidFill>
                            <a:srgbClr val="FFFFFF"/>
                          </a:solidFill>
                          <a:latin typeface="Century Gothic"/>
                        </a:rPr>
                        <a:t> </a:t>
                      </a:r>
                      <a:r>
                        <a:rPr lang="el-GR" sz="3600" b="1" i="1" strike="noStrike" spc="-1" dirty="0" err="1">
                          <a:solidFill>
                            <a:srgbClr val="FFFFFF"/>
                          </a:solidFill>
                          <a:latin typeface="Century Gothic"/>
                        </a:rPr>
                        <a:t>Caretta</a:t>
                      </a:r>
                      <a:r>
                        <a:rPr lang="el-GR" sz="3600" b="1" i="1" strike="noStrike" spc="-1" dirty="0">
                          <a:solidFill>
                            <a:srgbClr val="FFFFFF"/>
                          </a:solidFill>
                          <a:latin typeface="Century Gothic"/>
                        </a:rPr>
                        <a:t> </a:t>
                      </a:r>
                      <a:r>
                        <a:rPr lang="en-US" sz="3600" b="1" i="1" strike="noStrike" spc="-1" dirty="0">
                          <a:solidFill>
                            <a:srgbClr val="FFFFFF"/>
                          </a:solidFill>
                          <a:latin typeface="Century Gothic"/>
                        </a:rPr>
                        <a:t>c</a:t>
                      </a:r>
                      <a:r>
                        <a:rPr lang="el-GR" sz="3600" b="1" i="1" strike="noStrike" spc="-1" dirty="0" err="1">
                          <a:solidFill>
                            <a:srgbClr val="FFFFFF"/>
                          </a:solidFill>
                          <a:latin typeface="Century Gothic"/>
                        </a:rPr>
                        <a:t>aretta</a:t>
                      </a:r>
                      <a:r>
                        <a:rPr lang="el-GR" sz="3600" b="1" i="1" strike="noStrike" spc="-1" dirty="0">
                          <a:solidFill>
                            <a:srgbClr val="FFFFFF"/>
                          </a:solidFill>
                          <a:latin typeface="Century Gothic"/>
                        </a:rPr>
                        <a:t> </a:t>
                      </a:r>
                      <a:r>
                        <a:rPr lang="el-GR" sz="3600" b="1" strike="noStrike" spc="-1" dirty="0" err="1">
                          <a:solidFill>
                            <a:srgbClr val="FFFFFF"/>
                          </a:solidFill>
                          <a:latin typeface="Century Gothic"/>
                        </a:rPr>
                        <a:t>in</a:t>
                      </a:r>
                      <a:r>
                        <a:rPr lang="el-GR" sz="3600" b="1" strike="noStrike" spc="-1" dirty="0">
                          <a:solidFill>
                            <a:srgbClr val="FFFFFF"/>
                          </a:solidFill>
                          <a:latin typeface="Century Gothic"/>
                        </a:rPr>
                        <a:t> </a:t>
                      </a:r>
                      <a:r>
                        <a:rPr lang="el-GR" sz="3600" b="1" strike="noStrike" spc="-1" dirty="0" err="1">
                          <a:solidFill>
                            <a:srgbClr val="FFFFFF"/>
                          </a:solidFill>
                          <a:latin typeface="Century Gothic"/>
                        </a:rPr>
                        <a:t>Laganas</a:t>
                      </a:r>
                      <a:r>
                        <a:rPr lang="el-GR" sz="3600" b="1" strike="noStrike" spc="-1" dirty="0">
                          <a:solidFill>
                            <a:srgbClr val="FFFFFF"/>
                          </a:solidFill>
                          <a:latin typeface="Century Gothic"/>
                        </a:rPr>
                        <a:t> </a:t>
                      </a:r>
                      <a:r>
                        <a:rPr lang="el-GR" sz="3600" b="1" strike="noStrike" spc="-1" dirty="0" err="1">
                          <a:solidFill>
                            <a:srgbClr val="FFFFFF"/>
                          </a:solidFill>
                          <a:latin typeface="Century Gothic"/>
                        </a:rPr>
                        <a:t>bay</a:t>
                      </a:r>
                      <a:r>
                        <a:rPr lang="el-GR" sz="3600" b="1" strike="noStrike" spc="-1" dirty="0">
                          <a:solidFill>
                            <a:srgbClr val="FFFFFF"/>
                          </a:solidFill>
                          <a:latin typeface="Century Gothic"/>
                        </a:rPr>
                        <a:t>, </a:t>
                      </a:r>
                      <a:r>
                        <a:rPr lang="el-GR" sz="3600" b="1" strike="noStrike" spc="-1" dirty="0" err="1">
                          <a:solidFill>
                            <a:srgbClr val="FFFFFF"/>
                          </a:solidFill>
                          <a:latin typeface="Century Gothic"/>
                        </a:rPr>
                        <a:t>Zakynthos</a:t>
                      </a:r>
                      <a:endParaRPr lang="el-GR" sz="3600" b="0" strike="noStrike" spc="-1" dirty="0">
                        <a:latin typeface="Arial"/>
                      </a:endParaRPr>
                    </a:p>
                    <a:p>
                      <a:pPr algn="ctr">
                        <a:lnSpc>
                          <a:spcPct val="100000"/>
                        </a:lnSpc>
                      </a:pPr>
                      <a:endParaRPr lang="el-GR" sz="3600" b="0" strike="noStrike" spc="-1" dirty="0">
                        <a:latin typeface="Arial"/>
                      </a:endParaRPr>
                    </a:p>
                    <a:p>
                      <a:pPr algn="ctr">
                        <a:lnSpc>
                          <a:spcPct val="100000"/>
                        </a:lnSpc>
                      </a:pPr>
                      <a:endParaRPr lang="el-GR" sz="3600" b="0" strike="noStrike" spc="-1" dirty="0">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455F51">
                        <a:alpha val="4000"/>
                      </a:srgbClr>
                    </a:solidFill>
                  </a:tcPr>
                </a:tc>
                <a:extLst>
                  <a:ext uri="{0D108BD9-81ED-4DB2-BD59-A6C34878D82A}">
                    <a16:rowId xmlns:a16="http://schemas.microsoft.com/office/drawing/2014/main" val="10000"/>
                  </a:ext>
                </a:extLst>
              </a:tr>
            </a:tbl>
          </a:graphicData>
        </a:graphic>
      </p:graphicFrame>
      <p:pic>
        <p:nvPicPr>
          <p:cNvPr id="102" name="Picture 1"/>
          <p:cNvPicPr/>
          <p:nvPr/>
        </p:nvPicPr>
        <p:blipFill>
          <a:blip r:embed="rId3"/>
          <a:stretch/>
        </p:blipFill>
        <p:spPr>
          <a:xfrm>
            <a:off x="4079776" y="108720"/>
            <a:ext cx="2160240" cy="1157400"/>
          </a:xfrm>
          <a:prstGeom prst="rect">
            <a:avLst/>
          </a:prstGeom>
          <a:ln>
            <a:noFill/>
          </a:ln>
        </p:spPr>
      </p:pic>
      <p:grpSp>
        <p:nvGrpSpPr>
          <p:cNvPr id="103" name="Group 3"/>
          <p:cNvGrpSpPr/>
          <p:nvPr/>
        </p:nvGrpSpPr>
        <p:grpSpPr>
          <a:xfrm>
            <a:off x="1055520" y="108720"/>
            <a:ext cx="8805600" cy="1171080"/>
            <a:chOff x="1055520" y="108720"/>
            <a:chExt cx="8805600" cy="1171080"/>
          </a:xfrm>
        </p:grpSpPr>
        <p:pic>
          <p:nvPicPr>
            <p:cNvPr id="104" name="Picture 3"/>
            <p:cNvPicPr/>
            <p:nvPr/>
          </p:nvPicPr>
          <p:blipFill>
            <a:blip r:embed="rId4" cstate="print"/>
            <a:stretch/>
          </p:blipFill>
          <p:spPr>
            <a:xfrm>
              <a:off x="1055520" y="108720"/>
              <a:ext cx="1519560" cy="1157400"/>
            </a:xfrm>
            <a:prstGeom prst="rect">
              <a:avLst/>
            </a:prstGeom>
            <a:ln>
              <a:noFill/>
            </a:ln>
          </p:spPr>
        </p:pic>
        <p:pic>
          <p:nvPicPr>
            <p:cNvPr id="106" name="Picture 6"/>
            <p:cNvPicPr/>
            <p:nvPr/>
          </p:nvPicPr>
          <p:blipFill>
            <a:blip r:embed="rId5" cstate="print"/>
            <a:stretch/>
          </p:blipFill>
          <p:spPr>
            <a:xfrm>
              <a:off x="8270640" y="122400"/>
              <a:ext cx="1590480" cy="1157400"/>
            </a:xfrm>
            <a:prstGeom prst="rect">
              <a:avLst/>
            </a:prstGeom>
            <a:ln>
              <a:noFill/>
            </a:ln>
          </p:spPr>
        </p:pic>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9496" y="6165304"/>
            <a:ext cx="8540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Υπότιτλος 2"/>
          <p:cNvSpPr>
            <a:spLocks noGrp="1"/>
          </p:cNvSpPr>
          <p:nvPr>
            <p:ph type="subTitle"/>
          </p:nvPr>
        </p:nvSpPr>
        <p:spPr>
          <a:xfrm>
            <a:off x="372189" y="1484784"/>
            <a:ext cx="11809312" cy="615553"/>
          </a:xfrm>
        </p:spPr>
        <p:txBody>
          <a:bodyPr/>
          <a:lstStyle/>
          <a:p>
            <a:r>
              <a:rPr lang="en-US" sz="2000" kern="1200" spc="-1" dirty="0">
                <a:solidFill>
                  <a:srgbClr val="FFFFFF"/>
                </a:solidFill>
                <a:effectLst>
                  <a:outerShdw blurRad="38100" dist="38100" dir="2700000" algn="tl">
                    <a:srgbClr val="000000">
                      <a:alpha val="43137"/>
                    </a:srgbClr>
                  </a:outerShdw>
                </a:effectLst>
                <a:latin typeface="Century Gothic"/>
                <a:ea typeface="+mn-ea"/>
                <a:cs typeface="+mn-cs"/>
              </a:rPr>
              <a:t>Overview of the illegal constructions in </a:t>
            </a:r>
            <a:r>
              <a:rPr lang="en-US" sz="2000" kern="1200" spc="-1" dirty="0" err="1">
                <a:solidFill>
                  <a:srgbClr val="FFFFFF"/>
                </a:solidFill>
                <a:effectLst>
                  <a:outerShdw blurRad="38100" dist="38100" dir="2700000" algn="tl">
                    <a:srgbClr val="000000">
                      <a:alpha val="43137"/>
                    </a:srgbClr>
                  </a:outerShdw>
                </a:effectLst>
                <a:latin typeface="Century Gothic"/>
                <a:ea typeface="+mn-ea"/>
                <a:cs typeface="+mn-cs"/>
              </a:rPr>
              <a:t>Laganas</a:t>
            </a:r>
            <a:r>
              <a:rPr lang="en-US" sz="2000" kern="1200" spc="-1" dirty="0">
                <a:solidFill>
                  <a:srgbClr val="FFFFFF"/>
                </a:solidFill>
                <a:effectLst>
                  <a:outerShdw blurRad="38100" dist="38100" dir="2700000" algn="tl">
                    <a:srgbClr val="000000">
                      <a:alpha val="43137"/>
                    </a:srgbClr>
                  </a:outerShdw>
                </a:effectLst>
                <a:latin typeface="Century Gothic"/>
                <a:ea typeface="+mn-ea"/>
                <a:cs typeface="+mn-cs"/>
              </a:rPr>
              <a:t> Bay and their possible threat to the ecosystem</a:t>
            </a:r>
            <a:endParaRPr lang="el-GR" sz="2000" kern="1200" spc="-1" dirty="0">
              <a:solidFill>
                <a:srgbClr val="FFFFFF"/>
              </a:solidFill>
              <a:effectLst>
                <a:outerShdw blurRad="38100" dist="38100" dir="2700000" algn="tl">
                  <a:srgbClr val="000000">
                    <a:alpha val="43137"/>
                  </a:srgbClr>
                </a:outerShdw>
              </a:effectLst>
              <a:latin typeface="Century Gothic"/>
              <a:ea typeface="+mn-ea"/>
              <a:cs typeface="+mn-cs"/>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800" y="260648"/>
            <a:ext cx="2011362"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62" y="270004"/>
            <a:ext cx="8809038"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843" y="6237312"/>
            <a:ext cx="8540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3655" y="2109472"/>
            <a:ext cx="11568608" cy="3970318"/>
          </a:xfrm>
          <a:prstGeom prst="rect">
            <a:avLst/>
          </a:prstGeom>
          <a:noFill/>
        </p:spPr>
        <p:txBody>
          <a:bodyPr wrap="square" rtlCol="0">
            <a:spAutoFit/>
          </a:bodyPr>
          <a:lstStyle/>
          <a:p>
            <a:pPr marL="285750" indent="-285750">
              <a:buFont typeface="Wingdings" panose="05000000000000000000" pitchFamily="2" charset="2"/>
              <a:buChar char="ü"/>
            </a:pPr>
            <a:r>
              <a:rPr lang="en-US" spc="-1" dirty="0">
                <a:solidFill>
                  <a:srgbClr val="FFFFFF"/>
                </a:solidFill>
                <a:latin typeface="Century Gothic"/>
              </a:rPr>
              <a:t>Some illegal constructions in Dafni, but this area is closely monitored during the day and night (no umbrellas on the seafront in contrast to </a:t>
            </a:r>
            <a:r>
              <a:rPr lang="en-US" spc="-1" dirty="0" err="1">
                <a:solidFill>
                  <a:srgbClr val="FFFFFF"/>
                </a:solidFill>
                <a:latin typeface="Century Gothic"/>
              </a:rPr>
              <a:t>Gerakas</a:t>
            </a:r>
            <a:r>
              <a:rPr lang="en-US" spc="-1" dirty="0">
                <a:solidFill>
                  <a:srgbClr val="FFFFFF"/>
                </a:solidFill>
                <a:latin typeface="Century Gothic"/>
              </a:rPr>
              <a:t> and </a:t>
            </a:r>
            <a:r>
              <a:rPr lang="en-US" spc="-1" dirty="0" err="1">
                <a:solidFill>
                  <a:srgbClr val="FFFFFF"/>
                </a:solidFill>
                <a:latin typeface="Century Gothic"/>
              </a:rPr>
              <a:t>Kalamaki</a:t>
            </a:r>
            <a:r>
              <a:rPr lang="en-US" spc="-1" dirty="0">
                <a:solidFill>
                  <a:srgbClr val="FFFFFF"/>
                </a:solidFill>
                <a:latin typeface="Century Gothic"/>
              </a:rPr>
              <a:t> and continuous patrolling) by the staff of NMPZ</a:t>
            </a:r>
          </a:p>
          <a:p>
            <a:pPr marL="285750" indent="-285750">
              <a:buFont typeface="Wingdings" panose="05000000000000000000" pitchFamily="2" charset="2"/>
              <a:buChar char="ü"/>
            </a:pPr>
            <a:r>
              <a:rPr lang="en-US" spc="-1" dirty="0">
                <a:solidFill>
                  <a:srgbClr val="FFFFFF"/>
                </a:solidFill>
                <a:latin typeface="Century Gothic"/>
              </a:rPr>
              <a:t>An illegal road (landscape protection-F1) and two illegal buildings within the NMPZ protected area (</a:t>
            </a:r>
            <a:r>
              <a:rPr lang="en-US" spc="-1" dirty="0" err="1">
                <a:solidFill>
                  <a:srgbClr val="FFFFFF"/>
                </a:solidFill>
                <a:latin typeface="Century Gothic"/>
              </a:rPr>
              <a:t>Gerakas</a:t>
            </a:r>
            <a:r>
              <a:rPr lang="en-US" spc="-1" dirty="0">
                <a:solidFill>
                  <a:srgbClr val="FFFFFF"/>
                </a:solidFill>
                <a:latin typeface="Century Gothic"/>
              </a:rPr>
              <a:t>-Nature protection-P2) have been reported and prosecuted, but even if these constructions do not currently directly put in danger the protected nesting beaches, much efforts have been made in order to involve all  law enforcement services (e.g. COIEL/SYGAPEZ, Regional Environment Service, Local urban planning service) that should lead to the demolition of those illegal infrastructures. </a:t>
            </a:r>
          </a:p>
          <a:p>
            <a:pPr marL="285750" indent="-285750">
              <a:buFont typeface="Wingdings" panose="05000000000000000000" pitchFamily="2" charset="2"/>
              <a:buChar char="ü"/>
            </a:pPr>
            <a:r>
              <a:rPr lang="en-US" spc="-1" dirty="0">
                <a:solidFill>
                  <a:srgbClr val="FFFFFF"/>
                </a:solidFill>
                <a:latin typeface="Century Gothic"/>
              </a:rPr>
              <a:t>A fine of €245,000 was imposed by the local Urban Planning Authority to the owner of the 2 illegal buildings</a:t>
            </a:r>
          </a:p>
          <a:p>
            <a:pPr marL="285750" indent="-285750">
              <a:buFont typeface="Wingdings" panose="05000000000000000000" pitchFamily="2" charset="2"/>
              <a:buChar char="ü"/>
            </a:pPr>
            <a:r>
              <a:rPr lang="en-US" spc="-1" dirty="0">
                <a:solidFill>
                  <a:srgbClr val="FFFFFF"/>
                </a:solidFill>
                <a:latin typeface="Century Gothic"/>
              </a:rPr>
              <a:t>The majority of serious cases of violations related to the complaints (e.g. illegal roadway, illegally placed beach equipment, sand dunes degradation or other illegal constructions) have ended up in court and have either been tried or are under pre-trial investigation</a:t>
            </a:r>
            <a:endParaRPr lang="el-GR" spc="-1" dirty="0">
              <a:solidFill>
                <a:srgbClr val="FFFFFF"/>
              </a:solidFill>
              <a:latin typeface="Century Gothic"/>
            </a:endParaRPr>
          </a:p>
        </p:txBody>
      </p:sp>
    </p:spTree>
    <p:extLst>
      <p:ext uri="{BB962C8B-B14F-4D97-AF65-F5344CB8AC3E}">
        <p14:creationId xmlns:p14="http://schemas.microsoft.com/office/powerpoint/2010/main" val="3465008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Υπότιτλος 2"/>
          <p:cNvSpPr>
            <a:spLocks noGrp="1"/>
          </p:cNvSpPr>
          <p:nvPr>
            <p:ph type="subTitle"/>
          </p:nvPr>
        </p:nvSpPr>
        <p:spPr>
          <a:xfrm>
            <a:off x="601809" y="1461488"/>
            <a:ext cx="10972440" cy="307777"/>
          </a:xfrm>
        </p:spPr>
        <p:txBody>
          <a:bodyPr/>
          <a:lstStyle/>
          <a:p>
            <a:pPr algn="ctr"/>
            <a:r>
              <a:rPr lang="en-US" sz="2000" kern="1200" spc="-1" dirty="0">
                <a:solidFill>
                  <a:srgbClr val="FFFFFF"/>
                </a:solidFill>
                <a:effectLst>
                  <a:outerShdw blurRad="38100" dist="38100" dir="2700000" algn="tl">
                    <a:srgbClr val="000000">
                      <a:alpha val="43137"/>
                    </a:srgbClr>
                  </a:outerShdw>
                </a:effectLst>
                <a:latin typeface="Century Gothic"/>
                <a:ea typeface="+mn-ea"/>
                <a:cs typeface="+mn-cs"/>
              </a:rPr>
              <a:t>Exploration and exploitation of hydrocarbons in </a:t>
            </a:r>
            <a:r>
              <a:rPr lang="en-US" sz="2000" kern="1200" spc="-1" dirty="0" err="1">
                <a:solidFill>
                  <a:srgbClr val="FFFFFF"/>
                </a:solidFill>
                <a:effectLst>
                  <a:outerShdw blurRad="38100" dist="38100" dir="2700000" algn="tl">
                    <a:srgbClr val="000000">
                      <a:alpha val="43137"/>
                    </a:srgbClr>
                  </a:outerShdw>
                </a:effectLst>
                <a:latin typeface="Century Gothic"/>
                <a:ea typeface="+mn-ea"/>
                <a:cs typeface="+mn-cs"/>
              </a:rPr>
              <a:t>Laganas</a:t>
            </a:r>
            <a:r>
              <a:rPr lang="en-US" sz="2000" kern="1200" spc="-1" dirty="0">
                <a:solidFill>
                  <a:srgbClr val="FFFFFF"/>
                </a:solidFill>
                <a:effectLst>
                  <a:outerShdw blurRad="38100" dist="38100" dir="2700000" algn="tl">
                    <a:srgbClr val="000000">
                      <a:alpha val="43137"/>
                    </a:srgbClr>
                  </a:outerShdw>
                </a:effectLst>
                <a:latin typeface="Century Gothic"/>
                <a:ea typeface="+mn-ea"/>
                <a:cs typeface="+mn-cs"/>
              </a:rPr>
              <a:t> Bay</a:t>
            </a:r>
            <a:endParaRPr lang="el-GR" sz="2000" kern="1200" spc="-1" dirty="0">
              <a:solidFill>
                <a:srgbClr val="FFFFFF"/>
              </a:solidFill>
              <a:effectLst>
                <a:outerShdw blurRad="38100" dist="38100" dir="2700000" algn="tl">
                  <a:srgbClr val="000000">
                    <a:alpha val="43137"/>
                  </a:srgbClr>
                </a:outerShdw>
              </a:effectLst>
              <a:latin typeface="Century Gothic"/>
              <a:ea typeface="+mn-ea"/>
              <a:cs typeface="+mn-cs"/>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260648"/>
            <a:ext cx="8809038"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60" y="260648"/>
            <a:ext cx="2017712"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3097" y="6237312"/>
            <a:ext cx="8540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601809" y="1792815"/>
            <a:ext cx="11089232" cy="4278094"/>
          </a:xfrm>
          <a:prstGeom prst="rect">
            <a:avLst/>
          </a:prstGeom>
        </p:spPr>
        <p:txBody>
          <a:bodyPr wrap="square">
            <a:spAutoFit/>
          </a:bodyPr>
          <a:lstStyle/>
          <a:p>
            <a:pPr marL="285750" indent="-285750" algn="just">
              <a:buFont typeface="Wingdings" panose="05000000000000000000" pitchFamily="2" charset="2"/>
              <a:buChar char="ü"/>
            </a:pPr>
            <a:r>
              <a:rPr lang="en-US" sz="1700" spc="-1" dirty="0">
                <a:solidFill>
                  <a:srgbClr val="FFFFFF"/>
                </a:solidFill>
                <a:latin typeface="Century Gothic"/>
              </a:rPr>
              <a:t>To date, </a:t>
            </a:r>
            <a:r>
              <a:rPr lang="en-US" sz="1700" b="1" spc="-1" dirty="0">
                <a:solidFill>
                  <a:srgbClr val="FFFFFF"/>
                </a:solidFill>
                <a:latin typeface="Century Gothic"/>
              </a:rPr>
              <a:t>there is not any project </a:t>
            </a:r>
            <a:r>
              <a:rPr lang="en-US" sz="1700" spc="-1" dirty="0">
                <a:solidFill>
                  <a:srgbClr val="FFFFFF"/>
                </a:solidFill>
                <a:latin typeface="Century Gothic"/>
              </a:rPr>
              <a:t>aiming to explore or exploit hydrocarbons in </a:t>
            </a:r>
            <a:r>
              <a:rPr lang="en-US" sz="1700" spc="-1" dirty="0" err="1">
                <a:solidFill>
                  <a:srgbClr val="FFFFFF"/>
                </a:solidFill>
                <a:latin typeface="Century Gothic"/>
              </a:rPr>
              <a:t>Laganas</a:t>
            </a:r>
            <a:r>
              <a:rPr lang="en-US" sz="1700" spc="-1" dirty="0">
                <a:solidFill>
                  <a:srgbClr val="FFFFFF"/>
                </a:solidFill>
                <a:latin typeface="Century Gothic"/>
              </a:rPr>
              <a:t> Bay either having been approved or awaiting approval </a:t>
            </a:r>
          </a:p>
          <a:p>
            <a:pPr marL="285750" indent="-285750" algn="just">
              <a:buFont typeface="Wingdings" panose="05000000000000000000" pitchFamily="2" charset="2"/>
              <a:buChar char="ü"/>
            </a:pPr>
            <a:r>
              <a:rPr lang="en-US" sz="1700" spc="-1" dirty="0">
                <a:solidFill>
                  <a:srgbClr val="FFFFFF"/>
                </a:solidFill>
                <a:latin typeface="Century Gothic"/>
              </a:rPr>
              <a:t>According to the</a:t>
            </a:r>
            <a:r>
              <a:rPr lang="el-GR" sz="1700" spc="-1" dirty="0">
                <a:solidFill>
                  <a:srgbClr val="FFFFFF"/>
                </a:solidFill>
                <a:latin typeface="Century Gothic"/>
              </a:rPr>
              <a:t> </a:t>
            </a:r>
            <a:r>
              <a:rPr lang="en-US" sz="1700" spc="-1" dirty="0">
                <a:solidFill>
                  <a:srgbClr val="FFFFFF"/>
                </a:solidFill>
                <a:latin typeface="Century Gothic"/>
              </a:rPr>
              <a:t>validated SEA* of the Ionian Sea any exploration or exploitation work is not permitted either in Natura 2000 areas or in a 1-km buffer zone around these areas (point B.II., par. 3, of the SEA)</a:t>
            </a:r>
          </a:p>
          <a:p>
            <a:pPr marL="285750" indent="-285750" algn="just">
              <a:buFont typeface="Wingdings" panose="05000000000000000000" pitchFamily="2" charset="2"/>
              <a:buChar char="ü"/>
            </a:pPr>
            <a:r>
              <a:rPr lang="en-US" sz="1700" spc="-1" dirty="0">
                <a:solidFill>
                  <a:srgbClr val="FFFFFF"/>
                </a:solidFill>
                <a:latin typeface="Century Gothic"/>
              </a:rPr>
              <a:t>The exploration and exploitation programme of the government is aligned with the </a:t>
            </a:r>
            <a:r>
              <a:rPr lang="en-US" sz="1700" b="1" spc="-1" dirty="0">
                <a:solidFill>
                  <a:srgbClr val="FFFFFF"/>
                </a:solidFill>
                <a:latin typeface="Century Gothic"/>
              </a:rPr>
              <a:t>EU Directive No. 94/22/EC</a:t>
            </a:r>
            <a:r>
              <a:rPr lang="en-US" sz="1700" spc="-1" dirty="0">
                <a:solidFill>
                  <a:srgbClr val="FFFFFF"/>
                </a:solidFill>
                <a:latin typeface="Century Gothic"/>
              </a:rPr>
              <a:t> (point A.I. of the SEA)</a:t>
            </a:r>
          </a:p>
          <a:p>
            <a:pPr marL="285750" indent="-285750" algn="just">
              <a:buFont typeface="Wingdings" panose="05000000000000000000" pitchFamily="2" charset="2"/>
              <a:buChar char="ü"/>
            </a:pPr>
            <a:r>
              <a:rPr lang="en-US" sz="1700" spc="-1" dirty="0">
                <a:solidFill>
                  <a:srgbClr val="FFFFFF"/>
                </a:solidFill>
                <a:latin typeface="Century Gothic"/>
              </a:rPr>
              <a:t>A special </a:t>
            </a:r>
            <a:r>
              <a:rPr lang="en-US" sz="1700" b="1" spc="-1" dirty="0">
                <a:solidFill>
                  <a:srgbClr val="FFFFFF"/>
                </a:solidFill>
                <a:latin typeface="Century Gothic"/>
              </a:rPr>
              <a:t>Environmental Action Plan </a:t>
            </a:r>
            <a:r>
              <a:rPr lang="en-US" sz="1700" spc="-1" dirty="0">
                <a:solidFill>
                  <a:srgbClr val="FFFFFF"/>
                </a:solidFill>
                <a:latin typeface="Century Gothic"/>
              </a:rPr>
              <a:t>of seismic surveying will be carried out (point B.II., par. 4, of the SEA):</a:t>
            </a:r>
          </a:p>
          <a:p>
            <a:pPr algn="just"/>
            <a:r>
              <a:rPr lang="en-US" sz="1700" spc="-1" dirty="0">
                <a:solidFill>
                  <a:srgbClr val="FFFFFF"/>
                </a:solidFill>
                <a:latin typeface="Century Gothic"/>
              </a:rPr>
              <a:t>	1. to ensure the compliance of seismic surveying with existing environmental legislation</a:t>
            </a:r>
          </a:p>
          <a:p>
            <a:pPr algn="just"/>
            <a:r>
              <a:rPr lang="en-US" sz="1700" spc="-1" dirty="0">
                <a:solidFill>
                  <a:srgbClr val="FFFFFF"/>
                </a:solidFill>
                <a:latin typeface="Century Gothic"/>
              </a:rPr>
              <a:t>	encompassing any provisions related to species and area protection as well as pollution avoidance</a:t>
            </a:r>
          </a:p>
          <a:p>
            <a:pPr algn="just"/>
            <a:r>
              <a:rPr lang="en-US" sz="1700" spc="-1" dirty="0">
                <a:solidFill>
                  <a:srgbClr val="FFFFFF"/>
                </a:solidFill>
                <a:latin typeface="Century Gothic"/>
              </a:rPr>
              <a:t>	2. to minimize the impact of seismic surveying on marine turtles (especially </a:t>
            </a:r>
            <a:r>
              <a:rPr lang="en-US" sz="1700" b="1" i="1" spc="-1" dirty="0">
                <a:solidFill>
                  <a:srgbClr val="FFFFFF"/>
                </a:solidFill>
                <a:latin typeface="Century Gothic"/>
              </a:rPr>
              <a:t>C. </a:t>
            </a:r>
            <a:r>
              <a:rPr lang="en-US" sz="1700" b="1" i="1" spc="-1" dirty="0" err="1">
                <a:solidFill>
                  <a:srgbClr val="FFFFFF"/>
                </a:solidFill>
                <a:latin typeface="Century Gothic"/>
              </a:rPr>
              <a:t>caretta</a:t>
            </a:r>
            <a:r>
              <a:rPr lang="en-US" sz="1700" spc="-1" dirty="0">
                <a:solidFill>
                  <a:srgbClr val="FFFFFF"/>
                </a:solidFill>
                <a:latin typeface="Century Gothic"/>
              </a:rPr>
              <a:t>),</a:t>
            </a:r>
          </a:p>
          <a:p>
            <a:pPr algn="just"/>
            <a:r>
              <a:rPr lang="en-US" sz="1700" spc="-1" dirty="0">
                <a:solidFill>
                  <a:srgbClr val="FFFFFF"/>
                </a:solidFill>
                <a:latin typeface="Century Gothic"/>
              </a:rPr>
              <a:t>	seals, Cetaceans and other sea mammals as well as any other significant marine species</a:t>
            </a:r>
          </a:p>
          <a:p>
            <a:pPr algn="just"/>
            <a:endParaRPr lang="en-US" sz="1600" spc="-1" dirty="0">
              <a:solidFill>
                <a:srgbClr val="FFFFFF"/>
              </a:solidFill>
              <a:latin typeface="Century Gothic"/>
            </a:endParaRPr>
          </a:p>
          <a:p>
            <a:pPr algn="just"/>
            <a:r>
              <a:rPr lang="en-US" spc="-1" dirty="0">
                <a:solidFill>
                  <a:srgbClr val="FFFFFF"/>
                </a:solidFill>
                <a:latin typeface="Century Gothic"/>
              </a:rPr>
              <a:t>*</a:t>
            </a:r>
            <a:r>
              <a:rPr lang="en-US" sz="1400" i="1" spc="-1" dirty="0">
                <a:solidFill>
                  <a:srgbClr val="FFFFFF"/>
                </a:solidFill>
                <a:latin typeface="Century Gothic"/>
              </a:rPr>
              <a:t>Strategic Environmental Assessment </a:t>
            </a:r>
            <a:r>
              <a:rPr lang="en-US" sz="1400" spc="-1" dirty="0">
                <a:solidFill>
                  <a:srgbClr val="FFFFFF"/>
                </a:solidFill>
                <a:latin typeface="Century Gothic"/>
              </a:rPr>
              <a:t>(Ministerial Decision Ref. no. 30373/3.07.2017) </a:t>
            </a:r>
            <a:endParaRPr lang="el-GR" sz="1400" i="1" spc="-1" dirty="0">
              <a:solidFill>
                <a:srgbClr val="FFFFFF"/>
              </a:solidFill>
              <a:latin typeface="Century Gothic"/>
            </a:endParaRPr>
          </a:p>
        </p:txBody>
      </p:sp>
    </p:spTree>
    <p:extLst>
      <p:ext uri="{BB962C8B-B14F-4D97-AF65-F5344CB8AC3E}">
        <p14:creationId xmlns:p14="http://schemas.microsoft.com/office/powerpoint/2010/main" val="75924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Υπότιτλος 2"/>
          <p:cNvSpPr>
            <a:spLocks noGrp="1"/>
          </p:cNvSpPr>
          <p:nvPr>
            <p:ph type="subTitle"/>
          </p:nvPr>
        </p:nvSpPr>
        <p:spPr>
          <a:xfrm>
            <a:off x="645784" y="1830739"/>
            <a:ext cx="10972440" cy="292388"/>
          </a:xfrm>
        </p:spPr>
        <p:txBody>
          <a:bodyPr/>
          <a:lstStyle/>
          <a:p>
            <a:pPr algn="ctr"/>
            <a:r>
              <a:rPr lang="en-US" sz="1900" kern="1200" spc="-1" dirty="0">
                <a:solidFill>
                  <a:srgbClr val="FFFFFF"/>
                </a:solidFill>
                <a:effectLst>
                  <a:outerShdw blurRad="38100" dist="38100" dir="2700000" algn="tl">
                    <a:srgbClr val="000000">
                      <a:alpha val="43137"/>
                    </a:srgbClr>
                  </a:outerShdw>
                </a:effectLst>
                <a:latin typeface="Century Gothic"/>
                <a:ea typeface="+mn-ea"/>
                <a:cs typeface="+mn-cs"/>
              </a:rPr>
              <a:t>Timeline for the adoption of the Ministerial decision for the designation of conservation targets</a:t>
            </a:r>
            <a:endParaRPr lang="el-GR" sz="1900" kern="1200" spc="-1" dirty="0">
              <a:solidFill>
                <a:srgbClr val="FFFFFF"/>
              </a:solidFill>
              <a:effectLst>
                <a:outerShdw blurRad="38100" dist="38100" dir="2700000" algn="tl">
                  <a:srgbClr val="000000">
                    <a:alpha val="43137"/>
                  </a:srgbClr>
                </a:outerShdw>
              </a:effectLst>
              <a:latin typeface="Century Gothic"/>
              <a:ea typeface="+mn-ea"/>
              <a:cs typeface="+mn-cs"/>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260648"/>
            <a:ext cx="8809038"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792" y="260648"/>
            <a:ext cx="2017712"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551384" y="2420888"/>
            <a:ext cx="11161240" cy="3416320"/>
          </a:xfrm>
          <a:prstGeom prst="rect">
            <a:avLst/>
          </a:prstGeom>
        </p:spPr>
        <p:txBody>
          <a:bodyPr wrap="square">
            <a:spAutoFit/>
          </a:bodyPr>
          <a:lstStyle/>
          <a:p>
            <a:pPr marL="285750" indent="-285750" algn="just">
              <a:buFont typeface="Wingdings" panose="05000000000000000000" pitchFamily="2" charset="2"/>
              <a:buChar char="ü"/>
            </a:pPr>
            <a:r>
              <a:rPr lang="en-US" spc="-1" dirty="0">
                <a:solidFill>
                  <a:srgbClr val="FFFFFF"/>
                </a:solidFill>
                <a:latin typeface="Century Gothic"/>
              </a:rPr>
              <a:t>The first Ministerial decision for the designation of national conservation targets for 21 natural habitats and 55 species of Union concern was recently issued in the Government Gazette (April 2021) </a:t>
            </a:r>
          </a:p>
          <a:p>
            <a:pPr marL="285750" indent="-285750" algn="just">
              <a:buFont typeface="Wingdings" panose="05000000000000000000" pitchFamily="2" charset="2"/>
              <a:buChar char="ü"/>
            </a:pPr>
            <a:r>
              <a:rPr lang="en-US" spc="-1" dirty="0">
                <a:solidFill>
                  <a:srgbClr val="FFFFFF"/>
                </a:solidFill>
                <a:latin typeface="Century Gothic"/>
              </a:rPr>
              <a:t>The rest of the conservation targets as well as those over </a:t>
            </a:r>
            <a:r>
              <a:rPr lang="en-US" b="1" i="1" spc="-1" dirty="0">
                <a:solidFill>
                  <a:srgbClr val="FFFFFF"/>
                </a:solidFill>
                <a:latin typeface="Century Gothic"/>
              </a:rPr>
              <a:t>C. </a:t>
            </a:r>
            <a:r>
              <a:rPr lang="en-US" b="1" i="1" spc="-1" dirty="0" err="1">
                <a:solidFill>
                  <a:srgbClr val="FFFFFF"/>
                </a:solidFill>
                <a:latin typeface="Century Gothic"/>
              </a:rPr>
              <a:t>caretta</a:t>
            </a:r>
            <a:r>
              <a:rPr lang="en-US" b="1" i="1" spc="-1" dirty="0">
                <a:solidFill>
                  <a:srgbClr val="FFFFFF"/>
                </a:solidFill>
                <a:latin typeface="Century Gothic"/>
              </a:rPr>
              <a:t> </a:t>
            </a:r>
            <a:r>
              <a:rPr lang="en-US" spc="-1" dirty="0">
                <a:solidFill>
                  <a:srgbClr val="FFFFFF"/>
                </a:solidFill>
                <a:latin typeface="Century Gothic"/>
              </a:rPr>
              <a:t>are expected to be issued after the completion of the ‘Monitoring and evaluation of the conservation status of amphibians/reptiles (except for marine species) of Community &amp; National Concern, in Greece’ Project, which is currently under tender process and is expected to last 26 months after the award of the contract</a:t>
            </a:r>
          </a:p>
          <a:p>
            <a:pPr marL="285750" indent="-285750" algn="just">
              <a:buFont typeface="Wingdings" panose="05000000000000000000" pitchFamily="2" charset="2"/>
              <a:buChar char="ü"/>
            </a:pPr>
            <a:r>
              <a:rPr lang="en-US" spc="-1" dirty="0">
                <a:solidFill>
                  <a:srgbClr val="FFFFFF"/>
                </a:solidFill>
                <a:latin typeface="Century Gothic"/>
              </a:rPr>
              <a:t>A 2</a:t>
            </a:r>
            <a:r>
              <a:rPr lang="en-US" spc="-1" baseline="30000" dirty="0">
                <a:solidFill>
                  <a:srgbClr val="FFFFFF"/>
                </a:solidFill>
                <a:latin typeface="Century Gothic"/>
              </a:rPr>
              <a:t>nd</a:t>
            </a:r>
            <a:r>
              <a:rPr lang="en-US" spc="-1" dirty="0">
                <a:solidFill>
                  <a:srgbClr val="FFFFFF"/>
                </a:solidFill>
                <a:latin typeface="Century Gothic"/>
              </a:rPr>
              <a:t> draft Ministerial Decision will have been elaborated by the end of 2021 on the designation of ‘Special Areas of Conservation (SACs)’ conservation targets based on the 1</a:t>
            </a:r>
            <a:r>
              <a:rPr lang="en-US" spc="-1" baseline="30000" dirty="0">
                <a:solidFill>
                  <a:srgbClr val="FFFFFF"/>
                </a:solidFill>
                <a:latin typeface="Century Gothic"/>
              </a:rPr>
              <a:t>st</a:t>
            </a:r>
            <a:r>
              <a:rPr lang="en-US" spc="-1" dirty="0">
                <a:solidFill>
                  <a:srgbClr val="FFFFFF"/>
                </a:solidFill>
                <a:latin typeface="Century Gothic"/>
              </a:rPr>
              <a:t> Monitoring &amp; Assessment Project of the Conservation Status of Protected Species and Habitats in Greece which ended last decade</a:t>
            </a:r>
            <a:endParaRPr lang="el-GR" spc="-1" dirty="0">
              <a:solidFill>
                <a:srgbClr val="FFFFFF"/>
              </a:solidFill>
              <a:latin typeface="Century Gothic"/>
            </a:endParaRP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560" y="6237312"/>
            <a:ext cx="8540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003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195120" y="2003400"/>
            <a:ext cx="1180116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algn="r">
              <a:lnSpc>
                <a:spcPct val="100000"/>
              </a:lnSpc>
            </a:pPr>
            <a:endParaRPr lang="el-GR" sz="1800" b="0" strike="noStrike" spc="-1">
              <a:latin typeface="Arial"/>
            </a:endParaRPr>
          </a:p>
          <a:p>
            <a:pPr marL="457200" algn="r">
              <a:lnSpc>
                <a:spcPct val="100000"/>
              </a:lnSpc>
            </a:pPr>
            <a:endParaRPr lang="el-GR" sz="1800" b="0" strike="noStrike" spc="-1">
              <a:latin typeface="Arial"/>
            </a:endParaRPr>
          </a:p>
          <a:p>
            <a:pPr marL="457200" algn="r">
              <a:lnSpc>
                <a:spcPct val="100000"/>
              </a:lnSpc>
            </a:pPr>
            <a:endParaRPr lang="el-GR" sz="1800" b="0" strike="noStrike" spc="-1">
              <a:latin typeface="Arial"/>
            </a:endParaRPr>
          </a:p>
          <a:p>
            <a:pPr marL="457200" algn="r">
              <a:lnSpc>
                <a:spcPct val="100000"/>
              </a:lnSpc>
            </a:pPr>
            <a:endParaRPr lang="el-GR" sz="1800" b="0" strike="noStrike" spc="-1">
              <a:latin typeface="Arial"/>
            </a:endParaRPr>
          </a:p>
        </p:txBody>
      </p:sp>
      <p:pic>
        <p:nvPicPr>
          <p:cNvPr id="145" name="Picture 1"/>
          <p:cNvPicPr/>
          <p:nvPr/>
        </p:nvPicPr>
        <p:blipFill>
          <a:blip r:embed="rId3"/>
          <a:stretch/>
        </p:blipFill>
        <p:spPr>
          <a:xfrm>
            <a:off x="4223792" y="94414"/>
            <a:ext cx="2015924" cy="1157400"/>
          </a:xfrm>
          <a:prstGeom prst="rect">
            <a:avLst/>
          </a:prstGeom>
          <a:ln>
            <a:noFill/>
          </a:ln>
        </p:spPr>
      </p:pic>
      <p:grpSp>
        <p:nvGrpSpPr>
          <p:cNvPr id="146" name="Group 3"/>
          <p:cNvGrpSpPr/>
          <p:nvPr/>
        </p:nvGrpSpPr>
        <p:grpSpPr>
          <a:xfrm>
            <a:off x="1055520" y="108720"/>
            <a:ext cx="8805600" cy="1171080"/>
            <a:chOff x="1055520" y="108720"/>
            <a:chExt cx="8805600" cy="1171080"/>
          </a:xfrm>
        </p:grpSpPr>
        <p:pic>
          <p:nvPicPr>
            <p:cNvPr id="147" name="Picture 6"/>
            <p:cNvPicPr/>
            <p:nvPr/>
          </p:nvPicPr>
          <p:blipFill>
            <a:blip r:embed="rId4" cstate="print"/>
            <a:stretch/>
          </p:blipFill>
          <p:spPr>
            <a:xfrm>
              <a:off x="1055520" y="108720"/>
              <a:ext cx="1519560" cy="1157400"/>
            </a:xfrm>
            <a:prstGeom prst="rect">
              <a:avLst/>
            </a:prstGeom>
            <a:ln>
              <a:noFill/>
            </a:ln>
          </p:spPr>
        </p:pic>
        <p:pic>
          <p:nvPicPr>
            <p:cNvPr id="149" name="Picture 8"/>
            <p:cNvPicPr/>
            <p:nvPr/>
          </p:nvPicPr>
          <p:blipFill>
            <a:blip r:embed="rId5" cstate="print"/>
            <a:stretch/>
          </p:blipFill>
          <p:spPr>
            <a:xfrm>
              <a:off x="8270640" y="122400"/>
              <a:ext cx="1590480" cy="1157400"/>
            </a:xfrm>
            <a:prstGeom prst="rect">
              <a:avLst/>
            </a:prstGeom>
            <a:ln>
              <a:noFill/>
            </a:ln>
          </p:spPr>
        </p:pic>
      </p:gr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3512" y="6307078"/>
            <a:ext cx="8540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425" y="2379663"/>
            <a:ext cx="10974388"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109800" y="2204864"/>
            <a:ext cx="11742840" cy="3838456"/>
          </a:xfrm>
          <a:prstGeom prst="rect">
            <a:avLst/>
          </a:prstGeom>
          <a:noFill/>
          <a:ln>
            <a:noFill/>
          </a:ln>
        </p:spPr>
        <p:txBody>
          <a:bodyPr>
            <a:noAutofit/>
          </a:bodyPr>
          <a:lstStyle/>
          <a:p>
            <a:pPr marL="342900" indent="-342900" algn="just">
              <a:lnSpc>
                <a:spcPct val="100000"/>
              </a:lnSpc>
              <a:spcBef>
                <a:spcPts val="1199"/>
              </a:spcBef>
              <a:spcAft>
                <a:spcPts val="601"/>
              </a:spcAft>
              <a:buFont typeface="Wingdings" panose="05000000000000000000" pitchFamily="2" charset="2"/>
              <a:buChar char="ü"/>
            </a:pPr>
            <a:r>
              <a:rPr lang="en-US" sz="2000" spc="-1" dirty="0">
                <a:solidFill>
                  <a:srgbClr val="FFFFFF"/>
                </a:solidFill>
                <a:latin typeface="Century Gothic"/>
              </a:rPr>
              <a:t>The new 6-year Action Plan (AP) on </a:t>
            </a:r>
            <a:r>
              <a:rPr lang="en-US" sz="2000" i="1" spc="-1" dirty="0" err="1">
                <a:solidFill>
                  <a:srgbClr val="FFFFFF"/>
                </a:solidFill>
                <a:latin typeface="Century Gothic"/>
              </a:rPr>
              <a:t>Caretta</a:t>
            </a:r>
            <a:r>
              <a:rPr lang="en-US" sz="2000" i="1" spc="-1" dirty="0">
                <a:solidFill>
                  <a:srgbClr val="FFFFFF"/>
                </a:solidFill>
                <a:latin typeface="Century Gothic"/>
              </a:rPr>
              <a:t> </a:t>
            </a:r>
            <a:r>
              <a:rPr lang="en-US" sz="2000" i="1" spc="-1" dirty="0" err="1">
                <a:solidFill>
                  <a:srgbClr val="FFFFFF"/>
                </a:solidFill>
                <a:latin typeface="Century Gothic"/>
              </a:rPr>
              <a:t>caretta</a:t>
            </a:r>
            <a:r>
              <a:rPr lang="en-US" sz="2000" i="1" spc="-1" dirty="0">
                <a:solidFill>
                  <a:srgbClr val="FFFFFF"/>
                </a:solidFill>
                <a:latin typeface="Century Gothic"/>
              </a:rPr>
              <a:t> </a:t>
            </a:r>
            <a:r>
              <a:rPr lang="en-US" sz="2000" spc="-1" dirty="0">
                <a:solidFill>
                  <a:srgbClr val="FFFFFF"/>
                </a:solidFill>
                <a:latin typeface="Century Gothic"/>
              </a:rPr>
              <a:t>was finally issued in August 2021 after being drafted by the NGO </a:t>
            </a:r>
            <a:r>
              <a:rPr lang="en-US" sz="2000" spc="-1" dirty="0" err="1">
                <a:solidFill>
                  <a:srgbClr val="FFFFFF"/>
                </a:solidFill>
                <a:latin typeface="Century Gothic"/>
              </a:rPr>
              <a:t>Archelon</a:t>
            </a:r>
            <a:r>
              <a:rPr lang="en-US" sz="2000" spc="-1" dirty="0">
                <a:solidFill>
                  <a:srgbClr val="FFFFFF"/>
                </a:solidFill>
                <a:latin typeface="Century Gothic"/>
              </a:rPr>
              <a:t> and entered into public consultation as part of the LIFE </a:t>
            </a:r>
            <a:r>
              <a:rPr lang="en-US" sz="2000" spc="-1" dirty="0" err="1">
                <a:solidFill>
                  <a:srgbClr val="FFFFFF"/>
                </a:solidFill>
                <a:latin typeface="Century Gothic"/>
              </a:rPr>
              <a:t>Euroturtles</a:t>
            </a:r>
            <a:r>
              <a:rPr lang="en-US" sz="2000" spc="-1" dirty="0">
                <a:solidFill>
                  <a:srgbClr val="FFFFFF"/>
                </a:solidFill>
                <a:latin typeface="Century Gothic"/>
              </a:rPr>
              <a:t> Project in cooperation with LIFE IP-4 Natura Project (A.1. action) coordinated by the Ministry of Environment &amp; Energy</a:t>
            </a:r>
          </a:p>
          <a:p>
            <a:pPr marL="342900" indent="-342900" algn="just">
              <a:lnSpc>
                <a:spcPct val="100000"/>
              </a:lnSpc>
              <a:spcBef>
                <a:spcPts val="1199"/>
              </a:spcBef>
              <a:spcAft>
                <a:spcPts val="601"/>
              </a:spcAft>
              <a:buFont typeface="Wingdings" panose="05000000000000000000" pitchFamily="2" charset="2"/>
              <a:buChar char="ü"/>
            </a:pPr>
            <a:r>
              <a:rPr lang="en-US" sz="2000" spc="-1" dirty="0">
                <a:solidFill>
                  <a:srgbClr val="FFFFFF"/>
                </a:solidFill>
                <a:latin typeface="Century Gothic"/>
              </a:rPr>
              <a:t>A.1. action entails the selection of the specific habitats and species for which the APs will be formulated based on the latest data from the Monitoring &amp; Assessment Project of the Conservation Status of Protected Species and Habitats in Greece and experts’ opinion  </a:t>
            </a:r>
          </a:p>
        </p:txBody>
      </p:sp>
      <p:pic>
        <p:nvPicPr>
          <p:cNvPr id="108" name="Picture 8"/>
          <p:cNvPicPr/>
          <p:nvPr/>
        </p:nvPicPr>
        <p:blipFill>
          <a:blip r:embed="rId2"/>
          <a:stretch/>
        </p:blipFill>
        <p:spPr>
          <a:xfrm>
            <a:off x="4367808" y="122400"/>
            <a:ext cx="1913760" cy="1141864"/>
          </a:xfrm>
          <a:prstGeom prst="rect">
            <a:avLst/>
          </a:prstGeom>
          <a:ln>
            <a:noFill/>
          </a:ln>
        </p:spPr>
      </p:pic>
      <p:grpSp>
        <p:nvGrpSpPr>
          <p:cNvPr id="109" name="Group 2"/>
          <p:cNvGrpSpPr/>
          <p:nvPr/>
        </p:nvGrpSpPr>
        <p:grpSpPr>
          <a:xfrm>
            <a:off x="1055520" y="108720"/>
            <a:ext cx="8805600" cy="1171080"/>
            <a:chOff x="1055520" y="108720"/>
            <a:chExt cx="8805600" cy="1171080"/>
          </a:xfrm>
        </p:grpSpPr>
        <p:pic>
          <p:nvPicPr>
            <p:cNvPr id="110" name="Picture 10"/>
            <p:cNvPicPr/>
            <p:nvPr/>
          </p:nvPicPr>
          <p:blipFill>
            <a:blip r:embed="rId3" cstate="print"/>
            <a:stretch/>
          </p:blipFill>
          <p:spPr>
            <a:xfrm>
              <a:off x="1055520" y="108720"/>
              <a:ext cx="1519560" cy="1157400"/>
            </a:xfrm>
            <a:prstGeom prst="rect">
              <a:avLst/>
            </a:prstGeom>
            <a:ln>
              <a:noFill/>
            </a:ln>
          </p:spPr>
        </p:pic>
        <p:pic>
          <p:nvPicPr>
            <p:cNvPr id="112" name="Picture 12"/>
            <p:cNvPicPr/>
            <p:nvPr/>
          </p:nvPicPr>
          <p:blipFill>
            <a:blip r:embed="rId4" cstate="print"/>
            <a:stretch/>
          </p:blipFill>
          <p:spPr>
            <a:xfrm>
              <a:off x="8270640" y="122400"/>
              <a:ext cx="1590480" cy="1157400"/>
            </a:xfrm>
            <a:prstGeom prst="rect">
              <a:avLst/>
            </a:prstGeom>
            <a:ln>
              <a:noFill/>
            </a:ln>
          </p:spPr>
        </p:pic>
      </p:gr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5300" y="6165304"/>
            <a:ext cx="8540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2495600" y="1628800"/>
            <a:ext cx="6766339" cy="400110"/>
          </a:xfrm>
          <a:prstGeom prst="rect">
            <a:avLst/>
          </a:prstGeom>
        </p:spPr>
        <p:txBody>
          <a:bodyPr wrap="none">
            <a:spAutoFit/>
          </a:bodyPr>
          <a:lstStyle/>
          <a:p>
            <a:pPr algn="ctr">
              <a:spcBef>
                <a:spcPts val="1199"/>
              </a:spcBef>
              <a:spcAft>
                <a:spcPts val="601"/>
              </a:spcAft>
            </a:pPr>
            <a:r>
              <a:rPr lang="en-US" sz="2000" spc="-1" dirty="0">
                <a:solidFill>
                  <a:srgbClr val="FFFFFF"/>
                </a:solidFill>
                <a:effectLst>
                  <a:outerShdw blurRad="38100" dist="38100" dir="2700000" algn="tl">
                    <a:srgbClr val="000000">
                      <a:alpha val="43137"/>
                    </a:srgbClr>
                  </a:outerShdw>
                </a:effectLst>
                <a:latin typeface="Century Gothic"/>
              </a:rPr>
              <a:t>Update on the implementation of the EU LIFE project</a:t>
            </a:r>
            <a:endParaRPr lang="el-GR" sz="2000" spc="-1" dirty="0">
              <a:solidFill>
                <a:srgbClr val="FFFFFF"/>
              </a:solidFill>
              <a:effectLst>
                <a:outerShdw blurRad="38100" dist="38100" dir="2700000" algn="tl">
                  <a:srgbClr val="000000">
                    <a:alpha val="43137"/>
                  </a:srgbClr>
                </a:outerShdw>
              </a:effectLst>
              <a:latin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137794" y="1279800"/>
            <a:ext cx="11818848" cy="4957512"/>
          </a:xfrm>
          <a:prstGeom prst="rect">
            <a:avLst/>
          </a:prstGeom>
          <a:noFill/>
          <a:ln>
            <a:noFill/>
          </a:ln>
        </p:spPr>
        <p:txBody>
          <a:bodyPr>
            <a:noAutofit/>
          </a:bodyPr>
          <a:lstStyle/>
          <a:p>
            <a:pPr algn="ctr">
              <a:lnSpc>
                <a:spcPct val="100000"/>
              </a:lnSpc>
              <a:spcBef>
                <a:spcPts val="1199"/>
              </a:spcBef>
              <a:spcAft>
                <a:spcPts val="601"/>
              </a:spcAft>
            </a:pPr>
            <a:r>
              <a:rPr lang="en-US" sz="2000" spc="-1" dirty="0">
                <a:solidFill>
                  <a:srgbClr val="FFFFFF"/>
                </a:solidFill>
                <a:effectLst>
                  <a:outerShdw blurRad="38100" dist="38100" dir="2700000" algn="tl">
                    <a:srgbClr val="000000">
                      <a:alpha val="43137"/>
                    </a:srgbClr>
                  </a:outerShdw>
                </a:effectLst>
                <a:latin typeface="Century Gothic"/>
              </a:rPr>
              <a:t>Implementation of strong mitigation measures against extreme touristic pressure on the beaches during the summer season 2021 and enforcement of existing legislation</a:t>
            </a:r>
          </a:p>
          <a:p>
            <a:pPr marL="800100" lvl="1" indent="-342900" algn="just">
              <a:spcBef>
                <a:spcPts val="1199"/>
              </a:spcBef>
              <a:spcAft>
                <a:spcPts val="601"/>
              </a:spcAft>
              <a:buFont typeface="Wingdings" panose="05000000000000000000" pitchFamily="2" charset="2"/>
              <a:buChar char="ü"/>
            </a:pPr>
            <a:r>
              <a:rPr lang="en-US" sz="1700" spc="-1" dirty="0">
                <a:solidFill>
                  <a:srgbClr val="FFFFFF"/>
                </a:solidFill>
                <a:latin typeface="Century Gothic"/>
              </a:rPr>
              <a:t>Presidential Decree (PD) no. 906 Δ (Government Gazette no. 906/Δ/22.12.1999) includes </a:t>
            </a:r>
            <a:r>
              <a:rPr lang="en-US" sz="1700" b="1" spc="-1" dirty="0">
                <a:solidFill>
                  <a:srgbClr val="FFFFFF"/>
                </a:solidFill>
                <a:latin typeface="Century Gothic"/>
              </a:rPr>
              <a:t>conservation targets </a:t>
            </a:r>
            <a:r>
              <a:rPr lang="en-US" sz="1700" spc="-1" dirty="0">
                <a:solidFill>
                  <a:srgbClr val="FFFFFF"/>
                </a:solidFill>
                <a:latin typeface="Century Gothic"/>
              </a:rPr>
              <a:t>and related management measures (Art. 4, 5 &amp; 6) that are assessed, planned and implemented annually following adaptive management principles</a:t>
            </a:r>
          </a:p>
          <a:p>
            <a:pPr marL="800100" lvl="1" indent="-342900" algn="just">
              <a:spcBef>
                <a:spcPts val="1199"/>
              </a:spcBef>
              <a:spcAft>
                <a:spcPts val="601"/>
              </a:spcAft>
              <a:buFont typeface="Wingdings" panose="05000000000000000000" pitchFamily="2" charset="2"/>
              <a:buChar char="ü"/>
            </a:pPr>
            <a:r>
              <a:rPr lang="en-US" sz="1700" spc="-1" dirty="0">
                <a:solidFill>
                  <a:srgbClr val="FFFFFF"/>
                </a:solidFill>
                <a:latin typeface="Century Gothic"/>
              </a:rPr>
              <a:t>Only </a:t>
            </a:r>
            <a:r>
              <a:rPr lang="en-US" sz="1700" spc="-1" dirty="0" err="1">
                <a:solidFill>
                  <a:srgbClr val="FFFFFF"/>
                </a:solidFill>
                <a:latin typeface="Century Gothic"/>
              </a:rPr>
              <a:t>Sekania</a:t>
            </a:r>
            <a:r>
              <a:rPr lang="en-US" sz="1700" spc="-1" dirty="0">
                <a:solidFill>
                  <a:srgbClr val="FFFFFF"/>
                </a:solidFill>
                <a:latin typeface="Century Gothic"/>
              </a:rPr>
              <a:t> beach in </a:t>
            </a:r>
            <a:r>
              <a:rPr lang="en-US" sz="1700" spc="-1" dirty="0" err="1">
                <a:solidFill>
                  <a:srgbClr val="FFFFFF"/>
                </a:solidFill>
                <a:latin typeface="Century Gothic"/>
              </a:rPr>
              <a:t>Laganas</a:t>
            </a:r>
            <a:r>
              <a:rPr lang="en-US" sz="1700" spc="-1" dirty="0">
                <a:solidFill>
                  <a:srgbClr val="FFFFFF"/>
                </a:solidFill>
                <a:latin typeface="Century Gothic"/>
              </a:rPr>
              <a:t> Bay is qualified as an area of ‘absolute nature protection’</a:t>
            </a:r>
          </a:p>
          <a:p>
            <a:pPr marL="800100" lvl="1" indent="-342900" algn="just">
              <a:spcBef>
                <a:spcPts val="1199"/>
              </a:spcBef>
              <a:spcAft>
                <a:spcPts val="601"/>
              </a:spcAft>
              <a:buFont typeface="Wingdings" panose="05000000000000000000" pitchFamily="2" charset="2"/>
              <a:buChar char="ü"/>
            </a:pPr>
            <a:r>
              <a:rPr lang="en-US" sz="1700" spc="-1" dirty="0">
                <a:solidFill>
                  <a:srgbClr val="FFFFFF"/>
                </a:solidFill>
                <a:latin typeface="Century Gothic"/>
              </a:rPr>
              <a:t>After a recommendation letter from the Bureau in April 2021, the Ministry of Environment &amp; Energy </a:t>
            </a:r>
            <a:r>
              <a:rPr lang="en-US" sz="1700" b="1" spc="-1" dirty="0">
                <a:solidFill>
                  <a:srgbClr val="FFFFFF"/>
                </a:solidFill>
                <a:latin typeface="Century Gothic"/>
              </a:rPr>
              <a:t>urged the local authorities </a:t>
            </a:r>
            <a:r>
              <a:rPr lang="en-US" sz="1700" spc="-1" dirty="0">
                <a:solidFill>
                  <a:srgbClr val="FFFFFF"/>
                </a:solidFill>
                <a:latin typeface="Century Gothic"/>
              </a:rPr>
              <a:t>to take all necessary mitigation measures against extreme touristic pressure during the summer season 2021</a:t>
            </a:r>
          </a:p>
          <a:p>
            <a:pPr marL="800100" lvl="1" indent="-342900" algn="just">
              <a:spcBef>
                <a:spcPts val="1199"/>
              </a:spcBef>
              <a:spcAft>
                <a:spcPts val="601"/>
              </a:spcAft>
              <a:buFont typeface="Wingdings" panose="05000000000000000000" pitchFamily="2" charset="2"/>
              <a:buChar char="ü"/>
            </a:pPr>
            <a:r>
              <a:rPr lang="en-US" sz="1700" b="0" strike="noStrike" spc="-1" dirty="0">
                <a:solidFill>
                  <a:srgbClr val="FFFFFF"/>
                </a:solidFill>
                <a:latin typeface="Century Gothic"/>
              </a:rPr>
              <a:t>According </a:t>
            </a:r>
            <a:r>
              <a:rPr lang="en-US" sz="1700" spc="-1" dirty="0">
                <a:solidFill>
                  <a:srgbClr val="FFFFFF"/>
                </a:solidFill>
                <a:latin typeface="Century Gothic"/>
              </a:rPr>
              <a:t>to the National Marine Park of Zakynthos (NMPZ) the available dataset regarding the nesting activity of the species depicts an </a:t>
            </a:r>
            <a:r>
              <a:rPr lang="en-US" sz="1700" b="1" spc="-1" dirty="0">
                <a:solidFill>
                  <a:srgbClr val="FFFFFF"/>
                </a:solidFill>
                <a:latin typeface="Century Gothic"/>
              </a:rPr>
              <a:t>increasing trend </a:t>
            </a:r>
            <a:r>
              <a:rPr lang="en-US" sz="1700" spc="-1" dirty="0">
                <a:solidFill>
                  <a:srgbClr val="FFFFFF"/>
                </a:solidFill>
                <a:latin typeface="Century Gothic"/>
              </a:rPr>
              <a:t>of the number of nests </a:t>
            </a:r>
            <a:r>
              <a:rPr lang="en-US" sz="1700" b="1" spc="-1" dirty="0">
                <a:solidFill>
                  <a:srgbClr val="FFFFFF"/>
                </a:solidFill>
                <a:latin typeface="Century Gothic"/>
              </a:rPr>
              <a:t>over the last 10 years </a:t>
            </a:r>
            <a:r>
              <a:rPr lang="en-US" sz="1700" spc="-1" dirty="0">
                <a:solidFill>
                  <a:srgbClr val="FFFFFF"/>
                </a:solidFill>
                <a:latin typeface="Century Gothic"/>
              </a:rPr>
              <a:t>and has been scientifically assessed that the global conservation status of </a:t>
            </a:r>
            <a:r>
              <a:rPr lang="en-US" sz="1700" i="1" spc="-1" dirty="0">
                <a:solidFill>
                  <a:srgbClr val="FFFFFF"/>
                </a:solidFill>
                <a:latin typeface="Century Gothic"/>
              </a:rPr>
              <a:t>C. </a:t>
            </a:r>
            <a:r>
              <a:rPr lang="en-US" sz="1700" i="1" spc="-1" dirty="0" err="1">
                <a:solidFill>
                  <a:srgbClr val="FFFFFF"/>
                </a:solidFill>
                <a:latin typeface="Century Gothic"/>
              </a:rPr>
              <a:t>caretta</a:t>
            </a:r>
            <a:r>
              <a:rPr lang="en-US" sz="1700" i="1" spc="-1" dirty="0">
                <a:solidFill>
                  <a:srgbClr val="FFFFFF"/>
                </a:solidFill>
                <a:latin typeface="Century Gothic"/>
              </a:rPr>
              <a:t> </a:t>
            </a:r>
            <a:r>
              <a:rPr lang="en-US" sz="1700" spc="-1" dirty="0">
                <a:solidFill>
                  <a:srgbClr val="FFFFFF"/>
                </a:solidFill>
                <a:latin typeface="Century Gothic"/>
              </a:rPr>
              <a:t>in </a:t>
            </a:r>
            <a:r>
              <a:rPr lang="en-US" sz="1700" spc="-1" dirty="0" err="1">
                <a:solidFill>
                  <a:srgbClr val="FFFFFF"/>
                </a:solidFill>
                <a:latin typeface="Century Gothic"/>
              </a:rPr>
              <a:t>Laganas</a:t>
            </a:r>
            <a:r>
              <a:rPr lang="en-US" sz="1700" spc="-1" dirty="0">
                <a:solidFill>
                  <a:srgbClr val="FFFFFF"/>
                </a:solidFill>
                <a:latin typeface="Century Gothic"/>
              </a:rPr>
              <a:t> Bay is satisfactory*</a:t>
            </a:r>
          </a:p>
          <a:p>
            <a:pPr lvl="1" algn="just">
              <a:spcBef>
                <a:spcPts val="1199"/>
              </a:spcBef>
              <a:spcAft>
                <a:spcPts val="601"/>
              </a:spcAft>
            </a:pPr>
            <a:r>
              <a:rPr lang="en-US" sz="1700" i="1" spc="-1" dirty="0">
                <a:solidFill>
                  <a:srgbClr val="FFFFFF"/>
                </a:solidFill>
                <a:latin typeface="Century Gothic"/>
              </a:rPr>
              <a:t>      </a:t>
            </a:r>
            <a:r>
              <a:rPr lang="en-US" sz="1400" i="1" spc="-1" dirty="0">
                <a:solidFill>
                  <a:srgbClr val="FFFFFF"/>
                </a:solidFill>
                <a:latin typeface="Century Gothic"/>
              </a:rPr>
              <a:t>*2015- 3</a:t>
            </a:r>
            <a:r>
              <a:rPr lang="en-US" sz="1400" i="1" spc="-1" baseline="30000" dirty="0">
                <a:solidFill>
                  <a:srgbClr val="FFFFFF"/>
                </a:solidFill>
                <a:latin typeface="Century Gothic"/>
              </a:rPr>
              <a:t>rd</a:t>
            </a:r>
            <a:r>
              <a:rPr lang="en-US" sz="1400" i="1" spc="-1" dirty="0">
                <a:solidFill>
                  <a:srgbClr val="FFFFFF"/>
                </a:solidFill>
                <a:latin typeface="Century Gothic"/>
              </a:rPr>
              <a:t> assessment of conservation status of protected species and habitats in Greece-EU Directive 92/43</a:t>
            </a:r>
            <a:endParaRPr lang="en-US" sz="1400" b="0" i="1" strike="noStrike" spc="-1" dirty="0">
              <a:solidFill>
                <a:srgbClr val="FFFFFF"/>
              </a:solidFill>
              <a:latin typeface="Century Gothic"/>
            </a:endParaRPr>
          </a:p>
        </p:txBody>
      </p:sp>
      <p:pic>
        <p:nvPicPr>
          <p:cNvPr id="114" name="Picture 8"/>
          <p:cNvPicPr/>
          <p:nvPr/>
        </p:nvPicPr>
        <p:blipFill>
          <a:blip r:embed="rId2"/>
          <a:stretch/>
        </p:blipFill>
        <p:spPr>
          <a:xfrm>
            <a:off x="4223792" y="122400"/>
            <a:ext cx="1913760" cy="1157400"/>
          </a:xfrm>
          <a:prstGeom prst="rect">
            <a:avLst/>
          </a:prstGeom>
          <a:ln>
            <a:noFill/>
          </a:ln>
        </p:spPr>
      </p:pic>
      <p:grpSp>
        <p:nvGrpSpPr>
          <p:cNvPr id="115" name="Group 2"/>
          <p:cNvGrpSpPr/>
          <p:nvPr/>
        </p:nvGrpSpPr>
        <p:grpSpPr>
          <a:xfrm>
            <a:off x="1055520" y="108720"/>
            <a:ext cx="8805600" cy="1171080"/>
            <a:chOff x="1055520" y="108720"/>
            <a:chExt cx="8805600" cy="1171080"/>
          </a:xfrm>
        </p:grpSpPr>
        <p:pic>
          <p:nvPicPr>
            <p:cNvPr id="116" name="Picture 4"/>
            <p:cNvPicPr/>
            <p:nvPr/>
          </p:nvPicPr>
          <p:blipFill>
            <a:blip r:embed="rId3" cstate="print"/>
            <a:stretch/>
          </p:blipFill>
          <p:spPr>
            <a:xfrm>
              <a:off x="1055520" y="108720"/>
              <a:ext cx="1519560" cy="1157400"/>
            </a:xfrm>
            <a:prstGeom prst="rect">
              <a:avLst/>
            </a:prstGeom>
            <a:ln>
              <a:noFill/>
            </a:ln>
          </p:spPr>
        </p:pic>
        <p:pic>
          <p:nvPicPr>
            <p:cNvPr id="118" name="Picture 6"/>
            <p:cNvPicPr/>
            <p:nvPr/>
          </p:nvPicPr>
          <p:blipFill>
            <a:blip r:embed="rId4" cstate="print"/>
            <a:stretch/>
          </p:blipFill>
          <p:spPr>
            <a:xfrm>
              <a:off x="8270640" y="122400"/>
              <a:ext cx="1590480" cy="1157400"/>
            </a:xfrm>
            <a:prstGeom prst="rect">
              <a:avLst/>
            </a:prstGeom>
            <a:ln>
              <a:noFill/>
            </a:ln>
          </p:spPr>
        </p:pic>
      </p:gr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0845" y="6237312"/>
            <a:ext cx="8540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109800" y="1556792"/>
            <a:ext cx="11742840" cy="4239928"/>
          </a:xfrm>
          <a:prstGeom prst="rect">
            <a:avLst/>
          </a:prstGeom>
          <a:noFill/>
          <a:ln>
            <a:noFill/>
          </a:ln>
        </p:spPr>
        <p:txBody>
          <a:bodyPr>
            <a:noAutofit/>
          </a:bodyPr>
          <a:lstStyle/>
          <a:p>
            <a:pPr marL="342900" indent="-342900" algn="just">
              <a:spcBef>
                <a:spcPts val="1199"/>
              </a:spcBef>
              <a:spcAft>
                <a:spcPts val="601"/>
              </a:spcAft>
              <a:buFont typeface="Wingdings" panose="05000000000000000000" pitchFamily="2" charset="2"/>
              <a:buChar char="ü"/>
            </a:pPr>
            <a:r>
              <a:rPr lang="en-US" sz="2000" spc="-1" dirty="0">
                <a:solidFill>
                  <a:srgbClr val="FFFFFF"/>
                </a:solidFill>
                <a:latin typeface="Century Gothic"/>
              </a:rPr>
              <a:t>A </a:t>
            </a:r>
            <a:r>
              <a:rPr lang="en-US" sz="2000" b="1" spc="-1" dirty="0">
                <a:solidFill>
                  <a:srgbClr val="FFFFFF"/>
                </a:solidFill>
                <a:latin typeface="Century Gothic"/>
              </a:rPr>
              <a:t>constant positive trend of nesting rate </a:t>
            </a:r>
            <a:r>
              <a:rPr lang="en-US" sz="2000" spc="-1" dirty="0">
                <a:solidFill>
                  <a:srgbClr val="FFFFFF"/>
                </a:solidFill>
                <a:latin typeface="Century Gothic"/>
              </a:rPr>
              <a:t>was recorded in the last 10 years and yet in beaches with the highest touristic pressure in </a:t>
            </a:r>
            <a:r>
              <a:rPr lang="en-US" sz="2000" spc="-1" dirty="0" err="1">
                <a:solidFill>
                  <a:srgbClr val="FFFFFF"/>
                </a:solidFill>
                <a:latin typeface="Century Gothic"/>
              </a:rPr>
              <a:t>Laganas</a:t>
            </a:r>
            <a:r>
              <a:rPr lang="en-US" sz="2000" spc="-1" dirty="0">
                <a:solidFill>
                  <a:srgbClr val="FFFFFF"/>
                </a:solidFill>
                <a:latin typeface="Century Gothic"/>
              </a:rPr>
              <a:t> Bay (e.g. in the areas of </a:t>
            </a:r>
            <a:r>
              <a:rPr lang="en-US" sz="2000" spc="-1" dirty="0" err="1">
                <a:solidFill>
                  <a:srgbClr val="FFFFFF"/>
                </a:solidFill>
                <a:latin typeface="Century Gothic"/>
              </a:rPr>
              <a:t>Gerakas</a:t>
            </a:r>
            <a:r>
              <a:rPr lang="en-US" sz="2000" spc="-1" dirty="0">
                <a:solidFill>
                  <a:srgbClr val="FFFFFF"/>
                </a:solidFill>
                <a:latin typeface="Century Gothic"/>
              </a:rPr>
              <a:t> and </a:t>
            </a:r>
            <a:r>
              <a:rPr lang="en-US" sz="2000" spc="-1" dirty="0" err="1">
                <a:solidFill>
                  <a:srgbClr val="FFFFFF"/>
                </a:solidFill>
                <a:latin typeface="Century Gothic"/>
              </a:rPr>
              <a:t>Kalamaki</a:t>
            </a:r>
            <a:r>
              <a:rPr lang="en-US" sz="2000" spc="-1" dirty="0">
                <a:solidFill>
                  <a:srgbClr val="FFFFFF"/>
                </a:solidFill>
                <a:latin typeface="Century Gothic"/>
              </a:rPr>
              <a:t>) proving the effectiveness of management measures undertaken during the last </a:t>
            </a:r>
            <a:r>
              <a:rPr lang="en-US" sz="2000" spc="-1" dirty="0">
                <a:solidFill>
                  <a:schemeClr val="bg1"/>
                </a:solidFill>
                <a:latin typeface="Century Gothic"/>
              </a:rPr>
              <a:t>20 </a:t>
            </a:r>
            <a:r>
              <a:rPr lang="en-US" sz="2000" spc="-1" dirty="0">
                <a:solidFill>
                  <a:srgbClr val="FFFFFF"/>
                </a:solidFill>
                <a:latin typeface="Century Gothic"/>
              </a:rPr>
              <a:t>years in the NMPZ area as acknowledged in ARCHELON’s 2021 short report*</a:t>
            </a:r>
          </a:p>
          <a:p>
            <a:pPr marL="342900" indent="-342900" algn="just">
              <a:spcBef>
                <a:spcPts val="1199"/>
              </a:spcBef>
              <a:spcAft>
                <a:spcPts val="601"/>
              </a:spcAft>
              <a:buFont typeface="Wingdings" panose="05000000000000000000" pitchFamily="2" charset="2"/>
              <a:buChar char="ü"/>
            </a:pPr>
            <a:r>
              <a:rPr lang="en-US" sz="2000" spc="-1" dirty="0">
                <a:solidFill>
                  <a:srgbClr val="FFFFFF"/>
                </a:solidFill>
                <a:latin typeface="Century Gothic"/>
              </a:rPr>
              <a:t> The NMPZ also insists that it </a:t>
            </a:r>
            <a:r>
              <a:rPr lang="en-US" sz="2000" b="1" spc="-1" dirty="0">
                <a:solidFill>
                  <a:srgbClr val="FFFFFF"/>
                </a:solidFill>
                <a:latin typeface="Century Gothic"/>
              </a:rPr>
              <a:t>fully abides by national and EU laws </a:t>
            </a:r>
            <a:r>
              <a:rPr lang="en-US" sz="2000" spc="-1" dirty="0">
                <a:solidFill>
                  <a:srgbClr val="FFFFFF"/>
                </a:solidFill>
                <a:latin typeface="Century Gothic"/>
              </a:rPr>
              <a:t>and cooperates with environmental NGOs on site, namely WWF Hellas and ARCHELON, having signed with the latter a Memorandum of Understanding from 2006 to date, that was amended several times in order to make more effective the management measures implemented</a:t>
            </a:r>
          </a:p>
          <a:p>
            <a:pPr marL="342900" indent="-342900" algn="just">
              <a:lnSpc>
                <a:spcPct val="100000"/>
              </a:lnSpc>
              <a:spcBef>
                <a:spcPts val="1199"/>
              </a:spcBef>
              <a:spcAft>
                <a:spcPts val="601"/>
              </a:spcAft>
              <a:buFont typeface="Wingdings" panose="05000000000000000000" pitchFamily="2" charset="2"/>
              <a:buChar char="ü"/>
            </a:pPr>
            <a:r>
              <a:rPr lang="en-US" sz="2000" spc="-1" dirty="0">
                <a:solidFill>
                  <a:srgbClr val="FFFFFF"/>
                </a:solidFill>
                <a:latin typeface="Century Gothic"/>
              </a:rPr>
              <a:t>The NMPZ </a:t>
            </a:r>
            <a:r>
              <a:rPr lang="en-US" sz="2000" b="1" spc="-1" dirty="0">
                <a:solidFill>
                  <a:srgbClr val="FFFFFF"/>
                </a:solidFill>
                <a:latin typeface="Century Gothic"/>
              </a:rPr>
              <a:t>files a complaint</a:t>
            </a:r>
            <a:r>
              <a:rPr lang="en-US" sz="2000" spc="-1" dirty="0">
                <a:solidFill>
                  <a:srgbClr val="FFFFFF"/>
                </a:solidFill>
                <a:latin typeface="Century Gothic"/>
              </a:rPr>
              <a:t> with the competent local authorities for law enforcement (the  Police, the Coast-Guard, the Municipality and the Urban-Planning Authority) every time that an illegal action is noticed in the area</a:t>
            </a:r>
          </a:p>
          <a:p>
            <a:pPr algn="just">
              <a:spcBef>
                <a:spcPts val="1199"/>
              </a:spcBef>
              <a:spcAft>
                <a:spcPts val="601"/>
              </a:spcAft>
            </a:pPr>
            <a:r>
              <a:rPr lang="en-US" sz="1400" spc="-1" dirty="0">
                <a:solidFill>
                  <a:srgbClr val="FFFFFF"/>
                </a:solidFill>
                <a:latin typeface="Century Gothic"/>
              </a:rPr>
              <a:t>*’Conservation efforts during 2021 at the nesting habitat of </a:t>
            </a:r>
            <a:r>
              <a:rPr lang="en-US" sz="1400" i="1" spc="-1" dirty="0">
                <a:solidFill>
                  <a:srgbClr val="FFFFFF"/>
                </a:solidFill>
                <a:latin typeface="Century Gothic"/>
              </a:rPr>
              <a:t>C. caretta </a:t>
            </a:r>
            <a:r>
              <a:rPr lang="en-US" sz="1400" spc="-1" dirty="0">
                <a:solidFill>
                  <a:srgbClr val="FFFFFF"/>
                </a:solidFill>
                <a:latin typeface="Century Gothic"/>
              </a:rPr>
              <a:t>in </a:t>
            </a:r>
            <a:r>
              <a:rPr lang="en-US" sz="1400" spc="-1" dirty="0" err="1">
                <a:solidFill>
                  <a:srgbClr val="FFFFFF"/>
                </a:solidFill>
                <a:latin typeface="Century Gothic"/>
              </a:rPr>
              <a:t>Laganas</a:t>
            </a:r>
            <a:r>
              <a:rPr lang="en-US" sz="1400" spc="-1" dirty="0">
                <a:solidFill>
                  <a:srgbClr val="FFFFFF"/>
                </a:solidFill>
                <a:latin typeface="Century Gothic"/>
              </a:rPr>
              <a:t> Bay, Zakynthos, Greece’</a:t>
            </a:r>
          </a:p>
          <a:p>
            <a:pPr algn="just">
              <a:lnSpc>
                <a:spcPct val="100000"/>
              </a:lnSpc>
              <a:spcBef>
                <a:spcPts val="1199"/>
              </a:spcBef>
              <a:spcAft>
                <a:spcPts val="601"/>
              </a:spcAft>
            </a:pPr>
            <a:endParaRPr lang="en-US" sz="2000" spc="-1" dirty="0">
              <a:solidFill>
                <a:srgbClr val="FFFFFF"/>
              </a:solidFill>
              <a:latin typeface="Century Gothic"/>
            </a:endParaRPr>
          </a:p>
        </p:txBody>
      </p:sp>
      <p:pic>
        <p:nvPicPr>
          <p:cNvPr id="120" name="Picture 8"/>
          <p:cNvPicPr/>
          <p:nvPr/>
        </p:nvPicPr>
        <p:blipFill>
          <a:blip r:embed="rId2"/>
          <a:stretch/>
        </p:blipFill>
        <p:spPr>
          <a:xfrm>
            <a:off x="4295800" y="122400"/>
            <a:ext cx="1913760" cy="1104480"/>
          </a:xfrm>
          <a:prstGeom prst="rect">
            <a:avLst/>
          </a:prstGeom>
          <a:ln>
            <a:noFill/>
          </a:ln>
        </p:spPr>
      </p:pic>
      <p:grpSp>
        <p:nvGrpSpPr>
          <p:cNvPr id="121" name="Group 2"/>
          <p:cNvGrpSpPr/>
          <p:nvPr/>
        </p:nvGrpSpPr>
        <p:grpSpPr>
          <a:xfrm>
            <a:off x="1055520" y="108720"/>
            <a:ext cx="8805600" cy="1171080"/>
            <a:chOff x="1055520" y="108720"/>
            <a:chExt cx="8805600" cy="1171080"/>
          </a:xfrm>
        </p:grpSpPr>
        <p:pic>
          <p:nvPicPr>
            <p:cNvPr id="122" name="Picture 4"/>
            <p:cNvPicPr/>
            <p:nvPr/>
          </p:nvPicPr>
          <p:blipFill>
            <a:blip r:embed="rId3" cstate="print"/>
            <a:stretch/>
          </p:blipFill>
          <p:spPr>
            <a:xfrm>
              <a:off x="1055520" y="108720"/>
              <a:ext cx="1519560" cy="1157400"/>
            </a:xfrm>
            <a:prstGeom prst="rect">
              <a:avLst/>
            </a:prstGeom>
            <a:ln>
              <a:noFill/>
            </a:ln>
          </p:spPr>
        </p:pic>
        <p:pic>
          <p:nvPicPr>
            <p:cNvPr id="124" name="Picture 6"/>
            <p:cNvPicPr/>
            <p:nvPr/>
          </p:nvPicPr>
          <p:blipFill>
            <a:blip r:embed="rId4" cstate="print"/>
            <a:stretch/>
          </p:blipFill>
          <p:spPr>
            <a:xfrm>
              <a:off x="8270640" y="122400"/>
              <a:ext cx="1590480" cy="1157400"/>
            </a:xfrm>
            <a:prstGeom prst="rect">
              <a:avLst/>
            </a:prstGeom>
            <a:ln>
              <a:noFill/>
            </a:ln>
          </p:spPr>
        </p:pic>
      </p:gr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038" y="6237312"/>
            <a:ext cx="8540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109800" y="650520"/>
            <a:ext cx="11742840" cy="4569840"/>
          </a:xfrm>
          <a:prstGeom prst="rect">
            <a:avLst/>
          </a:prstGeom>
          <a:noFill/>
          <a:ln>
            <a:noFill/>
          </a:ln>
        </p:spPr>
        <p:txBody>
          <a:bodyPr>
            <a:noAutofit/>
          </a:bodyPr>
          <a:lstStyle/>
          <a:p>
            <a:pPr algn="just">
              <a:lnSpc>
                <a:spcPct val="100000"/>
              </a:lnSpc>
              <a:spcBef>
                <a:spcPts val="1199"/>
              </a:spcBef>
              <a:spcAft>
                <a:spcPts val="601"/>
              </a:spcAft>
            </a:pPr>
            <a:endParaRPr lang="en-US" sz="2000" b="0" strike="noStrike" spc="-1" dirty="0">
              <a:solidFill>
                <a:srgbClr val="FFFFFF"/>
              </a:solidFill>
              <a:latin typeface="Century Gothic"/>
            </a:endParaRPr>
          </a:p>
          <a:p>
            <a:pPr algn="just">
              <a:lnSpc>
                <a:spcPct val="100000"/>
              </a:lnSpc>
              <a:spcBef>
                <a:spcPts val="1199"/>
              </a:spcBef>
              <a:spcAft>
                <a:spcPts val="601"/>
              </a:spcAft>
            </a:pPr>
            <a:endParaRPr lang="en-US" sz="2000" b="0" strike="noStrike" spc="-1" dirty="0">
              <a:solidFill>
                <a:srgbClr val="FFFFFF"/>
              </a:solidFill>
              <a:latin typeface="Century Gothic"/>
            </a:endParaRPr>
          </a:p>
          <a:p>
            <a:pPr algn="just">
              <a:lnSpc>
                <a:spcPct val="100000"/>
              </a:lnSpc>
              <a:spcBef>
                <a:spcPts val="1199"/>
              </a:spcBef>
              <a:spcAft>
                <a:spcPts val="601"/>
              </a:spcAft>
            </a:pPr>
            <a:endParaRPr lang="en-US" sz="2000" b="0" strike="noStrike" spc="-1" dirty="0">
              <a:solidFill>
                <a:srgbClr val="FFFFFF"/>
              </a:solidFill>
              <a:latin typeface="Century Gothic"/>
            </a:endParaRPr>
          </a:p>
          <a:p>
            <a:pPr marL="343080" indent="-342720" algn="just">
              <a:lnSpc>
                <a:spcPct val="100000"/>
              </a:lnSpc>
              <a:spcBef>
                <a:spcPts val="1001"/>
              </a:spcBef>
            </a:pPr>
            <a:endParaRPr lang="en-US" sz="2000" b="0" strike="noStrike" spc="-1" dirty="0">
              <a:solidFill>
                <a:srgbClr val="FFFFFF"/>
              </a:solidFill>
              <a:latin typeface="Century Gothic"/>
            </a:endParaRPr>
          </a:p>
          <a:p>
            <a:pPr marL="343080" indent="-342720" algn="just">
              <a:lnSpc>
                <a:spcPct val="160000"/>
              </a:lnSpc>
              <a:spcBef>
                <a:spcPts val="1001"/>
              </a:spcBef>
            </a:pPr>
            <a:r>
              <a:rPr lang="en-US" sz="2000" b="0" strike="noStrike" spc="-1" dirty="0">
                <a:solidFill>
                  <a:srgbClr val="D9D9D9"/>
                </a:solidFill>
                <a:latin typeface="Century Gothic"/>
              </a:rPr>
              <a:t>	</a:t>
            </a:r>
            <a:endParaRPr lang="en-US" sz="2000" b="0" strike="noStrike" spc="-1" dirty="0">
              <a:solidFill>
                <a:srgbClr val="FFFFFF"/>
              </a:solidFill>
              <a:latin typeface="Century Gothic"/>
            </a:endParaRPr>
          </a:p>
          <a:p>
            <a:pPr algn="just">
              <a:lnSpc>
                <a:spcPct val="100000"/>
              </a:lnSpc>
              <a:spcBef>
                <a:spcPts val="1001"/>
              </a:spcBef>
            </a:pPr>
            <a:endParaRPr lang="en-US" sz="2000" b="0" strike="noStrike" spc="-1" dirty="0">
              <a:solidFill>
                <a:srgbClr val="FFFFFF"/>
              </a:solidFill>
              <a:latin typeface="Century Gothic"/>
            </a:endParaRPr>
          </a:p>
        </p:txBody>
      </p:sp>
      <p:pic>
        <p:nvPicPr>
          <p:cNvPr id="126" name="Picture 8"/>
          <p:cNvPicPr/>
          <p:nvPr/>
        </p:nvPicPr>
        <p:blipFill>
          <a:blip r:embed="rId2"/>
          <a:stretch/>
        </p:blipFill>
        <p:spPr>
          <a:xfrm>
            <a:off x="2474824" y="100357"/>
            <a:ext cx="1913760" cy="1157400"/>
          </a:xfrm>
          <a:prstGeom prst="rect">
            <a:avLst/>
          </a:prstGeom>
          <a:ln>
            <a:noFill/>
          </a:ln>
        </p:spPr>
      </p:pic>
      <p:grpSp>
        <p:nvGrpSpPr>
          <p:cNvPr id="127" name="Group 2"/>
          <p:cNvGrpSpPr/>
          <p:nvPr/>
        </p:nvGrpSpPr>
        <p:grpSpPr>
          <a:xfrm>
            <a:off x="109800" y="120860"/>
            <a:ext cx="6346240" cy="1171080"/>
            <a:chOff x="1055520" y="108720"/>
            <a:chExt cx="8805600" cy="1171080"/>
          </a:xfrm>
        </p:grpSpPr>
        <p:pic>
          <p:nvPicPr>
            <p:cNvPr id="128" name="Picture 4"/>
            <p:cNvPicPr/>
            <p:nvPr/>
          </p:nvPicPr>
          <p:blipFill>
            <a:blip r:embed="rId3" cstate="print"/>
            <a:stretch/>
          </p:blipFill>
          <p:spPr>
            <a:xfrm>
              <a:off x="1055520" y="108720"/>
              <a:ext cx="1519560" cy="1157400"/>
            </a:xfrm>
            <a:prstGeom prst="rect">
              <a:avLst/>
            </a:prstGeom>
            <a:ln>
              <a:noFill/>
            </a:ln>
          </p:spPr>
        </p:pic>
        <p:pic>
          <p:nvPicPr>
            <p:cNvPr id="130" name="Picture 6"/>
            <p:cNvPicPr/>
            <p:nvPr/>
          </p:nvPicPr>
          <p:blipFill>
            <a:blip r:embed="rId4" cstate="print"/>
            <a:stretch/>
          </p:blipFill>
          <p:spPr>
            <a:xfrm>
              <a:off x="8270640" y="122400"/>
              <a:ext cx="1590480" cy="1157400"/>
            </a:xfrm>
            <a:prstGeom prst="rect">
              <a:avLst/>
            </a:prstGeom>
            <a:ln>
              <a:noFill/>
            </a:ln>
          </p:spPr>
        </p:pic>
      </p:gr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504" y="6323167"/>
            <a:ext cx="8540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408" y="1356098"/>
            <a:ext cx="5328592" cy="496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8672" y="902692"/>
            <a:ext cx="4196015"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109800" y="979920"/>
            <a:ext cx="11742840" cy="4569840"/>
          </a:xfrm>
          <a:prstGeom prst="rect">
            <a:avLst/>
          </a:prstGeom>
          <a:noFill/>
          <a:ln>
            <a:noFill/>
          </a:ln>
        </p:spPr>
        <p:txBody>
          <a:bodyPr>
            <a:noAutofit/>
          </a:bodyPr>
          <a:lstStyle/>
          <a:p>
            <a:pPr algn="just">
              <a:lnSpc>
                <a:spcPct val="100000"/>
              </a:lnSpc>
              <a:spcBef>
                <a:spcPts val="1199"/>
              </a:spcBef>
              <a:spcAft>
                <a:spcPts val="601"/>
              </a:spcAft>
            </a:pPr>
            <a:endParaRPr lang="en-US" sz="2000" b="0" strike="noStrike" spc="-1" dirty="0">
              <a:solidFill>
                <a:srgbClr val="FFFFFF"/>
              </a:solidFill>
              <a:latin typeface="Century Gothic"/>
            </a:endParaRPr>
          </a:p>
          <a:p>
            <a:pPr marL="343080" indent="-342720" algn="just">
              <a:lnSpc>
                <a:spcPct val="100000"/>
              </a:lnSpc>
              <a:spcBef>
                <a:spcPts val="1001"/>
              </a:spcBef>
            </a:pPr>
            <a:endParaRPr lang="en-US" sz="2000" b="0" strike="noStrike" spc="-1" dirty="0">
              <a:solidFill>
                <a:srgbClr val="FFFFFF"/>
              </a:solidFill>
              <a:latin typeface="Century Gothic"/>
            </a:endParaRPr>
          </a:p>
          <a:p>
            <a:pPr marL="343080" indent="-342720" algn="just">
              <a:lnSpc>
                <a:spcPct val="160000"/>
              </a:lnSpc>
              <a:spcBef>
                <a:spcPts val="1001"/>
              </a:spcBef>
            </a:pPr>
            <a:r>
              <a:rPr lang="en-US" sz="2000" b="0" strike="noStrike" spc="-1" dirty="0">
                <a:solidFill>
                  <a:srgbClr val="D9D9D9"/>
                </a:solidFill>
                <a:latin typeface="Century Gothic"/>
              </a:rPr>
              <a:t>	</a:t>
            </a:r>
            <a:endParaRPr lang="en-US" sz="2000" b="0" strike="noStrike" spc="-1" dirty="0">
              <a:solidFill>
                <a:srgbClr val="FFFFFF"/>
              </a:solidFill>
              <a:latin typeface="Century Gothic"/>
            </a:endParaRPr>
          </a:p>
          <a:p>
            <a:pPr algn="just">
              <a:lnSpc>
                <a:spcPct val="100000"/>
              </a:lnSpc>
              <a:spcBef>
                <a:spcPts val="1001"/>
              </a:spcBef>
            </a:pPr>
            <a:endParaRPr lang="en-US" sz="2000" b="0" strike="noStrike" spc="-1" dirty="0">
              <a:solidFill>
                <a:srgbClr val="FFFFFF"/>
              </a:solidFill>
              <a:latin typeface="Century Gothic"/>
            </a:endParaRPr>
          </a:p>
        </p:txBody>
      </p:sp>
      <p:pic>
        <p:nvPicPr>
          <p:cNvPr id="132" name="Picture 8"/>
          <p:cNvPicPr/>
          <p:nvPr/>
        </p:nvPicPr>
        <p:blipFill>
          <a:blip r:embed="rId2"/>
          <a:stretch/>
        </p:blipFill>
        <p:spPr>
          <a:xfrm>
            <a:off x="4367808" y="108720"/>
            <a:ext cx="1913760" cy="1171080"/>
          </a:xfrm>
          <a:prstGeom prst="rect">
            <a:avLst/>
          </a:prstGeom>
          <a:ln>
            <a:noFill/>
          </a:ln>
        </p:spPr>
      </p:pic>
      <p:grpSp>
        <p:nvGrpSpPr>
          <p:cNvPr id="133" name="Group 2"/>
          <p:cNvGrpSpPr/>
          <p:nvPr/>
        </p:nvGrpSpPr>
        <p:grpSpPr>
          <a:xfrm>
            <a:off x="1055520" y="108720"/>
            <a:ext cx="8805600" cy="1171080"/>
            <a:chOff x="1055520" y="108720"/>
            <a:chExt cx="8805600" cy="1171080"/>
          </a:xfrm>
        </p:grpSpPr>
        <p:pic>
          <p:nvPicPr>
            <p:cNvPr id="134" name="Picture 4"/>
            <p:cNvPicPr/>
            <p:nvPr/>
          </p:nvPicPr>
          <p:blipFill>
            <a:blip r:embed="rId3" cstate="print"/>
            <a:stretch/>
          </p:blipFill>
          <p:spPr>
            <a:xfrm>
              <a:off x="1055520" y="108720"/>
              <a:ext cx="1519560" cy="1157400"/>
            </a:xfrm>
            <a:prstGeom prst="rect">
              <a:avLst/>
            </a:prstGeom>
            <a:ln>
              <a:noFill/>
            </a:ln>
          </p:spPr>
        </p:pic>
        <p:pic>
          <p:nvPicPr>
            <p:cNvPr id="136" name="Picture 6"/>
            <p:cNvPicPr/>
            <p:nvPr/>
          </p:nvPicPr>
          <p:blipFill>
            <a:blip r:embed="rId4" cstate="print"/>
            <a:stretch/>
          </p:blipFill>
          <p:spPr>
            <a:xfrm>
              <a:off x="8270640" y="122400"/>
              <a:ext cx="1590480" cy="1157400"/>
            </a:xfrm>
            <a:prstGeom prst="rect">
              <a:avLst/>
            </a:prstGeom>
            <a:ln>
              <a:noFill/>
            </a:ln>
          </p:spPr>
        </p:pic>
      </p:gr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3159" y="6237312"/>
            <a:ext cx="8540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688" y="1387955"/>
            <a:ext cx="4824536" cy="481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53520" y="4500570"/>
            <a:ext cx="2808312" cy="1200329"/>
          </a:xfrm>
          <a:prstGeom prst="rect">
            <a:avLst/>
          </a:prstGeom>
          <a:noFill/>
        </p:spPr>
        <p:txBody>
          <a:bodyPr wrap="square" rtlCol="0">
            <a:spAutoFit/>
          </a:bodyPr>
          <a:lstStyle/>
          <a:p>
            <a:r>
              <a:rPr lang="en-US" b="1" i="1" dirty="0">
                <a:solidFill>
                  <a:schemeClr val="bg1"/>
                </a:solidFill>
              </a:rPr>
              <a:t>Photos taken during the summer period 2021 and provided by courtesy of the NMPZ</a:t>
            </a:r>
            <a:endParaRPr lang="el-GR" b="1" i="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84945" y="1412776"/>
            <a:ext cx="11742840" cy="4569840"/>
          </a:xfrm>
          <a:prstGeom prst="rect">
            <a:avLst/>
          </a:prstGeom>
          <a:noFill/>
          <a:ln>
            <a:noFill/>
          </a:ln>
        </p:spPr>
        <p:txBody>
          <a:bodyPr>
            <a:noAutofit/>
          </a:bodyPr>
          <a:lstStyle/>
          <a:p>
            <a:pPr algn="just">
              <a:lnSpc>
                <a:spcPct val="100000"/>
              </a:lnSpc>
              <a:spcBef>
                <a:spcPts val="1199"/>
              </a:spcBef>
              <a:spcAft>
                <a:spcPts val="601"/>
              </a:spcAft>
            </a:pPr>
            <a:r>
              <a:rPr lang="en-US" spc="-1" dirty="0">
                <a:solidFill>
                  <a:srgbClr val="FFFFFF"/>
                </a:solidFill>
                <a:effectLst>
                  <a:outerShdw blurRad="38100" dist="38100" dir="2700000" algn="tl">
                    <a:srgbClr val="000000">
                      <a:alpha val="43137"/>
                    </a:srgbClr>
                  </a:outerShdw>
                </a:effectLst>
                <a:latin typeface="Century Gothic"/>
              </a:rPr>
              <a:t>The Management Plan and the new legislation, especially in reference to the plans for their enforcement and presentation of the new governance model for the management of protected areas</a:t>
            </a:r>
          </a:p>
          <a:p>
            <a:pPr marL="285750" indent="-285750" algn="just">
              <a:lnSpc>
                <a:spcPct val="100000"/>
              </a:lnSpc>
              <a:spcBef>
                <a:spcPts val="1199"/>
              </a:spcBef>
              <a:spcAft>
                <a:spcPts val="601"/>
              </a:spcAft>
              <a:buFont typeface="Wingdings" panose="05000000000000000000" pitchFamily="2" charset="2"/>
              <a:buChar char="ü"/>
            </a:pPr>
            <a:r>
              <a:rPr lang="en-US" spc="-1" dirty="0">
                <a:solidFill>
                  <a:srgbClr val="FFFFFF"/>
                </a:solidFill>
                <a:latin typeface="Century Gothic"/>
              </a:rPr>
              <a:t>The common practice up till now was the approval by the Ministry of the management measures submitted and implemented by the NMPZ each year</a:t>
            </a:r>
          </a:p>
          <a:p>
            <a:pPr marL="285750" indent="-285750" algn="just">
              <a:lnSpc>
                <a:spcPct val="100000"/>
              </a:lnSpc>
              <a:spcBef>
                <a:spcPts val="1199"/>
              </a:spcBef>
              <a:spcAft>
                <a:spcPts val="601"/>
              </a:spcAft>
              <a:buFont typeface="Wingdings" panose="05000000000000000000" pitchFamily="2" charset="2"/>
              <a:buChar char="ü"/>
            </a:pPr>
            <a:r>
              <a:rPr lang="en-US" spc="-1" dirty="0">
                <a:solidFill>
                  <a:srgbClr val="FFFFFF"/>
                </a:solidFill>
                <a:latin typeface="Century Gothic"/>
              </a:rPr>
              <a:t>Law No. 4685/2020 reformulates the legal framework of management plans and stipulates all required criteria (Art. 47, par. 3):</a:t>
            </a:r>
          </a:p>
          <a:p>
            <a:pPr lvl="2" algn="just">
              <a:spcBef>
                <a:spcPts val="1199"/>
              </a:spcBef>
              <a:spcAft>
                <a:spcPts val="601"/>
              </a:spcAft>
            </a:pPr>
            <a:r>
              <a:rPr lang="en-US" sz="1400" spc="-1" dirty="0">
                <a:solidFill>
                  <a:srgbClr val="FFFFFF"/>
                </a:solidFill>
                <a:latin typeface="Century Gothic"/>
              </a:rPr>
              <a:t>1. The conservation targets and potential ranking of management priorities within a protected area</a:t>
            </a:r>
          </a:p>
          <a:p>
            <a:pPr lvl="2" algn="just">
              <a:spcBef>
                <a:spcPts val="1199"/>
              </a:spcBef>
              <a:spcAft>
                <a:spcPts val="601"/>
              </a:spcAft>
            </a:pPr>
            <a:r>
              <a:rPr lang="en-US" sz="1400" spc="-1" dirty="0">
                <a:solidFill>
                  <a:srgbClr val="FFFFFF"/>
                </a:solidFill>
                <a:latin typeface="Century Gothic"/>
              </a:rPr>
              <a:t>2. All necessary management actions, interventions and measures in order to reach or preserve the satisfactory conservation status, </a:t>
            </a:r>
          </a:p>
          <a:p>
            <a:pPr lvl="2" algn="just">
              <a:spcBef>
                <a:spcPts val="1199"/>
              </a:spcBef>
              <a:spcAft>
                <a:spcPts val="601"/>
              </a:spcAft>
            </a:pPr>
            <a:r>
              <a:rPr lang="en-US" sz="1400" spc="-1" dirty="0">
                <a:solidFill>
                  <a:srgbClr val="FFFFFF"/>
                </a:solidFill>
                <a:latin typeface="Century Gothic"/>
              </a:rPr>
              <a:t>3. The specification of terms &amp; conditions for any activity exercise and implementation of all necessary work to protect species &amp; habitats as well as the inclusion of special studies to finalize all management actions and measures</a:t>
            </a:r>
          </a:p>
          <a:p>
            <a:pPr lvl="2" algn="just">
              <a:spcBef>
                <a:spcPts val="1199"/>
              </a:spcBef>
              <a:spcAft>
                <a:spcPts val="601"/>
              </a:spcAft>
            </a:pPr>
            <a:r>
              <a:rPr lang="en-US" sz="1400" spc="-1" dirty="0">
                <a:solidFill>
                  <a:srgbClr val="FFFFFF"/>
                </a:solidFill>
                <a:latin typeface="Century Gothic"/>
              </a:rPr>
              <a:t>4. Guidelines and priorities for carrying out all required projects, actions and measures for the effective protection, management and recovery of species &amp; habitats as well as all suitable monitoring </a:t>
            </a:r>
            <a:r>
              <a:rPr lang="en-US" sz="1400" spc="-1" dirty="0" err="1">
                <a:solidFill>
                  <a:srgbClr val="FFFFFF"/>
                </a:solidFill>
                <a:latin typeface="Century Gothic"/>
              </a:rPr>
              <a:t>programmes</a:t>
            </a:r>
            <a:endParaRPr lang="en-US" sz="1400" b="0" strike="noStrike" spc="-1" dirty="0">
              <a:solidFill>
                <a:srgbClr val="FFFFFF"/>
              </a:solidFill>
              <a:latin typeface="Century Gothic"/>
            </a:endParaRPr>
          </a:p>
          <a:p>
            <a:pPr marL="285750" indent="-285750" algn="just">
              <a:lnSpc>
                <a:spcPct val="100000"/>
              </a:lnSpc>
              <a:spcBef>
                <a:spcPts val="1199"/>
              </a:spcBef>
              <a:spcAft>
                <a:spcPts val="601"/>
              </a:spcAft>
              <a:buFont typeface="Wingdings" panose="05000000000000000000" pitchFamily="2" charset="2"/>
              <a:buChar char="ü"/>
            </a:pPr>
            <a:endParaRPr lang="en-US" b="0" strike="noStrike" spc="-1" dirty="0">
              <a:solidFill>
                <a:srgbClr val="FFFFFF"/>
              </a:solidFill>
              <a:latin typeface="Century Gothic"/>
            </a:endParaRPr>
          </a:p>
        </p:txBody>
      </p:sp>
      <p:pic>
        <p:nvPicPr>
          <p:cNvPr id="138" name="Picture 8"/>
          <p:cNvPicPr/>
          <p:nvPr/>
        </p:nvPicPr>
        <p:blipFill>
          <a:blip r:embed="rId2"/>
          <a:stretch/>
        </p:blipFill>
        <p:spPr>
          <a:xfrm>
            <a:off x="4295800" y="115214"/>
            <a:ext cx="2016224" cy="1164586"/>
          </a:xfrm>
          <a:prstGeom prst="rect">
            <a:avLst/>
          </a:prstGeom>
          <a:ln>
            <a:noFill/>
          </a:ln>
        </p:spPr>
      </p:pic>
      <p:grpSp>
        <p:nvGrpSpPr>
          <p:cNvPr id="139" name="Group 2"/>
          <p:cNvGrpSpPr/>
          <p:nvPr/>
        </p:nvGrpSpPr>
        <p:grpSpPr>
          <a:xfrm>
            <a:off x="1055520" y="108720"/>
            <a:ext cx="8805600" cy="1171080"/>
            <a:chOff x="1055520" y="108720"/>
            <a:chExt cx="8805600" cy="1171080"/>
          </a:xfrm>
        </p:grpSpPr>
        <p:pic>
          <p:nvPicPr>
            <p:cNvPr id="140" name="Picture 4"/>
            <p:cNvPicPr/>
            <p:nvPr/>
          </p:nvPicPr>
          <p:blipFill>
            <a:blip r:embed="rId3" cstate="print"/>
            <a:stretch/>
          </p:blipFill>
          <p:spPr>
            <a:xfrm>
              <a:off x="1055520" y="108720"/>
              <a:ext cx="1519560" cy="1157400"/>
            </a:xfrm>
            <a:prstGeom prst="rect">
              <a:avLst/>
            </a:prstGeom>
            <a:ln>
              <a:noFill/>
            </a:ln>
          </p:spPr>
        </p:pic>
        <p:pic>
          <p:nvPicPr>
            <p:cNvPr id="142" name="Picture 6"/>
            <p:cNvPicPr/>
            <p:nvPr/>
          </p:nvPicPr>
          <p:blipFill>
            <a:blip r:embed="rId4" cstate="print"/>
            <a:stretch/>
          </p:blipFill>
          <p:spPr>
            <a:xfrm>
              <a:off x="8270640" y="122400"/>
              <a:ext cx="1590480" cy="1157400"/>
            </a:xfrm>
            <a:prstGeom prst="rect">
              <a:avLst/>
            </a:prstGeom>
            <a:ln>
              <a:noFill/>
            </a:ln>
          </p:spPr>
        </p:pic>
      </p:gr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9496" y="6237312"/>
            <a:ext cx="8540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Υπότιτλος 2"/>
          <p:cNvSpPr>
            <a:spLocks noGrp="1"/>
          </p:cNvSpPr>
          <p:nvPr>
            <p:ph type="subTitle"/>
          </p:nvPr>
        </p:nvSpPr>
        <p:spPr>
          <a:xfrm>
            <a:off x="609480" y="1710733"/>
            <a:ext cx="10972440" cy="3046988"/>
          </a:xfrm>
        </p:spPr>
        <p:txBody>
          <a:bodyPr/>
          <a:lstStyle/>
          <a:p>
            <a:pPr marL="285750" indent="-285750" algn="just">
              <a:buFont typeface="Wingdings" panose="05000000000000000000" pitchFamily="2" charset="2"/>
              <a:buChar char="ü"/>
            </a:pPr>
            <a:r>
              <a:rPr lang="en-US" kern="1200" spc="-1" dirty="0">
                <a:solidFill>
                  <a:srgbClr val="FFFFFF"/>
                </a:solidFill>
                <a:latin typeface="Century Gothic"/>
                <a:ea typeface="+mn-ea"/>
                <a:cs typeface="+mn-cs"/>
              </a:rPr>
              <a:t>The inclusion of APs into management plans specifying all necessary actions, measures and </a:t>
            </a:r>
            <a:r>
              <a:rPr lang="en-US" kern="1200" spc="-1" dirty="0" err="1">
                <a:solidFill>
                  <a:srgbClr val="FFFFFF"/>
                </a:solidFill>
                <a:latin typeface="Century Gothic"/>
                <a:ea typeface="+mn-ea"/>
                <a:cs typeface="+mn-cs"/>
              </a:rPr>
              <a:t>programmes</a:t>
            </a:r>
            <a:r>
              <a:rPr lang="en-US" kern="1200" spc="-1" dirty="0">
                <a:solidFill>
                  <a:srgbClr val="FFFFFF"/>
                </a:solidFill>
                <a:latin typeface="Century Gothic"/>
                <a:ea typeface="+mn-ea"/>
                <a:cs typeface="+mn-cs"/>
              </a:rPr>
              <a:t>, stages of implementation, total cost, funding sources and funding bodies as well as timelines and implementation bodies</a:t>
            </a:r>
          </a:p>
          <a:p>
            <a:pPr marL="285750" indent="-285750" algn="just">
              <a:buFont typeface="Wingdings" panose="05000000000000000000" pitchFamily="2" charset="2"/>
              <a:buChar char="ü"/>
            </a:pPr>
            <a:r>
              <a:rPr lang="en-US" kern="1200" spc="-1" dirty="0">
                <a:solidFill>
                  <a:srgbClr val="FFFFFF"/>
                </a:solidFill>
                <a:latin typeface="Century Gothic"/>
                <a:ea typeface="+mn-ea"/>
                <a:cs typeface="+mn-cs"/>
              </a:rPr>
              <a:t>The management plans are signed by the Minister of Environment &amp; Energy</a:t>
            </a:r>
          </a:p>
          <a:p>
            <a:pPr marL="285750" indent="-285750" algn="just">
              <a:buFont typeface="Wingdings" panose="05000000000000000000" pitchFamily="2" charset="2"/>
              <a:buChar char="ü"/>
            </a:pPr>
            <a:r>
              <a:rPr lang="en-US" kern="1200" spc="-1" dirty="0">
                <a:solidFill>
                  <a:srgbClr val="FFFFFF"/>
                </a:solidFill>
                <a:latin typeface="Century Gothic"/>
                <a:ea typeface="+mn-ea"/>
                <a:cs typeface="+mn-cs"/>
              </a:rPr>
              <a:t>Management plans involving agricultural, fishing or aquaculture activities are approved by Joint Ministerial Decisions signed by both Ministers of Environment &amp; Energy and Rural Development &amp; Food</a:t>
            </a:r>
          </a:p>
          <a:p>
            <a:pPr marL="285750" indent="-285750" algn="just">
              <a:buFont typeface="Wingdings" panose="05000000000000000000" pitchFamily="2" charset="2"/>
              <a:buChar char="ü"/>
            </a:pPr>
            <a:r>
              <a:rPr lang="en-US" kern="1200" spc="-1" dirty="0">
                <a:solidFill>
                  <a:srgbClr val="FFFFFF"/>
                </a:solidFill>
                <a:latin typeface="Century Gothic"/>
                <a:ea typeface="+mn-ea"/>
                <a:cs typeface="+mn-cs"/>
              </a:rPr>
              <a:t>A PD may also be issued by proposal of the Minister of Environment &amp; Energy and after the advisory of the Natura 2000 National Committee for the designation of a protected area having taken into consideration the special environmental study of that area in conjunction with its management plan</a:t>
            </a:r>
            <a:endParaRPr lang="el-GR" kern="1200" spc="-1" dirty="0">
              <a:solidFill>
                <a:srgbClr val="FFFFFF"/>
              </a:solidFill>
              <a:latin typeface="Century Gothic"/>
              <a:ea typeface="+mn-ea"/>
              <a:cs typeface="+mn-cs"/>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260648"/>
            <a:ext cx="8809038"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784" y="265410"/>
            <a:ext cx="2011362"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654" y="6165304"/>
            <a:ext cx="8540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287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Υπότιτλος 2"/>
          <p:cNvSpPr>
            <a:spLocks noGrp="1"/>
          </p:cNvSpPr>
          <p:nvPr>
            <p:ph type="subTitle"/>
          </p:nvPr>
        </p:nvSpPr>
        <p:spPr>
          <a:xfrm>
            <a:off x="609480" y="1777279"/>
            <a:ext cx="10972440" cy="3631763"/>
          </a:xfrm>
        </p:spPr>
        <p:txBody>
          <a:bodyPr/>
          <a:lstStyle/>
          <a:p>
            <a:pPr marL="285750" indent="-285750">
              <a:buFont typeface="Wingdings" panose="05000000000000000000" pitchFamily="2" charset="2"/>
              <a:buChar char="ü"/>
            </a:pPr>
            <a:r>
              <a:rPr lang="en-US" sz="2000" kern="1200" spc="-1" dirty="0">
                <a:solidFill>
                  <a:srgbClr val="FFFFFF"/>
                </a:solidFill>
                <a:effectLst>
                  <a:outerShdw blurRad="38100" dist="38100" dir="2700000" algn="tl">
                    <a:srgbClr val="000000">
                      <a:alpha val="43137"/>
                    </a:srgbClr>
                  </a:outerShdw>
                </a:effectLst>
                <a:latin typeface="Century Gothic"/>
                <a:ea typeface="+mn-ea"/>
                <a:cs typeface="+mn-cs"/>
              </a:rPr>
              <a:t>NECCA/OFYPEKA is a new legal entity of private law supervised by the Ministry* which:</a:t>
            </a:r>
          </a:p>
          <a:p>
            <a:endParaRPr lang="en-US" kern="1200" spc="-1" dirty="0">
              <a:solidFill>
                <a:srgbClr val="FFFFFF"/>
              </a:solidFill>
              <a:latin typeface="Century Gothic"/>
              <a:ea typeface="+mn-ea"/>
              <a:cs typeface="+mn-cs"/>
            </a:endParaRPr>
          </a:p>
          <a:p>
            <a:pPr marL="285750" indent="-285750">
              <a:buFont typeface="Wingdings" panose="05000000000000000000" pitchFamily="2" charset="2"/>
              <a:buChar char="q"/>
            </a:pPr>
            <a:r>
              <a:rPr lang="en-US" kern="1200" spc="-1" dirty="0">
                <a:solidFill>
                  <a:srgbClr val="FFFFFF"/>
                </a:solidFill>
                <a:latin typeface="Century Gothic"/>
                <a:ea typeface="+mn-ea"/>
                <a:cs typeface="+mn-cs"/>
              </a:rPr>
              <a:t>	coordinates the implementation of the Ministry’s policy for the protected areas</a:t>
            </a:r>
          </a:p>
          <a:p>
            <a:pPr marL="285750" indent="-285750">
              <a:buFont typeface="Wingdings" panose="05000000000000000000" pitchFamily="2" charset="2"/>
              <a:buChar char="q"/>
            </a:pPr>
            <a:r>
              <a:rPr lang="en-US" kern="1200" spc="-1" dirty="0">
                <a:solidFill>
                  <a:srgbClr val="FFFFFF"/>
                </a:solidFill>
                <a:latin typeface="Century Gothic"/>
                <a:ea typeface="+mn-ea"/>
                <a:cs typeface="+mn-cs"/>
              </a:rPr>
              <a:t>	conducts scientific research and studies</a:t>
            </a:r>
          </a:p>
          <a:p>
            <a:pPr marL="285750" indent="-285750">
              <a:buFont typeface="Wingdings" panose="05000000000000000000" pitchFamily="2" charset="2"/>
              <a:buChar char="q"/>
            </a:pPr>
            <a:r>
              <a:rPr lang="en-US" kern="1200" spc="-1" dirty="0">
                <a:solidFill>
                  <a:srgbClr val="FFFFFF"/>
                </a:solidFill>
                <a:latin typeface="Century Gothic"/>
                <a:ea typeface="+mn-ea"/>
                <a:cs typeface="+mn-cs"/>
              </a:rPr>
              <a:t>	prepares a 5-year Action Plan</a:t>
            </a:r>
          </a:p>
          <a:p>
            <a:pPr marL="285750" indent="-285750">
              <a:buFont typeface="Wingdings" panose="05000000000000000000" pitchFamily="2" charset="2"/>
              <a:buChar char="q"/>
            </a:pPr>
            <a:r>
              <a:rPr lang="en-US" kern="1200" spc="-1" dirty="0">
                <a:solidFill>
                  <a:srgbClr val="FFFFFF"/>
                </a:solidFill>
                <a:latin typeface="Century Gothic"/>
                <a:ea typeface="+mn-ea"/>
                <a:cs typeface="+mn-cs"/>
              </a:rPr>
              <a:t>	monitors the implementation of the Priority Actions Framework (PAF)</a:t>
            </a:r>
          </a:p>
          <a:p>
            <a:pPr marL="285750" indent="-285750">
              <a:buFont typeface="Wingdings" panose="05000000000000000000" pitchFamily="2" charset="2"/>
              <a:buChar char="q"/>
            </a:pPr>
            <a:r>
              <a:rPr lang="en-US" kern="1200" spc="-1" dirty="0">
                <a:solidFill>
                  <a:srgbClr val="FFFFFF"/>
                </a:solidFill>
                <a:latin typeface="Century Gothic"/>
                <a:ea typeface="+mn-ea"/>
                <a:cs typeface="+mn-cs"/>
              </a:rPr>
              <a:t>	organizes a dedicated to biodiversity open access web portal</a:t>
            </a:r>
          </a:p>
          <a:p>
            <a:pPr marL="285750" indent="-285750">
              <a:buFont typeface="Wingdings" panose="05000000000000000000" pitchFamily="2" charset="2"/>
              <a:buChar char="q"/>
            </a:pPr>
            <a:r>
              <a:rPr lang="en-US" kern="1200" spc="-1" dirty="0">
                <a:solidFill>
                  <a:srgbClr val="FFFFFF"/>
                </a:solidFill>
                <a:latin typeface="Century Gothic"/>
                <a:ea typeface="+mn-ea"/>
                <a:cs typeface="+mn-cs"/>
              </a:rPr>
              <a:t>	undertakes support for natural state monitoring networks</a:t>
            </a:r>
          </a:p>
          <a:p>
            <a:pPr marL="285750" indent="-285750">
              <a:buFont typeface="Wingdings" panose="05000000000000000000" pitchFamily="2" charset="2"/>
              <a:buChar char="q"/>
            </a:pPr>
            <a:r>
              <a:rPr lang="en-US" kern="1200" spc="-1" dirty="0">
                <a:solidFill>
                  <a:srgbClr val="FFFFFF"/>
                </a:solidFill>
                <a:latin typeface="Century Gothic"/>
                <a:ea typeface="+mn-ea"/>
                <a:cs typeface="+mn-cs"/>
              </a:rPr>
              <a:t>	implements environmental </a:t>
            </a:r>
            <a:r>
              <a:rPr lang="en-US" kern="1200" spc="-1" dirty="0" err="1">
                <a:solidFill>
                  <a:srgbClr val="FFFFFF"/>
                </a:solidFill>
                <a:latin typeface="Century Gothic"/>
                <a:ea typeface="+mn-ea"/>
                <a:cs typeface="+mn-cs"/>
              </a:rPr>
              <a:t>programmes</a:t>
            </a:r>
            <a:endParaRPr lang="en-US" kern="1200" spc="-1" dirty="0">
              <a:solidFill>
                <a:srgbClr val="FFFFFF"/>
              </a:solidFill>
              <a:latin typeface="Century Gothic"/>
              <a:ea typeface="+mn-ea"/>
              <a:cs typeface="+mn-cs"/>
            </a:endParaRPr>
          </a:p>
          <a:p>
            <a:pPr marL="285750" indent="-285750">
              <a:buFont typeface="Wingdings" panose="05000000000000000000" pitchFamily="2" charset="2"/>
              <a:buChar char="q"/>
            </a:pPr>
            <a:r>
              <a:rPr lang="en-US" kern="1200" spc="-1" dirty="0">
                <a:solidFill>
                  <a:srgbClr val="FFFFFF"/>
                </a:solidFill>
                <a:latin typeface="Century Gothic"/>
                <a:ea typeface="+mn-ea"/>
                <a:cs typeface="+mn-cs"/>
              </a:rPr>
              <a:t>	cooperates with European and international organizations, public and private scientific      	and productive bodies, and NGOs for the management of protected areas</a:t>
            </a:r>
          </a:p>
          <a:p>
            <a:endParaRPr lang="en-US" kern="1200" spc="-1" dirty="0">
              <a:solidFill>
                <a:srgbClr val="FFFFFF"/>
              </a:solidFill>
              <a:latin typeface="Century Gothic"/>
              <a:ea typeface="+mn-ea"/>
              <a:cs typeface="+mn-cs"/>
            </a:endParaRPr>
          </a:p>
          <a:p>
            <a:r>
              <a:rPr lang="en-US" sz="1400" i="1" kern="1200" spc="-1" dirty="0">
                <a:solidFill>
                  <a:srgbClr val="FFFFFF"/>
                </a:solidFill>
                <a:latin typeface="Century Gothic"/>
                <a:ea typeface="+mn-ea"/>
                <a:cs typeface="+mn-cs"/>
              </a:rPr>
              <a:t>*Art. 27 of law no. 4685/2020</a:t>
            </a:r>
            <a:endParaRPr lang="el-GR" sz="1400" i="1" kern="1200" spc="-1" dirty="0">
              <a:solidFill>
                <a:srgbClr val="FFFFFF"/>
              </a:solidFill>
              <a:latin typeface="Century Gothic"/>
              <a:ea typeface="+mn-ea"/>
              <a:cs typeface="+mn-cs"/>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464" y="6237312"/>
            <a:ext cx="8540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2" y="260648"/>
            <a:ext cx="8809038"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760" y="260648"/>
            <a:ext cx="2011362"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796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7613</TotalTime>
  <Words>1533</Words>
  <Application>Microsoft Office PowerPoint</Application>
  <PresentationFormat>Widescreen</PresentationFormat>
  <Paragraphs>73</Paragraphs>
  <Slides>13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Century Gothic</vt:lpstr>
      <vt:lpstr>Symbol</vt:lpstr>
      <vt:lpstr>Times New Roman</vt:lpstr>
      <vt:lpstr>Wingdings</vt:lpstr>
      <vt:lpstr>Wingdings 3</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Dimitris Zantzas</dc:creator>
  <cp:lastModifiedBy>SAPORITO Nadia</cp:lastModifiedBy>
  <cp:revision>994</cp:revision>
  <dcterms:created xsi:type="dcterms:W3CDTF">2018-10-15T13:58:56Z</dcterms:created>
  <dcterms:modified xsi:type="dcterms:W3CDTF">2021-11-23T10:22:31Z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