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commentAuthors.xml" ContentType="application/vnd.openxmlformats-officedocument.presentationml.commentAuthors+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5" r:id="rId2"/>
    <p:sldId id="256" r:id="rId3"/>
    <p:sldId id="257" r:id="rId4"/>
    <p:sldId id="259" r:id="rId5"/>
    <p:sldId id="260" r:id="rId6"/>
    <p:sldId id="261" r:id="rId7"/>
    <p:sldId id="263" r:id="rId8"/>
    <p:sldId id="264" r:id="rId9"/>
    <p:sldId id="265" r:id="rId10"/>
    <p:sldId id="276" r:id="rId11"/>
    <p:sldId id="277" r:id="rId12"/>
    <p:sldId id="269" r:id="rId13"/>
    <p:sldId id="270" r:id="rId14"/>
    <p:sldId id="279" r:id="rId15"/>
    <p:sldId id="272"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dia A" initials="NA" lastIdx="6" clrIdx="0">
    <p:extLst>
      <p:ext uri="{19B8F6BF-5375-455C-9EA6-DF929625EA0E}">
        <p15:presenceInfo xmlns="" xmlns:p15="http://schemas.microsoft.com/office/powerpoint/2012/main" userId="3f277d4864c9e1c5" providerId="Windows Live"/>
      </p:ext>
    </p:extLst>
  </p:cmAuthor>
  <p:cmAuthor id="2" name="k.andreanidou" initials="KA" lastIdx="4" clrIdx="1">
    <p:extLst>
      <p:ext uri="{19B8F6BF-5375-455C-9EA6-DF929625EA0E}">
        <p15:presenceInfo xmlns="" xmlns:p15="http://schemas.microsoft.com/office/powerpoint/2012/main" userId="k.andreanidou" providerId="None"/>
      </p:ext>
    </p:extLst>
  </p:cmAuthor>
  <p:cmAuthor id="3" name="Vicky" initials="V" lastIdx="24" clrIdx="2">
    <p:extLst>
      <p:ext uri="{19B8F6BF-5375-455C-9EA6-DF929625EA0E}">
        <p15:presenceInfo xmlns="" xmlns:p15="http://schemas.microsoft.com/office/powerpoint/2012/main" userId="Vicky" providerId="None"/>
      </p:ext>
    </p:extLst>
  </p:cmAuthor>
  <p:cmAuthor id="4" name="Vicky Rae" initials="VR" lastIdx="6" clrIdx="3">
    <p:extLst>
      <p:ext uri="{19B8F6BF-5375-455C-9EA6-DF929625EA0E}">
        <p15:presenceInfo xmlns="" xmlns:p15="http://schemas.microsoft.com/office/powerpoint/2012/main" userId="2f88d905c6d1c7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99FF66"/>
    <a:srgbClr val="FFFFFF"/>
    <a:srgbClr val="00CCFF"/>
    <a:srgbClr val="FFCC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57" autoAdjust="0"/>
    <p:restoredTop sz="94660"/>
  </p:normalViewPr>
  <p:slideViewPr>
    <p:cSldViewPr snapToGrid="0">
      <p:cViewPr varScale="1">
        <p:scale>
          <a:sx n="88" d="100"/>
          <a:sy n="88" d="100"/>
        </p:scale>
        <p:origin x="-1020" y="-21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2534B4-8FB1-4F9F-8E08-BC17FCC99A3A}" type="doc">
      <dgm:prSet loTypeId="urn:microsoft.com/office/officeart/2005/8/layout/process1" loCatId="process" qsTypeId="urn:microsoft.com/office/officeart/2005/8/quickstyle/simple1" qsCatId="simple" csTypeId="urn:microsoft.com/office/officeart/2005/8/colors/accent0_1" csCatId="mainScheme" phldr="1"/>
      <dgm:spPr/>
    </dgm:pt>
    <dgm:pt modelId="{FE9A1522-C0C9-420D-B087-178E5D880622}">
      <dgm:prSet phldrT="[Text]" custT="1"/>
      <dgm:spPr/>
      <dgm:t>
        <a:bodyPr/>
        <a:lstStyle/>
        <a:p>
          <a:r>
            <a:rPr lang="en-US" sz="1200" b="1" dirty="0" smtClean="0">
              <a:latin typeface="Candara" panose="020E0502030303020204" pitchFamily="34" charset="0"/>
              <a:cs typeface="Vani" panose="020B0502040204020203" pitchFamily="34" charset="0"/>
            </a:rPr>
            <a:t>Oct 2012 </a:t>
          </a:r>
        </a:p>
        <a:p>
          <a:r>
            <a:rPr lang="en-GB" sz="1200" b="1" dirty="0" smtClean="0">
              <a:latin typeface="Candara" panose="020E0502030303020204" pitchFamily="34" charset="0"/>
              <a:cs typeface="Vani" panose="020B0502040204020203" pitchFamily="34" charset="0"/>
            </a:rPr>
            <a:t>EC R</a:t>
          </a:r>
          <a:r>
            <a:rPr lang="en-US" sz="1200" b="1" dirty="0" smtClean="0">
              <a:latin typeface="Candara" panose="020E0502030303020204" pitchFamily="34" charset="0"/>
              <a:cs typeface="Vani" panose="020B0502040204020203" pitchFamily="34" charset="0"/>
            </a:rPr>
            <a:t>easoned Opinion to Greece</a:t>
          </a:r>
          <a:endParaRPr lang="en-US" sz="1200" b="1" dirty="0">
            <a:latin typeface="Candara" panose="020E0502030303020204" pitchFamily="34" charset="0"/>
          </a:endParaRPr>
        </a:p>
      </dgm:t>
    </dgm:pt>
    <dgm:pt modelId="{8E31B8E1-C5F3-4F62-870C-EA531216267D}" type="parTrans" cxnId="{E29B9D07-F5D9-4075-B527-8429FAC88BD4}">
      <dgm:prSet/>
      <dgm:spPr/>
      <dgm:t>
        <a:bodyPr/>
        <a:lstStyle/>
        <a:p>
          <a:endParaRPr lang="en-US"/>
        </a:p>
      </dgm:t>
    </dgm:pt>
    <dgm:pt modelId="{B97EC954-A1A4-4D27-A67F-C0ACFFA3FCA6}" type="sibTrans" cxnId="{E29B9D07-F5D9-4075-B527-8429FAC88BD4}">
      <dgm:prSet/>
      <dgm:spPr/>
      <dgm:t>
        <a:bodyPr/>
        <a:lstStyle/>
        <a:p>
          <a:endParaRPr lang="en-US"/>
        </a:p>
      </dgm:t>
    </dgm:pt>
    <dgm:pt modelId="{3B53346D-D8AA-4532-8F5B-DF5CD65662B4}">
      <dgm:prSet phldrT="[Text]" custT="1"/>
      <dgm:spPr/>
      <dgm:t>
        <a:bodyPr/>
        <a:lstStyle/>
        <a:p>
          <a:r>
            <a:rPr lang="en-US" sz="1200" b="1" dirty="0" smtClean="0">
              <a:latin typeface="Candara" panose="020E0502030303020204" pitchFamily="34" charset="0"/>
              <a:cs typeface="Vani" panose="020B0502040204020203" pitchFamily="34" charset="0"/>
            </a:rPr>
            <a:t>Nov 2012</a:t>
          </a:r>
        </a:p>
        <a:p>
          <a:r>
            <a:rPr lang="en-US" sz="1200" b="1" dirty="0" smtClean="0">
              <a:latin typeface="Candara" panose="020E0502030303020204" pitchFamily="34" charset="0"/>
              <a:cs typeface="Vani" panose="020B0502040204020203" pitchFamily="34" charset="0"/>
            </a:rPr>
            <a:t>Greece commits to taking measures </a:t>
          </a:r>
          <a:endParaRPr lang="en-US" sz="1200" b="1" dirty="0">
            <a:latin typeface="Candara" panose="020E0502030303020204" pitchFamily="34" charset="0"/>
          </a:endParaRPr>
        </a:p>
      </dgm:t>
    </dgm:pt>
    <dgm:pt modelId="{30A635E9-1971-4117-A704-73D4F720278B}" type="parTrans" cxnId="{388AA4F5-F8BA-484E-9FEF-863CE3210E31}">
      <dgm:prSet/>
      <dgm:spPr/>
      <dgm:t>
        <a:bodyPr/>
        <a:lstStyle/>
        <a:p>
          <a:endParaRPr lang="en-US"/>
        </a:p>
      </dgm:t>
    </dgm:pt>
    <dgm:pt modelId="{872B7E91-8CD3-4654-89E2-A8DC586E60F9}" type="sibTrans" cxnId="{388AA4F5-F8BA-484E-9FEF-863CE3210E31}">
      <dgm:prSet/>
      <dgm:spPr/>
      <dgm:t>
        <a:bodyPr/>
        <a:lstStyle/>
        <a:p>
          <a:endParaRPr lang="en-US"/>
        </a:p>
      </dgm:t>
    </dgm:pt>
    <dgm:pt modelId="{A03F55AD-5385-4496-927E-B4D5C34A0216}">
      <dgm:prSet phldrT="[Text]" custT="1"/>
      <dgm:spPr/>
      <dgm:t>
        <a:bodyPr/>
        <a:lstStyle/>
        <a:p>
          <a:r>
            <a:rPr lang="en-GB" sz="1200" b="1" dirty="0" smtClean="0">
              <a:latin typeface="Candara" panose="020E0502030303020204" pitchFamily="34" charset="0"/>
              <a:cs typeface="Vani" panose="020B0502040204020203" pitchFamily="34" charset="0"/>
            </a:rPr>
            <a:t>Summer 2013 </a:t>
          </a:r>
        </a:p>
        <a:p>
          <a:r>
            <a:rPr lang="en-GB" sz="1200" b="1" dirty="0" smtClean="0">
              <a:latin typeface="Candara" panose="020E0502030303020204" pitchFamily="34" charset="0"/>
              <a:cs typeface="Vani" panose="020B0502040204020203" pitchFamily="34" charset="0"/>
            </a:rPr>
            <a:t>Degradation continues: protective legislation delayed</a:t>
          </a:r>
          <a:endParaRPr lang="en-US" sz="1200" b="1" dirty="0">
            <a:latin typeface="Candara" panose="020E0502030303020204" pitchFamily="34" charset="0"/>
          </a:endParaRPr>
        </a:p>
      </dgm:t>
    </dgm:pt>
    <dgm:pt modelId="{D6477069-7BF9-4F37-B24C-0A00705E1865}" type="parTrans" cxnId="{C383E2CA-4938-420B-94CE-A64851E36974}">
      <dgm:prSet/>
      <dgm:spPr/>
      <dgm:t>
        <a:bodyPr/>
        <a:lstStyle/>
        <a:p>
          <a:endParaRPr lang="en-US"/>
        </a:p>
      </dgm:t>
    </dgm:pt>
    <dgm:pt modelId="{E352A228-BB62-40BF-9C4D-34F8AB5D0506}" type="sibTrans" cxnId="{C383E2CA-4938-420B-94CE-A64851E36974}">
      <dgm:prSet/>
      <dgm:spPr/>
      <dgm:t>
        <a:bodyPr/>
        <a:lstStyle/>
        <a:p>
          <a:endParaRPr lang="en-US"/>
        </a:p>
      </dgm:t>
    </dgm:pt>
    <dgm:pt modelId="{BDD58189-C4EB-4FF3-8E80-269704BFAC13}">
      <dgm:prSet phldrT="[Text]" custT="1"/>
      <dgm:spPr/>
      <dgm:t>
        <a:bodyPr/>
        <a:lstStyle/>
        <a:p>
          <a:r>
            <a:rPr lang="en-US" sz="1200" b="1" dirty="0" smtClean="0">
              <a:latin typeface="Candara" panose="020E0502030303020204" pitchFamily="34" charset="0"/>
              <a:cs typeface="Vani" panose="020B0502040204020203" pitchFamily="34" charset="0"/>
            </a:rPr>
            <a:t>Dec 2013 </a:t>
          </a:r>
        </a:p>
        <a:p>
          <a:r>
            <a:rPr lang="en-GB" sz="1200" b="1" dirty="0" smtClean="0">
              <a:latin typeface="Candara" panose="020E0502030303020204" pitchFamily="34" charset="0"/>
              <a:cs typeface="Vani" panose="020B0502040204020203" pitchFamily="34" charset="0"/>
            </a:rPr>
            <a:t>Case </a:t>
          </a:r>
          <a:r>
            <a:rPr lang="en-US" sz="1200" b="1" dirty="0" smtClean="0">
              <a:latin typeface="Candara" panose="020E0502030303020204" pitchFamily="34" charset="0"/>
              <a:cs typeface="Vani" panose="020B0502040204020203" pitchFamily="34" charset="0"/>
            </a:rPr>
            <a:t>File opened </a:t>
          </a:r>
          <a:r>
            <a:rPr lang="en-GB" sz="1200" b="1" dirty="0" smtClean="0">
              <a:latin typeface="Candara" panose="020E0502030303020204" pitchFamily="34" charset="0"/>
              <a:cs typeface="Vani" panose="020B0502040204020203" pitchFamily="34" charset="0"/>
            </a:rPr>
            <a:t> at Standing Committee Meeting</a:t>
          </a:r>
          <a:endParaRPr lang="en-US" sz="1200" b="1" dirty="0">
            <a:latin typeface="Candara" panose="020E0502030303020204" pitchFamily="34" charset="0"/>
          </a:endParaRPr>
        </a:p>
      </dgm:t>
    </dgm:pt>
    <dgm:pt modelId="{C067E313-0BB4-4BC6-9A16-26517D0DD9E5}" type="parTrans" cxnId="{D04605C7-726A-436D-9F20-38DC2ADF04F0}">
      <dgm:prSet/>
      <dgm:spPr/>
      <dgm:t>
        <a:bodyPr/>
        <a:lstStyle/>
        <a:p>
          <a:endParaRPr lang="en-US"/>
        </a:p>
      </dgm:t>
    </dgm:pt>
    <dgm:pt modelId="{CA8A4E73-59ED-40DE-B219-7292E3DF4DBF}" type="sibTrans" cxnId="{D04605C7-726A-436D-9F20-38DC2ADF04F0}">
      <dgm:prSet/>
      <dgm:spPr/>
      <dgm:t>
        <a:bodyPr/>
        <a:lstStyle/>
        <a:p>
          <a:endParaRPr lang="en-US"/>
        </a:p>
      </dgm:t>
    </dgm:pt>
    <dgm:pt modelId="{B4D0F2D7-C711-41A2-8416-24A80EAFFB86}">
      <dgm:prSet phldrT="[Text]" custT="1"/>
      <dgm:spPr/>
      <dgm:t>
        <a:bodyPr/>
        <a:lstStyle/>
        <a:p>
          <a:r>
            <a:rPr lang="en-US" sz="1200" b="1" dirty="0" smtClean="0">
              <a:latin typeface="Candara" panose="020E0502030303020204" pitchFamily="34" charset="0"/>
              <a:cs typeface="Vani" panose="020B0502040204020203" pitchFamily="34" charset="0"/>
            </a:rPr>
            <a:t>Mar 2014 </a:t>
          </a:r>
        </a:p>
        <a:p>
          <a:r>
            <a:rPr lang="en-GB" sz="1200" b="1" dirty="0" smtClean="0">
              <a:latin typeface="Candara" panose="020E0502030303020204" pitchFamily="34" charset="0"/>
              <a:cs typeface="Vani" panose="020B0502040204020203" pitchFamily="34" charset="0"/>
            </a:rPr>
            <a:t>EC</a:t>
          </a:r>
          <a:r>
            <a:rPr lang="en-US" sz="1200" b="1" dirty="0" smtClean="0">
              <a:latin typeface="Candara" panose="020E0502030303020204" pitchFamily="34" charset="0"/>
              <a:cs typeface="Vani" panose="020B0502040204020203" pitchFamily="34" charset="0"/>
            </a:rPr>
            <a:t> takes</a:t>
          </a:r>
          <a:r>
            <a:rPr lang="en-GB" sz="1200" b="1" dirty="0" smtClean="0">
              <a:latin typeface="Candara" panose="020E0502030303020204" pitchFamily="34" charset="0"/>
              <a:cs typeface="Vani" panose="020B0502040204020203" pitchFamily="34" charset="0"/>
            </a:rPr>
            <a:t> Greece to European Court of Justice </a:t>
          </a:r>
          <a:endParaRPr lang="en-US" sz="1200" b="1" dirty="0">
            <a:latin typeface="Candara" panose="020E0502030303020204" pitchFamily="34" charset="0"/>
          </a:endParaRPr>
        </a:p>
      </dgm:t>
    </dgm:pt>
    <dgm:pt modelId="{D6B754D9-9D76-4788-B81E-90485488BE64}" type="parTrans" cxnId="{DBE756B4-7EF3-4B35-9AFD-06699228B91C}">
      <dgm:prSet/>
      <dgm:spPr/>
      <dgm:t>
        <a:bodyPr/>
        <a:lstStyle/>
        <a:p>
          <a:endParaRPr lang="en-US"/>
        </a:p>
      </dgm:t>
    </dgm:pt>
    <dgm:pt modelId="{2BE39F4C-9A2D-417B-9A26-C4420B976EA9}" type="sibTrans" cxnId="{DBE756B4-7EF3-4B35-9AFD-06699228B91C}">
      <dgm:prSet/>
      <dgm:spPr/>
      <dgm:t>
        <a:bodyPr/>
        <a:lstStyle/>
        <a:p>
          <a:endParaRPr lang="en-US"/>
        </a:p>
      </dgm:t>
    </dgm:pt>
    <dgm:pt modelId="{4EAAEA18-F72D-4D8E-8835-EC851621B1E5}">
      <dgm:prSet custT="1"/>
      <dgm:spPr/>
      <dgm:t>
        <a:bodyPr/>
        <a:lstStyle/>
        <a:p>
          <a:r>
            <a:rPr lang="en-US" sz="1200" b="1" dirty="0" smtClean="0">
              <a:latin typeface="Candara" panose="020E0502030303020204" pitchFamily="34" charset="0"/>
              <a:cs typeface="Vani" panose="020B0502040204020203" pitchFamily="34" charset="0"/>
            </a:rPr>
            <a:t>Aug 2010</a:t>
          </a:r>
        </a:p>
        <a:p>
          <a:r>
            <a:rPr lang="en-US" sz="1200" b="1" dirty="0" smtClean="0">
              <a:latin typeface="Candara" panose="020E0502030303020204" pitchFamily="34" charset="0"/>
              <a:cs typeface="Vani" panose="020B0502040204020203" pitchFamily="34" charset="0"/>
            </a:rPr>
            <a:t>MEDASSET Complaint to the Bern Convention</a:t>
          </a:r>
          <a:endParaRPr lang="en-US" sz="1200" b="1" dirty="0">
            <a:latin typeface="Candara" panose="020E0502030303020204" pitchFamily="34" charset="0"/>
            <a:cs typeface="Vani" panose="020B0502040204020203" pitchFamily="34" charset="0"/>
          </a:endParaRPr>
        </a:p>
      </dgm:t>
    </dgm:pt>
    <dgm:pt modelId="{D946D26B-D688-4F59-9279-87D09C8138BF}" type="parTrans" cxnId="{2133B5DE-D4E7-4AE2-825E-836AEAA3780D}">
      <dgm:prSet/>
      <dgm:spPr/>
      <dgm:t>
        <a:bodyPr/>
        <a:lstStyle/>
        <a:p>
          <a:endParaRPr lang="en-US"/>
        </a:p>
      </dgm:t>
    </dgm:pt>
    <dgm:pt modelId="{C4E4D0E3-01A5-45B2-9EC4-AA6AF51CE5A8}" type="sibTrans" cxnId="{2133B5DE-D4E7-4AE2-825E-836AEAA3780D}">
      <dgm:prSet/>
      <dgm:spPr/>
      <dgm:t>
        <a:bodyPr/>
        <a:lstStyle/>
        <a:p>
          <a:endParaRPr lang="en-US"/>
        </a:p>
      </dgm:t>
    </dgm:pt>
    <dgm:pt modelId="{42CEA5A2-8837-42D5-BE67-EF2C3A4B3BA6}" type="pres">
      <dgm:prSet presAssocID="{C32534B4-8FB1-4F9F-8E08-BC17FCC99A3A}" presName="Name0" presStyleCnt="0">
        <dgm:presLayoutVars>
          <dgm:dir/>
          <dgm:resizeHandles val="exact"/>
        </dgm:presLayoutVars>
      </dgm:prSet>
      <dgm:spPr/>
    </dgm:pt>
    <dgm:pt modelId="{DBA7EDD3-2FD4-4819-9BFA-22BC7E7C0498}" type="pres">
      <dgm:prSet presAssocID="{4EAAEA18-F72D-4D8E-8835-EC851621B1E5}" presName="node" presStyleLbl="node1" presStyleIdx="0" presStyleCnt="6">
        <dgm:presLayoutVars>
          <dgm:bulletEnabled val="1"/>
        </dgm:presLayoutVars>
      </dgm:prSet>
      <dgm:spPr/>
      <dgm:t>
        <a:bodyPr/>
        <a:lstStyle/>
        <a:p>
          <a:endParaRPr lang="en-US"/>
        </a:p>
      </dgm:t>
    </dgm:pt>
    <dgm:pt modelId="{3F6D785C-8C25-415A-9A27-9A26AB94D401}" type="pres">
      <dgm:prSet presAssocID="{C4E4D0E3-01A5-45B2-9EC4-AA6AF51CE5A8}" presName="sibTrans" presStyleLbl="sibTrans2D1" presStyleIdx="0" presStyleCnt="5"/>
      <dgm:spPr/>
      <dgm:t>
        <a:bodyPr/>
        <a:lstStyle/>
        <a:p>
          <a:endParaRPr lang="en-US"/>
        </a:p>
      </dgm:t>
    </dgm:pt>
    <dgm:pt modelId="{6775BF8C-572D-423B-9E05-499423F7034C}" type="pres">
      <dgm:prSet presAssocID="{C4E4D0E3-01A5-45B2-9EC4-AA6AF51CE5A8}" presName="connectorText" presStyleLbl="sibTrans2D1" presStyleIdx="0" presStyleCnt="5"/>
      <dgm:spPr/>
      <dgm:t>
        <a:bodyPr/>
        <a:lstStyle/>
        <a:p>
          <a:endParaRPr lang="en-US"/>
        </a:p>
      </dgm:t>
    </dgm:pt>
    <dgm:pt modelId="{BD48BC7C-2333-49B6-99BD-53F90707958B}" type="pres">
      <dgm:prSet presAssocID="{FE9A1522-C0C9-420D-B087-178E5D880622}" presName="node" presStyleLbl="node1" presStyleIdx="1" presStyleCnt="6">
        <dgm:presLayoutVars>
          <dgm:bulletEnabled val="1"/>
        </dgm:presLayoutVars>
      </dgm:prSet>
      <dgm:spPr/>
      <dgm:t>
        <a:bodyPr/>
        <a:lstStyle/>
        <a:p>
          <a:endParaRPr lang="en-US"/>
        </a:p>
      </dgm:t>
    </dgm:pt>
    <dgm:pt modelId="{936F57E1-44A6-4F26-A371-34E5F0E0E788}" type="pres">
      <dgm:prSet presAssocID="{B97EC954-A1A4-4D27-A67F-C0ACFFA3FCA6}" presName="sibTrans" presStyleLbl="sibTrans2D1" presStyleIdx="1" presStyleCnt="5"/>
      <dgm:spPr/>
      <dgm:t>
        <a:bodyPr/>
        <a:lstStyle/>
        <a:p>
          <a:endParaRPr lang="en-US"/>
        </a:p>
      </dgm:t>
    </dgm:pt>
    <dgm:pt modelId="{ED867441-5B3A-4AE5-930A-43AAD321461D}" type="pres">
      <dgm:prSet presAssocID="{B97EC954-A1A4-4D27-A67F-C0ACFFA3FCA6}" presName="connectorText" presStyleLbl="sibTrans2D1" presStyleIdx="1" presStyleCnt="5"/>
      <dgm:spPr/>
      <dgm:t>
        <a:bodyPr/>
        <a:lstStyle/>
        <a:p>
          <a:endParaRPr lang="en-US"/>
        </a:p>
      </dgm:t>
    </dgm:pt>
    <dgm:pt modelId="{2AFFD1F5-83BE-4C23-BDA4-EC31359255BE}" type="pres">
      <dgm:prSet presAssocID="{3B53346D-D8AA-4532-8F5B-DF5CD65662B4}" presName="node" presStyleLbl="node1" presStyleIdx="2" presStyleCnt="6" custLinFactNeighborX="-1887" custLinFactNeighborY="-1628">
        <dgm:presLayoutVars>
          <dgm:bulletEnabled val="1"/>
        </dgm:presLayoutVars>
      </dgm:prSet>
      <dgm:spPr/>
      <dgm:t>
        <a:bodyPr/>
        <a:lstStyle/>
        <a:p>
          <a:endParaRPr lang="en-US"/>
        </a:p>
      </dgm:t>
    </dgm:pt>
    <dgm:pt modelId="{EDDADA7F-9B99-40A5-A454-A0B9EC0E4045}" type="pres">
      <dgm:prSet presAssocID="{872B7E91-8CD3-4654-89E2-A8DC586E60F9}" presName="sibTrans" presStyleLbl="sibTrans2D1" presStyleIdx="2" presStyleCnt="5"/>
      <dgm:spPr/>
      <dgm:t>
        <a:bodyPr/>
        <a:lstStyle/>
        <a:p>
          <a:endParaRPr lang="en-US"/>
        </a:p>
      </dgm:t>
    </dgm:pt>
    <dgm:pt modelId="{4CB5680B-7F0D-4A07-894F-38A587DA80B7}" type="pres">
      <dgm:prSet presAssocID="{872B7E91-8CD3-4654-89E2-A8DC586E60F9}" presName="connectorText" presStyleLbl="sibTrans2D1" presStyleIdx="2" presStyleCnt="5"/>
      <dgm:spPr/>
      <dgm:t>
        <a:bodyPr/>
        <a:lstStyle/>
        <a:p>
          <a:endParaRPr lang="en-US"/>
        </a:p>
      </dgm:t>
    </dgm:pt>
    <dgm:pt modelId="{01910A2B-14AD-4AEE-B8E1-196ACC89EEF7}" type="pres">
      <dgm:prSet presAssocID="{A03F55AD-5385-4496-927E-B4D5C34A0216}" presName="node" presStyleLbl="node1" presStyleIdx="3" presStyleCnt="6" custScaleX="126831">
        <dgm:presLayoutVars>
          <dgm:bulletEnabled val="1"/>
        </dgm:presLayoutVars>
      </dgm:prSet>
      <dgm:spPr/>
      <dgm:t>
        <a:bodyPr/>
        <a:lstStyle/>
        <a:p>
          <a:endParaRPr lang="en-US"/>
        </a:p>
      </dgm:t>
    </dgm:pt>
    <dgm:pt modelId="{50764010-02AC-4AEF-B5B7-5CAF369B02D0}" type="pres">
      <dgm:prSet presAssocID="{E352A228-BB62-40BF-9C4D-34F8AB5D0506}" presName="sibTrans" presStyleLbl="sibTrans2D1" presStyleIdx="3" presStyleCnt="5"/>
      <dgm:spPr/>
      <dgm:t>
        <a:bodyPr/>
        <a:lstStyle/>
        <a:p>
          <a:endParaRPr lang="en-US"/>
        </a:p>
      </dgm:t>
    </dgm:pt>
    <dgm:pt modelId="{53C9CB05-5D3B-4298-9788-1A4FA1983C2B}" type="pres">
      <dgm:prSet presAssocID="{E352A228-BB62-40BF-9C4D-34F8AB5D0506}" presName="connectorText" presStyleLbl="sibTrans2D1" presStyleIdx="3" presStyleCnt="5"/>
      <dgm:spPr/>
      <dgm:t>
        <a:bodyPr/>
        <a:lstStyle/>
        <a:p>
          <a:endParaRPr lang="en-US"/>
        </a:p>
      </dgm:t>
    </dgm:pt>
    <dgm:pt modelId="{815C0ED7-E267-4A75-A1AC-6F3DD640AB99}" type="pres">
      <dgm:prSet presAssocID="{BDD58189-C4EB-4FF3-8E80-269704BFAC13}" presName="node" presStyleLbl="node1" presStyleIdx="4" presStyleCnt="6">
        <dgm:presLayoutVars>
          <dgm:bulletEnabled val="1"/>
        </dgm:presLayoutVars>
      </dgm:prSet>
      <dgm:spPr/>
      <dgm:t>
        <a:bodyPr/>
        <a:lstStyle/>
        <a:p>
          <a:endParaRPr lang="en-US"/>
        </a:p>
      </dgm:t>
    </dgm:pt>
    <dgm:pt modelId="{308B1EC0-47B0-43F6-80D9-D5FFF4F852AE}" type="pres">
      <dgm:prSet presAssocID="{CA8A4E73-59ED-40DE-B219-7292E3DF4DBF}" presName="sibTrans" presStyleLbl="sibTrans2D1" presStyleIdx="4" presStyleCnt="5"/>
      <dgm:spPr/>
      <dgm:t>
        <a:bodyPr/>
        <a:lstStyle/>
        <a:p>
          <a:endParaRPr lang="en-US"/>
        </a:p>
      </dgm:t>
    </dgm:pt>
    <dgm:pt modelId="{70A963A7-AF74-4A2A-BDAE-4E5C179471C3}" type="pres">
      <dgm:prSet presAssocID="{CA8A4E73-59ED-40DE-B219-7292E3DF4DBF}" presName="connectorText" presStyleLbl="sibTrans2D1" presStyleIdx="4" presStyleCnt="5"/>
      <dgm:spPr/>
      <dgm:t>
        <a:bodyPr/>
        <a:lstStyle/>
        <a:p>
          <a:endParaRPr lang="en-US"/>
        </a:p>
      </dgm:t>
    </dgm:pt>
    <dgm:pt modelId="{79222866-6606-4B1B-9802-6AE101D9FD28}" type="pres">
      <dgm:prSet presAssocID="{B4D0F2D7-C711-41A2-8416-24A80EAFFB86}" presName="node" presStyleLbl="node1" presStyleIdx="5" presStyleCnt="6" custLinFactNeighborX="-24879" custLinFactNeighborY="-1509">
        <dgm:presLayoutVars>
          <dgm:bulletEnabled val="1"/>
        </dgm:presLayoutVars>
      </dgm:prSet>
      <dgm:spPr/>
      <dgm:t>
        <a:bodyPr/>
        <a:lstStyle/>
        <a:p>
          <a:endParaRPr lang="en-US"/>
        </a:p>
      </dgm:t>
    </dgm:pt>
  </dgm:ptLst>
  <dgm:cxnLst>
    <dgm:cxn modelId="{36D0962A-1474-4FD5-8202-AB1897D5C936}" type="presOf" srcId="{C32534B4-8FB1-4F9F-8E08-BC17FCC99A3A}" destId="{42CEA5A2-8837-42D5-BE67-EF2C3A4B3BA6}" srcOrd="0" destOrd="0" presId="urn:microsoft.com/office/officeart/2005/8/layout/process1"/>
    <dgm:cxn modelId="{4F14BDB3-2645-48C6-A0DA-486DFABEB83D}" type="presOf" srcId="{E352A228-BB62-40BF-9C4D-34F8AB5D0506}" destId="{50764010-02AC-4AEF-B5B7-5CAF369B02D0}" srcOrd="0" destOrd="0" presId="urn:microsoft.com/office/officeart/2005/8/layout/process1"/>
    <dgm:cxn modelId="{24CE6F6A-5444-49D3-820F-825C99D1EEAB}" type="presOf" srcId="{C4E4D0E3-01A5-45B2-9EC4-AA6AF51CE5A8}" destId="{6775BF8C-572D-423B-9E05-499423F7034C}" srcOrd="1" destOrd="0" presId="urn:microsoft.com/office/officeart/2005/8/layout/process1"/>
    <dgm:cxn modelId="{D1FAAD6E-90AF-41DC-9019-48FE28D8E877}" type="presOf" srcId="{C4E4D0E3-01A5-45B2-9EC4-AA6AF51CE5A8}" destId="{3F6D785C-8C25-415A-9A27-9A26AB94D401}" srcOrd="0" destOrd="0" presId="urn:microsoft.com/office/officeart/2005/8/layout/process1"/>
    <dgm:cxn modelId="{DBE756B4-7EF3-4B35-9AFD-06699228B91C}" srcId="{C32534B4-8FB1-4F9F-8E08-BC17FCC99A3A}" destId="{B4D0F2D7-C711-41A2-8416-24A80EAFFB86}" srcOrd="5" destOrd="0" parTransId="{D6B754D9-9D76-4788-B81E-90485488BE64}" sibTransId="{2BE39F4C-9A2D-417B-9A26-C4420B976EA9}"/>
    <dgm:cxn modelId="{871D4676-445C-4AD2-9377-7A51DE4134E2}" type="presOf" srcId="{B4D0F2D7-C711-41A2-8416-24A80EAFFB86}" destId="{79222866-6606-4B1B-9802-6AE101D9FD28}" srcOrd="0" destOrd="0" presId="urn:microsoft.com/office/officeart/2005/8/layout/process1"/>
    <dgm:cxn modelId="{74E3E422-23B8-4995-ABBA-33F88675EF5B}" type="presOf" srcId="{872B7E91-8CD3-4654-89E2-A8DC586E60F9}" destId="{4CB5680B-7F0D-4A07-894F-38A587DA80B7}" srcOrd="1" destOrd="0" presId="urn:microsoft.com/office/officeart/2005/8/layout/process1"/>
    <dgm:cxn modelId="{FD806269-2B74-4315-8867-2B5EC40441E2}" type="presOf" srcId="{4EAAEA18-F72D-4D8E-8835-EC851621B1E5}" destId="{DBA7EDD3-2FD4-4819-9BFA-22BC7E7C0498}" srcOrd="0" destOrd="0" presId="urn:microsoft.com/office/officeart/2005/8/layout/process1"/>
    <dgm:cxn modelId="{2AFB9AAF-CA40-47A3-9201-476CC9A9592F}" type="presOf" srcId="{CA8A4E73-59ED-40DE-B219-7292E3DF4DBF}" destId="{308B1EC0-47B0-43F6-80D9-D5FFF4F852AE}" srcOrd="0" destOrd="0" presId="urn:microsoft.com/office/officeart/2005/8/layout/process1"/>
    <dgm:cxn modelId="{388AA4F5-F8BA-484E-9FEF-863CE3210E31}" srcId="{C32534B4-8FB1-4F9F-8E08-BC17FCC99A3A}" destId="{3B53346D-D8AA-4532-8F5B-DF5CD65662B4}" srcOrd="2" destOrd="0" parTransId="{30A635E9-1971-4117-A704-73D4F720278B}" sibTransId="{872B7E91-8CD3-4654-89E2-A8DC586E60F9}"/>
    <dgm:cxn modelId="{B985F411-DA43-4B15-9474-49FB7798D1C9}" type="presOf" srcId="{CA8A4E73-59ED-40DE-B219-7292E3DF4DBF}" destId="{70A963A7-AF74-4A2A-BDAE-4E5C179471C3}" srcOrd="1" destOrd="0" presId="urn:microsoft.com/office/officeart/2005/8/layout/process1"/>
    <dgm:cxn modelId="{74067157-8CD8-43AA-A79C-E0D49BBD5E46}" type="presOf" srcId="{B97EC954-A1A4-4D27-A67F-C0ACFFA3FCA6}" destId="{936F57E1-44A6-4F26-A371-34E5F0E0E788}" srcOrd="0" destOrd="0" presId="urn:microsoft.com/office/officeart/2005/8/layout/process1"/>
    <dgm:cxn modelId="{C383E2CA-4938-420B-94CE-A64851E36974}" srcId="{C32534B4-8FB1-4F9F-8E08-BC17FCC99A3A}" destId="{A03F55AD-5385-4496-927E-B4D5C34A0216}" srcOrd="3" destOrd="0" parTransId="{D6477069-7BF9-4F37-B24C-0A00705E1865}" sibTransId="{E352A228-BB62-40BF-9C4D-34F8AB5D0506}"/>
    <dgm:cxn modelId="{6F5A5A24-5945-48A3-9398-921DCA564D8E}" type="presOf" srcId="{E352A228-BB62-40BF-9C4D-34F8AB5D0506}" destId="{53C9CB05-5D3B-4298-9788-1A4FA1983C2B}" srcOrd="1" destOrd="0" presId="urn:microsoft.com/office/officeart/2005/8/layout/process1"/>
    <dgm:cxn modelId="{D2835729-1EBE-4D2D-BFBC-C5F1ABD2C526}" type="presOf" srcId="{A03F55AD-5385-4496-927E-B4D5C34A0216}" destId="{01910A2B-14AD-4AEE-B8E1-196ACC89EEF7}" srcOrd="0" destOrd="0" presId="urn:microsoft.com/office/officeart/2005/8/layout/process1"/>
    <dgm:cxn modelId="{E29B9D07-F5D9-4075-B527-8429FAC88BD4}" srcId="{C32534B4-8FB1-4F9F-8E08-BC17FCC99A3A}" destId="{FE9A1522-C0C9-420D-B087-178E5D880622}" srcOrd="1" destOrd="0" parTransId="{8E31B8E1-C5F3-4F62-870C-EA531216267D}" sibTransId="{B97EC954-A1A4-4D27-A67F-C0ACFFA3FCA6}"/>
    <dgm:cxn modelId="{CF37DF8E-6FEA-430E-A852-C38C6B4F9B93}" type="presOf" srcId="{BDD58189-C4EB-4FF3-8E80-269704BFAC13}" destId="{815C0ED7-E267-4A75-A1AC-6F3DD640AB99}" srcOrd="0" destOrd="0" presId="urn:microsoft.com/office/officeart/2005/8/layout/process1"/>
    <dgm:cxn modelId="{2133B5DE-D4E7-4AE2-825E-836AEAA3780D}" srcId="{C32534B4-8FB1-4F9F-8E08-BC17FCC99A3A}" destId="{4EAAEA18-F72D-4D8E-8835-EC851621B1E5}" srcOrd="0" destOrd="0" parTransId="{D946D26B-D688-4F59-9279-87D09C8138BF}" sibTransId="{C4E4D0E3-01A5-45B2-9EC4-AA6AF51CE5A8}"/>
    <dgm:cxn modelId="{9C1BEF4D-ED91-48F1-8BB9-03DD1C9B40B5}" type="presOf" srcId="{3B53346D-D8AA-4532-8F5B-DF5CD65662B4}" destId="{2AFFD1F5-83BE-4C23-BDA4-EC31359255BE}" srcOrd="0" destOrd="0" presId="urn:microsoft.com/office/officeart/2005/8/layout/process1"/>
    <dgm:cxn modelId="{A202E4D5-23EA-4FFB-AE4F-2C45D0008BB4}" type="presOf" srcId="{FE9A1522-C0C9-420D-B087-178E5D880622}" destId="{BD48BC7C-2333-49B6-99BD-53F90707958B}" srcOrd="0" destOrd="0" presId="urn:microsoft.com/office/officeart/2005/8/layout/process1"/>
    <dgm:cxn modelId="{3E1C0B73-6C79-4357-93D4-41DF5E06BBCA}" type="presOf" srcId="{B97EC954-A1A4-4D27-A67F-C0ACFFA3FCA6}" destId="{ED867441-5B3A-4AE5-930A-43AAD321461D}" srcOrd="1" destOrd="0" presId="urn:microsoft.com/office/officeart/2005/8/layout/process1"/>
    <dgm:cxn modelId="{D04605C7-726A-436D-9F20-38DC2ADF04F0}" srcId="{C32534B4-8FB1-4F9F-8E08-BC17FCC99A3A}" destId="{BDD58189-C4EB-4FF3-8E80-269704BFAC13}" srcOrd="4" destOrd="0" parTransId="{C067E313-0BB4-4BC6-9A16-26517D0DD9E5}" sibTransId="{CA8A4E73-59ED-40DE-B219-7292E3DF4DBF}"/>
    <dgm:cxn modelId="{94518012-AEE3-4034-92EB-0FE584B6926F}" type="presOf" srcId="{872B7E91-8CD3-4654-89E2-A8DC586E60F9}" destId="{EDDADA7F-9B99-40A5-A454-A0B9EC0E4045}" srcOrd="0" destOrd="0" presId="urn:microsoft.com/office/officeart/2005/8/layout/process1"/>
    <dgm:cxn modelId="{EA0CA629-4204-49B3-AE16-48B24D257D3E}" type="presParOf" srcId="{42CEA5A2-8837-42D5-BE67-EF2C3A4B3BA6}" destId="{DBA7EDD3-2FD4-4819-9BFA-22BC7E7C0498}" srcOrd="0" destOrd="0" presId="urn:microsoft.com/office/officeart/2005/8/layout/process1"/>
    <dgm:cxn modelId="{019EEC66-6686-44DA-8DAD-9E74A9D829AA}" type="presParOf" srcId="{42CEA5A2-8837-42D5-BE67-EF2C3A4B3BA6}" destId="{3F6D785C-8C25-415A-9A27-9A26AB94D401}" srcOrd="1" destOrd="0" presId="urn:microsoft.com/office/officeart/2005/8/layout/process1"/>
    <dgm:cxn modelId="{01E04C15-D150-4C7D-A248-20CFD3B6D186}" type="presParOf" srcId="{3F6D785C-8C25-415A-9A27-9A26AB94D401}" destId="{6775BF8C-572D-423B-9E05-499423F7034C}" srcOrd="0" destOrd="0" presId="urn:microsoft.com/office/officeart/2005/8/layout/process1"/>
    <dgm:cxn modelId="{CBC0F957-64C6-4105-9A4E-CEE591411801}" type="presParOf" srcId="{42CEA5A2-8837-42D5-BE67-EF2C3A4B3BA6}" destId="{BD48BC7C-2333-49B6-99BD-53F90707958B}" srcOrd="2" destOrd="0" presId="urn:microsoft.com/office/officeart/2005/8/layout/process1"/>
    <dgm:cxn modelId="{E3993D95-2C08-4678-8EF2-B8CECABBEB84}" type="presParOf" srcId="{42CEA5A2-8837-42D5-BE67-EF2C3A4B3BA6}" destId="{936F57E1-44A6-4F26-A371-34E5F0E0E788}" srcOrd="3" destOrd="0" presId="urn:microsoft.com/office/officeart/2005/8/layout/process1"/>
    <dgm:cxn modelId="{2740215C-3B52-46A0-B142-A764E53C93FB}" type="presParOf" srcId="{936F57E1-44A6-4F26-A371-34E5F0E0E788}" destId="{ED867441-5B3A-4AE5-930A-43AAD321461D}" srcOrd="0" destOrd="0" presId="urn:microsoft.com/office/officeart/2005/8/layout/process1"/>
    <dgm:cxn modelId="{88B0FFF4-33E0-41D6-B321-11399003945E}" type="presParOf" srcId="{42CEA5A2-8837-42D5-BE67-EF2C3A4B3BA6}" destId="{2AFFD1F5-83BE-4C23-BDA4-EC31359255BE}" srcOrd="4" destOrd="0" presId="urn:microsoft.com/office/officeart/2005/8/layout/process1"/>
    <dgm:cxn modelId="{19EA6114-E9EB-4189-B023-ECD4A9B8576C}" type="presParOf" srcId="{42CEA5A2-8837-42D5-BE67-EF2C3A4B3BA6}" destId="{EDDADA7F-9B99-40A5-A454-A0B9EC0E4045}" srcOrd="5" destOrd="0" presId="urn:microsoft.com/office/officeart/2005/8/layout/process1"/>
    <dgm:cxn modelId="{87A3565E-4456-4B3D-8074-F5D94D4ABDC5}" type="presParOf" srcId="{EDDADA7F-9B99-40A5-A454-A0B9EC0E4045}" destId="{4CB5680B-7F0D-4A07-894F-38A587DA80B7}" srcOrd="0" destOrd="0" presId="urn:microsoft.com/office/officeart/2005/8/layout/process1"/>
    <dgm:cxn modelId="{DA19E52C-2725-4A61-BD07-92E6789C2FF3}" type="presParOf" srcId="{42CEA5A2-8837-42D5-BE67-EF2C3A4B3BA6}" destId="{01910A2B-14AD-4AEE-B8E1-196ACC89EEF7}" srcOrd="6" destOrd="0" presId="urn:microsoft.com/office/officeart/2005/8/layout/process1"/>
    <dgm:cxn modelId="{9476FE14-03F9-47E6-834C-88FF3954C252}" type="presParOf" srcId="{42CEA5A2-8837-42D5-BE67-EF2C3A4B3BA6}" destId="{50764010-02AC-4AEF-B5B7-5CAF369B02D0}" srcOrd="7" destOrd="0" presId="urn:microsoft.com/office/officeart/2005/8/layout/process1"/>
    <dgm:cxn modelId="{AFEC2AAD-F627-4AEB-A18D-DCC592A61FB5}" type="presParOf" srcId="{50764010-02AC-4AEF-B5B7-5CAF369B02D0}" destId="{53C9CB05-5D3B-4298-9788-1A4FA1983C2B}" srcOrd="0" destOrd="0" presId="urn:microsoft.com/office/officeart/2005/8/layout/process1"/>
    <dgm:cxn modelId="{9C2BD17A-A54C-4B02-82D9-0FE367FF6A58}" type="presParOf" srcId="{42CEA5A2-8837-42D5-BE67-EF2C3A4B3BA6}" destId="{815C0ED7-E267-4A75-A1AC-6F3DD640AB99}" srcOrd="8" destOrd="0" presId="urn:microsoft.com/office/officeart/2005/8/layout/process1"/>
    <dgm:cxn modelId="{9363CB1D-A44E-4C2C-9BB6-5B7548C023B8}" type="presParOf" srcId="{42CEA5A2-8837-42D5-BE67-EF2C3A4B3BA6}" destId="{308B1EC0-47B0-43F6-80D9-D5FFF4F852AE}" srcOrd="9" destOrd="0" presId="urn:microsoft.com/office/officeart/2005/8/layout/process1"/>
    <dgm:cxn modelId="{E9C26D5E-264D-42E3-89EB-8AD3EA8A6688}" type="presParOf" srcId="{308B1EC0-47B0-43F6-80D9-D5FFF4F852AE}" destId="{70A963A7-AF74-4A2A-BDAE-4E5C179471C3}" srcOrd="0" destOrd="0" presId="urn:microsoft.com/office/officeart/2005/8/layout/process1"/>
    <dgm:cxn modelId="{680165AF-751F-4C37-8F12-55477B5AA1C8}" type="presParOf" srcId="{42CEA5A2-8837-42D5-BE67-EF2C3A4B3BA6}" destId="{79222866-6606-4B1B-9802-6AE101D9FD28}" srcOrd="10"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BA7EDD3-2FD4-4819-9BFA-22BC7E7C0498}">
      <dsp:nvSpPr>
        <dsp:cNvPr id="0" name=""/>
        <dsp:cNvSpPr/>
      </dsp:nvSpPr>
      <dsp:spPr>
        <a:xfrm>
          <a:off x="6693" y="471763"/>
          <a:ext cx="921525" cy="125677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Candara" panose="020E0502030303020204" pitchFamily="34" charset="0"/>
              <a:cs typeface="Vani" panose="020B0502040204020203" pitchFamily="34" charset="0"/>
            </a:rPr>
            <a:t>Aug 2010</a:t>
          </a:r>
        </a:p>
        <a:p>
          <a:pPr lvl="0" algn="ctr" defTabSz="533400">
            <a:lnSpc>
              <a:spcPct val="90000"/>
            </a:lnSpc>
            <a:spcBef>
              <a:spcPct val="0"/>
            </a:spcBef>
            <a:spcAft>
              <a:spcPct val="35000"/>
            </a:spcAft>
          </a:pPr>
          <a:r>
            <a:rPr lang="en-US" sz="1200" b="1" kern="1200" dirty="0" smtClean="0">
              <a:latin typeface="Candara" panose="020E0502030303020204" pitchFamily="34" charset="0"/>
              <a:cs typeface="Vani" panose="020B0502040204020203" pitchFamily="34" charset="0"/>
            </a:rPr>
            <a:t>MEDASSET Complaint to the Bern Convention</a:t>
          </a:r>
          <a:endParaRPr lang="en-US" sz="1200" b="1" kern="1200" dirty="0">
            <a:latin typeface="Candara" panose="020E0502030303020204" pitchFamily="34" charset="0"/>
            <a:cs typeface="Vani" panose="020B0502040204020203" pitchFamily="34" charset="0"/>
          </a:endParaRPr>
        </a:p>
      </dsp:txBody>
      <dsp:txXfrm>
        <a:off x="6693" y="471763"/>
        <a:ext cx="921525" cy="1256776"/>
      </dsp:txXfrm>
    </dsp:sp>
    <dsp:sp modelId="{3F6D785C-8C25-415A-9A27-9A26AB94D401}">
      <dsp:nvSpPr>
        <dsp:cNvPr id="0" name=""/>
        <dsp:cNvSpPr/>
      </dsp:nvSpPr>
      <dsp:spPr>
        <a:xfrm>
          <a:off x="1020371" y="985882"/>
          <a:ext cx="195363" cy="22853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1020371" y="985882"/>
        <a:ext cx="195363" cy="228538"/>
      </dsp:txXfrm>
    </dsp:sp>
    <dsp:sp modelId="{BD48BC7C-2333-49B6-99BD-53F90707958B}">
      <dsp:nvSpPr>
        <dsp:cNvPr id="0" name=""/>
        <dsp:cNvSpPr/>
      </dsp:nvSpPr>
      <dsp:spPr>
        <a:xfrm>
          <a:off x="1296829" y="471763"/>
          <a:ext cx="921525" cy="125677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Candara" panose="020E0502030303020204" pitchFamily="34" charset="0"/>
              <a:cs typeface="Vani" panose="020B0502040204020203" pitchFamily="34" charset="0"/>
            </a:rPr>
            <a:t>Oct 2012 </a:t>
          </a:r>
        </a:p>
        <a:p>
          <a:pPr lvl="0" algn="ctr" defTabSz="533400">
            <a:lnSpc>
              <a:spcPct val="90000"/>
            </a:lnSpc>
            <a:spcBef>
              <a:spcPct val="0"/>
            </a:spcBef>
            <a:spcAft>
              <a:spcPct val="35000"/>
            </a:spcAft>
          </a:pPr>
          <a:r>
            <a:rPr lang="en-GB" sz="1200" b="1" kern="1200" dirty="0" smtClean="0">
              <a:latin typeface="Candara" panose="020E0502030303020204" pitchFamily="34" charset="0"/>
              <a:cs typeface="Vani" panose="020B0502040204020203" pitchFamily="34" charset="0"/>
            </a:rPr>
            <a:t>EC R</a:t>
          </a:r>
          <a:r>
            <a:rPr lang="en-US" sz="1200" b="1" kern="1200" dirty="0" smtClean="0">
              <a:latin typeface="Candara" panose="020E0502030303020204" pitchFamily="34" charset="0"/>
              <a:cs typeface="Vani" panose="020B0502040204020203" pitchFamily="34" charset="0"/>
            </a:rPr>
            <a:t>easoned Opinion to Greece</a:t>
          </a:r>
          <a:endParaRPr lang="en-US" sz="1200" b="1" kern="1200" dirty="0">
            <a:latin typeface="Candara" panose="020E0502030303020204" pitchFamily="34" charset="0"/>
          </a:endParaRPr>
        </a:p>
      </dsp:txBody>
      <dsp:txXfrm>
        <a:off x="1296829" y="471763"/>
        <a:ext cx="921525" cy="1256776"/>
      </dsp:txXfrm>
    </dsp:sp>
    <dsp:sp modelId="{936F57E1-44A6-4F26-A371-34E5F0E0E788}">
      <dsp:nvSpPr>
        <dsp:cNvPr id="0" name=""/>
        <dsp:cNvSpPr/>
      </dsp:nvSpPr>
      <dsp:spPr>
        <a:xfrm rot="21545190">
          <a:off x="2308756" y="975565"/>
          <a:ext cx="191701" cy="22853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21545190">
        <a:off x="2308756" y="975565"/>
        <a:ext cx="191701" cy="228538"/>
      </dsp:txXfrm>
    </dsp:sp>
    <dsp:sp modelId="{2AFFD1F5-83BE-4C23-BDA4-EC31359255BE}">
      <dsp:nvSpPr>
        <dsp:cNvPr id="0" name=""/>
        <dsp:cNvSpPr/>
      </dsp:nvSpPr>
      <dsp:spPr>
        <a:xfrm>
          <a:off x="2580009" y="451302"/>
          <a:ext cx="921525" cy="125677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Candara" panose="020E0502030303020204" pitchFamily="34" charset="0"/>
              <a:cs typeface="Vani" panose="020B0502040204020203" pitchFamily="34" charset="0"/>
            </a:rPr>
            <a:t>Nov 2012</a:t>
          </a:r>
        </a:p>
        <a:p>
          <a:pPr lvl="0" algn="ctr" defTabSz="533400">
            <a:lnSpc>
              <a:spcPct val="90000"/>
            </a:lnSpc>
            <a:spcBef>
              <a:spcPct val="0"/>
            </a:spcBef>
            <a:spcAft>
              <a:spcPct val="35000"/>
            </a:spcAft>
          </a:pPr>
          <a:r>
            <a:rPr lang="en-US" sz="1200" b="1" kern="1200" dirty="0" smtClean="0">
              <a:latin typeface="Candara" panose="020E0502030303020204" pitchFamily="34" charset="0"/>
              <a:cs typeface="Vani" panose="020B0502040204020203" pitchFamily="34" charset="0"/>
            </a:rPr>
            <a:t>Greece commits to taking measures </a:t>
          </a:r>
          <a:endParaRPr lang="en-US" sz="1200" b="1" kern="1200" dirty="0">
            <a:latin typeface="Candara" panose="020E0502030303020204" pitchFamily="34" charset="0"/>
          </a:endParaRPr>
        </a:p>
      </dsp:txBody>
      <dsp:txXfrm>
        <a:off x="2580009" y="451302"/>
        <a:ext cx="921525" cy="1256776"/>
      </dsp:txXfrm>
    </dsp:sp>
    <dsp:sp modelId="{EDDADA7F-9B99-40A5-A454-A0B9EC0E4045}">
      <dsp:nvSpPr>
        <dsp:cNvPr id="0" name=""/>
        <dsp:cNvSpPr/>
      </dsp:nvSpPr>
      <dsp:spPr>
        <a:xfrm rot="49505">
          <a:off x="3595417" y="974843"/>
          <a:ext cx="199070" cy="22853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49505">
        <a:off x="3595417" y="974843"/>
        <a:ext cx="199070" cy="228538"/>
      </dsp:txXfrm>
    </dsp:sp>
    <dsp:sp modelId="{01910A2B-14AD-4AEE-B8E1-196ACC89EEF7}">
      <dsp:nvSpPr>
        <dsp:cNvPr id="0" name=""/>
        <dsp:cNvSpPr/>
      </dsp:nvSpPr>
      <dsp:spPr>
        <a:xfrm>
          <a:off x="3877101" y="471763"/>
          <a:ext cx="1168780" cy="125677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smtClean="0">
              <a:latin typeface="Candara" panose="020E0502030303020204" pitchFamily="34" charset="0"/>
              <a:cs typeface="Vani" panose="020B0502040204020203" pitchFamily="34" charset="0"/>
            </a:rPr>
            <a:t>Summer 2013 </a:t>
          </a:r>
        </a:p>
        <a:p>
          <a:pPr lvl="0" algn="ctr" defTabSz="533400">
            <a:lnSpc>
              <a:spcPct val="90000"/>
            </a:lnSpc>
            <a:spcBef>
              <a:spcPct val="0"/>
            </a:spcBef>
            <a:spcAft>
              <a:spcPct val="35000"/>
            </a:spcAft>
          </a:pPr>
          <a:r>
            <a:rPr lang="en-GB" sz="1200" b="1" kern="1200" dirty="0" smtClean="0">
              <a:latin typeface="Candara" panose="020E0502030303020204" pitchFamily="34" charset="0"/>
              <a:cs typeface="Vani" panose="020B0502040204020203" pitchFamily="34" charset="0"/>
            </a:rPr>
            <a:t>Degradation continues: protective legislation delayed</a:t>
          </a:r>
          <a:endParaRPr lang="en-US" sz="1200" b="1" kern="1200" dirty="0">
            <a:latin typeface="Candara" panose="020E0502030303020204" pitchFamily="34" charset="0"/>
          </a:endParaRPr>
        </a:p>
      </dsp:txBody>
      <dsp:txXfrm>
        <a:off x="3877101" y="471763"/>
        <a:ext cx="1168780" cy="1256776"/>
      </dsp:txXfrm>
    </dsp:sp>
    <dsp:sp modelId="{50764010-02AC-4AEF-B5B7-5CAF369B02D0}">
      <dsp:nvSpPr>
        <dsp:cNvPr id="0" name=""/>
        <dsp:cNvSpPr/>
      </dsp:nvSpPr>
      <dsp:spPr>
        <a:xfrm>
          <a:off x="5138034" y="985882"/>
          <a:ext cx="195363" cy="22853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5138034" y="985882"/>
        <a:ext cx="195363" cy="228538"/>
      </dsp:txXfrm>
    </dsp:sp>
    <dsp:sp modelId="{815C0ED7-E267-4A75-A1AC-6F3DD640AB99}">
      <dsp:nvSpPr>
        <dsp:cNvPr id="0" name=""/>
        <dsp:cNvSpPr/>
      </dsp:nvSpPr>
      <dsp:spPr>
        <a:xfrm>
          <a:off x="5414492" y="471763"/>
          <a:ext cx="921525" cy="125677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Candara" panose="020E0502030303020204" pitchFamily="34" charset="0"/>
              <a:cs typeface="Vani" panose="020B0502040204020203" pitchFamily="34" charset="0"/>
            </a:rPr>
            <a:t>Dec 2013 </a:t>
          </a:r>
        </a:p>
        <a:p>
          <a:pPr lvl="0" algn="ctr" defTabSz="533400">
            <a:lnSpc>
              <a:spcPct val="90000"/>
            </a:lnSpc>
            <a:spcBef>
              <a:spcPct val="0"/>
            </a:spcBef>
            <a:spcAft>
              <a:spcPct val="35000"/>
            </a:spcAft>
          </a:pPr>
          <a:r>
            <a:rPr lang="en-GB" sz="1200" b="1" kern="1200" dirty="0" smtClean="0">
              <a:latin typeface="Candara" panose="020E0502030303020204" pitchFamily="34" charset="0"/>
              <a:cs typeface="Vani" panose="020B0502040204020203" pitchFamily="34" charset="0"/>
            </a:rPr>
            <a:t>Case </a:t>
          </a:r>
          <a:r>
            <a:rPr lang="en-US" sz="1200" b="1" kern="1200" dirty="0" smtClean="0">
              <a:latin typeface="Candara" panose="020E0502030303020204" pitchFamily="34" charset="0"/>
              <a:cs typeface="Vani" panose="020B0502040204020203" pitchFamily="34" charset="0"/>
            </a:rPr>
            <a:t>File opened </a:t>
          </a:r>
          <a:r>
            <a:rPr lang="en-GB" sz="1200" b="1" kern="1200" dirty="0" smtClean="0">
              <a:latin typeface="Candara" panose="020E0502030303020204" pitchFamily="34" charset="0"/>
              <a:cs typeface="Vani" panose="020B0502040204020203" pitchFamily="34" charset="0"/>
            </a:rPr>
            <a:t> at Standing Committee Meeting</a:t>
          </a:r>
          <a:endParaRPr lang="en-US" sz="1200" b="1" kern="1200" dirty="0">
            <a:latin typeface="Candara" panose="020E0502030303020204" pitchFamily="34" charset="0"/>
          </a:endParaRPr>
        </a:p>
      </dsp:txBody>
      <dsp:txXfrm>
        <a:off x="5414492" y="471763"/>
        <a:ext cx="921525" cy="1256776"/>
      </dsp:txXfrm>
    </dsp:sp>
    <dsp:sp modelId="{308B1EC0-47B0-43F6-80D9-D5FFF4F852AE}">
      <dsp:nvSpPr>
        <dsp:cNvPr id="0" name=""/>
        <dsp:cNvSpPr/>
      </dsp:nvSpPr>
      <dsp:spPr>
        <a:xfrm rot="21545603">
          <a:off x="6405235" y="976334"/>
          <a:ext cx="146777" cy="22853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21545603">
        <a:off x="6405235" y="976334"/>
        <a:ext cx="146777" cy="228538"/>
      </dsp:txXfrm>
    </dsp:sp>
    <dsp:sp modelId="{79222866-6606-4B1B-9802-6AE101D9FD28}">
      <dsp:nvSpPr>
        <dsp:cNvPr id="0" name=""/>
        <dsp:cNvSpPr/>
      </dsp:nvSpPr>
      <dsp:spPr>
        <a:xfrm>
          <a:off x="6612922" y="452798"/>
          <a:ext cx="921525" cy="125677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Candara" panose="020E0502030303020204" pitchFamily="34" charset="0"/>
              <a:cs typeface="Vani" panose="020B0502040204020203" pitchFamily="34" charset="0"/>
            </a:rPr>
            <a:t>Mar 2014 </a:t>
          </a:r>
        </a:p>
        <a:p>
          <a:pPr lvl="0" algn="ctr" defTabSz="533400">
            <a:lnSpc>
              <a:spcPct val="90000"/>
            </a:lnSpc>
            <a:spcBef>
              <a:spcPct val="0"/>
            </a:spcBef>
            <a:spcAft>
              <a:spcPct val="35000"/>
            </a:spcAft>
          </a:pPr>
          <a:r>
            <a:rPr lang="en-GB" sz="1200" b="1" kern="1200" dirty="0" smtClean="0">
              <a:latin typeface="Candara" panose="020E0502030303020204" pitchFamily="34" charset="0"/>
              <a:cs typeface="Vani" panose="020B0502040204020203" pitchFamily="34" charset="0"/>
            </a:rPr>
            <a:t>EC</a:t>
          </a:r>
          <a:r>
            <a:rPr lang="en-US" sz="1200" b="1" kern="1200" dirty="0" smtClean="0">
              <a:latin typeface="Candara" panose="020E0502030303020204" pitchFamily="34" charset="0"/>
              <a:cs typeface="Vani" panose="020B0502040204020203" pitchFamily="34" charset="0"/>
            </a:rPr>
            <a:t> takes</a:t>
          </a:r>
          <a:r>
            <a:rPr lang="en-GB" sz="1200" b="1" kern="1200" dirty="0" smtClean="0">
              <a:latin typeface="Candara" panose="020E0502030303020204" pitchFamily="34" charset="0"/>
              <a:cs typeface="Vani" panose="020B0502040204020203" pitchFamily="34" charset="0"/>
            </a:rPr>
            <a:t> Greece to European Court of Justice </a:t>
          </a:r>
          <a:endParaRPr lang="en-US" sz="1200" b="1" kern="1200" dirty="0">
            <a:latin typeface="Candara" panose="020E0502030303020204" pitchFamily="34" charset="0"/>
          </a:endParaRPr>
        </a:p>
      </dsp:txBody>
      <dsp:txXfrm>
        <a:off x="6612922" y="452798"/>
        <a:ext cx="921525" cy="125677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487CE8-FF77-4B30-AF62-47E4D2C22166}" type="datetimeFigureOut">
              <a:rPr lang="en-US" smtClean="0"/>
              <a:pPr/>
              <a:t>12/1/2021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D0D06-D6DC-4D73-AA98-2144ADDACA13}" type="slidenum">
              <a:rPr lang="en-US" smtClean="0"/>
              <a:pPr/>
              <a:t>‹#›</a:t>
            </a:fld>
            <a:endParaRPr lang="en-US"/>
          </a:p>
        </p:txBody>
      </p:sp>
    </p:spTree>
    <p:extLst>
      <p:ext uri="{BB962C8B-B14F-4D97-AF65-F5344CB8AC3E}">
        <p14:creationId xmlns="" xmlns:p14="http://schemas.microsoft.com/office/powerpoint/2010/main" val="867744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B491B3-FFE9-4747-8BCC-016C40C710BE}" type="datetime1">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03186-55BD-4063-9A22-7A984CE86035}" type="slidenum">
              <a:rPr lang="en-US" smtClean="0"/>
              <a:pPr/>
              <a:t>‹#›</a:t>
            </a:fld>
            <a:endParaRPr lang="en-US"/>
          </a:p>
        </p:txBody>
      </p:sp>
    </p:spTree>
    <p:extLst>
      <p:ext uri="{BB962C8B-B14F-4D97-AF65-F5344CB8AC3E}">
        <p14:creationId xmlns="" xmlns:p14="http://schemas.microsoft.com/office/powerpoint/2010/main" val="858844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CAA7D-7975-4945-AC44-9763E97CEE7D}" type="datetime1">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03186-55BD-4063-9A22-7A984CE86035}" type="slidenum">
              <a:rPr lang="en-US" smtClean="0"/>
              <a:pPr/>
              <a:t>‹#›</a:t>
            </a:fld>
            <a:endParaRPr lang="en-US"/>
          </a:p>
        </p:txBody>
      </p:sp>
    </p:spTree>
    <p:extLst>
      <p:ext uri="{BB962C8B-B14F-4D97-AF65-F5344CB8AC3E}">
        <p14:creationId xmlns="" xmlns:p14="http://schemas.microsoft.com/office/powerpoint/2010/main" val="1411910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FCC7DB-2716-4758-AA73-D7EEB3E3907D}" type="datetime1">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03186-55BD-4063-9A22-7A984CE86035}" type="slidenum">
              <a:rPr lang="en-US" smtClean="0"/>
              <a:pPr/>
              <a:t>‹#›</a:t>
            </a:fld>
            <a:endParaRPr lang="en-US"/>
          </a:p>
        </p:txBody>
      </p:sp>
    </p:spTree>
    <p:extLst>
      <p:ext uri="{BB962C8B-B14F-4D97-AF65-F5344CB8AC3E}">
        <p14:creationId xmlns="" xmlns:p14="http://schemas.microsoft.com/office/powerpoint/2010/main" val="220240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CF9B7B-3D1E-4CEF-B2E9-6221B6DAEEC4}" type="datetime1">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03186-55BD-4063-9A22-7A984CE86035}" type="slidenum">
              <a:rPr lang="en-US" smtClean="0"/>
              <a:pPr/>
              <a:t>‹#›</a:t>
            </a:fld>
            <a:endParaRPr lang="en-US"/>
          </a:p>
        </p:txBody>
      </p:sp>
    </p:spTree>
    <p:extLst>
      <p:ext uri="{BB962C8B-B14F-4D97-AF65-F5344CB8AC3E}">
        <p14:creationId xmlns="" xmlns:p14="http://schemas.microsoft.com/office/powerpoint/2010/main" val="1418886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D83B4D7-0B62-4FA6-A5D1-258C6DE04FD7}" type="datetime1">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03186-55BD-4063-9A22-7A984CE86035}" type="slidenum">
              <a:rPr lang="en-US" smtClean="0"/>
              <a:pPr/>
              <a:t>‹#›</a:t>
            </a:fld>
            <a:endParaRPr lang="en-US"/>
          </a:p>
        </p:txBody>
      </p:sp>
    </p:spTree>
    <p:extLst>
      <p:ext uri="{BB962C8B-B14F-4D97-AF65-F5344CB8AC3E}">
        <p14:creationId xmlns="" xmlns:p14="http://schemas.microsoft.com/office/powerpoint/2010/main" val="345002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BDBF05-0774-445F-ACA4-6061A225E06B}" type="datetime1">
              <a:rPr lang="en-US" smtClean="0"/>
              <a:pPr/>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603186-55BD-4063-9A22-7A984CE86035}" type="slidenum">
              <a:rPr lang="en-US" smtClean="0"/>
              <a:pPr/>
              <a:t>‹#›</a:t>
            </a:fld>
            <a:endParaRPr lang="en-US"/>
          </a:p>
        </p:txBody>
      </p:sp>
    </p:spTree>
    <p:extLst>
      <p:ext uri="{BB962C8B-B14F-4D97-AF65-F5344CB8AC3E}">
        <p14:creationId xmlns="" xmlns:p14="http://schemas.microsoft.com/office/powerpoint/2010/main" val="924937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A8775D-31F7-4235-9B4F-891163F35260}" type="datetime1">
              <a:rPr lang="en-US" smtClean="0"/>
              <a:pPr/>
              <a:t>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603186-55BD-4063-9A22-7A984CE86035}" type="slidenum">
              <a:rPr lang="en-US" smtClean="0"/>
              <a:pPr/>
              <a:t>‹#›</a:t>
            </a:fld>
            <a:endParaRPr lang="en-US"/>
          </a:p>
        </p:txBody>
      </p:sp>
    </p:spTree>
    <p:extLst>
      <p:ext uri="{BB962C8B-B14F-4D97-AF65-F5344CB8AC3E}">
        <p14:creationId xmlns="" xmlns:p14="http://schemas.microsoft.com/office/powerpoint/2010/main" val="157138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5C0F28-08F2-4590-8926-9699DA28B787}" type="datetime1">
              <a:rPr lang="en-US" smtClean="0"/>
              <a:pPr/>
              <a:t>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603186-55BD-4063-9A22-7A984CE86035}" type="slidenum">
              <a:rPr lang="en-US" smtClean="0"/>
              <a:pPr/>
              <a:t>‹#›</a:t>
            </a:fld>
            <a:endParaRPr lang="en-US"/>
          </a:p>
        </p:txBody>
      </p:sp>
    </p:spTree>
    <p:extLst>
      <p:ext uri="{BB962C8B-B14F-4D97-AF65-F5344CB8AC3E}">
        <p14:creationId xmlns="" xmlns:p14="http://schemas.microsoft.com/office/powerpoint/2010/main" val="3432856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57473A-0FB0-4AA8-9FFC-C6D98978B61B}" type="datetime1">
              <a:rPr lang="en-US" smtClean="0"/>
              <a:pPr/>
              <a:t>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603186-55BD-4063-9A22-7A984CE86035}" type="slidenum">
              <a:rPr lang="en-US" smtClean="0"/>
              <a:pPr/>
              <a:t>‹#›</a:t>
            </a:fld>
            <a:endParaRPr lang="en-US"/>
          </a:p>
        </p:txBody>
      </p:sp>
    </p:spTree>
    <p:extLst>
      <p:ext uri="{BB962C8B-B14F-4D97-AF65-F5344CB8AC3E}">
        <p14:creationId xmlns="" xmlns:p14="http://schemas.microsoft.com/office/powerpoint/2010/main" val="240060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90BAB03-6123-4742-8AC5-2EB408CEDCCE}" type="datetime1">
              <a:rPr lang="en-US" smtClean="0"/>
              <a:pPr/>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603186-55BD-4063-9A22-7A984CE86035}" type="slidenum">
              <a:rPr lang="en-US" smtClean="0"/>
              <a:pPr/>
              <a:t>‹#›</a:t>
            </a:fld>
            <a:endParaRPr lang="en-US"/>
          </a:p>
        </p:txBody>
      </p:sp>
    </p:spTree>
    <p:extLst>
      <p:ext uri="{BB962C8B-B14F-4D97-AF65-F5344CB8AC3E}">
        <p14:creationId xmlns="" xmlns:p14="http://schemas.microsoft.com/office/powerpoint/2010/main" val="2994168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A83EF4D-A5FD-4B20-88D8-96BB43FF97AA}" type="datetime1">
              <a:rPr lang="en-US" smtClean="0"/>
              <a:pPr/>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603186-55BD-4063-9A22-7A984CE86035}" type="slidenum">
              <a:rPr lang="en-US" smtClean="0"/>
              <a:pPr/>
              <a:t>‹#›</a:t>
            </a:fld>
            <a:endParaRPr lang="en-US"/>
          </a:p>
        </p:txBody>
      </p:sp>
    </p:spTree>
    <p:extLst>
      <p:ext uri="{BB962C8B-B14F-4D97-AF65-F5344CB8AC3E}">
        <p14:creationId xmlns="" xmlns:p14="http://schemas.microsoft.com/office/powerpoint/2010/main" val="1717780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6FF1ED-D9ED-4252-A179-C3B910129DAA}" type="datetime1">
              <a:rPr lang="en-US" smtClean="0"/>
              <a:pPr/>
              <a:t>12/1/2021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603186-55BD-4063-9A22-7A984CE86035}" type="slidenum">
              <a:rPr lang="en-US" smtClean="0"/>
              <a:pPr/>
              <a:t>‹#›</a:t>
            </a:fld>
            <a:endParaRPr lang="en-US"/>
          </a:p>
        </p:txBody>
      </p:sp>
    </p:spTree>
    <p:extLst>
      <p:ext uri="{BB962C8B-B14F-4D97-AF65-F5344CB8AC3E}">
        <p14:creationId xmlns="" xmlns:p14="http://schemas.microsoft.com/office/powerpoint/2010/main" val="2356426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jpeg"/><Relationship Id="rId7"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2750"/>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pic>
        <p:nvPicPr>
          <p:cNvPr id="7" name="Picture 6"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088135" y="-28388"/>
            <a:ext cx="2046988" cy="853122"/>
          </a:xfrm>
          <a:prstGeom prst="rect">
            <a:avLst/>
          </a:prstGeom>
          <a:noFill/>
          <a:ln w="9525">
            <a:noFill/>
            <a:miter lim="800000"/>
            <a:headEnd/>
            <a:tailEnd/>
          </a:ln>
        </p:spPr>
      </p:pic>
      <p:sp>
        <p:nvSpPr>
          <p:cNvPr id="8" name="Title 1"/>
          <p:cNvSpPr>
            <a:spLocks noGrp="1"/>
          </p:cNvSpPr>
          <p:nvPr>
            <p:ph type="ctrTitle"/>
          </p:nvPr>
        </p:nvSpPr>
        <p:spPr>
          <a:xfrm>
            <a:off x="2258859" y="719876"/>
            <a:ext cx="7772400" cy="2880320"/>
          </a:xfrm>
        </p:spPr>
        <p:txBody>
          <a:bodyPr/>
          <a:lstStyle/>
          <a:p>
            <a:pPr algn="ctr" fontAlgn="auto">
              <a:spcAft>
                <a:spcPts val="0"/>
              </a:spcAft>
              <a:defRPr/>
            </a:pPr>
            <a:r>
              <a:rPr lang="en-US" sz="4000" b="1" dirty="0">
                <a:latin typeface="Candara" panose="020E0502030303020204" pitchFamily="34" charset="0"/>
                <a:cs typeface="Vani" panose="020B0502040204020203" pitchFamily="34" charset="0"/>
              </a:rPr>
              <a:t>Agenda </a:t>
            </a:r>
            <a:r>
              <a:rPr lang="en-US" sz="4000" b="1" dirty="0" smtClean="0">
                <a:latin typeface="Candara" panose="020E0502030303020204" pitchFamily="34" charset="0"/>
                <a:cs typeface="Vani" panose="020B0502040204020203" pitchFamily="34" charset="0"/>
              </a:rPr>
              <a:t>Item 6.2:</a:t>
            </a:r>
            <a:r>
              <a:rPr lang="en-US" sz="3200" b="1" dirty="0" smtClean="0">
                <a:latin typeface="Candara" panose="020E0502030303020204" pitchFamily="34" charset="0"/>
                <a:cs typeface="Vani" panose="020B0502040204020203" pitchFamily="34" charset="0"/>
              </a:rPr>
              <a:t> Files opened</a:t>
            </a:r>
            <a:r>
              <a:rPr lang="en-US" sz="4400" dirty="0">
                <a:latin typeface="Candara" panose="020E0502030303020204" pitchFamily="34" charset="0"/>
                <a:cs typeface="Vani" panose="020B0502040204020203" pitchFamily="34" charset="0"/>
              </a:rPr>
              <a:t/>
            </a:r>
            <a:br>
              <a:rPr lang="en-US" sz="4400" dirty="0">
                <a:latin typeface="Candara" panose="020E0502030303020204" pitchFamily="34" charset="0"/>
                <a:cs typeface="Vani" panose="020B0502040204020203" pitchFamily="34" charset="0"/>
              </a:rPr>
            </a:br>
            <a:r>
              <a:rPr lang="en-US" sz="4000" dirty="0">
                <a:latin typeface="Candara" panose="020E0502030303020204" pitchFamily="34" charset="0"/>
                <a:cs typeface="Vani" panose="020B0502040204020203" pitchFamily="34" charset="0"/>
              </a:rPr>
              <a:t/>
            </a:r>
            <a:br>
              <a:rPr lang="en-US" sz="4000" dirty="0">
                <a:latin typeface="Candara" panose="020E0502030303020204" pitchFamily="34" charset="0"/>
                <a:cs typeface="Vani" panose="020B0502040204020203" pitchFamily="34" charset="0"/>
              </a:rPr>
            </a:br>
            <a:r>
              <a:rPr lang="en-US" sz="4000" u="sng" dirty="0">
                <a:latin typeface="Candara" panose="020E0502030303020204" pitchFamily="34" charset="0"/>
                <a:cs typeface="Vani" panose="020B0502040204020203" pitchFamily="34" charset="0"/>
              </a:rPr>
              <a:t>Greece: Threats to Marine Turtles in Thines Kiparissias</a:t>
            </a:r>
            <a:endParaRPr lang="el-GR" sz="4000" u="sng" dirty="0">
              <a:latin typeface="Candara" panose="020E0502030303020204" pitchFamily="34" charset="0"/>
              <a:cs typeface="Vani" panose="020B0502040204020203" pitchFamily="34" charset="0"/>
            </a:endParaRPr>
          </a:p>
        </p:txBody>
      </p:sp>
      <p:sp>
        <p:nvSpPr>
          <p:cNvPr id="9" name="Subtitle 2"/>
          <p:cNvSpPr txBox="1">
            <a:spLocks/>
          </p:cNvSpPr>
          <p:nvPr/>
        </p:nvSpPr>
        <p:spPr>
          <a:xfrm>
            <a:off x="2255970" y="3994884"/>
            <a:ext cx="7775289" cy="142501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fontAlgn="auto">
              <a:spcBef>
                <a:spcPts val="0"/>
              </a:spcBef>
              <a:spcAft>
                <a:spcPts val="0"/>
              </a:spcAft>
              <a:defRPr/>
            </a:pPr>
            <a:r>
              <a:rPr lang="en-US" sz="2400" dirty="0" smtClean="0">
                <a:ln w="0"/>
                <a:latin typeface="Candara" panose="020E0502030303020204" pitchFamily="34" charset="0"/>
                <a:cs typeface="Vani" panose="020B0502040204020203" pitchFamily="34" charset="0"/>
              </a:rPr>
              <a:t>41</a:t>
            </a:r>
            <a:r>
              <a:rPr lang="en-US" sz="2400" baseline="30000" dirty="0" smtClean="0">
                <a:ln w="0"/>
                <a:latin typeface="Candara" panose="020E0502030303020204" pitchFamily="34" charset="0"/>
                <a:cs typeface="Vani" panose="020B0502040204020203" pitchFamily="34" charset="0"/>
              </a:rPr>
              <a:t>th</a:t>
            </a:r>
            <a:r>
              <a:rPr lang="en-US" sz="2400" dirty="0" smtClean="0">
                <a:ln w="0"/>
                <a:latin typeface="Candara" panose="020E0502030303020204" pitchFamily="34" charset="0"/>
                <a:cs typeface="Vani" panose="020B0502040204020203" pitchFamily="34" charset="0"/>
              </a:rPr>
              <a:t> </a:t>
            </a:r>
            <a:r>
              <a:rPr lang="en-US" sz="2400" dirty="0">
                <a:ln w="0"/>
                <a:latin typeface="Candara" panose="020E0502030303020204" pitchFamily="34" charset="0"/>
                <a:cs typeface="Vani" panose="020B0502040204020203" pitchFamily="34" charset="0"/>
              </a:rPr>
              <a:t>Meeting of the Standing Committee</a:t>
            </a:r>
          </a:p>
          <a:p>
            <a:pPr fontAlgn="auto">
              <a:spcBef>
                <a:spcPts val="0"/>
              </a:spcBef>
              <a:spcAft>
                <a:spcPts val="0"/>
              </a:spcAft>
              <a:defRPr/>
            </a:pPr>
            <a:r>
              <a:rPr lang="en-US" sz="2400" dirty="0">
                <a:ln w="0"/>
                <a:latin typeface="Candara" panose="020E0502030303020204" pitchFamily="34" charset="0"/>
                <a:cs typeface="Vani" panose="020B0502040204020203" pitchFamily="34" charset="0"/>
              </a:rPr>
              <a:t>Bern </a:t>
            </a:r>
            <a:r>
              <a:rPr lang="en-US" sz="2400" dirty="0" smtClean="0">
                <a:ln w="0"/>
                <a:latin typeface="Candara" panose="020E0502030303020204" pitchFamily="34" charset="0"/>
                <a:cs typeface="Vani" panose="020B0502040204020203" pitchFamily="34" charset="0"/>
              </a:rPr>
              <a:t>Convention</a:t>
            </a:r>
            <a:endParaRPr lang="en-US" sz="2400" dirty="0">
              <a:ln w="0"/>
              <a:latin typeface="Candara" panose="020E0502030303020204" pitchFamily="34" charset="0"/>
              <a:cs typeface="Vani" panose="020B0502040204020203" pitchFamily="34" charset="0"/>
            </a:endParaRPr>
          </a:p>
          <a:p>
            <a:pPr fontAlgn="auto">
              <a:spcBef>
                <a:spcPts val="0"/>
              </a:spcBef>
              <a:spcAft>
                <a:spcPts val="0"/>
              </a:spcAft>
              <a:defRPr/>
            </a:pPr>
            <a:r>
              <a:rPr lang="da-DK" dirty="0" smtClean="0">
                <a:latin typeface="Candara" panose="020E0502030303020204" pitchFamily="34" charset="0"/>
              </a:rPr>
              <a:t>29 November – 3 December 2021</a:t>
            </a:r>
            <a:r>
              <a:rPr lang="da-DK" dirty="0">
                <a:latin typeface="Candara" panose="020E0502030303020204" pitchFamily="34" charset="0"/>
              </a:rPr>
              <a:t/>
            </a:r>
            <a:br>
              <a:rPr lang="da-DK" dirty="0">
                <a:latin typeface="Candara" panose="020E0502030303020204" pitchFamily="34" charset="0"/>
              </a:rPr>
            </a:br>
            <a:endParaRPr lang="el-GR" sz="2400" dirty="0">
              <a:ln w="0"/>
              <a:latin typeface="Candara" panose="020E0502030303020204" pitchFamily="34" charset="0"/>
              <a:cs typeface="Vani" panose="020B0502040204020203" pitchFamily="34" charset="0"/>
            </a:endParaRPr>
          </a:p>
        </p:txBody>
      </p:sp>
      <p:sp>
        <p:nvSpPr>
          <p:cNvPr id="2" name="Slide Number Placeholder 1"/>
          <p:cNvSpPr>
            <a:spLocks noGrp="1"/>
          </p:cNvSpPr>
          <p:nvPr>
            <p:ph type="sldNum" sz="quarter" idx="12"/>
          </p:nvPr>
        </p:nvSpPr>
        <p:spPr/>
        <p:txBody>
          <a:bodyPr/>
          <a:lstStyle/>
          <a:p>
            <a:fld id="{CB603186-55BD-4063-9A22-7A984CE86035}" type="slidenum">
              <a:rPr lang="en-US" smtClean="0"/>
              <a:pPr/>
              <a:t>1</a:t>
            </a:fld>
            <a:endParaRPr lang="en-US"/>
          </a:p>
        </p:txBody>
      </p:sp>
    </p:spTree>
    <p:extLst>
      <p:ext uri="{BB962C8B-B14F-4D97-AF65-F5344CB8AC3E}">
        <p14:creationId xmlns="" xmlns:p14="http://schemas.microsoft.com/office/powerpoint/2010/main" val="1540549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0901"/>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p:txBody>
          <a:bodyPr/>
          <a:lstStyle/>
          <a:p>
            <a:fld id="{CB603186-55BD-4063-9A22-7A984CE86035}" type="slidenum">
              <a:rPr lang="en-US" smtClean="0"/>
              <a:pPr/>
              <a:t>10</a:t>
            </a:fld>
            <a:endParaRPr lang="en-US"/>
          </a:p>
        </p:txBody>
      </p:sp>
      <p:pic>
        <p:nvPicPr>
          <p:cNvPr id="13" name="Picture 12"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pic>
        <p:nvPicPr>
          <p:cNvPr id="3" name="Picture 2"/>
          <p:cNvPicPr>
            <a:picLocks noChangeAspect="1"/>
          </p:cNvPicPr>
          <p:nvPr/>
        </p:nvPicPr>
        <p:blipFill>
          <a:blip r:embed="rId4" cstate="print"/>
          <a:stretch>
            <a:fillRect/>
          </a:stretch>
        </p:blipFill>
        <p:spPr>
          <a:xfrm>
            <a:off x="5401411" y="2769483"/>
            <a:ext cx="4970433" cy="2030475"/>
          </a:xfrm>
          <a:prstGeom prst="rect">
            <a:avLst/>
          </a:prstGeom>
        </p:spPr>
      </p:pic>
      <p:pic>
        <p:nvPicPr>
          <p:cNvPr id="19" name="Picture 18" descr="\\medfs\Medasset-Documents\CAMPAIGNS\Kyparissia Aug 2014-\2021_Kyparissiakos\Assessment July 2021\Photos\Selection\vounaki new bulding ready 2021.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401411" y="763235"/>
            <a:ext cx="4970433" cy="1989826"/>
          </a:xfrm>
          <a:prstGeom prst="rect">
            <a:avLst/>
          </a:prstGeom>
          <a:noFill/>
          <a:ln>
            <a:noFill/>
          </a:ln>
        </p:spPr>
      </p:pic>
      <p:pic>
        <p:nvPicPr>
          <p:cNvPr id="26" name="Picture 25" descr="C:\Users\kandrianidou\Desktop\new villa ready vounaki so close to the nesting beach.jp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401411" y="4842090"/>
            <a:ext cx="4970433" cy="1023831"/>
          </a:xfrm>
          <a:prstGeom prst="rect">
            <a:avLst/>
          </a:prstGeom>
          <a:noFill/>
          <a:ln>
            <a:noFill/>
          </a:ln>
        </p:spPr>
      </p:pic>
      <p:sp>
        <p:nvSpPr>
          <p:cNvPr id="8" name="Rectangle 7"/>
          <p:cNvSpPr/>
          <p:nvPr/>
        </p:nvSpPr>
        <p:spPr>
          <a:xfrm>
            <a:off x="4561114" y="5847661"/>
            <a:ext cx="7151914" cy="830997"/>
          </a:xfrm>
          <a:prstGeom prst="rect">
            <a:avLst/>
          </a:prstGeom>
        </p:spPr>
        <p:txBody>
          <a:bodyPr wrap="square">
            <a:spAutoFit/>
          </a:bodyPr>
          <a:lstStyle/>
          <a:p>
            <a:r>
              <a:rPr lang="en-US" sz="1600" b="1" dirty="0" smtClean="0">
                <a:solidFill>
                  <a:srgbClr val="FF0000"/>
                </a:solidFill>
                <a:latin typeface="Candara" panose="020E0502030303020204" pitchFamily="34" charset="0"/>
              </a:rPr>
              <a:t>Vounaki </a:t>
            </a:r>
            <a:r>
              <a:rPr lang="en-US" sz="1600" b="1" dirty="0">
                <a:solidFill>
                  <a:srgbClr val="FF0000"/>
                </a:solidFill>
                <a:latin typeface="Candara" panose="020E0502030303020204" pitchFamily="34" charset="0"/>
              </a:rPr>
              <a:t>core nesting area, 14th July 2021. Newly constructed house completed in 2021. </a:t>
            </a:r>
            <a:r>
              <a:rPr lang="en-US" sz="1600" b="1" dirty="0" smtClean="0">
                <a:solidFill>
                  <a:srgbClr val="FF0000"/>
                </a:solidFill>
                <a:latin typeface="Candara" panose="020E0502030303020204" pitchFamily="34" charset="0"/>
              </a:rPr>
              <a:t>  Arrows indicate </a:t>
            </a:r>
            <a:r>
              <a:rPr lang="en-US" sz="1600" b="1" dirty="0">
                <a:solidFill>
                  <a:srgbClr val="FF0000"/>
                </a:solidFill>
                <a:latin typeface="Candara" panose="020E0502030303020204" pitchFamily="34" charset="0"/>
              </a:rPr>
              <a:t>the house and its proximity to the core nesting beach, with turtle nests and </a:t>
            </a:r>
            <a:r>
              <a:rPr lang="en-US" sz="1600" b="1" dirty="0" smtClean="0">
                <a:solidFill>
                  <a:srgbClr val="FF0000"/>
                </a:solidFill>
                <a:latin typeface="Candara" panose="020E0502030303020204" pitchFamily="34" charset="0"/>
              </a:rPr>
              <a:t>shelter </a:t>
            </a:r>
            <a:r>
              <a:rPr lang="en-US" sz="1600" b="1" dirty="0">
                <a:solidFill>
                  <a:srgbClr val="FF0000"/>
                </a:solidFill>
                <a:latin typeface="Candara" panose="020E0502030303020204" pitchFamily="34" charset="0"/>
              </a:rPr>
              <a:t>circled on the nesting </a:t>
            </a:r>
            <a:r>
              <a:rPr lang="en-US" sz="1600" b="1" dirty="0" smtClean="0">
                <a:solidFill>
                  <a:srgbClr val="FF0000"/>
                </a:solidFill>
                <a:latin typeface="Candara" panose="020E0502030303020204" pitchFamily="34" charset="0"/>
              </a:rPr>
              <a:t>beach</a:t>
            </a:r>
            <a:endParaRPr lang="en-US" sz="1600" b="1" dirty="0">
              <a:solidFill>
                <a:srgbClr val="FF0000"/>
              </a:solidFill>
              <a:latin typeface="Candara" panose="020E0502030303020204" pitchFamily="34" charset="0"/>
            </a:endParaRPr>
          </a:p>
        </p:txBody>
      </p:sp>
      <p:pic>
        <p:nvPicPr>
          <p:cNvPr id="27" name="Picture 26" descr="C:\Users\kandrianidou\Desktop\© 2020 MEDASSET, photo Eleana Touloupaki (60).JPG"/>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90693" y="776123"/>
            <a:ext cx="5230397" cy="2724165"/>
          </a:xfrm>
          <a:prstGeom prst="rect">
            <a:avLst/>
          </a:prstGeom>
          <a:noFill/>
          <a:ln>
            <a:noFill/>
          </a:ln>
        </p:spPr>
      </p:pic>
      <p:sp>
        <p:nvSpPr>
          <p:cNvPr id="10" name="TextBox 9"/>
          <p:cNvSpPr txBox="1"/>
          <p:nvPr/>
        </p:nvSpPr>
        <p:spPr>
          <a:xfrm>
            <a:off x="0" y="3129778"/>
            <a:ext cx="2212465" cy="307777"/>
          </a:xfrm>
          <a:prstGeom prst="rect">
            <a:avLst/>
          </a:prstGeom>
          <a:noFill/>
        </p:spPr>
        <p:txBody>
          <a:bodyPr wrap="none" rtlCol="0">
            <a:spAutoFit/>
          </a:bodyPr>
          <a:lstStyle/>
          <a:p>
            <a:r>
              <a:rPr lang="en-US" sz="1400" b="1" dirty="0" smtClean="0">
                <a:solidFill>
                  <a:srgbClr val="FF0000"/>
                </a:solidFill>
                <a:latin typeface="Candara" panose="020E0502030303020204" pitchFamily="34" charset="0"/>
              </a:rPr>
              <a:t>2020 – Under construction</a:t>
            </a:r>
            <a:endParaRPr lang="en-US" sz="1400" b="1" dirty="0">
              <a:solidFill>
                <a:srgbClr val="FF0000"/>
              </a:solidFill>
              <a:latin typeface="Candara" panose="020E0502030303020204" pitchFamily="34" charset="0"/>
            </a:endParaRPr>
          </a:p>
        </p:txBody>
      </p:sp>
      <p:sp>
        <p:nvSpPr>
          <p:cNvPr id="11" name="Rectangle 10"/>
          <p:cNvSpPr/>
          <p:nvPr/>
        </p:nvSpPr>
        <p:spPr>
          <a:xfrm>
            <a:off x="0" y="3556356"/>
            <a:ext cx="5401412" cy="1200329"/>
          </a:xfrm>
          <a:prstGeom prst="rect">
            <a:avLst/>
          </a:prstGeom>
        </p:spPr>
        <p:txBody>
          <a:bodyPr wrap="square">
            <a:spAutoFit/>
          </a:bodyPr>
          <a:lstStyle/>
          <a:p>
            <a:r>
              <a:rPr lang="en-US" b="1" dirty="0" smtClean="0">
                <a:solidFill>
                  <a:srgbClr val="FF0000"/>
                </a:solidFill>
                <a:latin typeface="Candara" panose="020E0502030303020204" pitchFamily="34" charset="0"/>
              </a:rPr>
              <a:t>In violation of </a:t>
            </a:r>
            <a:r>
              <a:rPr lang="en-US" b="1" dirty="0">
                <a:solidFill>
                  <a:srgbClr val="FF0000"/>
                </a:solidFill>
                <a:latin typeface="Candara" panose="020E0502030303020204" pitchFamily="34" charset="0"/>
              </a:rPr>
              <a:t>the Presidential Decree </a:t>
            </a:r>
            <a:r>
              <a:rPr lang="en-US" b="1" dirty="0" smtClean="0">
                <a:solidFill>
                  <a:srgbClr val="FF0000"/>
                </a:solidFill>
                <a:latin typeface="Candara" panose="020E0502030303020204" pitchFamily="34" charset="0"/>
              </a:rPr>
              <a:t>which prohibits the expansion of </a:t>
            </a:r>
            <a:r>
              <a:rPr lang="en-US" b="1" dirty="0">
                <a:solidFill>
                  <a:srgbClr val="FF0000"/>
                </a:solidFill>
                <a:latin typeface="Candara" panose="020E0502030303020204" pitchFamily="34" charset="0"/>
              </a:rPr>
              <a:t>settlements </a:t>
            </a:r>
            <a:r>
              <a:rPr lang="en-US" b="1" dirty="0" smtClean="0">
                <a:solidFill>
                  <a:srgbClr val="FF0000"/>
                </a:solidFill>
                <a:latin typeface="Candara" panose="020E0502030303020204" pitchFamily="34" charset="0"/>
              </a:rPr>
              <a:t>and buildings </a:t>
            </a:r>
            <a:r>
              <a:rPr lang="en-US" b="1" dirty="0">
                <a:solidFill>
                  <a:srgbClr val="FF0000"/>
                </a:solidFill>
                <a:latin typeface="Candara" panose="020E0502030303020204" pitchFamily="34" charset="0"/>
              </a:rPr>
              <a:t>in the Nature Protection Areas, newly constructed </a:t>
            </a:r>
            <a:r>
              <a:rPr lang="en-US" b="1" dirty="0" smtClean="0">
                <a:solidFill>
                  <a:srgbClr val="FF0000"/>
                </a:solidFill>
                <a:latin typeface="Candara" panose="020E0502030303020204" pitchFamily="34" charset="0"/>
              </a:rPr>
              <a:t>house </a:t>
            </a:r>
            <a:r>
              <a:rPr lang="en-US" b="1" dirty="0">
                <a:solidFill>
                  <a:srgbClr val="FF0000"/>
                </a:solidFill>
                <a:latin typeface="Candara" panose="020E0502030303020204" pitchFamily="34" charset="0"/>
              </a:rPr>
              <a:t>as recorded during 2021 survey </a:t>
            </a:r>
          </a:p>
        </p:txBody>
      </p:sp>
      <p:sp>
        <p:nvSpPr>
          <p:cNvPr id="28" name="Rectangle 27"/>
          <p:cNvSpPr/>
          <p:nvPr/>
        </p:nvSpPr>
        <p:spPr>
          <a:xfrm>
            <a:off x="-1" y="0"/>
            <a:ext cx="7781925" cy="830997"/>
          </a:xfrm>
          <a:prstGeom prst="rect">
            <a:avLst/>
          </a:prstGeom>
        </p:spPr>
        <p:txBody>
          <a:bodyPr wrap="square">
            <a:spAutoFit/>
          </a:bodyPr>
          <a:lstStyle/>
          <a:p>
            <a:pPr fontAlgn="auto">
              <a:spcAft>
                <a:spcPts val="0"/>
              </a:spcAft>
              <a:defRPr/>
            </a:pPr>
            <a:r>
              <a:rPr lang="en-US" sz="2400" b="1" u="sng" dirty="0">
                <a:latin typeface="Candara" panose="020E0502030303020204" pitchFamily="34" charset="0"/>
                <a:cs typeface="Vani" panose="020B0502040204020203" pitchFamily="34" charset="0"/>
              </a:rPr>
              <a:t>Rec. No 174. Measure No </a:t>
            </a:r>
            <a:r>
              <a:rPr lang="en-GB" sz="2400" b="1" u="sng" dirty="0">
                <a:latin typeface="Candara" panose="020E0502030303020204" pitchFamily="34" charset="0"/>
                <a:cs typeface="Vani" panose="020B0502040204020203" pitchFamily="34" charset="0"/>
              </a:rPr>
              <a:t>9</a:t>
            </a:r>
            <a:r>
              <a:rPr lang="en-US" sz="2400" b="1" u="sng" dirty="0">
                <a:latin typeface="Candara" panose="020E0502030303020204" pitchFamily="34" charset="0"/>
                <a:cs typeface="Vani" panose="020B0502040204020203" pitchFamily="34" charset="0"/>
              </a:rPr>
              <a:t>:</a:t>
            </a:r>
            <a:br>
              <a:rPr lang="en-US" sz="2400" b="1" u="sng" dirty="0">
                <a:latin typeface="Candara" panose="020E0502030303020204" pitchFamily="34" charset="0"/>
                <a:cs typeface="Vani" panose="020B0502040204020203" pitchFamily="34" charset="0"/>
              </a:rPr>
            </a:br>
            <a:r>
              <a:rPr lang="en-US" sz="2400" b="1" u="sng" dirty="0">
                <a:latin typeface="Candara" panose="020E0502030303020204" pitchFamily="34" charset="0"/>
                <a:cs typeface="Vani" panose="020B0502040204020203" pitchFamily="34" charset="0"/>
              </a:rPr>
              <a:t>Further construction outside the urban-planning areas</a:t>
            </a:r>
            <a:endParaRPr lang="el-GR" sz="2400" b="1" u="sng" dirty="0">
              <a:latin typeface="Candara" panose="020E0502030303020204" pitchFamily="34" charset="0"/>
              <a:cs typeface="Vani" panose="020B0502040204020203" pitchFamily="34" charset="0"/>
            </a:endParaRPr>
          </a:p>
        </p:txBody>
      </p:sp>
      <p:cxnSp>
        <p:nvCxnSpPr>
          <p:cNvPr id="15" name="Straight Arrow Connector 14"/>
          <p:cNvCxnSpPr/>
          <p:nvPr/>
        </p:nvCxnSpPr>
        <p:spPr>
          <a:xfrm>
            <a:off x="9360026" y="763235"/>
            <a:ext cx="6116" cy="5381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8760553" y="2875790"/>
            <a:ext cx="130784" cy="3589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3225928" y="1121936"/>
            <a:ext cx="130784" cy="3589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5850916" y="4842090"/>
            <a:ext cx="130784" cy="3589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7886627" y="5096049"/>
            <a:ext cx="445135" cy="2457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Oval 24"/>
          <p:cNvSpPr/>
          <p:nvPr/>
        </p:nvSpPr>
        <p:spPr>
          <a:xfrm>
            <a:off x="8235623" y="5458461"/>
            <a:ext cx="1124403" cy="3440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TextBox 20"/>
          <p:cNvSpPr txBox="1"/>
          <p:nvPr/>
        </p:nvSpPr>
        <p:spPr>
          <a:xfrm>
            <a:off x="6640286" y="909093"/>
            <a:ext cx="2542684" cy="307777"/>
          </a:xfrm>
          <a:prstGeom prst="rect">
            <a:avLst/>
          </a:prstGeom>
          <a:noFill/>
        </p:spPr>
        <p:txBody>
          <a:bodyPr wrap="none" rtlCol="0">
            <a:spAutoFit/>
          </a:bodyPr>
          <a:lstStyle/>
          <a:p>
            <a:r>
              <a:rPr lang="en-US" sz="1400" b="1" dirty="0" smtClean="0">
                <a:solidFill>
                  <a:srgbClr val="FF0000"/>
                </a:solidFill>
                <a:latin typeface="Candara" panose="020E0502030303020204" pitchFamily="34" charset="0"/>
              </a:rPr>
              <a:t>2021 </a:t>
            </a:r>
            <a:r>
              <a:rPr lang="en-US" sz="1400" b="1" dirty="0" smtClean="0">
                <a:solidFill>
                  <a:srgbClr val="FF0000"/>
                </a:solidFill>
                <a:latin typeface="Candara" panose="020E0502030303020204" pitchFamily="34" charset="0"/>
              </a:rPr>
              <a:t>– </a:t>
            </a:r>
            <a:r>
              <a:rPr lang="en-US" sz="1400" b="1" dirty="0" smtClean="0">
                <a:solidFill>
                  <a:srgbClr val="FF0000"/>
                </a:solidFill>
                <a:latin typeface="Candara" panose="020E0502030303020204" pitchFamily="34" charset="0"/>
              </a:rPr>
              <a:t>Construction completed</a:t>
            </a:r>
            <a:endParaRPr lang="en-US" sz="1400" b="1" dirty="0">
              <a:solidFill>
                <a:srgbClr val="FF0000"/>
              </a:solidFill>
              <a:latin typeface="Candara" panose="020E0502030303020204" pitchFamily="34" charset="0"/>
            </a:endParaRPr>
          </a:p>
        </p:txBody>
      </p:sp>
    </p:spTree>
    <p:extLst>
      <p:ext uri="{BB962C8B-B14F-4D97-AF65-F5344CB8AC3E}">
        <p14:creationId xmlns="" xmlns:p14="http://schemas.microsoft.com/office/powerpoint/2010/main" val="3274393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2749"/>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p:txBody>
          <a:bodyPr/>
          <a:lstStyle/>
          <a:p>
            <a:fld id="{CB603186-55BD-4063-9A22-7A984CE86035}" type="slidenum">
              <a:rPr lang="en-US" smtClean="0"/>
              <a:pPr/>
              <a:t>11</a:t>
            </a:fld>
            <a:endParaRPr lang="en-US"/>
          </a:p>
        </p:txBody>
      </p:sp>
      <p:pic>
        <p:nvPicPr>
          <p:cNvPr id="13" name="Picture 12"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pic>
        <p:nvPicPr>
          <p:cNvPr id="14" name="Picture 13" descr="C:\Users\kandrianidou\Desktop\AGIANNAKIS new villa continued to be constucted since 2019_ARCHELON-Galini Samlidou.pn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8796" y="3610933"/>
            <a:ext cx="4357637" cy="1856016"/>
          </a:xfrm>
          <a:prstGeom prst="rect">
            <a:avLst/>
          </a:prstGeom>
          <a:noFill/>
          <a:ln>
            <a:noFill/>
          </a:ln>
        </p:spPr>
      </p:pic>
      <p:pic>
        <p:nvPicPr>
          <p:cNvPr id="20" name="Picture 19" descr="C:\Users\kandrianidou\Desktop\agiannakis villa and alien species planting and shower.jpg"/>
          <p:cNvPicPr/>
          <p:nvPr/>
        </p:nvPicPr>
        <p:blipFill rotWithShape="1">
          <a:blip r:embed="rId5" cstate="print">
            <a:extLst>
              <a:ext uri="{28A0092B-C50C-407E-A947-70E740481C1C}">
                <a14:useLocalDpi xmlns="" xmlns:a14="http://schemas.microsoft.com/office/drawing/2010/main" val="0"/>
              </a:ext>
            </a:extLst>
          </a:blip>
          <a:srcRect b="12226"/>
          <a:stretch/>
        </p:blipFill>
        <p:spPr bwMode="auto">
          <a:xfrm>
            <a:off x="5633595" y="1502448"/>
            <a:ext cx="5646659" cy="2101285"/>
          </a:xfrm>
          <a:prstGeom prst="rect">
            <a:avLst/>
          </a:prstGeom>
          <a:noFill/>
          <a:ln>
            <a:noFill/>
          </a:ln>
          <a:extLst>
            <a:ext uri="{53640926-AAD7-44D8-BBD7-CCE9431645EC}">
              <a14:shadowObscured xmlns="" xmlns:a14="http://schemas.microsoft.com/office/drawing/2010/main"/>
            </a:ext>
          </a:extLst>
        </p:spPr>
      </p:pic>
      <p:pic>
        <p:nvPicPr>
          <p:cNvPr id="21" name="Picture 20" descr="C:\Users\kandrianidou\Desktop\beach shower agiannakis.jpg"/>
          <p:cNvPicPr/>
          <p:nvPr/>
        </p:nvPicPr>
        <p:blipFill rotWithShape="1">
          <a:blip r:embed="rId6" cstate="print">
            <a:extLst>
              <a:ext uri="{28A0092B-C50C-407E-A947-70E740481C1C}">
                <a14:useLocalDpi xmlns="" xmlns:a14="http://schemas.microsoft.com/office/drawing/2010/main" val="0"/>
              </a:ext>
            </a:extLst>
          </a:blip>
          <a:srcRect b="13602"/>
          <a:stretch/>
        </p:blipFill>
        <p:spPr bwMode="auto">
          <a:xfrm>
            <a:off x="5631677" y="3629722"/>
            <a:ext cx="5648577" cy="1847608"/>
          </a:xfrm>
          <a:prstGeom prst="rect">
            <a:avLst/>
          </a:prstGeom>
          <a:noFill/>
          <a:ln>
            <a:noFill/>
          </a:ln>
          <a:extLst>
            <a:ext uri="{53640926-AAD7-44D8-BBD7-CCE9431645EC}">
              <a14:shadowObscured xmlns="" xmlns:a14="http://schemas.microsoft.com/office/drawing/2010/main"/>
            </a:ext>
          </a:extLst>
        </p:spPr>
      </p:pic>
      <p:sp>
        <p:nvSpPr>
          <p:cNvPr id="7" name="Rectangle 6"/>
          <p:cNvSpPr/>
          <p:nvPr/>
        </p:nvSpPr>
        <p:spPr>
          <a:xfrm>
            <a:off x="5520424" y="5445077"/>
            <a:ext cx="5558038" cy="646331"/>
          </a:xfrm>
          <a:prstGeom prst="rect">
            <a:avLst/>
          </a:prstGeom>
        </p:spPr>
        <p:txBody>
          <a:bodyPr wrap="square">
            <a:spAutoFit/>
          </a:bodyPr>
          <a:lstStyle/>
          <a:p>
            <a:r>
              <a:rPr lang="en-US" b="1" dirty="0" smtClean="0">
                <a:solidFill>
                  <a:srgbClr val="FF0000"/>
                </a:solidFill>
                <a:latin typeface="Candara" panose="020E0502030303020204" pitchFamily="34" charset="0"/>
              </a:rPr>
              <a:t>Shower </a:t>
            </a:r>
            <a:r>
              <a:rPr lang="en-US" b="1" dirty="0">
                <a:solidFill>
                  <a:srgbClr val="FF0000"/>
                </a:solidFill>
                <a:latin typeface="Candara" panose="020E0502030303020204" pitchFamily="34" charset="0"/>
              </a:rPr>
              <a:t>(yellow arrow) runoff flows on the protected nesting beach </a:t>
            </a:r>
            <a:r>
              <a:rPr lang="en-US" b="1" dirty="0" smtClean="0">
                <a:solidFill>
                  <a:srgbClr val="FF0000"/>
                </a:solidFill>
                <a:latin typeface="Candara" panose="020E0502030303020204" pitchFamily="34" charset="0"/>
              </a:rPr>
              <a:t>right </a:t>
            </a:r>
            <a:r>
              <a:rPr lang="en-US" b="1" dirty="0">
                <a:solidFill>
                  <a:srgbClr val="FF0000"/>
                </a:solidFill>
                <a:latin typeface="Candara" panose="020E0502030303020204" pitchFamily="34" charset="0"/>
              </a:rPr>
              <a:t>next to the beach bar</a:t>
            </a:r>
          </a:p>
        </p:txBody>
      </p:sp>
      <p:pic>
        <p:nvPicPr>
          <p:cNvPr id="22" name="Picture 21" descr="C:\Users\kandrianidou\Desktop\IMGP7613.JPG"/>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38797" y="1512655"/>
            <a:ext cx="4357637" cy="2080873"/>
          </a:xfrm>
          <a:prstGeom prst="rect">
            <a:avLst/>
          </a:prstGeom>
          <a:noFill/>
          <a:ln>
            <a:noFill/>
          </a:ln>
        </p:spPr>
      </p:pic>
      <p:sp>
        <p:nvSpPr>
          <p:cNvPr id="23" name="Rectangle 22"/>
          <p:cNvSpPr/>
          <p:nvPr/>
        </p:nvSpPr>
        <p:spPr>
          <a:xfrm>
            <a:off x="98684" y="815417"/>
            <a:ext cx="11069822" cy="646331"/>
          </a:xfrm>
          <a:prstGeom prst="rect">
            <a:avLst/>
          </a:prstGeom>
        </p:spPr>
        <p:txBody>
          <a:bodyPr wrap="square">
            <a:spAutoFit/>
          </a:bodyPr>
          <a:lstStyle/>
          <a:p>
            <a:r>
              <a:rPr lang="en-US" b="1" dirty="0" smtClean="0">
                <a:solidFill>
                  <a:srgbClr val="FF0000"/>
                </a:solidFill>
                <a:latin typeface="Candara" panose="020E0502030303020204" pitchFamily="34" charset="0"/>
              </a:rPr>
              <a:t>Disregard </a:t>
            </a:r>
            <a:r>
              <a:rPr lang="en-US" b="1" dirty="0">
                <a:solidFill>
                  <a:srgbClr val="FF0000"/>
                </a:solidFill>
                <a:latin typeface="Candara" panose="020E0502030303020204" pitchFamily="34" charset="0"/>
              </a:rPr>
              <a:t>to the Presidential Decree's prohibition of the expansion of settlements and buildings in the Nature Protections </a:t>
            </a:r>
            <a:r>
              <a:rPr lang="en-US" b="1" dirty="0" smtClean="0">
                <a:solidFill>
                  <a:srgbClr val="FF0000"/>
                </a:solidFill>
                <a:latin typeface="Candara" panose="020E0502030303020204" pitchFamily="34" charset="0"/>
              </a:rPr>
              <a:t>Areas, newly </a:t>
            </a:r>
            <a:r>
              <a:rPr lang="en-US" b="1" dirty="0">
                <a:solidFill>
                  <a:srgbClr val="FF0000"/>
                </a:solidFill>
                <a:latin typeface="Candara" panose="020E0502030303020204" pitchFamily="34" charset="0"/>
              </a:rPr>
              <a:t>constructed </a:t>
            </a:r>
            <a:r>
              <a:rPr lang="en-US" b="1" dirty="0" smtClean="0">
                <a:solidFill>
                  <a:srgbClr val="FF0000"/>
                </a:solidFill>
                <a:latin typeface="Candara" panose="020E0502030303020204" pitchFamily="34" charset="0"/>
              </a:rPr>
              <a:t>house </a:t>
            </a:r>
            <a:r>
              <a:rPr lang="en-US" b="1" dirty="0">
                <a:solidFill>
                  <a:srgbClr val="FF0000"/>
                </a:solidFill>
                <a:latin typeface="Candara" panose="020E0502030303020204" pitchFamily="34" charset="0"/>
              </a:rPr>
              <a:t>as recorded during 2021 survey </a:t>
            </a:r>
          </a:p>
        </p:txBody>
      </p:sp>
      <p:sp>
        <p:nvSpPr>
          <p:cNvPr id="24" name="TextBox 23"/>
          <p:cNvSpPr txBox="1"/>
          <p:nvPr/>
        </p:nvSpPr>
        <p:spPr>
          <a:xfrm>
            <a:off x="1156299" y="1495250"/>
            <a:ext cx="4477296" cy="292388"/>
          </a:xfrm>
          <a:prstGeom prst="rect">
            <a:avLst/>
          </a:prstGeom>
          <a:noFill/>
        </p:spPr>
        <p:txBody>
          <a:bodyPr wrap="square" rtlCol="0">
            <a:spAutoFit/>
          </a:bodyPr>
          <a:lstStyle/>
          <a:p>
            <a:r>
              <a:rPr lang="en-US" sz="1300" b="1" dirty="0" smtClean="0">
                <a:solidFill>
                  <a:srgbClr val="FFFF00"/>
                </a:solidFill>
                <a:latin typeface="Candara" panose="020E0502030303020204" pitchFamily="34" charset="0"/>
              </a:rPr>
              <a:t> 2020</a:t>
            </a:r>
            <a:r>
              <a:rPr lang="en-US" sz="1300" b="1" dirty="0">
                <a:solidFill>
                  <a:srgbClr val="FFFF00"/>
                </a:solidFill>
                <a:latin typeface="Candara" panose="020E0502030303020204" pitchFamily="34" charset="0"/>
              </a:rPr>
              <a:t> </a:t>
            </a:r>
            <a:r>
              <a:rPr lang="en-US" sz="1300" b="1" dirty="0" smtClean="0">
                <a:solidFill>
                  <a:srgbClr val="FFFF00"/>
                </a:solidFill>
                <a:latin typeface="Candara" panose="020E0502030303020204" pitchFamily="34" charset="0"/>
              </a:rPr>
              <a:t>– Under construction</a:t>
            </a:r>
            <a:endParaRPr lang="en-US" sz="1300" b="1" dirty="0">
              <a:solidFill>
                <a:srgbClr val="FFFF00"/>
              </a:solidFill>
              <a:latin typeface="Candara" panose="020E0502030303020204" pitchFamily="34" charset="0"/>
            </a:endParaRPr>
          </a:p>
        </p:txBody>
      </p:sp>
      <p:sp>
        <p:nvSpPr>
          <p:cNvPr id="25" name="Rectangle 24"/>
          <p:cNvSpPr/>
          <p:nvPr/>
        </p:nvSpPr>
        <p:spPr>
          <a:xfrm>
            <a:off x="-1" y="0"/>
            <a:ext cx="7781925" cy="830997"/>
          </a:xfrm>
          <a:prstGeom prst="rect">
            <a:avLst/>
          </a:prstGeom>
        </p:spPr>
        <p:txBody>
          <a:bodyPr wrap="square">
            <a:spAutoFit/>
          </a:bodyPr>
          <a:lstStyle/>
          <a:p>
            <a:pPr fontAlgn="auto">
              <a:spcAft>
                <a:spcPts val="0"/>
              </a:spcAft>
              <a:defRPr/>
            </a:pPr>
            <a:r>
              <a:rPr lang="en-US" sz="2400" b="1" u="sng" dirty="0">
                <a:latin typeface="Candara" panose="020E0502030303020204" pitchFamily="34" charset="0"/>
                <a:cs typeface="Vani" panose="020B0502040204020203" pitchFamily="34" charset="0"/>
              </a:rPr>
              <a:t>Rec. No 174. Measure No </a:t>
            </a:r>
            <a:r>
              <a:rPr lang="en-GB" sz="2400" b="1" u="sng" dirty="0">
                <a:latin typeface="Candara" panose="020E0502030303020204" pitchFamily="34" charset="0"/>
                <a:cs typeface="Vani" panose="020B0502040204020203" pitchFamily="34" charset="0"/>
              </a:rPr>
              <a:t>9</a:t>
            </a:r>
            <a:r>
              <a:rPr lang="en-US" sz="2400" b="1" u="sng" dirty="0">
                <a:latin typeface="Candara" panose="020E0502030303020204" pitchFamily="34" charset="0"/>
                <a:cs typeface="Vani" panose="020B0502040204020203" pitchFamily="34" charset="0"/>
              </a:rPr>
              <a:t>:</a:t>
            </a:r>
            <a:br>
              <a:rPr lang="en-US" sz="2400" b="1" u="sng" dirty="0">
                <a:latin typeface="Candara" panose="020E0502030303020204" pitchFamily="34" charset="0"/>
                <a:cs typeface="Vani" panose="020B0502040204020203" pitchFamily="34" charset="0"/>
              </a:rPr>
            </a:br>
            <a:r>
              <a:rPr lang="en-US" sz="2400" b="1" u="sng" dirty="0">
                <a:latin typeface="Candara" panose="020E0502030303020204" pitchFamily="34" charset="0"/>
                <a:cs typeface="Vani" panose="020B0502040204020203" pitchFamily="34" charset="0"/>
              </a:rPr>
              <a:t>Further construction outside the urban-planning areas</a:t>
            </a:r>
            <a:endParaRPr lang="el-GR" sz="2400" b="1" u="sng" dirty="0">
              <a:latin typeface="Candara" panose="020E0502030303020204" pitchFamily="34" charset="0"/>
              <a:cs typeface="Vani" panose="020B0502040204020203" pitchFamily="34" charset="0"/>
            </a:endParaRPr>
          </a:p>
        </p:txBody>
      </p:sp>
      <p:sp>
        <p:nvSpPr>
          <p:cNvPr id="15" name="Rectangle 14"/>
          <p:cNvSpPr/>
          <p:nvPr/>
        </p:nvSpPr>
        <p:spPr>
          <a:xfrm>
            <a:off x="0" y="5503319"/>
            <a:ext cx="5638800" cy="1323439"/>
          </a:xfrm>
          <a:prstGeom prst="rect">
            <a:avLst/>
          </a:prstGeom>
        </p:spPr>
        <p:txBody>
          <a:bodyPr wrap="square">
            <a:spAutoFit/>
          </a:bodyPr>
          <a:lstStyle/>
          <a:p>
            <a:r>
              <a:rPr lang="en-US" sz="1600" b="1" dirty="0" smtClean="0">
                <a:solidFill>
                  <a:srgbClr val="FF0000"/>
                </a:solidFill>
                <a:latin typeface="Candara" panose="020E0502030303020204" pitchFamily="34" charset="0"/>
              </a:rPr>
              <a:t>Agiannakis </a:t>
            </a:r>
            <a:r>
              <a:rPr lang="en-US" sz="1600" b="1" dirty="0">
                <a:solidFill>
                  <a:srgbClr val="FF0000"/>
                </a:solidFill>
                <a:latin typeface="Candara" panose="020E0502030303020204" pitchFamily="34" charset="0"/>
              </a:rPr>
              <a:t>core nesting area, 14th July 2021. Newly constructed house complete in 2021 (red arrow). Introduced alien plant species are maintained (Red lines). No steps have been taken to remove the introduced alien species and to reinstate the natural dune system. </a:t>
            </a:r>
          </a:p>
        </p:txBody>
      </p:sp>
      <p:sp>
        <p:nvSpPr>
          <p:cNvPr id="16" name="TextBox 4"/>
          <p:cNvSpPr txBox="1"/>
          <p:nvPr/>
        </p:nvSpPr>
        <p:spPr>
          <a:xfrm>
            <a:off x="134785" y="3610933"/>
            <a:ext cx="1027746" cy="215444"/>
          </a:xfrm>
          <a:prstGeom prst="rect">
            <a:avLst/>
          </a:prstGeom>
          <a:noFill/>
        </p:spPr>
        <p:txBody>
          <a:bodyPr wrap="square" rtlCol="0">
            <a:spAutoFit/>
          </a:bodyPr>
          <a:lstStyle/>
          <a:p>
            <a:pPr>
              <a:spcAft>
                <a:spcPts val="0"/>
              </a:spcAft>
            </a:pPr>
            <a:r>
              <a:rPr lang="en-US" sz="800" kern="1200" dirty="0">
                <a:solidFill>
                  <a:srgbClr val="FFFFFF"/>
                </a:solidFill>
                <a:effectLst/>
                <a:latin typeface="Times New Roman" panose="02020603050405020304" pitchFamily="18" charset="0"/>
                <a:ea typeface="Times New Roman" panose="02020603050405020304" pitchFamily="18" charset="0"/>
              </a:rPr>
              <a:t>@ARCHELON</a:t>
            </a:r>
            <a:endParaRPr lang="en-US" sz="1200" dirty="0">
              <a:effectLst/>
              <a:latin typeface="Times New Roman" panose="02020603050405020304" pitchFamily="18" charset="0"/>
              <a:ea typeface="Times New Roman" panose="02020603050405020304" pitchFamily="18" charset="0"/>
            </a:endParaRPr>
          </a:p>
        </p:txBody>
      </p:sp>
      <p:cxnSp>
        <p:nvCxnSpPr>
          <p:cNvPr id="17" name="Straight Arrow Connector 16"/>
          <p:cNvCxnSpPr/>
          <p:nvPr/>
        </p:nvCxnSpPr>
        <p:spPr>
          <a:xfrm>
            <a:off x="9278313" y="1892253"/>
            <a:ext cx="41108" cy="345574"/>
          </a:xfrm>
          <a:prstGeom prst="straightConnector1">
            <a:avLst/>
          </a:prstGeom>
          <a:noFill/>
          <a:ln w="38100" cap="flat" cmpd="sng" algn="ctr">
            <a:solidFill>
              <a:srgbClr val="FF0000"/>
            </a:solidFill>
            <a:prstDash val="solid"/>
            <a:miter lim="800000"/>
            <a:tailEnd type="triangle"/>
          </a:ln>
          <a:effectLst/>
        </p:spPr>
      </p:cxnSp>
      <p:cxnSp>
        <p:nvCxnSpPr>
          <p:cNvPr id="18" name="Straight Arrow Connector 17"/>
          <p:cNvCxnSpPr/>
          <p:nvPr/>
        </p:nvCxnSpPr>
        <p:spPr>
          <a:xfrm flipH="1">
            <a:off x="3031958" y="1652700"/>
            <a:ext cx="339929" cy="440795"/>
          </a:xfrm>
          <a:prstGeom prst="straightConnector1">
            <a:avLst/>
          </a:prstGeom>
          <a:noFill/>
          <a:ln w="57150" cap="flat" cmpd="sng" algn="ctr">
            <a:solidFill>
              <a:srgbClr val="FF0000"/>
            </a:solidFill>
            <a:prstDash val="solid"/>
            <a:miter lim="800000"/>
            <a:tailEnd type="triangle"/>
          </a:ln>
          <a:effectLst/>
        </p:spPr>
      </p:cxnSp>
      <p:cxnSp>
        <p:nvCxnSpPr>
          <p:cNvPr id="26" name="Straight Arrow Connector 25"/>
          <p:cNvCxnSpPr/>
          <p:nvPr/>
        </p:nvCxnSpPr>
        <p:spPr>
          <a:xfrm>
            <a:off x="2639929" y="4094246"/>
            <a:ext cx="0" cy="269875"/>
          </a:xfrm>
          <a:prstGeom prst="straightConnector1">
            <a:avLst/>
          </a:prstGeom>
          <a:noFill/>
          <a:ln w="6350" cap="flat" cmpd="sng" algn="ctr">
            <a:solidFill>
              <a:srgbClr val="FF0000"/>
            </a:solidFill>
            <a:prstDash val="solid"/>
            <a:miter lim="800000"/>
            <a:tailEnd type="triangle"/>
          </a:ln>
          <a:effectLst/>
        </p:spPr>
      </p:cxnSp>
      <p:cxnSp>
        <p:nvCxnSpPr>
          <p:cNvPr id="27" name="Straight Connector 26"/>
          <p:cNvCxnSpPr/>
          <p:nvPr/>
        </p:nvCxnSpPr>
        <p:spPr>
          <a:xfrm flipV="1">
            <a:off x="6803516" y="2476835"/>
            <a:ext cx="4364990" cy="126365"/>
          </a:xfrm>
          <a:prstGeom prst="line">
            <a:avLst/>
          </a:prstGeom>
          <a:ln w="317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7938352" y="1534451"/>
            <a:ext cx="45085" cy="27749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8139220" y="3781531"/>
            <a:ext cx="298544" cy="24878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784490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79628" y="2280235"/>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p:txBody>
          <a:bodyPr/>
          <a:lstStyle/>
          <a:p>
            <a:fld id="{CB603186-55BD-4063-9A22-7A984CE86035}" type="slidenum">
              <a:rPr lang="en-US" smtClean="0"/>
              <a:pPr/>
              <a:t>12</a:t>
            </a:fld>
            <a:endParaRPr lang="en-US"/>
          </a:p>
        </p:txBody>
      </p:sp>
      <p:pic>
        <p:nvPicPr>
          <p:cNvPr id="9" name="Picture 8"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3" name="Rectangle 2"/>
          <p:cNvSpPr/>
          <p:nvPr/>
        </p:nvSpPr>
        <p:spPr>
          <a:xfrm>
            <a:off x="0" y="7602"/>
            <a:ext cx="9544050" cy="830997"/>
          </a:xfrm>
          <a:prstGeom prst="rect">
            <a:avLst/>
          </a:prstGeom>
        </p:spPr>
        <p:txBody>
          <a:bodyPr wrap="square">
            <a:spAutoFit/>
          </a:bodyPr>
          <a:lstStyle/>
          <a:p>
            <a:pPr fontAlgn="auto">
              <a:spcAft>
                <a:spcPts val="0"/>
              </a:spcAft>
              <a:defRPr/>
            </a:pPr>
            <a:r>
              <a:rPr lang="en-US" sz="2400" b="1" u="sng" dirty="0">
                <a:latin typeface="Candara" panose="020E0502030303020204" pitchFamily="34" charset="0"/>
                <a:cs typeface="Vani" panose="020B0502040204020203" pitchFamily="34" charset="0"/>
              </a:rPr>
              <a:t>Rec. No 174. Measure No </a:t>
            </a:r>
            <a:r>
              <a:rPr lang="en-GB" sz="2400" b="1" u="sng" dirty="0">
                <a:latin typeface="Candara" panose="020E0502030303020204" pitchFamily="34" charset="0"/>
                <a:cs typeface="Vani" panose="020B0502040204020203" pitchFamily="34" charset="0"/>
              </a:rPr>
              <a:t>10</a:t>
            </a:r>
            <a:r>
              <a:rPr lang="en-US" sz="2400" b="1" u="sng" dirty="0">
                <a:latin typeface="Candara" panose="020E0502030303020204" pitchFamily="34" charset="0"/>
                <a:cs typeface="Vani" panose="020B0502040204020203" pitchFamily="34" charset="0"/>
              </a:rPr>
              <a:t>:</a:t>
            </a:r>
            <a:br>
              <a:rPr lang="en-US" sz="2400" b="1" u="sng" dirty="0">
                <a:latin typeface="Candara" panose="020E0502030303020204" pitchFamily="34" charset="0"/>
                <a:cs typeface="Vani" panose="020B0502040204020203" pitchFamily="34" charset="0"/>
              </a:rPr>
            </a:br>
            <a:r>
              <a:rPr lang="en-US" sz="2400" b="1" u="sng" dirty="0" smtClean="0">
                <a:latin typeface="Candara" panose="020E0502030303020204" pitchFamily="34" charset="0"/>
                <a:cs typeface="Vani" panose="020B0502040204020203" pitchFamily="34" charset="0"/>
              </a:rPr>
              <a:t>Regulation </a:t>
            </a:r>
            <a:r>
              <a:rPr lang="en-US" sz="2400" b="1" u="sng" dirty="0">
                <a:latin typeface="Candara" panose="020E0502030303020204" pitchFamily="34" charset="0"/>
                <a:cs typeface="Vani" panose="020B0502040204020203" pitchFamily="34" charset="0"/>
              </a:rPr>
              <a:t>of vessels navigation </a:t>
            </a:r>
            <a:r>
              <a:rPr lang="en-US" sz="2400" b="1" u="sng" dirty="0" smtClean="0">
                <a:latin typeface="Candara" panose="020E0502030303020204" pitchFamily="34" charset="0"/>
                <a:cs typeface="Vani" panose="020B0502040204020203" pitchFamily="34" charset="0"/>
              </a:rPr>
              <a:t>&amp; </a:t>
            </a:r>
            <a:r>
              <a:rPr lang="en-US" sz="2400" b="1" u="sng" dirty="0">
                <a:latin typeface="Candara" panose="020E0502030303020204" pitchFamily="34" charset="0"/>
                <a:cs typeface="Vani" panose="020B0502040204020203" pitchFamily="34" charset="0"/>
              </a:rPr>
              <a:t>fishing practices</a:t>
            </a:r>
            <a:endParaRPr lang="el-GR" sz="2400" b="1" u="sng" dirty="0">
              <a:latin typeface="Candara" panose="020E0502030303020204" pitchFamily="34" charset="0"/>
              <a:cs typeface="Vani" panose="020B0502040204020203" pitchFamily="34" charset="0"/>
            </a:endParaRPr>
          </a:p>
        </p:txBody>
      </p:sp>
      <p:sp>
        <p:nvSpPr>
          <p:cNvPr id="20" name="TextBox 19"/>
          <p:cNvSpPr txBox="1"/>
          <p:nvPr/>
        </p:nvSpPr>
        <p:spPr>
          <a:xfrm>
            <a:off x="4904570" y="3795142"/>
            <a:ext cx="1008113" cy="184666"/>
          </a:xfrm>
          <a:prstGeom prst="rect">
            <a:avLst/>
          </a:prstGeom>
          <a:noFill/>
        </p:spPr>
        <p:txBody>
          <a:bodyPr wrap="square" rtlCol="0">
            <a:spAutoFit/>
          </a:bodyPr>
          <a:lstStyle/>
          <a:p>
            <a:r>
              <a:rPr lang="en-US" sz="600" b="1" dirty="0" smtClean="0">
                <a:solidFill>
                  <a:schemeClr val="bg1"/>
                </a:solidFill>
                <a:latin typeface="Candara" panose="020E0502030303020204" pitchFamily="34" charset="0"/>
              </a:rPr>
              <a:t>ARCHELON</a:t>
            </a:r>
            <a:endParaRPr lang="en-US" sz="900" b="1" dirty="0">
              <a:solidFill>
                <a:schemeClr val="bg1"/>
              </a:solidFill>
              <a:latin typeface="Candara" panose="020E0502030303020204" pitchFamily="34" charset="0"/>
            </a:endParaRPr>
          </a:p>
        </p:txBody>
      </p:sp>
      <p:sp>
        <p:nvSpPr>
          <p:cNvPr id="21" name="TextBox 20"/>
          <p:cNvSpPr txBox="1"/>
          <p:nvPr/>
        </p:nvSpPr>
        <p:spPr>
          <a:xfrm>
            <a:off x="0" y="792482"/>
            <a:ext cx="10411825" cy="369332"/>
          </a:xfrm>
          <a:prstGeom prst="rect">
            <a:avLst/>
          </a:prstGeom>
          <a:noFill/>
        </p:spPr>
        <p:txBody>
          <a:bodyPr wrap="none" rtlCol="0">
            <a:spAutoFit/>
          </a:bodyPr>
          <a:lstStyle/>
          <a:p>
            <a:r>
              <a:rPr lang="en-US" b="1" dirty="0">
                <a:solidFill>
                  <a:srgbClr val="FF0000"/>
                </a:solidFill>
                <a:latin typeface="Candara" panose="020E0502030303020204" pitchFamily="34" charset="0"/>
              </a:rPr>
              <a:t>F</a:t>
            </a:r>
            <a:r>
              <a:rPr lang="en-US" b="1" dirty="0" smtClean="0">
                <a:solidFill>
                  <a:srgbClr val="FF0000"/>
                </a:solidFill>
                <a:latin typeface="Candara" panose="020E0502030303020204" pitchFamily="34" charset="0"/>
              </a:rPr>
              <a:t>isheries regulations are not addressed by the </a:t>
            </a:r>
            <a:r>
              <a:rPr lang="en-US" b="1" dirty="0">
                <a:solidFill>
                  <a:srgbClr val="FF0000"/>
                </a:solidFill>
                <a:latin typeface="Candara" panose="020E0502030303020204" pitchFamily="34" charset="0"/>
              </a:rPr>
              <a:t>Presidential Decree </a:t>
            </a:r>
            <a:r>
              <a:rPr lang="en-US" b="1" dirty="0" smtClean="0">
                <a:solidFill>
                  <a:srgbClr val="FF0000"/>
                </a:solidFill>
                <a:latin typeface="Candara" panose="020E0502030303020204" pitchFamily="34" charset="0"/>
              </a:rPr>
              <a:t>– Urgent need of a Management Plan</a:t>
            </a:r>
            <a:endParaRPr lang="en-US" b="1" dirty="0">
              <a:solidFill>
                <a:srgbClr val="FF0000"/>
              </a:solidFill>
              <a:latin typeface="Candara" panose="020E0502030303020204" pitchFamily="34" charset="0"/>
            </a:endParaRPr>
          </a:p>
        </p:txBody>
      </p:sp>
      <p:pic>
        <p:nvPicPr>
          <p:cNvPr id="22" name="Picture 21"/>
          <p:cNvPicPr>
            <a:picLocks noChangeAspect="1"/>
          </p:cNvPicPr>
          <p:nvPr/>
        </p:nvPicPr>
        <p:blipFill>
          <a:blip r:embed="rId4" cstate="print"/>
          <a:stretch>
            <a:fillRect/>
          </a:stretch>
        </p:blipFill>
        <p:spPr>
          <a:xfrm>
            <a:off x="83628" y="1167787"/>
            <a:ext cx="4767545" cy="2179158"/>
          </a:xfrm>
          <a:prstGeom prst="rect">
            <a:avLst/>
          </a:prstGeom>
        </p:spPr>
      </p:pic>
      <p:sp>
        <p:nvSpPr>
          <p:cNvPr id="24" name="Rectangle 23"/>
          <p:cNvSpPr/>
          <p:nvPr/>
        </p:nvSpPr>
        <p:spPr>
          <a:xfrm>
            <a:off x="0" y="3325393"/>
            <a:ext cx="4757057" cy="1384995"/>
          </a:xfrm>
          <a:prstGeom prst="rect">
            <a:avLst/>
          </a:prstGeom>
        </p:spPr>
        <p:txBody>
          <a:bodyPr wrap="square">
            <a:spAutoFit/>
          </a:bodyPr>
          <a:lstStyle/>
          <a:p>
            <a:r>
              <a:rPr lang="en-US" sz="1600" b="1" dirty="0">
                <a:latin typeface="Candara" panose="020E0502030303020204" pitchFamily="34" charset="0"/>
              </a:rPr>
              <a:t>Neda area, July 2021. Fisher retrieving a fishing net set in the nearshore waters of the nesting beach. This presents a significant threat of entanglement to the nesting </a:t>
            </a:r>
            <a:r>
              <a:rPr lang="en-US" sz="1600" b="1" dirty="0" smtClean="0">
                <a:latin typeface="Candara" panose="020E0502030303020204" pitchFamily="34" charset="0"/>
              </a:rPr>
              <a:t>population</a:t>
            </a:r>
            <a:endParaRPr lang="en-US" sz="1600" b="1" dirty="0">
              <a:latin typeface="Candara" panose="020E0502030303020204" pitchFamily="34" charset="0"/>
            </a:endParaRPr>
          </a:p>
          <a:p>
            <a:endParaRPr lang="en-US" sz="2000" dirty="0"/>
          </a:p>
        </p:txBody>
      </p:sp>
      <p:sp>
        <p:nvSpPr>
          <p:cNvPr id="25" name="TextBox 4"/>
          <p:cNvSpPr txBox="1"/>
          <p:nvPr/>
        </p:nvSpPr>
        <p:spPr>
          <a:xfrm>
            <a:off x="19761" y="1138150"/>
            <a:ext cx="2638425" cy="208280"/>
          </a:xfrm>
          <a:prstGeom prst="rect">
            <a:avLst/>
          </a:prstGeom>
          <a:noFill/>
        </p:spPr>
        <p:txBody>
          <a:bodyPr wrap="square" rtlCol="0">
            <a:spAutoFit/>
          </a:bodyPr>
          <a:lstStyle/>
          <a:p>
            <a:pPr>
              <a:spcAft>
                <a:spcPts val="0"/>
              </a:spcAft>
            </a:pPr>
            <a:r>
              <a:rPr lang="en-US" sz="800" kern="1200" dirty="0">
                <a:solidFill>
                  <a:srgbClr val="FFFFFF"/>
                </a:solidFill>
                <a:effectLst/>
                <a:latin typeface="Times New Roman" panose="02020603050405020304" pitchFamily="18" charset="0"/>
                <a:ea typeface="Times New Roman" panose="02020603050405020304" pitchFamily="18" charset="0"/>
              </a:rPr>
              <a:t>@ARCHELON, Galini Samlidou</a:t>
            </a:r>
            <a:endParaRPr lang="en-US" sz="12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57287" y="5582497"/>
            <a:ext cx="11710792" cy="1200329"/>
          </a:xfrm>
          <a:prstGeom prst="rect">
            <a:avLst/>
          </a:prstGeom>
        </p:spPr>
        <p:txBody>
          <a:bodyPr wrap="square">
            <a:spAutoFit/>
          </a:bodyPr>
          <a:lstStyle/>
          <a:p>
            <a:r>
              <a:rPr lang="en-US" b="1" dirty="0">
                <a:solidFill>
                  <a:srgbClr val="FF0000"/>
                </a:solidFill>
                <a:latin typeface="Candara" panose="020E0502030303020204" pitchFamily="34" charset="0"/>
              </a:rPr>
              <a:t>The Regulation of fishing activities are not considered in the Presidential Decree- This </a:t>
            </a:r>
            <a:r>
              <a:rPr lang="en-US" b="1" dirty="0" smtClean="0">
                <a:solidFill>
                  <a:srgbClr val="FF0000"/>
                </a:solidFill>
                <a:latin typeface="Candara" panose="020E0502030303020204" pitchFamily="34" charset="0"/>
              </a:rPr>
              <a:t>significant </a:t>
            </a:r>
            <a:r>
              <a:rPr lang="en-US" b="1" dirty="0">
                <a:solidFill>
                  <a:srgbClr val="FF0000"/>
                </a:solidFill>
                <a:latin typeface="Candara" panose="020E0502030303020204" pitchFamily="34" charset="0"/>
              </a:rPr>
              <a:t>threat is supposed to be addressed in the Management Plan - There is still no </a:t>
            </a:r>
            <a:r>
              <a:rPr lang="en-US" b="1" dirty="0" smtClean="0">
                <a:solidFill>
                  <a:srgbClr val="FF0000"/>
                </a:solidFill>
                <a:latin typeface="Candara" panose="020E0502030303020204" pitchFamily="34" charset="0"/>
              </a:rPr>
              <a:t>Management </a:t>
            </a:r>
            <a:r>
              <a:rPr lang="en-US" b="1" dirty="0">
                <a:solidFill>
                  <a:srgbClr val="FF0000"/>
                </a:solidFill>
                <a:latin typeface="Candara" panose="020E0502030303020204" pitchFamily="34" charset="0"/>
              </a:rPr>
              <a:t>P</a:t>
            </a:r>
            <a:r>
              <a:rPr lang="en-US" b="1" dirty="0" smtClean="0">
                <a:solidFill>
                  <a:srgbClr val="FF0000"/>
                </a:solidFill>
                <a:latin typeface="Candara" panose="020E0502030303020204" pitchFamily="34" charset="0"/>
              </a:rPr>
              <a:t>lan </a:t>
            </a:r>
            <a:r>
              <a:rPr lang="en-US" b="1" dirty="0">
                <a:solidFill>
                  <a:srgbClr val="FF0000"/>
                </a:solidFill>
                <a:latin typeface="Candara" panose="020E0502030303020204" pitchFamily="34" charset="0"/>
              </a:rPr>
              <a:t>in place and urgent action is needed to reduce/ </a:t>
            </a:r>
            <a:r>
              <a:rPr lang="en-US" b="1" dirty="0" smtClean="0">
                <a:solidFill>
                  <a:srgbClr val="FF0000"/>
                </a:solidFill>
                <a:latin typeface="Candara" panose="020E0502030303020204" pitchFamily="34" charset="0"/>
              </a:rPr>
              <a:t>eliminate </a:t>
            </a:r>
            <a:r>
              <a:rPr lang="en-US" b="1" dirty="0">
                <a:solidFill>
                  <a:srgbClr val="FF0000"/>
                </a:solidFill>
                <a:latin typeface="Candara" panose="020E0502030303020204" pitchFamily="34" charset="0"/>
              </a:rPr>
              <a:t>this threat</a:t>
            </a:r>
            <a:r>
              <a:rPr lang="en-US" b="1" dirty="0" smtClean="0">
                <a:solidFill>
                  <a:srgbClr val="FF0000"/>
                </a:solidFill>
                <a:latin typeface="Candara" panose="020E0502030303020204" pitchFamily="34" charset="0"/>
              </a:rPr>
              <a:t>. In total, 36 </a:t>
            </a:r>
            <a:r>
              <a:rPr lang="en-US" b="1" dirty="0">
                <a:solidFill>
                  <a:srgbClr val="FF0000"/>
                </a:solidFill>
                <a:latin typeface="Candara" panose="020E0502030303020204" pitchFamily="34" charset="0"/>
              </a:rPr>
              <a:t>strandings were found in Kyparissia </a:t>
            </a:r>
            <a:r>
              <a:rPr lang="en-US" b="1" dirty="0" smtClean="0">
                <a:solidFill>
                  <a:srgbClr val="FF0000"/>
                </a:solidFill>
                <a:latin typeface="Candara" panose="020E0502030303020204" pitchFamily="34" charset="0"/>
              </a:rPr>
              <a:t>Bay, 3 displayed injuries from interaction with fishing activities. </a:t>
            </a:r>
            <a:endParaRPr lang="en-US" b="1" dirty="0">
              <a:solidFill>
                <a:srgbClr val="FF0000"/>
              </a:solidFill>
              <a:latin typeface="Candara" panose="020E0502030303020204" pitchFamily="34" charset="0"/>
            </a:endParaRPr>
          </a:p>
        </p:txBody>
      </p:sp>
      <p:pic>
        <p:nvPicPr>
          <p:cNvPr id="8" name="Picture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916790" y="1161814"/>
            <a:ext cx="4137584" cy="3651250"/>
          </a:xfrm>
          <a:prstGeom prst="rect">
            <a:avLst/>
          </a:prstGeom>
        </p:spPr>
      </p:pic>
      <p:sp>
        <p:nvSpPr>
          <p:cNvPr id="10" name="Rectangle 9"/>
          <p:cNvSpPr/>
          <p:nvPr/>
        </p:nvSpPr>
        <p:spPr>
          <a:xfrm>
            <a:off x="4916790" y="4812052"/>
            <a:ext cx="5228222" cy="584775"/>
          </a:xfrm>
          <a:prstGeom prst="rect">
            <a:avLst/>
          </a:prstGeom>
        </p:spPr>
        <p:txBody>
          <a:bodyPr wrap="square">
            <a:spAutoFit/>
          </a:bodyPr>
          <a:lstStyle/>
          <a:p>
            <a:r>
              <a:rPr lang="en-US" sz="1600" b="1" dirty="0">
                <a:latin typeface="Candara" panose="020E0502030303020204" pitchFamily="34" charset="0"/>
              </a:rPr>
              <a:t>Sea turtle stranding with evidence of entanglement in fishing gear. June 2021</a:t>
            </a:r>
          </a:p>
        </p:txBody>
      </p:sp>
      <p:sp>
        <p:nvSpPr>
          <p:cNvPr id="11" name="Rectangle 10"/>
          <p:cNvSpPr/>
          <p:nvPr/>
        </p:nvSpPr>
        <p:spPr>
          <a:xfrm>
            <a:off x="4890461" y="2881905"/>
            <a:ext cx="1075936" cy="253916"/>
          </a:xfrm>
          <a:prstGeom prst="rect">
            <a:avLst/>
          </a:prstGeom>
        </p:spPr>
        <p:txBody>
          <a:bodyPr wrap="none">
            <a:spAutoFit/>
          </a:bodyPr>
          <a:lstStyle/>
          <a:p>
            <a:r>
              <a:rPr lang="en-US" sz="1050" dirty="0">
                <a:solidFill>
                  <a:srgbClr val="FFFFFF"/>
                </a:solidFill>
                <a:latin typeface="Times New Roman" panose="02020603050405020304" pitchFamily="18" charset="0"/>
                <a:ea typeface="Times New Roman" panose="02020603050405020304" pitchFamily="18" charset="0"/>
              </a:rPr>
              <a:t>@</a:t>
            </a:r>
            <a:r>
              <a:rPr lang="en-US" sz="1050" dirty="0" smtClean="0">
                <a:solidFill>
                  <a:srgbClr val="FFFFFF"/>
                </a:solidFill>
                <a:latin typeface="Times New Roman" panose="02020603050405020304" pitchFamily="18" charset="0"/>
                <a:ea typeface="Times New Roman" panose="02020603050405020304" pitchFamily="18" charset="0"/>
              </a:rPr>
              <a:t>ARCHELON </a:t>
            </a:r>
            <a:endParaRPr lang="en-US" sz="1050" dirty="0"/>
          </a:p>
        </p:txBody>
      </p:sp>
    </p:spTree>
    <p:extLst>
      <p:ext uri="{BB962C8B-B14F-4D97-AF65-F5344CB8AC3E}">
        <p14:creationId xmlns="" xmlns:p14="http://schemas.microsoft.com/office/powerpoint/2010/main" val="3179782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2750"/>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p:txBody>
          <a:bodyPr/>
          <a:lstStyle/>
          <a:p>
            <a:fld id="{CB603186-55BD-4063-9A22-7A984CE86035}" type="slidenum">
              <a:rPr lang="en-US" smtClean="0"/>
              <a:pPr/>
              <a:t>13</a:t>
            </a:fld>
            <a:endParaRPr lang="en-US"/>
          </a:p>
        </p:txBody>
      </p:sp>
      <p:pic>
        <p:nvPicPr>
          <p:cNvPr id="9" name="Picture 8"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3" name="Rectangle 2"/>
          <p:cNvSpPr/>
          <p:nvPr/>
        </p:nvSpPr>
        <p:spPr>
          <a:xfrm>
            <a:off x="0" y="-31866"/>
            <a:ext cx="6943725" cy="830997"/>
          </a:xfrm>
          <a:prstGeom prst="rect">
            <a:avLst/>
          </a:prstGeom>
        </p:spPr>
        <p:txBody>
          <a:bodyPr wrap="square">
            <a:spAutoFit/>
          </a:bodyPr>
          <a:lstStyle/>
          <a:p>
            <a:r>
              <a:rPr lang="en-US" sz="2400" b="1" u="sng" dirty="0">
                <a:latin typeface="Candara" panose="020E0502030303020204" pitchFamily="34" charset="0"/>
                <a:cs typeface="Vani" panose="020B0502040204020203" pitchFamily="34" charset="0"/>
              </a:rPr>
              <a:t>Rec. No 174. Measure No </a:t>
            </a:r>
            <a:r>
              <a:rPr lang="en-GB" sz="2400" b="1" u="sng" dirty="0">
                <a:latin typeface="Candara" panose="020E0502030303020204" pitchFamily="34" charset="0"/>
                <a:cs typeface="Vani" panose="020B0502040204020203" pitchFamily="34" charset="0"/>
              </a:rPr>
              <a:t>11</a:t>
            </a:r>
            <a:r>
              <a:rPr lang="en-US" sz="2400" b="1" u="sng" dirty="0">
                <a:latin typeface="Candara" panose="020E0502030303020204" pitchFamily="34" charset="0"/>
                <a:cs typeface="Vani" panose="020B0502040204020203" pitchFamily="34" charset="0"/>
              </a:rPr>
              <a:t>:</a:t>
            </a:r>
            <a:br>
              <a:rPr lang="en-US" sz="2400" b="1" u="sng" dirty="0">
                <a:latin typeface="Candara" panose="020E0502030303020204" pitchFamily="34" charset="0"/>
                <a:cs typeface="Vani" panose="020B0502040204020203" pitchFamily="34" charset="0"/>
              </a:rPr>
            </a:br>
            <a:r>
              <a:rPr lang="en-US" sz="2400" b="1" u="sng" dirty="0">
                <a:latin typeface="Candara" panose="020E0502030303020204" pitchFamily="34" charset="0"/>
                <a:cs typeface="Vani" panose="020B0502040204020203" pitchFamily="34" charset="0"/>
              </a:rPr>
              <a:t>Human presence on the nesting </a:t>
            </a:r>
            <a:r>
              <a:rPr lang="en-US" sz="2400" b="1" u="sng" dirty="0" smtClean="0">
                <a:latin typeface="Candara" panose="020E0502030303020204" pitchFamily="34" charset="0"/>
                <a:cs typeface="Vani" panose="020B0502040204020203" pitchFamily="34" charset="0"/>
              </a:rPr>
              <a:t>beach</a:t>
            </a:r>
            <a:endParaRPr lang="en-US" sz="2400" b="1" u="sng" dirty="0">
              <a:latin typeface="Candara" panose="020E0502030303020204" pitchFamily="34" charset="0"/>
            </a:endParaRPr>
          </a:p>
        </p:txBody>
      </p:sp>
      <p:sp>
        <p:nvSpPr>
          <p:cNvPr id="24" name="TextBox 23"/>
          <p:cNvSpPr txBox="1"/>
          <p:nvPr/>
        </p:nvSpPr>
        <p:spPr>
          <a:xfrm>
            <a:off x="115045" y="846294"/>
            <a:ext cx="1008113" cy="184666"/>
          </a:xfrm>
          <a:prstGeom prst="rect">
            <a:avLst/>
          </a:prstGeom>
          <a:noFill/>
        </p:spPr>
        <p:txBody>
          <a:bodyPr wrap="square" rtlCol="0">
            <a:spAutoFit/>
          </a:bodyPr>
          <a:lstStyle/>
          <a:p>
            <a:r>
              <a:rPr lang="en-US" sz="600" b="1" dirty="0" smtClean="0">
                <a:solidFill>
                  <a:schemeClr val="bg1"/>
                </a:solidFill>
                <a:latin typeface="Candara" panose="020E0502030303020204" pitchFamily="34" charset="0"/>
              </a:rPr>
              <a:t>ARCHELON</a:t>
            </a:r>
            <a:endParaRPr lang="en-US" sz="900" b="1" dirty="0">
              <a:solidFill>
                <a:schemeClr val="bg1"/>
              </a:solidFill>
              <a:latin typeface="Candara" panose="020E0502030303020204" pitchFamily="34" charset="0"/>
            </a:endParaRPr>
          </a:p>
        </p:txBody>
      </p:sp>
      <p:sp>
        <p:nvSpPr>
          <p:cNvPr id="26" name="TextBox 25"/>
          <p:cNvSpPr txBox="1"/>
          <p:nvPr/>
        </p:nvSpPr>
        <p:spPr>
          <a:xfrm>
            <a:off x="10087767" y="3503528"/>
            <a:ext cx="1008113" cy="230832"/>
          </a:xfrm>
          <a:prstGeom prst="rect">
            <a:avLst/>
          </a:prstGeom>
          <a:noFill/>
        </p:spPr>
        <p:txBody>
          <a:bodyPr wrap="square" rtlCol="0">
            <a:spAutoFit/>
          </a:bodyPr>
          <a:lstStyle/>
          <a:p>
            <a:r>
              <a:rPr lang="en-US" sz="900" b="1" dirty="0" smtClean="0">
                <a:solidFill>
                  <a:schemeClr val="bg1"/>
                </a:solidFill>
                <a:latin typeface="Candara" panose="020E0502030303020204" pitchFamily="34" charset="0"/>
              </a:rPr>
              <a:t>ARCHELON</a:t>
            </a:r>
            <a:endParaRPr lang="en-US" sz="900" b="1" dirty="0">
              <a:solidFill>
                <a:schemeClr val="bg1"/>
              </a:solidFill>
              <a:latin typeface="Candara" panose="020E0502030303020204" pitchFamily="34" charset="0"/>
            </a:endParaRPr>
          </a:p>
        </p:txBody>
      </p:sp>
      <p:pic>
        <p:nvPicPr>
          <p:cNvPr id="30" name="Picture 29" descr="\\medfs\Medasset-Documents\CAMPAIGNS\Kyparissia Aug 2014-\2021_Kyparissiakos\Assessment July 2021\Photos\Selection\temporary shelters on beach vounaki.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5520" y="1174357"/>
            <a:ext cx="5716270" cy="1530985"/>
          </a:xfrm>
          <a:prstGeom prst="rect">
            <a:avLst/>
          </a:prstGeom>
          <a:noFill/>
          <a:ln>
            <a:noFill/>
          </a:ln>
        </p:spPr>
      </p:pic>
      <p:pic>
        <p:nvPicPr>
          <p:cNvPr id="31" name="Picture 30" descr="\\medfs\Medasset-Documents\CAMPAIGNS\Kyparissia Aug 2014-\2021_Kyparissiakos\Assessment July 2021\Photos\Selection\temporary shelters on beach vounaki (2).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2622" y="2748886"/>
            <a:ext cx="5716270" cy="2058035"/>
          </a:xfrm>
          <a:prstGeom prst="rect">
            <a:avLst/>
          </a:prstGeom>
          <a:noFill/>
          <a:ln>
            <a:noFill/>
          </a:ln>
        </p:spPr>
      </p:pic>
      <p:pic>
        <p:nvPicPr>
          <p:cNvPr id="32" name="Picture 31" descr="\\medfs\Medasset-Documents\CAMPAIGNS\Kyparissia Aug 2014-\2021_Kyparissiakos\Assessment July 2021\Photos\Selection\camping vounaki.jp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915660" y="1174357"/>
            <a:ext cx="5732780" cy="2608580"/>
          </a:xfrm>
          <a:prstGeom prst="rect">
            <a:avLst/>
          </a:prstGeom>
          <a:noFill/>
          <a:ln>
            <a:noFill/>
          </a:ln>
        </p:spPr>
      </p:pic>
      <p:sp>
        <p:nvSpPr>
          <p:cNvPr id="27" name="Rectangle 26"/>
          <p:cNvSpPr/>
          <p:nvPr/>
        </p:nvSpPr>
        <p:spPr>
          <a:xfrm>
            <a:off x="-2263" y="733327"/>
            <a:ext cx="4095737" cy="369332"/>
          </a:xfrm>
          <a:prstGeom prst="rect">
            <a:avLst/>
          </a:prstGeom>
        </p:spPr>
        <p:txBody>
          <a:bodyPr wrap="none">
            <a:spAutoFit/>
          </a:bodyPr>
          <a:lstStyle/>
          <a:p>
            <a:r>
              <a:rPr lang="en-GB" b="1" dirty="0">
                <a:solidFill>
                  <a:srgbClr val="FF0000"/>
                </a:solidFill>
                <a:latin typeface="Candara" panose="020E0502030303020204" pitchFamily="34" charset="0"/>
                <a:ea typeface="Times New Roman" panose="02020603050405020304" pitchFamily="18" charset="0"/>
              </a:rPr>
              <a:t>Vounaki core nesting area, 1</a:t>
            </a:r>
            <a:r>
              <a:rPr lang="en-US" b="1" dirty="0">
                <a:solidFill>
                  <a:srgbClr val="FF0000"/>
                </a:solidFill>
                <a:latin typeface="Candara" panose="020E0502030303020204" pitchFamily="34" charset="0"/>
                <a:ea typeface="Times New Roman" panose="02020603050405020304" pitchFamily="18" charset="0"/>
              </a:rPr>
              <a:t>4</a:t>
            </a:r>
            <a:r>
              <a:rPr lang="en-GB" b="1" baseline="30000" dirty="0">
                <a:solidFill>
                  <a:srgbClr val="FF0000"/>
                </a:solidFill>
                <a:latin typeface="Candara" panose="020E0502030303020204" pitchFamily="34" charset="0"/>
                <a:ea typeface="Times New Roman" panose="02020603050405020304" pitchFamily="18" charset="0"/>
              </a:rPr>
              <a:t>th</a:t>
            </a:r>
            <a:r>
              <a:rPr lang="en-GB" b="1" dirty="0">
                <a:solidFill>
                  <a:srgbClr val="FF0000"/>
                </a:solidFill>
                <a:latin typeface="Candara" panose="020E0502030303020204" pitchFamily="34" charset="0"/>
                <a:ea typeface="Times New Roman" panose="02020603050405020304" pitchFamily="18" charset="0"/>
              </a:rPr>
              <a:t> July 2021</a:t>
            </a:r>
            <a:endParaRPr lang="en-US" b="1" dirty="0">
              <a:solidFill>
                <a:srgbClr val="FF0000"/>
              </a:solidFill>
              <a:latin typeface="Candara" panose="020E0502030303020204" pitchFamily="34" charset="0"/>
            </a:endParaRPr>
          </a:p>
        </p:txBody>
      </p:sp>
      <p:sp>
        <p:nvSpPr>
          <p:cNvPr id="33" name="Rectangle 32"/>
          <p:cNvSpPr/>
          <p:nvPr/>
        </p:nvSpPr>
        <p:spPr>
          <a:xfrm>
            <a:off x="49059" y="4763377"/>
            <a:ext cx="6096000" cy="1015663"/>
          </a:xfrm>
          <a:prstGeom prst="rect">
            <a:avLst/>
          </a:prstGeom>
        </p:spPr>
        <p:txBody>
          <a:bodyPr>
            <a:spAutoFit/>
          </a:bodyPr>
          <a:lstStyle/>
          <a:p>
            <a:r>
              <a:rPr lang="en-GB" sz="2000" b="1" dirty="0">
                <a:solidFill>
                  <a:srgbClr val="FF0000"/>
                </a:solidFill>
                <a:latin typeface="Candara" panose="020E0502030303020204" pitchFamily="34" charset="0"/>
                <a:ea typeface="Times New Roman" panose="02020603050405020304" pitchFamily="18" charset="0"/>
              </a:rPr>
              <a:t>Vounaki core nesting area, 1</a:t>
            </a:r>
            <a:r>
              <a:rPr lang="en-US" sz="2000" b="1" dirty="0">
                <a:solidFill>
                  <a:srgbClr val="FF0000"/>
                </a:solidFill>
                <a:latin typeface="Candara" panose="020E0502030303020204" pitchFamily="34" charset="0"/>
                <a:ea typeface="Times New Roman" panose="02020603050405020304" pitchFamily="18" charset="0"/>
              </a:rPr>
              <a:t>4</a:t>
            </a:r>
            <a:r>
              <a:rPr lang="en-GB" sz="2000" b="1" baseline="30000" dirty="0">
                <a:solidFill>
                  <a:srgbClr val="FF0000"/>
                </a:solidFill>
                <a:latin typeface="Candara" panose="020E0502030303020204" pitchFamily="34" charset="0"/>
                <a:ea typeface="Times New Roman" panose="02020603050405020304" pitchFamily="18" charset="0"/>
              </a:rPr>
              <a:t>th</a:t>
            </a:r>
            <a:r>
              <a:rPr lang="en-GB" sz="2000" b="1" dirty="0">
                <a:solidFill>
                  <a:srgbClr val="FF0000"/>
                </a:solidFill>
                <a:latin typeface="Candara" panose="020E0502030303020204" pitchFamily="34" charset="0"/>
                <a:ea typeface="Times New Roman" panose="02020603050405020304" pitchFamily="18" charset="0"/>
              </a:rPr>
              <a:t> July 2021. Temporary shelters mostly used by free campers, on the nesting beach in close proximity to turtle nests. (red circles</a:t>
            </a:r>
            <a:r>
              <a:rPr lang="en-GB" sz="2000" b="1" dirty="0" smtClean="0">
                <a:solidFill>
                  <a:srgbClr val="FF0000"/>
                </a:solidFill>
                <a:latin typeface="Candara" panose="020E0502030303020204" pitchFamily="34" charset="0"/>
                <a:ea typeface="Times New Roman" panose="02020603050405020304" pitchFamily="18" charset="0"/>
              </a:rPr>
              <a:t>)</a:t>
            </a:r>
            <a:endParaRPr lang="en-US" sz="2000" b="1" dirty="0">
              <a:solidFill>
                <a:srgbClr val="FF0000"/>
              </a:solidFill>
              <a:latin typeface="Candara" panose="020E0502030303020204" pitchFamily="34" charset="0"/>
            </a:endParaRPr>
          </a:p>
        </p:txBody>
      </p:sp>
      <p:sp>
        <p:nvSpPr>
          <p:cNvPr id="35" name="Rectangle 34"/>
          <p:cNvSpPr/>
          <p:nvPr/>
        </p:nvSpPr>
        <p:spPr>
          <a:xfrm>
            <a:off x="5825793" y="3762515"/>
            <a:ext cx="6096000" cy="646331"/>
          </a:xfrm>
          <a:prstGeom prst="rect">
            <a:avLst/>
          </a:prstGeom>
        </p:spPr>
        <p:txBody>
          <a:bodyPr>
            <a:spAutoFit/>
          </a:bodyPr>
          <a:lstStyle/>
          <a:p>
            <a:r>
              <a:rPr lang="en-US" b="1" dirty="0">
                <a:solidFill>
                  <a:srgbClr val="FF0000"/>
                </a:solidFill>
                <a:latin typeface="Candara" panose="020E0502030303020204" pitchFamily="34" charset="0"/>
              </a:rPr>
              <a:t>Camping directly behind the core nesting area in the protected forestry </a:t>
            </a:r>
            <a:r>
              <a:rPr lang="en-US" b="1" dirty="0" smtClean="0">
                <a:solidFill>
                  <a:srgbClr val="FF0000"/>
                </a:solidFill>
                <a:latin typeface="Candara" panose="020E0502030303020204" pitchFamily="34" charset="0"/>
              </a:rPr>
              <a:t>area</a:t>
            </a:r>
            <a:endParaRPr lang="en-US" b="1" dirty="0">
              <a:solidFill>
                <a:srgbClr val="FF0000"/>
              </a:solidFill>
              <a:latin typeface="Candara" panose="020E0502030303020204" pitchFamily="34" charset="0"/>
            </a:endParaRPr>
          </a:p>
        </p:txBody>
      </p:sp>
      <p:sp>
        <p:nvSpPr>
          <p:cNvPr id="16" name="Oval 15"/>
          <p:cNvSpPr/>
          <p:nvPr/>
        </p:nvSpPr>
        <p:spPr>
          <a:xfrm>
            <a:off x="4966045" y="3316949"/>
            <a:ext cx="406055" cy="3892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Oval 16"/>
          <p:cNvSpPr/>
          <p:nvPr/>
        </p:nvSpPr>
        <p:spPr>
          <a:xfrm>
            <a:off x="2705566" y="3567887"/>
            <a:ext cx="570865" cy="3892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Oval 17"/>
          <p:cNvSpPr/>
          <p:nvPr/>
        </p:nvSpPr>
        <p:spPr>
          <a:xfrm>
            <a:off x="3153923" y="3619955"/>
            <a:ext cx="570865" cy="3892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Oval 18"/>
          <p:cNvSpPr/>
          <p:nvPr/>
        </p:nvSpPr>
        <p:spPr>
          <a:xfrm>
            <a:off x="654680" y="3737662"/>
            <a:ext cx="570865" cy="8084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Oval 19"/>
          <p:cNvSpPr/>
          <p:nvPr/>
        </p:nvSpPr>
        <p:spPr>
          <a:xfrm>
            <a:off x="235935" y="4156846"/>
            <a:ext cx="570865" cy="3892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Oval 20"/>
          <p:cNvSpPr/>
          <p:nvPr/>
        </p:nvSpPr>
        <p:spPr>
          <a:xfrm>
            <a:off x="3186429" y="1881659"/>
            <a:ext cx="570865" cy="3892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Oval 21"/>
          <p:cNvSpPr/>
          <p:nvPr/>
        </p:nvSpPr>
        <p:spPr>
          <a:xfrm>
            <a:off x="4935464" y="1812903"/>
            <a:ext cx="570865" cy="3892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Oval 22"/>
          <p:cNvSpPr/>
          <p:nvPr/>
        </p:nvSpPr>
        <p:spPr>
          <a:xfrm>
            <a:off x="1908325" y="1734189"/>
            <a:ext cx="570865" cy="3892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Oval 24"/>
          <p:cNvSpPr/>
          <p:nvPr/>
        </p:nvSpPr>
        <p:spPr>
          <a:xfrm>
            <a:off x="5350489" y="3265777"/>
            <a:ext cx="433995" cy="3990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 xmlns:p14="http://schemas.microsoft.com/office/powerpoint/2010/main" val="1259878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2750"/>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p:txBody>
          <a:bodyPr/>
          <a:lstStyle/>
          <a:p>
            <a:fld id="{CB603186-55BD-4063-9A22-7A984CE86035}" type="slidenum">
              <a:rPr lang="en-US" smtClean="0"/>
              <a:pPr/>
              <a:t>14</a:t>
            </a:fld>
            <a:endParaRPr lang="en-US"/>
          </a:p>
        </p:txBody>
      </p:sp>
      <p:pic>
        <p:nvPicPr>
          <p:cNvPr id="9" name="Picture 8"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3" name="Rectangle 2"/>
          <p:cNvSpPr/>
          <p:nvPr/>
        </p:nvSpPr>
        <p:spPr>
          <a:xfrm>
            <a:off x="0" y="-31866"/>
            <a:ext cx="6943725" cy="830997"/>
          </a:xfrm>
          <a:prstGeom prst="rect">
            <a:avLst/>
          </a:prstGeom>
        </p:spPr>
        <p:txBody>
          <a:bodyPr wrap="square">
            <a:spAutoFit/>
          </a:bodyPr>
          <a:lstStyle/>
          <a:p>
            <a:r>
              <a:rPr lang="en-US" sz="2400" b="1" u="sng" dirty="0">
                <a:latin typeface="Candara" panose="020E0502030303020204" pitchFamily="34" charset="0"/>
                <a:cs typeface="Vani" panose="020B0502040204020203" pitchFamily="34" charset="0"/>
              </a:rPr>
              <a:t>Rec. No 174. Measure No </a:t>
            </a:r>
            <a:r>
              <a:rPr lang="en-GB" sz="2400" b="1" u="sng" dirty="0">
                <a:latin typeface="Candara" panose="020E0502030303020204" pitchFamily="34" charset="0"/>
                <a:cs typeface="Vani" panose="020B0502040204020203" pitchFamily="34" charset="0"/>
              </a:rPr>
              <a:t>11</a:t>
            </a:r>
            <a:r>
              <a:rPr lang="en-US" sz="2400" b="1" u="sng" dirty="0">
                <a:latin typeface="Candara" panose="020E0502030303020204" pitchFamily="34" charset="0"/>
                <a:cs typeface="Vani" panose="020B0502040204020203" pitchFamily="34" charset="0"/>
              </a:rPr>
              <a:t>:</a:t>
            </a:r>
            <a:br>
              <a:rPr lang="en-US" sz="2400" b="1" u="sng" dirty="0">
                <a:latin typeface="Candara" panose="020E0502030303020204" pitchFamily="34" charset="0"/>
                <a:cs typeface="Vani" panose="020B0502040204020203" pitchFamily="34" charset="0"/>
              </a:rPr>
            </a:br>
            <a:r>
              <a:rPr lang="en-US" sz="2400" b="1" u="sng" dirty="0">
                <a:latin typeface="Candara" panose="020E0502030303020204" pitchFamily="34" charset="0"/>
                <a:cs typeface="Vani" panose="020B0502040204020203" pitchFamily="34" charset="0"/>
              </a:rPr>
              <a:t>Human presence on the nesting </a:t>
            </a:r>
            <a:r>
              <a:rPr lang="en-US" sz="2400" b="1" u="sng" dirty="0" smtClean="0">
                <a:latin typeface="Candara" panose="020E0502030303020204" pitchFamily="34" charset="0"/>
                <a:cs typeface="Vani" panose="020B0502040204020203" pitchFamily="34" charset="0"/>
              </a:rPr>
              <a:t>beach</a:t>
            </a:r>
            <a:endParaRPr lang="en-US" sz="2400" b="1" u="sng" dirty="0">
              <a:latin typeface="Candara" panose="020E0502030303020204" pitchFamily="34" charset="0"/>
            </a:endParaRPr>
          </a:p>
        </p:txBody>
      </p:sp>
      <p:sp>
        <p:nvSpPr>
          <p:cNvPr id="24" name="TextBox 23"/>
          <p:cNvSpPr txBox="1"/>
          <p:nvPr/>
        </p:nvSpPr>
        <p:spPr>
          <a:xfrm>
            <a:off x="115045" y="846294"/>
            <a:ext cx="1008113" cy="184666"/>
          </a:xfrm>
          <a:prstGeom prst="rect">
            <a:avLst/>
          </a:prstGeom>
          <a:noFill/>
        </p:spPr>
        <p:txBody>
          <a:bodyPr wrap="square" rtlCol="0">
            <a:spAutoFit/>
          </a:bodyPr>
          <a:lstStyle/>
          <a:p>
            <a:r>
              <a:rPr lang="en-US" sz="600" b="1" dirty="0" smtClean="0">
                <a:solidFill>
                  <a:schemeClr val="bg1"/>
                </a:solidFill>
                <a:latin typeface="Candara" panose="020E0502030303020204" pitchFamily="34" charset="0"/>
              </a:rPr>
              <a:t>ARCHELON</a:t>
            </a:r>
            <a:endParaRPr lang="en-US" sz="900" b="1" dirty="0">
              <a:solidFill>
                <a:schemeClr val="bg1"/>
              </a:solidFill>
              <a:latin typeface="Candara" panose="020E0502030303020204" pitchFamily="34" charset="0"/>
            </a:endParaRPr>
          </a:p>
        </p:txBody>
      </p:sp>
      <p:sp>
        <p:nvSpPr>
          <p:cNvPr id="26" name="TextBox 25"/>
          <p:cNvSpPr txBox="1"/>
          <p:nvPr/>
        </p:nvSpPr>
        <p:spPr>
          <a:xfrm>
            <a:off x="10087767" y="3503528"/>
            <a:ext cx="1008113" cy="230832"/>
          </a:xfrm>
          <a:prstGeom prst="rect">
            <a:avLst/>
          </a:prstGeom>
          <a:noFill/>
        </p:spPr>
        <p:txBody>
          <a:bodyPr wrap="square" rtlCol="0">
            <a:spAutoFit/>
          </a:bodyPr>
          <a:lstStyle/>
          <a:p>
            <a:r>
              <a:rPr lang="en-US" sz="900" b="1" dirty="0" smtClean="0">
                <a:solidFill>
                  <a:schemeClr val="bg1"/>
                </a:solidFill>
                <a:latin typeface="Candara" panose="020E0502030303020204" pitchFamily="34" charset="0"/>
              </a:rPr>
              <a:t>ARCHELON</a:t>
            </a:r>
            <a:endParaRPr lang="en-US" sz="900" b="1" dirty="0">
              <a:solidFill>
                <a:schemeClr val="bg1"/>
              </a:solidFill>
              <a:latin typeface="Candara" panose="020E0502030303020204" pitchFamily="34" charset="0"/>
            </a:endParaRPr>
          </a:p>
        </p:txBody>
      </p:sp>
      <p:pic>
        <p:nvPicPr>
          <p:cNvPr id="10" name="Picture 9" descr="C:\Users\kandrianidou\Desktop\Agiannakis 6.8.21.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63699" y="791593"/>
            <a:ext cx="5795010" cy="1711325"/>
          </a:xfrm>
          <a:prstGeom prst="rect">
            <a:avLst/>
          </a:prstGeom>
          <a:noFill/>
          <a:ln>
            <a:noFill/>
          </a:ln>
        </p:spPr>
      </p:pic>
      <p:pic>
        <p:nvPicPr>
          <p:cNvPr id="11" name="Picture 10" descr="C:\Users\kandrianidou\Desktop\Ελαία 1.8.21.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6545" y="791593"/>
            <a:ext cx="5933330" cy="1622961"/>
          </a:xfrm>
          <a:prstGeom prst="rect">
            <a:avLst/>
          </a:prstGeom>
          <a:noFill/>
          <a:ln>
            <a:noFill/>
          </a:ln>
        </p:spPr>
      </p:pic>
      <p:pic>
        <p:nvPicPr>
          <p:cNvPr id="12" name="Picture 11" descr="C:\Users\kandrianidou\Desktop\Ελαια 31.7.21.jp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6545" y="2463272"/>
            <a:ext cx="5933330" cy="3366028"/>
          </a:xfrm>
          <a:prstGeom prst="rect">
            <a:avLst/>
          </a:prstGeom>
          <a:noFill/>
          <a:ln>
            <a:noFill/>
          </a:ln>
        </p:spPr>
      </p:pic>
      <p:sp>
        <p:nvSpPr>
          <p:cNvPr id="7" name="Rectangle 6"/>
          <p:cNvSpPr/>
          <p:nvPr/>
        </p:nvSpPr>
        <p:spPr>
          <a:xfrm>
            <a:off x="6096000" y="2502918"/>
            <a:ext cx="6096000" cy="738664"/>
          </a:xfrm>
          <a:prstGeom prst="rect">
            <a:avLst/>
          </a:prstGeom>
        </p:spPr>
        <p:txBody>
          <a:bodyPr>
            <a:spAutoFit/>
          </a:bodyPr>
          <a:lstStyle/>
          <a:p>
            <a:r>
              <a:rPr lang="en-US" sz="1400" b="1" dirty="0">
                <a:latin typeface="Candara" panose="020E0502030303020204" pitchFamily="34" charset="0"/>
              </a:rPr>
              <a:t>Agiannakis core nesting area, 6th August 2021. Overnight free campers on the nesting beach as observed at 7.00 am. Light pollution protection measures; nest shading placed by ARCHELON </a:t>
            </a:r>
            <a:r>
              <a:rPr lang="en-US" sz="1400" b="1" dirty="0" smtClean="0">
                <a:latin typeface="Candara" panose="020E0502030303020204" pitchFamily="34" charset="0"/>
              </a:rPr>
              <a:t>volunteers</a:t>
            </a:r>
            <a:endParaRPr lang="en-US" sz="1400" b="1" dirty="0">
              <a:latin typeface="Candara" panose="020E0502030303020204" pitchFamily="34" charset="0"/>
            </a:endParaRPr>
          </a:p>
        </p:txBody>
      </p:sp>
      <p:sp>
        <p:nvSpPr>
          <p:cNvPr id="8" name="Rectangle 7"/>
          <p:cNvSpPr/>
          <p:nvPr/>
        </p:nvSpPr>
        <p:spPr>
          <a:xfrm>
            <a:off x="0" y="5863572"/>
            <a:ext cx="6334125" cy="738664"/>
          </a:xfrm>
          <a:prstGeom prst="rect">
            <a:avLst/>
          </a:prstGeom>
        </p:spPr>
        <p:txBody>
          <a:bodyPr wrap="square">
            <a:spAutoFit/>
          </a:bodyPr>
          <a:lstStyle/>
          <a:p>
            <a:r>
              <a:rPr lang="en-US" sz="1400" b="1" dirty="0">
                <a:latin typeface="Candara" panose="020E0502030303020204" pitchFamily="34" charset="0"/>
              </a:rPr>
              <a:t>Elaia nesting area, 31st July &amp; 1st August 2021. Overnight free campers on the nesting beach as observed at 6.00 am, with collected wood to make a bonfire. Red circle shows the location of a nest next to the campers</a:t>
            </a:r>
          </a:p>
        </p:txBody>
      </p:sp>
      <p:cxnSp>
        <p:nvCxnSpPr>
          <p:cNvPr id="15" name="Straight Connector 14"/>
          <p:cNvCxnSpPr/>
          <p:nvPr/>
        </p:nvCxnSpPr>
        <p:spPr>
          <a:xfrm flipV="1">
            <a:off x="6261958" y="2151203"/>
            <a:ext cx="5603875" cy="245110"/>
          </a:xfrm>
          <a:prstGeom prst="line">
            <a:avLst/>
          </a:prstGeom>
          <a:noFill/>
          <a:ln w="31750" cap="flat" cmpd="sng" algn="ctr">
            <a:solidFill>
              <a:srgbClr val="FF0000"/>
            </a:solidFill>
            <a:prstDash val="sysDash"/>
            <a:miter lim="800000"/>
          </a:ln>
          <a:effectLst/>
        </p:spPr>
      </p:cxnSp>
      <p:sp>
        <p:nvSpPr>
          <p:cNvPr id="16" name="TextBox 4"/>
          <p:cNvSpPr txBox="1"/>
          <p:nvPr/>
        </p:nvSpPr>
        <p:spPr>
          <a:xfrm>
            <a:off x="6178055" y="761622"/>
            <a:ext cx="2638425" cy="208280"/>
          </a:xfrm>
          <a:prstGeom prst="rect">
            <a:avLst/>
          </a:prstGeom>
          <a:noFill/>
        </p:spPr>
        <p:txBody>
          <a:bodyPr wrap="square" rtlCol="0">
            <a:spAutoFit/>
          </a:bodyPr>
          <a:lstStyle/>
          <a:p>
            <a:pPr>
              <a:spcAft>
                <a:spcPts val="0"/>
              </a:spcAft>
            </a:pPr>
            <a:r>
              <a:rPr lang="en-US" sz="800" kern="1200">
                <a:solidFill>
                  <a:srgbClr val="FFFFFF"/>
                </a:solidFill>
                <a:effectLst/>
                <a:latin typeface="Times New Roman" panose="02020603050405020304" pitchFamily="18" charset="0"/>
                <a:ea typeface="Times New Roman" panose="02020603050405020304" pitchFamily="18" charset="0"/>
              </a:rPr>
              <a:t>@ARCHELON, Galini Samlidou</a:t>
            </a:r>
            <a:endParaRPr lang="en-US" sz="1200">
              <a:effectLst/>
              <a:latin typeface="Times New Roman" panose="02020603050405020304" pitchFamily="18" charset="0"/>
              <a:ea typeface="Times New Roman" panose="02020603050405020304" pitchFamily="18" charset="0"/>
            </a:endParaRPr>
          </a:p>
        </p:txBody>
      </p:sp>
      <p:sp>
        <p:nvSpPr>
          <p:cNvPr id="17" name="TextBox 4"/>
          <p:cNvSpPr txBox="1"/>
          <p:nvPr/>
        </p:nvSpPr>
        <p:spPr>
          <a:xfrm>
            <a:off x="0" y="2169618"/>
            <a:ext cx="2638425" cy="208280"/>
          </a:xfrm>
          <a:prstGeom prst="rect">
            <a:avLst/>
          </a:prstGeom>
          <a:noFill/>
        </p:spPr>
        <p:txBody>
          <a:bodyPr wrap="square" rtlCol="0">
            <a:spAutoFit/>
          </a:bodyPr>
          <a:lstStyle/>
          <a:p>
            <a:pPr>
              <a:spcAft>
                <a:spcPts val="0"/>
              </a:spcAft>
            </a:pPr>
            <a:r>
              <a:rPr lang="en-US" sz="800" kern="1200">
                <a:solidFill>
                  <a:srgbClr val="FFFFFF"/>
                </a:solidFill>
                <a:effectLst/>
                <a:latin typeface="Times New Roman" panose="02020603050405020304" pitchFamily="18" charset="0"/>
                <a:ea typeface="Times New Roman" panose="02020603050405020304" pitchFamily="18" charset="0"/>
              </a:rPr>
              <a:t>@ARCHELON, Galini Samlidou</a:t>
            </a:r>
            <a:endParaRPr lang="en-US" sz="1200">
              <a:effectLst/>
              <a:latin typeface="Times New Roman" panose="02020603050405020304" pitchFamily="18" charset="0"/>
              <a:ea typeface="Times New Roman" panose="02020603050405020304" pitchFamily="18" charset="0"/>
            </a:endParaRPr>
          </a:p>
        </p:txBody>
      </p:sp>
      <p:sp>
        <p:nvSpPr>
          <p:cNvPr id="18" name="TextBox 4"/>
          <p:cNvSpPr txBox="1"/>
          <p:nvPr/>
        </p:nvSpPr>
        <p:spPr>
          <a:xfrm>
            <a:off x="73986" y="5607807"/>
            <a:ext cx="2638425" cy="208280"/>
          </a:xfrm>
          <a:prstGeom prst="rect">
            <a:avLst/>
          </a:prstGeom>
          <a:noFill/>
        </p:spPr>
        <p:txBody>
          <a:bodyPr wrap="square" rtlCol="0">
            <a:spAutoFit/>
          </a:bodyPr>
          <a:lstStyle/>
          <a:p>
            <a:pPr>
              <a:spcAft>
                <a:spcPts val="0"/>
              </a:spcAft>
            </a:pPr>
            <a:r>
              <a:rPr lang="en-US" sz="800" kern="1200">
                <a:solidFill>
                  <a:srgbClr val="FFFFFF"/>
                </a:solidFill>
                <a:effectLst/>
                <a:latin typeface="Times New Roman" panose="02020603050405020304" pitchFamily="18" charset="0"/>
                <a:ea typeface="Times New Roman" panose="02020603050405020304" pitchFamily="18" charset="0"/>
              </a:rPr>
              <a:t>@ARCHELON, Galini Samlidou</a:t>
            </a:r>
            <a:endParaRPr lang="en-US" sz="1200">
              <a:effectLst/>
              <a:latin typeface="Times New Roman" panose="02020603050405020304" pitchFamily="18" charset="0"/>
              <a:ea typeface="Times New Roman" panose="02020603050405020304" pitchFamily="18" charset="0"/>
            </a:endParaRPr>
          </a:p>
        </p:txBody>
      </p:sp>
      <p:cxnSp>
        <p:nvCxnSpPr>
          <p:cNvPr id="19" name="Straight Arrow Connector 18"/>
          <p:cNvCxnSpPr/>
          <p:nvPr/>
        </p:nvCxnSpPr>
        <p:spPr>
          <a:xfrm flipH="1">
            <a:off x="5194451" y="3732710"/>
            <a:ext cx="94615" cy="9969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115045" y="3316577"/>
            <a:ext cx="700405" cy="450850"/>
          </a:xfrm>
          <a:prstGeom prst="ellipse">
            <a:avLst/>
          </a:prstGeom>
          <a:no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p:cNvSpPr/>
          <p:nvPr/>
        </p:nvSpPr>
        <p:spPr>
          <a:xfrm>
            <a:off x="6145059" y="3799233"/>
            <a:ext cx="6096000" cy="1200329"/>
          </a:xfrm>
          <a:prstGeom prst="rect">
            <a:avLst/>
          </a:prstGeom>
        </p:spPr>
        <p:txBody>
          <a:bodyPr>
            <a:spAutoFit/>
          </a:bodyPr>
          <a:lstStyle/>
          <a:p>
            <a:r>
              <a:rPr lang="en-US" b="1" dirty="0" smtClean="0">
                <a:solidFill>
                  <a:srgbClr val="FF0000"/>
                </a:solidFill>
                <a:latin typeface="Candara" panose="020E0502030303020204" pitchFamily="34" charset="0"/>
              </a:rPr>
              <a:t>During </a:t>
            </a:r>
            <a:r>
              <a:rPr lang="en-US" b="1" dirty="0">
                <a:solidFill>
                  <a:srgbClr val="FF0000"/>
                </a:solidFill>
                <a:latin typeface="Candara" panose="020E0502030303020204" pitchFamily="34" charset="0"/>
              </a:rPr>
              <a:t>August 2021 more than 3,000 people were camping simultaneously, while more than 805 temporary beach shelters, caravans, tents, and sleepovers on the sand dunes or on the nesting beach were recorded by ARCHELON</a:t>
            </a:r>
          </a:p>
        </p:txBody>
      </p:sp>
    </p:spTree>
    <p:extLst>
      <p:ext uri="{BB962C8B-B14F-4D97-AF65-F5344CB8AC3E}">
        <p14:creationId xmlns="" xmlns:p14="http://schemas.microsoft.com/office/powerpoint/2010/main" val="3473348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2750"/>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p:txBody>
          <a:bodyPr/>
          <a:lstStyle/>
          <a:p>
            <a:fld id="{CB603186-55BD-4063-9A22-7A984CE86035}" type="slidenum">
              <a:rPr lang="en-US" smtClean="0"/>
              <a:pPr/>
              <a:t>15</a:t>
            </a:fld>
            <a:endParaRPr lang="en-US"/>
          </a:p>
        </p:txBody>
      </p:sp>
      <p:pic>
        <p:nvPicPr>
          <p:cNvPr id="9" name="Picture 8"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3" name="Rectangle 2"/>
          <p:cNvSpPr/>
          <p:nvPr/>
        </p:nvSpPr>
        <p:spPr>
          <a:xfrm>
            <a:off x="104775" y="-53991"/>
            <a:ext cx="3326552" cy="830997"/>
          </a:xfrm>
          <a:prstGeom prst="rect">
            <a:avLst/>
          </a:prstGeom>
        </p:spPr>
        <p:txBody>
          <a:bodyPr wrap="none">
            <a:spAutoFit/>
          </a:bodyPr>
          <a:lstStyle/>
          <a:p>
            <a:pPr fontAlgn="auto">
              <a:spcAft>
                <a:spcPts val="0"/>
              </a:spcAft>
              <a:defRPr/>
            </a:pPr>
            <a:r>
              <a:rPr lang="en-GB" sz="4800" b="1" u="sng" dirty="0" smtClean="0">
                <a:latin typeface="Candara" panose="020E0502030303020204" pitchFamily="34" charset="0"/>
                <a:cs typeface="Vani" panose="020B0502040204020203" pitchFamily="34" charset="0"/>
              </a:rPr>
              <a:t>Conclusions</a:t>
            </a:r>
            <a:endParaRPr lang="el-GR" sz="4800" b="1" u="sng" dirty="0">
              <a:latin typeface="Candara" panose="020E0502030303020204" pitchFamily="34" charset="0"/>
              <a:cs typeface="Vani" panose="020B0502040204020203" pitchFamily="34" charset="0"/>
            </a:endParaRPr>
          </a:p>
        </p:txBody>
      </p:sp>
      <p:sp>
        <p:nvSpPr>
          <p:cNvPr id="7" name="Rectangle 6"/>
          <p:cNvSpPr/>
          <p:nvPr/>
        </p:nvSpPr>
        <p:spPr>
          <a:xfrm>
            <a:off x="0" y="1687046"/>
            <a:ext cx="10602686" cy="3724096"/>
          </a:xfrm>
          <a:prstGeom prst="rect">
            <a:avLst/>
          </a:prstGeom>
        </p:spPr>
        <p:txBody>
          <a:bodyPr wrap="square">
            <a:spAutoFit/>
          </a:bodyPr>
          <a:lstStyle/>
          <a:p>
            <a:pPr marL="285750" indent="-285750">
              <a:spcAft>
                <a:spcPts val="1200"/>
              </a:spcAft>
              <a:buFont typeface="Wingdings" panose="05000000000000000000" pitchFamily="2" charset="2"/>
              <a:buChar char="§"/>
            </a:pPr>
            <a:r>
              <a:rPr lang="en-US" sz="2400" dirty="0" smtClean="0">
                <a:latin typeface="Candara" panose="020E0502030303020204" pitchFamily="34" charset="0"/>
                <a:cs typeface="Vani" panose="020B0502040204020203" pitchFamily="34" charset="0"/>
              </a:rPr>
              <a:t>The </a:t>
            </a:r>
            <a:r>
              <a:rPr lang="en-US" sz="2400" b="1" dirty="0" smtClean="0">
                <a:latin typeface="Candara" panose="020E0502030303020204" pitchFamily="34" charset="0"/>
                <a:cs typeface="Vani" panose="020B0502040204020203" pitchFamily="34" charset="0"/>
              </a:rPr>
              <a:t>issuance of the </a:t>
            </a:r>
            <a:r>
              <a:rPr lang="en-US" sz="2400" b="1" dirty="0">
                <a:latin typeface="Candara" panose="020E0502030303020204" pitchFamily="34" charset="0"/>
                <a:cs typeface="Vani" panose="020B0502040204020203" pitchFamily="34" charset="0"/>
              </a:rPr>
              <a:t>Presidential Decree </a:t>
            </a:r>
            <a:r>
              <a:rPr lang="en-US" sz="2400" dirty="0">
                <a:latin typeface="Candara" panose="020E0502030303020204" pitchFamily="34" charset="0"/>
                <a:cs typeface="Vani" panose="020B0502040204020203" pitchFamily="34" charset="0"/>
              </a:rPr>
              <a:t>for Kyparissia Bay (Government Gazette D 391/0310-2018) constitutes a </a:t>
            </a:r>
            <a:r>
              <a:rPr lang="en-US" sz="2400" b="1" dirty="0">
                <a:latin typeface="Candara" panose="020E0502030303020204" pitchFamily="34" charset="0"/>
                <a:cs typeface="Vani" panose="020B0502040204020203" pitchFamily="34" charset="0"/>
              </a:rPr>
              <a:t>positive </a:t>
            </a:r>
            <a:r>
              <a:rPr lang="en-US" sz="2400" b="1" dirty="0" smtClean="0">
                <a:latin typeface="Candara" panose="020E0502030303020204" pitchFamily="34" charset="0"/>
                <a:cs typeface="Vani" panose="020B0502040204020203" pitchFamily="34" charset="0"/>
              </a:rPr>
              <a:t>development.</a:t>
            </a:r>
          </a:p>
          <a:p>
            <a:pPr marL="285750" indent="-285750">
              <a:spcAft>
                <a:spcPts val="1200"/>
              </a:spcAft>
              <a:buFont typeface="Wingdings" panose="05000000000000000000" pitchFamily="2" charset="2"/>
              <a:buChar char="§"/>
            </a:pPr>
            <a:r>
              <a:rPr lang="en-US" sz="2400" dirty="0" smtClean="0">
                <a:latin typeface="Candara" panose="020E0502030303020204" pitchFamily="34" charset="0"/>
                <a:cs typeface="Vani" panose="020B0502040204020203" pitchFamily="34" charset="0"/>
              </a:rPr>
              <a:t>Several </a:t>
            </a:r>
            <a:r>
              <a:rPr lang="en-US" sz="2400" dirty="0">
                <a:latin typeface="Candara" panose="020E0502030303020204" pitchFamily="34" charset="0"/>
                <a:cs typeface="Vani" panose="020B0502040204020203" pitchFamily="34" charset="0"/>
              </a:rPr>
              <a:t>major conservation issues are not addressed by the Decree which can only be </a:t>
            </a:r>
            <a:r>
              <a:rPr lang="en-US" sz="2400" b="1" dirty="0">
                <a:latin typeface="Candara" panose="020E0502030303020204" pitchFamily="34" charset="0"/>
                <a:cs typeface="Vani" panose="020B0502040204020203" pitchFamily="34" charset="0"/>
              </a:rPr>
              <a:t>solved through the elaboration and adoption of a Management Plan </a:t>
            </a:r>
            <a:endParaRPr lang="en-US" sz="2400" b="1" dirty="0" smtClean="0">
              <a:latin typeface="Candara" panose="020E0502030303020204" pitchFamily="34" charset="0"/>
              <a:cs typeface="Vani" panose="020B0502040204020203" pitchFamily="34" charset="0"/>
            </a:endParaRPr>
          </a:p>
          <a:p>
            <a:pPr marL="285750" indent="-285750">
              <a:spcAft>
                <a:spcPts val="1200"/>
              </a:spcAft>
              <a:buFont typeface="Wingdings" panose="05000000000000000000" pitchFamily="2" charset="2"/>
              <a:buChar char="§"/>
            </a:pPr>
            <a:r>
              <a:rPr lang="en-US" sz="2400" dirty="0" smtClean="0">
                <a:latin typeface="Candara" panose="020E0502030303020204" pitchFamily="34" charset="0"/>
                <a:cs typeface="Vani" panose="020B0502040204020203" pitchFamily="34" charset="0"/>
              </a:rPr>
              <a:t>National </a:t>
            </a:r>
            <a:r>
              <a:rPr lang="en-US" sz="2400" b="1" dirty="0" smtClean="0">
                <a:latin typeface="Candara" panose="020E0502030303020204" pitchFamily="34" charset="0"/>
                <a:cs typeface="Vani" panose="020B0502040204020203" pitchFamily="34" charset="0"/>
              </a:rPr>
              <a:t>governance model for the management of the protected areas has been fundamentally changed</a:t>
            </a:r>
            <a:r>
              <a:rPr lang="en-US" sz="2400" dirty="0" smtClean="0">
                <a:latin typeface="Candara" panose="020E0502030303020204" pitchFamily="34" charset="0"/>
                <a:cs typeface="Vani" panose="020B0502040204020203" pitchFamily="34" charset="0"/>
              </a:rPr>
              <a:t> (so called OFYPEKA) with the implementation of this new model to be pending since last year.  N</a:t>
            </a:r>
            <a:r>
              <a:rPr lang="en-US" sz="2400" b="1" dirty="0" smtClean="0">
                <a:latin typeface="Candara" panose="020E0502030303020204" pitchFamily="34" charset="0"/>
                <a:cs typeface="Vani" panose="020B0502040204020203" pitchFamily="34" charset="0"/>
              </a:rPr>
              <a:t>ew national laws, which remove funding and responsibilities for biodiversity conservation from the newly formed OFYPEKA, are of great concern.</a:t>
            </a:r>
          </a:p>
        </p:txBody>
      </p:sp>
      <p:sp>
        <p:nvSpPr>
          <p:cNvPr id="13" name="Rectangle 12"/>
          <p:cNvSpPr/>
          <p:nvPr/>
        </p:nvSpPr>
        <p:spPr>
          <a:xfrm>
            <a:off x="104775" y="995624"/>
            <a:ext cx="8145178" cy="584775"/>
          </a:xfrm>
          <a:prstGeom prst="rect">
            <a:avLst/>
          </a:prstGeom>
        </p:spPr>
        <p:txBody>
          <a:bodyPr wrap="none">
            <a:spAutoFit/>
          </a:bodyPr>
          <a:lstStyle/>
          <a:p>
            <a:r>
              <a:rPr lang="en-US" sz="3200" b="1" dirty="0">
                <a:solidFill>
                  <a:srgbClr val="FF0000"/>
                </a:solidFill>
                <a:latin typeface="Candara" panose="020E0502030303020204" pitchFamily="34" charset="0"/>
                <a:cs typeface="Vani" panose="020B0502040204020203" pitchFamily="34" charset="0"/>
              </a:rPr>
              <a:t>Rec. No 174 </a:t>
            </a:r>
            <a:r>
              <a:rPr lang="en-US" sz="3200" b="1" dirty="0" smtClean="0">
                <a:solidFill>
                  <a:srgbClr val="FF0000"/>
                </a:solidFill>
                <a:latin typeface="Candara" panose="020E0502030303020204" pitchFamily="34" charset="0"/>
                <a:cs typeface="Vani" panose="020B0502040204020203" pitchFamily="34" charset="0"/>
              </a:rPr>
              <a:t>has not been  </a:t>
            </a:r>
            <a:r>
              <a:rPr lang="en-US" sz="3200" b="1" dirty="0">
                <a:solidFill>
                  <a:srgbClr val="FF0000"/>
                </a:solidFill>
                <a:latin typeface="Candara" panose="020E0502030303020204" pitchFamily="34" charset="0"/>
                <a:cs typeface="Vani" panose="020B0502040204020203" pitchFamily="34" charset="0"/>
              </a:rPr>
              <a:t>fully implemented </a:t>
            </a:r>
          </a:p>
        </p:txBody>
      </p:sp>
    </p:spTree>
    <p:extLst>
      <p:ext uri="{BB962C8B-B14F-4D97-AF65-F5344CB8AC3E}">
        <p14:creationId xmlns="" xmlns:p14="http://schemas.microsoft.com/office/powerpoint/2010/main" val="1341937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2750"/>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p:txBody>
          <a:bodyPr/>
          <a:lstStyle/>
          <a:p>
            <a:fld id="{CB603186-55BD-4063-9A22-7A984CE86035}" type="slidenum">
              <a:rPr lang="en-US" smtClean="0"/>
              <a:pPr/>
              <a:t>16</a:t>
            </a:fld>
            <a:endParaRPr lang="en-US"/>
          </a:p>
        </p:txBody>
      </p:sp>
      <p:pic>
        <p:nvPicPr>
          <p:cNvPr id="9" name="Picture 8"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3" name="Rectangle 2"/>
          <p:cNvSpPr/>
          <p:nvPr/>
        </p:nvSpPr>
        <p:spPr>
          <a:xfrm>
            <a:off x="87488" y="609745"/>
            <a:ext cx="9594401" cy="5616922"/>
          </a:xfrm>
          <a:prstGeom prst="rect">
            <a:avLst/>
          </a:prstGeom>
        </p:spPr>
        <p:txBody>
          <a:bodyPr wrap="square">
            <a:spAutoFit/>
          </a:bodyPr>
          <a:lstStyle/>
          <a:p>
            <a:pPr>
              <a:lnSpc>
                <a:spcPct val="103000"/>
              </a:lnSpc>
              <a:spcAft>
                <a:spcPts val="600"/>
              </a:spcAft>
            </a:pPr>
            <a:r>
              <a:rPr lang="en-GB" sz="2000" b="1" dirty="0">
                <a:solidFill>
                  <a:srgbClr val="000000"/>
                </a:solidFill>
                <a:latin typeface="Candara" panose="020E0502030303020204" pitchFamily="34" charset="0"/>
                <a:ea typeface="Times New Roman" panose="02020603050405020304" pitchFamily="18" charset="0"/>
              </a:rPr>
              <a:t>C</a:t>
            </a:r>
            <a:r>
              <a:rPr lang="en-GB" sz="2000" b="1" dirty="0" smtClean="0">
                <a:solidFill>
                  <a:srgbClr val="000000"/>
                </a:solidFill>
                <a:latin typeface="Candara" panose="020E0502030303020204" pitchFamily="34" charset="0"/>
                <a:ea typeface="Times New Roman" panose="02020603050405020304" pitchFamily="18" charset="0"/>
              </a:rPr>
              <a:t>alls </a:t>
            </a:r>
            <a:r>
              <a:rPr lang="en-GB" sz="2000" b="1" dirty="0">
                <a:solidFill>
                  <a:srgbClr val="000000"/>
                </a:solidFill>
                <a:latin typeface="Candara" panose="020E0502030303020204" pitchFamily="34" charset="0"/>
                <a:ea typeface="Times New Roman" panose="02020603050405020304" pitchFamily="18" charset="0"/>
              </a:rPr>
              <a:t>upon the authorities to:</a:t>
            </a:r>
            <a:endParaRPr lang="en-US" sz="2000" dirty="0">
              <a:solidFill>
                <a:srgbClr val="000000"/>
              </a:solidFill>
              <a:latin typeface="Candara" panose="020E0502030303020204" pitchFamily="34" charset="0"/>
              <a:ea typeface="Times New Roman" panose="02020603050405020304" pitchFamily="18" charset="0"/>
            </a:endParaRPr>
          </a:p>
          <a:p>
            <a:pPr marL="285750" lvl="0" indent="-285750">
              <a:lnSpc>
                <a:spcPct val="103000"/>
              </a:lnSpc>
              <a:spcAft>
                <a:spcPts val="600"/>
              </a:spcAft>
              <a:buFont typeface="Arial" panose="020B0604020202020204" pitchFamily="34" charset="0"/>
              <a:buChar char="•"/>
            </a:pPr>
            <a:r>
              <a:rPr lang="en-US" sz="2000" dirty="0">
                <a:solidFill>
                  <a:srgbClr val="000000"/>
                </a:solidFill>
                <a:latin typeface="Candara" panose="020E0502030303020204" pitchFamily="34" charset="0"/>
                <a:ea typeface="Times New Roman" panose="02020603050405020304" pitchFamily="18" charset="0"/>
              </a:rPr>
              <a:t>Safeguard and </a:t>
            </a:r>
            <a:r>
              <a:rPr lang="en-US" sz="2000" b="1" dirty="0">
                <a:solidFill>
                  <a:srgbClr val="FF0000"/>
                </a:solidFill>
                <a:latin typeface="Candara" panose="020E0502030303020204" pitchFamily="34" charset="0"/>
                <a:ea typeface="Times New Roman" panose="02020603050405020304" pitchFamily="18" charset="0"/>
              </a:rPr>
              <a:t>enforce implementation of the Presidential Decree </a:t>
            </a:r>
            <a:r>
              <a:rPr lang="en-US" sz="2000" dirty="0">
                <a:solidFill>
                  <a:srgbClr val="000000"/>
                </a:solidFill>
                <a:latin typeface="Candara" panose="020E0502030303020204" pitchFamily="34" charset="0"/>
                <a:ea typeface="Times New Roman" panose="02020603050405020304" pitchFamily="18" charset="0"/>
              </a:rPr>
              <a:t>(PD) regulations </a:t>
            </a:r>
          </a:p>
          <a:p>
            <a:pPr marL="285750" lvl="0" indent="-285750">
              <a:lnSpc>
                <a:spcPct val="103000"/>
              </a:lnSpc>
              <a:spcAft>
                <a:spcPts val="600"/>
              </a:spcAft>
              <a:buFont typeface="Arial" panose="020B0604020202020204" pitchFamily="34" charset="0"/>
              <a:buChar char="•"/>
            </a:pPr>
            <a:r>
              <a:rPr lang="en-US" sz="2000" b="1" dirty="0">
                <a:solidFill>
                  <a:srgbClr val="FF0000"/>
                </a:solidFill>
                <a:latin typeface="Candara" panose="020E0502030303020204" pitchFamily="34" charset="0"/>
                <a:ea typeface="Times New Roman" panose="02020603050405020304" pitchFamily="18" charset="0"/>
              </a:rPr>
              <a:t>Urgently adopt and implement a Management </a:t>
            </a:r>
            <a:r>
              <a:rPr lang="en-US" sz="2000" b="1" dirty="0" smtClean="0">
                <a:solidFill>
                  <a:srgbClr val="FF0000"/>
                </a:solidFill>
                <a:latin typeface="Candara" panose="020E0502030303020204" pitchFamily="34" charset="0"/>
                <a:ea typeface="Times New Roman" panose="02020603050405020304" pitchFamily="18" charset="0"/>
              </a:rPr>
              <a:t>Plan, </a:t>
            </a:r>
            <a:r>
              <a:rPr lang="en-US" sz="2000" dirty="0" smtClean="0">
                <a:latin typeface="Candara" panose="020E0502030303020204" pitchFamily="34" charset="0"/>
                <a:ea typeface="Times New Roman" panose="02020603050405020304" pitchFamily="18" charset="0"/>
              </a:rPr>
              <a:t>in collaboration with all relevant stakeholders</a:t>
            </a:r>
            <a:endParaRPr lang="en-US" sz="2000" b="1" dirty="0" smtClean="0">
              <a:latin typeface="Candara" panose="020E0502030303020204" pitchFamily="34" charset="0"/>
              <a:ea typeface="Times New Roman" panose="02020603050405020304" pitchFamily="18" charset="0"/>
            </a:endParaRPr>
          </a:p>
          <a:p>
            <a:pPr marL="285750" lvl="0" indent="-285750">
              <a:lnSpc>
                <a:spcPct val="103000"/>
              </a:lnSpc>
              <a:spcAft>
                <a:spcPts val="600"/>
              </a:spcAft>
              <a:buFont typeface="Arial" panose="020B0604020202020204" pitchFamily="34" charset="0"/>
              <a:buChar char="•"/>
            </a:pPr>
            <a:r>
              <a:rPr lang="en-US" sz="2000" b="1" dirty="0" smtClean="0">
                <a:solidFill>
                  <a:srgbClr val="FF0000"/>
                </a:solidFill>
                <a:latin typeface="Candara" panose="020E0502030303020204" pitchFamily="34" charset="0"/>
                <a:ea typeface="Times New Roman" panose="02020603050405020304" pitchFamily="18" charset="0"/>
              </a:rPr>
              <a:t>Impose </a:t>
            </a:r>
            <a:r>
              <a:rPr lang="en-US" sz="2000" b="1" dirty="0">
                <a:solidFill>
                  <a:srgbClr val="FF0000"/>
                </a:solidFill>
                <a:latin typeface="Candara" panose="020E0502030303020204" pitchFamily="34" charset="0"/>
                <a:ea typeface="Times New Roman" panose="02020603050405020304" pitchFamily="18" charset="0"/>
              </a:rPr>
              <a:t>fines and penalties in order to stop illegal activities and restore the habitat</a:t>
            </a:r>
          </a:p>
          <a:p>
            <a:pPr marL="285750" lvl="0" indent="-285750">
              <a:lnSpc>
                <a:spcPct val="103000"/>
              </a:lnSpc>
              <a:spcAft>
                <a:spcPts val="600"/>
              </a:spcAft>
              <a:buFont typeface="Arial" panose="020B0604020202020204" pitchFamily="34" charset="0"/>
              <a:buChar char="•"/>
            </a:pPr>
            <a:r>
              <a:rPr lang="en-US" sz="2000" dirty="0">
                <a:solidFill>
                  <a:srgbClr val="000000"/>
                </a:solidFill>
                <a:latin typeface="Candara" panose="020E0502030303020204" pitchFamily="34" charset="0"/>
                <a:ea typeface="Times New Roman" panose="02020603050405020304" pitchFamily="18" charset="0"/>
              </a:rPr>
              <a:t>Safeguard the effective management of Kyparissia Bay, as </a:t>
            </a:r>
            <a:r>
              <a:rPr lang="en-US" sz="2000" b="1" dirty="0">
                <a:solidFill>
                  <a:srgbClr val="FF0000"/>
                </a:solidFill>
                <a:latin typeface="Candara" panose="020E0502030303020204" pitchFamily="34" charset="0"/>
                <a:ea typeface="Times New Roman" panose="02020603050405020304" pitchFamily="18" charset="0"/>
              </a:rPr>
              <a:t>the new Legislation poses serious threats</a:t>
            </a:r>
            <a:r>
              <a:rPr lang="en-US" sz="2000" b="1" dirty="0">
                <a:solidFill>
                  <a:srgbClr val="000000"/>
                </a:solidFill>
                <a:latin typeface="Candara" panose="020E0502030303020204" pitchFamily="34" charset="0"/>
                <a:ea typeface="Times New Roman" panose="02020603050405020304" pitchFamily="18" charset="0"/>
              </a:rPr>
              <a:t> </a:t>
            </a:r>
            <a:r>
              <a:rPr lang="en-US" sz="2000" dirty="0">
                <a:solidFill>
                  <a:srgbClr val="000000"/>
                </a:solidFill>
                <a:latin typeface="Candara" panose="020E0502030303020204" pitchFamily="34" charset="0"/>
                <a:ea typeface="Times New Roman" panose="02020603050405020304" pitchFamily="18" charset="0"/>
              </a:rPr>
              <a:t>for the adequate protection of all protected areas in Greece </a:t>
            </a:r>
            <a:endParaRPr lang="en-US" sz="2000" dirty="0" smtClean="0">
              <a:solidFill>
                <a:srgbClr val="000000"/>
              </a:solidFill>
              <a:latin typeface="Candara" panose="020E0502030303020204" pitchFamily="34" charset="0"/>
              <a:ea typeface="Times New Roman" panose="02020603050405020304" pitchFamily="18" charset="0"/>
            </a:endParaRPr>
          </a:p>
          <a:p>
            <a:pPr marL="285750" lvl="0" indent="-285750">
              <a:lnSpc>
                <a:spcPct val="103000"/>
              </a:lnSpc>
              <a:spcAft>
                <a:spcPts val="600"/>
              </a:spcAft>
              <a:buFont typeface="Arial" panose="020B0604020202020204" pitchFamily="34" charset="0"/>
              <a:buChar char="•"/>
            </a:pPr>
            <a:r>
              <a:rPr lang="en-US" sz="2000" dirty="0" smtClean="0">
                <a:solidFill>
                  <a:srgbClr val="000000"/>
                </a:solidFill>
                <a:latin typeface="Candara" panose="020E0502030303020204" pitchFamily="34" charset="0"/>
                <a:ea typeface="Times New Roman" panose="02020603050405020304" pitchFamily="18" charset="0"/>
              </a:rPr>
              <a:t>Keep </a:t>
            </a:r>
            <a:r>
              <a:rPr lang="en-US" sz="2000" dirty="0">
                <a:solidFill>
                  <a:srgbClr val="000000"/>
                </a:solidFill>
                <a:latin typeface="Candara" panose="020E0502030303020204" pitchFamily="34" charset="0"/>
                <a:ea typeface="Times New Roman" panose="02020603050405020304" pitchFamily="18" charset="0"/>
              </a:rPr>
              <a:t>the Standing Committee informed about progress in the implementation of the above </a:t>
            </a:r>
            <a:r>
              <a:rPr lang="en-US" sz="2000" dirty="0" smtClean="0">
                <a:solidFill>
                  <a:srgbClr val="000000"/>
                </a:solidFill>
                <a:latin typeface="Candara" panose="020E0502030303020204" pitchFamily="34" charset="0"/>
                <a:ea typeface="Times New Roman" panose="02020603050405020304" pitchFamily="18" charset="0"/>
              </a:rPr>
              <a:t>Recommendations</a:t>
            </a:r>
            <a:endParaRPr lang="en-US" sz="2000" dirty="0">
              <a:latin typeface="Candara" panose="020E0502030303020204" pitchFamily="34" charset="0"/>
            </a:endParaRPr>
          </a:p>
          <a:p>
            <a:pPr lvl="0">
              <a:lnSpc>
                <a:spcPct val="103000"/>
              </a:lnSpc>
              <a:spcAft>
                <a:spcPts val="600"/>
              </a:spcAft>
            </a:pPr>
            <a:r>
              <a:rPr lang="en-GB" sz="2000" b="1" dirty="0" smtClean="0">
                <a:latin typeface="Candara" panose="020E0502030303020204" pitchFamily="34" charset="0"/>
              </a:rPr>
              <a:t>Calls </a:t>
            </a:r>
            <a:r>
              <a:rPr lang="en-GB" sz="2000" b="1" dirty="0">
                <a:latin typeface="Candara" panose="020E0502030303020204" pitchFamily="34" charset="0"/>
              </a:rPr>
              <a:t>upon the Bern Convention Standing Committee to: </a:t>
            </a:r>
            <a:endParaRPr lang="en-US" sz="2000" dirty="0">
              <a:latin typeface="Candara" panose="020E0502030303020204" pitchFamily="34" charset="0"/>
            </a:endParaRPr>
          </a:p>
          <a:p>
            <a:pPr marL="285750" indent="-285750">
              <a:buFont typeface="Arial" panose="020B0604020202020204" pitchFamily="34" charset="0"/>
              <a:buChar char="•"/>
            </a:pPr>
            <a:r>
              <a:rPr lang="en-GB" sz="2000" b="1" dirty="0" smtClean="0">
                <a:solidFill>
                  <a:srgbClr val="FF0000"/>
                </a:solidFill>
                <a:latin typeface="Candara" panose="020E0502030303020204" pitchFamily="34" charset="0"/>
              </a:rPr>
              <a:t>Keep the Case file </a:t>
            </a:r>
            <a:r>
              <a:rPr lang="en-US" sz="2000" b="1" dirty="0" smtClean="0">
                <a:solidFill>
                  <a:srgbClr val="FF0000"/>
                </a:solidFill>
                <a:latin typeface="Candara" panose="020E0502030303020204" pitchFamily="34" charset="0"/>
              </a:rPr>
              <a:t>open</a:t>
            </a:r>
          </a:p>
          <a:p>
            <a:pPr marL="285750" lvl="0" indent="-285750">
              <a:buFont typeface="Arial" panose="020B0604020202020204" pitchFamily="34" charset="0"/>
              <a:buChar char="•"/>
            </a:pPr>
            <a:r>
              <a:rPr lang="en-GB" sz="2000" b="1" dirty="0" smtClean="0">
                <a:solidFill>
                  <a:srgbClr val="FF0000"/>
                </a:solidFill>
                <a:latin typeface="Candara" panose="020E0502030303020204" pitchFamily="34" charset="0"/>
              </a:rPr>
              <a:t>Urge authorities to implement Recommendation No.174 (2014)</a:t>
            </a:r>
          </a:p>
          <a:p>
            <a:pPr marL="285750" lvl="0" indent="-285750">
              <a:buFont typeface="Arial" panose="020B0604020202020204" pitchFamily="34" charset="0"/>
              <a:buChar char="•"/>
            </a:pPr>
            <a:r>
              <a:rPr lang="en-GB" sz="2000" b="1" dirty="0" smtClean="0">
                <a:solidFill>
                  <a:srgbClr val="FF0000"/>
                </a:solidFill>
                <a:latin typeface="Candara" panose="020E0502030303020204" pitchFamily="34" charset="0"/>
              </a:rPr>
              <a:t>Request from </a:t>
            </a:r>
            <a:r>
              <a:rPr lang="en-GB" sz="2000" b="1" dirty="0">
                <a:solidFill>
                  <a:srgbClr val="FF0000"/>
                </a:solidFill>
                <a:latin typeface="Candara" panose="020E0502030303020204" pitchFamily="34" charset="0"/>
              </a:rPr>
              <a:t>the Greek Authorities to withdraw </a:t>
            </a:r>
            <a:r>
              <a:rPr lang="en-GB" sz="2000" b="1" dirty="0" smtClean="0">
                <a:solidFill>
                  <a:srgbClr val="FF0000"/>
                </a:solidFill>
                <a:latin typeface="Candara" panose="020E0502030303020204" pitchFamily="34" charset="0"/>
              </a:rPr>
              <a:t>the new </a:t>
            </a:r>
            <a:r>
              <a:rPr lang="en-GB" sz="2000" b="1" dirty="0">
                <a:solidFill>
                  <a:srgbClr val="FF0000"/>
                </a:solidFill>
                <a:latin typeface="Candara" panose="020E0502030303020204" pitchFamily="34" charset="0"/>
              </a:rPr>
              <a:t>law (4782/2021) as it is in direct violation of the provisions of Recommendation No. 174</a:t>
            </a:r>
            <a:endParaRPr lang="en-US" sz="2000" b="1" dirty="0">
              <a:solidFill>
                <a:srgbClr val="FF0000"/>
              </a:solidFill>
              <a:latin typeface="Candara" panose="020E0502030303020204" pitchFamily="34" charset="0"/>
            </a:endParaRPr>
          </a:p>
          <a:p>
            <a:pPr marL="285750" lvl="0" indent="-285750">
              <a:buFont typeface="Arial" panose="020B0604020202020204" pitchFamily="34" charset="0"/>
              <a:buChar char="•"/>
            </a:pPr>
            <a:endParaRPr lang="en-US" sz="2000" b="1" dirty="0">
              <a:solidFill>
                <a:srgbClr val="FF0000"/>
              </a:solidFill>
              <a:latin typeface="Candara" panose="020E0502030303020204" pitchFamily="34" charset="0"/>
            </a:endParaRPr>
          </a:p>
          <a:p>
            <a:pPr algn="ctr"/>
            <a:endParaRPr lang="en-US" b="1" dirty="0">
              <a:solidFill>
                <a:schemeClr val="tx1">
                  <a:lumMod val="85000"/>
                  <a:lumOff val="15000"/>
                </a:schemeClr>
              </a:solidFill>
              <a:latin typeface="Vani" panose="020B0502040204020203" pitchFamily="34" charset="0"/>
              <a:cs typeface="Vani" panose="020B0502040204020203" pitchFamily="34" charset="0"/>
            </a:endParaRPr>
          </a:p>
        </p:txBody>
      </p:sp>
      <p:sp>
        <p:nvSpPr>
          <p:cNvPr id="7" name="Rectangle 6"/>
          <p:cNvSpPr/>
          <p:nvPr/>
        </p:nvSpPr>
        <p:spPr>
          <a:xfrm>
            <a:off x="87488" y="-121984"/>
            <a:ext cx="2140330" cy="754694"/>
          </a:xfrm>
          <a:prstGeom prst="rect">
            <a:avLst/>
          </a:prstGeom>
        </p:spPr>
        <p:txBody>
          <a:bodyPr wrap="none">
            <a:spAutoFit/>
          </a:bodyPr>
          <a:lstStyle/>
          <a:p>
            <a:pPr>
              <a:lnSpc>
                <a:spcPct val="150000"/>
              </a:lnSpc>
            </a:pPr>
            <a:r>
              <a:rPr lang="en-US" sz="3200" b="1" u="sng" dirty="0" smtClean="0">
                <a:solidFill>
                  <a:schemeClr val="tx1">
                    <a:lumMod val="85000"/>
                    <a:lumOff val="15000"/>
                  </a:schemeClr>
                </a:solidFill>
                <a:latin typeface="Candara" panose="020E0502030303020204" pitchFamily="34" charset="0"/>
                <a:cs typeface="Vani" panose="020B0502040204020203" pitchFamily="34" charset="0"/>
              </a:rPr>
              <a:t>MEDASSET</a:t>
            </a:r>
            <a:endParaRPr lang="en-US" sz="3200" b="1" u="sng" dirty="0">
              <a:solidFill>
                <a:schemeClr val="tx1">
                  <a:lumMod val="85000"/>
                  <a:lumOff val="15000"/>
                </a:schemeClr>
              </a:solidFill>
              <a:latin typeface="Candara" panose="020E0502030303020204" pitchFamily="34" charset="0"/>
              <a:cs typeface="Vani" panose="020B0502040204020203" pitchFamily="34" charset="0"/>
            </a:endParaRPr>
          </a:p>
        </p:txBody>
      </p:sp>
    </p:spTree>
    <p:extLst>
      <p:ext uri="{BB962C8B-B14F-4D97-AF65-F5344CB8AC3E}">
        <p14:creationId xmlns="" xmlns:p14="http://schemas.microsoft.com/office/powerpoint/2010/main" val="3272374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2750"/>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pic>
        <p:nvPicPr>
          <p:cNvPr id="7" name="Picture 6"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CB603186-55BD-4063-9A22-7A984CE86035}" type="slidenum">
              <a:rPr lang="en-US" smtClean="0"/>
              <a:pPr/>
              <a:t>2</a:t>
            </a:fld>
            <a:endParaRPr lang="en-US"/>
          </a:p>
        </p:txBody>
      </p:sp>
      <p:sp>
        <p:nvSpPr>
          <p:cNvPr id="12" name="TextBox 11"/>
          <p:cNvSpPr txBox="1"/>
          <p:nvPr/>
        </p:nvSpPr>
        <p:spPr>
          <a:xfrm>
            <a:off x="7478973" y="1409998"/>
            <a:ext cx="4386860" cy="4185761"/>
          </a:xfrm>
          <a:prstGeom prst="rect">
            <a:avLst/>
          </a:prstGeom>
          <a:noFill/>
        </p:spPr>
        <p:txBody>
          <a:bodyPr wrap="square" rtlCol="0">
            <a:spAutoFit/>
          </a:bodyPr>
          <a:lstStyle/>
          <a:p>
            <a:pPr marL="285750" indent="-285750" algn="just">
              <a:buFont typeface="Wingdings" panose="05000000000000000000" pitchFamily="2" charset="2"/>
              <a:buChar char="§"/>
              <a:defRPr/>
            </a:pPr>
            <a:r>
              <a:rPr lang="en-GB" dirty="0">
                <a:latin typeface="Candara" panose="020E0502030303020204" pitchFamily="34" charset="0"/>
                <a:cs typeface="Vani" panose="020B0502040204020203" pitchFamily="34" charset="0"/>
              </a:rPr>
              <a:t>A</a:t>
            </a:r>
            <a:r>
              <a:rPr lang="en-GB" b="1" dirty="0" smtClean="0">
                <a:latin typeface="Candara" panose="020E0502030303020204" pitchFamily="34" charset="0"/>
                <a:cs typeface="Vani" panose="020B0502040204020203" pitchFamily="34" charset="0"/>
              </a:rPr>
              <a:t> NATURA </a:t>
            </a:r>
            <a:r>
              <a:rPr lang="en-GB" b="1" dirty="0">
                <a:latin typeface="Candara" panose="020E0502030303020204" pitchFamily="34" charset="0"/>
                <a:cs typeface="Vani" panose="020B0502040204020203" pitchFamily="34" charset="0"/>
              </a:rPr>
              <a:t>2000 </a:t>
            </a:r>
            <a:r>
              <a:rPr lang="en-GB" b="1" dirty="0" smtClean="0">
                <a:latin typeface="Candara" panose="020E0502030303020204" pitchFamily="34" charset="0"/>
                <a:cs typeface="Vani" panose="020B0502040204020203" pitchFamily="34" charset="0"/>
              </a:rPr>
              <a:t>site</a:t>
            </a:r>
            <a:r>
              <a:rPr lang="el-GR" dirty="0" smtClean="0">
                <a:latin typeface="Candara" panose="020E0502030303020204" pitchFamily="34" charset="0"/>
                <a:cs typeface="Vani" panose="020B0502040204020203" pitchFamily="34" charset="0"/>
              </a:rPr>
              <a:t>:</a:t>
            </a:r>
            <a:r>
              <a:rPr lang="en-GB" dirty="0">
                <a:latin typeface="Candara" panose="020E0502030303020204" pitchFamily="34" charset="0"/>
                <a:cs typeface="Vani" panose="020B0502040204020203" pitchFamily="34" charset="0"/>
              </a:rPr>
              <a:t> </a:t>
            </a:r>
            <a:r>
              <a:rPr lang="fi-FI" dirty="0" smtClean="0">
                <a:latin typeface="Candara" panose="020E0502030303020204" pitchFamily="34" charset="0"/>
                <a:cs typeface="Vani" panose="020B0502040204020203" pitchFamily="34" charset="0"/>
              </a:rPr>
              <a:t>GR2550005 </a:t>
            </a:r>
            <a:r>
              <a:rPr lang="fi-FI" dirty="0">
                <a:latin typeface="Candara" panose="020E0502030303020204" pitchFamily="34" charset="0"/>
                <a:cs typeface="Vani" panose="020B0502040204020203" pitchFamily="34" charset="0"/>
              </a:rPr>
              <a:t>“Thines Kyparissias: Neochori – Kyparissia”</a:t>
            </a:r>
            <a:endParaRPr lang="en-GB" dirty="0" smtClean="0">
              <a:latin typeface="Candara" panose="020E0502030303020204" pitchFamily="34" charset="0"/>
              <a:cs typeface="Vani" panose="020B0502040204020203" pitchFamily="34" charset="0"/>
            </a:endParaRPr>
          </a:p>
          <a:p>
            <a:pPr marL="285750" indent="-285750" algn="just">
              <a:buFont typeface="Wingdings" panose="05000000000000000000" pitchFamily="2" charset="2"/>
              <a:buChar char="§"/>
              <a:defRPr/>
            </a:pPr>
            <a:r>
              <a:rPr lang="en-US" dirty="0">
                <a:latin typeface="Candara" panose="020E0502030303020204" pitchFamily="34" charset="0"/>
                <a:cs typeface="Vani" panose="020B0502040204020203" pitchFamily="34" charset="0"/>
              </a:rPr>
              <a:t>Extensive sand </a:t>
            </a:r>
            <a:r>
              <a:rPr lang="en-US" b="1" dirty="0">
                <a:latin typeface="Candara" panose="020E0502030303020204" pitchFamily="34" charset="0"/>
                <a:cs typeface="Vani" panose="020B0502040204020203" pitchFamily="34" charset="0"/>
              </a:rPr>
              <a:t>dunes</a:t>
            </a:r>
            <a:r>
              <a:rPr lang="en-US" dirty="0">
                <a:latin typeface="Candara" panose="020E0502030303020204" pitchFamily="34" charset="0"/>
                <a:cs typeface="Vani" panose="020B0502040204020203" pitchFamily="34" charset="0"/>
              </a:rPr>
              <a:t> system with </a:t>
            </a:r>
            <a:r>
              <a:rPr lang="en-US" b="1" dirty="0">
                <a:latin typeface="Candara" panose="020E0502030303020204" pitchFamily="34" charset="0"/>
                <a:cs typeface="Vani" panose="020B0502040204020203" pitchFamily="34" charset="0"/>
              </a:rPr>
              <a:t>Juniperus spp. </a:t>
            </a:r>
          </a:p>
          <a:p>
            <a:pPr marL="285750" indent="-285750" algn="just">
              <a:buFont typeface="Wingdings" panose="05000000000000000000" pitchFamily="2" charset="2"/>
              <a:buChar char="§"/>
              <a:defRPr/>
            </a:pPr>
            <a:r>
              <a:rPr lang="en-US" b="1" dirty="0" smtClean="0">
                <a:latin typeface="Candara" panose="020E0502030303020204" pitchFamily="34" charset="0"/>
                <a:cs typeface="Vani" panose="020B0502040204020203" pitchFamily="34" charset="0"/>
              </a:rPr>
              <a:t>The largest reproductive population across the Mediterranean </a:t>
            </a:r>
            <a:r>
              <a:rPr lang="en-US" dirty="0" smtClean="0">
                <a:latin typeface="Candara" panose="020E0502030303020204" pitchFamily="34" charset="0"/>
                <a:cs typeface="Vani" panose="020B0502040204020203" pitchFamily="34" charset="0"/>
              </a:rPr>
              <a:t>for the  protected loggerhead sea turtle (</a:t>
            </a:r>
            <a:r>
              <a:rPr lang="en-US" i="1" dirty="0" smtClean="0">
                <a:latin typeface="Candara" panose="020E0502030303020204" pitchFamily="34" charset="0"/>
                <a:cs typeface="Vani" panose="020B0502040204020203" pitchFamily="34" charset="0"/>
              </a:rPr>
              <a:t>Caretta caretta)</a:t>
            </a:r>
            <a:r>
              <a:rPr lang="en-US" dirty="0" smtClean="0">
                <a:latin typeface="Candara" panose="020E0502030303020204" pitchFamily="34" charset="0"/>
                <a:cs typeface="Vani" panose="020B0502040204020203" pitchFamily="34" charset="0"/>
              </a:rPr>
              <a:t>. </a:t>
            </a:r>
            <a:r>
              <a:rPr lang="en-US" dirty="0">
                <a:latin typeface="Candara" panose="020E0502030303020204" pitchFamily="34" charset="0"/>
                <a:cs typeface="Vani" panose="020B0502040204020203" pitchFamily="34" charset="0"/>
              </a:rPr>
              <a:t>D</a:t>
            </a:r>
            <a:r>
              <a:rPr lang="en-US" dirty="0" smtClean="0">
                <a:latin typeface="Candara" panose="020E0502030303020204" pitchFamily="34" charset="0"/>
                <a:cs typeface="Vani" panose="020B0502040204020203" pitchFamily="34" charset="0"/>
              </a:rPr>
              <a:t>uring 2021 nesting season over 3,200* nests were recorded in the core area (from Neda to Arkadikos River 9,5 km)</a:t>
            </a:r>
            <a:endParaRPr lang="en-US" dirty="0">
              <a:latin typeface="Candara" panose="020E0502030303020204" pitchFamily="34" charset="0"/>
              <a:cs typeface="Vani" panose="020B0502040204020203" pitchFamily="34" charset="0"/>
            </a:endParaRPr>
          </a:p>
          <a:p>
            <a:pPr>
              <a:defRPr/>
            </a:pPr>
            <a:endParaRPr lang="en-US" sz="1400" dirty="0" smtClean="0">
              <a:latin typeface="Vani" panose="020B0502040204020203" pitchFamily="34" charset="0"/>
              <a:cs typeface="Vani" panose="020B0502040204020203" pitchFamily="34" charset="0"/>
            </a:endParaRPr>
          </a:p>
          <a:p>
            <a:pPr>
              <a:defRPr/>
            </a:pPr>
            <a:endParaRPr lang="en-US" dirty="0">
              <a:latin typeface="Vani" panose="020B0502040204020203" pitchFamily="34" charset="0"/>
              <a:cs typeface="Vani" panose="020B0502040204020203" pitchFamily="34" charset="0"/>
            </a:endParaRPr>
          </a:p>
          <a:p>
            <a:pPr>
              <a:defRPr/>
            </a:pPr>
            <a:endParaRPr lang="en-GB" dirty="0">
              <a:latin typeface="Vani" panose="020B0502040204020203" pitchFamily="34" charset="0"/>
              <a:cs typeface="Vani" panose="020B0502040204020203" pitchFamily="34" charset="0"/>
            </a:endParaRPr>
          </a:p>
        </p:txBody>
      </p:sp>
      <p:sp>
        <p:nvSpPr>
          <p:cNvPr id="13" name="Title 2"/>
          <p:cNvSpPr>
            <a:spLocks noGrp="1"/>
          </p:cNvSpPr>
          <p:nvPr>
            <p:ph type="ctrTitle"/>
          </p:nvPr>
        </p:nvSpPr>
        <p:spPr>
          <a:xfrm>
            <a:off x="256964" y="-253842"/>
            <a:ext cx="7389440" cy="1419459"/>
          </a:xfrm>
        </p:spPr>
        <p:txBody>
          <a:bodyPr>
            <a:noAutofit/>
          </a:bodyPr>
          <a:lstStyle/>
          <a:p>
            <a:pPr algn="l"/>
            <a:r>
              <a:rPr lang="en-US" sz="2400" dirty="0" smtClean="0">
                <a:latin typeface="Candara" panose="020E0502030303020204" pitchFamily="34" charset="0"/>
                <a:cs typeface="Vani" panose="020B0502040204020203" pitchFamily="34" charset="0"/>
              </a:rPr>
              <a:t/>
            </a:r>
            <a:br>
              <a:rPr lang="en-US" sz="2400" dirty="0" smtClean="0">
                <a:latin typeface="Candara" panose="020E0502030303020204" pitchFamily="34" charset="0"/>
                <a:cs typeface="Vani" panose="020B0502040204020203" pitchFamily="34" charset="0"/>
              </a:rPr>
            </a:br>
            <a:r>
              <a:rPr lang="en-US" sz="2400" dirty="0">
                <a:latin typeface="Candara" panose="020E0502030303020204" pitchFamily="34" charset="0"/>
                <a:cs typeface="Vani" panose="020B0502040204020203" pitchFamily="34" charset="0"/>
              </a:rPr>
              <a:t/>
            </a:r>
            <a:br>
              <a:rPr lang="en-US" sz="2400" dirty="0">
                <a:latin typeface="Candara" panose="020E0502030303020204" pitchFamily="34" charset="0"/>
                <a:cs typeface="Vani" panose="020B0502040204020203" pitchFamily="34" charset="0"/>
              </a:rPr>
            </a:br>
            <a:r>
              <a:rPr lang="en-US" sz="2400" dirty="0" smtClean="0">
                <a:latin typeface="Candara" panose="020E0502030303020204" pitchFamily="34" charset="0"/>
                <a:cs typeface="Vani" panose="020B0502040204020203" pitchFamily="34" charset="0"/>
              </a:rPr>
              <a:t/>
            </a:r>
            <a:br>
              <a:rPr lang="en-US" sz="2400" dirty="0" smtClean="0">
                <a:latin typeface="Candara" panose="020E0502030303020204" pitchFamily="34" charset="0"/>
                <a:cs typeface="Vani" panose="020B0502040204020203" pitchFamily="34" charset="0"/>
              </a:rPr>
            </a:br>
            <a:r>
              <a:rPr lang="en-US" sz="2400" b="1" u="sng" dirty="0" smtClean="0">
                <a:latin typeface="Candara" panose="020E0502030303020204" pitchFamily="34" charset="0"/>
                <a:cs typeface="Vani" panose="020B0502040204020203" pitchFamily="34" charset="0"/>
              </a:rPr>
              <a:t>Habitat </a:t>
            </a:r>
            <a:r>
              <a:rPr lang="en-US" sz="2400" b="1" u="sng" dirty="0">
                <a:latin typeface="Candara" panose="020E0502030303020204" pitchFamily="34" charset="0"/>
                <a:cs typeface="Vani" panose="020B0502040204020203" pitchFamily="34" charset="0"/>
              </a:rPr>
              <a:t>Degradation due to Uncontrolled Development in a Protected Sea Turtle Nesting Area</a:t>
            </a:r>
            <a:br>
              <a:rPr lang="en-US" sz="2400" b="1" u="sng" dirty="0">
                <a:latin typeface="Candara" panose="020E0502030303020204" pitchFamily="34" charset="0"/>
                <a:cs typeface="Vani" panose="020B0502040204020203" pitchFamily="34" charset="0"/>
              </a:rPr>
            </a:br>
            <a:endParaRPr lang="en-US" sz="2400" b="1" u="sng" dirty="0">
              <a:latin typeface="Candara" panose="020E0502030303020204" pitchFamily="34" charset="0"/>
              <a:cs typeface="Vani" panose="020B0502040204020203" pitchFamily="34" charset="0"/>
            </a:endParaRPr>
          </a:p>
        </p:txBody>
      </p:sp>
      <p:sp>
        <p:nvSpPr>
          <p:cNvPr id="2" name="Footer Placeholder 1"/>
          <p:cNvSpPr>
            <a:spLocks noGrp="1"/>
          </p:cNvSpPr>
          <p:nvPr>
            <p:ph type="ftr" sz="quarter" idx="11"/>
          </p:nvPr>
        </p:nvSpPr>
        <p:spPr/>
        <p:txBody>
          <a:bodyPr/>
          <a:lstStyle/>
          <a:p>
            <a:r>
              <a:rPr lang="en-US" sz="900" dirty="0" smtClean="0"/>
              <a:t>*preliminary data given from ARCHELON</a:t>
            </a:r>
            <a:endParaRPr lang="en-US" sz="900" dirty="0"/>
          </a:p>
        </p:txBody>
      </p:sp>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9604" y="799131"/>
            <a:ext cx="7303810" cy="5164941"/>
          </a:xfrm>
          <a:prstGeom prst="rect">
            <a:avLst/>
          </a:prstGeom>
        </p:spPr>
      </p:pic>
    </p:spTree>
    <p:extLst>
      <p:ext uri="{BB962C8B-B14F-4D97-AF65-F5344CB8AC3E}">
        <p14:creationId xmlns="" xmlns:p14="http://schemas.microsoft.com/office/powerpoint/2010/main" val="3179764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57085" y="2252749"/>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p:txBody>
          <a:bodyPr/>
          <a:lstStyle/>
          <a:p>
            <a:fld id="{CB603186-55BD-4063-9A22-7A984CE86035}" type="slidenum">
              <a:rPr lang="en-US" smtClean="0"/>
              <a:pPr/>
              <a:t>3</a:t>
            </a:fld>
            <a:endParaRPr lang="en-US"/>
          </a:p>
        </p:txBody>
      </p:sp>
      <p:graphicFrame>
        <p:nvGraphicFramePr>
          <p:cNvPr id="8" name="Diagram 7"/>
          <p:cNvGraphicFramePr/>
          <p:nvPr>
            <p:extLst>
              <p:ext uri="{D42A27DB-BD31-4B8C-83A1-F6EECF244321}">
                <p14:modId xmlns="" xmlns:p14="http://schemas.microsoft.com/office/powerpoint/2010/main" val="1342855065"/>
              </p:ext>
            </p:extLst>
          </p:nvPr>
        </p:nvGraphicFramePr>
        <p:xfrm>
          <a:off x="121702" y="1079044"/>
          <a:ext cx="7632848" cy="2200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2"/>
          <p:cNvSpPr txBox="1">
            <a:spLocks/>
          </p:cNvSpPr>
          <p:nvPr/>
        </p:nvSpPr>
        <p:spPr>
          <a:xfrm>
            <a:off x="121702" y="-440648"/>
            <a:ext cx="7237606" cy="1151119"/>
          </a:xfrm>
          <a:prstGeom prst="rect">
            <a:avLst/>
          </a:prstGeom>
        </p:spPr>
        <p:txBody>
          <a:bodyPr vert="horz" rtlCol="0" anchor="ctr">
            <a:no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r" fontAlgn="auto">
              <a:spcAft>
                <a:spcPts val="0"/>
              </a:spcAft>
              <a:defRPr/>
            </a:pPr>
            <a:endParaRPr lang="en-GB" sz="2200" b="0" dirty="0" smtClean="0">
              <a:solidFill>
                <a:schemeClr val="tx1"/>
              </a:solidFill>
              <a:effectLst/>
              <a:latin typeface="Vani" panose="020B0502040204020203" pitchFamily="34" charset="0"/>
              <a:cs typeface="Vani" panose="020B0502040204020203" pitchFamily="34" charset="0"/>
            </a:endParaRPr>
          </a:p>
          <a:p>
            <a:pPr algn="r" fontAlgn="auto">
              <a:spcAft>
                <a:spcPts val="0"/>
              </a:spcAft>
              <a:defRPr/>
            </a:pPr>
            <a:endParaRPr lang="en-GB" sz="2000" dirty="0">
              <a:solidFill>
                <a:schemeClr val="tx1"/>
              </a:solidFill>
              <a:effectLst/>
              <a:latin typeface="Vani" panose="020B0502040204020203" pitchFamily="34" charset="0"/>
              <a:cs typeface="Vani" panose="020B0502040204020203" pitchFamily="34" charset="0"/>
            </a:endParaRPr>
          </a:p>
          <a:p>
            <a:pPr fontAlgn="auto">
              <a:spcAft>
                <a:spcPts val="0"/>
              </a:spcAft>
              <a:defRPr/>
            </a:pPr>
            <a:r>
              <a:rPr lang="en-US" sz="2400" u="sng" dirty="0">
                <a:solidFill>
                  <a:schemeClr val="tx1"/>
                </a:solidFill>
                <a:effectLst/>
                <a:latin typeface="Candara" panose="020E0502030303020204" pitchFamily="34" charset="0"/>
                <a:cs typeface="Vani" panose="020B0502040204020203" pitchFamily="34" charset="0"/>
              </a:rPr>
              <a:t>The issuance of the Presidential Decree </a:t>
            </a:r>
            <a:endParaRPr lang="en-GB" sz="2400" u="sng" dirty="0" smtClean="0">
              <a:solidFill>
                <a:schemeClr val="tx1"/>
              </a:solidFill>
              <a:effectLst/>
              <a:latin typeface="Candara" panose="020E0502030303020204" pitchFamily="34" charset="0"/>
              <a:cs typeface="Vani" panose="020B0502040204020203" pitchFamily="34" charset="0"/>
            </a:endParaRPr>
          </a:p>
          <a:p>
            <a:pPr algn="r" fontAlgn="auto">
              <a:spcAft>
                <a:spcPts val="0"/>
              </a:spcAft>
              <a:defRPr/>
            </a:pPr>
            <a:endParaRPr lang="en-GB" sz="2200" b="0" dirty="0">
              <a:solidFill>
                <a:schemeClr val="tx1"/>
              </a:solidFill>
              <a:effectLst/>
              <a:latin typeface="Vani" panose="020B0502040204020203" pitchFamily="34" charset="0"/>
              <a:cs typeface="Vani" panose="020B0502040204020203" pitchFamily="34" charset="0"/>
            </a:endParaRPr>
          </a:p>
        </p:txBody>
      </p:sp>
      <p:sp>
        <p:nvSpPr>
          <p:cNvPr id="10" name="TextBox 9"/>
          <p:cNvSpPr txBox="1"/>
          <p:nvPr/>
        </p:nvSpPr>
        <p:spPr>
          <a:xfrm>
            <a:off x="121702" y="480429"/>
            <a:ext cx="1111202" cy="369332"/>
          </a:xfrm>
          <a:prstGeom prst="rect">
            <a:avLst/>
          </a:prstGeom>
          <a:noFill/>
        </p:spPr>
        <p:txBody>
          <a:bodyPr wrap="none" rtlCol="0">
            <a:spAutoFit/>
          </a:bodyPr>
          <a:lstStyle/>
          <a:p>
            <a:r>
              <a:rPr lang="en-US" u="sng" dirty="0" smtClean="0">
                <a:latin typeface="Candara" panose="020E0502030303020204" pitchFamily="34" charset="0"/>
                <a:cs typeface="Vani" panose="020B0502040204020203" pitchFamily="34" charset="0"/>
              </a:rPr>
              <a:t>Overview</a:t>
            </a:r>
            <a:endParaRPr lang="en-US" sz="1600" u="sng" dirty="0">
              <a:latin typeface="Candara" panose="020E0502030303020204" pitchFamily="34" charset="0"/>
              <a:cs typeface="Vani" panose="020B0502040204020203" pitchFamily="34" charset="0"/>
            </a:endParaRPr>
          </a:p>
        </p:txBody>
      </p:sp>
      <p:grpSp>
        <p:nvGrpSpPr>
          <p:cNvPr id="15" name="Group 14"/>
          <p:cNvGrpSpPr/>
          <p:nvPr/>
        </p:nvGrpSpPr>
        <p:grpSpPr>
          <a:xfrm>
            <a:off x="2318047" y="3591500"/>
            <a:ext cx="1279294" cy="1456220"/>
            <a:chOff x="3251200" y="261143"/>
            <a:chExt cx="1279294" cy="1228758"/>
          </a:xfrm>
        </p:grpSpPr>
        <p:sp>
          <p:nvSpPr>
            <p:cNvPr id="19" name="Rounded Rectangle 18"/>
            <p:cNvSpPr/>
            <p:nvPr/>
          </p:nvSpPr>
          <p:spPr>
            <a:xfrm>
              <a:off x="3251200" y="261143"/>
              <a:ext cx="1275403" cy="1228758"/>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Rounded Rectangle 4"/>
            <p:cNvSpPr txBox="1"/>
            <p:nvPr/>
          </p:nvSpPr>
          <p:spPr>
            <a:xfrm>
              <a:off x="3327069" y="291634"/>
              <a:ext cx="1203425" cy="11567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ctr" anchorCtr="0">
              <a:noAutofit/>
            </a:bodyPr>
            <a:lstStyle/>
            <a:p>
              <a:pPr lvl="0" algn="ctr" defTabSz="444500">
                <a:lnSpc>
                  <a:spcPct val="90000"/>
                </a:lnSpc>
                <a:spcBef>
                  <a:spcPct val="0"/>
                </a:spcBef>
                <a:spcAft>
                  <a:spcPts val="0"/>
                </a:spcAft>
              </a:pPr>
              <a:r>
                <a:rPr lang="en-US" sz="1200" b="1" kern="1200" dirty="0" smtClean="0">
                  <a:latin typeface="Candara" panose="020E0502030303020204" pitchFamily="34" charset="0"/>
                  <a:cs typeface="Vani" panose="020B0502040204020203" pitchFamily="34" charset="0"/>
                </a:rPr>
                <a:t>Nov 2016</a:t>
              </a:r>
            </a:p>
            <a:p>
              <a:pPr lvl="0" algn="ctr" defTabSz="444500">
                <a:lnSpc>
                  <a:spcPct val="90000"/>
                </a:lnSpc>
                <a:spcBef>
                  <a:spcPct val="0"/>
                </a:spcBef>
                <a:spcAft>
                  <a:spcPct val="35000"/>
                </a:spcAft>
              </a:pPr>
              <a:r>
                <a:rPr lang="en-GB" sz="1200" b="1" kern="1200" dirty="0" smtClean="0">
                  <a:latin typeface="Candara" panose="020E0502030303020204" pitchFamily="34" charset="0"/>
                  <a:cs typeface="Vani" panose="020B0502040204020203" pitchFamily="34" charset="0"/>
                </a:rPr>
                <a:t>Judgment of CJEU [C-504/14]: Greece failed to fulfil obligations under Directive 92/43/EC</a:t>
              </a:r>
              <a:endParaRPr lang="en-US" sz="1200" kern="1200" dirty="0">
                <a:latin typeface="Candara" panose="020E0502030303020204" pitchFamily="34" charset="0"/>
              </a:endParaRPr>
            </a:p>
          </p:txBody>
        </p:sp>
      </p:grpSp>
      <p:grpSp>
        <p:nvGrpSpPr>
          <p:cNvPr id="24" name="Group 23"/>
          <p:cNvGrpSpPr/>
          <p:nvPr/>
        </p:nvGrpSpPr>
        <p:grpSpPr>
          <a:xfrm>
            <a:off x="7786678" y="2022260"/>
            <a:ext cx="151821" cy="236387"/>
            <a:chOff x="6366269" y="971362"/>
            <a:chExt cx="151821" cy="236387"/>
          </a:xfrm>
        </p:grpSpPr>
        <p:sp>
          <p:nvSpPr>
            <p:cNvPr id="25" name="Right Arrow 24"/>
            <p:cNvSpPr/>
            <p:nvPr/>
          </p:nvSpPr>
          <p:spPr>
            <a:xfrm rot="21541644">
              <a:off x="6366269" y="971362"/>
              <a:ext cx="151821" cy="236387"/>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26" name="Right Arrow 4"/>
            <p:cNvSpPr txBox="1"/>
            <p:nvPr/>
          </p:nvSpPr>
          <p:spPr>
            <a:xfrm rot="21541644">
              <a:off x="6366272" y="1019026"/>
              <a:ext cx="106275" cy="1418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p:txBody>
        </p:sp>
      </p:grpSp>
      <p:grpSp>
        <p:nvGrpSpPr>
          <p:cNvPr id="35" name="Group 34"/>
          <p:cNvGrpSpPr/>
          <p:nvPr/>
        </p:nvGrpSpPr>
        <p:grpSpPr>
          <a:xfrm>
            <a:off x="7994573" y="1424763"/>
            <a:ext cx="1418218" cy="1498417"/>
            <a:chOff x="3587" y="261143"/>
            <a:chExt cx="1418218" cy="1228758"/>
          </a:xfrm>
        </p:grpSpPr>
        <p:sp>
          <p:nvSpPr>
            <p:cNvPr id="39" name="Rounded Rectangle 38"/>
            <p:cNvSpPr/>
            <p:nvPr/>
          </p:nvSpPr>
          <p:spPr>
            <a:xfrm>
              <a:off x="3587" y="261143"/>
              <a:ext cx="1418218" cy="1228758"/>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0" name="Rounded Rectangle 4"/>
            <p:cNvSpPr txBox="1"/>
            <p:nvPr/>
          </p:nvSpPr>
          <p:spPr>
            <a:xfrm>
              <a:off x="39576" y="297132"/>
              <a:ext cx="1346240" cy="11567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200" b="1" kern="1200" dirty="0" smtClean="0">
                  <a:latin typeface="Candara" panose="020E0502030303020204" pitchFamily="34" charset="0"/>
                  <a:cs typeface="Vani" panose="020B0502040204020203" pitchFamily="34" charset="0"/>
                </a:rPr>
                <a:t>Jul 2014 </a:t>
              </a:r>
            </a:p>
            <a:p>
              <a:pPr lvl="0" algn="ctr" defTabSz="444500">
                <a:lnSpc>
                  <a:spcPct val="90000"/>
                </a:lnSpc>
                <a:spcBef>
                  <a:spcPct val="0"/>
                </a:spcBef>
                <a:spcAft>
                  <a:spcPct val="35000"/>
                </a:spcAft>
              </a:pPr>
              <a:r>
                <a:rPr lang="en-US" sz="1200" b="1" kern="1200" dirty="0" smtClean="0">
                  <a:latin typeface="Candara" panose="020E0502030303020204" pitchFamily="34" charset="0"/>
                  <a:cs typeface="Vani" panose="020B0502040204020203" pitchFamily="34" charset="0"/>
                </a:rPr>
                <a:t>On-the-spot appraisal by Bern Convention experts</a:t>
              </a:r>
              <a:endParaRPr lang="en-US" sz="1200" b="1" kern="1200" dirty="0">
                <a:latin typeface="Candara" panose="020E0502030303020204" pitchFamily="34" charset="0"/>
                <a:cs typeface="Vani" panose="020B0502040204020203" pitchFamily="34" charset="0"/>
              </a:endParaRPr>
            </a:p>
          </p:txBody>
        </p:sp>
      </p:grpSp>
      <p:grpSp>
        <p:nvGrpSpPr>
          <p:cNvPr id="36" name="Group 35"/>
          <p:cNvGrpSpPr/>
          <p:nvPr/>
        </p:nvGrpSpPr>
        <p:grpSpPr>
          <a:xfrm>
            <a:off x="9786063" y="1436060"/>
            <a:ext cx="1378121" cy="1487119"/>
            <a:chOff x="1828336" y="529871"/>
            <a:chExt cx="1016330" cy="1487119"/>
          </a:xfrm>
        </p:grpSpPr>
        <p:sp>
          <p:nvSpPr>
            <p:cNvPr id="37" name="Rounded Rectangle 36"/>
            <p:cNvSpPr/>
            <p:nvPr/>
          </p:nvSpPr>
          <p:spPr>
            <a:xfrm>
              <a:off x="1828336" y="529871"/>
              <a:ext cx="1016330" cy="1487119"/>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8" name="Rounded Rectangle 6"/>
            <p:cNvSpPr txBox="1"/>
            <p:nvPr/>
          </p:nvSpPr>
          <p:spPr>
            <a:xfrm>
              <a:off x="1858104" y="562012"/>
              <a:ext cx="956796" cy="11692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200" b="1" kern="1200" dirty="0" smtClean="0">
                  <a:latin typeface="Candara" panose="020E0502030303020204" pitchFamily="34" charset="0"/>
                  <a:cs typeface="Vani" panose="020B0502040204020203" pitchFamily="34" charset="0"/>
                </a:rPr>
                <a:t>Dec 2014             </a:t>
              </a:r>
            </a:p>
            <a:p>
              <a:pPr lvl="0" algn="ctr" defTabSz="444500">
                <a:lnSpc>
                  <a:spcPct val="90000"/>
                </a:lnSpc>
                <a:spcBef>
                  <a:spcPct val="0"/>
                </a:spcBef>
                <a:spcAft>
                  <a:spcPct val="35000"/>
                </a:spcAft>
              </a:pPr>
              <a:r>
                <a:rPr lang="en-US" sz="1200" b="1" kern="1200" dirty="0" err="1" smtClean="0">
                  <a:latin typeface="Candara" panose="020E0502030303020204" pitchFamily="34" charset="0"/>
                  <a:cs typeface="Vani" panose="020B0502040204020203" pitchFamily="34" charset="0"/>
                </a:rPr>
                <a:t>CoE</a:t>
              </a:r>
              <a:r>
                <a:rPr lang="en-US" sz="1200" b="1" kern="1200" dirty="0" smtClean="0">
                  <a:latin typeface="Candara" panose="020E0502030303020204" pitchFamily="34" charset="0"/>
                  <a:cs typeface="Vani" panose="020B0502040204020203" pitchFamily="34" charset="0"/>
                </a:rPr>
                <a:t> </a:t>
              </a:r>
            </a:p>
            <a:p>
              <a:pPr lvl="0" algn="ctr" defTabSz="444500">
                <a:lnSpc>
                  <a:spcPct val="90000"/>
                </a:lnSpc>
                <a:spcBef>
                  <a:spcPct val="0"/>
                </a:spcBef>
                <a:spcAft>
                  <a:spcPct val="35000"/>
                </a:spcAft>
              </a:pPr>
              <a:r>
                <a:rPr lang="en-US" sz="1200" b="1" kern="1200" dirty="0" smtClean="0">
                  <a:latin typeface="Candara" panose="020E0502030303020204" pitchFamily="34" charset="0"/>
                  <a:cs typeface="Vani" panose="020B0502040204020203" pitchFamily="34" charset="0"/>
                </a:rPr>
                <a:t>Appraisal Unanimously adopted </a:t>
              </a:r>
            </a:p>
            <a:p>
              <a:pPr lvl="0" algn="ctr" defTabSz="444500">
                <a:lnSpc>
                  <a:spcPct val="90000"/>
                </a:lnSpc>
                <a:spcBef>
                  <a:spcPct val="0"/>
                </a:spcBef>
                <a:spcAft>
                  <a:spcPct val="35000"/>
                </a:spcAft>
              </a:pPr>
              <a:r>
                <a:rPr lang="en-US" sz="1200" b="1" kern="1200" dirty="0" smtClean="0">
                  <a:latin typeface="Candara" panose="020E0502030303020204" pitchFamily="34" charset="0"/>
                  <a:cs typeface="Vani" panose="020B0502040204020203" pitchFamily="34" charset="0"/>
                </a:rPr>
                <a:t>Rec. No 174</a:t>
              </a:r>
              <a:endParaRPr lang="en-US" sz="1200" kern="1200" dirty="0">
                <a:latin typeface="Candara" panose="020E0502030303020204" pitchFamily="34" charset="0"/>
              </a:endParaRPr>
            </a:p>
          </p:txBody>
        </p:sp>
      </p:grpSp>
      <p:grpSp>
        <p:nvGrpSpPr>
          <p:cNvPr id="41" name="Group 40"/>
          <p:cNvGrpSpPr/>
          <p:nvPr/>
        </p:nvGrpSpPr>
        <p:grpSpPr>
          <a:xfrm>
            <a:off x="9470993" y="2043284"/>
            <a:ext cx="202072" cy="236387"/>
            <a:chOff x="5055550" y="981957"/>
            <a:chExt cx="202072" cy="236387"/>
          </a:xfrm>
        </p:grpSpPr>
        <p:sp>
          <p:nvSpPr>
            <p:cNvPr id="42" name="Right Arrow 41"/>
            <p:cNvSpPr/>
            <p:nvPr/>
          </p:nvSpPr>
          <p:spPr>
            <a:xfrm>
              <a:off x="5055550" y="981957"/>
              <a:ext cx="202072" cy="236387"/>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43" name="Right Arrow 4"/>
            <p:cNvSpPr txBox="1"/>
            <p:nvPr/>
          </p:nvSpPr>
          <p:spPr>
            <a:xfrm>
              <a:off x="5055550" y="1029234"/>
              <a:ext cx="141450" cy="1418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p:txBody>
        </p:sp>
      </p:grpSp>
      <p:sp>
        <p:nvSpPr>
          <p:cNvPr id="64" name="Freeform 63"/>
          <p:cNvSpPr/>
          <p:nvPr/>
        </p:nvSpPr>
        <p:spPr>
          <a:xfrm>
            <a:off x="0" y="2862043"/>
            <a:ext cx="9889067" cy="1947289"/>
          </a:xfrm>
          <a:custGeom>
            <a:avLst/>
            <a:gdLst>
              <a:gd name="connsiteX0" fmla="*/ 10168626 w 10168626"/>
              <a:gd name="connsiteY0" fmla="*/ 0 h 1992074"/>
              <a:gd name="connsiteX1" fmla="*/ 237816 w 10168626"/>
              <a:gd name="connsiteY1" fmla="*/ 1073889 h 1992074"/>
              <a:gd name="connsiteX2" fmla="*/ 2470653 w 10168626"/>
              <a:gd name="connsiteY2" fmla="*/ 1562987 h 1992074"/>
            </a:gdLst>
            <a:ahLst/>
            <a:cxnLst>
              <a:cxn ang="0">
                <a:pos x="connsiteX0" y="connsiteY0"/>
              </a:cxn>
              <a:cxn ang="0">
                <a:pos x="connsiteX1" y="connsiteY1"/>
              </a:cxn>
              <a:cxn ang="0">
                <a:pos x="connsiteX2" y="connsiteY2"/>
              </a:cxn>
            </a:cxnLst>
            <a:rect l="l" t="t" r="r" b="b"/>
            <a:pathLst>
              <a:path w="10168626" h="1992074">
                <a:moveTo>
                  <a:pt x="10168626" y="0"/>
                </a:moveTo>
                <a:cubicBezTo>
                  <a:pt x="5844718" y="406695"/>
                  <a:pt x="1520811" y="813391"/>
                  <a:pt x="237816" y="1073889"/>
                </a:cubicBezTo>
                <a:cubicBezTo>
                  <a:pt x="-1045180" y="1334387"/>
                  <a:pt x="3321258" y="2661685"/>
                  <a:pt x="2470653" y="1562987"/>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3705928" y="4150914"/>
            <a:ext cx="151821" cy="236387"/>
            <a:chOff x="6366269" y="971362"/>
            <a:chExt cx="151821" cy="236387"/>
          </a:xfrm>
        </p:grpSpPr>
        <p:sp>
          <p:nvSpPr>
            <p:cNvPr id="66" name="Right Arrow 65"/>
            <p:cNvSpPr/>
            <p:nvPr/>
          </p:nvSpPr>
          <p:spPr>
            <a:xfrm rot="21541644">
              <a:off x="6366269" y="971362"/>
              <a:ext cx="151821" cy="236387"/>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67" name="Right Arrow 4"/>
            <p:cNvSpPr txBox="1"/>
            <p:nvPr/>
          </p:nvSpPr>
          <p:spPr>
            <a:xfrm rot="21541644">
              <a:off x="6366272" y="1019026"/>
              <a:ext cx="106275" cy="1418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p:txBody>
        </p:sp>
      </p:grpSp>
      <p:sp>
        <p:nvSpPr>
          <p:cNvPr id="69" name="Rounded Rectangle 68"/>
          <p:cNvSpPr/>
          <p:nvPr/>
        </p:nvSpPr>
        <p:spPr>
          <a:xfrm>
            <a:off x="3927582" y="3542333"/>
            <a:ext cx="1688013" cy="1456220"/>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0" name="Rounded Rectangle 69"/>
          <p:cNvSpPr/>
          <p:nvPr/>
        </p:nvSpPr>
        <p:spPr>
          <a:xfrm>
            <a:off x="5970087" y="3606969"/>
            <a:ext cx="1688013" cy="1456220"/>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1" name="TextBox 70"/>
          <p:cNvSpPr txBox="1"/>
          <p:nvPr/>
        </p:nvSpPr>
        <p:spPr>
          <a:xfrm>
            <a:off x="4057204" y="3762611"/>
            <a:ext cx="1488558" cy="1015663"/>
          </a:xfrm>
          <a:prstGeom prst="rect">
            <a:avLst/>
          </a:prstGeom>
          <a:noFill/>
        </p:spPr>
        <p:txBody>
          <a:bodyPr wrap="square" rtlCol="0">
            <a:spAutoFit/>
          </a:bodyPr>
          <a:lstStyle/>
          <a:p>
            <a:pPr algn="ctr">
              <a:spcAft>
                <a:spcPts val="1200"/>
              </a:spcAft>
            </a:pPr>
            <a:r>
              <a:rPr lang="en-US" sz="1200" b="1" dirty="0">
                <a:latin typeface="Candara" panose="020E0502030303020204" pitchFamily="34" charset="0"/>
                <a:cs typeface="Vani" panose="020B0502040204020203" pitchFamily="34" charset="0"/>
              </a:rPr>
              <a:t>June 2018    Approval of the draft Presidential  Decree by the Council of State</a:t>
            </a:r>
          </a:p>
        </p:txBody>
      </p:sp>
      <p:sp>
        <p:nvSpPr>
          <p:cNvPr id="72" name="TextBox 71"/>
          <p:cNvSpPr txBox="1"/>
          <p:nvPr/>
        </p:nvSpPr>
        <p:spPr>
          <a:xfrm>
            <a:off x="5919629" y="3674498"/>
            <a:ext cx="1707286" cy="1661993"/>
          </a:xfrm>
          <a:prstGeom prst="rect">
            <a:avLst/>
          </a:prstGeom>
          <a:noFill/>
        </p:spPr>
        <p:txBody>
          <a:bodyPr wrap="square" rtlCol="0">
            <a:spAutoFit/>
          </a:bodyPr>
          <a:lstStyle/>
          <a:p>
            <a:pPr algn="ctr"/>
            <a:r>
              <a:rPr lang="en-US" sz="1200" b="1" dirty="0">
                <a:latin typeface="Candara" panose="020E0502030303020204" pitchFamily="34" charset="0"/>
                <a:cs typeface="Vani" panose="020B0502040204020203" pitchFamily="34" charset="0"/>
              </a:rPr>
              <a:t>October 2018 </a:t>
            </a:r>
            <a:endParaRPr lang="en-US" sz="1200" b="1" dirty="0" smtClean="0">
              <a:latin typeface="Candara" panose="020E0502030303020204" pitchFamily="34" charset="0"/>
              <a:cs typeface="Vani" panose="020B0502040204020203" pitchFamily="34" charset="0"/>
            </a:endParaRPr>
          </a:p>
          <a:p>
            <a:pPr algn="ctr"/>
            <a:r>
              <a:rPr lang="en-US" sz="1200" b="1" dirty="0" smtClean="0">
                <a:latin typeface="Candara" panose="020E0502030303020204" pitchFamily="34" charset="0"/>
                <a:cs typeface="Vani" panose="020B0502040204020203" pitchFamily="34" charset="0"/>
              </a:rPr>
              <a:t>Issuance of </a:t>
            </a:r>
            <a:r>
              <a:rPr lang="en-US" sz="1200" b="1" dirty="0">
                <a:latin typeface="Candara" panose="020E0502030303020204" pitchFamily="34" charset="0"/>
                <a:cs typeface="Vani" panose="020B0502040204020203" pitchFamily="34" charset="0"/>
              </a:rPr>
              <a:t>Presidential Decree for southern Kyparissia Bay (Government Gazette D 391/03-10-2018) </a:t>
            </a:r>
          </a:p>
          <a:p>
            <a:endParaRPr lang="en-US" dirty="0"/>
          </a:p>
        </p:txBody>
      </p:sp>
      <p:grpSp>
        <p:nvGrpSpPr>
          <p:cNvPr id="73" name="Group 72"/>
          <p:cNvGrpSpPr/>
          <p:nvPr/>
        </p:nvGrpSpPr>
        <p:grpSpPr>
          <a:xfrm>
            <a:off x="5648776" y="4166170"/>
            <a:ext cx="151821" cy="236387"/>
            <a:chOff x="6366269" y="971362"/>
            <a:chExt cx="151821" cy="236387"/>
          </a:xfrm>
        </p:grpSpPr>
        <p:sp>
          <p:nvSpPr>
            <p:cNvPr id="74" name="Right Arrow 73"/>
            <p:cNvSpPr/>
            <p:nvPr/>
          </p:nvSpPr>
          <p:spPr>
            <a:xfrm rot="21541644">
              <a:off x="6366269" y="971362"/>
              <a:ext cx="151821" cy="236387"/>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75" name="Right Arrow 4"/>
            <p:cNvSpPr txBox="1"/>
            <p:nvPr/>
          </p:nvSpPr>
          <p:spPr>
            <a:xfrm rot="21541644">
              <a:off x="6366272" y="1019026"/>
              <a:ext cx="106275" cy="1418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p:txBody>
        </p:sp>
      </p:grpSp>
      <p:sp>
        <p:nvSpPr>
          <p:cNvPr id="81" name="Freeform 80"/>
          <p:cNvSpPr/>
          <p:nvPr/>
        </p:nvSpPr>
        <p:spPr>
          <a:xfrm>
            <a:off x="590537" y="5047720"/>
            <a:ext cx="7404036" cy="1450619"/>
          </a:xfrm>
          <a:custGeom>
            <a:avLst/>
            <a:gdLst>
              <a:gd name="connsiteX0" fmla="*/ 10168626 w 10168626"/>
              <a:gd name="connsiteY0" fmla="*/ 0 h 1992074"/>
              <a:gd name="connsiteX1" fmla="*/ 237816 w 10168626"/>
              <a:gd name="connsiteY1" fmla="*/ 1073889 h 1992074"/>
              <a:gd name="connsiteX2" fmla="*/ 2470653 w 10168626"/>
              <a:gd name="connsiteY2" fmla="*/ 1562987 h 1992074"/>
            </a:gdLst>
            <a:ahLst/>
            <a:cxnLst>
              <a:cxn ang="0">
                <a:pos x="connsiteX0" y="connsiteY0"/>
              </a:cxn>
              <a:cxn ang="0">
                <a:pos x="connsiteX1" y="connsiteY1"/>
              </a:cxn>
              <a:cxn ang="0">
                <a:pos x="connsiteX2" y="connsiteY2"/>
              </a:cxn>
            </a:cxnLst>
            <a:rect l="l" t="t" r="r" b="b"/>
            <a:pathLst>
              <a:path w="10168626" h="1992074">
                <a:moveTo>
                  <a:pt x="10168626" y="0"/>
                </a:moveTo>
                <a:cubicBezTo>
                  <a:pt x="5844718" y="406695"/>
                  <a:pt x="1520811" y="813391"/>
                  <a:pt x="237816" y="1073889"/>
                </a:cubicBezTo>
                <a:cubicBezTo>
                  <a:pt x="-1045180" y="1334387"/>
                  <a:pt x="3321258" y="2661685"/>
                  <a:pt x="2470653" y="1562987"/>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descr="\\Med-sbs\medasset-documents\Office Essentials\MEDASSET VISUAL IDENTITY\25 YEAR LOGO\LOGO HORIZONAL ENG rgb-01.jpg"/>
          <p:cNvPicPr>
            <a:picLocks noChangeAspect="1" noChangeArrowheads="1"/>
          </p:cNvPicPr>
          <p:nvPr/>
        </p:nvPicPr>
        <p:blipFill>
          <a:blip r:embed="rId8"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44" name="Rounded Rectangle 43"/>
          <p:cNvSpPr/>
          <p:nvPr/>
        </p:nvSpPr>
        <p:spPr>
          <a:xfrm>
            <a:off x="7903806" y="3621766"/>
            <a:ext cx="1979296" cy="1456220"/>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6" name="Rectangle 45"/>
          <p:cNvSpPr/>
          <p:nvPr/>
        </p:nvSpPr>
        <p:spPr>
          <a:xfrm>
            <a:off x="8030562" y="3701423"/>
            <a:ext cx="1874506" cy="1200329"/>
          </a:xfrm>
          <a:prstGeom prst="rect">
            <a:avLst/>
          </a:prstGeom>
        </p:spPr>
        <p:txBody>
          <a:bodyPr wrap="square">
            <a:spAutoFit/>
          </a:bodyPr>
          <a:lstStyle/>
          <a:p>
            <a:pPr lvl="0">
              <a:spcAft>
                <a:spcPts val="1200"/>
              </a:spcAft>
            </a:pPr>
            <a:r>
              <a:rPr lang="en-US" sz="1200" dirty="0" smtClean="0">
                <a:latin typeface="Candara" panose="020E0502030303020204" pitchFamily="34" charset="0"/>
                <a:cs typeface="Vani" panose="020B0502040204020203" pitchFamily="34" charset="0"/>
              </a:rPr>
              <a:t> </a:t>
            </a:r>
            <a:r>
              <a:rPr lang="en-US" sz="1200" b="1" dirty="0" smtClean="0">
                <a:latin typeface="Candara" panose="020E0502030303020204" pitchFamily="34" charset="0"/>
                <a:cs typeface="Vani" panose="020B0502040204020203" pitchFamily="34" charset="0"/>
              </a:rPr>
              <a:t>7 </a:t>
            </a:r>
            <a:r>
              <a:rPr lang="en-US" sz="1200" b="1" dirty="0">
                <a:latin typeface="Candara" panose="020E0502030303020204" pitchFamily="34" charset="0"/>
                <a:cs typeface="Vani" panose="020B0502040204020203" pitchFamily="34" charset="0"/>
              </a:rPr>
              <a:t>motions for annulment requesting </a:t>
            </a:r>
            <a:r>
              <a:rPr lang="en-US" sz="1200" b="1" dirty="0" smtClean="0">
                <a:latin typeface="Candara" panose="020E0502030303020204" pitchFamily="34" charset="0"/>
                <a:cs typeface="Vani" panose="020B0502040204020203" pitchFamily="34" charset="0"/>
              </a:rPr>
              <a:t>the repeal of </a:t>
            </a:r>
            <a:r>
              <a:rPr lang="en-US" sz="1200" b="1" dirty="0">
                <a:latin typeface="Candara" panose="020E0502030303020204" pitchFamily="34" charset="0"/>
                <a:cs typeface="Vani" panose="020B0502040204020203" pitchFamily="34" charset="0"/>
              </a:rPr>
              <a:t>the Presidential Decree </a:t>
            </a:r>
            <a:r>
              <a:rPr lang="en-US" sz="1200" b="1" dirty="0" smtClean="0">
                <a:latin typeface="Candara" panose="020E0502030303020204" pitchFamily="34" charset="0"/>
                <a:cs typeface="Vani" panose="020B0502040204020203" pitchFamily="34" charset="0"/>
              </a:rPr>
              <a:t>led to a Court trial at national level on the 3</a:t>
            </a:r>
            <a:r>
              <a:rPr lang="en-US" sz="1200" b="1" baseline="30000" dirty="0" smtClean="0">
                <a:latin typeface="Candara" panose="020E0502030303020204" pitchFamily="34" charset="0"/>
                <a:cs typeface="Vani" panose="020B0502040204020203" pitchFamily="34" charset="0"/>
              </a:rPr>
              <a:t>rd</a:t>
            </a:r>
            <a:r>
              <a:rPr lang="en-US" sz="1200" b="1" dirty="0" smtClean="0">
                <a:latin typeface="Candara" panose="020E0502030303020204" pitchFamily="34" charset="0"/>
                <a:cs typeface="Vani" panose="020B0502040204020203" pitchFamily="34" charset="0"/>
              </a:rPr>
              <a:t> of June 2020</a:t>
            </a:r>
            <a:endParaRPr lang="en-US" sz="1200" b="1" dirty="0">
              <a:latin typeface="Candara" panose="020E0502030303020204" pitchFamily="34" charset="0"/>
              <a:cs typeface="Vani" panose="020B0502040204020203" pitchFamily="34" charset="0"/>
            </a:endParaRPr>
          </a:p>
        </p:txBody>
      </p:sp>
      <p:sp>
        <p:nvSpPr>
          <p:cNvPr id="7" name="TextBox 6"/>
          <p:cNvSpPr txBox="1"/>
          <p:nvPr/>
        </p:nvSpPr>
        <p:spPr>
          <a:xfrm>
            <a:off x="2469246" y="5340654"/>
            <a:ext cx="8608052" cy="1477328"/>
          </a:xfrm>
          <a:prstGeom prst="rect">
            <a:avLst/>
          </a:prstGeom>
          <a:noFill/>
        </p:spPr>
        <p:txBody>
          <a:bodyPr wrap="square" rtlCol="0">
            <a:spAutoFit/>
          </a:bodyPr>
          <a:lstStyle/>
          <a:p>
            <a:endParaRPr lang="en-US" dirty="0"/>
          </a:p>
          <a:p>
            <a:r>
              <a:rPr lang="en-US" b="1" dirty="0">
                <a:latin typeface="Candara" panose="020E0502030303020204" pitchFamily="34" charset="0"/>
              </a:rPr>
              <a:t> The Council of State (Supreme Administrative Court of Greece) </a:t>
            </a:r>
            <a:r>
              <a:rPr lang="en-US" b="1" dirty="0" smtClean="0">
                <a:latin typeface="Candara" panose="020E0502030303020204" pitchFamily="34" charset="0"/>
              </a:rPr>
              <a:t>decided that </a:t>
            </a:r>
            <a:r>
              <a:rPr lang="en-US" b="1" dirty="0">
                <a:latin typeface="Candara" panose="020E0502030303020204" pitchFamily="34" charset="0"/>
              </a:rPr>
              <a:t>the Presidential Decree for the Protection of Kyparissia Bay (issued in October 2019) </a:t>
            </a:r>
            <a:r>
              <a:rPr lang="en-US" b="1" dirty="0" smtClean="0">
                <a:latin typeface="Candara" panose="020E0502030303020204" pitchFamily="34" charset="0"/>
              </a:rPr>
              <a:t>is in </a:t>
            </a:r>
            <a:r>
              <a:rPr lang="en-US" b="1" dirty="0">
                <a:latin typeface="Candara" panose="020E0502030303020204" pitchFamily="34" charset="0"/>
              </a:rPr>
              <a:t>line with the Constitution and </a:t>
            </a:r>
            <a:r>
              <a:rPr lang="en-US" b="1" dirty="0" smtClean="0">
                <a:latin typeface="Candara" panose="020E0502030303020204" pitchFamily="34" charset="0"/>
              </a:rPr>
              <a:t>National </a:t>
            </a:r>
            <a:r>
              <a:rPr lang="en-US" b="1" dirty="0">
                <a:latin typeface="Candara" panose="020E0502030303020204" pitchFamily="34" charset="0"/>
              </a:rPr>
              <a:t>legislation and rejected the seven </a:t>
            </a:r>
            <a:r>
              <a:rPr lang="en-US" b="1" dirty="0" smtClean="0">
                <a:latin typeface="Candara" panose="020E0502030303020204" pitchFamily="34" charset="0"/>
              </a:rPr>
              <a:t>motions </a:t>
            </a:r>
            <a:r>
              <a:rPr lang="en-US" b="1" dirty="0">
                <a:latin typeface="Candara" panose="020E0502030303020204" pitchFamily="34" charset="0"/>
              </a:rPr>
              <a:t>for </a:t>
            </a:r>
            <a:r>
              <a:rPr lang="en-US" b="1" dirty="0" smtClean="0">
                <a:latin typeface="Candara" panose="020E0502030303020204" pitchFamily="34" charset="0"/>
              </a:rPr>
              <a:t>annulment on February 3</a:t>
            </a:r>
            <a:r>
              <a:rPr lang="en-US" b="1" baseline="30000" dirty="0" smtClean="0">
                <a:latin typeface="Candara" panose="020E0502030303020204" pitchFamily="34" charset="0"/>
              </a:rPr>
              <a:t>rd</a:t>
            </a:r>
            <a:r>
              <a:rPr lang="en-US" b="1" dirty="0" smtClean="0">
                <a:latin typeface="Candara" panose="020E0502030303020204" pitchFamily="34" charset="0"/>
              </a:rPr>
              <a:t> 2021</a:t>
            </a:r>
            <a:endParaRPr lang="en-US" b="1" dirty="0">
              <a:latin typeface="Candara" panose="020E0502030303020204" pitchFamily="34" charset="0"/>
            </a:endParaRPr>
          </a:p>
        </p:txBody>
      </p:sp>
    </p:spTree>
    <p:extLst>
      <p:ext uri="{BB962C8B-B14F-4D97-AF65-F5344CB8AC3E}">
        <p14:creationId xmlns="" xmlns:p14="http://schemas.microsoft.com/office/powerpoint/2010/main" val="2342617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61802"/>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p:txBody>
          <a:bodyPr/>
          <a:lstStyle/>
          <a:p>
            <a:fld id="{CB603186-55BD-4063-9A22-7A984CE86035}" type="slidenum">
              <a:rPr lang="en-US" smtClean="0"/>
              <a:pPr/>
              <a:t>4</a:t>
            </a:fld>
            <a:endParaRPr lang="en-US"/>
          </a:p>
        </p:txBody>
      </p:sp>
      <p:sp>
        <p:nvSpPr>
          <p:cNvPr id="3" name="Rectangle 2"/>
          <p:cNvSpPr/>
          <p:nvPr/>
        </p:nvSpPr>
        <p:spPr>
          <a:xfrm>
            <a:off x="49058" y="31151"/>
            <a:ext cx="8265601" cy="830997"/>
          </a:xfrm>
          <a:prstGeom prst="rect">
            <a:avLst/>
          </a:prstGeom>
        </p:spPr>
        <p:txBody>
          <a:bodyPr wrap="square">
            <a:spAutoFit/>
          </a:bodyPr>
          <a:lstStyle/>
          <a:p>
            <a:r>
              <a:rPr lang="en-US" sz="2400" b="1" u="sng" dirty="0" smtClean="0">
                <a:latin typeface="Candara" panose="020E0502030303020204" pitchFamily="34" charset="0"/>
              </a:rPr>
              <a:t>Rec. No 174. Measure No 1:  </a:t>
            </a:r>
          </a:p>
          <a:p>
            <a:r>
              <a:rPr lang="en-US" sz="2400" b="1" u="sng" dirty="0" smtClean="0">
                <a:latin typeface="Candara" panose="020E0502030303020204" pitchFamily="34" charset="0"/>
              </a:rPr>
              <a:t>Appropriate Protection status</a:t>
            </a:r>
            <a:endParaRPr lang="en-US" sz="2400" b="1" u="sng" dirty="0">
              <a:latin typeface="Candara" panose="020E0502030303020204" pitchFamily="34" charset="0"/>
            </a:endParaRPr>
          </a:p>
        </p:txBody>
      </p:sp>
      <p:pic>
        <p:nvPicPr>
          <p:cNvPr id="9" name="Content Placeholder 3"/>
          <p:cNvPicPr>
            <a:picLocks noChangeAspect="1"/>
          </p:cNvPicPr>
          <p:nvPr/>
        </p:nvPicPr>
        <p:blipFill rotWithShape="1">
          <a:blip r:embed="rId3" cstate="print">
            <a:extLst>
              <a:ext uri="{BEBA8EAE-BF5A-486C-A8C5-ECC9F3942E4B}">
                <a14:imgProps xmlns="" xmlns:a14="http://schemas.microsoft.com/office/drawing/2010/main">
                  <a14:imgLayer r:embed="rId4">
                    <a14:imgEffect>
                      <a14:sharpenSoften amount="50000"/>
                    </a14:imgEffect>
                    <a14:imgEffect>
                      <a14:saturation sat="200000"/>
                    </a14:imgEffect>
                  </a14:imgLayer>
                </a14:imgProps>
              </a:ext>
              <a:ext uri="{28A0092B-C50C-407E-A947-70E740481C1C}">
                <a14:useLocalDpi xmlns="" xmlns:a14="http://schemas.microsoft.com/office/drawing/2010/main" val="0"/>
              </a:ext>
            </a:extLst>
          </a:blip>
          <a:srcRect r="2104"/>
          <a:stretch/>
        </p:blipFill>
        <p:spPr>
          <a:xfrm rot="16200000">
            <a:off x="2935992" y="62346"/>
            <a:ext cx="2731458" cy="6395623"/>
          </a:xfrm>
          <a:prstGeom prst="rect">
            <a:avLst/>
          </a:prstGeom>
        </p:spPr>
      </p:pic>
      <p:sp>
        <p:nvSpPr>
          <p:cNvPr id="10" name="Rounded Rectangle 9"/>
          <p:cNvSpPr/>
          <p:nvPr/>
        </p:nvSpPr>
        <p:spPr>
          <a:xfrm rot="20542170">
            <a:off x="1522614" y="2457547"/>
            <a:ext cx="1435303" cy="55146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1728031">
            <a:off x="4927485" y="2424477"/>
            <a:ext cx="832872" cy="55146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4749860"/>
            <a:ext cx="11325200" cy="1631216"/>
          </a:xfrm>
          <a:prstGeom prst="rect">
            <a:avLst/>
          </a:prstGeom>
        </p:spPr>
        <p:txBody>
          <a:bodyPr wrap="square" numCol="1">
            <a:spAutoFit/>
          </a:bodyPr>
          <a:lstStyle/>
          <a:p>
            <a:pPr marL="285750" indent="-285750">
              <a:buFont typeface="Arial" panose="020B0604020202020204" pitchFamily="34" charset="0"/>
              <a:buChar char="•"/>
            </a:pPr>
            <a:r>
              <a:rPr lang="en-US" sz="2000" b="1" dirty="0" smtClean="0">
                <a:latin typeface="Candara" panose="020E0502030303020204" pitchFamily="34" charset="0"/>
                <a:cs typeface="Vani" panose="020B0502040204020203" pitchFamily="34" charset="0"/>
              </a:rPr>
              <a:t>Adjacent </a:t>
            </a:r>
            <a:r>
              <a:rPr lang="en-US" sz="2000" b="1" dirty="0">
                <a:latin typeface="Candara" panose="020E0502030303020204" pitchFamily="34" charset="0"/>
                <a:cs typeface="Vani" panose="020B0502040204020203" pitchFamily="34" charset="0"/>
              </a:rPr>
              <a:t>areas to the Nature </a:t>
            </a:r>
            <a:r>
              <a:rPr lang="en-US" sz="2000" b="1" dirty="0" smtClean="0">
                <a:latin typeface="Candara" panose="020E0502030303020204" pitchFamily="34" charset="0"/>
                <a:cs typeface="Vani" panose="020B0502040204020203" pitchFamily="34" charset="0"/>
              </a:rPr>
              <a:t>Protection </a:t>
            </a:r>
            <a:r>
              <a:rPr lang="en-US" sz="2000" b="1" dirty="0">
                <a:latin typeface="Candara" panose="020E0502030303020204" pitchFamily="34" charset="0"/>
                <a:cs typeface="Vani" panose="020B0502040204020203" pitchFamily="34" charset="0"/>
              </a:rPr>
              <a:t>Areas, are designated as Agricultural Landscape Zones where </a:t>
            </a:r>
            <a:r>
              <a:rPr lang="en-US" sz="2000" b="1" dirty="0">
                <a:solidFill>
                  <a:srgbClr val="FF0000"/>
                </a:solidFill>
                <a:latin typeface="Candara" panose="020E0502030303020204" pitchFamily="34" charset="0"/>
                <a:cs typeface="Vani" panose="020B0502040204020203" pitchFamily="34" charset="0"/>
              </a:rPr>
              <a:t>construction is </a:t>
            </a:r>
            <a:r>
              <a:rPr lang="en-US" sz="2000" b="1" dirty="0" smtClean="0">
                <a:solidFill>
                  <a:srgbClr val="FF0000"/>
                </a:solidFill>
                <a:latin typeface="Candara" panose="020E0502030303020204" pitchFamily="34" charset="0"/>
                <a:cs typeface="Vani" panose="020B0502040204020203" pitchFamily="34" charset="0"/>
              </a:rPr>
              <a:t>permitted</a:t>
            </a:r>
            <a:r>
              <a:rPr lang="en-US" sz="2000" b="1" dirty="0" smtClean="0">
                <a:latin typeface="Candara" panose="020E0502030303020204" pitchFamily="34" charset="0"/>
                <a:cs typeface="Vani" panose="020B0502040204020203" pitchFamily="34" charset="0"/>
              </a:rPr>
              <a:t>  </a:t>
            </a:r>
          </a:p>
          <a:p>
            <a:pPr marL="285750" indent="-285750">
              <a:buFont typeface="Arial" panose="020B0604020202020204" pitchFamily="34" charset="0"/>
              <a:buChar char="•"/>
            </a:pPr>
            <a:r>
              <a:rPr lang="en-US" sz="2000" b="1" dirty="0" smtClean="0">
                <a:latin typeface="Candara" panose="020E0502030303020204" pitchFamily="34" charset="0"/>
                <a:cs typeface="Vani" panose="020B0502040204020203" pitchFamily="34" charset="0"/>
              </a:rPr>
              <a:t>Part of the </a:t>
            </a:r>
            <a:r>
              <a:rPr lang="en-US" sz="2000" b="1" dirty="0" smtClean="0">
                <a:solidFill>
                  <a:srgbClr val="FF0000"/>
                </a:solidFill>
                <a:latin typeface="Candara" panose="020E0502030303020204" pitchFamily="34" charset="0"/>
                <a:cs typeface="Vani" panose="020B0502040204020203" pitchFamily="34" charset="0"/>
              </a:rPr>
              <a:t>coastal area behind the core nesting beaches (red rectangles) </a:t>
            </a:r>
            <a:r>
              <a:rPr lang="en-US" sz="2000" b="1" dirty="0" smtClean="0">
                <a:latin typeface="Candara" panose="020E0502030303020204" pitchFamily="34" charset="0"/>
                <a:cs typeface="Vani" panose="020B0502040204020203" pitchFamily="34" charset="0"/>
              </a:rPr>
              <a:t>is designated as Agricultural Landscape Zones, putting in extreme </a:t>
            </a:r>
            <a:r>
              <a:rPr lang="en-US" sz="2000" b="1" dirty="0" smtClean="0">
                <a:solidFill>
                  <a:srgbClr val="FF0000"/>
                </a:solidFill>
                <a:latin typeface="Candara" panose="020E0502030303020204" pitchFamily="34" charset="0"/>
                <a:cs typeface="Vani" panose="020B0502040204020203" pitchFamily="34" charset="0"/>
              </a:rPr>
              <a:t>danger</a:t>
            </a:r>
            <a:r>
              <a:rPr lang="en-US" sz="2000" b="1" dirty="0" smtClean="0">
                <a:latin typeface="Candara" panose="020E0502030303020204" pitchFamily="34" charset="0"/>
                <a:cs typeface="Vani" panose="020B0502040204020203" pitchFamily="34" charset="0"/>
              </a:rPr>
              <a:t> the reproduction of sea turtles and the adequate protection of the habitat</a:t>
            </a:r>
            <a:endParaRPr lang="en-US" sz="2000" b="1" dirty="0">
              <a:latin typeface="Candara" panose="020E0502030303020204" pitchFamily="34" charset="0"/>
              <a:cs typeface="Vani" panose="020B0502040204020203" pitchFamily="34" charset="0"/>
            </a:endParaRPr>
          </a:p>
        </p:txBody>
      </p:sp>
      <p:sp>
        <p:nvSpPr>
          <p:cNvPr id="13" name="Rectangle 12"/>
          <p:cNvSpPr/>
          <p:nvPr/>
        </p:nvSpPr>
        <p:spPr>
          <a:xfrm>
            <a:off x="-9698" y="1442033"/>
            <a:ext cx="10620548" cy="984885"/>
          </a:xfrm>
          <a:prstGeom prst="rect">
            <a:avLst/>
          </a:prstGeom>
        </p:spPr>
        <p:txBody>
          <a:bodyPr wrap="square">
            <a:spAutoFit/>
          </a:bodyPr>
          <a:lstStyle/>
          <a:p>
            <a:r>
              <a:rPr lang="en-GB" dirty="0">
                <a:latin typeface="Candara" panose="020E0502030303020204" pitchFamily="34" charset="0"/>
                <a:cs typeface="Vani" panose="020B0502040204020203" pitchFamily="34" charset="0"/>
              </a:rPr>
              <a:t>Presidential </a:t>
            </a:r>
            <a:r>
              <a:rPr lang="en-GB" dirty="0" smtClean="0">
                <a:latin typeface="Candara" panose="020E0502030303020204" pitchFamily="34" charset="0"/>
                <a:cs typeface="Vani" panose="020B0502040204020203" pitchFamily="34" charset="0"/>
              </a:rPr>
              <a:t>Decree</a:t>
            </a:r>
            <a:r>
              <a:rPr lang="en-GB" b="1" dirty="0">
                <a:latin typeface="Candara" panose="020E0502030303020204" pitchFamily="34" charset="0"/>
                <a:cs typeface="Vani" panose="020B0502040204020203" pitchFamily="34" charset="0"/>
              </a:rPr>
              <a:t> </a:t>
            </a:r>
            <a:r>
              <a:rPr lang="en-US" b="1" dirty="0" smtClean="0">
                <a:latin typeface="Candara" panose="020E0502030303020204" pitchFamily="34" charset="0"/>
                <a:cs typeface="Vani" panose="020B0502040204020203" pitchFamily="34" charset="0"/>
              </a:rPr>
              <a:t>designates Kyparissia Bay as a Nature Protected Area NOT as a National Park</a:t>
            </a:r>
          </a:p>
          <a:p>
            <a:endParaRPr lang="en-GB" sz="2000" dirty="0" smtClean="0">
              <a:latin typeface="Candara" panose="020E0502030303020204" pitchFamily="34" charset="0"/>
              <a:cs typeface="Vani" panose="020B0502040204020203" pitchFamily="34" charset="0"/>
            </a:endParaRPr>
          </a:p>
          <a:p>
            <a:endParaRPr lang="en-US" sz="2000" dirty="0"/>
          </a:p>
        </p:txBody>
      </p:sp>
      <p:sp>
        <p:nvSpPr>
          <p:cNvPr id="14" name="TextBox 13"/>
          <p:cNvSpPr txBox="1"/>
          <p:nvPr/>
        </p:nvSpPr>
        <p:spPr>
          <a:xfrm>
            <a:off x="6364626" y="3785076"/>
            <a:ext cx="184731" cy="369332"/>
          </a:xfrm>
          <a:prstGeom prst="rect">
            <a:avLst/>
          </a:prstGeom>
          <a:noFill/>
        </p:spPr>
        <p:txBody>
          <a:bodyPr wrap="none" rtlCol="0">
            <a:spAutoFit/>
          </a:bodyPr>
          <a:lstStyle/>
          <a:p>
            <a:endParaRPr lang="en-US" dirty="0"/>
          </a:p>
        </p:txBody>
      </p:sp>
      <p:pic>
        <p:nvPicPr>
          <p:cNvPr id="16" name="Picture 15" descr="\\Med-sbs\medasset-documents\Office Essentials\MEDASSET VISUAL IDENTITY\25 YEAR LOGO\LOGO HORIZONAL ENG rgb-01.jpg"/>
          <p:cNvPicPr>
            <a:picLocks noChangeAspect="1" noChangeArrowheads="1"/>
          </p:cNvPicPr>
          <p:nvPr/>
        </p:nvPicPr>
        <p:blipFill>
          <a:blip r:embed="rId5"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7" name="Rectangle 6"/>
          <p:cNvSpPr/>
          <p:nvPr/>
        </p:nvSpPr>
        <p:spPr>
          <a:xfrm>
            <a:off x="-9698" y="764229"/>
            <a:ext cx="9876386" cy="400110"/>
          </a:xfrm>
          <a:prstGeom prst="rect">
            <a:avLst/>
          </a:prstGeom>
        </p:spPr>
        <p:txBody>
          <a:bodyPr wrap="square">
            <a:spAutoFit/>
          </a:bodyPr>
          <a:lstStyle/>
          <a:p>
            <a:r>
              <a:rPr lang="en-GB" sz="2000" b="1" dirty="0">
                <a:latin typeface="Candara" panose="020E0502030303020204" pitchFamily="34" charset="0"/>
                <a:cs typeface="Vani" panose="020B0502040204020203" pitchFamily="34" charset="0"/>
              </a:rPr>
              <a:t>Presidential Decree </a:t>
            </a:r>
            <a:r>
              <a:rPr lang="en-GB" sz="2000" b="1" dirty="0" smtClean="0">
                <a:latin typeface="Candara" panose="020E0502030303020204" pitchFamily="34" charset="0"/>
                <a:cs typeface="Vani" panose="020B0502040204020203" pitchFamily="34" charset="0"/>
              </a:rPr>
              <a:t>(PD) a </a:t>
            </a:r>
            <a:r>
              <a:rPr lang="en-GB" sz="2000" b="1" dirty="0">
                <a:latin typeface="Candara" panose="020E0502030303020204" pitchFamily="34" charset="0"/>
                <a:cs typeface="Vani" panose="020B0502040204020203" pitchFamily="34" charset="0"/>
              </a:rPr>
              <a:t>positive step but not ensuring adequate protection</a:t>
            </a:r>
            <a:endParaRPr lang="en-US" sz="1600" dirty="0"/>
          </a:p>
        </p:txBody>
      </p:sp>
      <p:sp>
        <p:nvSpPr>
          <p:cNvPr id="8" name="Rectangle 7"/>
          <p:cNvSpPr/>
          <p:nvPr/>
        </p:nvSpPr>
        <p:spPr>
          <a:xfrm>
            <a:off x="-9698" y="1162114"/>
            <a:ext cx="10715798" cy="369332"/>
          </a:xfrm>
          <a:prstGeom prst="rect">
            <a:avLst/>
          </a:prstGeom>
        </p:spPr>
        <p:txBody>
          <a:bodyPr wrap="square">
            <a:spAutoFit/>
          </a:bodyPr>
          <a:lstStyle/>
          <a:p>
            <a:r>
              <a:rPr lang="en-US" b="1" dirty="0">
                <a:solidFill>
                  <a:srgbClr val="FF0000"/>
                </a:solidFill>
                <a:latin typeface="Candara" panose="020E0502030303020204" pitchFamily="34" charset="0"/>
              </a:rPr>
              <a:t>No buffer zone between Nature Protection Area &amp; Agricultural Landscape Zone</a:t>
            </a:r>
          </a:p>
        </p:txBody>
      </p:sp>
    </p:spTree>
    <p:extLst>
      <p:ext uri="{BB962C8B-B14F-4D97-AF65-F5344CB8AC3E}">
        <p14:creationId xmlns="" xmlns:p14="http://schemas.microsoft.com/office/powerpoint/2010/main" val="134556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0901"/>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p:txBody>
          <a:bodyPr/>
          <a:lstStyle/>
          <a:p>
            <a:fld id="{CB603186-55BD-4063-9A22-7A984CE86035}" type="slidenum">
              <a:rPr lang="en-US" smtClean="0"/>
              <a:pPr/>
              <a:t>5</a:t>
            </a:fld>
            <a:endParaRPr lang="en-US"/>
          </a:p>
        </p:txBody>
      </p:sp>
      <p:sp>
        <p:nvSpPr>
          <p:cNvPr id="9" name="Title 2"/>
          <p:cNvSpPr txBox="1">
            <a:spLocks/>
          </p:cNvSpPr>
          <p:nvPr/>
        </p:nvSpPr>
        <p:spPr>
          <a:xfrm>
            <a:off x="74428" y="-257220"/>
            <a:ext cx="10313581" cy="11086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2400" b="1" u="sng" dirty="0" smtClean="0">
                <a:latin typeface="Candara" panose="020E0502030303020204" pitchFamily="34" charset="0"/>
                <a:cs typeface="Vani" panose="020B0502040204020203" pitchFamily="34" charset="0"/>
              </a:rPr>
              <a:t>Rec. No 174. Measure No 2:</a:t>
            </a:r>
            <a:br>
              <a:rPr lang="en-US" sz="2400" b="1" u="sng" dirty="0" smtClean="0">
                <a:latin typeface="Candara" panose="020E0502030303020204" pitchFamily="34" charset="0"/>
                <a:cs typeface="Vani" panose="020B0502040204020203" pitchFamily="34" charset="0"/>
              </a:rPr>
            </a:br>
            <a:r>
              <a:rPr lang="en-US" sz="2400" b="1" u="sng" dirty="0" smtClean="0">
                <a:latin typeface="Candara" panose="020E0502030303020204" pitchFamily="34" charset="0"/>
                <a:cs typeface="Vani" panose="020B0502040204020203" pitchFamily="34" charset="0"/>
              </a:rPr>
              <a:t>Permanent Prohibition of Construction (buildings, roads, etc.)</a:t>
            </a:r>
            <a:endParaRPr lang="el-GR" sz="2400" b="1" u="sng" dirty="0">
              <a:latin typeface="Candara" panose="020E0502030303020204" pitchFamily="34" charset="0"/>
              <a:cs typeface="Vani" panose="020B0502040204020203" pitchFamily="34" charset="0"/>
            </a:endParaRPr>
          </a:p>
        </p:txBody>
      </p:sp>
      <p:pic>
        <p:nvPicPr>
          <p:cNvPr id="13" name="Picture 12"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15" name="Rectangle 14"/>
          <p:cNvSpPr/>
          <p:nvPr/>
        </p:nvSpPr>
        <p:spPr>
          <a:xfrm>
            <a:off x="74428" y="758533"/>
            <a:ext cx="11066609" cy="369332"/>
          </a:xfrm>
          <a:prstGeom prst="rect">
            <a:avLst/>
          </a:prstGeom>
        </p:spPr>
        <p:txBody>
          <a:bodyPr wrap="square">
            <a:spAutoFit/>
          </a:bodyPr>
          <a:lstStyle/>
          <a:p>
            <a:pPr>
              <a:spcBef>
                <a:spcPts val="600"/>
              </a:spcBef>
              <a:spcAft>
                <a:spcPts val="600"/>
              </a:spcAft>
            </a:pPr>
            <a:r>
              <a:rPr lang="en-US" dirty="0" smtClean="0">
                <a:latin typeface="Candara" panose="020E0502030303020204" pitchFamily="34" charset="0"/>
                <a:cs typeface="Vani" panose="020B0502040204020203" pitchFamily="34" charset="0"/>
              </a:rPr>
              <a:t>Presidential Decree </a:t>
            </a:r>
            <a:r>
              <a:rPr lang="en-US" b="1" dirty="0" smtClean="0">
                <a:latin typeface="Candara" panose="020E0502030303020204" pitchFamily="34" charset="0"/>
                <a:cs typeface="Vani" panose="020B0502040204020203" pitchFamily="34" charset="0"/>
              </a:rPr>
              <a:t>fails to adequately protect Kyparissia Bay from constructions</a:t>
            </a:r>
          </a:p>
        </p:txBody>
      </p:sp>
      <p:pic>
        <p:nvPicPr>
          <p:cNvPr id="17" name="Picture 16"/>
          <p:cNvPicPr>
            <a:picLocks noChangeAspect="1"/>
          </p:cNvPicPr>
          <p:nvPr/>
        </p:nvPicPr>
        <p:blipFill>
          <a:blip r:embed="rId4" cstate="print"/>
          <a:stretch>
            <a:fillRect/>
          </a:stretch>
        </p:blipFill>
        <p:spPr>
          <a:xfrm>
            <a:off x="175788" y="2796024"/>
            <a:ext cx="5751187" cy="1602290"/>
          </a:xfrm>
          <a:prstGeom prst="rect">
            <a:avLst/>
          </a:prstGeom>
        </p:spPr>
      </p:pic>
      <p:pic>
        <p:nvPicPr>
          <p:cNvPr id="18" name="Picture 17"/>
          <p:cNvPicPr>
            <a:picLocks noChangeAspect="1"/>
          </p:cNvPicPr>
          <p:nvPr/>
        </p:nvPicPr>
        <p:blipFill>
          <a:blip r:embed="rId5" cstate="print"/>
          <a:stretch>
            <a:fillRect/>
          </a:stretch>
        </p:blipFill>
        <p:spPr>
          <a:xfrm>
            <a:off x="74427" y="4226262"/>
            <a:ext cx="2638793" cy="209579"/>
          </a:xfrm>
          <a:prstGeom prst="rect">
            <a:avLst/>
          </a:prstGeom>
        </p:spPr>
      </p:pic>
      <p:sp>
        <p:nvSpPr>
          <p:cNvPr id="21" name="Rectangle 20"/>
          <p:cNvSpPr/>
          <p:nvPr/>
        </p:nvSpPr>
        <p:spPr>
          <a:xfrm>
            <a:off x="6494092" y="1778010"/>
            <a:ext cx="3844946" cy="4062651"/>
          </a:xfrm>
          <a:prstGeom prst="rect">
            <a:avLst/>
          </a:prstGeom>
        </p:spPr>
        <p:txBody>
          <a:bodyPr wrap="square">
            <a:spAutoFit/>
          </a:bodyPr>
          <a:lstStyle/>
          <a:p>
            <a:r>
              <a:rPr lang="en-US" sz="2400" b="1" dirty="0">
                <a:solidFill>
                  <a:srgbClr val="FF0000"/>
                </a:solidFill>
                <a:latin typeface="Candara" panose="020E0502030303020204" pitchFamily="34" charset="0"/>
              </a:rPr>
              <a:t>Core nesting area, Agiannakis to Elaia, July 2021. The five illegal roads are not restored </a:t>
            </a:r>
            <a:r>
              <a:rPr lang="en-US" sz="2400" b="1" dirty="0" smtClean="0">
                <a:solidFill>
                  <a:srgbClr val="FF0000"/>
                </a:solidFill>
                <a:latin typeface="Candara" panose="020E0502030303020204" pitchFamily="34" charset="0"/>
              </a:rPr>
              <a:t>yet in violation of the PD. </a:t>
            </a:r>
            <a:r>
              <a:rPr lang="en-US" sz="2400" b="1" dirty="0">
                <a:solidFill>
                  <a:srgbClr val="FF0000"/>
                </a:solidFill>
                <a:latin typeface="Candara" panose="020E0502030303020204" pitchFamily="34" charset="0"/>
              </a:rPr>
              <a:t>Blockades placed by the Ministry of Environment and Energy </a:t>
            </a:r>
            <a:r>
              <a:rPr lang="en-US" sz="2400" b="1" dirty="0" smtClean="0">
                <a:solidFill>
                  <a:srgbClr val="FF0000"/>
                </a:solidFill>
                <a:latin typeface="Candara" panose="020E0502030303020204" pitchFamily="34" charset="0"/>
              </a:rPr>
              <a:t>fail </a:t>
            </a:r>
            <a:r>
              <a:rPr lang="en-US" sz="2400" b="1" dirty="0">
                <a:solidFill>
                  <a:srgbClr val="FF0000"/>
                </a:solidFill>
                <a:latin typeface="Candara" panose="020E0502030303020204" pitchFamily="34" charset="0"/>
              </a:rPr>
              <a:t>to prevent vehicles accessing the </a:t>
            </a:r>
            <a:r>
              <a:rPr lang="en-US" sz="2400" b="1" dirty="0" smtClean="0">
                <a:solidFill>
                  <a:srgbClr val="FF0000"/>
                </a:solidFill>
                <a:latin typeface="Candara" panose="020E0502030303020204" pitchFamily="34" charset="0"/>
              </a:rPr>
              <a:t>beach</a:t>
            </a:r>
            <a:endParaRPr lang="en-US" sz="2400" b="1" dirty="0">
              <a:solidFill>
                <a:srgbClr val="FF0000"/>
              </a:solidFill>
              <a:latin typeface="Candara" panose="020E0502030303020204" pitchFamily="34" charset="0"/>
            </a:endParaRPr>
          </a:p>
          <a:p>
            <a:endParaRPr lang="en-US" dirty="0"/>
          </a:p>
        </p:txBody>
      </p:sp>
      <p:pic>
        <p:nvPicPr>
          <p:cNvPr id="22" name="Picture 21" descr="C:\Users\kandrianidou\Desktop\4th KOTINOS ROAD caravans on the dune zone_ARCHELON-Galini Samlidou.pn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57805" y="4436176"/>
            <a:ext cx="5769170" cy="1920509"/>
          </a:xfrm>
          <a:prstGeom prst="rect">
            <a:avLst/>
          </a:prstGeom>
          <a:noFill/>
          <a:ln>
            <a:noFill/>
          </a:ln>
        </p:spPr>
      </p:pic>
      <p:pic>
        <p:nvPicPr>
          <p:cNvPr id="23" name="Picture 22"/>
          <p:cNvPicPr>
            <a:picLocks noChangeAspect="1"/>
          </p:cNvPicPr>
          <p:nvPr/>
        </p:nvPicPr>
        <p:blipFill>
          <a:blip r:embed="rId5" cstate="print"/>
          <a:stretch>
            <a:fillRect/>
          </a:stretch>
        </p:blipFill>
        <p:spPr>
          <a:xfrm>
            <a:off x="74427" y="6146771"/>
            <a:ext cx="2638793" cy="209579"/>
          </a:xfrm>
          <a:prstGeom prst="rect">
            <a:avLst/>
          </a:prstGeom>
        </p:spPr>
      </p:pic>
      <p:pic>
        <p:nvPicPr>
          <p:cNvPr id="24" name="Picture 23" descr="C:\Users\kandrianidou\Desktop\KOTINOS ILLEGAL ROADS how the ministry closed them 1_ARCHELON-Galini Samlidou.jpg"/>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74510" y="1107122"/>
            <a:ext cx="5752465" cy="1666875"/>
          </a:xfrm>
          <a:prstGeom prst="rect">
            <a:avLst/>
          </a:prstGeom>
          <a:noFill/>
          <a:ln>
            <a:noFill/>
          </a:ln>
        </p:spPr>
      </p:pic>
      <p:pic>
        <p:nvPicPr>
          <p:cNvPr id="25" name="Picture 24"/>
          <p:cNvPicPr>
            <a:picLocks noChangeAspect="1"/>
          </p:cNvPicPr>
          <p:nvPr/>
        </p:nvPicPr>
        <p:blipFill>
          <a:blip r:embed="rId5" cstate="print"/>
          <a:stretch>
            <a:fillRect/>
          </a:stretch>
        </p:blipFill>
        <p:spPr>
          <a:xfrm>
            <a:off x="74427" y="2610674"/>
            <a:ext cx="2638793" cy="209579"/>
          </a:xfrm>
          <a:prstGeom prst="rect">
            <a:avLst/>
          </a:prstGeom>
        </p:spPr>
      </p:pic>
      <p:sp>
        <p:nvSpPr>
          <p:cNvPr id="16" name="Oval 15"/>
          <p:cNvSpPr/>
          <p:nvPr/>
        </p:nvSpPr>
        <p:spPr>
          <a:xfrm>
            <a:off x="3922579" y="1383521"/>
            <a:ext cx="540385" cy="492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Oval 18"/>
          <p:cNvSpPr/>
          <p:nvPr/>
        </p:nvSpPr>
        <p:spPr>
          <a:xfrm>
            <a:off x="3652386" y="2926664"/>
            <a:ext cx="540385" cy="492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 xmlns:p14="http://schemas.microsoft.com/office/powerpoint/2010/main" val="3059076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2749"/>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p:txBody>
          <a:bodyPr/>
          <a:lstStyle/>
          <a:p>
            <a:fld id="{CB603186-55BD-4063-9A22-7A984CE86035}" type="slidenum">
              <a:rPr lang="en-US" smtClean="0"/>
              <a:pPr/>
              <a:t>6</a:t>
            </a:fld>
            <a:endParaRPr lang="en-US"/>
          </a:p>
        </p:txBody>
      </p:sp>
      <p:pic>
        <p:nvPicPr>
          <p:cNvPr id="9" name="Picture 8"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3" name="Rectangle 2"/>
          <p:cNvSpPr/>
          <p:nvPr/>
        </p:nvSpPr>
        <p:spPr>
          <a:xfrm>
            <a:off x="0" y="0"/>
            <a:ext cx="7400260" cy="830997"/>
          </a:xfrm>
          <a:prstGeom prst="rect">
            <a:avLst/>
          </a:prstGeom>
        </p:spPr>
        <p:txBody>
          <a:bodyPr wrap="square">
            <a:spAutoFit/>
          </a:bodyPr>
          <a:lstStyle/>
          <a:p>
            <a:r>
              <a:rPr lang="en-US" sz="2400" b="1" u="sng" dirty="0">
                <a:latin typeface="Candara" panose="020E0502030303020204" pitchFamily="34" charset="0"/>
                <a:cs typeface="Vani" panose="020B0502040204020203" pitchFamily="34" charset="0"/>
              </a:rPr>
              <a:t>Rec. No 174. Measure No 3:</a:t>
            </a:r>
            <a:br>
              <a:rPr lang="en-US" sz="2400" b="1" u="sng" dirty="0">
                <a:latin typeface="Candara" panose="020E0502030303020204" pitchFamily="34" charset="0"/>
                <a:cs typeface="Vani" panose="020B0502040204020203" pitchFamily="34" charset="0"/>
              </a:rPr>
            </a:br>
            <a:r>
              <a:rPr lang="en-US" sz="2400" b="1" u="sng" dirty="0" smtClean="0">
                <a:latin typeface="Candara" panose="020E0502030303020204" pitchFamily="34" charset="0"/>
                <a:cs typeface="Vani" panose="020B0502040204020203" pitchFamily="34" charset="0"/>
              </a:rPr>
              <a:t>Restoration </a:t>
            </a:r>
            <a:r>
              <a:rPr lang="en-US" sz="2400" b="1" u="sng" dirty="0">
                <a:latin typeface="Candara" panose="020E0502030303020204" pitchFamily="34" charset="0"/>
                <a:cs typeface="Vani" panose="020B0502040204020203" pitchFamily="34" charset="0"/>
              </a:rPr>
              <a:t>of Original Dune and Forest Habitat</a:t>
            </a:r>
            <a:endParaRPr lang="en-US" sz="2400" u="sng" dirty="0">
              <a:latin typeface="Candara" panose="020E0502030303020204" pitchFamily="34" charset="0"/>
            </a:endParaRPr>
          </a:p>
        </p:txBody>
      </p:sp>
      <p:sp>
        <p:nvSpPr>
          <p:cNvPr id="13" name="TextBox 12"/>
          <p:cNvSpPr txBox="1"/>
          <p:nvPr/>
        </p:nvSpPr>
        <p:spPr>
          <a:xfrm>
            <a:off x="84931" y="923330"/>
            <a:ext cx="1008113" cy="184666"/>
          </a:xfrm>
          <a:prstGeom prst="rect">
            <a:avLst/>
          </a:prstGeom>
          <a:noFill/>
        </p:spPr>
        <p:txBody>
          <a:bodyPr wrap="square" rtlCol="0">
            <a:spAutoFit/>
          </a:bodyPr>
          <a:lstStyle/>
          <a:p>
            <a:r>
              <a:rPr lang="en-US" sz="600" b="1" dirty="0" smtClean="0">
                <a:solidFill>
                  <a:schemeClr val="bg1"/>
                </a:solidFill>
                <a:latin typeface="Candara" panose="020E0502030303020204" pitchFamily="34" charset="0"/>
              </a:rPr>
              <a:t>ARCHELON</a:t>
            </a:r>
            <a:endParaRPr lang="en-US" sz="900" b="1" dirty="0">
              <a:solidFill>
                <a:schemeClr val="bg1"/>
              </a:solidFill>
              <a:latin typeface="Candara" panose="020E0502030303020204" pitchFamily="34" charset="0"/>
            </a:endParaRPr>
          </a:p>
        </p:txBody>
      </p:sp>
      <p:sp>
        <p:nvSpPr>
          <p:cNvPr id="18" name="TextBox 17"/>
          <p:cNvSpPr txBox="1"/>
          <p:nvPr/>
        </p:nvSpPr>
        <p:spPr>
          <a:xfrm>
            <a:off x="5122661" y="923330"/>
            <a:ext cx="1008113" cy="184666"/>
          </a:xfrm>
          <a:prstGeom prst="rect">
            <a:avLst/>
          </a:prstGeom>
          <a:noFill/>
        </p:spPr>
        <p:txBody>
          <a:bodyPr wrap="square" rtlCol="0">
            <a:spAutoFit/>
          </a:bodyPr>
          <a:lstStyle/>
          <a:p>
            <a:r>
              <a:rPr lang="en-US" sz="600" b="1" dirty="0" smtClean="0">
                <a:solidFill>
                  <a:schemeClr val="bg1"/>
                </a:solidFill>
                <a:latin typeface="Candara" panose="020E0502030303020204" pitchFamily="34" charset="0"/>
              </a:rPr>
              <a:t>ARCHELON</a:t>
            </a:r>
            <a:endParaRPr lang="en-US" sz="600" b="1" dirty="0">
              <a:solidFill>
                <a:schemeClr val="bg1"/>
              </a:solidFill>
              <a:latin typeface="Candara" panose="020E0502030303020204" pitchFamily="34" charset="0"/>
            </a:endParaRPr>
          </a:p>
        </p:txBody>
      </p:sp>
      <p:sp>
        <p:nvSpPr>
          <p:cNvPr id="20" name="TextBox 19"/>
          <p:cNvSpPr txBox="1"/>
          <p:nvPr/>
        </p:nvSpPr>
        <p:spPr>
          <a:xfrm>
            <a:off x="21545" y="4058214"/>
            <a:ext cx="1008113" cy="184666"/>
          </a:xfrm>
          <a:prstGeom prst="rect">
            <a:avLst/>
          </a:prstGeom>
          <a:noFill/>
        </p:spPr>
        <p:txBody>
          <a:bodyPr wrap="square" rtlCol="0">
            <a:spAutoFit/>
          </a:bodyPr>
          <a:lstStyle/>
          <a:p>
            <a:r>
              <a:rPr lang="en-US" sz="600" b="1" dirty="0" smtClean="0">
                <a:solidFill>
                  <a:schemeClr val="bg1"/>
                </a:solidFill>
                <a:latin typeface="Candara" panose="020E0502030303020204" pitchFamily="34" charset="0"/>
              </a:rPr>
              <a:t>ARCHELON</a:t>
            </a:r>
            <a:endParaRPr lang="en-US" sz="600" b="1" dirty="0">
              <a:solidFill>
                <a:schemeClr val="bg1"/>
              </a:solidFill>
              <a:latin typeface="Candara" panose="020E0502030303020204" pitchFamily="34" charset="0"/>
            </a:endParaRPr>
          </a:p>
        </p:txBody>
      </p:sp>
      <p:pic>
        <p:nvPicPr>
          <p:cNvPr id="39" name="Picture 38" descr="\\medfs\Medasset-Documents\CAMPAIGNS\Kyparissia Aug 2014-\2021_Kyparissiakos\Assessment July 2021\Photos\Selection\alien species kalo nero\20210714_133355.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4931" y="863126"/>
            <a:ext cx="5690870" cy="2451100"/>
          </a:xfrm>
          <a:prstGeom prst="rect">
            <a:avLst/>
          </a:prstGeom>
          <a:noFill/>
          <a:ln>
            <a:noFill/>
          </a:ln>
        </p:spPr>
      </p:pic>
      <p:sp>
        <p:nvSpPr>
          <p:cNvPr id="7" name="Rectangle 6"/>
          <p:cNvSpPr/>
          <p:nvPr/>
        </p:nvSpPr>
        <p:spPr>
          <a:xfrm>
            <a:off x="0" y="3374430"/>
            <a:ext cx="5086145" cy="1938992"/>
          </a:xfrm>
          <a:prstGeom prst="rect">
            <a:avLst/>
          </a:prstGeom>
        </p:spPr>
        <p:txBody>
          <a:bodyPr wrap="square">
            <a:spAutoFit/>
          </a:bodyPr>
          <a:lstStyle/>
          <a:p>
            <a:r>
              <a:rPr lang="en-US" sz="2000" b="1" dirty="0">
                <a:solidFill>
                  <a:srgbClr val="FF0000"/>
                </a:solidFill>
                <a:latin typeface="Candara" panose="020E0502030303020204" pitchFamily="34" charset="0"/>
              </a:rPr>
              <a:t>Kalo Nero, 14th July 2021. </a:t>
            </a:r>
            <a:r>
              <a:rPr lang="en-US" sz="2000" b="1" dirty="0" smtClean="0">
                <a:solidFill>
                  <a:srgbClr val="FF0000"/>
                </a:solidFill>
                <a:latin typeface="Candara" panose="020E0502030303020204" pitchFamily="34" charset="0"/>
              </a:rPr>
              <a:t>Planted </a:t>
            </a:r>
            <a:r>
              <a:rPr lang="en-US" sz="2000" b="1" dirty="0">
                <a:solidFill>
                  <a:srgbClr val="FF0000"/>
                </a:solidFill>
                <a:latin typeface="Candara" panose="020E0502030303020204" pitchFamily="34" charset="0"/>
              </a:rPr>
              <a:t>young </a:t>
            </a:r>
            <a:r>
              <a:rPr lang="en-US" sz="2000" b="1" dirty="0" smtClean="0">
                <a:solidFill>
                  <a:srgbClr val="FF0000"/>
                </a:solidFill>
                <a:latin typeface="Candara" panose="020E0502030303020204" pitchFamily="34" charset="0"/>
              </a:rPr>
              <a:t>trees </a:t>
            </a:r>
            <a:r>
              <a:rPr lang="en-US" sz="2000" b="1" dirty="0">
                <a:solidFill>
                  <a:srgbClr val="FF0000"/>
                </a:solidFill>
                <a:latin typeface="Candara" panose="020E0502030303020204" pitchFamily="34" charset="0"/>
              </a:rPr>
              <a:t>and cultivation of invasive species. </a:t>
            </a:r>
            <a:r>
              <a:rPr lang="en-US" sz="2000" b="1" dirty="0" smtClean="0">
                <a:solidFill>
                  <a:srgbClr val="FF0000"/>
                </a:solidFill>
                <a:latin typeface="Candara" panose="020E0502030303020204" pitchFamily="34" charset="0"/>
              </a:rPr>
              <a:t>Carpobrotus </a:t>
            </a:r>
            <a:r>
              <a:rPr lang="en-US" sz="2000" b="1" dirty="0">
                <a:solidFill>
                  <a:srgbClr val="FF0000"/>
                </a:solidFill>
                <a:latin typeface="Candara" panose="020E0502030303020204" pitchFamily="34" charset="0"/>
              </a:rPr>
              <a:t>spreading behind a high density nesting area (red circles for the nests and the arrow showing the encroachment of the roots on to the nesting beach</a:t>
            </a:r>
            <a:r>
              <a:rPr lang="en-US" sz="2000" b="1" dirty="0" smtClean="0">
                <a:solidFill>
                  <a:srgbClr val="FF0000"/>
                </a:solidFill>
                <a:latin typeface="Candara" panose="020E0502030303020204" pitchFamily="34" charset="0"/>
              </a:rPr>
              <a:t>)</a:t>
            </a:r>
            <a:endParaRPr lang="en-US" sz="2000" b="1" dirty="0">
              <a:solidFill>
                <a:srgbClr val="FF0000"/>
              </a:solidFill>
              <a:latin typeface="Candara" panose="020E0502030303020204" pitchFamily="34" charset="0"/>
            </a:endParaRPr>
          </a:p>
        </p:txBody>
      </p:sp>
      <p:pic>
        <p:nvPicPr>
          <p:cNvPr id="43" name="Picture 42" descr="C:\Users\kandrianidou\Desktop\agiannakis new villa ready .jpg"/>
          <p:cNvPicPr/>
          <p:nvPr/>
        </p:nvPicPr>
        <p:blipFill rotWithShape="1">
          <a:blip r:embed="rId5" cstate="print">
            <a:extLst>
              <a:ext uri="{28A0092B-C50C-407E-A947-70E740481C1C}">
                <a14:useLocalDpi xmlns="" xmlns:a14="http://schemas.microsoft.com/office/drawing/2010/main" val="0"/>
              </a:ext>
            </a:extLst>
          </a:blip>
          <a:srcRect t="28823"/>
          <a:stretch/>
        </p:blipFill>
        <p:spPr bwMode="auto">
          <a:xfrm>
            <a:off x="5829459" y="888651"/>
            <a:ext cx="5736711" cy="1155974"/>
          </a:xfrm>
          <a:prstGeom prst="rect">
            <a:avLst/>
          </a:prstGeom>
          <a:noFill/>
          <a:ln>
            <a:noFill/>
          </a:ln>
          <a:extLst>
            <a:ext uri="{53640926-AAD7-44D8-BBD7-CCE9431645EC}">
              <a14:shadowObscured xmlns="" xmlns:a14="http://schemas.microsoft.com/office/drawing/2010/main"/>
            </a:ext>
          </a:extLst>
        </p:spPr>
      </p:pic>
      <p:pic>
        <p:nvPicPr>
          <p:cNvPr id="44" name="Picture 43" descr="C:\Users\kandrianidou\Desktop\new villa ready agiannakis.jpg"/>
          <p:cNvPicPr/>
          <p:nvPr/>
        </p:nvPicPr>
        <p:blipFill rotWithShape="1">
          <a:blip r:embed="rId6" cstate="print">
            <a:extLst>
              <a:ext uri="{28A0092B-C50C-407E-A947-70E740481C1C}">
                <a14:useLocalDpi xmlns="" xmlns:a14="http://schemas.microsoft.com/office/drawing/2010/main" val="0"/>
              </a:ext>
            </a:extLst>
          </a:blip>
          <a:srcRect t="11899"/>
          <a:stretch/>
        </p:blipFill>
        <p:spPr bwMode="auto">
          <a:xfrm>
            <a:off x="5829459" y="2091069"/>
            <a:ext cx="5698773" cy="2177934"/>
          </a:xfrm>
          <a:prstGeom prst="rect">
            <a:avLst/>
          </a:prstGeom>
          <a:noFill/>
          <a:ln>
            <a:noFill/>
          </a:ln>
          <a:extLst>
            <a:ext uri="{53640926-AAD7-44D8-BBD7-CCE9431645EC}">
              <a14:shadowObscured xmlns="" xmlns:a14="http://schemas.microsoft.com/office/drawing/2010/main"/>
            </a:ext>
          </a:extLst>
        </p:spPr>
      </p:pic>
      <p:sp>
        <p:nvSpPr>
          <p:cNvPr id="14" name="Rectangle 13"/>
          <p:cNvSpPr/>
          <p:nvPr/>
        </p:nvSpPr>
        <p:spPr>
          <a:xfrm>
            <a:off x="5775801" y="4315374"/>
            <a:ext cx="6096000" cy="1631216"/>
          </a:xfrm>
          <a:prstGeom prst="rect">
            <a:avLst/>
          </a:prstGeom>
        </p:spPr>
        <p:txBody>
          <a:bodyPr>
            <a:spAutoFit/>
          </a:bodyPr>
          <a:lstStyle/>
          <a:p>
            <a:r>
              <a:rPr lang="en-US" sz="2000" b="1" dirty="0">
                <a:solidFill>
                  <a:srgbClr val="FF0000"/>
                </a:solidFill>
                <a:latin typeface="Candara" panose="020E0502030303020204" pitchFamily="34" charset="0"/>
              </a:rPr>
              <a:t>Agiannakis core nesting area, 14th July 2021. </a:t>
            </a:r>
            <a:r>
              <a:rPr lang="en-US" sz="2000" b="1" dirty="0" smtClean="0">
                <a:solidFill>
                  <a:srgbClr val="FF0000"/>
                </a:solidFill>
                <a:latin typeface="Candara" panose="020E0502030303020204" pitchFamily="34" charset="0"/>
              </a:rPr>
              <a:t>No </a:t>
            </a:r>
            <a:r>
              <a:rPr lang="en-US" sz="2000" b="1" dirty="0">
                <a:solidFill>
                  <a:srgbClr val="FF0000"/>
                </a:solidFill>
                <a:latin typeface="Candara" panose="020E0502030303020204" pitchFamily="34" charset="0"/>
              </a:rPr>
              <a:t>steps have been taken to remove the introduced alien species and to reinstate the natural dune system. Nests in front of the </a:t>
            </a:r>
            <a:r>
              <a:rPr lang="en-US" sz="2000" b="1" dirty="0" smtClean="0">
                <a:solidFill>
                  <a:srgbClr val="FF0000"/>
                </a:solidFill>
                <a:latin typeface="Candara" panose="020E0502030303020204" pitchFamily="34" charset="0"/>
              </a:rPr>
              <a:t>newly constructed house </a:t>
            </a:r>
            <a:r>
              <a:rPr lang="en-US" sz="2000" b="1" dirty="0">
                <a:solidFill>
                  <a:srgbClr val="FF0000"/>
                </a:solidFill>
                <a:latin typeface="Candara" panose="020E0502030303020204" pitchFamily="34" charset="0"/>
              </a:rPr>
              <a:t>(red circles</a:t>
            </a:r>
            <a:r>
              <a:rPr lang="en-US" sz="2000" b="1" dirty="0" smtClean="0">
                <a:solidFill>
                  <a:srgbClr val="FF0000"/>
                </a:solidFill>
                <a:latin typeface="Candara" panose="020E0502030303020204" pitchFamily="34" charset="0"/>
              </a:rPr>
              <a:t>)</a:t>
            </a:r>
            <a:endParaRPr lang="en-US" sz="2000" dirty="0"/>
          </a:p>
        </p:txBody>
      </p:sp>
      <p:sp>
        <p:nvSpPr>
          <p:cNvPr id="16" name="Oval 15"/>
          <p:cNvSpPr/>
          <p:nvPr/>
        </p:nvSpPr>
        <p:spPr>
          <a:xfrm>
            <a:off x="4451780" y="1611035"/>
            <a:ext cx="1268730" cy="6000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Oval 16"/>
          <p:cNvSpPr/>
          <p:nvPr/>
        </p:nvSpPr>
        <p:spPr>
          <a:xfrm>
            <a:off x="2070553" y="1444030"/>
            <a:ext cx="395605" cy="3340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Oval 18"/>
          <p:cNvSpPr/>
          <p:nvPr/>
        </p:nvSpPr>
        <p:spPr>
          <a:xfrm flipV="1">
            <a:off x="1681252" y="1277371"/>
            <a:ext cx="334010" cy="3785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1" name="Straight Arrow Connector 20"/>
          <p:cNvCxnSpPr/>
          <p:nvPr/>
        </p:nvCxnSpPr>
        <p:spPr>
          <a:xfrm>
            <a:off x="11031254" y="1007496"/>
            <a:ext cx="0" cy="2698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5939772" y="1684669"/>
            <a:ext cx="5478145" cy="269875"/>
          </a:xfrm>
          <a:prstGeom prst="line">
            <a:avLst/>
          </a:prstGeom>
          <a:ln w="317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879535" y="3451996"/>
            <a:ext cx="1215390" cy="7473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Oval 23"/>
          <p:cNvSpPr/>
          <p:nvPr/>
        </p:nvSpPr>
        <p:spPr>
          <a:xfrm>
            <a:off x="7838239" y="3036811"/>
            <a:ext cx="1136650" cy="6121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Oval 24"/>
          <p:cNvSpPr/>
          <p:nvPr/>
        </p:nvSpPr>
        <p:spPr>
          <a:xfrm>
            <a:off x="10323942" y="3287398"/>
            <a:ext cx="1136650" cy="9378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6" name="Straight Connector 25"/>
          <p:cNvCxnSpPr/>
          <p:nvPr/>
        </p:nvCxnSpPr>
        <p:spPr>
          <a:xfrm flipV="1">
            <a:off x="6091401" y="2712201"/>
            <a:ext cx="2416810" cy="31750"/>
          </a:xfrm>
          <a:prstGeom prst="line">
            <a:avLst/>
          </a:prstGeom>
          <a:ln w="3175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168930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26135" y="2252749"/>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p:txBody>
          <a:bodyPr/>
          <a:lstStyle/>
          <a:p>
            <a:fld id="{CB603186-55BD-4063-9A22-7A984CE86035}" type="slidenum">
              <a:rPr lang="en-US" smtClean="0"/>
              <a:pPr/>
              <a:t>7</a:t>
            </a:fld>
            <a:endParaRPr lang="en-US"/>
          </a:p>
        </p:txBody>
      </p:sp>
      <p:pic>
        <p:nvPicPr>
          <p:cNvPr id="9" name="Picture 8"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3" name="Rectangle 2"/>
          <p:cNvSpPr/>
          <p:nvPr/>
        </p:nvSpPr>
        <p:spPr>
          <a:xfrm>
            <a:off x="49059" y="115324"/>
            <a:ext cx="7623192" cy="830997"/>
          </a:xfrm>
          <a:prstGeom prst="rect">
            <a:avLst/>
          </a:prstGeom>
        </p:spPr>
        <p:txBody>
          <a:bodyPr wrap="square">
            <a:spAutoFit/>
          </a:bodyPr>
          <a:lstStyle/>
          <a:p>
            <a:pPr fontAlgn="auto">
              <a:spcAft>
                <a:spcPts val="0"/>
              </a:spcAft>
              <a:defRPr/>
            </a:pPr>
            <a:r>
              <a:rPr lang="en-US" sz="2400" b="1" u="sng" dirty="0">
                <a:latin typeface="Candara" panose="020E0502030303020204" pitchFamily="34" charset="0"/>
                <a:cs typeface="Vani" panose="020B0502040204020203" pitchFamily="34" charset="0"/>
              </a:rPr>
              <a:t>Rec. No 174. Measure No </a:t>
            </a:r>
            <a:r>
              <a:rPr lang="el-GR" sz="2400" b="1" u="sng" dirty="0">
                <a:latin typeface="Candara" panose="020E0502030303020204" pitchFamily="34" charset="0"/>
                <a:cs typeface="Vani" panose="020B0502040204020203" pitchFamily="34" charset="0"/>
              </a:rPr>
              <a:t>5</a:t>
            </a:r>
            <a:r>
              <a:rPr lang="en-US" sz="2400" b="1" u="sng" dirty="0">
                <a:latin typeface="Candara" panose="020E0502030303020204" pitchFamily="34" charset="0"/>
                <a:cs typeface="Vani" panose="020B0502040204020203" pitchFamily="34" charset="0"/>
              </a:rPr>
              <a:t>:</a:t>
            </a:r>
            <a:br>
              <a:rPr lang="en-US" sz="2400" b="1" u="sng" dirty="0">
                <a:latin typeface="Candara" panose="020E0502030303020204" pitchFamily="34" charset="0"/>
                <a:cs typeface="Vani" panose="020B0502040204020203" pitchFamily="34" charset="0"/>
              </a:rPr>
            </a:br>
            <a:r>
              <a:rPr lang="en-US" sz="2400" b="1" u="sng" dirty="0">
                <a:latin typeface="Candara" panose="020E0502030303020204" pitchFamily="34" charset="0"/>
                <a:cs typeface="Vani" panose="020B0502040204020203" pitchFamily="34" charset="0"/>
              </a:rPr>
              <a:t> No agriculture on public land &amp; the dune area</a:t>
            </a:r>
            <a:endParaRPr lang="el-GR" sz="2400" b="1" u="sng" dirty="0">
              <a:latin typeface="Candara" panose="020E0502030303020204" pitchFamily="34" charset="0"/>
              <a:cs typeface="Vani" panose="020B0502040204020203" pitchFamily="34" charset="0"/>
            </a:endParaRPr>
          </a:p>
        </p:txBody>
      </p:sp>
      <p:sp>
        <p:nvSpPr>
          <p:cNvPr id="14" name="TextBox 13"/>
          <p:cNvSpPr txBox="1"/>
          <p:nvPr/>
        </p:nvSpPr>
        <p:spPr>
          <a:xfrm>
            <a:off x="6510781" y="1129653"/>
            <a:ext cx="1008113" cy="184666"/>
          </a:xfrm>
          <a:prstGeom prst="rect">
            <a:avLst/>
          </a:prstGeom>
          <a:noFill/>
        </p:spPr>
        <p:txBody>
          <a:bodyPr wrap="square" rtlCol="0">
            <a:spAutoFit/>
          </a:bodyPr>
          <a:lstStyle/>
          <a:p>
            <a:r>
              <a:rPr lang="en-US" sz="600" b="1" dirty="0" smtClean="0">
                <a:solidFill>
                  <a:schemeClr val="bg1"/>
                </a:solidFill>
                <a:latin typeface="Candara" panose="020E0502030303020204" pitchFamily="34" charset="0"/>
              </a:rPr>
              <a:t>ARCHELON</a:t>
            </a:r>
            <a:endParaRPr lang="en-US" sz="900" b="1" dirty="0">
              <a:solidFill>
                <a:schemeClr val="bg1"/>
              </a:solidFill>
              <a:latin typeface="Candara" panose="020E0502030303020204" pitchFamily="34" charset="0"/>
            </a:endParaRPr>
          </a:p>
        </p:txBody>
      </p:sp>
      <p:pic>
        <p:nvPicPr>
          <p:cNvPr id="15" name="Picture 14" descr="\\medfs\Medasset-Documents\CAMPAIGNS\Kyparissia Aug 2014-\2021_Kyparissiakos\Assessment July 2021\Photos\Selection\agriculture\20210714_132831.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9853" y="936810"/>
            <a:ext cx="5733415" cy="1851025"/>
          </a:xfrm>
          <a:prstGeom prst="rect">
            <a:avLst/>
          </a:prstGeom>
          <a:noFill/>
          <a:ln>
            <a:noFill/>
          </a:ln>
        </p:spPr>
      </p:pic>
      <p:pic>
        <p:nvPicPr>
          <p:cNvPr id="16" name="Picture 15" descr="\\medfs\Medasset-Documents\CAMPAIGNS\Kyparissia Aug 2014-\2021_Kyparissiakos\Assessment July 2021\Photos\Selection\agriculture\20210714_124824.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9693" y="2793530"/>
            <a:ext cx="5743575" cy="1725930"/>
          </a:xfrm>
          <a:prstGeom prst="rect">
            <a:avLst/>
          </a:prstGeom>
          <a:noFill/>
          <a:ln>
            <a:noFill/>
          </a:ln>
        </p:spPr>
      </p:pic>
      <p:sp>
        <p:nvSpPr>
          <p:cNvPr id="17" name="Rectangle 16"/>
          <p:cNvSpPr/>
          <p:nvPr/>
        </p:nvSpPr>
        <p:spPr>
          <a:xfrm>
            <a:off x="6126135" y="2620747"/>
            <a:ext cx="5423206" cy="2246769"/>
          </a:xfrm>
          <a:prstGeom prst="rect">
            <a:avLst/>
          </a:prstGeom>
        </p:spPr>
        <p:txBody>
          <a:bodyPr wrap="square">
            <a:spAutoFit/>
          </a:bodyPr>
          <a:lstStyle/>
          <a:p>
            <a:r>
              <a:rPr lang="en-US" sz="2800" b="1" dirty="0">
                <a:solidFill>
                  <a:srgbClr val="FF0000"/>
                </a:solidFill>
                <a:latin typeface="Candara" panose="020E0502030303020204" pitchFamily="34" charset="0"/>
              </a:rPr>
              <a:t>Behind the core nesting areas of Vounaki and Agiannaki, 14th July 2021. Sand dune destruction due to agricultural use; ongoing watermelon </a:t>
            </a:r>
            <a:r>
              <a:rPr lang="en-US" sz="2800" b="1" dirty="0" smtClean="0">
                <a:solidFill>
                  <a:srgbClr val="FF0000"/>
                </a:solidFill>
                <a:latin typeface="Candara" panose="020E0502030303020204" pitchFamily="34" charset="0"/>
              </a:rPr>
              <a:t>cultivation</a:t>
            </a:r>
            <a:endParaRPr lang="en-US" sz="2800" b="1" dirty="0">
              <a:solidFill>
                <a:srgbClr val="FF0000"/>
              </a:solidFill>
              <a:latin typeface="Candara" panose="020E0502030303020204" pitchFamily="34" charset="0"/>
            </a:endParaRPr>
          </a:p>
        </p:txBody>
      </p:sp>
      <p:pic>
        <p:nvPicPr>
          <p:cNvPr id="12" name="Picture 11" descr="\\medfs\Medasset-Documents\CAMPAIGNS\Kyparissia Aug 2014-\2021_Kyparissiakos\Assessment July 2021\Photos\Selection\agriculture\20210714_132742.jp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19853" y="4519460"/>
            <a:ext cx="5733415" cy="1963750"/>
          </a:xfrm>
          <a:prstGeom prst="rect">
            <a:avLst/>
          </a:prstGeom>
          <a:noFill/>
          <a:ln>
            <a:noFill/>
          </a:ln>
        </p:spPr>
      </p:pic>
    </p:spTree>
    <p:extLst>
      <p:ext uri="{BB962C8B-B14F-4D97-AF65-F5344CB8AC3E}">
        <p14:creationId xmlns="" xmlns:p14="http://schemas.microsoft.com/office/powerpoint/2010/main" val="105620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8596"/>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p:txBody>
          <a:bodyPr/>
          <a:lstStyle/>
          <a:p>
            <a:fld id="{CB603186-55BD-4063-9A22-7A984CE86035}" type="slidenum">
              <a:rPr lang="en-US" smtClean="0"/>
              <a:pPr/>
              <a:t>8</a:t>
            </a:fld>
            <a:endParaRPr lang="en-US" dirty="0"/>
          </a:p>
        </p:txBody>
      </p:sp>
      <p:pic>
        <p:nvPicPr>
          <p:cNvPr id="9" name="Picture 8"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3" name="Rectangle 2"/>
          <p:cNvSpPr/>
          <p:nvPr/>
        </p:nvSpPr>
        <p:spPr>
          <a:xfrm>
            <a:off x="0" y="7602"/>
            <a:ext cx="6096000" cy="830997"/>
          </a:xfrm>
          <a:prstGeom prst="rect">
            <a:avLst/>
          </a:prstGeom>
        </p:spPr>
        <p:txBody>
          <a:bodyPr>
            <a:spAutoFit/>
          </a:bodyPr>
          <a:lstStyle/>
          <a:p>
            <a:pPr fontAlgn="auto">
              <a:spcAft>
                <a:spcPts val="0"/>
              </a:spcAft>
              <a:defRPr/>
            </a:pPr>
            <a:r>
              <a:rPr lang="en-US" sz="2400" b="1" u="sng" dirty="0">
                <a:latin typeface="Candara" panose="020E0502030303020204" pitchFamily="34" charset="0"/>
                <a:cs typeface="Vani" panose="020B0502040204020203" pitchFamily="34" charset="0"/>
              </a:rPr>
              <a:t>Rec. No 174. Measure No </a:t>
            </a:r>
            <a:r>
              <a:rPr lang="el-GR" sz="2400" b="1" u="sng" dirty="0">
                <a:latin typeface="Candara" panose="020E0502030303020204" pitchFamily="34" charset="0"/>
                <a:cs typeface="Vani" panose="020B0502040204020203" pitchFamily="34" charset="0"/>
              </a:rPr>
              <a:t>6</a:t>
            </a:r>
            <a:r>
              <a:rPr lang="en-US" sz="2400" b="1" u="sng" dirty="0">
                <a:latin typeface="Candara" panose="020E0502030303020204" pitchFamily="34" charset="0"/>
                <a:cs typeface="Vani" panose="020B0502040204020203" pitchFamily="34" charset="0"/>
              </a:rPr>
              <a:t>: </a:t>
            </a:r>
          </a:p>
          <a:p>
            <a:pPr fontAlgn="auto">
              <a:spcAft>
                <a:spcPts val="0"/>
              </a:spcAft>
              <a:defRPr/>
            </a:pPr>
            <a:r>
              <a:rPr lang="en-US" sz="2400" b="1" u="sng" dirty="0">
                <a:latin typeface="Candara" panose="020E0502030303020204" pitchFamily="34" charset="0"/>
                <a:cs typeface="Vani" panose="020B0502040204020203" pitchFamily="34" charset="0"/>
              </a:rPr>
              <a:t>Light Pollution reduction</a:t>
            </a:r>
          </a:p>
        </p:txBody>
      </p:sp>
      <p:sp>
        <p:nvSpPr>
          <p:cNvPr id="8" name="Rectangle 7"/>
          <p:cNvSpPr/>
          <p:nvPr/>
        </p:nvSpPr>
        <p:spPr>
          <a:xfrm>
            <a:off x="7185062" y="3687758"/>
            <a:ext cx="458780" cy="369332"/>
          </a:xfrm>
          <a:prstGeom prst="rect">
            <a:avLst/>
          </a:prstGeom>
        </p:spPr>
        <p:txBody>
          <a:bodyPr wrap="none">
            <a:spAutoFit/>
          </a:bodyPr>
          <a:lstStyle/>
          <a:p>
            <a:r>
              <a:rPr lang="en-US" dirty="0">
                <a:solidFill>
                  <a:schemeClr val="bg1"/>
                </a:solidFill>
                <a:latin typeface="Candara" panose="020E0502030303020204" pitchFamily="34" charset="0"/>
                <a:ea typeface="Times New Roman" panose="02020603050405020304" pitchFamily="18" charset="0"/>
              </a:rPr>
              <a:t>(a)</a:t>
            </a:r>
            <a:endParaRPr lang="en-US" dirty="0">
              <a:solidFill>
                <a:schemeClr val="bg1"/>
              </a:solidFill>
              <a:latin typeface="Candara" panose="020E0502030303020204" pitchFamily="34" charset="0"/>
            </a:endParaRPr>
          </a:p>
        </p:txBody>
      </p:sp>
      <p:sp>
        <p:nvSpPr>
          <p:cNvPr id="14" name="Rectangle 13"/>
          <p:cNvSpPr/>
          <p:nvPr/>
        </p:nvSpPr>
        <p:spPr>
          <a:xfrm>
            <a:off x="5334287" y="2689960"/>
            <a:ext cx="362600" cy="261610"/>
          </a:xfrm>
          <a:prstGeom prst="rect">
            <a:avLst/>
          </a:prstGeom>
        </p:spPr>
        <p:txBody>
          <a:bodyPr wrap="none">
            <a:spAutoFit/>
          </a:bodyPr>
          <a:lstStyle/>
          <a:p>
            <a:r>
              <a:rPr lang="en-US" sz="1100" dirty="0" smtClean="0">
                <a:solidFill>
                  <a:schemeClr val="bg1"/>
                </a:solidFill>
                <a:latin typeface="Candara" panose="020E0502030303020204" pitchFamily="34" charset="0"/>
                <a:ea typeface="Times New Roman" panose="02020603050405020304" pitchFamily="18" charset="0"/>
              </a:rPr>
              <a:t>(b)</a:t>
            </a:r>
            <a:endParaRPr lang="en-US" sz="1100" dirty="0">
              <a:solidFill>
                <a:schemeClr val="bg1"/>
              </a:solidFill>
              <a:latin typeface="Candara" panose="020E0502030303020204" pitchFamily="34" charset="0"/>
            </a:endParaRPr>
          </a:p>
        </p:txBody>
      </p:sp>
      <p:sp>
        <p:nvSpPr>
          <p:cNvPr id="15" name="Rectangle 14"/>
          <p:cNvSpPr/>
          <p:nvPr/>
        </p:nvSpPr>
        <p:spPr>
          <a:xfrm>
            <a:off x="7445618" y="3363985"/>
            <a:ext cx="452368" cy="369332"/>
          </a:xfrm>
          <a:prstGeom prst="rect">
            <a:avLst/>
          </a:prstGeom>
        </p:spPr>
        <p:txBody>
          <a:bodyPr wrap="none">
            <a:spAutoFit/>
          </a:bodyPr>
          <a:lstStyle/>
          <a:p>
            <a:r>
              <a:rPr lang="en-US" dirty="0" smtClean="0">
                <a:solidFill>
                  <a:schemeClr val="bg1"/>
                </a:solidFill>
                <a:latin typeface="Candara" panose="020E0502030303020204" pitchFamily="34" charset="0"/>
                <a:ea typeface="Times New Roman" panose="02020603050405020304" pitchFamily="18" charset="0"/>
              </a:rPr>
              <a:t>(c)</a:t>
            </a:r>
            <a:endParaRPr lang="en-US" dirty="0">
              <a:solidFill>
                <a:schemeClr val="bg1"/>
              </a:solidFill>
              <a:latin typeface="Candara" panose="020E0502030303020204" pitchFamily="34" charset="0"/>
            </a:endParaRPr>
          </a:p>
        </p:txBody>
      </p:sp>
      <p:sp>
        <p:nvSpPr>
          <p:cNvPr id="17" name="Rectangle 16"/>
          <p:cNvSpPr/>
          <p:nvPr/>
        </p:nvSpPr>
        <p:spPr>
          <a:xfrm>
            <a:off x="5348713" y="739275"/>
            <a:ext cx="352982" cy="261610"/>
          </a:xfrm>
          <a:prstGeom prst="rect">
            <a:avLst/>
          </a:prstGeom>
        </p:spPr>
        <p:txBody>
          <a:bodyPr wrap="none">
            <a:spAutoFit/>
          </a:bodyPr>
          <a:lstStyle/>
          <a:p>
            <a:r>
              <a:rPr lang="en-US" sz="1100" dirty="0" smtClean="0">
                <a:solidFill>
                  <a:schemeClr val="bg1"/>
                </a:solidFill>
                <a:latin typeface="Candara" panose="020E0502030303020204" pitchFamily="34" charset="0"/>
                <a:ea typeface="Times New Roman" panose="02020603050405020304" pitchFamily="18" charset="0"/>
              </a:rPr>
              <a:t>(a)</a:t>
            </a:r>
            <a:endParaRPr lang="en-US" sz="1100" dirty="0">
              <a:solidFill>
                <a:schemeClr val="bg1"/>
              </a:solidFill>
              <a:latin typeface="Candara" panose="020E0502030303020204" pitchFamily="34" charset="0"/>
            </a:endParaRPr>
          </a:p>
        </p:txBody>
      </p:sp>
      <p:sp>
        <p:nvSpPr>
          <p:cNvPr id="18" name="Rectangle 17"/>
          <p:cNvSpPr/>
          <p:nvPr/>
        </p:nvSpPr>
        <p:spPr>
          <a:xfrm>
            <a:off x="7169482" y="4442561"/>
            <a:ext cx="452368" cy="369332"/>
          </a:xfrm>
          <a:prstGeom prst="rect">
            <a:avLst/>
          </a:prstGeom>
        </p:spPr>
        <p:txBody>
          <a:bodyPr wrap="none">
            <a:spAutoFit/>
          </a:bodyPr>
          <a:lstStyle/>
          <a:p>
            <a:r>
              <a:rPr lang="en-US" dirty="0" smtClean="0">
                <a:solidFill>
                  <a:schemeClr val="bg1"/>
                </a:solidFill>
                <a:latin typeface="Candara" panose="020E0502030303020204" pitchFamily="34" charset="0"/>
                <a:ea typeface="Times New Roman" panose="02020603050405020304" pitchFamily="18" charset="0"/>
              </a:rPr>
              <a:t>(c)</a:t>
            </a:r>
            <a:endParaRPr lang="en-US" dirty="0">
              <a:solidFill>
                <a:schemeClr val="bg1"/>
              </a:solidFill>
              <a:latin typeface="Candara" panose="020E0502030303020204" pitchFamily="34" charset="0"/>
            </a:endParaRPr>
          </a:p>
        </p:txBody>
      </p:sp>
      <p:sp>
        <p:nvSpPr>
          <p:cNvPr id="23" name="Rectangle 22"/>
          <p:cNvSpPr/>
          <p:nvPr/>
        </p:nvSpPr>
        <p:spPr>
          <a:xfrm>
            <a:off x="5347677" y="4671954"/>
            <a:ext cx="348172" cy="261610"/>
          </a:xfrm>
          <a:prstGeom prst="rect">
            <a:avLst/>
          </a:prstGeom>
        </p:spPr>
        <p:txBody>
          <a:bodyPr wrap="none">
            <a:spAutoFit/>
          </a:bodyPr>
          <a:lstStyle/>
          <a:p>
            <a:r>
              <a:rPr lang="en-US" sz="1100" dirty="0" smtClean="0">
                <a:solidFill>
                  <a:schemeClr val="bg1"/>
                </a:solidFill>
                <a:latin typeface="Candara" panose="020E0502030303020204" pitchFamily="34" charset="0"/>
                <a:ea typeface="Times New Roman" panose="02020603050405020304" pitchFamily="18" charset="0"/>
              </a:rPr>
              <a:t>(c)</a:t>
            </a:r>
            <a:endParaRPr lang="en-US" sz="1100" dirty="0">
              <a:solidFill>
                <a:schemeClr val="bg1"/>
              </a:solidFill>
              <a:latin typeface="Candara" panose="020E0502030303020204" pitchFamily="34" charset="0"/>
            </a:endParaRPr>
          </a:p>
        </p:txBody>
      </p:sp>
      <p:pic>
        <p:nvPicPr>
          <p:cNvPr id="22" name="Picture 21" descr="\\medfs\Medasset-Documents\CAMPAIGNS\Kyparissia Aug 2014-\2021_Kyparissiakos\Assessment July 2021\Photos\Selection\camping in fron ot kalo nero beach.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5885" y="870080"/>
            <a:ext cx="5732780" cy="1270635"/>
          </a:xfrm>
          <a:prstGeom prst="rect">
            <a:avLst/>
          </a:prstGeom>
          <a:noFill/>
          <a:ln>
            <a:noFill/>
          </a:ln>
        </p:spPr>
      </p:pic>
      <p:pic>
        <p:nvPicPr>
          <p:cNvPr id="27" name="Picture 26" descr="\\medfs\Medasset-Documents\CAMPAIGNS\Kyparissia Aug 2014-\2021_Kyparissiakos\Assessment July 2021\Photos\Selection\over night camping kalo nero.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5885" y="2172196"/>
            <a:ext cx="5715000" cy="1380490"/>
          </a:xfrm>
          <a:prstGeom prst="rect">
            <a:avLst/>
          </a:prstGeom>
          <a:noFill/>
          <a:ln>
            <a:noFill/>
          </a:ln>
        </p:spPr>
      </p:pic>
      <p:sp>
        <p:nvSpPr>
          <p:cNvPr id="7" name="Rectangle 6"/>
          <p:cNvSpPr/>
          <p:nvPr/>
        </p:nvSpPr>
        <p:spPr>
          <a:xfrm>
            <a:off x="0" y="3533870"/>
            <a:ext cx="6096000" cy="523220"/>
          </a:xfrm>
          <a:prstGeom prst="rect">
            <a:avLst/>
          </a:prstGeom>
        </p:spPr>
        <p:txBody>
          <a:bodyPr>
            <a:spAutoFit/>
          </a:bodyPr>
          <a:lstStyle/>
          <a:p>
            <a:r>
              <a:rPr lang="en-US" sz="1400" b="1" dirty="0">
                <a:solidFill>
                  <a:srgbClr val="FF0000"/>
                </a:solidFill>
                <a:latin typeface="Candara" panose="020E0502030303020204" pitchFamily="34" charset="0"/>
              </a:rPr>
              <a:t>Kalo </a:t>
            </a:r>
            <a:r>
              <a:rPr lang="en-US" sz="1400" b="1" dirty="0" smtClean="0">
                <a:solidFill>
                  <a:srgbClr val="FF0000"/>
                </a:solidFill>
                <a:latin typeface="Candara" panose="020E0502030303020204" pitchFamily="34" charset="0"/>
              </a:rPr>
              <a:t>Nero, 13th </a:t>
            </a:r>
            <a:r>
              <a:rPr lang="en-US" sz="1400" b="1" dirty="0">
                <a:solidFill>
                  <a:srgbClr val="FF0000"/>
                </a:solidFill>
                <a:latin typeface="Candara" panose="020E0502030303020204" pitchFamily="34" charset="0"/>
              </a:rPr>
              <a:t>&amp; </a:t>
            </a:r>
            <a:r>
              <a:rPr lang="en-US" sz="1400" b="1" dirty="0" smtClean="0">
                <a:solidFill>
                  <a:srgbClr val="FF0000"/>
                </a:solidFill>
                <a:latin typeface="Candara" panose="020E0502030303020204" pitchFamily="34" charset="0"/>
              </a:rPr>
              <a:t>14th </a:t>
            </a:r>
            <a:r>
              <a:rPr lang="en-US" sz="1400" b="1" dirty="0">
                <a:solidFill>
                  <a:srgbClr val="FF0000"/>
                </a:solidFill>
                <a:latin typeface="Candara" panose="020E0502030303020204" pitchFamily="34" charset="0"/>
              </a:rPr>
              <a:t>July 2021. Caravans (top) and overnight camping (bottom) directly behind the core nesting </a:t>
            </a:r>
            <a:r>
              <a:rPr lang="en-US" sz="1400" b="1" dirty="0" smtClean="0">
                <a:solidFill>
                  <a:srgbClr val="FF0000"/>
                </a:solidFill>
                <a:latin typeface="Candara" panose="020E0502030303020204" pitchFamily="34" charset="0"/>
              </a:rPr>
              <a:t>area</a:t>
            </a:r>
            <a:endParaRPr lang="en-US" sz="1400" b="1" dirty="0">
              <a:solidFill>
                <a:srgbClr val="FF0000"/>
              </a:solidFill>
              <a:latin typeface="Candara" panose="020E0502030303020204" pitchFamily="34" charset="0"/>
            </a:endParaRPr>
          </a:p>
        </p:txBody>
      </p:sp>
      <p:pic>
        <p:nvPicPr>
          <p:cNvPr id="28" name="Picture 27" descr="\\medfs\Medasset-Documents\CAMPAIGNS\Kyparissia Aug 2014-\2021_Kyparissiakos\Assessment July 2021\Photos\Selection\light pollution agiannakis.jp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5885" y="4064889"/>
            <a:ext cx="5708650" cy="1475740"/>
          </a:xfrm>
          <a:prstGeom prst="rect">
            <a:avLst/>
          </a:prstGeom>
          <a:noFill/>
          <a:ln>
            <a:noFill/>
          </a:ln>
        </p:spPr>
      </p:pic>
      <p:sp>
        <p:nvSpPr>
          <p:cNvPr id="19" name="Rectangle 18"/>
          <p:cNvSpPr/>
          <p:nvPr/>
        </p:nvSpPr>
        <p:spPr>
          <a:xfrm>
            <a:off x="-12458" y="5548428"/>
            <a:ext cx="6108457" cy="523220"/>
          </a:xfrm>
          <a:prstGeom prst="rect">
            <a:avLst/>
          </a:prstGeom>
        </p:spPr>
        <p:txBody>
          <a:bodyPr wrap="square">
            <a:spAutoFit/>
          </a:bodyPr>
          <a:lstStyle/>
          <a:p>
            <a:r>
              <a:rPr lang="en-GB" sz="1400" b="1" dirty="0" smtClean="0">
                <a:solidFill>
                  <a:srgbClr val="FF0000"/>
                </a:solidFill>
                <a:latin typeface="Candara" panose="020E0502030303020204" pitchFamily="34" charset="0"/>
                <a:ea typeface="Times New Roman" panose="02020603050405020304" pitchFamily="18" charset="0"/>
              </a:rPr>
              <a:t>Agiannakis, </a:t>
            </a:r>
            <a:r>
              <a:rPr lang="en-GB" sz="1400" b="1" dirty="0">
                <a:solidFill>
                  <a:srgbClr val="FF0000"/>
                </a:solidFill>
                <a:latin typeface="Candara" panose="020E0502030303020204" pitchFamily="34" charset="0"/>
                <a:ea typeface="Times New Roman" panose="02020603050405020304" pitchFamily="18" charset="0"/>
              </a:rPr>
              <a:t>1</a:t>
            </a:r>
            <a:r>
              <a:rPr lang="en-US" sz="1400" b="1" dirty="0">
                <a:solidFill>
                  <a:srgbClr val="FF0000"/>
                </a:solidFill>
                <a:latin typeface="Candara" panose="020E0502030303020204" pitchFamily="34" charset="0"/>
                <a:ea typeface="Times New Roman" panose="02020603050405020304" pitchFamily="18" charset="0"/>
              </a:rPr>
              <a:t>3</a:t>
            </a:r>
            <a:r>
              <a:rPr lang="en-GB" sz="1400" b="1" baseline="30000" dirty="0">
                <a:solidFill>
                  <a:srgbClr val="FF0000"/>
                </a:solidFill>
                <a:latin typeface="Candara" panose="020E0502030303020204" pitchFamily="34" charset="0"/>
                <a:ea typeface="Times New Roman" panose="02020603050405020304" pitchFamily="18" charset="0"/>
              </a:rPr>
              <a:t>th</a:t>
            </a:r>
            <a:r>
              <a:rPr lang="en-GB" sz="1400" b="1" dirty="0">
                <a:solidFill>
                  <a:srgbClr val="FF0000"/>
                </a:solidFill>
                <a:latin typeface="Candara" panose="020E0502030303020204" pitchFamily="34" charset="0"/>
                <a:ea typeface="Times New Roman" panose="02020603050405020304" pitchFamily="18" charset="0"/>
              </a:rPr>
              <a:t> July 2021. Light pollution from the beach bar on the </a:t>
            </a:r>
            <a:r>
              <a:rPr lang="en-GB" sz="1400" b="1" dirty="0" smtClean="0">
                <a:solidFill>
                  <a:srgbClr val="FF0000"/>
                </a:solidFill>
                <a:latin typeface="Candara" panose="020E0502030303020204" pitchFamily="34" charset="0"/>
                <a:ea typeface="Times New Roman" panose="02020603050405020304" pitchFamily="18" charset="0"/>
              </a:rPr>
              <a:t>core nesting area</a:t>
            </a:r>
            <a:endParaRPr lang="en-US" sz="1400" b="1" dirty="0">
              <a:solidFill>
                <a:srgbClr val="FF0000"/>
              </a:solidFill>
              <a:latin typeface="Candara" panose="020E0502030303020204" pitchFamily="34" charset="0"/>
            </a:endParaRPr>
          </a:p>
        </p:txBody>
      </p:sp>
      <p:pic>
        <p:nvPicPr>
          <p:cNvPr id="29" name="Picture 28" descr="\\medfs\Medasset-Documents\CAMPAIGNS\Kyparissia Aug 2014-\2021_Kyparissiakos\Assessment July 2021\Photos\Selection\kalo nero light pollution and beach furniture at night (2).jpg"/>
          <p:cNvPicPr/>
          <p:nvPr/>
        </p:nvPicPr>
        <p:blipFill rotWithShape="1">
          <a:blip r:embed="rId7" cstate="print">
            <a:extLst>
              <a:ext uri="{28A0092B-C50C-407E-A947-70E740481C1C}">
                <a14:useLocalDpi xmlns="" xmlns:a14="http://schemas.microsoft.com/office/drawing/2010/main" val="0"/>
              </a:ext>
            </a:extLst>
          </a:blip>
          <a:srcRect t="4166"/>
          <a:stretch/>
        </p:blipFill>
        <p:spPr bwMode="auto">
          <a:xfrm>
            <a:off x="6031061" y="866453"/>
            <a:ext cx="5708650" cy="2821305"/>
          </a:xfrm>
          <a:prstGeom prst="rect">
            <a:avLst/>
          </a:prstGeom>
          <a:noFill/>
          <a:ln>
            <a:noFill/>
          </a:ln>
          <a:extLst>
            <a:ext uri="{53640926-AAD7-44D8-BBD7-CCE9431645EC}">
              <a14:shadowObscured xmlns="" xmlns:a14="http://schemas.microsoft.com/office/drawing/2010/main"/>
            </a:ext>
          </a:extLst>
        </p:spPr>
      </p:pic>
      <p:pic>
        <p:nvPicPr>
          <p:cNvPr id="30" name="Picture 29" descr="C:\Users\kandrianidou\Desktop\Panigiri Kalo Nero 5-8-2021 (extra light pollution)_ARCHELON.jpeg"/>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029156" y="3708173"/>
            <a:ext cx="5710555" cy="2437130"/>
          </a:xfrm>
          <a:prstGeom prst="rect">
            <a:avLst/>
          </a:prstGeom>
          <a:noFill/>
          <a:ln>
            <a:noFill/>
          </a:ln>
        </p:spPr>
      </p:pic>
      <p:sp>
        <p:nvSpPr>
          <p:cNvPr id="31" name="TextBox 4"/>
          <p:cNvSpPr txBox="1"/>
          <p:nvPr/>
        </p:nvSpPr>
        <p:spPr>
          <a:xfrm>
            <a:off x="10938110" y="5918649"/>
            <a:ext cx="1027746" cy="215444"/>
          </a:xfrm>
          <a:prstGeom prst="rect">
            <a:avLst/>
          </a:prstGeom>
          <a:noFill/>
        </p:spPr>
        <p:txBody>
          <a:bodyPr wrap="square" rtlCol="0">
            <a:spAutoFit/>
          </a:bodyPr>
          <a:lstStyle/>
          <a:p>
            <a:pPr>
              <a:spcAft>
                <a:spcPts val="0"/>
              </a:spcAft>
            </a:pPr>
            <a:r>
              <a:rPr lang="en-US" sz="800" kern="1200" dirty="0">
                <a:solidFill>
                  <a:srgbClr val="FFFFFF"/>
                </a:solidFill>
                <a:effectLst/>
                <a:latin typeface="Times New Roman" panose="02020603050405020304" pitchFamily="18" charset="0"/>
                <a:ea typeface="Times New Roman" panose="02020603050405020304" pitchFamily="18" charset="0"/>
              </a:rPr>
              <a:t>@ARCHELON</a:t>
            </a:r>
            <a:endParaRPr lang="en-US" sz="1200" dirty="0">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5515587" y="6174915"/>
            <a:ext cx="6800749" cy="523220"/>
          </a:xfrm>
          <a:prstGeom prst="rect">
            <a:avLst/>
          </a:prstGeom>
        </p:spPr>
        <p:txBody>
          <a:bodyPr wrap="square">
            <a:spAutoFit/>
          </a:bodyPr>
          <a:lstStyle/>
          <a:p>
            <a:r>
              <a:rPr lang="en-GB" sz="1400" b="1" dirty="0">
                <a:solidFill>
                  <a:srgbClr val="FF0000"/>
                </a:solidFill>
                <a:latin typeface="Candara" panose="020E0502030303020204" pitchFamily="34" charset="0"/>
                <a:ea typeface="Times New Roman" panose="02020603050405020304" pitchFamily="18" charset="0"/>
              </a:rPr>
              <a:t>Kalo </a:t>
            </a:r>
            <a:r>
              <a:rPr lang="en-GB" sz="1400" b="1" dirty="0" smtClean="0">
                <a:solidFill>
                  <a:srgbClr val="FF0000"/>
                </a:solidFill>
                <a:latin typeface="Candara" panose="020E0502030303020204" pitchFamily="34" charset="0"/>
                <a:ea typeface="Times New Roman" panose="02020603050405020304" pitchFamily="18" charset="0"/>
              </a:rPr>
              <a:t>Nero, </a:t>
            </a:r>
            <a:r>
              <a:rPr lang="en-GB" sz="1400" b="1" dirty="0">
                <a:solidFill>
                  <a:srgbClr val="FF0000"/>
                </a:solidFill>
                <a:latin typeface="Candara" panose="020E0502030303020204" pitchFamily="34" charset="0"/>
                <a:ea typeface="Times New Roman" panose="02020603050405020304" pitchFamily="18" charset="0"/>
              </a:rPr>
              <a:t>1</a:t>
            </a:r>
            <a:r>
              <a:rPr lang="en-US" sz="1400" b="1" dirty="0">
                <a:solidFill>
                  <a:srgbClr val="FF0000"/>
                </a:solidFill>
                <a:latin typeface="Candara" panose="020E0502030303020204" pitchFamily="34" charset="0"/>
                <a:ea typeface="Times New Roman" panose="02020603050405020304" pitchFamily="18" charset="0"/>
              </a:rPr>
              <a:t>3</a:t>
            </a:r>
            <a:r>
              <a:rPr lang="en-GB" sz="1400" b="1" baseline="30000" dirty="0">
                <a:solidFill>
                  <a:srgbClr val="FF0000"/>
                </a:solidFill>
                <a:latin typeface="Candara" panose="020E0502030303020204" pitchFamily="34" charset="0"/>
                <a:ea typeface="Times New Roman" panose="02020603050405020304" pitchFamily="18" charset="0"/>
              </a:rPr>
              <a:t>th</a:t>
            </a:r>
            <a:r>
              <a:rPr lang="en-GB" sz="1400" b="1" dirty="0">
                <a:solidFill>
                  <a:srgbClr val="FF0000"/>
                </a:solidFill>
                <a:latin typeface="Candara" panose="020E0502030303020204" pitchFamily="34" charset="0"/>
                <a:ea typeface="Times New Roman" panose="02020603050405020304" pitchFamily="18" charset="0"/>
              </a:rPr>
              <a:t> July 2021. Light pollution from the beach bar/ restaurant on the </a:t>
            </a:r>
            <a:r>
              <a:rPr lang="en-GB" sz="1400" b="1" dirty="0" smtClean="0">
                <a:solidFill>
                  <a:srgbClr val="FF0000"/>
                </a:solidFill>
                <a:latin typeface="Candara" panose="020E0502030303020204" pitchFamily="34" charset="0"/>
                <a:ea typeface="Times New Roman" panose="02020603050405020304" pitchFamily="18" charset="0"/>
              </a:rPr>
              <a:t>core nesting area and </a:t>
            </a:r>
            <a:r>
              <a:rPr lang="en-GB" sz="1400" b="1" dirty="0">
                <a:solidFill>
                  <a:srgbClr val="FF0000"/>
                </a:solidFill>
                <a:latin typeface="Candara" panose="020E0502030303020204" pitchFamily="34" charset="0"/>
                <a:ea typeface="Times New Roman" panose="02020603050405020304" pitchFamily="18" charset="0"/>
              </a:rPr>
              <a:t>beach furniture not removed during the </a:t>
            </a:r>
            <a:r>
              <a:rPr lang="en-GB" sz="1400" b="1" dirty="0" smtClean="0">
                <a:solidFill>
                  <a:srgbClr val="FF0000"/>
                </a:solidFill>
                <a:latin typeface="Candara" panose="020E0502030303020204" pitchFamily="34" charset="0"/>
                <a:ea typeface="Times New Roman" panose="02020603050405020304" pitchFamily="18" charset="0"/>
              </a:rPr>
              <a:t>night</a:t>
            </a:r>
            <a:endParaRPr lang="en-US" sz="1400" b="1" dirty="0">
              <a:solidFill>
                <a:srgbClr val="FF0000"/>
              </a:solidFill>
              <a:latin typeface="Candara" panose="020E0502030303020204" pitchFamily="34" charset="0"/>
            </a:endParaRPr>
          </a:p>
        </p:txBody>
      </p:sp>
      <p:sp>
        <p:nvSpPr>
          <p:cNvPr id="24" name="Oval 23"/>
          <p:cNvSpPr/>
          <p:nvPr/>
        </p:nvSpPr>
        <p:spPr>
          <a:xfrm>
            <a:off x="7595757" y="2537173"/>
            <a:ext cx="930275" cy="8661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Oval 24"/>
          <p:cNvSpPr/>
          <p:nvPr/>
        </p:nvSpPr>
        <p:spPr>
          <a:xfrm>
            <a:off x="9829883" y="2636028"/>
            <a:ext cx="1105406" cy="8661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TextBox 9"/>
          <p:cNvSpPr txBox="1"/>
          <p:nvPr/>
        </p:nvSpPr>
        <p:spPr>
          <a:xfrm>
            <a:off x="8280012" y="2037326"/>
            <a:ext cx="2655277" cy="584775"/>
          </a:xfrm>
          <a:prstGeom prst="rect">
            <a:avLst/>
          </a:prstGeom>
          <a:noFill/>
        </p:spPr>
        <p:txBody>
          <a:bodyPr wrap="square" rtlCol="0">
            <a:spAutoFit/>
          </a:bodyPr>
          <a:lstStyle/>
          <a:p>
            <a:r>
              <a:rPr lang="en-US" sz="3200" b="1" dirty="0" smtClean="0">
                <a:solidFill>
                  <a:schemeClr val="bg1"/>
                </a:solidFill>
                <a:latin typeface="Candara" panose="020E0502030303020204" pitchFamily="34" charset="0"/>
              </a:rPr>
              <a:t>Caged nests</a:t>
            </a:r>
            <a:endParaRPr lang="en-US" sz="3200" b="1" dirty="0">
              <a:solidFill>
                <a:schemeClr val="bg1"/>
              </a:solidFill>
              <a:latin typeface="Candara" panose="020E0502030303020204" pitchFamily="34" charset="0"/>
            </a:endParaRPr>
          </a:p>
        </p:txBody>
      </p:sp>
    </p:spTree>
    <p:extLst>
      <p:ext uri="{BB962C8B-B14F-4D97-AF65-F5344CB8AC3E}">
        <p14:creationId xmlns="" xmlns:p14="http://schemas.microsoft.com/office/powerpoint/2010/main" val="493570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2749"/>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p:txBody>
          <a:bodyPr/>
          <a:lstStyle/>
          <a:p>
            <a:fld id="{CB603186-55BD-4063-9A22-7A984CE86035}" type="slidenum">
              <a:rPr lang="en-US" smtClean="0"/>
              <a:pPr/>
              <a:t>9</a:t>
            </a:fld>
            <a:endParaRPr lang="en-US"/>
          </a:p>
        </p:txBody>
      </p:sp>
      <p:pic>
        <p:nvPicPr>
          <p:cNvPr id="9" name="Picture 8"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3" name="Rectangle 2"/>
          <p:cNvSpPr/>
          <p:nvPr/>
        </p:nvSpPr>
        <p:spPr>
          <a:xfrm>
            <a:off x="0" y="0"/>
            <a:ext cx="6096000" cy="830997"/>
          </a:xfrm>
          <a:prstGeom prst="rect">
            <a:avLst/>
          </a:prstGeom>
        </p:spPr>
        <p:txBody>
          <a:bodyPr>
            <a:spAutoFit/>
          </a:bodyPr>
          <a:lstStyle/>
          <a:p>
            <a:pPr fontAlgn="auto">
              <a:spcAft>
                <a:spcPts val="0"/>
              </a:spcAft>
              <a:defRPr/>
            </a:pPr>
            <a:r>
              <a:rPr lang="en-US" sz="2400" b="1" u="sng" dirty="0">
                <a:latin typeface="Candara" panose="020E0502030303020204" pitchFamily="34" charset="0"/>
                <a:cs typeface="Vani" panose="020B0502040204020203" pitchFamily="34" charset="0"/>
              </a:rPr>
              <a:t>Rec. No 174. Measure No </a:t>
            </a:r>
            <a:r>
              <a:rPr lang="en-US" sz="2400" b="1" u="sng" dirty="0" smtClean="0">
                <a:latin typeface="Candara" panose="020E0502030303020204" pitchFamily="34" charset="0"/>
                <a:cs typeface="Vani" panose="020B0502040204020203" pitchFamily="34" charset="0"/>
              </a:rPr>
              <a:t>7: </a:t>
            </a:r>
            <a:endParaRPr lang="en-US" sz="2400" b="1" u="sng" dirty="0">
              <a:latin typeface="Candara" panose="020E0502030303020204" pitchFamily="34" charset="0"/>
              <a:cs typeface="Vani" panose="020B0502040204020203" pitchFamily="34" charset="0"/>
            </a:endParaRPr>
          </a:p>
          <a:p>
            <a:pPr fontAlgn="auto">
              <a:spcAft>
                <a:spcPts val="0"/>
              </a:spcAft>
              <a:defRPr/>
            </a:pPr>
            <a:r>
              <a:rPr lang="en-US" sz="2400" b="1" u="sng" dirty="0">
                <a:latin typeface="Candara" panose="020E0502030303020204" pitchFamily="34" charset="0"/>
                <a:cs typeface="Vani" panose="020B0502040204020203" pitchFamily="34" charset="0"/>
              </a:rPr>
              <a:t>Beach Equipment management </a:t>
            </a:r>
          </a:p>
        </p:txBody>
      </p:sp>
      <p:sp>
        <p:nvSpPr>
          <p:cNvPr id="15" name="TextBox 14"/>
          <p:cNvSpPr txBox="1"/>
          <p:nvPr/>
        </p:nvSpPr>
        <p:spPr>
          <a:xfrm>
            <a:off x="9674461" y="5829886"/>
            <a:ext cx="1008113" cy="184666"/>
          </a:xfrm>
          <a:prstGeom prst="rect">
            <a:avLst/>
          </a:prstGeom>
          <a:noFill/>
        </p:spPr>
        <p:txBody>
          <a:bodyPr wrap="square" rtlCol="0">
            <a:spAutoFit/>
          </a:bodyPr>
          <a:lstStyle/>
          <a:p>
            <a:r>
              <a:rPr lang="en-US" sz="600" b="1" dirty="0" smtClean="0">
                <a:solidFill>
                  <a:schemeClr val="bg1"/>
                </a:solidFill>
                <a:latin typeface="Candara" panose="020E0502030303020204" pitchFamily="34" charset="0"/>
              </a:rPr>
              <a:t>ARCHELON</a:t>
            </a:r>
            <a:endParaRPr lang="en-US" sz="900" b="1" dirty="0">
              <a:solidFill>
                <a:schemeClr val="bg1"/>
              </a:solidFill>
              <a:latin typeface="Candara" panose="020E0502030303020204" pitchFamily="34" charset="0"/>
            </a:endParaRPr>
          </a:p>
        </p:txBody>
      </p:sp>
      <p:pic>
        <p:nvPicPr>
          <p:cNvPr id="19" name="Picture 18" descr="\\medfs\Medasset-Documents\CAMPAIGNS\Kyparissia Aug 2014-\2021_Kyparissiakos\Assessment July 2021\Photos\Selection\beach equipment management kalo nero.jpg"/>
          <p:cNvPicPr/>
          <p:nvPr/>
        </p:nvPicPr>
        <p:blipFill rotWithShape="1">
          <a:blip r:embed="rId4" cstate="print">
            <a:extLst>
              <a:ext uri="{28A0092B-C50C-407E-A947-70E740481C1C}">
                <a14:useLocalDpi xmlns="" xmlns:a14="http://schemas.microsoft.com/office/drawing/2010/main" val="0"/>
              </a:ext>
            </a:extLst>
          </a:blip>
          <a:srcRect r="8472" b="38056"/>
          <a:stretch/>
        </p:blipFill>
        <p:spPr bwMode="auto">
          <a:xfrm>
            <a:off x="72408" y="3398515"/>
            <a:ext cx="5417088" cy="2700622"/>
          </a:xfrm>
          <a:prstGeom prst="rect">
            <a:avLst/>
          </a:prstGeom>
          <a:noFill/>
          <a:ln>
            <a:noFill/>
          </a:ln>
          <a:extLst>
            <a:ext uri="{53640926-AAD7-44D8-BBD7-CCE9431645EC}">
              <a14:shadowObscured xmlns="" xmlns:a14="http://schemas.microsoft.com/office/drawing/2010/main"/>
            </a:ext>
          </a:extLst>
        </p:spPr>
      </p:pic>
      <p:pic>
        <p:nvPicPr>
          <p:cNvPr id="20" name="Picture 19" descr="\\medfs\Medasset-Documents\CAMPAIGNS\Kyparissia Aug 2014-\2021_Kyparissiakos\Assessment July 2021\Photos\Selection\kalo nero beach furniture at night (3).jpg"/>
          <p:cNvPicPr/>
          <p:nvPr/>
        </p:nvPicPr>
        <p:blipFill rotWithShape="1">
          <a:blip r:embed="rId5" cstate="print">
            <a:extLst>
              <a:ext uri="{28A0092B-C50C-407E-A947-70E740481C1C}">
                <a14:useLocalDpi xmlns="" xmlns:a14="http://schemas.microsoft.com/office/drawing/2010/main" val="0"/>
              </a:ext>
            </a:extLst>
          </a:blip>
          <a:srcRect t="10708" b="16313"/>
          <a:stretch/>
        </p:blipFill>
        <p:spPr bwMode="auto">
          <a:xfrm>
            <a:off x="5684520" y="798580"/>
            <a:ext cx="5669280" cy="1558925"/>
          </a:xfrm>
          <a:prstGeom prst="rect">
            <a:avLst/>
          </a:prstGeom>
          <a:noFill/>
          <a:ln>
            <a:noFill/>
          </a:ln>
          <a:extLst>
            <a:ext uri="{53640926-AAD7-44D8-BBD7-CCE9431645EC}">
              <a14:shadowObscured xmlns="" xmlns:a14="http://schemas.microsoft.com/office/drawing/2010/main"/>
            </a:ext>
          </a:extLst>
        </p:spPr>
      </p:pic>
      <p:sp>
        <p:nvSpPr>
          <p:cNvPr id="14" name="Rectangle 13"/>
          <p:cNvSpPr/>
          <p:nvPr/>
        </p:nvSpPr>
        <p:spPr>
          <a:xfrm>
            <a:off x="5489497" y="2344126"/>
            <a:ext cx="6702504" cy="954107"/>
          </a:xfrm>
          <a:prstGeom prst="rect">
            <a:avLst/>
          </a:prstGeom>
        </p:spPr>
        <p:txBody>
          <a:bodyPr wrap="square">
            <a:spAutoFit/>
          </a:bodyPr>
          <a:lstStyle/>
          <a:p>
            <a:r>
              <a:rPr lang="en-US" sz="1400" b="1" dirty="0">
                <a:solidFill>
                  <a:srgbClr val="FF0000"/>
                </a:solidFill>
                <a:latin typeface="Candara" panose="020E0502030303020204" pitchFamily="34" charset="0"/>
              </a:rPr>
              <a:t>Kalo Nero core nesting area, </a:t>
            </a:r>
            <a:r>
              <a:rPr lang="en-US" sz="1400" b="1" dirty="0" smtClean="0">
                <a:solidFill>
                  <a:srgbClr val="FF0000"/>
                </a:solidFill>
                <a:latin typeface="Candara" panose="020E0502030303020204" pitchFamily="34" charset="0"/>
              </a:rPr>
              <a:t>13</a:t>
            </a:r>
            <a:r>
              <a:rPr lang="en-US" sz="1400" b="1" baseline="30000" dirty="0" smtClean="0">
                <a:solidFill>
                  <a:srgbClr val="FF0000"/>
                </a:solidFill>
                <a:latin typeface="Candara" panose="020E0502030303020204" pitchFamily="34" charset="0"/>
              </a:rPr>
              <a:t>th</a:t>
            </a:r>
            <a:r>
              <a:rPr lang="en-US" sz="1400" b="1" dirty="0" smtClean="0">
                <a:solidFill>
                  <a:srgbClr val="FF0000"/>
                </a:solidFill>
                <a:latin typeface="Candara" panose="020E0502030303020204" pitchFamily="34" charset="0"/>
              </a:rPr>
              <a:t> July </a:t>
            </a:r>
            <a:r>
              <a:rPr lang="en-US" sz="1400" b="1" dirty="0">
                <a:solidFill>
                  <a:srgbClr val="FF0000"/>
                </a:solidFill>
                <a:latin typeface="Candara" panose="020E0502030303020204" pitchFamily="34" charset="0"/>
              </a:rPr>
              <a:t>2021. Lack of beach furniture management during the </a:t>
            </a:r>
            <a:r>
              <a:rPr lang="en-US" sz="1400" b="1" dirty="0" smtClean="0">
                <a:solidFill>
                  <a:srgbClr val="FF0000"/>
                </a:solidFill>
                <a:latin typeface="Candara" panose="020E0502030303020204" pitchFamily="34" charset="0"/>
              </a:rPr>
              <a:t>night, </a:t>
            </a:r>
            <a:r>
              <a:rPr lang="en-US" sz="1400" b="1" dirty="0">
                <a:solidFill>
                  <a:srgbClr val="FF0000"/>
                </a:solidFill>
                <a:latin typeface="Candara" panose="020E0502030303020204" pitchFamily="34" charset="0"/>
              </a:rPr>
              <a:t>light pollution emitted from all the beach bars/restaurants directly behind the nesting area and human alteration of the nesting beach (raking to flatten the sand</a:t>
            </a:r>
            <a:r>
              <a:rPr lang="en-US" sz="1400" b="1" dirty="0" smtClean="0">
                <a:solidFill>
                  <a:srgbClr val="FF0000"/>
                </a:solidFill>
                <a:latin typeface="Candara" panose="020E0502030303020204" pitchFamily="34" charset="0"/>
              </a:rPr>
              <a:t>) </a:t>
            </a:r>
            <a:endParaRPr lang="en-US" sz="1400" b="1" dirty="0">
              <a:solidFill>
                <a:srgbClr val="FF0000"/>
              </a:solidFill>
              <a:latin typeface="Candara" panose="020E0502030303020204" pitchFamily="34" charset="0"/>
            </a:endParaRPr>
          </a:p>
        </p:txBody>
      </p:sp>
      <p:sp>
        <p:nvSpPr>
          <p:cNvPr id="13" name="Rectangle 12"/>
          <p:cNvSpPr/>
          <p:nvPr/>
        </p:nvSpPr>
        <p:spPr>
          <a:xfrm>
            <a:off x="0" y="6099137"/>
            <a:ext cx="5553904" cy="523220"/>
          </a:xfrm>
          <a:prstGeom prst="rect">
            <a:avLst/>
          </a:prstGeom>
        </p:spPr>
        <p:txBody>
          <a:bodyPr wrap="square">
            <a:spAutoFit/>
          </a:bodyPr>
          <a:lstStyle/>
          <a:p>
            <a:r>
              <a:rPr lang="en-US" sz="1400" b="1" dirty="0">
                <a:solidFill>
                  <a:srgbClr val="FF0000"/>
                </a:solidFill>
                <a:latin typeface="Candara" panose="020E0502030303020204" pitchFamily="34" charset="0"/>
              </a:rPr>
              <a:t>Kalo Nero core nesting area, </a:t>
            </a:r>
            <a:r>
              <a:rPr lang="en-US" sz="1400" b="1" dirty="0" smtClean="0">
                <a:solidFill>
                  <a:srgbClr val="FF0000"/>
                </a:solidFill>
                <a:latin typeface="Candara" panose="020E0502030303020204" pitchFamily="34" charset="0"/>
              </a:rPr>
              <a:t>14th </a:t>
            </a:r>
            <a:r>
              <a:rPr lang="en-US" sz="1400" b="1" dirty="0">
                <a:solidFill>
                  <a:srgbClr val="FF0000"/>
                </a:solidFill>
                <a:latin typeface="Candara" panose="020E0502030303020204" pitchFamily="34" charset="0"/>
              </a:rPr>
              <a:t>July 2021. Lack of beach zonation management for </a:t>
            </a:r>
            <a:r>
              <a:rPr lang="en-US" sz="1400" b="1" dirty="0" smtClean="0">
                <a:solidFill>
                  <a:srgbClr val="FF0000"/>
                </a:solidFill>
                <a:latin typeface="Candara" panose="020E0502030303020204" pitchFamily="34" charset="0"/>
              </a:rPr>
              <a:t>tourism. Note nest </a:t>
            </a:r>
            <a:r>
              <a:rPr lang="en-US" sz="1400" b="1" dirty="0" smtClean="0">
                <a:solidFill>
                  <a:srgbClr val="FF0000"/>
                </a:solidFill>
                <a:latin typeface="Candara" panose="020E0502030303020204" pitchFamily="34" charset="0"/>
              </a:rPr>
              <a:t>in red circle</a:t>
            </a:r>
            <a:endParaRPr lang="en-US" sz="1400" b="1" dirty="0">
              <a:solidFill>
                <a:srgbClr val="FF0000"/>
              </a:solidFill>
              <a:latin typeface="Candara" panose="020E0502030303020204" pitchFamily="34" charset="0"/>
            </a:endParaRPr>
          </a:p>
        </p:txBody>
      </p:sp>
      <p:pic>
        <p:nvPicPr>
          <p:cNvPr id="16" name="Picture 15" descr="A picture containing outdoor, nature, shore&#10;&#10;Description automatically generated"/>
          <p:cNvPicPr/>
          <p:nvPr/>
        </p:nvPicPr>
        <p:blipFill rotWithShape="1">
          <a:blip r:embed="rId6" cstate="print">
            <a:extLst>
              <a:ext uri="{28A0092B-C50C-407E-A947-70E740481C1C}">
                <a14:useLocalDpi xmlns="" xmlns:a14="http://schemas.microsoft.com/office/drawing/2010/main" val="0"/>
              </a:ext>
            </a:extLst>
          </a:blip>
          <a:srcRect b="20826"/>
          <a:stretch/>
        </p:blipFill>
        <p:spPr>
          <a:xfrm>
            <a:off x="72408" y="799131"/>
            <a:ext cx="5417088" cy="2609087"/>
          </a:xfrm>
          <a:prstGeom prst="rect">
            <a:avLst/>
          </a:prstGeom>
        </p:spPr>
      </p:pic>
      <p:pic>
        <p:nvPicPr>
          <p:cNvPr id="7" name="Picture 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5684520" y="3330302"/>
            <a:ext cx="5121178" cy="2880663"/>
          </a:xfrm>
          <a:prstGeom prst="rect">
            <a:avLst/>
          </a:prstGeom>
        </p:spPr>
      </p:pic>
      <p:sp>
        <p:nvSpPr>
          <p:cNvPr id="10" name="Rectangle 9"/>
          <p:cNvSpPr/>
          <p:nvPr/>
        </p:nvSpPr>
        <p:spPr>
          <a:xfrm>
            <a:off x="5562600" y="6210965"/>
            <a:ext cx="6096000" cy="307777"/>
          </a:xfrm>
          <a:prstGeom prst="rect">
            <a:avLst/>
          </a:prstGeom>
        </p:spPr>
        <p:txBody>
          <a:bodyPr>
            <a:spAutoFit/>
          </a:bodyPr>
          <a:lstStyle/>
          <a:p>
            <a:r>
              <a:rPr lang="en-US" sz="1400" b="1" dirty="0" smtClean="0">
                <a:solidFill>
                  <a:srgbClr val="FF0000"/>
                </a:solidFill>
                <a:latin typeface="Candara" panose="020E0502030303020204" pitchFamily="34" charset="0"/>
              </a:rPr>
              <a:t>Beach </a:t>
            </a:r>
            <a:r>
              <a:rPr lang="en-US" sz="1400" b="1" dirty="0">
                <a:solidFill>
                  <a:srgbClr val="FF0000"/>
                </a:solidFill>
                <a:latin typeface="Candara" panose="020E0502030303020204" pitchFamily="34" charset="0"/>
              </a:rPr>
              <a:t>bars at Elea and Agiannakis, kept operating on the sand dune zone </a:t>
            </a:r>
          </a:p>
        </p:txBody>
      </p:sp>
      <p:sp>
        <p:nvSpPr>
          <p:cNvPr id="17" name="Oval 16"/>
          <p:cNvSpPr/>
          <p:nvPr/>
        </p:nvSpPr>
        <p:spPr>
          <a:xfrm>
            <a:off x="8094109" y="4554947"/>
            <a:ext cx="1124403" cy="3440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Oval 17"/>
          <p:cNvSpPr/>
          <p:nvPr/>
        </p:nvSpPr>
        <p:spPr>
          <a:xfrm>
            <a:off x="1791280" y="3422831"/>
            <a:ext cx="1768349" cy="13451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 xmlns:p14="http://schemas.microsoft.com/office/powerpoint/2010/main" val="21627751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6015</TotalTime>
  <Words>1585</Words>
  <Application>Microsoft Office PowerPoint</Application>
  <PresentationFormat>Custom</PresentationFormat>
  <Paragraphs>144</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Agenda Item 6.2: Files opened  Greece: Threats to Marine Turtles in Thines Kiparissias</vt:lpstr>
      <vt:lpstr>   Habitat Degradation due to Uncontrolled Development in a Protected Sea Turtle Nesting Area </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k.andreanidou</dc:creator>
  <cp:lastModifiedBy>Liza Boura</cp:lastModifiedBy>
  <cp:revision>205</cp:revision>
  <dcterms:created xsi:type="dcterms:W3CDTF">2020-10-29T10:43:31Z</dcterms:created>
  <dcterms:modified xsi:type="dcterms:W3CDTF">2021-12-01T13:06:07Z</dcterms:modified>
</cp:coreProperties>
</file>