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8"/>
  </p:notesMasterIdLst>
  <p:sldIdLst>
    <p:sldId id="256" r:id="rId3"/>
    <p:sldId id="257" r:id="rId4"/>
    <p:sldId id="266" r:id="rId5"/>
    <p:sldId id="258" r:id="rId6"/>
    <p:sldId id="267" r:id="rId7"/>
    <p:sldId id="268" r:id="rId8"/>
    <p:sldId id="259" r:id="rId9"/>
    <p:sldId id="270" r:id="rId10"/>
    <p:sldId id="264" r:id="rId11"/>
    <p:sldId id="260" r:id="rId12"/>
    <p:sldId id="262" r:id="rId13"/>
    <p:sldId id="261" r:id="rId14"/>
    <p:sldId id="265" r:id="rId15"/>
    <p:sldId id="263" r:id="rId16"/>
    <p:sldId id="269" r:id="rId1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9" d="100"/>
          <a:sy n="119" d="100"/>
        </p:scale>
        <p:origin x="15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en-US" sz="1800" b="0" strike="noStrike" spc="-1">
                <a:solidFill>
                  <a:srgbClr val="FFFFFF"/>
                </a:solidFill>
                <a:latin typeface="Century Gothic"/>
              </a:rPr>
              <a:t>Click to move the slide</a:t>
            </a:r>
          </a:p>
        </p:txBody>
      </p:sp>
      <p:sp>
        <p:nvSpPr>
          <p:cNvPr id="95" name="PlaceHolder 2"/>
          <p:cNvSpPr>
            <a:spLocks noGrp="1"/>
          </p:cNvSpPr>
          <p:nvPr>
            <p:ph type="body"/>
          </p:nvPr>
        </p:nvSpPr>
        <p:spPr>
          <a:xfrm>
            <a:off x="756000" y="5078520"/>
            <a:ext cx="6047640" cy="4811040"/>
          </a:xfrm>
          <a:prstGeom prst="rect">
            <a:avLst/>
          </a:prstGeom>
        </p:spPr>
        <p:txBody>
          <a:bodyPr lIns="0" tIns="0" rIns="0" bIns="0">
            <a:noAutofit/>
          </a:bodyPr>
          <a:lstStyle/>
          <a:p>
            <a:r>
              <a:rPr lang="el-GR" sz="2000" b="0" strike="noStrike" spc="-1">
                <a:latin typeface="Arial"/>
              </a:rPr>
              <a:t>Click to edit the notes format</a:t>
            </a:r>
          </a:p>
        </p:txBody>
      </p:sp>
      <p:sp>
        <p:nvSpPr>
          <p:cNvPr id="96" name="PlaceHolder 3"/>
          <p:cNvSpPr>
            <a:spLocks noGrp="1"/>
          </p:cNvSpPr>
          <p:nvPr>
            <p:ph type="hdr"/>
          </p:nvPr>
        </p:nvSpPr>
        <p:spPr>
          <a:xfrm>
            <a:off x="0" y="0"/>
            <a:ext cx="3280680" cy="534240"/>
          </a:xfrm>
          <a:prstGeom prst="rect">
            <a:avLst/>
          </a:prstGeom>
        </p:spPr>
        <p:txBody>
          <a:bodyPr lIns="0" tIns="0" rIns="0" bIns="0">
            <a:noAutofit/>
          </a:bodyPr>
          <a:lstStyle/>
          <a:p>
            <a:r>
              <a:rPr lang="el-GR" sz="1400" b="0" strike="noStrike" spc="-1">
                <a:latin typeface="Times New Roman"/>
              </a:rPr>
              <a:t>&lt;header&gt;</a:t>
            </a:r>
          </a:p>
        </p:txBody>
      </p:sp>
      <p:sp>
        <p:nvSpPr>
          <p:cNvPr id="97"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el-GR" sz="1400" b="0" strike="noStrike" spc="-1">
                <a:latin typeface="Times New Roman"/>
              </a:rPr>
              <a:t>&lt;date/time&gt;</a:t>
            </a:r>
          </a:p>
        </p:txBody>
      </p:sp>
      <p:sp>
        <p:nvSpPr>
          <p:cNvPr id="98" name="PlaceHolder 5"/>
          <p:cNvSpPr>
            <a:spLocks noGrp="1"/>
          </p:cNvSpPr>
          <p:nvPr>
            <p:ph type="ftr"/>
          </p:nvPr>
        </p:nvSpPr>
        <p:spPr>
          <a:xfrm>
            <a:off x="0" y="10157400"/>
            <a:ext cx="3280680" cy="534240"/>
          </a:xfrm>
          <a:prstGeom prst="rect">
            <a:avLst/>
          </a:prstGeom>
        </p:spPr>
        <p:txBody>
          <a:bodyPr lIns="0" tIns="0" rIns="0" bIns="0" anchor="b">
            <a:noAutofit/>
          </a:bodyPr>
          <a:lstStyle/>
          <a:p>
            <a:r>
              <a:rPr lang="el-GR" sz="1400" b="0" strike="noStrike" spc="-1">
                <a:latin typeface="Times New Roman"/>
              </a:rPr>
              <a:t>&lt;footer&gt;</a:t>
            </a:r>
          </a:p>
        </p:txBody>
      </p:sp>
      <p:sp>
        <p:nvSpPr>
          <p:cNvPr id="99"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A1479461-EE16-4172-B5D4-4633C9FBEB06}" type="slidenum">
              <a:rPr lang="el-GR" sz="1400" b="0" strike="noStrike" spc="-1">
                <a:latin typeface="Times New Roman"/>
              </a:rPr>
              <a:t>‹#›</a:t>
            </a:fld>
            <a:endParaRPr lang="el-GR" sz="1400" b="0" strike="noStrike" spc="-1">
              <a:latin typeface="Times New Roman"/>
            </a:endParaRPr>
          </a:p>
        </p:txBody>
      </p:sp>
    </p:spTree>
    <p:extLst>
      <p:ext uri="{BB962C8B-B14F-4D97-AF65-F5344CB8AC3E}">
        <p14:creationId xmlns:p14="http://schemas.microsoft.com/office/powerpoint/2010/main" val="3276340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PlaceHolder 1"/>
          <p:cNvSpPr>
            <a:spLocks noGrp="1" noRot="1" noChangeAspect="1"/>
          </p:cNvSpPr>
          <p:nvPr>
            <p:ph type="sldImg"/>
          </p:nvPr>
        </p:nvSpPr>
        <p:spPr>
          <a:xfrm>
            <a:off x="685800" y="1143000"/>
            <a:ext cx="5486400" cy="3086100"/>
          </a:xfrm>
          <a:prstGeom prst="rect">
            <a:avLst/>
          </a:prstGeom>
        </p:spPr>
      </p:sp>
      <p:sp>
        <p:nvSpPr>
          <p:cNvPr id="151" name="PlaceHolder 2"/>
          <p:cNvSpPr>
            <a:spLocks noGrp="1"/>
          </p:cNvSpPr>
          <p:nvPr>
            <p:ph type="body"/>
          </p:nvPr>
        </p:nvSpPr>
        <p:spPr>
          <a:xfrm>
            <a:off x="685800" y="4400640"/>
            <a:ext cx="5486040" cy="3600000"/>
          </a:xfrm>
          <a:prstGeom prst="rect">
            <a:avLst/>
          </a:prstGeom>
        </p:spPr>
        <p:txBody>
          <a:bodyPr>
            <a:noAutofit/>
          </a:bodyPr>
          <a:lstStyle/>
          <a:p>
            <a:endParaRPr lang="el-GR" sz="2000" b="0" strike="noStrike" spc="-1">
              <a:latin typeface="Arial"/>
            </a:endParaRPr>
          </a:p>
        </p:txBody>
      </p:sp>
      <p:sp>
        <p:nvSpPr>
          <p:cNvPr id="152"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B6983AF7-7F8A-4886-B606-5FAFD57C3D33}" type="slidenum">
              <a:rPr lang="el-GR" sz="1200" b="0" strike="noStrike" spc="-1">
                <a:solidFill>
                  <a:srgbClr val="000000"/>
                </a:solidFill>
                <a:latin typeface="+mn-lt"/>
                <a:ea typeface="+mn-ea"/>
              </a:rPr>
              <a:t>1</a:t>
            </a:fld>
            <a:endParaRPr lang="el-GR" sz="1200" b="0" strike="noStrike" spc="-1">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PlaceHolder 1"/>
          <p:cNvSpPr>
            <a:spLocks noGrp="1" noRot="1" noChangeAspect="1"/>
          </p:cNvSpPr>
          <p:nvPr>
            <p:ph type="sldImg"/>
          </p:nvPr>
        </p:nvSpPr>
        <p:spPr>
          <a:xfrm>
            <a:off x="685800" y="1143000"/>
            <a:ext cx="5486400" cy="3086100"/>
          </a:xfrm>
          <a:prstGeom prst="rect">
            <a:avLst/>
          </a:prstGeom>
        </p:spPr>
      </p:sp>
      <p:sp>
        <p:nvSpPr>
          <p:cNvPr id="154" name="PlaceHolder 2"/>
          <p:cNvSpPr>
            <a:spLocks noGrp="1"/>
          </p:cNvSpPr>
          <p:nvPr>
            <p:ph type="body"/>
          </p:nvPr>
        </p:nvSpPr>
        <p:spPr>
          <a:xfrm>
            <a:off x="685800" y="4400640"/>
            <a:ext cx="5486040" cy="3600000"/>
          </a:xfrm>
          <a:prstGeom prst="rect">
            <a:avLst/>
          </a:prstGeom>
        </p:spPr>
        <p:txBody>
          <a:bodyPr>
            <a:noAutofit/>
          </a:bodyPr>
          <a:lstStyle/>
          <a:p>
            <a:endParaRPr lang="el-GR" sz="2000" b="0" strike="noStrike" spc="-1">
              <a:latin typeface="Arial"/>
            </a:endParaRPr>
          </a:p>
        </p:txBody>
      </p:sp>
      <p:sp>
        <p:nvSpPr>
          <p:cNvPr id="155" name="TextShape 3"/>
          <p:cNvSpPr txBox="1"/>
          <p:nvPr/>
        </p:nvSpPr>
        <p:spPr>
          <a:xfrm>
            <a:off x="3884760" y="8685360"/>
            <a:ext cx="2971440" cy="458280"/>
          </a:xfrm>
          <a:prstGeom prst="rect">
            <a:avLst/>
          </a:prstGeom>
          <a:noFill/>
          <a:ln>
            <a:noFill/>
          </a:ln>
        </p:spPr>
        <p:txBody>
          <a:bodyPr anchor="b">
            <a:noAutofit/>
          </a:bodyPr>
          <a:lstStyle/>
          <a:p>
            <a:pPr algn="r">
              <a:lnSpc>
                <a:spcPct val="100000"/>
              </a:lnSpc>
            </a:pPr>
            <a:fld id="{731B4799-727A-4FE6-8395-A232673DD242}" type="slidenum">
              <a:rPr lang="el-GR" sz="1200" b="0" strike="noStrike" spc="-1">
                <a:solidFill>
                  <a:srgbClr val="000000"/>
                </a:solidFill>
                <a:latin typeface="+mn-lt"/>
                <a:ea typeface="+mn-ea"/>
              </a:rPr>
              <a:t>14</a:t>
            </a:fld>
            <a:endParaRPr lang="el-GR" sz="1200" b="0" strike="noStrike" spc="-1">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33"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34"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3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3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38"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39"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41"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42"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43"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44"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45"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46"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59"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l-GR"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6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6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6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el-GR"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6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6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7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12"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l-G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7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7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7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7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7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7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8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8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8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8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8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8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8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8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9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9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9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9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14"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17"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el-G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21"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22"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23"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2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2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27"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609480" y="273600"/>
            <a:ext cx="10972440" cy="1144800"/>
          </a:xfrm>
          <a:prstGeom prst="rect">
            <a:avLst/>
          </a:prstGeom>
        </p:spPr>
        <p:txBody>
          <a:bodyPr lIns="0" tIns="0" rIns="0" bIns="0" anchor="ctr">
            <a:spAutoFit/>
          </a:bodyPr>
          <a:lstStyle/>
          <a:p>
            <a:endParaRPr lang="en-US" sz="1800" b="0" strike="noStrike" spc="-1">
              <a:solidFill>
                <a:srgbClr val="FFFFFF"/>
              </a:solidFill>
              <a:latin typeface="Century Gothic"/>
            </a:endParaRPr>
          </a:p>
        </p:txBody>
      </p:sp>
      <p:sp>
        <p:nvSpPr>
          <p:cNvPr id="29"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30"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
        <p:nvSpPr>
          <p:cNvPr id="31"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2000" b="0" strike="noStrike" spc="-1">
              <a:solidFill>
                <a:srgbClr val="FFFFFF"/>
              </a:solidFill>
              <a:latin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4.png"/><Relationship Id="rId2" Type="http://schemas.openxmlformats.org/officeDocument/2006/relationships/slideLayout" Target="../slideLayouts/slideLayout14.xml"/><Relationship Id="rId16"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78A26"/>
        </a:solidFill>
        <a:effectLst/>
      </p:bgPr>
    </p:bg>
    <p:spTree>
      <p:nvGrpSpPr>
        <p:cNvPr id="1" name=""/>
        <p:cNvGrpSpPr/>
        <p:nvPr/>
      </p:nvGrpSpPr>
      <p:grpSpPr>
        <a:xfrm>
          <a:off x="0" y="0"/>
          <a:ext cx="0" cy="0"/>
          <a:chOff x="0" y="0"/>
          <a:chExt cx="0" cy="0"/>
        </a:xfrm>
      </p:grpSpPr>
      <p:pic>
        <p:nvPicPr>
          <p:cNvPr id="11" name="Picture 7"/>
          <p:cNvPicPr/>
          <p:nvPr/>
        </p:nvPicPr>
        <p:blipFill>
          <a:blip r:embed="rId14"/>
          <a:srcRect l="3610"/>
          <a:stretch/>
        </p:blipFill>
        <p:spPr>
          <a:xfrm>
            <a:off x="0" y="2669760"/>
            <a:ext cx="4036680" cy="4187880"/>
          </a:xfrm>
          <a:prstGeom prst="rect">
            <a:avLst/>
          </a:prstGeom>
          <a:ln>
            <a:noFill/>
          </a:ln>
        </p:spPr>
      </p:pic>
      <p:pic>
        <p:nvPicPr>
          <p:cNvPr id="12" name="Picture 6"/>
          <p:cNvPicPr/>
          <p:nvPr/>
        </p:nvPicPr>
        <p:blipFill>
          <a:blip r:embed="rId15"/>
          <a:srcRect l="35647"/>
          <a:stretch/>
        </p:blipFill>
        <p:spPr>
          <a:xfrm>
            <a:off x="0" y="2892240"/>
            <a:ext cx="1522080" cy="2365200"/>
          </a:xfrm>
          <a:prstGeom prst="rect">
            <a:avLst/>
          </a:prstGeom>
          <a:ln>
            <a:noFill/>
          </a:ln>
        </p:spPr>
      </p:pic>
      <p:sp>
        <p:nvSpPr>
          <p:cNvPr id="2" name="CustomShape 1"/>
          <p:cNvSpPr/>
          <p:nvPr/>
        </p:nvSpPr>
        <p:spPr>
          <a:xfrm>
            <a:off x="8609040" y="1676520"/>
            <a:ext cx="2819160" cy="2819160"/>
          </a:xfrm>
          <a:prstGeom prst="ellipse">
            <a:avLst/>
          </a:prstGeom>
          <a:gradFill rotWithShape="0">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st="2556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3" name="Picture 8"/>
          <p:cNvPicPr/>
          <p:nvPr/>
        </p:nvPicPr>
        <p:blipFill>
          <a:blip r:embed="rId16"/>
          <a:srcRect t="28812"/>
          <a:stretch/>
        </p:blipFill>
        <p:spPr>
          <a:xfrm>
            <a:off x="7999560" y="0"/>
            <a:ext cx="1603080" cy="1141200"/>
          </a:xfrm>
          <a:prstGeom prst="rect">
            <a:avLst/>
          </a:prstGeom>
          <a:ln>
            <a:noFill/>
          </a:ln>
        </p:spPr>
      </p:pic>
      <p:pic>
        <p:nvPicPr>
          <p:cNvPr id="4" name="Picture 9"/>
          <p:cNvPicPr/>
          <p:nvPr/>
        </p:nvPicPr>
        <p:blipFill>
          <a:blip r:embed="rId17"/>
          <a:srcRect b="23333"/>
          <a:stretch/>
        </p:blipFill>
        <p:spPr>
          <a:xfrm>
            <a:off x="8609040" y="6095880"/>
            <a:ext cx="993240" cy="761760"/>
          </a:xfrm>
          <a:prstGeom prst="rect">
            <a:avLst/>
          </a:prstGeom>
          <a:ln>
            <a:noFill/>
          </a:ln>
        </p:spPr>
      </p:pic>
      <p:sp>
        <p:nvSpPr>
          <p:cNvPr id="5" name="CustomShape 2"/>
          <p:cNvSpPr/>
          <p:nvPr/>
        </p:nvSpPr>
        <p:spPr>
          <a:xfrm>
            <a:off x="10437840" y="0"/>
            <a:ext cx="685440" cy="1142640"/>
          </a:xfrm>
          <a:prstGeom prst="rect">
            <a:avLst/>
          </a:prstGeom>
          <a:solidFill>
            <a:schemeClr val="accent1"/>
          </a:solidFill>
          <a:ln>
            <a:noFill/>
          </a:ln>
          <a:effectLst>
            <a:outerShdw blurRad="38100" dist="2556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6" name="PlaceHolder 3"/>
          <p:cNvSpPr>
            <a:spLocks noGrp="1"/>
          </p:cNvSpPr>
          <p:nvPr>
            <p:ph type="dt"/>
          </p:nvPr>
        </p:nvSpPr>
        <p:spPr>
          <a:xfrm rot="5400000">
            <a:off x="10155600" y="1790640"/>
            <a:ext cx="990360" cy="304560"/>
          </a:xfrm>
          <a:prstGeom prst="rect">
            <a:avLst/>
          </a:prstGeom>
        </p:spPr>
        <p:txBody>
          <a:bodyPr>
            <a:noAutofit/>
          </a:bodyPr>
          <a:lstStyle/>
          <a:p>
            <a:pPr>
              <a:lnSpc>
                <a:spcPct val="100000"/>
              </a:lnSpc>
            </a:pPr>
            <a:fld id="{08EFE20D-C6CD-4203-9297-89B7FF6F82DF}" type="datetime">
              <a:rPr lang="el-GR" sz="1100" b="0" strike="noStrike" spc="-1">
                <a:solidFill>
                  <a:srgbClr val="FFFFFF"/>
                </a:solidFill>
                <a:latin typeface="Century Gothic"/>
              </a:rPr>
              <a:t>23/11/2021</a:t>
            </a:fld>
            <a:endParaRPr lang="el-GR" sz="1100" b="0" strike="noStrike" spc="-1">
              <a:latin typeface="Times New Roman"/>
            </a:endParaRPr>
          </a:p>
        </p:txBody>
      </p:sp>
      <p:sp>
        <p:nvSpPr>
          <p:cNvPr id="7" name="PlaceHolder 4"/>
          <p:cNvSpPr>
            <a:spLocks noGrp="1"/>
          </p:cNvSpPr>
          <p:nvPr>
            <p:ph type="ftr"/>
          </p:nvPr>
        </p:nvSpPr>
        <p:spPr>
          <a:xfrm rot="5400000">
            <a:off x="8951760" y="3225240"/>
            <a:ext cx="3859560" cy="304560"/>
          </a:xfrm>
          <a:prstGeom prst="rect">
            <a:avLst/>
          </a:prstGeom>
        </p:spPr>
        <p:txBody>
          <a:bodyPr anchor="b">
            <a:noAutofit/>
          </a:bodyPr>
          <a:lstStyle/>
          <a:p>
            <a:endParaRPr lang="el-GR" sz="2400" b="0" strike="noStrike" spc="-1">
              <a:latin typeface="Times New Roman"/>
            </a:endParaRPr>
          </a:p>
        </p:txBody>
      </p:sp>
      <p:sp>
        <p:nvSpPr>
          <p:cNvPr id="8" name="PlaceHolder 5"/>
          <p:cNvSpPr>
            <a:spLocks noGrp="1"/>
          </p:cNvSpPr>
          <p:nvPr>
            <p:ph type="sldNum"/>
          </p:nvPr>
        </p:nvSpPr>
        <p:spPr>
          <a:xfrm>
            <a:off x="10352520" y="295560"/>
            <a:ext cx="837720" cy="767160"/>
          </a:xfrm>
          <a:prstGeom prst="rect">
            <a:avLst/>
          </a:prstGeom>
        </p:spPr>
        <p:txBody>
          <a:bodyPr anchor="b">
            <a:noAutofit/>
          </a:bodyPr>
          <a:lstStyle/>
          <a:p>
            <a:pPr algn="ctr">
              <a:lnSpc>
                <a:spcPct val="100000"/>
              </a:lnSpc>
            </a:pPr>
            <a:fld id="{282A2A54-05F6-4E80-B00F-B1126305F6DE}" type="slidenum">
              <a:rPr lang="el-GR" sz="2800" b="0" strike="noStrike" spc="-1">
                <a:solidFill>
                  <a:srgbClr val="FFFFFF"/>
                </a:solidFill>
                <a:latin typeface="Century Gothic"/>
              </a:rPr>
              <a:t>‹#›</a:t>
            </a:fld>
            <a:endParaRPr lang="el-GR" sz="2800" b="0" strike="noStrike" spc="-1">
              <a:latin typeface="Times New Roman"/>
            </a:endParaRPr>
          </a:p>
        </p:txBody>
      </p:sp>
      <p:sp>
        <p:nvSpPr>
          <p:cNvPr id="9" name="PlaceHolder 6"/>
          <p:cNvSpPr>
            <a:spLocks noGrp="1"/>
          </p:cNvSpPr>
          <p:nvPr>
            <p:ph type="title"/>
          </p:nvPr>
        </p:nvSpPr>
        <p:spPr>
          <a:xfrm>
            <a:off x="609480" y="273600"/>
            <a:ext cx="10972440" cy="1144800"/>
          </a:xfrm>
          <a:prstGeom prst="rect">
            <a:avLst/>
          </a:prstGeom>
        </p:spPr>
        <p:txBody>
          <a:bodyPr lIns="0" tIns="0" rIns="0" bIns="0" anchor="ctr">
            <a:noAutofit/>
          </a:bodyPr>
          <a:lstStyle/>
          <a:p>
            <a:r>
              <a:rPr lang="en-US" sz="1800" b="0" strike="noStrike" spc="-1">
                <a:solidFill>
                  <a:srgbClr val="FFFFFF"/>
                </a:solidFill>
                <a:latin typeface="Century Gothic"/>
              </a:rPr>
              <a:t>Click to edit the title text format</a:t>
            </a:r>
          </a:p>
        </p:txBody>
      </p:sp>
      <p:sp>
        <p:nvSpPr>
          <p:cNvPr id="10" name="PlaceHolder 7"/>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2000" b="0" strike="noStrike" spc="-1">
                <a:solidFill>
                  <a:srgbClr val="FFFFFF"/>
                </a:solidFill>
                <a:latin typeface="Century Gothic"/>
              </a:rPr>
              <a:t>Click to edit the outline text format</a:t>
            </a:r>
          </a:p>
          <a:p>
            <a:pPr marL="864000" lvl="1" indent="-324000">
              <a:spcBef>
                <a:spcPts val="1134"/>
              </a:spcBef>
              <a:buClr>
                <a:srgbClr val="000000"/>
              </a:buClr>
              <a:buSzPct val="75000"/>
              <a:buFont typeface="Symbol" charset="2"/>
              <a:buChar char=""/>
            </a:pPr>
            <a:r>
              <a:rPr lang="en-US" sz="1600" b="0" strike="noStrike" spc="-1">
                <a:solidFill>
                  <a:srgbClr val="FFFFFF"/>
                </a:solidFill>
                <a:latin typeface="Century Gothic"/>
              </a:rPr>
              <a:t>Second Outline Level</a:t>
            </a:r>
          </a:p>
          <a:p>
            <a:pPr marL="1296000" lvl="2" indent="-288000">
              <a:spcBef>
                <a:spcPts val="850"/>
              </a:spcBef>
              <a:buClr>
                <a:srgbClr val="000000"/>
              </a:buClr>
              <a:buSzPct val="45000"/>
              <a:buFont typeface="Wingdings" charset="2"/>
              <a:buChar char=""/>
            </a:pPr>
            <a:r>
              <a:rPr lang="en-US" sz="1400" b="0" strike="noStrike" spc="-1">
                <a:solidFill>
                  <a:srgbClr val="FFFFFF"/>
                </a:solidFill>
                <a:latin typeface="Century Gothic"/>
              </a:rPr>
              <a:t>Third Outline Level</a:t>
            </a:r>
          </a:p>
          <a:p>
            <a:pPr marL="1728000" lvl="3" indent="-216000">
              <a:spcBef>
                <a:spcPts val="567"/>
              </a:spcBef>
              <a:buClr>
                <a:srgbClr val="000000"/>
              </a:buClr>
              <a:buSzPct val="75000"/>
              <a:buFont typeface="Symbol" charset="2"/>
              <a:buChar char=""/>
            </a:pPr>
            <a:r>
              <a:rPr lang="en-US" sz="1400" b="0" strike="noStrike" spc="-1">
                <a:solidFill>
                  <a:srgbClr val="FFFFFF"/>
                </a:solidFill>
                <a:latin typeface="Century Gothic"/>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FFFFFF"/>
                </a:solidFill>
                <a:latin typeface="Century Gothic"/>
              </a:rPr>
              <a:t>Fifth Outline Level</a:t>
            </a:r>
          </a:p>
          <a:p>
            <a:pPr marL="2592000" lvl="5" indent="-216000">
              <a:spcBef>
                <a:spcPts val="283"/>
              </a:spcBef>
              <a:buClr>
                <a:srgbClr val="000000"/>
              </a:buClr>
              <a:buSzPct val="45000"/>
              <a:buFont typeface="Wingdings" charset="2"/>
              <a:buChar char=""/>
            </a:pPr>
            <a:r>
              <a:rPr lang="en-US" sz="2000" b="0" strike="noStrike" spc="-1">
                <a:solidFill>
                  <a:srgbClr val="FFFFFF"/>
                </a:solidFill>
                <a:latin typeface="Century Gothic"/>
              </a:rPr>
              <a:t>Sixth Outline Level</a:t>
            </a:r>
          </a:p>
          <a:p>
            <a:pPr marL="3024000" lvl="6" indent="-216000">
              <a:spcBef>
                <a:spcPts val="283"/>
              </a:spcBef>
              <a:buClr>
                <a:srgbClr val="000000"/>
              </a:buClr>
              <a:buSzPct val="45000"/>
              <a:buFont typeface="Wingdings" charset="2"/>
              <a:buChar char=""/>
            </a:pPr>
            <a:r>
              <a:rPr lang="en-US" sz="2000" b="0" strike="noStrike" spc="-1">
                <a:solidFill>
                  <a:srgbClr val="FFFFFF"/>
                </a:solidFill>
                <a:latin typeface="Century Gothic"/>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78A26"/>
        </a:solidFill>
        <a:effectLst/>
      </p:bgPr>
    </p:bg>
    <p:spTree>
      <p:nvGrpSpPr>
        <p:cNvPr id="1" name=""/>
        <p:cNvGrpSpPr/>
        <p:nvPr/>
      </p:nvGrpSpPr>
      <p:grpSpPr>
        <a:xfrm>
          <a:off x="0" y="0"/>
          <a:ext cx="0" cy="0"/>
          <a:chOff x="0" y="0"/>
          <a:chExt cx="0" cy="0"/>
        </a:xfrm>
      </p:grpSpPr>
      <p:pic>
        <p:nvPicPr>
          <p:cNvPr id="47" name="Picture 7"/>
          <p:cNvPicPr/>
          <p:nvPr/>
        </p:nvPicPr>
        <p:blipFill>
          <a:blip r:embed="rId14"/>
          <a:srcRect l="3610"/>
          <a:stretch/>
        </p:blipFill>
        <p:spPr>
          <a:xfrm>
            <a:off x="0" y="2669760"/>
            <a:ext cx="4036680" cy="4187880"/>
          </a:xfrm>
          <a:prstGeom prst="rect">
            <a:avLst/>
          </a:prstGeom>
          <a:ln>
            <a:noFill/>
          </a:ln>
        </p:spPr>
      </p:pic>
      <p:pic>
        <p:nvPicPr>
          <p:cNvPr id="48" name="Picture 6"/>
          <p:cNvPicPr/>
          <p:nvPr/>
        </p:nvPicPr>
        <p:blipFill>
          <a:blip r:embed="rId15"/>
          <a:srcRect l="35647"/>
          <a:stretch/>
        </p:blipFill>
        <p:spPr>
          <a:xfrm>
            <a:off x="0" y="2892240"/>
            <a:ext cx="1522080" cy="2365200"/>
          </a:xfrm>
          <a:prstGeom prst="rect">
            <a:avLst/>
          </a:prstGeom>
          <a:ln>
            <a:noFill/>
          </a:ln>
        </p:spPr>
      </p:pic>
      <p:sp>
        <p:nvSpPr>
          <p:cNvPr id="49" name="CustomShape 1"/>
          <p:cNvSpPr/>
          <p:nvPr/>
        </p:nvSpPr>
        <p:spPr>
          <a:xfrm>
            <a:off x="8609040" y="1676520"/>
            <a:ext cx="2819160" cy="2819160"/>
          </a:xfrm>
          <a:prstGeom prst="ellipse">
            <a:avLst/>
          </a:prstGeom>
          <a:gradFill rotWithShape="0">
            <a:gsLst>
              <a:gs pos="0">
                <a:schemeClr val="bg2">
                  <a:lumMod val="40000"/>
                  <a:lumOff val="60000"/>
                  <a:alpha val="7000"/>
                </a:schemeClr>
              </a:gs>
              <a:gs pos="36000">
                <a:schemeClr val="bg2">
                  <a:lumMod val="40000"/>
                  <a:lumOff val="60000"/>
                  <a:alpha val="6000"/>
                </a:schemeClr>
              </a:gs>
              <a:gs pos="69000">
                <a:schemeClr val="bg2">
                  <a:lumMod val="40000"/>
                  <a:lumOff val="60000"/>
                  <a:alpha val="0"/>
                </a:schemeClr>
              </a:gs>
            </a:gsLst>
            <a:lin ang="0"/>
          </a:gradFill>
          <a:ln>
            <a:noFill/>
          </a:ln>
          <a:effectLst>
            <a:outerShdw blurRad="38100" dist="25560" dir="5400000" rotWithShape="0">
              <a:srgbClr val="000000">
                <a:alpha val="45000"/>
              </a:srgbClr>
            </a:outerShdw>
          </a:effectLst>
        </p:spPr>
        <p:style>
          <a:lnRef idx="1">
            <a:schemeClr val="accent1"/>
          </a:lnRef>
          <a:fillRef idx="3">
            <a:schemeClr val="accent1"/>
          </a:fillRef>
          <a:effectRef idx="2">
            <a:schemeClr val="accent1"/>
          </a:effectRef>
          <a:fontRef idx="minor"/>
        </p:style>
      </p:sp>
      <p:pic>
        <p:nvPicPr>
          <p:cNvPr id="50" name="Picture 8"/>
          <p:cNvPicPr/>
          <p:nvPr/>
        </p:nvPicPr>
        <p:blipFill>
          <a:blip r:embed="rId16"/>
          <a:srcRect t="28812"/>
          <a:stretch/>
        </p:blipFill>
        <p:spPr>
          <a:xfrm>
            <a:off x="7999560" y="0"/>
            <a:ext cx="1603080" cy="1141200"/>
          </a:xfrm>
          <a:prstGeom prst="rect">
            <a:avLst/>
          </a:prstGeom>
          <a:ln>
            <a:noFill/>
          </a:ln>
        </p:spPr>
      </p:pic>
      <p:pic>
        <p:nvPicPr>
          <p:cNvPr id="51" name="Picture 9"/>
          <p:cNvPicPr/>
          <p:nvPr/>
        </p:nvPicPr>
        <p:blipFill>
          <a:blip r:embed="rId17"/>
          <a:srcRect b="23333"/>
          <a:stretch/>
        </p:blipFill>
        <p:spPr>
          <a:xfrm>
            <a:off x="8609040" y="6095880"/>
            <a:ext cx="993240" cy="761760"/>
          </a:xfrm>
          <a:prstGeom prst="rect">
            <a:avLst/>
          </a:prstGeom>
          <a:ln>
            <a:noFill/>
          </a:ln>
        </p:spPr>
      </p:pic>
      <p:sp>
        <p:nvSpPr>
          <p:cNvPr id="52" name="CustomShape 2"/>
          <p:cNvSpPr/>
          <p:nvPr/>
        </p:nvSpPr>
        <p:spPr>
          <a:xfrm>
            <a:off x="10437840" y="0"/>
            <a:ext cx="685440" cy="1142640"/>
          </a:xfrm>
          <a:prstGeom prst="rect">
            <a:avLst/>
          </a:prstGeom>
          <a:solidFill>
            <a:schemeClr val="accent1"/>
          </a:solidFill>
          <a:ln>
            <a:noFill/>
          </a:ln>
          <a:effectLst>
            <a:outerShdw blurRad="38100" dist="25560" dir="5400000" rotWithShape="0">
              <a:srgbClr val="000000">
                <a:alpha val="45000"/>
              </a:srgbClr>
            </a:outerShdw>
          </a:effectLst>
        </p:spPr>
        <p:style>
          <a:lnRef idx="1">
            <a:schemeClr val="accent1"/>
          </a:lnRef>
          <a:fillRef idx="3">
            <a:schemeClr val="accent1"/>
          </a:fillRef>
          <a:effectRef idx="2">
            <a:schemeClr val="accent1"/>
          </a:effectRef>
          <a:fontRef idx="minor"/>
        </p:style>
      </p:sp>
      <p:sp>
        <p:nvSpPr>
          <p:cNvPr id="53" name="PlaceHolder 3"/>
          <p:cNvSpPr>
            <a:spLocks noGrp="1"/>
          </p:cNvSpPr>
          <p:nvPr>
            <p:ph type="title"/>
          </p:nvPr>
        </p:nvSpPr>
        <p:spPr>
          <a:xfrm>
            <a:off x="646200" y="452880"/>
            <a:ext cx="9404280" cy="1400040"/>
          </a:xfrm>
          <a:prstGeom prst="rect">
            <a:avLst/>
          </a:prstGeom>
        </p:spPr>
        <p:txBody>
          <a:bodyPr>
            <a:noAutofit/>
          </a:bodyPr>
          <a:lstStyle/>
          <a:p>
            <a:pPr>
              <a:lnSpc>
                <a:spcPct val="100000"/>
              </a:lnSpc>
            </a:pPr>
            <a:r>
              <a:rPr lang="en-US" sz="4200" b="0" strike="noStrike" spc="-1">
                <a:solidFill>
                  <a:srgbClr val="E3DED1"/>
                </a:solidFill>
                <a:latin typeface="Century Gothic"/>
              </a:rPr>
              <a:t>Click to edit Master title style</a:t>
            </a:r>
            <a:endParaRPr lang="en-US" sz="4200" b="0" strike="noStrike" spc="-1">
              <a:solidFill>
                <a:srgbClr val="FFFFFF"/>
              </a:solidFill>
              <a:latin typeface="Century Gothic"/>
            </a:endParaRPr>
          </a:p>
        </p:txBody>
      </p:sp>
      <p:sp>
        <p:nvSpPr>
          <p:cNvPr id="54" name="PlaceHolder 4"/>
          <p:cNvSpPr>
            <a:spLocks noGrp="1"/>
          </p:cNvSpPr>
          <p:nvPr>
            <p:ph type="body"/>
          </p:nvPr>
        </p:nvSpPr>
        <p:spPr>
          <a:xfrm>
            <a:off x="1103400" y="2053080"/>
            <a:ext cx="8946360" cy="4195080"/>
          </a:xfrm>
          <a:prstGeom prst="rect">
            <a:avLst/>
          </a:prstGeom>
        </p:spPr>
        <p:txBody>
          <a:bodyPr>
            <a:noAutofit/>
          </a:bodyPr>
          <a:lstStyle/>
          <a:p>
            <a:pPr marL="343080" indent="-342720">
              <a:lnSpc>
                <a:spcPct val="100000"/>
              </a:lnSpc>
              <a:spcBef>
                <a:spcPts val="1001"/>
              </a:spcBef>
              <a:buClr>
                <a:srgbClr val="549E39"/>
              </a:buClr>
              <a:buSzPct val="80000"/>
              <a:buFont typeface="Wingdings 3" charset="2"/>
              <a:buChar char=""/>
            </a:pPr>
            <a:r>
              <a:rPr lang="en-US" sz="2000" b="0" strike="noStrike" spc="-1">
                <a:solidFill>
                  <a:srgbClr val="FFFFFF"/>
                </a:solidFill>
                <a:latin typeface="Century Gothic"/>
              </a:rPr>
              <a:t>Click to edit Master text styles</a:t>
            </a:r>
          </a:p>
          <a:p>
            <a:pPr marL="743040" lvl="1" indent="-285480">
              <a:lnSpc>
                <a:spcPct val="100000"/>
              </a:lnSpc>
              <a:spcBef>
                <a:spcPts val="1001"/>
              </a:spcBef>
              <a:buClr>
                <a:srgbClr val="549E39"/>
              </a:buClr>
              <a:buSzPct val="80000"/>
              <a:buFont typeface="Wingdings 3" charset="2"/>
              <a:buChar char=""/>
            </a:pPr>
            <a:r>
              <a:rPr lang="en-US" sz="1800" b="0" strike="noStrike" spc="-1">
                <a:solidFill>
                  <a:srgbClr val="FFFFFF"/>
                </a:solidFill>
                <a:latin typeface="Century Gothic"/>
              </a:rPr>
              <a:t>Second level</a:t>
            </a:r>
          </a:p>
          <a:p>
            <a:pPr marL="1143000" lvl="2" indent="-228240">
              <a:lnSpc>
                <a:spcPct val="100000"/>
              </a:lnSpc>
              <a:spcBef>
                <a:spcPts val="1001"/>
              </a:spcBef>
              <a:buClr>
                <a:srgbClr val="549E39"/>
              </a:buClr>
              <a:buSzPct val="80000"/>
              <a:buFont typeface="Wingdings 3" charset="2"/>
              <a:buChar char=""/>
            </a:pPr>
            <a:r>
              <a:rPr lang="en-US" sz="1600" b="0" strike="noStrike" spc="-1">
                <a:solidFill>
                  <a:srgbClr val="FFFFFF"/>
                </a:solidFill>
                <a:latin typeface="Century Gothic"/>
              </a:rPr>
              <a:t>Third level</a:t>
            </a:r>
          </a:p>
          <a:p>
            <a:pPr marL="1600200" lvl="3" indent="-228240">
              <a:lnSpc>
                <a:spcPct val="100000"/>
              </a:lnSpc>
              <a:spcBef>
                <a:spcPts val="1001"/>
              </a:spcBef>
              <a:buClr>
                <a:srgbClr val="549E39"/>
              </a:buClr>
              <a:buSzPct val="80000"/>
              <a:buFont typeface="Wingdings 3" charset="2"/>
              <a:buChar char=""/>
            </a:pPr>
            <a:r>
              <a:rPr lang="en-US" sz="1400" b="0" strike="noStrike" spc="-1">
                <a:solidFill>
                  <a:srgbClr val="FFFFFF"/>
                </a:solidFill>
                <a:latin typeface="Century Gothic"/>
              </a:rPr>
              <a:t>Fourth level</a:t>
            </a:r>
          </a:p>
          <a:p>
            <a:pPr marL="2057400" lvl="4" indent="-228240">
              <a:lnSpc>
                <a:spcPct val="100000"/>
              </a:lnSpc>
              <a:spcBef>
                <a:spcPts val="1001"/>
              </a:spcBef>
              <a:buClr>
                <a:srgbClr val="549E39"/>
              </a:buClr>
              <a:buSzPct val="80000"/>
              <a:buFont typeface="Wingdings 3" charset="2"/>
              <a:buChar char=""/>
            </a:pPr>
            <a:r>
              <a:rPr lang="en-US" sz="1400" b="0" strike="noStrike" spc="-1">
                <a:solidFill>
                  <a:srgbClr val="FFFFFF"/>
                </a:solidFill>
                <a:latin typeface="Century Gothic"/>
              </a:rPr>
              <a:t>Fifth level</a:t>
            </a:r>
          </a:p>
        </p:txBody>
      </p:sp>
      <p:sp>
        <p:nvSpPr>
          <p:cNvPr id="55" name="PlaceHolder 5"/>
          <p:cNvSpPr>
            <a:spLocks noGrp="1"/>
          </p:cNvSpPr>
          <p:nvPr>
            <p:ph type="dt"/>
          </p:nvPr>
        </p:nvSpPr>
        <p:spPr>
          <a:xfrm rot="5400000">
            <a:off x="10155600" y="1790640"/>
            <a:ext cx="990360" cy="304560"/>
          </a:xfrm>
          <a:prstGeom prst="rect">
            <a:avLst/>
          </a:prstGeom>
        </p:spPr>
        <p:txBody>
          <a:bodyPr>
            <a:noAutofit/>
          </a:bodyPr>
          <a:lstStyle/>
          <a:p>
            <a:pPr>
              <a:lnSpc>
                <a:spcPct val="100000"/>
              </a:lnSpc>
            </a:pPr>
            <a:fld id="{71486417-BB6D-4B17-9E6A-F1A8A3487702}" type="datetime">
              <a:rPr lang="el-GR" sz="1100" b="0" strike="noStrike" spc="-1">
                <a:solidFill>
                  <a:srgbClr val="FFFFFF"/>
                </a:solidFill>
                <a:latin typeface="Century Gothic"/>
              </a:rPr>
              <a:t>23/11/2021</a:t>
            </a:fld>
            <a:endParaRPr lang="el-GR" sz="1100" b="0" strike="noStrike" spc="-1">
              <a:latin typeface="Times New Roman"/>
            </a:endParaRPr>
          </a:p>
        </p:txBody>
      </p:sp>
      <p:sp>
        <p:nvSpPr>
          <p:cNvPr id="56" name="PlaceHolder 6"/>
          <p:cNvSpPr>
            <a:spLocks noGrp="1"/>
          </p:cNvSpPr>
          <p:nvPr>
            <p:ph type="ftr"/>
          </p:nvPr>
        </p:nvSpPr>
        <p:spPr>
          <a:xfrm rot="5400000">
            <a:off x="8951760" y="3225240"/>
            <a:ext cx="3859560" cy="304560"/>
          </a:xfrm>
          <a:prstGeom prst="rect">
            <a:avLst/>
          </a:prstGeom>
        </p:spPr>
        <p:txBody>
          <a:bodyPr anchor="b">
            <a:noAutofit/>
          </a:bodyPr>
          <a:lstStyle/>
          <a:p>
            <a:endParaRPr lang="el-GR" sz="2400" b="0" strike="noStrike" spc="-1">
              <a:latin typeface="Times New Roman"/>
            </a:endParaRPr>
          </a:p>
        </p:txBody>
      </p:sp>
      <p:sp>
        <p:nvSpPr>
          <p:cNvPr id="57" name="PlaceHolder 7"/>
          <p:cNvSpPr>
            <a:spLocks noGrp="1"/>
          </p:cNvSpPr>
          <p:nvPr>
            <p:ph type="sldNum"/>
          </p:nvPr>
        </p:nvSpPr>
        <p:spPr>
          <a:xfrm>
            <a:off x="10352520" y="295560"/>
            <a:ext cx="837720" cy="767160"/>
          </a:xfrm>
          <a:prstGeom prst="rect">
            <a:avLst/>
          </a:prstGeom>
        </p:spPr>
        <p:txBody>
          <a:bodyPr anchor="b">
            <a:noAutofit/>
          </a:bodyPr>
          <a:lstStyle/>
          <a:p>
            <a:pPr algn="ctr">
              <a:lnSpc>
                <a:spcPct val="100000"/>
              </a:lnSpc>
            </a:pPr>
            <a:fld id="{658EEF38-C028-461E-8332-D90916505AE0}" type="slidenum">
              <a:rPr lang="el-GR" sz="2800" b="0" strike="noStrike" spc="-1">
                <a:solidFill>
                  <a:srgbClr val="FFFFFF"/>
                </a:solidFill>
                <a:latin typeface="Century Gothic"/>
              </a:rPr>
              <a:t>‹#›</a:t>
            </a:fld>
            <a:endParaRPr lang="el-GR" sz="28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24.emf"/><Relationship Id="rId5" Type="http://schemas.openxmlformats.org/officeDocument/2006/relationships/image" Target="../media/image22.emf"/><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19.emf"/><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ustomShape 1"/>
          <p:cNvSpPr/>
          <p:nvPr/>
        </p:nvSpPr>
        <p:spPr>
          <a:xfrm>
            <a:off x="195120" y="2003400"/>
            <a:ext cx="11801160" cy="100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gn="r">
              <a:lnSpc>
                <a:spcPct val="100000"/>
              </a:lnSpc>
            </a:pPr>
            <a:endParaRPr lang="el-GR" sz="1800" b="0" strike="noStrike" spc="-1">
              <a:latin typeface="Arial"/>
            </a:endParaRPr>
          </a:p>
          <a:p>
            <a:pPr marL="457200" algn="r">
              <a:lnSpc>
                <a:spcPct val="100000"/>
              </a:lnSpc>
            </a:pPr>
            <a:endParaRPr lang="el-GR" sz="1800" b="0" strike="noStrike" spc="-1">
              <a:latin typeface="Arial"/>
            </a:endParaRPr>
          </a:p>
          <a:p>
            <a:pPr marL="457200" algn="r">
              <a:lnSpc>
                <a:spcPct val="100000"/>
              </a:lnSpc>
            </a:pPr>
            <a:endParaRPr lang="el-GR" sz="1800" b="0" strike="noStrike" spc="-1">
              <a:latin typeface="Arial"/>
            </a:endParaRPr>
          </a:p>
          <a:p>
            <a:pPr marL="457200" algn="r">
              <a:lnSpc>
                <a:spcPct val="100000"/>
              </a:lnSpc>
            </a:pPr>
            <a:endParaRPr lang="el-GR" sz="1800" b="0" strike="noStrike" spc="-1">
              <a:latin typeface="Arial"/>
            </a:endParaRPr>
          </a:p>
        </p:txBody>
      </p:sp>
      <p:pic>
        <p:nvPicPr>
          <p:cNvPr id="102" name="Picture 1"/>
          <p:cNvPicPr/>
          <p:nvPr/>
        </p:nvPicPr>
        <p:blipFill>
          <a:blip r:embed="rId3"/>
          <a:stretch/>
        </p:blipFill>
        <p:spPr>
          <a:xfrm>
            <a:off x="4079776" y="100043"/>
            <a:ext cx="2160240" cy="1157400"/>
          </a:xfrm>
          <a:prstGeom prst="rect">
            <a:avLst/>
          </a:prstGeom>
          <a:ln>
            <a:noFill/>
          </a:ln>
        </p:spPr>
      </p:pic>
      <p:grpSp>
        <p:nvGrpSpPr>
          <p:cNvPr id="103" name="Group 3"/>
          <p:cNvGrpSpPr/>
          <p:nvPr/>
        </p:nvGrpSpPr>
        <p:grpSpPr>
          <a:xfrm>
            <a:off x="1055520" y="108720"/>
            <a:ext cx="8805600" cy="1171080"/>
            <a:chOff x="1055520" y="108720"/>
            <a:chExt cx="8805600" cy="1171080"/>
          </a:xfrm>
        </p:grpSpPr>
        <p:pic>
          <p:nvPicPr>
            <p:cNvPr id="104" name="Picture 3"/>
            <p:cNvPicPr/>
            <p:nvPr/>
          </p:nvPicPr>
          <p:blipFill>
            <a:blip r:embed="rId4"/>
            <a:stretch/>
          </p:blipFill>
          <p:spPr>
            <a:xfrm>
              <a:off x="1055520" y="108720"/>
              <a:ext cx="1519560" cy="1157400"/>
            </a:xfrm>
            <a:prstGeom prst="rect">
              <a:avLst/>
            </a:prstGeom>
            <a:ln>
              <a:noFill/>
            </a:ln>
          </p:spPr>
        </p:pic>
        <p:pic>
          <p:nvPicPr>
            <p:cNvPr id="106" name="Picture 6"/>
            <p:cNvPicPr/>
            <p:nvPr/>
          </p:nvPicPr>
          <p:blipFill>
            <a:blip r:embed="rId5"/>
            <a:stretch/>
          </p:blipFill>
          <p:spPr>
            <a:xfrm>
              <a:off x="8270640" y="122400"/>
              <a:ext cx="1590480" cy="1157400"/>
            </a:xfrm>
            <a:prstGeom prst="rect">
              <a:avLst/>
            </a:prstGeom>
            <a:ln>
              <a:noFill/>
            </a:ln>
          </p:spPr>
        </p:pic>
      </p:grpSp>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15300" y="6165304"/>
            <a:ext cx="8540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02967CFD-8B77-4F19-8581-9E30B629AB5B}"/>
              </a:ext>
            </a:extLst>
          </p:cNvPr>
          <p:cNvSpPr txBox="1"/>
          <p:nvPr/>
        </p:nvSpPr>
        <p:spPr>
          <a:xfrm>
            <a:off x="541059" y="2228671"/>
            <a:ext cx="11089232" cy="2400657"/>
          </a:xfrm>
          <a:prstGeom prst="rect">
            <a:avLst/>
          </a:prstGeom>
          <a:noFill/>
        </p:spPr>
        <p:txBody>
          <a:bodyPr wrap="square">
            <a:spAutoFit/>
          </a:bodyPr>
          <a:lstStyle/>
          <a:p>
            <a:pPr algn="ctr">
              <a:lnSpc>
                <a:spcPct val="100000"/>
              </a:lnSpc>
            </a:pPr>
            <a:r>
              <a:rPr lang="el-GR" sz="5000" b="1" strike="noStrike" spc="-1" dirty="0">
                <a:solidFill>
                  <a:srgbClr val="FFFFFF"/>
                </a:solidFill>
                <a:latin typeface="Century Gothic"/>
              </a:rPr>
              <a:t>GREECE: THREATS TO MARINE TURTLES IN THINES KIPARISSIAS</a:t>
            </a:r>
            <a:r>
              <a:rPr lang="en-US" sz="5000" b="1" strike="noStrike" spc="-1" dirty="0">
                <a:solidFill>
                  <a:srgbClr val="FFFFFF"/>
                </a:solidFill>
                <a:latin typeface="Century Gothic"/>
              </a:rPr>
              <a:t> (2010/5)</a:t>
            </a:r>
            <a:endParaRPr lang="el-GR" sz="5000" b="0" strike="noStrike" spc="-1" dirty="0">
              <a:latin typeface="Arial"/>
            </a:endParaRPr>
          </a:p>
        </p:txBody>
      </p:sp>
      <p:sp>
        <p:nvSpPr>
          <p:cNvPr id="2" name="TextBox 1">
            <a:extLst>
              <a:ext uri="{FF2B5EF4-FFF2-40B4-BE49-F238E27FC236}">
                <a16:creationId xmlns:a16="http://schemas.microsoft.com/office/drawing/2014/main" id="{B071E2B4-8114-46A7-859A-84462B434EC2}"/>
              </a:ext>
            </a:extLst>
          </p:cNvPr>
          <p:cNvSpPr txBox="1"/>
          <p:nvPr/>
        </p:nvSpPr>
        <p:spPr>
          <a:xfrm>
            <a:off x="1127448" y="1844824"/>
            <a:ext cx="9649072" cy="3024336"/>
          </a:xfrm>
          <a:prstGeom prst="rect">
            <a:avLst/>
          </a:prstGeom>
          <a:noFill/>
          <a:ln>
            <a:solidFill>
              <a:schemeClr val="bg1"/>
            </a:solidFill>
          </a:ln>
        </p:spPr>
        <p:txBody>
          <a:bodyPr wrap="square" rtlCol="0">
            <a:spAutoFit/>
          </a:bodyPr>
          <a:lstStyle/>
          <a:p>
            <a:endParaRPr lang="el-G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TextShape 1"/>
          <p:cNvSpPr txBox="1"/>
          <p:nvPr/>
        </p:nvSpPr>
        <p:spPr>
          <a:xfrm>
            <a:off x="109800" y="915840"/>
            <a:ext cx="11742840" cy="4569840"/>
          </a:xfrm>
          <a:prstGeom prst="rect">
            <a:avLst/>
          </a:prstGeom>
          <a:noFill/>
          <a:ln>
            <a:noFill/>
          </a:ln>
        </p:spPr>
        <p:txBody>
          <a:bodyPr>
            <a:noAutofit/>
          </a:bodyPr>
          <a:lstStyle/>
          <a:p>
            <a:pPr algn="just">
              <a:lnSpc>
                <a:spcPct val="100000"/>
              </a:lnSpc>
              <a:spcBef>
                <a:spcPts val="1199"/>
              </a:spcBef>
              <a:spcAft>
                <a:spcPts val="601"/>
              </a:spcAft>
            </a:pPr>
            <a:endParaRPr lang="en-US" sz="2000" b="0" strike="noStrike" spc="-1" dirty="0">
              <a:solidFill>
                <a:srgbClr val="FFFFFF"/>
              </a:solidFill>
              <a:latin typeface="Century Gothic"/>
            </a:endParaRPr>
          </a:p>
          <a:p>
            <a:pPr algn="just">
              <a:lnSpc>
                <a:spcPct val="100000"/>
              </a:lnSpc>
              <a:spcBef>
                <a:spcPts val="1199"/>
              </a:spcBef>
              <a:spcAft>
                <a:spcPts val="601"/>
              </a:spcAft>
            </a:pPr>
            <a:endParaRPr lang="en-US" sz="2000" b="0" strike="noStrike" spc="-1" dirty="0">
              <a:solidFill>
                <a:srgbClr val="FFFFFF"/>
              </a:solidFill>
              <a:latin typeface="Century Gothic"/>
            </a:endParaRPr>
          </a:p>
          <a:p>
            <a:pPr algn="just">
              <a:lnSpc>
                <a:spcPct val="100000"/>
              </a:lnSpc>
              <a:spcBef>
                <a:spcPts val="1199"/>
              </a:spcBef>
              <a:spcAft>
                <a:spcPts val="601"/>
              </a:spcAft>
            </a:pPr>
            <a:endParaRPr lang="en-US" sz="2000" b="0" strike="noStrike" spc="-1" dirty="0">
              <a:solidFill>
                <a:srgbClr val="FFFFFF"/>
              </a:solidFill>
              <a:latin typeface="Century Gothic"/>
            </a:endParaRPr>
          </a:p>
          <a:p>
            <a:pPr marL="343080" indent="-342720" algn="just">
              <a:lnSpc>
                <a:spcPct val="100000"/>
              </a:lnSpc>
              <a:spcBef>
                <a:spcPts val="1001"/>
              </a:spcBef>
            </a:pPr>
            <a:endParaRPr lang="en-US" sz="2000" b="0" strike="noStrike" spc="-1" dirty="0">
              <a:solidFill>
                <a:srgbClr val="FFFFFF"/>
              </a:solidFill>
              <a:latin typeface="Century Gothic"/>
            </a:endParaRPr>
          </a:p>
          <a:p>
            <a:pPr marL="343080" indent="-342720" algn="just">
              <a:lnSpc>
                <a:spcPct val="160000"/>
              </a:lnSpc>
              <a:spcBef>
                <a:spcPts val="1001"/>
              </a:spcBef>
            </a:pPr>
            <a:r>
              <a:rPr lang="en-US" sz="2000" b="0" strike="noStrike" spc="-1" dirty="0">
                <a:solidFill>
                  <a:srgbClr val="D9D9D9"/>
                </a:solidFill>
                <a:latin typeface="Century Gothic"/>
              </a:rPr>
              <a:t>	</a:t>
            </a:r>
            <a:endParaRPr lang="en-US" sz="2000" b="0" strike="noStrike" spc="-1" dirty="0">
              <a:solidFill>
                <a:srgbClr val="FFFFFF"/>
              </a:solidFill>
              <a:latin typeface="Century Gothic"/>
            </a:endParaRPr>
          </a:p>
          <a:p>
            <a:pPr algn="just">
              <a:lnSpc>
                <a:spcPct val="100000"/>
              </a:lnSpc>
              <a:spcBef>
                <a:spcPts val="1001"/>
              </a:spcBef>
            </a:pPr>
            <a:endParaRPr lang="en-US" sz="2000" b="0" strike="noStrike" spc="-1" dirty="0">
              <a:solidFill>
                <a:srgbClr val="FFFFFF"/>
              </a:solidFill>
              <a:latin typeface="Century Gothic"/>
            </a:endParaRPr>
          </a:p>
        </p:txBody>
      </p:sp>
      <p:pic>
        <p:nvPicPr>
          <p:cNvPr id="126" name="Picture 8"/>
          <p:cNvPicPr/>
          <p:nvPr/>
        </p:nvPicPr>
        <p:blipFill>
          <a:blip r:embed="rId2"/>
          <a:stretch/>
        </p:blipFill>
        <p:spPr>
          <a:xfrm>
            <a:off x="4353247" y="210420"/>
            <a:ext cx="1913760" cy="954000"/>
          </a:xfrm>
          <a:prstGeom prst="rect">
            <a:avLst/>
          </a:prstGeom>
          <a:ln>
            <a:noFill/>
          </a:ln>
        </p:spPr>
      </p:pic>
      <p:grpSp>
        <p:nvGrpSpPr>
          <p:cNvPr id="127" name="Group 2"/>
          <p:cNvGrpSpPr/>
          <p:nvPr/>
        </p:nvGrpSpPr>
        <p:grpSpPr>
          <a:xfrm>
            <a:off x="1055520" y="108720"/>
            <a:ext cx="8805600" cy="1171080"/>
            <a:chOff x="1055520" y="108720"/>
            <a:chExt cx="8805600" cy="1171080"/>
          </a:xfrm>
        </p:grpSpPr>
        <p:pic>
          <p:nvPicPr>
            <p:cNvPr id="128" name="Picture 4"/>
            <p:cNvPicPr/>
            <p:nvPr/>
          </p:nvPicPr>
          <p:blipFill>
            <a:blip r:embed="rId3"/>
            <a:stretch/>
          </p:blipFill>
          <p:spPr>
            <a:xfrm>
              <a:off x="1055520" y="108720"/>
              <a:ext cx="1519560" cy="1157400"/>
            </a:xfrm>
            <a:prstGeom prst="rect">
              <a:avLst/>
            </a:prstGeom>
            <a:ln>
              <a:noFill/>
            </a:ln>
          </p:spPr>
        </p:pic>
        <p:pic>
          <p:nvPicPr>
            <p:cNvPr id="130" name="Picture 6"/>
            <p:cNvPicPr/>
            <p:nvPr/>
          </p:nvPicPr>
          <p:blipFill>
            <a:blip r:embed="rId4"/>
            <a:stretch/>
          </p:blipFill>
          <p:spPr>
            <a:xfrm>
              <a:off x="8270640" y="122400"/>
              <a:ext cx="1590480" cy="1157400"/>
            </a:xfrm>
            <a:prstGeom prst="rect">
              <a:avLst/>
            </a:prstGeom>
            <a:ln>
              <a:noFill/>
            </a:ln>
          </p:spPr>
        </p:pic>
      </p:gr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506" y="1628800"/>
            <a:ext cx="5324475"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016" y="1628800"/>
            <a:ext cx="5416941" cy="3577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2023560" y="6312333"/>
            <a:ext cx="8712968" cy="369332"/>
          </a:xfrm>
          <a:prstGeom prst="rect">
            <a:avLst/>
          </a:prstGeom>
        </p:spPr>
        <p:txBody>
          <a:bodyPr wrap="square">
            <a:spAutoFit/>
          </a:bodyPr>
          <a:lstStyle/>
          <a:p>
            <a:pPr algn="ctr">
              <a:lnSpc>
                <a:spcPct val="100000"/>
              </a:lnSpc>
            </a:pPr>
            <a:r>
              <a:rPr lang="el-GR" b="1" i="1" spc="-1" dirty="0">
                <a:solidFill>
                  <a:srgbClr val="000000"/>
                </a:solidFill>
                <a:effectLst>
                  <a:outerShdw blurRad="38100" dist="38100" dir="2700000" algn="tl">
                    <a:srgbClr val="000000">
                      <a:alpha val="43137"/>
                    </a:srgbClr>
                  </a:outerShdw>
                </a:effectLst>
                <a:latin typeface="Century Gothic"/>
              </a:rPr>
              <a:t>4</a:t>
            </a:r>
            <a:r>
              <a:rPr lang="en-US" b="1" i="1" spc="-1" dirty="0">
                <a:solidFill>
                  <a:srgbClr val="000000"/>
                </a:solidFill>
                <a:effectLst>
                  <a:outerShdw blurRad="38100" dist="38100" dir="2700000" algn="tl">
                    <a:srgbClr val="000000">
                      <a:alpha val="43137"/>
                    </a:srgbClr>
                  </a:outerShdw>
                </a:effectLst>
                <a:latin typeface="Century Gothic"/>
              </a:rPr>
              <a:t>1</a:t>
            </a:r>
            <a:r>
              <a:rPr lang="el-GR" b="1" i="1" spc="-1" dirty="0" err="1">
                <a:solidFill>
                  <a:srgbClr val="000000"/>
                </a:solidFill>
                <a:effectLst>
                  <a:outerShdw blurRad="38100" dist="38100" dir="2700000" algn="tl">
                    <a:srgbClr val="000000">
                      <a:alpha val="43137"/>
                    </a:srgbClr>
                  </a:outerShdw>
                </a:effectLst>
                <a:latin typeface="Century Gothic"/>
              </a:rPr>
              <a:t>th</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meeting</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of</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the</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Standing</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Committee</a:t>
            </a:r>
            <a:r>
              <a:rPr lang="en-US" b="1" i="1" spc="-1" dirty="0">
                <a:solidFill>
                  <a:srgbClr val="000000"/>
                </a:solidFill>
                <a:effectLst>
                  <a:outerShdw blurRad="38100" dist="38100" dir="2700000" algn="tl">
                    <a:srgbClr val="000000">
                      <a:alpha val="43137"/>
                    </a:srgbClr>
                  </a:outerShdw>
                </a:effectLst>
                <a:latin typeface="Century Gothic"/>
              </a:rPr>
              <a:t>, 29 November-3 December 2021</a:t>
            </a:r>
            <a:r>
              <a:rPr lang="el-GR" b="1" i="1" spc="-1" dirty="0">
                <a:solidFill>
                  <a:srgbClr val="000000"/>
                </a:solidFill>
                <a:effectLst>
                  <a:outerShdw blurRad="38100" dist="38100" dir="2700000" algn="tl">
                    <a:srgbClr val="000000">
                      <a:alpha val="43137"/>
                    </a:srgbClr>
                  </a:outerShdw>
                </a:effectLst>
                <a:latin typeface="Century Gothic"/>
              </a:rPr>
              <a:t> </a:t>
            </a:r>
            <a:endParaRPr lang="el-GR" b="1" i="1" spc="-1" dirty="0">
              <a:effectLst>
                <a:outerShdw blurRad="38100" dist="38100" dir="2700000" algn="tl">
                  <a:srgbClr val="000000">
                    <a:alpha val="43137"/>
                  </a:srgbClr>
                </a:outerShdw>
              </a:effectLst>
            </a:endParaRPr>
          </a:p>
        </p:txBody>
      </p:sp>
      <p:sp>
        <p:nvSpPr>
          <p:cNvPr id="11" name="TextBox 10"/>
          <p:cNvSpPr txBox="1"/>
          <p:nvPr/>
        </p:nvSpPr>
        <p:spPr>
          <a:xfrm>
            <a:off x="649506" y="5486480"/>
            <a:ext cx="8640960" cy="400110"/>
          </a:xfrm>
          <a:prstGeom prst="rect">
            <a:avLst/>
          </a:prstGeom>
          <a:noFill/>
        </p:spPr>
        <p:txBody>
          <a:bodyPr wrap="square" rtlCol="0">
            <a:spAutoFit/>
          </a:bodyPr>
          <a:lstStyle/>
          <a:p>
            <a:r>
              <a:rPr lang="en-US" sz="2000" i="1" spc="-1" dirty="0">
                <a:solidFill>
                  <a:srgbClr val="FFFFFF"/>
                </a:solidFill>
                <a:latin typeface="Century Gothic"/>
              </a:rPr>
              <a:t>Photos 3 &amp; 4: Aspects of blocked roads no.3 and 4 respectively </a:t>
            </a:r>
            <a:endParaRPr lang="el-GR" sz="2000" i="1" spc="-1" dirty="0">
              <a:solidFill>
                <a:srgbClr val="FFFFFF"/>
              </a:solidFill>
              <a:latin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TextShape 1"/>
          <p:cNvSpPr txBox="1"/>
          <p:nvPr/>
        </p:nvSpPr>
        <p:spPr>
          <a:xfrm>
            <a:off x="109800" y="915840"/>
            <a:ext cx="11742840" cy="4569840"/>
          </a:xfrm>
          <a:prstGeom prst="rect">
            <a:avLst/>
          </a:prstGeom>
          <a:noFill/>
          <a:ln>
            <a:noFill/>
          </a:ln>
        </p:spPr>
        <p:txBody>
          <a:bodyPr>
            <a:noAutofit/>
          </a:bodyPr>
          <a:lstStyle/>
          <a:p>
            <a:pPr algn="just">
              <a:lnSpc>
                <a:spcPct val="100000"/>
              </a:lnSpc>
              <a:spcBef>
                <a:spcPts val="1199"/>
              </a:spcBef>
              <a:spcAft>
                <a:spcPts val="601"/>
              </a:spcAft>
            </a:pPr>
            <a:endParaRPr lang="en-US" sz="2000" b="0" strike="noStrike" spc="-1" dirty="0">
              <a:solidFill>
                <a:srgbClr val="FFFFFF"/>
              </a:solidFill>
              <a:latin typeface="Century Gothic"/>
            </a:endParaRPr>
          </a:p>
          <a:p>
            <a:pPr algn="just">
              <a:lnSpc>
                <a:spcPct val="100000"/>
              </a:lnSpc>
              <a:spcBef>
                <a:spcPts val="1199"/>
              </a:spcBef>
              <a:spcAft>
                <a:spcPts val="601"/>
              </a:spcAft>
            </a:pPr>
            <a:endParaRPr lang="en-US" sz="2000" b="0" strike="noStrike" spc="-1" dirty="0">
              <a:solidFill>
                <a:srgbClr val="FFFFFF"/>
              </a:solidFill>
              <a:latin typeface="Century Gothic"/>
            </a:endParaRPr>
          </a:p>
          <a:p>
            <a:pPr algn="just">
              <a:lnSpc>
                <a:spcPct val="100000"/>
              </a:lnSpc>
              <a:spcBef>
                <a:spcPts val="1199"/>
              </a:spcBef>
              <a:spcAft>
                <a:spcPts val="601"/>
              </a:spcAft>
            </a:pPr>
            <a:endParaRPr lang="en-US" sz="2000" b="0" strike="noStrike" spc="-1" dirty="0">
              <a:solidFill>
                <a:srgbClr val="FFFFFF"/>
              </a:solidFill>
              <a:latin typeface="Century Gothic"/>
            </a:endParaRPr>
          </a:p>
          <a:p>
            <a:pPr algn="just">
              <a:lnSpc>
                <a:spcPct val="100000"/>
              </a:lnSpc>
              <a:spcBef>
                <a:spcPts val="1199"/>
              </a:spcBef>
              <a:spcAft>
                <a:spcPts val="601"/>
              </a:spcAft>
            </a:pPr>
            <a:endParaRPr lang="en-US" sz="2000" b="0" strike="noStrike" spc="-1" dirty="0">
              <a:solidFill>
                <a:srgbClr val="FFFFFF"/>
              </a:solidFill>
              <a:latin typeface="Century Gothic"/>
            </a:endParaRPr>
          </a:p>
          <a:p>
            <a:pPr algn="just">
              <a:lnSpc>
                <a:spcPct val="100000"/>
              </a:lnSpc>
              <a:spcBef>
                <a:spcPts val="1199"/>
              </a:spcBef>
              <a:spcAft>
                <a:spcPts val="601"/>
              </a:spcAft>
            </a:pPr>
            <a:endParaRPr lang="en-US" sz="2000" b="0" strike="noStrike" spc="-1" dirty="0">
              <a:solidFill>
                <a:srgbClr val="FFFFFF"/>
              </a:solidFill>
              <a:latin typeface="Century Gothic"/>
            </a:endParaRPr>
          </a:p>
          <a:p>
            <a:pPr marL="343080" indent="-342720" algn="just">
              <a:lnSpc>
                <a:spcPct val="100000"/>
              </a:lnSpc>
              <a:spcBef>
                <a:spcPts val="1001"/>
              </a:spcBef>
            </a:pPr>
            <a:endParaRPr lang="en-US" sz="2000" b="0" strike="noStrike" spc="-1" dirty="0">
              <a:solidFill>
                <a:srgbClr val="FFFFFF"/>
              </a:solidFill>
              <a:latin typeface="Century Gothic"/>
            </a:endParaRPr>
          </a:p>
          <a:p>
            <a:pPr marL="343080" indent="-342720" algn="just">
              <a:lnSpc>
                <a:spcPct val="160000"/>
              </a:lnSpc>
              <a:spcBef>
                <a:spcPts val="1001"/>
              </a:spcBef>
            </a:pPr>
            <a:r>
              <a:rPr lang="en-US" sz="2000" b="0" strike="noStrike" spc="-1" dirty="0">
                <a:solidFill>
                  <a:srgbClr val="D9D9D9"/>
                </a:solidFill>
                <a:latin typeface="Century Gothic"/>
              </a:rPr>
              <a:t>	</a:t>
            </a:r>
            <a:endParaRPr lang="en-US" sz="2000" b="0" strike="noStrike" spc="-1" dirty="0">
              <a:solidFill>
                <a:srgbClr val="FFFFFF"/>
              </a:solidFill>
              <a:latin typeface="Century Gothic"/>
            </a:endParaRPr>
          </a:p>
          <a:p>
            <a:pPr algn="just">
              <a:lnSpc>
                <a:spcPct val="100000"/>
              </a:lnSpc>
              <a:spcBef>
                <a:spcPts val="1001"/>
              </a:spcBef>
            </a:pPr>
            <a:endParaRPr lang="en-US" sz="2000" b="0" strike="noStrike" spc="-1" dirty="0">
              <a:solidFill>
                <a:srgbClr val="FFFFFF"/>
              </a:solidFill>
              <a:latin typeface="Century Gothic"/>
            </a:endParaRPr>
          </a:p>
        </p:txBody>
      </p:sp>
      <p:pic>
        <p:nvPicPr>
          <p:cNvPr id="138" name="Picture 8"/>
          <p:cNvPicPr/>
          <p:nvPr/>
        </p:nvPicPr>
        <p:blipFill>
          <a:blip r:embed="rId2"/>
          <a:stretch/>
        </p:blipFill>
        <p:spPr>
          <a:xfrm>
            <a:off x="4583832" y="210420"/>
            <a:ext cx="1913760" cy="954000"/>
          </a:xfrm>
          <a:prstGeom prst="rect">
            <a:avLst/>
          </a:prstGeom>
          <a:ln>
            <a:noFill/>
          </a:ln>
        </p:spPr>
      </p:pic>
      <p:grpSp>
        <p:nvGrpSpPr>
          <p:cNvPr id="139" name="Group 2"/>
          <p:cNvGrpSpPr/>
          <p:nvPr/>
        </p:nvGrpSpPr>
        <p:grpSpPr>
          <a:xfrm>
            <a:off x="1055520" y="108720"/>
            <a:ext cx="8805600" cy="1171080"/>
            <a:chOff x="1055520" y="108720"/>
            <a:chExt cx="8805600" cy="1171080"/>
          </a:xfrm>
        </p:grpSpPr>
        <p:pic>
          <p:nvPicPr>
            <p:cNvPr id="140" name="Picture 4"/>
            <p:cNvPicPr/>
            <p:nvPr/>
          </p:nvPicPr>
          <p:blipFill>
            <a:blip r:embed="rId3"/>
            <a:stretch/>
          </p:blipFill>
          <p:spPr>
            <a:xfrm>
              <a:off x="1055520" y="108720"/>
              <a:ext cx="1519560" cy="1157400"/>
            </a:xfrm>
            <a:prstGeom prst="rect">
              <a:avLst/>
            </a:prstGeom>
            <a:ln>
              <a:noFill/>
            </a:ln>
          </p:spPr>
        </p:pic>
        <p:pic>
          <p:nvPicPr>
            <p:cNvPr id="142" name="Picture 6"/>
            <p:cNvPicPr/>
            <p:nvPr/>
          </p:nvPicPr>
          <p:blipFill>
            <a:blip r:embed="rId4"/>
            <a:stretch/>
          </p:blipFill>
          <p:spPr>
            <a:xfrm>
              <a:off x="8270640" y="122400"/>
              <a:ext cx="1590480" cy="1157400"/>
            </a:xfrm>
            <a:prstGeom prst="rect">
              <a:avLst/>
            </a:prstGeom>
            <a:ln>
              <a:noFill/>
            </a:ln>
          </p:spPr>
        </p:pic>
      </p:gr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7368" y="1517267"/>
            <a:ext cx="5400000" cy="3599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016" y="1517267"/>
            <a:ext cx="5432400" cy="361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2033096" y="6205954"/>
            <a:ext cx="8928991" cy="369332"/>
          </a:xfrm>
          <a:prstGeom prst="rect">
            <a:avLst/>
          </a:prstGeom>
        </p:spPr>
        <p:txBody>
          <a:bodyPr wrap="square">
            <a:spAutoFit/>
          </a:bodyPr>
          <a:lstStyle/>
          <a:p>
            <a:pPr algn="ctr">
              <a:lnSpc>
                <a:spcPct val="100000"/>
              </a:lnSpc>
            </a:pPr>
            <a:r>
              <a:rPr lang="el-GR" b="1" i="1" spc="-1" dirty="0">
                <a:solidFill>
                  <a:srgbClr val="000000"/>
                </a:solidFill>
                <a:effectLst>
                  <a:outerShdw blurRad="38100" dist="38100" dir="2700000" algn="tl">
                    <a:srgbClr val="000000">
                      <a:alpha val="43137"/>
                    </a:srgbClr>
                  </a:outerShdw>
                </a:effectLst>
                <a:latin typeface="Century Gothic"/>
              </a:rPr>
              <a:t>4</a:t>
            </a:r>
            <a:r>
              <a:rPr lang="en-US" b="1" i="1" spc="-1" dirty="0">
                <a:solidFill>
                  <a:srgbClr val="000000"/>
                </a:solidFill>
                <a:effectLst>
                  <a:outerShdw blurRad="38100" dist="38100" dir="2700000" algn="tl">
                    <a:srgbClr val="000000">
                      <a:alpha val="43137"/>
                    </a:srgbClr>
                  </a:outerShdw>
                </a:effectLst>
                <a:latin typeface="Century Gothic"/>
              </a:rPr>
              <a:t>1</a:t>
            </a:r>
            <a:r>
              <a:rPr lang="el-GR" b="1" i="1" spc="-1" dirty="0" err="1">
                <a:solidFill>
                  <a:srgbClr val="000000"/>
                </a:solidFill>
                <a:effectLst>
                  <a:outerShdw blurRad="38100" dist="38100" dir="2700000" algn="tl">
                    <a:srgbClr val="000000">
                      <a:alpha val="43137"/>
                    </a:srgbClr>
                  </a:outerShdw>
                </a:effectLst>
                <a:latin typeface="Century Gothic"/>
              </a:rPr>
              <a:t>th</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meeting</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of</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the</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Standing</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Committee</a:t>
            </a:r>
            <a:r>
              <a:rPr lang="en-US" b="1" i="1" spc="-1" dirty="0">
                <a:solidFill>
                  <a:srgbClr val="000000"/>
                </a:solidFill>
                <a:effectLst>
                  <a:outerShdw blurRad="38100" dist="38100" dir="2700000" algn="tl">
                    <a:srgbClr val="000000">
                      <a:alpha val="43137"/>
                    </a:srgbClr>
                  </a:outerShdw>
                </a:effectLst>
                <a:latin typeface="Century Gothic"/>
              </a:rPr>
              <a:t>, 29 November-3 December 2021</a:t>
            </a:r>
            <a:r>
              <a:rPr lang="el-GR" b="1" i="1" spc="-1" dirty="0">
                <a:solidFill>
                  <a:srgbClr val="000000"/>
                </a:solidFill>
                <a:effectLst>
                  <a:outerShdw blurRad="38100" dist="38100" dir="2700000" algn="tl">
                    <a:srgbClr val="000000">
                      <a:alpha val="43137"/>
                    </a:srgbClr>
                  </a:outerShdw>
                </a:effectLst>
                <a:latin typeface="Century Gothic"/>
              </a:rPr>
              <a:t> </a:t>
            </a:r>
            <a:endParaRPr lang="el-GR" b="1" i="1" spc="-1" dirty="0">
              <a:effectLst>
                <a:outerShdw blurRad="38100" dist="38100" dir="2700000" algn="tl">
                  <a:srgbClr val="000000">
                    <a:alpha val="43137"/>
                  </a:srgbClr>
                </a:outerShdw>
              </a:effectLst>
            </a:endParaRPr>
          </a:p>
        </p:txBody>
      </p:sp>
      <p:sp>
        <p:nvSpPr>
          <p:cNvPr id="10" name="TextBox 9"/>
          <p:cNvSpPr txBox="1"/>
          <p:nvPr/>
        </p:nvSpPr>
        <p:spPr>
          <a:xfrm>
            <a:off x="424920" y="5373216"/>
            <a:ext cx="8640960" cy="400110"/>
          </a:xfrm>
          <a:prstGeom prst="rect">
            <a:avLst/>
          </a:prstGeom>
          <a:noFill/>
        </p:spPr>
        <p:txBody>
          <a:bodyPr wrap="square" rtlCol="0">
            <a:spAutoFit/>
          </a:bodyPr>
          <a:lstStyle/>
          <a:p>
            <a:r>
              <a:rPr lang="en-US" sz="2000" i="1" spc="-1" dirty="0">
                <a:solidFill>
                  <a:srgbClr val="FFFFFF"/>
                </a:solidFill>
                <a:latin typeface="Century Gothic"/>
              </a:rPr>
              <a:t>Photos 4 &amp; 5: Aspects of blocked roads no.4 and 5 respectively </a:t>
            </a:r>
            <a:endParaRPr lang="el-GR" sz="2000" i="1" spc="-1" dirty="0">
              <a:solidFill>
                <a:srgbClr val="FFFFFF"/>
              </a:solidFill>
              <a:latin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TextShape 1"/>
          <p:cNvSpPr txBox="1"/>
          <p:nvPr/>
        </p:nvSpPr>
        <p:spPr>
          <a:xfrm>
            <a:off x="109800" y="915840"/>
            <a:ext cx="11742840" cy="4569840"/>
          </a:xfrm>
          <a:prstGeom prst="rect">
            <a:avLst/>
          </a:prstGeom>
          <a:noFill/>
          <a:ln>
            <a:noFill/>
          </a:ln>
        </p:spPr>
        <p:txBody>
          <a:bodyPr>
            <a:noAutofit/>
          </a:bodyPr>
          <a:lstStyle/>
          <a:p>
            <a:pPr algn="just">
              <a:lnSpc>
                <a:spcPct val="100000"/>
              </a:lnSpc>
              <a:spcBef>
                <a:spcPts val="1199"/>
              </a:spcBef>
              <a:spcAft>
                <a:spcPts val="601"/>
              </a:spcAft>
            </a:pPr>
            <a:endParaRPr lang="en-US" sz="2000" b="0" strike="noStrike" spc="-1" dirty="0">
              <a:solidFill>
                <a:srgbClr val="FFFFFF"/>
              </a:solidFill>
              <a:latin typeface="Century Gothic"/>
            </a:endParaRPr>
          </a:p>
          <a:p>
            <a:pPr algn="just">
              <a:lnSpc>
                <a:spcPct val="100000"/>
              </a:lnSpc>
              <a:spcBef>
                <a:spcPts val="1199"/>
              </a:spcBef>
              <a:spcAft>
                <a:spcPts val="601"/>
              </a:spcAft>
            </a:pPr>
            <a:endParaRPr lang="en-US" sz="2000" b="0" strike="noStrike" spc="-1" dirty="0">
              <a:solidFill>
                <a:srgbClr val="FFFFFF"/>
              </a:solidFill>
              <a:latin typeface="Century Gothic"/>
            </a:endParaRPr>
          </a:p>
          <a:p>
            <a:pPr algn="just">
              <a:lnSpc>
                <a:spcPct val="100000"/>
              </a:lnSpc>
              <a:spcBef>
                <a:spcPts val="1199"/>
              </a:spcBef>
              <a:spcAft>
                <a:spcPts val="601"/>
              </a:spcAft>
            </a:pPr>
            <a:endParaRPr lang="en-US" sz="2000" b="0" strike="noStrike" spc="-1" dirty="0">
              <a:solidFill>
                <a:srgbClr val="FFFFFF"/>
              </a:solidFill>
              <a:latin typeface="Century Gothic"/>
            </a:endParaRPr>
          </a:p>
          <a:p>
            <a:pPr marL="343080" indent="-342720" algn="just">
              <a:lnSpc>
                <a:spcPct val="100000"/>
              </a:lnSpc>
              <a:spcBef>
                <a:spcPts val="1001"/>
              </a:spcBef>
            </a:pPr>
            <a:endParaRPr lang="en-US" sz="2000" b="0" strike="noStrike" spc="-1" dirty="0">
              <a:solidFill>
                <a:srgbClr val="FFFFFF"/>
              </a:solidFill>
              <a:latin typeface="Century Gothic"/>
            </a:endParaRPr>
          </a:p>
          <a:p>
            <a:pPr marL="343080" indent="-342720" algn="just">
              <a:lnSpc>
                <a:spcPct val="160000"/>
              </a:lnSpc>
              <a:spcBef>
                <a:spcPts val="1001"/>
              </a:spcBef>
            </a:pPr>
            <a:r>
              <a:rPr lang="en-US" sz="2000" b="0" strike="noStrike" spc="-1" dirty="0">
                <a:solidFill>
                  <a:srgbClr val="D9D9D9"/>
                </a:solidFill>
                <a:latin typeface="Century Gothic"/>
              </a:rPr>
              <a:t>	</a:t>
            </a:r>
            <a:endParaRPr lang="en-US" sz="2000" b="0" strike="noStrike" spc="-1" dirty="0">
              <a:solidFill>
                <a:srgbClr val="FFFFFF"/>
              </a:solidFill>
              <a:latin typeface="Century Gothic"/>
            </a:endParaRPr>
          </a:p>
          <a:p>
            <a:pPr algn="just">
              <a:lnSpc>
                <a:spcPct val="100000"/>
              </a:lnSpc>
              <a:spcBef>
                <a:spcPts val="1001"/>
              </a:spcBef>
            </a:pPr>
            <a:endParaRPr lang="en-US" sz="2000" b="0" strike="noStrike" spc="-1" dirty="0">
              <a:solidFill>
                <a:srgbClr val="FFFFFF"/>
              </a:solidFill>
              <a:latin typeface="Century Gothic"/>
            </a:endParaRPr>
          </a:p>
        </p:txBody>
      </p:sp>
      <p:pic>
        <p:nvPicPr>
          <p:cNvPr id="132" name="Picture 8"/>
          <p:cNvPicPr/>
          <p:nvPr/>
        </p:nvPicPr>
        <p:blipFill>
          <a:blip r:embed="rId2"/>
          <a:stretch/>
        </p:blipFill>
        <p:spPr>
          <a:xfrm>
            <a:off x="4367808" y="224100"/>
            <a:ext cx="1913760" cy="954000"/>
          </a:xfrm>
          <a:prstGeom prst="rect">
            <a:avLst/>
          </a:prstGeom>
          <a:ln>
            <a:noFill/>
          </a:ln>
        </p:spPr>
      </p:pic>
      <p:grpSp>
        <p:nvGrpSpPr>
          <p:cNvPr id="133" name="Group 2"/>
          <p:cNvGrpSpPr/>
          <p:nvPr/>
        </p:nvGrpSpPr>
        <p:grpSpPr>
          <a:xfrm>
            <a:off x="1055520" y="108720"/>
            <a:ext cx="8805600" cy="1171080"/>
            <a:chOff x="1055520" y="108720"/>
            <a:chExt cx="8805600" cy="1171080"/>
          </a:xfrm>
        </p:grpSpPr>
        <p:pic>
          <p:nvPicPr>
            <p:cNvPr id="134" name="Picture 4"/>
            <p:cNvPicPr/>
            <p:nvPr/>
          </p:nvPicPr>
          <p:blipFill>
            <a:blip r:embed="rId3"/>
            <a:stretch/>
          </p:blipFill>
          <p:spPr>
            <a:xfrm>
              <a:off x="1055520" y="108720"/>
              <a:ext cx="1519560" cy="1157400"/>
            </a:xfrm>
            <a:prstGeom prst="rect">
              <a:avLst/>
            </a:prstGeom>
            <a:ln>
              <a:noFill/>
            </a:ln>
          </p:spPr>
        </p:pic>
        <p:pic>
          <p:nvPicPr>
            <p:cNvPr id="136" name="Picture 6"/>
            <p:cNvPicPr/>
            <p:nvPr/>
          </p:nvPicPr>
          <p:blipFill>
            <a:blip r:embed="rId4"/>
            <a:stretch/>
          </p:blipFill>
          <p:spPr>
            <a:xfrm>
              <a:off x="8270640" y="122400"/>
              <a:ext cx="1590480" cy="1157400"/>
            </a:xfrm>
            <a:prstGeom prst="rect">
              <a:avLst/>
            </a:prstGeom>
            <a:ln>
              <a:noFill/>
            </a:ln>
          </p:spPr>
        </p:pic>
      </p:gr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3625" y="-3881438"/>
            <a:ext cx="5401172"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3625" y="-3878263"/>
            <a:ext cx="5401172"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815300" y="6237312"/>
            <a:ext cx="8448600" cy="369332"/>
          </a:xfrm>
          <a:prstGeom prst="rect">
            <a:avLst/>
          </a:prstGeom>
        </p:spPr>
        <p:txBody>
          <a:bodyPr wrap="square">
            <a:spAutoFit/>
          </a:bodyPr>
          <a:lstStyle/>
          <a:p>
            <a:pPr algn="ctr">
              <a:lnSpc>
                <a:spcPct val="100000"/>
              </a:lnSpc>
            </a:pPr>
            <a:r>
              <a:rPr lang="el-GR" b="1" i="1" spc="-1" dirty="0">
                <a:solidFill>
                  <a:srgbClr val="000000"/>
                </a:solidFill>
                <a:effectLst>
                  <a:outerShdw blurRad="38100" dist="38100" dir="2700000" algn="tl">
                    <a:srgbClr val="000000">
                      <a:alpha val="43137"/>
                    </a:srgbClr>
                  </a:outerShdw>
                </a:effectLst>
                <a:latin typeface="Century Gothic"/>
              </a:rPr>
              <a:t>4</a:t>
            </a:r>
            <a:r>
              <a:rPr lang="en-US" b="1" i="1" spc="-1" dirty="0">
                <a:solidFill>
                  <a:srgbClr val="000000"/>
                </a:solidFill>
                <a:effectLst>
                  <a:outerShdw blurRad="38100" dist="38100" dir="2700000" algn="tl">
                    <a:srgbClr val="000000">
                      <a:alpha val="43137"/>
                    </a:srgbClr>
                  </a:outerShdw>
                </a:effectLst>
                <a:latin typeface="Century Gothic"/>
              </a:rPr>
              <a:t>1</a:t>
            </a:r>
            <a:r>
              <a:rPr lang="el-GR" b="1" i="1" spc="-1" dirty="0" err="1">
                <a:solidFill>
                  <a:srgbClr val="000000"/>
                </a:solidFill>
                <a:effectLst>
                  <a:outerShdw blurRad="38100" dist="38100" dir="2700000" algn="tl">
                    <a:srgbClr val="000000">
                      <a:alpha val="43137"/>
                    </a:srgbClr>
                  </a:outerShdw>
                </a:effectLst>
                <a:latin typeface="Century Gothic"/>
              </a:rPr>
              <a:t>th</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meeting</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of</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the</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Standing</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Committee</a:t>
            </a:r>
            <a:r>
              <a:rPr lang="en-US" b="1" i="1" spc="-1" dirty="0">
                <a:solidFill>
                  <a:srgbClr val="000000"/>
                </a:solidFill>
                <a:effectLst>
                  <a:outerShdw blurRad="38100" dist="38100" dir="2700000" algn="tl">
                    <a:srgbClr val="000000">
                      <a:alpha val="43137"/>
                    </a:srgbClr>
                  </a:outerShdw>
                </a:effectLst>
                <a:latin typeface="Century Gothic"/>
              </a:rPr>
              <a:t>, 29 November-3 December 2021</a:t>
            </a:r>
            <a:r>
              <a:rPr lang="el-GR" b="1" i="1" spc="-1" dirty="0">
                <a:solidFill>
                  <a:srgbClr val="000000"/>
                </a:solidFill>
                <a:effectLst>
                  <a:outerShdw blurRad="38100" dist="38100" dir="2700000" algn="tl">
                    <a:srgbClr val="000000">
                      <a:alpha val="43137"/>
                    </a:srgbClr>
                  </a:outerShdw>
                </a:effectLst>
                <a:latin typeface="Century Gothic"/>
              </a:rPr>
              <a:t> </a:t>
            </a:r>
            <a:endParaRPr lang="el-GR" b="1" i="1" spc="-1" dirty="0">
              <a:effectLst>
                <a:outerShdw blurRad="38100" dist="38100" dir="2700000" algn="tl">
                  <a:srgbClr val="000000">
                    <a:alpha val="43137"/>
                  </a:srgbClr>
                </a:outerShdw>
              </a:effectLst>
            </a:endParaRPr>
          </a:p>
        </p:txBody>
      </p:sp>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672" y="1700808"/>
            <a:ext cx="5432400" cy="361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359696" y="5445224"/>
            <a:ext cx="8640960" cy="400110"/>
          </a:xfrm>
          <a:prstGeom prst="rect">
            <a:avLst/>
          </a:prstGeom>
          <a:noFill/>
        </p:spPr>
        <p:txBody>
          <a:bodyPr wrap="square" rtlCol="0">
            <a:spAutoFit/>
          </a:bodyPr>
          <a:lstStyle/>
          <a:p>
            <a:r>
              <a:rPr lang="en-US" sz="2000" i="1" spc="-1" dirty="0">
                <a:solidFill>
                  <a:srgbClr val="FFFFFF"/>
                </a:solidFill>
                <a:latin typeface="Century Gothic"/>
              </a:rPr>
              <a:t>Photo 7: Aspect of blocked road no. 5 </a:t>
            </a:r>
            <a:endParaRPr lang="el-GR" sz="2000" i="1" spc="-1" dirty="0">
              <a:solidFill>
                <a:srgbClr val="FFFFFF"/>
              </a:solidFill>
              <a:latin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Υπότιτλος 2"/>
          <p:cNvSpPr>
            <a:spLocks noGrp="1"/>
          </p:cNvSpPr>
          <p:nvPr>
            <p:ph type="subTitle"/>
          </p:nvPr>
        </p:nvSpPr>
        <p:spPr>
          <a:xfrm>
            <a:off x="551384" y="1708696"/>
            <a:ext cx="10972440" cy="3831818"/>
          </a:xfrm>
        </p:spPr>
        <p:txBody>
          <a:bodyPr/>
          <a:lstStyle/>
          <a:p>
            <a:pPr marL="343080" indent="-342720" algn="just" rtl="0">
              <a:lnSpc>
                <a:spcPct val="160000"/>
              </a:lnSpc>
              <a:spcBef>
                <a:spcPts val="1001"/>
              </a:spcBef>
            </a:pPr>
            <a:r>
              <a:rPr lang="en-GB" sz="2000" kern="1200" spc="-1" dirty="0">
                <a:solidFill>
                  <a:srgbClr val="D9D9D9"/>
                </a:solidFill>
                <a:effectLst>
                  <a:outerShdw blurRad="38100" dist="38100" dir="2700000" algn="tl">
                    <a:srgbClr val="000000">
                      <a:alpha val="43137"/>
                    </a:srgbClr>
                  </a:outerShdw>
                </a:effectLst>
                <a:latin typeface="Century Gothic"/>
                <a:ea typeface="+mn-ea"/>
                <a:cs typeface="+mn-cs"/>
              </a:rPr>
              <a:t>On-the-spot actions-Management Body of </a:t>
            </a:r>
            <a:r>
              <a:rPr lang="en-GB" sz="2000" kern="1200" spc="-1" dirty="0" err="1">
                <a:solidFill>
                  <a:srgbClr val="D9D9D9"/>
                </a:solidFill>
                <a:effectLst>
                  <a:outerShdw blurRad="38100" dist="38100" dir="2700000" algn="tl">
                    <a:srgbClr val="000000">
                      <a:alpha val="43137"/>
                    </a:srgbClr>
                  </a:outerShdw>
                </a:effectLst>
                <a:latin typeface="Century Gothic"/>
                <a:ea typeface="+mn-ea"/>
                <a:cs typeface="+mn-cs"/>
              </a:rPr>
              <a:t>Kotyhi-Strofylia</a:t>
            </a:r>
            <a:r>
              <a:rPr lang="en-GB" sz="2000" kern="1200" spc="-1" dirty="0">
                <a:solidFill>
                  <a:srgbClr val="D9D9D9"/>
                </a:solidFill>
                <a:effectLst>
                  <a:outerShdw blurRad="38100" dist="38100" dir="2700000" algn="tl">
                    <a:srgbClr val="000000">
                      <a:alpha val="43137"/>
                    </a:srgbClr>
                  </a:outerShdw>
                </a:effectLst>
                <a:latin typeface="Century Gothic"/>
                <a:ea typeface="+mn-ea"/>
                <a:cs typeface="+mn-cs"/>
              </a:rPr>
              <a:t> Wetlands &amp; </a:t>
            </a:r>
            <a:r>
              <a:rPr lang="en-GB" sz="2000" kern="1200" spc="-1" dirty="0" err="1">
                <a:solidFill>
                  <a:srgbClr val="D9D9D9"/>
                </a:solidFill>
                <a:effectLst>
                  <a:outerShdw blurRad="38100" dist="38100" dir="2700000" algn="tl">
                    <a:srgbClr val="000000">
                      <a:alpha val="43137"/>
                    </a:srgbClr>
                  </a:outerShdw>
                </a:effectLst>
                <a:latin typeface="Century Gothic"/>
                <a:ea typeface="+mn-ea"/>
                <a:cs typeface="+mn-cs"/>
              </a:rPr>
              <a:t>Kyparissiakos</a:t>
            </a:r>
            <a:r>
              <a:rPr lang="en-GB" sz="2000" kern="1200" spc="-1" dirty="0">
                <a:solidFill>
                  <a:srgbClr val="D9D9D9"/>
                </a:solidFill>
                <a:effectLst>
                  <a:outerShdw blurRad="38100" dist="38100" dir="2700000" algn="tl">
                    <a:srgbClr val="000000">
                      <a:alpha val="43137"/>
                    </a:srgbClr>
                  </a:outerShdw>
                </a:effectLst>
                <a:latin typeface="Century Gothic"/>
                <a:ea typeface="+mn-ea"/>
                <a:cs typeface="+mn-cs"/>
              </a:rPr>
              <a:t> Gulf:</a:t>
            </a:r>
          </a:p>
          <a:p>
            <a:pPr marL="343260" indent="-342900" algn="just" rtl="0">
              <a:lnSpc>
                <a:spcPct val="160000"/>
              </a:lnSpc>
              <a:spcBef>
                <a:spcPts val="1001"/>
              </a:spcBef>
              <a:buFont typeface="Arial" panose="020B0604020202020204" pitchFamily="34" charset="0"/>
              <a:buChar char="•"/>
            </a:pPr>
            <a:r>
              <a:rPr lang="en-US" sz="2000" kern="1200" spc="-1" dirty="0">
                <a:solidFill>
                  <a:srgbClr val="FFFFFF"/>
                </a:solidFill>
                <a:latin typeface="Century Gothic"/>
                <a:ea typeface="+mn-ea"/>
                <a:cs typeface="+mn-cs"/>
              </a:rPr>
              <a:t>A 24-month project starting soon dealing with the formulation of a report about the regulation and delimitation of human activities on the beaches within the jurisdiction of the Management Body</a:t>
            </a:r>
          </a:p>
          <a:p>
            <a:pPr marL="343260" indent="-342900" algn="just" rtl="0">
              <a:lnSpc>
                <a:spcPct val="160000"/>
              </a:lnSpc>
              <a:spcBef>
                <a:spcPts val="1001"/>
              </a:spcBef>
              <a:buFont typeface="Arial" panose="020B0604020202020204" pitchFamily="34" charset="0"/>
              <a:buChar char="•"/>
            </a:pPr>
            <a:r>
              <a:rPr lang="en-US" sz="2000" kern="1200" spc="-1" dirty="0">
                <a:solidFill>
                  <a:srgbClr val="FFFFFF"/>
                </a:solidFill>
                <a:latin typeface="Century Gothic"/>
                <a:ea typeface="+mn-ea"/>
                <a:cs typeface="+mn-cs"/>
              </a:rPr>
              <a:t>Its follow-up in place will be carried out by the staff of the Management Body in cooperation with the police, the local Forestry authority and the fire department</a:t>
            </a:r>
            <a:endParaRPr lang="en-GB" sz="2000" kern="1200" spc="-1" dirty="0">
              <a:solidFill>
                <a:srgbClr val="FFFFFF"/>
              </a:solidFill>
              <a:latin typeface="Century Gothic"/>
              <a:ea typeface="+mn-ea"/>
              <a:cs typeface="+mn-cs"/>
            </a:endParaRPr>
          </a:p>
          <a:p>
            <a:pPr marL="343080" indent="-342720" algn="just" rtl="0">
              <a:lnSpc>
                <a:spcPct val="160000"/>
              </a:lnSpc>
              <a:spcBef>
                <a:spcPts val="1001"/>
              </a:spcBef>
            </a:pPr>
            <a:endParaRPr lang="el-GR" sz="2000" kern="1200" spc="-1" dirty="0">
              <a:solidFill>
                <a:srgbClr val="D9D9D9"/>
              </a:solidFill>
              <a:latin typeface="Century Gothic"/>
              <a:ea typeface="+mn-ea"/>
              <a:cs typeface="+mn-cs"/>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8" y="260648"/>
            <a:ext cx="8809038"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848" y="367009"/>
            <a:ext cx="1908175"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1" y="6165304"/>
            <a:ext cx="846137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5580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ustomShape 1"/>
          <p:cNvSpPr/>
          <p:nvPr/>
        </p:nvSpPr>
        <p:spPr>
          <a:xfrm>
            <a:off x="195120" y="2003400"/>
            <a:ext cx="11801160" cy="100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marL="457200" algn="r">
              <a:lnSpc>
                <a:spcPct val="100000"/>
              </a:lnSpc>
            </a:pPr>
            <a:endParaRPr lang="el-GR" sz="1800" b="0" strike="noStrike" spc="-1">
              <a:latin typeface="Arial"/>
            </a:endParaRPr>
          </a:p>
          <a:p>
            <a:pPr marL="457200" algn="r">
              <a:lnSpc>
                <a:spcPct val="100000"/>
              </a:lnSpc>
            </a:pPr>
            <a:endParaRPr lang="el-GR" sz="1800" b="0" strike="noStrike" spc="-1">
              <a:latin typeface="Arial"/>
            </a:endParaRPr>
          </a:p>
          <a:p>
            <a:pPr marL="457200" algn="r">
              <a:lnSpc>
                <a:spcPct val="100000"/>
              </a:lnSpc>
            </a:pPr>
            <a:endParaRPr lang="el-GR" sz="1800" b="0" strike="noStrike" spc="-1">
              <a:latin typeface="Arial"/>
            </a:endParaRPr>
          </a:p>
          <a:p>
            <a:pPr marL="457200" algn="r">
              <a:lnSpc>
                <a:spcPct val="100000"/>
              </a:lnSpc>
            </a:pPr>
            <a:endParaRPr lang="el-GR" sz="1800" b="0" strike="noStrike" spc="-1">
              <a:latin typeface="Arial"/>
            </a:endParaRPr>
          </a:p>
        </p:txBody>
      </p:sp>
      <p:sp>
        <p:nvSpPr>
          <p:cNvPr id="2" name="TextBox 1"/>
          <p:cNvSpPr txBox="1"/>
          <p:nvPr/>
        </p:nvSpPr>
        <p:spPr>
          <a:xfrm>
            <a:off x="491406" y="1412776"/>
            <a:ext cx="10513168" cy="4596130"/>
          </a:xfrm>
          <a:prstGeom prst="rect">
            <a:avLst/>
          </a:prstGeom>
          <a:noFill/>
        </p:spPr>
        <p:txBody>
          <a:bodyPr wrap="square" rtlCol="0">
            <a:spAutoFit/>
          </a:bodyPr>
          <a:lstStyle/>
          <a:p>
            <a:pPr marL="343080" indent="-342720" algn="just">
              <a:lnSpc>
                <a:spcPct val="160000"/>
              </a:lnSpc>
              <a:spcBef>
                <a:spcPts val="1001"/>
              </a:spcBef>
            </a:pPr>
            <a:r>
              <a:rPr lang="en-US" sz="2000" spc="-1" dirty="0">
                <a:solidFill>
                  <a:srgbClr val="D9D9D9"/>
                </a:solidFill>
                <a:effectLst>
                  <a:outerShdw blurRad="38100" dist="38100" dir="2700000" algn="tl">
                    <a:srgbClr val="000000">
                      <a:alpha val="43137"/>
                    </a:srgbClr>
                  </a:outerShdw>
                </a:effectLst>
                <a:latin typeface="Century Gothic"/>
              </a:rPr>
              <a:t>Other actions:</a:t>
            </a:r>
          </a:p>
          <a:p>
            <a:pPr marL="800460" lvl="2" indent="-342900" algn="just">
              <a:lnSpc>
                <a:spcPct val="160000"/>
              </a:lnSpc>
              <a:spcBef>
                <a:spcPts val="1001"/>
              </a:spcBef>
              <a:buFont typeface="Arial" panose="020B0604020202020204" pitchFamily="34" charset="0"/>
              <a:buChar char="•"/>
            </a:pPr>
            <a:r>
              <a:rPr lang="en-US" sz="2000" spc="-1" dirty="0">
                <a:solidFill>
                  <a:srgbClr val="FFFFFF"/>
                </a:solidFill>
                <a:latin typeface="Century Gothic"/>
              </a:rPr>
              <a:t>After a recommendation letter from the Bureau in April 2021, the Ministry of Environment &amp; Energy urged the local authorities to take all necessary mitigation measures against extreme touristic pressure during the summer season 2021</a:t>
            </a:r>
          </a:p>
          <a:p>
            <a:pPr marL="800460" lvl="1" indent="-342900" algn="just">
              <a:lnSpc>
                <a:spcPct val="160000"/>
              </a:lnSpc>
              <a:spcBef>
                <a:spcPts val="1001"/>
              </a:spcBef>
              <a:buFont typeface="Arial" panose="020B0604020202020204" pitchFamily="34" charset="0"/>
              <a:buChar char="•"/>
            </a:pPr>
            <a:r>
              <a:rPr lang="en-US" sz="2000" spc="-1" dirty="0">
                <a:solidFill>
                  <a:srgbClr val="FFFFFF"/>
                </a:solidFill>
                <a:latin typeface="Century Gothic"/>
              </a:rPr>
              <a:t>Informing and sensitizing the local community towards the direction of the protection and conservation of biodiversity within the areas under the jurisdiction of the local Management Body (February 2021)</a:t>
            </a:r>
          </a:p>
          <a:p>
            <a:endParaRPr lang="el-GR" sz="2000" spc="-1" dirty="0">
              <a:solidFill>
                <a:srgbClr val="FFFFFF"/>
              </a:solidFill>
              <a:latin typeface="Century Gothic"/>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116632"/>
            <a:ext cx="8809038"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3903" y="226168"/>
            <a:ext cx="190817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0087" y="6205458"/>
            <a:ext cx="8456612"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Υπότιτλος 2"/>
          <p:cNvSpPr>
            <a:spLocks noGrp="1"/>
          </p:cNvSpPr>
          <p:nvPr>
            <p:ph type="subTitle"/>
          </p:nvPr>
        </p:nvSpPr>
        <p:spPr>
          <a:xfrm>
            <a:off x="609480" y="2823718"/>
            <a:ext cx="10972440" cy="1538883"/>
          </a:xfrm>
        </p:spPr>
        <p:txBody>
          <a:bodyPr/>
          <a:lstStyle/>
          <a:p>
            <a:pPr algn="ctr"/>
            <a:r>
              <a:rPr lang="en-US" sz="5000" dirty="0">
                <a:solidFill>
                  <a:schemeClr val="accent3">
                    <a:lumMod val="20000"/>
                    <a:lumOff val="80000"/>
                  </a:schemeClr>
                </a:solidFill>
              </a:rPr>
              <a:t>Thank you very much for your attention!</a:t>
            </a:r>
            <a:endParaRPr lang="el-GR" sz="5000" dirty="0">
              <a:solidFill>
                <a:schemeClr val="accent3">
                  <a:lumMod val="20000"/>
                  <a:lumOff val="80000"/>
                </a:schemeClr>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7234" y="260648"/>
            <a:ext cx="8809038"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848" y="298673"/>
            <a:ext cx="1908175" cy="11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0937" y="6165304"/>
            <a:ext cx="846137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1261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Shape 1"/>
          <p:cNvSpPr txBox="1"/>
          <p:nvPr/>
        </p:nvSpPr>
        <p:spPr>
          <a:xfrm>
            <a:off x="122723" y="1252541"/>
            <a:ext cx="11742840" cy="4569840"/>
          </a:xfrm>
          <a:prstGeom prst="rect">
            <a:avLst/>
          </a:prstGeom>
          <a:noFill/>
          <a:ln>
            <a:noFill/>
          </a:ln>
        </p:spPr>
        <p:txBody>
          <a:bodyPr>
            <a:noAutofit/>
          </a:bodyPr>
          <a:lstStyle/>
          <a:p>
            <a:pPr algn="ctr">
              <a:lnSpc>
                <a:spcPct val="100000"/>
              </a:lnSpc>
              <a:spcBef>
                <a:spcPts val="1199"/>
              </a:spcBef>
              <a:spcAft>
                <a:spcPts val="601"/>
              </a:spcAft>
            </a:pPr>
            <a:r>
              <a:rPr lang="en-US" sz="2000" spc="-1" dirty="0">
                <a:solidFill>
                  <a:srgbClr val="FFFFFF"/>
                </a:solidFill>
                <a:effectLst>
                  <a:outerShdw blurRad="38100" dist="38100" dir="2700000" algn="tl">
                    <a:srgbClr val="000000">
                      <a:alpha val="43137"/>
                    </a:srgbClr>
                  </a:outerShdw>
                </a:effectLst>
                <a:latin typeface="Century Gothic"/>
              </a:rPr>
              <a:t>Clarifications on Art. 218 of law no. 4782/2021 and potential consequences for the protection of endangered species and habitats </a:t>
            </a:r>
          </a:p>
          <a:p>
            <a:pPr marL="800100" lvl="1" indent="-342900" algn="just">
              <a:spcBef>
                <a:spcPts val="1199"/>
              </a:spcBef>
              <a:spcAft>
                <a:spcPts val="601"/>
              </a:spcAft>
              <a:buFont typeface="Arial" panose="020B0604020202020204" pitchFamily="34" charset="0"/>
              <a:buChar char="•"/>
            </a:pPr>
            <a:r>
              <a:rPr lang="en-US" sz="2000" spc="-1" dirty="0">
                <a:solidFill>
                  <a:srgbClr val="FFFFFF"/>
                </a:solidFill>
                <a:latin typeface="Century Gothic"/>
              </a:rPr>
              <a:t>Art. 218 entitled ‘Designation of protected sub-areas in case of minor developmental projects’</a:t>
            </a:r>
          </a:p>
          <a:p>
            <a:pPr marL="800100" lvl="1" indent="-342900" algn="just">
              <a:spcBef>
                <a:spcPts val="1199"/>
              </a:spcBef>
              <a:spcAft>
                <a:spcPts val="601"/>
              </a:spcAft>
              <a:buFont typeface="Arial" panose="020B0604020202020204" pitchFamily="34" charset="0"/>
              <a:buChar char="•"/>
            </a:pPr>
            <a:r>
              <a:rPr lang="en-US" sz="2000" spc="-1" dirty="0">
                <a:solidFill>
                  <a:srgbClr val="FFFFFF"/>
                </a:solidFill>
                <a:latin typeface="Century Gothic"/>
              </a:rPr>
              <a:t>A ‘sub-area’ within a protected area may be designated by a Presidential Decree (PD)</a:t>
            </a:r>
          </a:p>
          <a:p>
            <a:pPr lvl="1" algn="just">
              <a:spcBef>
                <a:spcPts val="1199"/>
              </a:spcBef>
              <a:spcAft>
                <a:spcPts val="601"/>
              </a:spcAft>
            </a:pPr>
            <a:r>
              <a:rPr lang="en-US" sz="2000" spc="-1" dirty="0">
                <a:solidFill>
                  <a:srgbClr val="FFFFFF"/>
                </a:solidFill>
                <a:latin typeface="Century Gothic"/>
              </a:rPr>
              <a:t>     as long as the integrity of the wider area is </a:t>
            </a:r>
            <a:r>
              <a:rPr lang="en-US" sz="2000" b="1" spc="-1" dirty="0">
                <a:solidFill>
                  <a:srgbClr val="FFFFFF"/>
                </a:solidFill>
                <a:latin typeface="Century Gothic"/>
              </a:rPr>
              <a:t>not</a:t>
            </a:r>
            <a:r>
              <a:rPr lang="en-US" sz="2000" spc="-1" dirty="0">
                <a:solidFill>
                  <a:srgbClr val="FFFFFF"/>
                </a:solidFill>
                <a:latin typeface="Century Gothic"/>
              </a:rPr>
              <a:t> ecologically affected</a:t>
            </a:r>
          </a:p>
          <a:p>
            <a:pPr marL="800100" lvl="1" indent="-342900" algn="just">
              <a:spcBef>
                <a:spcPts val="1199"/>
              </a:spcBef>
              <a:spcAft>
                <a:spcPts val="601"/>
              </a:spcAft>
              <a:buFont typeface="Arial" panose="020B0604020202020204" pitchFamily="34" charset="0"/>
              <a:buChar char="•"/>
            </a:pPr>
            <a:r>
              <a:rPr lang="en-US" sz="2000" b="1" spc="-1" dirty="0">
                <a:solidFill>
                  <a:srgbClr val="FFFFFF"/>
                </a:solidFill>
                <a:latin typeface="Century Gothic"/>
              </a:rPr>
              <a:t>Not applicable </a:t>
            </a:r>
            <a:r>
              <a:rPr lang="en-US" sz="2000" spc="-1" dirty="0">
                <a:solidFill>
                  <a:srgbClr val="FFFFFF"/>
                </a:solidFill>
                <a:latin typeface="Century Gothic"/>
              </a:rPr>
              <a:t>to absolute nature protection zones and areas </a:t>
            </a:r>
          </a:p>
          <a:p>
            <a:pPr marL="800100" lvl="1" indent="-342900" algn="just">
              <a:spcBef>
                <a:spcPts val="1199"/>
              </a:spcBef>
              <a:spcAft>
                <a:spcPts val="601"/>
              </a:spcAft>
              <a:buFont typeface="Arial" panose="020B0604020202020204" pitchFamily="34" charset="0"/>
              <a:buChar char="•"/>
            </a:pPr>
            <a:r>
              <a:rPr lang="en-US" sz="2000" spc="-1" dirty="0">
                <a:solidFill>
                  <a:srgbClr val="FFFFFF"/>
                </a:solidFill>
                <a:latin typeface="Century Gothic"/>
              </a:rPr>
              <a:t>Specific rules for activities or implementation of technical projects</a:t>
            </a:r>
          </a:p>
          <a:p>
            <a:pPr marL="800100" lvl="1" indent="-342900" algn="just">
              <a:spcBef>
                <a:spcPts val="1199"/>
              </a:spcBef>
              <a:spcAft>
                <a:spcPts val="601"/>
              </a:spcAft>
              <a:buFont typeface="Arial" panose="020B0604020202020204" pitchFamily="34" charset="0"/>
              <a:buChar char="•"/>
            </a:pPr>
            <a:r>
              <a:rPr lang="en-US" sz="2000" spc="-1" dirty="0">
                <a:solidFill>
                  <a:srgbClr val="FFFFFF"/>
                </a:solidFill>
                <a:latin typeface="Century Gothic"/>
              </a:rPr>
              <a:t>No projects have been submitted so far under article 218</a:t>
            </a:r>
            <a:endParaRPr lang="el-GR" sz="2000" spc="-1" dirty="0">
              <a:solidFill>
                <a:srgbClr val="FFFFFF"/>
              </a:solidFill>
              <a:latin typeface="Century Gothic"/>
            </a:endParaRPr>
          </a:p>
          <a:p>
            <a:pPr marL="800100" lvl="1" indent="-342900" algn="just">
              <a:spcBef>
                <a:spcPts val="1199"/>
              </a:spcBef>
              <a:spcAft>
                <a:spcPts val="601"/>
              </a:spcAft>
              <a:buFont typeface="Arial" panose="020B0604020202020204" pitchFamily="34" charset="0"/>
              <a:buChar char="•"/>
            </a:pPr>
            <a:r>
              <a:rPr lang="el-GR" sz="2000" spc="-1" dirty="0">
                <a:solidFill>
                  <a:srgbClr val="FFFFFF"/>
                </a:solidFill>
                <a:latin typeface="Century Gothic"/>
              </a:rPr>
              <a:t>Ν</a:t>
            </a:r>
            <a:r>
              <a:rPr lang="en-US" sz="2000" spc="-1" dirty="0">
                <a:solidFill>
                  <a:srgbClr val="FFFFFF"/>
                </a:solidFill>
                <a:latin typeface="Century Gothic"/>
              </a:rPr>
              <a:t>either site nor zone within </a:t>
            </a:r>
            <a:r>
              <a:rPr lang="en-US" sz="2000" spc="-1" dirty="0" err="1">
                <a:solidFill>
                  <a:srgbClr val="FFFFFF"/>
                </a:solidFill>
                <a:latin typeface="Century Gothic"/>
              </a:rPr>
              <a:t>Kyparissia</a:t>
            </a:r>
            <a:r>
              <a:rPr lang="en-US" sz="2000" spc="-1" dirty="0">
                <a:solidFill>
                  <a:srgbClr val="FFFFFF"/>
                </a:solidFill>
                <a:latin typeface="Century Gothic"/>
              </a:rPr>
              <a:t> Bay is designated as an area/zone of ‘absolute nature protection’</a:t>
            </a:r>
          </a:p>
          <a:p>
            <a:pPr lvl="1" algn="just">
              <a:spcBef>
                <a:spcPts val="1199"/>
              </a:spcBef>
              <a:spcAft>
                <a:spcPts val="601"/>
              </a:spcAft>
            </a:pPr>
            <a:endParaRPr lang="en-US" sz="2000" b="0" strike="noStrike" spc="-1" dirty="0">
              <a:solidFill>
                <a:srgbClr val="FFFFFF"/>
              </a:solidFill>
              <a:latin typeface="Century Gothic"/>
            </a:endParaRPr>
          </a:p>
        </p:txBody>
      </p:sp>
      <p:pic>
        <p:nvPicPr>
          <p:cNvPr id="108" name="Picture 8"/>
          <p:cNvPicPr/>
          <p:nvPr/>
        </p:nvPicPr>
        <p:blipFill>
          <a:blip r:embed="rId2"/>
          <a:stretch/>
        </p:blipFill>
        <p:spPr>
          <a:xfrm>
            <a:off x="4631624" y="224100"/>
            <a:ext cx="1913760" cy="954000"/>
          </a:xfrm>
          <a:prstGeom prst="rect">
            <a:avLst/>
          </a:prstGeom>
          <a:ln>
            <a:noFill/>
          </a:ln>
        </p:spPr>
      </p:pic>
      <p:grpSp>
        <p:nvGrpSpPr>
          <p:cNvPr id="109" name="Group 2"/>
          <p:cNvGrpSpPr/>
          <p:nvPr/>
        </p:nvGrpSpPr>
        <p:grpSpPr>
          <a:xfrm>
            <a:off x="1055520" y="108720"/>
            <a:ext cx="9208979" cy="6640486"/>
            <a:chOff x="1055520" y="108720"/>
            <a:chExt cx="9208979" cy="6640486"/>
          </a:xfrm>
        </p:grpSpPr>
        <p:pic>
          <p:nvPicPr>
            <p:cNvPr id="110" name="Picture 10"/>
            <p:cNvPicPr/>
            <p:nvPr/>
          </p:nvPicPr>
          <p:blipFill>
            <a:blip r:embed="rId3"/>
            <a:stretch/>
          </p:blipFill>
          <p:spPr>
            <a:xfrm>
              <a:off x="1055520" y="108720"/>
              <a:ext cx="1519560" cy="1157400"/>
            </a:xfrm>
            <a:prstGeom prst="rect">
              <a:avLst/>
            </a:prstGeom>
            <a:ln>
              <a:noFill/>
            </a:ln>
          </p:spPr>
        </p:pic>
        <p:sp>
          <p:nvSpPr>
            <p:cNvPr id="111" name="CustomShape 3"/>
            <p:cNvSpPr/>
            <p:nvPr/>
          </p:nvSpPr>
          <p:spPr>
            <a:xfrm>
              <a:off x="1723786" y="6381328"/>
              <a:ext cx="8540713"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el-GR" sz="1800" b="1" i="1" strike="noStrike" spc="-1" dirty="0">
                  <a:solidFill>
                    <a:srgbClr val="000000"/>
                  </a:solidFill>
                  <a:effectLst>
                    <a:outerShdw blurRad="38100" dist="38100" dir="2700000" algn="tl">
                      <a:srgbClr val="000000">
                        <a:alpha val="43137"/>
                      </a:srgbClr>
                    </a:outerShdw>
                  </a:effectLst>
                  <a:latin typeface="Century Gothic"/>
                </a:rPr>
                <a:t>4</a:t>
              </a:r>
              <a:r>
                <a:rPr lang="en-US" sz="1800" b="1" i="1" strike="noStrike" spc="-1" dirty="0">
                  <a:solidFill>
                    <a:srgbClr val="000000"/>
                  </a:solidFill>
                  <a:effectLst>
                    <a:outerShdw blurRad="38100" dist="38100" dir="2700000" algn="tl">
                      <a:srgbClr val="000000">
                        <a:alpha val="43137"/>
                      </a:srgbClr>
                    </a:outerShdw>
                  </a:effectLst>
                  <a:latin typeface="Century Gothic"/>
                </a:rPr>
                <a:t>1</a:t>
              </a:r>
              <a:r>
                <a:rPr lang="el-GR" sz="1800" b="1" i="1" strike="noStrike" spc="-1" dirty="0" err="1">
                  <a:solidFill>
                    <a:srgbClr val="000000"/>
                  </a:solidFill>
                  <a:effectLst>
                    <a:outerShdw blurRad="38100" dist="38100" dir="2700000" algn="tl">
                      <a:srgbClr val="000000">
                        <a:alpha val="43137"/>
                      </a:srgbClr>
                    </a:outerShdw>
                  </a:effectLst>
                  <a:latin typeface="Century Gothic"/>
                </a:rPr>
                <a:t>th</a:t>
              </a:r>
              <a:r>
                <a:rPr lang="el-GR" sz="1800" b="1" i="1" strike="noStrike" spc="-1" dirty="0">
                  <a:solidFill>
                    <a:srgbClr val="000000"/>
                  </a:solidFill>
                  <a:effectLst>
                    <a:outerShdw blurRad="38100" dist="38100" dir="2700000" algn="tl">
                      <a:srgbClr val="000000">
                        <a:alpha val="43137"/>
                      </a:srgbClr>
                    </a:outerShdw>
                  </a:effectLst>
                  <a:latin typeface="Century Gothic"/>
                </a:rPr>
                <a:t> </a:t>
              </a:r>
              <a:r>
                <a:rPr lang="el-GR" sz="1800" b="1" i="1" strike="noStrike" spc="-1" dirty="0" err="1">
                  <a:solidFill>
                    <a:srgbClr val="000000"/>
                  </a:solidFill>
                  <a:effectLst>
                    <a:outerShdw blurRad="38100" dist="38100" dir="2700000" algn="tl">
                      <a:srgbClr val="000000">
                        <a:alpha val="43137"/>
                      </a:srgbClr>
                    </a:outerShdw>
                  </a:effectLst>
                  <a:latin typeface="Century Gothic"/>
                </a:rPr>
                <a:t>meeting</a:t>
              </a:r>
              <a:r>
                <a:rPr lang="el-GR" sz="1800" b="1" i="1" strike="noStrike" spc="-1" dirty="0">
                  <a:solidFill>
                    <a:srgbClr val="000000"/>
                  </a:solidFill>
                  <a:effectLst>
                    <a:outerShdw blurRad="38100" dist="38100" dir="2700000" algn="tl">
                      <a:srgbClr val="000000">
                        <a:alpha val="43137"/>
                      </a:srgbClr>
                    </a:outerShdw>
                  </a:effectLst>
                  <a:latin typeface="Century Gothic"/>
                </a:rPr>
                <a:t> </a:t>
              </a:r>
              <a:r>
                <a:rPr lang="el-GR" sz="1800" b="1" i="1" strike="noStrike" spc="-1" dirty="0" err="1">
                  <a:solidFill>
                    <a:srgbClr val="000000"/>
                  </a:solidFill>
                  <a:effectLst>
                    <a:outerShdw blurRad="38100" dist="38100" dir="2700000" algn="tl">
                      <a:srgbClr val="000000">
                        <a:alpha val="43137"/>
                      </a:srgbClr>
                    </a:outerShdw>
                  </a:effectLst>
                  <a:latin typeface="Century Gothic"/>
                </a:rPr>
                <a:t>of</a:t>
              </a:r>
              <a:r>
                <a:rPr lang="el-GR" sz="1800" b="1" i="1" strike="noStrike" spc="-1" dirty="0">
                  <a:solidFill>
                    <a:srgbClr val="000000"/>
                  </a:solidFill>
                  <a:effectLst>
                    <a:outerShdw blurRad="38100" dist="38100" dir="2700000" algn="tl">
                      <a:srgbClr val="000000">
                        <a:alpha val="43137"/>
                      </a:srgbClr>
                    </a:outerShdw>
                  </a:effectLst>
                  <a:latin typeface="Century Gothic"/>
                </a:rPr>
                <a:t> </a:t>
              </a:r>
              <a:r>
                <a:rPr lang="el-GR" sz="1800" b="1" i="1" strike="noStrike" spc="-1" dirty="0" err="1">
                  <a:solidFill>
                    <a:srgbClr val="000000"/>
                  </a:solidFill>
                  <a:effectLst>
                    <a:outerShdw blurRad="38100" dist="38100" dir="2700000" algn="tl">
                      <a:srgbClr val="000000">
                        <a:alpha val="43137"/>
                      </a:srgbClr>
                    </a:outerShdw>
                  </a:effectLst>
                  <a:latin typeface="Century Gothic"/>
                </a:rPr>
                <a:t>the</a:t>
              </a:r>
              <a:r>
                <a:rPr lang="el-GR" sz="1800" b="1" i="1" strike="noStrike" spc="-1" dirty="0">
                  <a:solidFill>
                    <a:srgbClr val="000000"/>
                  </a:solidFill>
                  <a:effectLst>
                    <a:outerShdw blurRad="38100" dist="38100" dir="2700000" algn="tl">
                      <a:srgbClr val="000000">
                        <a:alpha val="43137"/>
                      </a:srgbClr>
                    </a:outerShdw>
                  </a:effectLst>
                  <a:latin typeface="Century Gothic"/>
                </a:rPr>
                <a:t> </a:t>
              </a:r>
              <a:r>
                <a:rPr lang="el-GR" sz="1800" b="1" i="1" strike="noStrike" spc="-1" dirty="0" err="1">
                  <a:solidFill>
                    <a:srgbClr val="000000"/>
                  </a:solidFill>
                  <a:effectLst>
                    <a:outerShdw blurRad="38100" dist="38100" dir="2700000" algn="tl">
                      <a:srgbClr val="000000">
                        <a:alpha val="43137"/>
                      </a:srgbClr>
                    </a:outerShdw>
                  </a:effectLst>
                  <a:latin typeface="Century Gothic"/>
                </a:rPr>
                <a:t>Standing</a:t>
              </a:r>
              <a:r>
                <a:rPr lang="el-GR" sz="1800" b="1" i="1" strike="noStrike" spc="-1" dirty="0">
                  <a:solidFill>
                    <a:srgbClr val="000000"/>
                  </a:solidFill>
                  <a:effectLst>
                    <a:outerShdw blurRad="38100" dist="38100" dir="2700000" algn="tl">
                      <a:srgbClr val="000000">
                        <a:alpha val="43137"/>
                      </a:srgbClr>
                    </a:outerShdw>
                  </a:effectLst>
                  <a:latin typeface="Century Gothic"/>
                </a:rPr>
                <a:t> </a:t>
              </a:r>
              <a:r>
                <a:rPr lang="el-GR" sz="1800" b="1" i="1" strike="noStrike" spc="-1" dirty="0" err="1">
                  <a:solidFill>
                    <a:srgbClr val="000000"/>
                  </a:solidFill>
                  <a:effectLst>
                    <a:outerShdw blurRad="38100" dist="38100" dir="2700000" algn="tl">
                      <a:srgbClr val="000000">
                        <a:alpha val="43137"/>
                      </a:srgbClr>
                    </a:outerShdw>
                  </a:effectLst>
                  <a:latin typeface="Century Gothic"/>
                </a:rPr>
                <a:t>Committee</a:t>
              </a:r>
              <a:r>
                <a:rPr lang="en-US" sz="1800" b="1" i="1" strike="noStrike" spc="-1" dirty="0">
                  <a:solidFill>
                    <a:srgbClr val="000000"/>
                  </a:solidFill>
                  <a:effectLst>
                    <a:outerShdw blurRad="38100" dist="38100" dir="2700000" algn="tl">
                      <a:srgbClr val="000000">
                        <a:alpha val="43137"/>
                      </a:srgbClr>
                    </a:outerShdw>
                  </a:effectLst>
                  <a:latin typeface="Century Gothic"/>
                </a:rPr>
                <a:t>, 29 November-3 December 2021</a:t>
              </a:r>
              <a:r>
                <a:rPr lang="el-GR" sz="1800" b="1" i="1" strike="noStrike" spc="-1" dirty="0">
                  <a:solidFill>
                    <a:srgbClr val="000000"/>
                  </a:solidFill>
                  <a:effectLst>
                    <a:outerShdw blurRad="38100" dist="38100" dir="2700000" algn="tl">
                      <a:srgbClr val="000000">
                        <a:alpha val="43137"/>
                      </a:srgbClr>
                    </a:outerShdw>
                  </a:effectLst>
                  <a:latin typeface="Century Gothic"/>
                </a:rPr>
                <a:t> </a:t>
              </a:r>
              <a:endParaRPr lang="el-GR" sz="1800" b="1" i="1" strike="noStrike" spc="-1" dirty="0">
                <a:effectLst>
                  <a:outerShdw blurRad="38100" dist="38100" dir="2700000" algn="tl">
                    <a:srgbClr val="000000">
                      <a:alpha val="43137"/>
                    </a:srgbClr>
                  </a:outerShdw>
                </a:effectLst>
                <a:latin typeface="Arial"/>
              </a:endParaRPr>
            </a:p>
          </p:txBody>
        </p:sp>
        <p:pic>
          <p:nvPicPr>
            <p:cNvPr id="112" name="Picture 12"/>
            <p:cNvPicPr/>
            <p:nvPr/>
          </p:nvPicPr>
          <p:blipFill>
            <a:blip r:embed="rId4"/>
            <a:stretch/>
          </p:blipFill>
          <p:spPr>
            <a:xfrm>
              <a:off x="8270640" y="122400"/>
              <a:ext cx="1590480" cy="1157400"/>
            </a:xfrm>
            <a:prstGeom prst="rect">
              <a:avLst/>
            </a:prstGeom>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Υπότιτλος 2"/>
          <p:cNvSpPr>
            <a:spLocks noGrp="1"/>
          </p:cNvSpPr>
          <p:nvPr>
            <p:ph type="subTitle"/>
          </p:nvPr>
        </p:nvSpPr>
        <p:spPr>
          <a:xfrm>
            <a:off x="623392" y="1594248"/>
            <a:ext cx="10972440" cy="4231928"/>
          </a:xfrm>
        </p:spPr>
        <p:txBody>
          <a:bodyPr/>
          <a:lstStyle/>
          <a:p>
            <a:pPr algn="just" rtl="0">
              <a:spcBef>
                <a:spcPts val="1199"/>
              </a:spcBef>
              <a:spcAft>
                <a:spcPts val="601"/>
              </a:spcAft>
            </a:pPr>
            <a:r>
              <a:rPr lang="en-US" sz="2000" i="1" kern="1200" spc="-1" dirty="0">
                <a:solidFill>
                  <a:srgbClr val="FFFFFF"/>
                </a:solidFill>
                <a:latin typeface="Century Gothic"/>
                <a:ea typeface="+mn-ea"/>
                <a:cs typeface="+mn-cs"/>
              </a:rPr>
              <a:t>An ‘absolute nature protection zone’ consists of areas comprising highly sensitive natural ecotypes or/with highly sensitive species habitats, with high occurrence and representativeness, whose status requires high and strict protection (Art. 46 of law no. 4685/2020)</a:t>
            </a:r>
          </a:p>
          <a:p>
            <a:pPr algn="just" rtl="0">
              <a:spcBef>
                <a:spcPts val="1199"/>
              </a:spcBef>
              <a:spcAft>
                <a:spcPts val="601"/>
              </a:spcAft>
            </a:pPr>
            <a:r>
              <a:rPr lang="en-US" sz="2000" kern="1200" spc="-1" dirty="0">
                <a:solidFill>
                  <a:srgbClr val="FFFFFF"/>
                </a:solidFill>
                <a:effectLst>
                  <a:outerShdw blurRad="38100" dist="38100" dir="2700000" algn="tl">
                    <a:srgbClr val="000000">
                      <a:alpha val="43137"/>
                    </a:srgbClr>
                  </a:outerShdw>
                </a:effectLst>
                <a:latin typeface="Century Gothic"/>
                <a:ea typeface="+mn-ea"/>
                <a:cs typeface="+mn-cs"/>
              </a:rPr>
              <a:t>Procedure for the designation of ‘sub-areas of protection’:</a:t>
            </a:r>
          </a:p>
          <a:p>
            <a:pPr marL="457200" lvl="3" indent="-457200" algn="just" rtl="0">
              <a:spcBef>
                <a:spcPts val="1199"/>
              </a:spcBef>
              <a:spcAft>
                <a:spcPts val="601"/>
              </a:spcAft>
              <a:buFont typeface="+mj-lt"/>
              <a:buAutoNum type="arabicPeriod"/>
            </a:pPr>
            <a:r>
              <a:rPr lang="en-US" sz="2000" kern="1200" spc="-1" dirty="0">
                <a:solidFill>
                  <a:srgbClr val="FFFFFF"/>
                </a:solidFill>
                <a:latin typeface="Century Gothic"/>
                <a:ea typeface="+mn-ea"/>
                <a:cs typeface="+mn-cs"/>
              </a:rPr>
              <a:t>Approval of a Special Environmental Study</a:t>
            </a:r>
          </a:p>
          <a:p>
            <a:pPr marL="457200" lvl="3" indent="-457200" algn="just" rtl="0">
              <a:spcBef>
                <a:spcPts val="1199"/>
              </a:spcBef>
              <a:spcAft>
                <a:spcPts val="601"/>
              </a:spcAft>
              <a:buFont typeface="+mj-lt"/>
              <a:buAutoNum type="arabicPeriod"/>
            </a:pPr>
            <a:r>
              <a:rPr lang="en-US" sz="2000" kern="1200" spc="-1" dirty="0">
                <a:solidFill>
                  <a:srgbClr val="FFFFFF"/>
                </a:solidFill>
                <a:latin typeface="Century Gothic"/>
                <a:ea typeface="+mn-ea"/>
                <a:cs typeface="+mn-cs"/>
              </a:rPr>
              <a:t>Drawing up, publication and approval of a Strategic Environmental Impact Study</a:t>
            </a:r>
            <a:r>
              <a:rPr lang="el-GR" sz="2000" kern="1200" spc="-1" dirty="0">
                <a:solidFill>
                  <a:srgbClr val="FFFFFF"/>
                </a:solidFill>
                <a:latin typeface="Century Gothic"/>
                <a:ea typeface="+mn-ea"/>
                <a:cs typeface="+mn-cs"/>
              </a:rPr>
              <a:t> </a:t>
            </a:r>
            <a:r>
              <a:rPr lang="en-US" sz="2000" kern="1200" spc="-1" dirty="0">
                <a:solidFill>
                  <a:srgbClr val="FFFFFF"/>
                </a:solidFill>
                <a:latin typeface="Century Gothic"/>
                <a:ea typeface="+mn-ea"/>
                <a:cs typeface="+mn-cs"/>
              </a:rPr>
              <a:t>in accordance with the applicable national and European environmental legislation</a:t>
            </a:r>
            <a:endParaRPr lang="el-GR" sz="2000" kern="1200" spc="-1" dirty="0">
              <a:solidFill>
                <a:srgbClr val="FFFFFF"/>
              </a:solidFill>
              <a:latin typeface="Century Gothic"/>
              <a:ea typeface="+mn-ea"/>
              <a:cs typeface="+mn-cs"/>
            </a:endParaRPr>
          </a:p>
          <a:p>
            <a:pPr marL="457200" lvl="3" indent="-457200" algn="just" rtl="0">
              <a:spcBef>
                <a:spcPts val="1199"/>
              </a:spcBef>
              <a:spcAft>
                <a:spcPts val="601"/>
              </a:spcAft>
              <a:buFont typeface="+mj-lt"/>
              <a:buAutoNum type="arabicPeriod"/>
            </a:pPr>
            <a:r>
              <a:rPr lang="en-US" sz="2000" kern="1200" spc="-1" dirty="0">
                <a:solidFill>
                  <a:srgbClr val="FFFFFF"/>
                </a:solidFill>
                <a:latin typeface="Century Gothic"/>
                <a:ea typeface="+mn-ea"/>
                <a:cs typeface="+mn-cs"/>
              </a:rPr>
              <a:t>Opinion by the Central Council on Spatial Issues and Disputes</a:t>
            </a:r>
          </a:p>
          <a:p>
            <a:pPr marL="457200" lvl="3" indent="-457200" algn="just" rtl="0">
              <a:spcBef>
                <a:spcPts val="1199"/>
              </a:spcBef>
              <a:spcAft>
                <a:spcPts val="601"/>
              </a:spcAft>
              <a:buFont typeface="+mj-lt"/>
              <a:buAutoNum type="arabicPeriod"/>
            </a:pPr>
            <a:r>
              <a:rPr lang="en-US" sz="2000" kern="1200" spc="-1" dirty="0">
                <a:solidFill>
                  <a:srgbClr val="FFFFFF"/>
                </a:solidFill>
                <a:latin typeface="Century Gothic"/>
                <a:ea typeface="+mn-ea"/>
                <a:cs typeface="+mn-cs"/>
              </a:rPr>
              <a:t>Issuance of a PD designating the sub-area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260647"/>
            <a:ext cx="8809038"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824" y="271759"/>
            <a:ext cx="21637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7721" y="6237312"/>
            <a:ext cx="8540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9887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Shape 1"/>
          <p:cNvSpPr txBox="1"/>
          <p:nvPr/>
        </p:nvSpPr>
        <p:spPr>
          <a:xfrm>
            <a:off x="109800" y="1437120"/>
            <a:ext cx="11742840" cy="4569840"/>
          </a:xfrm>
          <a:prstGeom prst="rect">
            <a:avLst/>
          </a:prstGeom>
          <a:noFill/>
          <a:ln>
            <a:noFill/>
          </a:ln>
        </p:spPr>
        <p:txBody>
          <a:bodyPr>
            <a:noAutofit/>
          </a:bodyPr>
          <a:lstStyle/>
          <a:p>
            <a:pPr algn="just">
              <a:lnSpc>
                <a:spcPct val="100000"/>
              </a:lnSpc>
              <a:spcBef>
                <a:spcPts val="1199"/>
              </a:spcBef>
              <a:spcAft>
                <a:spcPts val="601"/>
              </a:spcAft>
            </a:pPr>
            <a:r>
              <a:rPr lang="en-US" sz="2000" spc="-1" dirty="0">
                <a:solidFill>
                  <a:srgbClr val="FFFFFF"/>
                </a:solidFill>
                <a:effectLst>
                  <a:outerShdw blurRad="38100" dist="38100" dir="2700000" algn="tl">
                    <a:srgbClr val="000000">
                      <a:alpha val="43137"/>
                    </a:srgbClr>
                  </a:outerShdw>
                </a:effectLst>
                <a:latin typeface="Century Gothic"/>
              </a:rPr>
              <a:t>The Management Plan for </a:t>
            </a:r>
            <a:r>
              <a:rPr lang="en-US" sz="2000" spc="-1" dirty="0" err="1">
                <a:solidFill>
                  <a:srgbClr val="FFFFFF"/>
                </a:solidFill>
                <a:effectLst>
                  <a:outerShdw blurRad="38100" dist="38100" dir="2700000" algn="tl">
                    <a:srgbClr val="000000">
                      <a:alpha val="43137"/>
                    </a:srgbClr>
                  </a:outerShdw>
                </a:effectLst>
                <a:latin typeface="Century Gothic"/>
              </a:rPr>
              <a:t>Kyparissia</a:t>
            </a:r>
            <a:r>
              <a:rPr lang="en-US" sz="2000" spc="-1" dirty="0">
                <a:solidFill>
                  <a:srgbClr val="FFFFFF"/>
                </a:solidFill>
                <a:effectLst>
                  <a:outerShdw blurRad="38100" dist="38100" dir="2700000" algn="tl">
                    <a:srgbClr val="000000">
                      <a:alpha val="43137"/>
                    </a:srgbClr>
                  </a:outerShdw>
                </a:effectLst>
                <a:latin typeface="Century Gothic"/>
              </a:rPr>
              <a:t> Bay and the National Action Plan for the protection of marine turtles:</a:t>
            </a:r>
          </a:p>
          <a:p>
            <a:pPr marL="342900" indent="-342900" algn="just">
              <a:spcBef>
                <a:spcPts val="1199"/>
              </a:spcBef>
              <a:spcAft>
                <a:spcPts val="601"/>
              </a:spcAft>
              <a:buFont typeface="Arial" panose="020B0604020202020204" pitchFamily="34" charset="0"/>
              <a:buChar char="•"/>
            </a:pPr>
            <a:r>
              <a:rPr lang="en-US" sz="2000" b="0" strike="noStrike" spc="-1" dirty="0">
                <a:solidFill>
                  <a:srgbClr val="FFFFFF"/>
                </a:solidFill>
                <a:effectLst>
                  <a:outerShdw blurRad="38100" dist="38100" dir="2700000" algn="tl">
                    <a:srgbClr val="000000">
                      <a:alpha val="43137"/>
                    </a:srgbClr>
                  </a:outerShdw>
                </a:effectLst>
                <a:latin typeface="Century Gothic"/>
              </a:rPr>
              <a:t>To  come </a:t>
            </a:r>
            <a:r>
              <a:rPr lang="en-US" sz="2000" spc="-1" dirty="0">
                <a:solidFill>
                  <a:srgbClr val="FFFFFF"/>
                </a:solidFill>
                <a:effectLst>
                  <a:outerShdw blurRad="38100" dist="38100" dir="2700000" algn="tl">
                    <a:srgbClr val="000000">
                      <a:alpha val="43137"/>
                    </a:srgbClr>
                  </a:outerShdw>
                </a:effectLst>
                <a:latin typeface="Century Gothic"/>
              </a:rPr>
              <a:t>into force as soon as the running Project on the Special Environmental Studies (SESs) of Greece Natura-2000 network is completed in 2022</a:t>
            </a:r>
          </a:p>
          <a:p>
            <a:pPr marL="342900" indent="-342900" algn="just">
              <a:spcBef>
                <a:spcPts val="1199"/>
              </a:spcBef>
              <a:spcAft>
                <a:spcPts val="601"/>
              </a:spcAft>
              <a:buFont typeface="Arial" panose="020B0604020202020204" pitchFamily="34" charset="0"/>
              <a:buChar char="•"/>
            </a:pPr>
            <a:r>
              <a:rPr lang="en-US" sz="2000" b="0" strike="noStrike" spc="-1" dirty="0">
                <a:solidFill>
                  <a:srgbClr val="FFFFFF"/>
                </a:solidFill>
                <a:effectLst>
                  <a:outerShdw blurRad="38100" dist="38100" dir="2700000" algn="tl">
                    <a:srgbClr val="000000">
                      <a:alpha val="43137"/>
                    </a:srgbClr>
                  </a:outerShdw>
                </a:effectLst>
                <a:latin typeface="Century Gothic"/>
              </a:rPr>
              <a:t>The PD on </a:t>
            </a:r>
            <a:r>
              <a:rPr lang="en-US" sz="2000" b="0" strike="noStrike" spc="-1" dirty="0" err="1">
                <a:solidFill>
                  <a:srgbClr val="FFFFFF"/>
                </a:solidFill>
                <a:effectLst>
                  <a:outerShdw blurRad="38100" dist="38100" dir="2700000" algn="tl">
                    <a:srgbClr val="000000">
                      <a:alpha val="43137"/>
                    </a:srgbClr>
                  </a:outerShdw>
                </a:effectLst>
                <a:latin typeface="Century Gothic"/>
              </a:rPr>
              <a:t>Kyparissia</a:t>
            </a:r>
            <a:r>
              <a:rPr lang="en-US" sz="2000" b="0" strike="noStrike" spc="-1" dirty="0">
                <a:solidFill>
                  <a:srgbClr val="FFFFFF"/>
                </a:solidFill>
                <a:effectLst>
                  <a:outerShdw blurRad="38100" dist="38100" dir="2700000" algn="tl">
                    <a:srgbClr val="000000">
                      <a:alpha val="43137"/>
                    </a:srgbClr>
                  </a:outerShdw>
                </a:effectLst>
                <a:latin typeface="Century Gothic"/>
              </a:rPr>
              <a:t> Bay issued in 2018 is still in force after the rejection of an appeal against it </a:t>
            </a:r>
            <a:r>
              <a:rPr lang="en-US" sz="2000" spc="-1" dirty="0">
                <a:solidFill>
                  <a:srgbClr val="FFFFFF"/>
                </a:solidFill>
                <a:effectLst>
                  <a:outerShdw blurRad="38100" dist="38100" dir="2700000" algn="tl">
                    <a:srgbClr val="000000">
                      <a:alpha val="43137"/>
                    </a:srgbClr>
                  </a:outerShdw>
                </a:effectLst>
                <a:latin typeface="Century Gothic"/>
              </a:rPr>
              <a:t>by the Supreme Court of Cassation (‘Council of State’) earlier this year</a:t>
            </a:r>
          </a:p>
          <a:p>
            <a:pPr marL="342900" indent="-342900" algn="just">
              <a:spcBef>
                <a:spcPts val="1199"/>
              </a:spcBef>
              <a:spcAft>
                <a:spcPts val="601"/>
              </a:spcAft>
              <a:buFont typeface="Arial" panose="020B0604020202020204" pitchFamily="34" charset="0"/>
              <a:buChar char="•"/>
            </a:pPr>
            <a:r>
              <a:rPr lang="en-US" sz="2000" spc="-1" dirty="0">
                <a:solidFill>
                  <a:srgbClr val="FFFFFF"/>
                </a:solidFill>
                <a:effectLst>
                  <a:outerShdw blurRad="38100" dist="38100" dir="2700000" algn="tl">
                    <a:srgbClr val="000000">
                      <a:alpha val="43137"/>
                    </a:srgbClr>
                  </a:outerShdw>
                </a:effectLst>
                <a:latin typeface="Century Gothic"/>
              </a:rPr>
              <a:t>The new 6-year Action Plan on </a:t>
            </a:r>
            <a:r>
              <a:rPr lang="en-US" sz="2000" i="1" spc="-1" dirty="0" err="1">
                <a:solidFill>
                  <a:srgbClr val="FFFFFF"/>
                </a:solidFill>
                <a:effectLst>
                  <a:outerShdw blurRad="38100" dist="38100" dir="2700000" algn="tl">
                    <a:srgbClr val="000000">
                      <a:alpha val="43137"/>
                    </a:srgbClr>
                  </a:outerShdw>
                </a:effectLst>
                <a:latin typeface="Century Gothic"/>
              </a:rPr>
              <a:t>Caretta</a:t>
            </a:r>
            <a:r>
              <a:rPr lang="en-US" sz="2000" i="1" spc="-1" dirty="0">
                <a:solidFill>
                  <a:srgbClr val="FFFFFF"/>
                </a:solidFill>
                <a:effectLst>
                  <a:outerShdw blurRad="38100" dist="38100" dir="2700000" algn="tl">
                    <a:srgbClr val="000000">
                      <a:alpha val="43137"/>
                    </a:srgbClr>
                  </a:outerShdw>
                </a:effectLst>
                <a:latin typeface="Century Gothic"/>
              </a:rPr>
              <a:t> </a:t>
            </a:r>
            <a:r>
              <a:rPr lang="en-US" sz="2000" i="1" spc="-1" dirty="0" err="1">
                <a:solidFill>
                  <a:srgbClr val="FFFFFF"/>
                </a:solidFill>
                <a:effectLst>
                  <a:outerShdw blurRad="38100" dist="38100" dir="2700000" algn="tl">
                    <a:srgbClr val="000000">
                      <a:alpha val="43137"/>
                    </a:srgbClr>
                  </a:outerShdw>
                </a:effectLst>
                <a:latin typeface="Century Gothic"/>
              </a:rPr>
              <a:t>caretta</a:t>
            </a:r>
            <a:r>
              <a:rPr lang="en-US" sz="2000" i="1" spc="-1" dirty="0">
                <a:solidFill>
                  <a:srgbClr val="FFFFFF"/>
                </a:solidFill>
                <a:effectLst>
                  <a:outerShdw blurRad="38100" dist="38100" dir="2700000" algn="tl">
                    <a:srgbClr val="000000">
                      <a:alpha val="43137"/>
                    </a:srgbClr>
                  </a:outerShdw>
                </a:effectLst>
                <a:latin typeface="Century Gothic"/>
              </a:rPr>
              <a:t> </a:t>
            </a:r>
            <a:r>
              <a:rPr lang="en-US" sz="2000" spc="-1" dirty="0">
                <a:solidFill>
                  <a:srgbClr val="FFFFFF"/>
                </a:solidFill>
                <a:effectLst>
                  <a:outerShdw blurRad="38100" dist="38100" dir="2700000" algn="tl">
                    <a:srgbClr val="000000">
                      <a:alpha val="43137"/>
                    </a:srgbClr>
                  </a:outerShdw>
                </a:effectLst>
                <a:latin typeface="Century Gothic"/>
              </a:rPr>
              <a:t>was finally issued in August 2021 after being drafted by NGO </a:t>
            </a:r>
            <a:r>
              <a:rPr lang="en-US" sz="2000" spc="-1" dirty="0" err="1">
                <a:solidFill>
                  <a:srgbClr val="FFFFFF"/>
                </a:solidFill>
                <a:effectLst>
                  <a:outerShdw blurRad="38100" dist="38100" dir="2700000" algn="tl">
                    <a:srgbClr val="000000">
                      <a:alpha val="43137"/>
                    </a:srgbClr>
                  </a:outerShdw>
                </a:effectLst>
                <a:latin typeface="Century Gothic"/>
              </a:rPr>
              <a:t>Archelon</a:t>
            </a:r>
            <a:r>
              <a:rPr lang="en-US" sz="2000" spc="-1" dirty="0">
                <a:solidFill>
                  <a:srgbClr val="FFFFFF"/>
                </a:solidFill>
                <a:effectLst>
                  <a:outerShdw blurRad="38100" dist="38100" dir="2700000" algn="tl">
                    <a:srgbClr val="000000">
                      <a:alpha val="43137"/>
                    </a:srgbClr>
                  </a:outerShdw>
                </a:effectLst>
                <a:latin typeface="Century Gothic"/>
              </a:rPr>
              <a:t> and entered into public consultation</a:t>
            </a:r>
            <a:endParaRPr lang="en-US" sz="2000" b="0" strike="noStrike" spc="-1" dirty="0">
              <a:solidFill>
                <a:srgbClr val="FFFFFF"/>
              </a:solidFill>
              <a:effectLst>
                <a:outerShdw blurRad="38100" dist="38100" dir="2700000" algn="tl">
                  <a:srgbClr val="000000">
                    <a:alpha val="43137"/>
                  </a:srgbClr>
                </a:outerShdw>
              </a:effectLst>
              <a:latin typeface="Century Gothic"/>
            </a:endParaRPr>
          </a:p>
        </p:txBody>
      </p:sp>
      <p:pic>
        <p:nvPicPr>
          <p:cNvPr id="114" name="Picture 8"/>
          <p:cNvPicPr/>
          <p:nvPr/>
        </p:nvPicPr>
        <p:blipFill>
          <a:blip r:embed="rId2"/>
          <a:stretch/>
        </p:blipFill>
        <p:spPr>
          <a:xfrm>
            <a:off x="4398617" y="281301"/>
            <a:ext cx="1913760" cy="954000"/>
          </a:xfrm>
          <a:prstGeom prst="rect">
            <a:avLst/>
          </a:prstGeom>
          <a:ln>
            <a:noFill/>
          </a:ln>
        </p:spPr>
      </p:pic>
      <p:grpSp>
        <p:nvGrpSpPr>
          <p:cNvPr id="115" name="Group 2"/>
          <p:cNvGrpSpPr/>
          <p:nvPr/>
        </p:nvGrpSpPr>
        <p:grpSpPr>
          <a:xfrm>
            <a:off x="1055520" y="108720"/>
            <a:ext cx="8805600" cy="1171080"/>
            <a:chOff x="1055520" y="108720"/>
            <a:chExt cx="8805600" cy="1171080"/>
          </a:xfrm>
        </p:grpSpPr>
        <p:pic>
          <p:nvPicPr>
            <p:cNvPr id="116" name="Picture 4"/>
            <p:cNvPicPr/>
            <p:nvPr/>
          </p:nvPicPr>
          <p:blipFill>
            <a:blip r:embed="rId3"/>
            <a:stretch/>
          </p:blipFill>
          <p:spPr>
            <a:xfrm>
              <a:off x="1055520" y="108720"/>
              <a:ext cx="1519560" cy="1157400"/>
            </a:xfrm>
            <a:prstGeom prst="rect">
              <a:avLst/>
            </a:prstGeom>
            <a:ln>
              <a:noFill/>
            </a:ln>
          </p:spPr>
        </p:pic>
        <p:pic>
          <p:nvPicPr>
            <p:cNvPr id="118" name="Picture 6"/>
            <p:cNvPicPr/>
            <p:nvPr/>
          </p:nvPicPr>
          <p:blipFill>
            <a:blip r:embed="rId4"/>
            <a:stretch/>
          </p:blipFill>
          <p:spPr>
            <a:xfrm>
              <a:off x="8270640" y="122400"/>
              <a:ext cx="1590480" cy="1157400"/>
            </a:xfrm>
            <a:prstGeom prst="rect">
              <a:avLst/>
            </a:prstGeom>
            <a:ln>
              <a:noFill/>
            </a:ln>
          </p:spPr>
        </p:pic>
      </p:grpSp>
      <p:sp>
        <p:nvSpPr>
          <p:cNvPr id="2" name="Ορθογώνιο 1"/>
          <p:cNvSpPr/>
          <p:nvPr/>
        </p:nvSpPr>
        <p:spPr>
          <a:xfrm>
            <a:off x="1559496" y="6108157"/>
            <a:ext cx="8568952" cy="369332"/>
          </a:xfrm>
          <a:prstGeom prst="rect">
            <a:avLst/>
          </a:prstGeom>
        </p:spPr>
        <p:txBody>
          <a:bodyPr wrap="square">
            <a:spAutoFit/>
          </a:bodyPr>
          <a:lstStyle/>
          <a:p>
            <a:pPr algn="ctr">
              <a:lnSpc>
                <a:spcPct val="100000"/>
              </a:lnSpc>
            </a:pPr>
            <a:r>
              <a:rPr lang="el-GR" b="1" i="1" spc="-1" dirty="0">
                <a:solidFill>
                  <a:srgbClr val="000000"/>
                </a:solidFill>
                <a:effectLst>
                  <a:outerShdw blurRad="38100" dist="38100" dir="2700000" algn="tl">
                    <a:srgbClr val="000000">
                      <a:alpha val="43137"/>
                    </a:srgbClr>
                  </a:outerShdw>
                </a:effectLst>
                <a:latin typeface="Century Gothic"/>
              </a:rPr>
              <a:t>4</a:t>
            </a:r>
            <a:r>
              <a:rPr lang="en-US" b="1" i="1" spc="-1" dirty="0">
                <a:solidFill>
                  <a:srgbClr val="000000"/>
                </a:solidFill>
                <a:effectLst>
                  <a:outerShdw blurRad="38100" dist="38100" dir="2700000" algn="tl">
                    <a:srgbClr val="000000">
                      <a:alpha val="43137"/>
                    </a:srgbClr>
                  </a:outerShdw>
                </a:effectLst>
                <a:latin typeface="Century Gothic"/>
              </a:rPr>
              <a:t>1</a:t>
            </a:r>
            <a:r>
              <a:rPr lang="el-GR" b="1" i="1" spc="-1" dirty="0" err="1">
                <a:solidFill>
                  <a:srgbClr val="000000"/>
                </a:solidFill>
                <a:effectLst>
                  <a:outerShdw blurRad="38100" dist="38100" dir="2700000" algn="tl">
                    <a:srgbClr val="000000">
                      <a:alpha val="43137"/>
                    </a:srgbClr>
                  </a:outerShdw>
                </a:effectLst>
                <a:latin typeface="Century Gothic"/>
              </a:rPr>
              <a:t>th</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meeting</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of</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the</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Standing</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Committee</a:t>
            </a:r>
            <a:r>
              <a:rPr lang="en-US" b="1" i="1" spc="-1" dirty="0">
                <a:solidFill>
                  <a:srgbClr val="000000"/>
                </a:solidFill>
                <a:effectLst>
                  <a:outerShdw blurRad="38100" dist="38100" dir="2700000" algn="tl">
                    <a:srgbClr val="000000">
                      <a:alpha val="43137"/>
                    </a:srgbClr>
                  </a:outerShdw>
                </a:effectLst>
                <a:latin typeface="Century Gothic"/>
              </a:rPr>
              <a:t>, 29 November-3 December 2021</a:t>
            </a:r>
            <a:r>
              <a:rPr lang="el-GR" b="1" i="1" spc="-1" dirty="0">
                <a:solidFill>
                  <a:srgbClr val="000000"/>
                </a:solidFill>
                <a:effectLst>
                  <a:outerShdw blurRad="38100" dist="38100" dir="2700000" algn="tl">
                    <a:srgbClr val="000000">
                      <a:alpha val="43137"/>
                    </a:srgbClr>
                  </a:outerShdw>
                </a:effectLst>
                <a:latin typeface="Century Gothic"/>
              </a:rPr>
              <a:t> </a:t>
            </a:r>
            <a:endParaRPr lang="el-GR" b="1" i="1" spc="-1" dirty="0">
              <a:effectLst>
                <a:outerShdw blurRad="38100" dist="38100" dir="2700000" algn="tl">
                  <a:srgbClr val="000000">
                    <a:alpha val="43137"/>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Υπότιτλος 2"/>
          <p:cNvSpPr>
            <a:spLocks noGrp="1"/>
          </p:cNvSpPr>
          <p:nvPr>
            <p:ph type="subTitle"/>
          </p:nvPr>
        </p:nvSpPr>
        <p:spPr>
          <a:xfrm>
            <a:off x="623392" y="1772816"/>
            <a:ext cx="10972440" cy="4231928"/>
          </a:xfrm>
        </p:spPr>
        <p:txBody>
          <a:bodyPr/>
          <a:lstStyle/>
          <a:p>
            <a:pPr algn="just" rtl="0">
              <a:spcBef>
                <a:spcPts val="1199"/>
              </a:spcBef>
              <a:spcAft>
                <a:spcPts val="601"/>
              </a:spcAft>
            </a:pPr>
            <a:r>
              <a:rPr lang="en-US" sz="2000" kern="1200" spc="-1" dirty="0">
                <a:solidFill>
                  <a:srgbClr val="FFFFFF"/>
                </a:solidFill>
                <a:effectLst>
                  <a:outerShdw blurRad="38100" dist="38100" dir="2700000" algn="tl">
                    <a:srgbClr val="000000">
                      <a:alpha val="43137"/>
                    </a:srgbClr>
                  </a:outerShdw>
                </a:effectLst>
                <a:latin typeface="Century Gothic"/>
                <a:ea typeface="+mn-ea"/>
                <a:cs typeface="+mn-cs"/>
              </a:rPr>
              <a:t>The role of the Natural Environment and Climate Change Agency (NECCA/OFYPEKA)</a:t>
            </a:r>
          </a:p>
          <a:p>
            <a:pPr marL="342900" indent="-342900" algn="just" rtl="0">
              <a:spcBef>
                <a:spcPts val="1199"/>
              </a:spcBef>
              <a:spcAft>
                <a:spcPts val="601"/>
              </a:spcAft>
              <a:buFont typeface="Wingdings" panose="05000000000000000000" pitchFamily="2" charset="2"/>
              <a:buChar char="ü"/>
            </a:pPr>
            <a:r>
              <a:rPr lang="en-US" kern="1200" spc="-1" dirty="0">
                <a:solidFill>
                  <a:srgbClr val="FFFFFF"/>
                </a:solidFill>
                <a:latin typeface="Century Gothic"/>
                <a:ea typeface="+mn-ea"/>
                <a:cs typeface="+mn-cs"/>
              </a:rPr>
              <a:t>The "conservation of biodiversity" objective was </a:t>
            </a:r>
            <a:r>
              <a:rPr lang="en-US" b="1" kern="1200" spc="-1" dirty="0">
                <a:solidFill>
                  <a:srgbClr val="FFFFFF"/>
                </a:solidFill>
                <a:latin typeface="Century Gothic"/>
                <a:ea typeface="+mn-ea"/>
                <a:cs typeface="+mn-cs"/>
              </a:rPr>
              <a:t>never</a:t>
            </a:r>
            <a:r>
              <a:rPr lang="en-US" kern="1200" spc="-1" dirty="0">
                <a:solidFill>
                  <a:srgbClr val="FFFFFF"/>
                </a:solidFill>
                <a:latin typeface="Century Gothic"/>
                <a:ea typeface="+mn-ea"/>
                <a:cs typeface="+mn-cs"/>
              </a:rPr>
              <a:t> removed from the NECCA/OFYPEKA</a:t>
            </a:r>
          </a:p>
          <a:p>
            <a:pPr marL="342900" indent="-342900" algn="just" rtl="0">
              <a:spcBef>
                <a:spcPts val="1199"/>
              </a:spcBef>
              <a:spcAft>
                <a:spcPts val="601"/>
              </a:spcAft>
              <a:buFont typeface="Wingdings" panose="05000000000000000000" pitchFamily="2" charset="2"/>
              <a:buChar char="ü"/>
            </a:pPr>
            <a:r>
              <a:rPr lang="en-US" kern="1200" spc="-1" dirty="0">
                <a:solidFill>
                  <a:srgbClr val="FFFFFF"/>
                </a:solidFill>
                <a:latin typeface="Century Gothic"/>
                <a:ea typeface="+mn-ea"/>
                <a:cs typeface="+mn-cs"/>
              </a:rPr>
              <a:t>Law no. 4685/2020 was recently amended in order to avoid any confusion as regards the competence between NECCA/OFYPEKA and the Ministry of Environment &amp; Energy</a:t>
            </a:r>
          </a:p>
          <a:p>
            <a:pPr marL="342900" indent="-342900" algn="just" rtl="0">
              <a:spcBef>
                <a:spcPts val="1199"/>
              </a:spcBef>
              <a:spcAft>
                <a:spcPts val="601"/>
              </a:spcAft>
              <a:buFont typeface="Wingdings" panose="05000000000000000000" pitchFamily="2" charset="2"/>
              <a:buChar char="ü"/>
            </a:pPr>
            <a:r>
              <a:rPr lang="en-US" kern="1200" spc="-1" dirty="0">
                <a:solidFill>
                  <a:srgbClr val="FFFFFF"/>
                </a:solidFill>
                <a:latin typeface="Century Gothic"/>
                <a:ea typeface="+mn-ea"/>
                <a:cs typeface="+mn-cs"/>
              </a:rPr>
              <a:t>The Directorate-General of NECCA/OFYPEKA is in charge of fighting climate change as well as protecting, conserving and managing the protected areas and biodiversity in Greece (Art. 2 of its organigram issued on 16 October 2021)</a:t>
            </a:r>
          </a:p>
          <a:p>
            <a:pPr marL="342900" indent="-342900" algn="just" rtl="0">
              <a:spcBef>
                <a:spcPts val="1199"/>
              </a:spcBef>
              <a:spcAft>
                <a:spcPts val="601"/>
              </a:spcAft>
              <a:buFont typeface="Wingdings" panose="05000000000000000000" pitchFamily="2" charset="2"/>
              <a:buChar char="ü"/>
            </a:pPr>
            <a:r>
              <a:rPr lang="en-US" kern="1200" spc="-1" dirty="0">
                <a:solidFill>
                  <a:srgbClr val="FFFFFF"/>
                </a:solidFill>
                <a:latin typeface="Century Gothic"/>
                <a:ea typeface="+mn-ea"/>
                <a:cs typeface="+mn-cs"/>
              </a:rPr>
              <a:t>Considerable resources for NECCA/OFYPEKA come from the recurrent budget of the Ministry of Environment &amp; Energy</a:t>
            </a:r>
          </a:p>
          <a:p>
            <a:pPr marL="342900" indent="-342900" algn="just" rtl="0">
              <a:spcBef>
                <a:spcPts val="1199"/>
              </a:spcBef>
              <a:spcAft>
                <a:spcPts val="601"/>
              </a:spcAft>
              <a:buFont typeface="Wingdings" panose="05000000000000000000" pitchFamily="2" charset="2"/>
              <a:buChar char="ü"/>
            </a:pPr>
            <a:r>
              <a:rPr lang="en-US" kern="1200" spc="-1" dirty="0">
                <a:solidFill>
                  <a:srgbClr val="FFFFFF"/>
                </a:solidFill>
                <a:latin typeface="Century Gothic"/>
                <a:ea typeface="+mn-ea"/>
                <a:cs typeface="+mn-cs"/>
              </a:rPr>
              <a:t>A recently signed Ministerial Decision (</a:t>
            </a:r>
            <a:r>
              <a:rPr lang="en-US" b="1" kern="1200" spc="-1" dirty="0">
                <a:solidFill>
                  <a:srgbClr val="FFFFFF"/>
                </a:solidFill>
                <a:latin typeface="Century Gothic"/>
                <a:ea typeface="+mn-ea"/>
                <a:cs typeface="+mn-cs"/>
              </a:rPr>
              <a:t>October 2021</a:t>
            </a:r>
            <a:r>
              <a:rPr lang="en-US" kern="1200" spc="-1" dirty="0">
                <a:solidFill>
                  <a:srgbClr val="FFFFFF"/>
                </a:solidFill>
                <a:latin typeface="Century Gothic"/>
                <a:ea typeface="+mn-ea"/>
                <a:cs typeface="+mn-cs"/>
              </a:rPr>
              <a:t>) regulates the allocation of the revenues of the auction of greenhouse </a:t>
            </a:r>
            <a:r>
              <a:rPr lang="en-US" b="1" kern="1200" spc="-1" dirty="0">
                <a:solidFill>
                  <a:srgbClr val="FFFFFF"/>
                </a:solidFill>
                <a:latin typeface="Century Gothic"/>
                <a:ea typeface="+mn-ea"/>
                <a:cs typeface="+mn-cs"/>
              </a:rPr>
              <a:t>gas emission allowances </a:t>
            </a:r>
            <a:r>
              <a:rPr lang="en-US" kern="1200" spc="-1" dirty="0">
                <a:solidFill>
                  <a:srgbClr val="FFFFFF"/>
                </a:solidFill>
                <a:latin typeface="Century Gothic"/>
                <a:ea typeface="+mn-ea"/>
                <a:cs typeface="+mn-cs"/>
              </a:rPr>
              <a:t>to NECCA/OFYPEKA</a:t>
            </a:r>
            <a:endParaRPr lang="el-GR" kern="1200" spc="-1" dirty="0">
              <a:solidFill>
                <a:srgbClr val="FFFFFF"/>
              </a:solidFill>
              <a:latin typeface="Century Gothic"/>
              <a:ea typeface="+mn-ea"/>
              <a:cs typeface="+mn-cs"/>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345" y="260647"/>
            <a:ext cx="8809038"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8118" y="271760"/>
            <a:ext cx="21637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503" y="6237312"/>
            <a:ext cx="8540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2703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Υπότιτλος 2"/>
          <p:cNvSpPr>
            <a:spLocks noGrp="1"/>
          </p:cNvSpPr>
          <p:nvPr>
            <p:ph type="subTitle"/>
          </p:nvPr>
        </p:nvSpPr>
        <p:spPr>
          <a:xfrm>
            <a:off x="623392" y="1988840"/>
            <a:ext cx="10972440" cy="3077766"/>
          </a:xfrm>
        </p:spPr>
        <p:txBody>
          <a:bodyPr/>
          <a:lstStyle/>
          <a:p>
            <a:pPr marL="342900" indent="-342900" algn="just">
              <a:buFont typeface="Wingdings" panose="05000000000000000000" pitchFamily="2" charset="2"/>
              <a:buChar char="ü"/>
            </a:pPr>
            <a:r>
              <a:rPr lang="en-US" sz="2000" kern="1200" spc="-1" dirty="0">
                <a:solidFill>
                  <a:srgbClr val="FFFFFF"/>
                </a:solidFill>
                <a:latin typeface="Century Gothic"/>
                <a:ea typeface="+mn-ea"/>
                <a:cs typeface="+mn-cs"/>
              </a:rPr>
              <a:t>NECCA/OFYPEKA consults on the appropriate assessment of the implications of any project and activity within the protected areas, which may affect the integrity of the site concerned and the subjects to be protected (Art. 27, par. 5 (</a:t>
            </a:r>
            <a:r>
              <a:rPr lang="en-US" sz="2000" kern="1200" spc="-1" dirty="0" err="1">
                <a:solidFill>
                  <a:srgbClr val="FFFFFF"/>
                </a:solidFill>
                <a:latin typeface="Century Gothic"/>
                <a:ea typeface="+mn-ea"/>
                <a:cs typeface="+mn-cs"/>
              </a:rPr>
              <a:t>ιστ</a:t>
            </a:r>
            <a:r>
              <a:rPr lang="en-US" sz="2000" kern="1200" spc="-1" dirty="0">
                <a:solidFill>
                  <a:srgbClr val="FFFFFF"/>
                </a:solidFill>
                <a:latin typeface="Century Gothic"/>
                <a:ea typeface="+mn-ea"/>
                <a:cs typeface="+mn-cs"/>
              </a:rPr>
              <a:t>), of law no. 4685/2020)</a:t>
            </a:r>
          </a:p>
          <a:p>
            <a:pPr marL="342900" indent="-342900" algn="just">
              <a:buFont typeface="Wingdings" panose="05000000000000000000" pitchFamily="2" charset="2"/>
              <a:buChar char="ü"/>
            </a:pPr>
            <a:r>
              <a:rPr lang="en-US" sz="2000" kern="1200" spc="-1" dirty="0">
                <a:solidFill>
                  <a:srgbClr val="FFFFFF"/>
                </a:solidFill>
                <a:latin typeface="Century Gothic"/>
                <a:ea typeface="+mn-ea"/>
                <a:cs typeface="+mn-cs"/>
              </a:rPr>
              <a:t>NECCA/OFYPEKA directly consults the Directorate - General of the Ministry of Environment &amp; Energy, which leads the Directorate of Environmental Licensing</a:t>
            </a:r>
            <a:r>
              <a:rPr lang="el-GR" sz="2000" kern="1200" spc="-1" dirty="0">
                <a:solidFill>
                  <a:srgbClr val="FFFFFF"/>
                </a:solidFill>
                <a:latin typeface="Century Gothic"/>
                <a:ea typeface="+mn-ea"/>
                <a:cs typeface="+mn-cs"/>
              </a:rPr>
              <a:t> </a:t>
            </a:r>
            <a:r>
              <a:rPr lang="en-US" sz="2000" kern="1200" spc="-1" dirty="0">
                <a:solidFill>
                  <a:srgbClr val="FFFFFF"/>
                </a:solidFill>
                <a:latin typeface="Century Gothic"/>
                <a:ea typeface="+mn-ea"/>
                <a:cs typeface="+mn-cs"/>
              </a:rPr>
              <a:t>on</a:t>
            </a:r>
            <a:r>
              <a:rPr lang="el-GR" sz="2000" kern="1200" spc="-1" dirty="0">
                <a:solidFill>
                  <a:srgbClr val="FFFFFF"/>
                </a:solidFill>
                <a:latin typeface="Century Gothic"/>
                <a:ea typeface="+mn-ea"/>
                <a:cs typeface="+mn-cs"/>
              </a:rPr>
              <a:t> </a:t>
            </a:r>
            <a:r>
              <a:rPr lang="en-US" sz="2000" kern="1200" spc="-1" dirty="0">
                <a:solidFill>
                  <a:srgbClr val="FFFFFF"/>
                </a:solidFill>
                <a:latin typeface="Century Gothic"/>
                <a:ea typeface="+mn-ea"/>
                <a:cs typeface="+mn-cs"/>
              </a:rPr>
              <a:t>projects and activities under category A of law no. 4014/2011</a:t>
            </a:r>
          </a:p>
          <a:p>
            <a:pPr marL="342900" indent="-342900" algn="just">
              <a:buFont typeface="Wingdings" panose="05000000000000000000" pitchFamily="2" charset="2"/>
              <a:buChar char="ü"/>
            </a:pPr>
            <a:r>
              <a:rPr lang="en-US" sz="2000" kern="1200" spc="-1" dirty="0">
                <a:solidFill>
                  <a:srgbClr val="FFFFFF"/>
                </a:solidFill>
                <a:latin typeface="Century Gothic"/>
                <a:ea typeface="+mn-ea"/>
                <a:cs typeface="+mn-cs"/>
              </a:rPr>
              <a:t>Category A of the previous paragraph includes projects and activities that may be very harmful to the environment and requires SESs to be carried out for imposing specific terms and restrictions for the protection of the environment</a:t>
            </a:r>
            <a:endParaRPr lang="el-GR" sz="2000" kern="1200" spc="-1" dirty="0">
              <a:solidFill>
                <a:srgbClr val="FFFFFF"/>
              </a:solidFill>
              <a:latin typeface="Century Gothic"/>
              <a:ea typeface="+mn-ea"/>
              <a:cs typeface="+mn-cs"/>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260648"/>
            <a:ext cx="8809038"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816" y="284336"/>
            <a:ext cx="2163762"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536" y="6165304"/>
            <a:ext cx="854075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3314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extShape 1"/>
          <p:cNvSpPr txBox="1"/>
          <p:nvPr/>
        </p:nvSpPr>
        <p:spPr>
          <a:xfrm>
            <a:off x="109800" y="1556792"/>
            <a:ext cx="11742840" cy="3928888"/>
          </a:xfrm>
          <a:prstGeom prst="rect">
            <a:avLst/>
          </a:prstGeom>
          <a:noFill/>
          <a:ln>
            <a:noFill/>
          </a:ln>
        </p:spPr>
        <p:txBody>
          <a:bodyPr>
            <a:noAutofit/>
          </a:bodyPr>
          <a:lstStyle/>
          <a:p>
            <a:pPr marL="343080" indent="-342720" algn="just">
              <a:lnSpc>
                <a:spcPct val="160000"/>
              </a:lnSpc>
              <a:spcBef>
                <a:spcPts val="1001"/>
              </a:spcBef>
            </a:pPr>
            <a:r>
              <a:rPr lang="en-US" sz="2000" b="0" strike="noStrike" spc="-1" dirty="0">
                <a:solidFill>
                  <a:srgbClr val="D9D9D9"/>
                </a:solidFill>
                <a:effectLst>
                  <a:outerShdw blurRad="38100" dist="38100" dir="2700000" algn="tl">
                    <a:srgbClr val="000000">
                      <a:alpha val="43137"/>
                    </a:srgbClr>
                  </a:outerShdw>
                </a:effectLst>
                <a:latin typeface="Century Gothic"/>
              </a:rPr>
              <a:t>	</a:t>
            </a:r>
            <a:r>
              <a:rPr lang="en-US" sz="2000" b="0" strike="noStrike" spc="-1" dirty="0">
                <a:solidFill>
                  <a:srgbClr val="FFFFFF"/>
                </a:solidFill>
                <a:effectLst>
                  <a:outerShdw blurRad="38100" dist="38100" dir="2700000" algn="tl">
                    <a:srgbClr val="000000">
                      <a:alpha val="43137"/>
                    </a:srgbClr>
                  </a:outerShdw>
                </a:effectLst>
                <a:latin typeface="Century Gothic"/>
              </a:rPr>
              <a:t>On-the-spot actions-</a:t>
            </a:r>
            <a:r>
              <a:rPr lang="en-US" sz="2000" spc="-1" dirty="0">
                <a:solidFill>
                  <a:srgbClr val="FFFFFF"/>
                </a:solidFill>
                <a:effectLst>
                  <a:outerShdw blurRad="38100" dist="38100" dir="2700000" algn="tl">
                    <a:srgbClr val="000000">
                      <a:alpha val="43137"/>
                    </a:srgbClr>
                  </a:outerShdw>
                </a:effectLst>
                <a:latin typeface="Century Gothic"/>
              </a:rPr>
              <a:t>Coordination Office for the Implementation of Environmental Liability (COIEL/SYGAPEZ): </a:t>
            </a:r>
            <a:endParaRPr lang="en-US" sz="2000" b="0" strike="noStrike" spc="-1" dirty="0">
              <a:solidFill>
                <a:srgbClr val="FFFFFF"/>
              </a:solidFill>
              <a:effectLst>
                <a:outerShdw blurRad="38100" dist="38100" dir="2700000" algn="tl">
                  <a:srgbClr val="000000">
                    <a:alpha val="43137"/>
                  </a:srgbClr>
                </a:outerShdw>
              </a:effectLst>
              <a:latin typeface="Century Gothic"/>
            </a:endParaRPr>
          </a:p>
          <a:p>
            <a:pPr marL="800460" lvl="1" indent="-342900" algn="just">
              <a:lnSpc>
                <a:spcPct val="160000"/>
              </a:lnSpc>
              <a:spcBef>
                <a:spcPts val="1001"/>
              </a:spcBef>
              <a:buFont typeface="Arial" panose="020B0604020202020204" pitchFamily="34" charset="0"/>
              <a:buChar char="•"/>
            </a:pPr>
            <a:r>
              <a:rPr lang="en-US" sz="2000" b="1" spc="-1" dirty="0">
                <a:solidFill>
                  <a:srgbClr val="FFFFFF"/>
                </a:solidFill>
                <a:latin typeface="Century Gothic"/>
              </a:rPr>
              <a:t>June 2021</a:t>
            </a:r>
            <a:r>
              <a:rPr lang="en-US" sz="2000" spc="-1" dirty="0">
                <a:solidFill>
                  <a:srgbClr val="FFFFFF"/>
                </a:solidFill>
                <a:latin typeface="Century Gothic"/>
              </a:rPr>
              <a:t>: Implementation of proactive measures against environmental damage due to the illegal opening and construction of 5 roadways on the beach between the villages of Ai-</a:t>
            </a:r>
            <a:r>
              <a:rPr lang="en-US" sz="2000" spc="-1" dirty="0" err="1">
                <a:solidFill>
                  <a:srgbClr val="FFFFFF"/>
                </a:solidFill>
                <a:latin typeface="Century Gothic"/>
              </a:rPr>
              <a:t>Giannakis</a:t>
            </a:r>
            <a:r>
              <a:rPr lang="en-US" sz="2000" spc="-1" dirty="0">
                <a:solidFill>
                  <a:srgbClr val="FFFFFF"/>
                </a:solidFill>
                <a:latin typeface="Century Gothic"/>
              </a:rPr>
              <a:t> and Elea within the jurisdiction of the Municipality of </a:t>
            </a:r>
            <a:r>
              <a:rPr lang="en-US" sz="2000" spc="-1" dirty="0" err="1">
                <a:solidFill>
                  <a:srgbClr val="FFFFFF"/>
                </a:solidFill>
                <a:latin typeface="Century Gothic"/>
              </a:rPr>
              <a:t>Trifylia</a:t>
            </a:r>
            <a:r>
              <a:rPr lang="en-US" sz="2000" spc="-1" dirty="0">
                <a:solidFill>
                  <a:srgbClr val="FFFFFF"/>
                </a:solidFill>
                <a:latin typeface="Century Gothic"/>
              </a:rPr>
              <a:t> (</a:t>
            </a:r>
            <a:r>
              <a:rPr lang="en-US" sz="2000" spc="-1" dirty="0" err="1">
                <a:solidFill>
                  <a:srgbClr val="FFFFFF"/>
                </a:solidFill>
                <a:latin typeface="Century Gothic"/>
              </a:rPr>
              <a:t>Messinia</a:t>
            </a:r>
            <a:r>
              <a:rPr lang="en-US" sz="2000" spc="-1" dirty="0">
                <a:solidFill>
                  <a:srgbClr val="FFFFFF"/>
                </a:solidFill>
                <a:latin typeface="Century Gothic"/>
              </a:rPr>
              <a:t>)</a:t>
            </a:r>
          </a:p>
          <a:p>
            <a:pPr marL="800460" lvl="1" indent="-342900" algn="just">
              <a:lnSpc>
                <a:spcPct val="160000"/>
              </a:lnSpc>
              <a:spcBef>
                <a:spcPts val="1001"/>
              </a:spcBef>
              <a:buFont typeface="Arial" panose="020B0604020202020204" pitchFamily="34" charset="0"/>
              <a:buChar char="•"/>
            </a:pPr>
            <a:r>
              <a:rPr lang="en-US" sz="2000" spc="-1" dirty="0">
                <a:solidFill>
                  <a:srgbClr val="FFFFFF"/>
                </a:solidFill>
                <a:latin typeface="Century Gothic"/>
              </a:rPr>
              <a:t>In this case the offender will pay the cost of these measures (</a:t>
            </a:r>
            <a:r>
              <a:rPr lang="en-US" sz="2000" b="1" spc="-1" dirty="0">
                <a:solidFill>
                  <a:srgbClr val="FFFFFF"/>
                </a:solidFill>
                <a:latin typeface="Century Gothic"/>
              </a:rPr>
              <a:t>€ 12,896</a:t>
            </a:r>
            <a:r>
              <a:rPr lang="en-US" sz="2000" spc="-1" dirty="0">
                <a:solidFill>
                  <a:srgbClr val="FFFFFF"/>
                </a:solidFill>
                <a:latin typeface="Century Gothic"/>
              </a:rPr>
              <a:t>) due to incompliance with a related decision issued in 2012 by the Head of the Decentralized Administration of the Peloponnese, Western Greece &amp; Ionian Sea</a:t>
            </a:r>
            <a:endParaRPr lang="en-US" sz="2000" b="0" strike="noStrike" spc="-1" dirty="0">
              <a:solidFill>
                <a:srgbClr val="FFFFFF"/>
              </a:solidFill>
              <a:latin typeface="Century Gothic"/>
            </a:endParaRPr>
          </a:p>
        </p:txBody>
      </p:sp>
      <p:pic>
        <p:nvPicPr>
          <p:cNvPr id="120" name="Picture 8"/>
          <p:cNvPicPr/>
          <p:nvPr/>
        </p:nvPicPr>
        <p:blipFill>
          <a:blip r:embed="rId2"/>
          <a:stretch/>
        </p:blipFill>
        <p:spPr>
          <a:xfrm>
            <a:off x="4404504" y="210420"/>
            <a:ext cx="1913760" cy="954000"/>
          </a:xfrm>
          <a:prstGeom prst="rect">
            <a:avLst/>
          </a:prstGeom>
          <a:ln>
            <a:noFill/>
          </a:ln>
        </p:spPr>
      </p:pic>
      <p:grpSp>
        <p:nvGrpSpPr>
          <p:cNvPr id="121" name="Group 2"/>
          <p:cNvGrpSpPr/>
          <p:nvPr/>
        </p:nvGrpSpPr>
        <p:grpSpPr>
          <a:xfrm>
            <a:off x="1055520" y="108720"/>
            <a:ext cx="8805600" cy="1171080"/>
            <a:chOff x="1055520" y="108720"/>
            <a:chExt cx="8805600" cy="1171080"/>
          </a:xfrm>
        </p:grpSpPr>
        <p:pic>
          <p:nvPicPr>
            <p:cNvPr id="122" name="Picture 4"/>
            <p:cNvPicPr/>
            <p:nvPr/>
          </p:nvPicPr>
          <p:blipFill>
            <a:blip r:embed="rId3"/>
            <a:stretch/>
          </p:blipFill>
          <p:spPr>
            <a:xfrm>
              <a:off x="1055520" y="108720"/>
              <a:ext cx="1519560" cy="1157400"/>
            </a:xfrm>
            <a:prstGeom prst="rect">
              <a:avLst/>
            </a:prstGeom>
            <a:ln>
              <a:noFill/>
            </a:ln>
          </p:spPr>
        </p:pic>
        <p:pic>
          <p:nvPicPr>
            <p:cNvPr id="124" name="Picture 6"/>
            <p:cNvPicPr/>
            <p:nvPr/>
          </p:nvPicPr>
          <p:blipFill>
            <a:blip r:embed="rId4"/>
            <a:stretch/>
          </p:blipFill>
          <p:spPr>
            <a:xfrm>
              <a:off x="8270640" y="122400"/>
              <a:ext cx="1590480" cy="1157400"/>
            </a:xfrm>
            <a:prstGeom prst="rect">
              <a:avLst/>
            </a:prstGeom>
            <a:ln>
              <a:noFill/>
            </a:ln>
          </p:spPr>
        </p:pic>
      </p:grpSp>
      <p:sp>
        <p:nvSpPr>
          <p:cNvPr id="2" name="Ορθογώνιο 1"/>
          <p:cNvSpPr/>
          <p:nvPr/>
        </p:nvSpPr>
        <p:spPr>
          <a:xfrm>
            <a:off x="1713075" y="6343452"/>
            <a:ext cx="8817204" cy="369332"/>
          </a:xfrm>
          <a:prstGeom prst="rect">
            <a:avLst/>
          </a:prstGeom>
        </p:spPr>
        <p:txBody>
          <a:bodyPr wrap="square">
            <a:spAutoFit/>
          </a:bodyPr>
          <a:lstStyle/>
          <a:p>
            <a:pPr algn="ctr">
              <a:lnSpc>
                <a:spcPct val="100000"/>
              </a:lnSpc>
            </a:pPr>
            <a:r>
              <a:rPr lang="el-GR" b="1" i="1" spc="-1" dirty="0">
                <a:solidFill>
                  <a:srgbClr val="000000"/>
                </a:solidFill>
                <a:effectLst>
                  <a:outerShdw blurRad="38100" dist="38100" dir="2700000" algn="tl">
                    <a:srgbClr val="000000">
                      <a:alpha val="43137"/>
                    </a:srgbClr>
                  </a:outerShdw>
                </a:effectLst>
                <a:latin typeface="Century Gothic"/>
              </a:rPr>
              <a:t>4</a:t>
            </a:r>
            <a:r>
              <a:rPr lang="en-US" b="1" i="1" spc="-1" dirty="0">
                <a:solidFill>
                  <a:srgbClr val="000000"/>
                </a:solidFill>
                <a:effectLst>
                  <a:outerShdw blurRad="38100" dist="38100" dir="2700000" algn="tl">
                    <a:srgbClr val="000000">
                      <a:alpha val="43137"/>
                    </a:srgbClr>
                  </a:outerShdw>
                </a:effectLst>
                <a:latin typeface="Century Gothic"/>
              </a:rPr>
              <a:t>1</a:t>
            </a:r>
            <a:r>
              <a:rPr lang="el-GR" b="1" i="1" spc="-1" dirty="0" err="1">
                <a:solidFill>
                  <a:srgbClr val="000000"/>
                </a:solidFill>
                <a:effectLst>
                  <a:outerShdw blurRad="38100" dist="38100" dir="2700000" algn="tl">
                    <a:srgbClr val="000000">
                      <a:alpha val="43137"/>
                    </a:srgbClr>
                  </a:outerShdw>
                </a:effectLst>
                <a:latin typeface="Century Gothic"/>
              </a:rPr>
              <a:t>th</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meeting</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of</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the</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Standing</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Committee</a:t>
            </a:r>
            <a:r>
              <a:rPr lang="en-US" b="1" i="1" spc="-1" dirty="0">
                <a:solidFill>
                  <a:srgbClr val="000000"/>
                </a:solidFill>
                <a:effectLst>
                  <a:outerShdw blurRad="38100" dist="38100" dir="2700000" algn="tl">
                    <a:srgbClr val="000000">
                      <a:alpha val="43137"/>
                    </a:srgbClr>
                  </a:outerShdw>
                </a:effectLst>
                <a:latin typeface="Century Gothic"/>
              </a:rPr>
              <a:t>, 29 November-3 December 2021</a:t>
            </a:r>
            <a:r>
              <a:rPr lang="el-GR" b="1" i="1" spc="-1" dirty="0">
                <a:solidFill>
                  <a:srgbClr val="000000"/>
                </a:solidFill>
                <a:effectLst>
                  <a:outerShdw blurRad="38100" dist="38100" dir="2700000" algn="tl">
                    <a:srgbClr val="000000">
                      <a:alpha val="43137"/>
                    </a:srgbClr>
                  </a:outerShdw>
                </a:effectLst>
                <a:latin typeface="Century Gothic"/>
              </a:rPr>
              <a:t> </a:t>
            </a:r>
            <a:endParaRPr lang="el-GR" b="1" i="1" spc="-1" dirty="0">
              <a:effectLst>
                <a:outerShdw blurRad="38100" dist="38100" dir="2700000" algn="tl">
                  <a:srgbClr val="000000">
                    <a:alpha val="43137"/>
                  </a:srgbClr>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Υπότιτλος 2"/>
          <p:cNvSpPr>
            <a:spLocks noGrp="1"/>
          </p:cNvSpPr>
          <p:nvPr>
            <p:ph type="subTitle"/>
          </p:nvPr>
        </p:nvSpPr>
        <p:spPr>
          <a:xfrm>
            <a:off x="609480" y="2282876"/>
            <a:ext cx="10972440" cy="3077766"/>
          </a:xfrm>
        </p:spPr>
        <p:txBody>
          <a:bodyPr/>
          <a:lstStyle/>
          <a:p>
            <a:pPr marL="285750" indent="-285750" algn="just">
              <a:buFont typeface="Arial" panose="020B0604020202020204" pitchFamily="34" charset="0"/>
              <a:buChar char="•"/>
            </a:pPr>
            <a:r>
              <a:rPr lang="en-US" sz="2000" kern="1200" spc="-1" dirty="0">
                <a:solidFill>
                  <a:srgbClr val="FFFFFF"/>
                </a:solidFill>
                <a:latin typeface="Century Gothic"/>
                <a:ea typeface="+mn-ea"/>
                <a:cs typeface="+mn-cs"/>
              </a:rPr>
              <a:t>The offender is also obliged to pay for the </a:t>
            </a:r>
            <a:r>
              <a:rPr lang="en-US" sz="2000" b="1" kern="1200" spc="-1" dirty="0">
                <a:solidFill>
                  <a:srgbClr val="FFFFFF"/>
                </a:solidFill>
                <a:latin typeface="Century Gothic"/>
                <a:ea typeface="+mn-ea"/>
                <a:cs typeface="+mn-cs"/>
              </a:rPr>
              <a:t>environmental study </a:t>
            </a:r>
            <a:r>
              <a:rPr lang="en-US" sz="2000" kern="1200" spc="-1" dirty="0">
                <a:solidFill>
                  <a:srgbClr val="FFFFFF"/>
                </a:solidFill>
                <a:latin typeface="Century Gothic"/>
                <a:ea typeface="+mn-ea"/>
                <a:cs typeface="+mn-cs"/>
              </a:rPr>
              <a:t>proposed by COIEL/SYGAPEZ in June 2021 on the </a:t>
            </a:r>
            <a:r>
              <a:rPr lang="en-US" sz="2000" b="1" kern="1200" spc="-1" dirty="0">
                <a:solidFill>
                  <a:srgbClr val="FFFFFF"/>
                </a:solidFill>
                <a:latin typeface="Century Gothic"/>
                <a:ea typeface="+mn-ea"/>
                <a:cs typeface="+mn-cs"/>
              </a:rPr>
              <a:t>restoration of sand dunes, the inversion of erosion as well as the restoration of the area </a:t>
            </a:r>
            <a:r>
              <a:rPr lang="en-US" sz="2000" kern="1200" spc="-1" dirty="0">
                <a:solidFill>
                  <a:srgbClr val="FFFFFF"/>
                </a:solidFill>
                <a:latin typeface="Century Gothic"/>
                <a:ea typeface="+mn-ea"/>
                <a:cs typeface="+mn-cs"/>
              </a:rPr>
              <a:t>after the destruction of the roadways</a:t>
            </a:r>
          </a:p>
          <a:p>
            <a:pPr marL="285750" indent="-285750" algn="just">
              <a:buFont typeface="Arial" panose="020B0604020202020204" pitchFamily="34" charset="0"/>
              <a:buChar char="•"/>
            </a:pPr>
            <a:r>
              <a:rPr lang="en-US" sz="2000" kern="1200" spc="-1" dirty="0">
                <a:solidFill>
                  <a:srgbClr val="FFFFFF"/>
                </a:solidFill>
                <a:latin typeface="Century Gothic"/>
                <a:ea typeface="+mn-ea"/>
                <a:cs typeface="+mn-cs"/>
              </a:rPr>
              <a:t>In case of the offender's not compliance, the COIEL/SYGAPEZ may ask for an opinion/approval by the Committee for Battling Environmental Damage to continue on its own with carrying out the environmental study through e.g. co-funding projects </a:t>
            </a:r>
          </a:p>
          <a:p>
            <a:pPr marL="285750" indent="-285750" algn="just">
              <a:buFont typeface="Arial" panose="020B0604020202020204" pitchFamily="34" charset="0"/>
              <a:buChar char="•"/>
            </a:pPr>
            <a:r>
              <a:rPr lang="en-US" sz="2000" kern="1200" spc="-1" dirty="0">
                <a:solidFill>
                  <a:srgbClr val="FFFFFF"/>
                </a:solidFill>
                <a:latin typeface="Century Gothic"/>
                <a:ea typeface="+mn-ea"/>
                <a:cs typeface="+mn-cs"/>
              </a:rPr>
              <a:t>The competent authority for monitoring the implementation of the afore-mentioned Decision is the Management Body of </a:t>
            </a:r>
            <a:r>
              <a:rPr lang="en-US" sz="2000" kern="1200" spc="-1" dirty="0" err="1">
                <a:solidFill>
                  <a:srgbClr val="FFFFFF"/>
                </a:solidFill>
                <a:latin typeface="Century Gothic"/>
                <a:ea typeface="+mn-ea"/>
                <a:cs typeface="+mn-cs"/>
              </a:rPr>
              <a:t>Kotyhi-Strofylia</a:t>
            </a:r>
            <a:r>
              <a:rPr lang="en-US" sz="2000" kern="1200" spc="-1" dirty="0">
                <a:solidFill>
                  <a:srgbClr val="FFFFFF"/>
                </a:solidFill>
                <a:latin typeface="Century Gothic"/>
                <a:ea typeface="+mn-ea"/>
                <a:cs typeface="+mn-cs"/>
              </a:rPr>
              <a:t> Wetlands &amp; </a:t>
            </a:r>
            <a:r>
              <a:rPr lang="en-US" sz="2000" kern="1200" spc="-1" dirty="0" err="1">
                <a:solidFill>
                  <a:srgbClr val="FFFFFF"/>
                </a:solidFill>
                <a:latin typeface="Century Gothic"/>
                <a:ea typeface="+mn-ea"/>
                <a:cs typeface="+mn-cs"/>
              </a:rPr>
              <a:t>Kyparissiakos</a:t>
            </a:r>
            <a:r>
              <a:rPr lang="en-US" sz="2000" kern="1200" spc="-1" dirty="0">
                <a:solidFill>
                  <a:srgbClr val="FFFFFF"/>
                </a:solidFill>
                <a:latin typeface="Century Gothic"/>
                <a:ea typeface="+mn-ea"/>
                <a:cs typeface="+mn-cs"/>
              </a:rPr>
              <a:t> Gulf </a:t>
            </a:r>
          </a:p>
          <a:p>
            <a:pPr marL="285750" indent="-285750" algn="just">
              <a:buFont typeface="Arial" panose="020B0604020202020204" pitchFamily="34" charset="0"/>
              <a:buChar char="•"/>
            </a:pPr>
            <a:r>
              <a:rPr lang="en-US" sz="2000" b="1" kern="1200" spc="-1" dirty="0">
                <a:solidFill>
                  <a:srgbClr val="FFFFFF"/>
                </a:solidFill>
                <a:latin typeface="Century Gothic"/>
                <a:ea typeface="+mn-ea"/>
                <a:cs typeface="+mn-cs"/>
              </a:rPr>
              <a:t>No other illegal roads are known </a:t>
            </a:r>
            <a:r>
              <a:rPr lang="en-US" sz="2000" kern="1200" spc="-1" dirty="0">
                <a:solidFill>
                  <a:srgbClr val="FFFFFF"/>
                </a:solidFill>
                <a:latin typeface="Century Gothic"/>
                <a:ea typeface="+mn-ea"/>
                <a:cs typeface="+mn-cs"/>
              </a:rPr>
              <a:t>to the authorities. If any, the complainants are kindly requested to indicate them to the authorities</a:t>
            </a:r>
            <a:endParaRPr lang="el-GR" sz="2000" kern="1200" spc="-1" dirty="0">
              <a:solidFill>
                <a:srgbClr val="FFFFFF"/>
              </a:solidFill>
              <a:latin typeface="Century Gothic"/>
              <a:ea typeface="+mn-ea"/>
              <a:cs typeface="+mn-cs"/>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432" y="260648"/>
            <a:ext cx="8809038"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824" y="260648"/>
            <a:ext cx="2127982"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504" y="6334125"/>
            <a:ext cx="8815388"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925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Υπότιτλος 2"/>
          <p:cNvSpPr>
            <a:spLocks noGrp="1"/>
          </p:cNvSpPr>
          <p:nvPr>
            <p:ph type="subTitle"/>
          </p:nvPr>
        </p:nvSpPr>
        <p:spPr>
          <a:xfrm>
            <a:off x="623392" y="2239417"/>
            <a:ext cx="10972440" cy="307777"/>
          </a:xfrm>
        </p:spPr>
        <p:txBody>
          <a:bodyPr/>
          <a:lstStyle/>
          <a:p>
            <a:pPr marL="343080" indent="-342720" algn="just" rtl="0">
              <a:spcBef>
                <a:spcPts val="1199"/>
              </a:spcBef>
              <a:spcAft>
                <a:spcPts val="601"/>
              </a:spcAft>
              <a:buClr>
                <a:srgbClr val="404040"/>
              </a:buClr>
              <a:buSzPct val="80000"/>
              <a:buFont typeface="Courier New"/>
              <a:buChar char="o"/>
            </a:pPr>
            <a:endParaRPr lang="en-US" sz="2000" b="1" i="1" kern="1200" spc="-1" dirty="0">
              <a:solidFill>
                <a:srgbClr val="FFFFFF"/>
              </a:solidFill>
              <a:latin typeface="Century Gothic"/>
              <a:ea typeface="+mn-ea"/>
              <a:cs typeface="+mn-cs"/>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824" y="370184"/>
            <a:ext cx="1908175"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32" y="260648"/>
            <a:ext cx="8809038"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84" y="1700808"/>
            <a:ext cx="5416941"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2024" y="1700808"/>
            <a:ext cx="5324475" cy="36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Ορθογώνιο 5"/>
          <p:cNvSpPr/>
          <p:nvPr/>
        </p:nvSpPr>
        <p:spPr>
          <a:xfrm>
            <a:off x="1847528" y="6237312"/>
            <a:ext cx="8448998" cy="369332"/>
          </a:xfrm>
          <a:prstGeom prst="rect">
            <a:avLst/>
          </a:prstGeom>
        </p:spPr>
        <p:txBody>
          <a:bodyPr wrap="square">
            <a:spAutoFit/>
          </a:bodyPr>
          <a:lstStyle/>
          <a:p>
            <a:pPr algn="ctr">
              <a:lnSpc>
                <a:spcPct val="100000"/>
              </a:lnSpc>
            </a:pPr>
            <a:r>
              <a:rPr lang="el-GR" b="1" i="1" spc="-1" dirty="0">
                <a:solidFill>
                  <a:srgbClr val="000000"/>
                </a:solidFill>
                <a:effectLst>
                  <a:outerShdw blurRad="38100" dist="38100" dir="2700000" algn="tl">
                    <a:srgbClr val="000000">
                      <a:alpha val="43137"/>
                    </a:srgbClr>
                  </a:outerShdw>
                </a:effectLst>
                <a:latin typeface="Century Gothic"/>
              </a:rPr>
              <a:t>4</a:t>
            </a:r>
            <a:r>
              <a:rPr lang="en-US" b="1" i="1" spc="-1" dirty="0">
                <a:solidFill>
                  <a:srgbClr val="000000"/>
                </a:solidFill>
                <a:effectLst>
                  <a:outerShdw blurRad="38100" dist="38100" dir="2700000" algn="tl">
                    <a:srgbClr val="000000">
                      <a:alpha val="43137"/>
                    </a:srgbClr>
                  </a:outerShdw>
                </a:effectLst>
                <a:latin typeface="Century Gothic"/>
              </a:rPr>
              <a:t>1</a:t>
            </a:r>
            <a:r>
              <a:rPr lang="el-GR" b="1" i="1" spc="-1" dirty="0" err="1">
                <a:solidFill>
                  <a:srgbClr val="000000"/>
                </a:solidFill>
                <a:effectLst>
                  <a:outerShdw blurRad="38100" dist="38100" dir="2700000" algn="tl">
                    <a:srgbClr val="000000">
                      <a:alpha val="43137"/>
                    </a:srgbClr>
                  </a:outerShdw>
                </a:effectLst>
                <a:latin typeface="Century Gothic"/>
              </a:rPr>
              <a:t>th</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meeting</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of</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the</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Standing</a:t>
            </a:r>
            <a:r>
              <a:rPr lang="el-GR" b="1" i="1" spc="-1" dirty="0">
                <a:solidFill>
                  <a:srgbClr val="000000"/>
                </a:solidFill>
                <a:effectLst>
                  <a:outerShdw blurRad="38100" dist="38100" dir="2700000" algn="tl">
                    <a:srgbClr val="000000">
                      <a:alpha val="43137"/>
                    </a:srgbClr>
                  </a:outerShdw>
                </a:effectLst>
                <a:latin typeface="Century Gothic"/>
              </a:rPr>
              <a:t> </a:t>
            </a:r>
            <a:r>
              <a:rPr lang="el-GR" b="1" i="1" spc="-1" dirty="0" err="1">
                <a:solidFill>
                  <a:srgbClr val="000000"/>
                </a:solidFill>
                <a:effectLst>
                  <a:outerShdw blurRad="38100" dist="38100" dir="2700000" algn="tl">
                    <a:srgbClr val="000000">
                      <a:alpha val="43137"/>
                    </a:srgbClr>
                  </a:outerShdw>
                </a:effectLst>
                <a:latin typeface="Century Gothic"/>
              </a:rPr>
              <a:t>Committee</a:t>
            </a:r>
            <a:r>
              <a:rPr lang="en-US" b="1" i="1" spc="-1" dirty="0">
                <a:solidFill>
                  <a:srgbClr val="000000"/>
                </a:solidFill>
                <a:effectLst>
                  <a:outerShdw blurRad="38100" dist="38100" dir="2700000" algn="tl">
                    <a:srgbClr val="000000">
                      <a:alpha val="43137"/>
                    </a:srgbClr>
                  </a:outerShdw>
                </a:effectLst>
                <a:latin typeface="Century Gothic"/>
              </a:rPr>
              <a:t>, 29 November-3 December 2021</a:t>
            </a:r>
            <a:r>
              <a:rPr lang="el-GR" b="1" i="1" spc="-1" dirty="0">
                <a:solidFill>
                  <a:srgbClr val="000000"/>
                </a:solidFill>
                <a:effectLst>
                  <a:outerShdw blurRad="38100" dist="38100" dir="2700000" algn="tl">
                    <a:srgbClr val="000000">
                      <a:alpha val="43137"/>
                    </a:srgbClr>
                  </a:outerShdw>
                </a:effectLst>
                <a:latin typeface="Century Gothic"/>
              </a:rPr>
              <a:t> </a:t>
            </a:r>
            <a:endParaRPr lang="el-GR" b="1" i="1" spc="-1" dirty="0">
              <a:effectLst>
                <a:outerShdw blurRad="38100" dist="38100" dir="2700000" algn="tl">
                  <a:srgbClr val="000000">
                    <a:alpha val="43137"/>
                  </a:srgbClr>
                </a:outerShdw>
              </a:effectLst>
            </a:endParaRPr>
          </a:p>
        </p:txBody>
      </p:sp>
      <p:sp>
        <p:nvSpPr>
          <p:cNvPr id="7" name="TextBox 6"/>
          <p:cNvSpPr txBox="1"/>
          <p:nvPr/>
        </p:nvSpPr>
        <p:spPr>
          <a:xfrm>
            <a:off x="551384" y="5517232"/>
            <a:ext cx="8640960" cy="400110"/>
          </a:xfrm>
          <a:prstGeom prst="rect">
            <a:avLst/>
          </a:prstGeom>
          <a:noFill/>
        </p:spPr>
        <p:txBody>
          <a:bodyPr wrap="square" rtlCol="0">
            <a:spAutoFit/>
          </a:bodyPr>
          <a:lstStyle/>
          <a:p>
            <a:r>
              <a:rPr lang="en-US" sz="2000" i="1" spc="-1" dirty="0">
                <a:solidFill>
                  <a:srgbClr val="FFFFFF"/>
                </a:solidFill>
                <a:latin typeface="Century Gothic"/>
              </a:rPr>
              <a:t>Photos 1 &amp; 2: Aspects of blocked road no.1 </a:t>
            </a:r>
            <a:endParaRPr lang="el-GR" sz="2000" i="1" spc="-1" dirty="0">
              <a:solidFill>
                <a:srgbClr val="FFFFFF"/>
              </a:solidFill>
              <a:latin typeface="Century Gothic"/>
            </a:endParaRPr>
          </a:p>
        </p:txBody>
      </p:sp>
    </p:spTree>
    <p:extLst>
      <p:ext uri="{BB962C8B-B14F-4D97-AF65-F5344CB8AC3E}">
        <p14:creationId xmlns:p14="http://schemas.microsoft.com/office/powerpoint/2010/main" val="2241303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7669</TotalTime>
  <Words>1130</Words>
  <Application>Microsoft Office PowerPoint</Application>
  <PresentationFormat>Widescreen</PresentationFormat>
  <Paragraphs>76</Paragraphs>
  <Slides>15</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Century Gothic</vt:lpstr>
      <vt:lpstr>Courier New</vt:lpstr>
      <vt:lpstr>Symbol</vt:lpstr>
      <vt:lpstr>Times New Roman</vt:lpstr>
      <vt:lpstr>Wingdings</vt:lpstr>
      <vt:lpstr>Wingdings 3</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Dimitris Zantzas</dc:creator>
  <cp:lastModifiedBy>SAPORITO Nadia</cp:lastModifiedBy>
  <cp:revision>995</cp:revision>
  <dcterms:created xsi:type="dcterms:W3CDTF">2018-10-15T13:58:56Z</dcterms:created>
  <dcterms:modified xsi:type="dcterms:W3CDTF">2021-11-23T10:22:16Z</dcterms:modified>
  <dc:language>el-GR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2</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8</vt:i4>
  </property>
</Properties>
</file>