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45"/>
  </p:handoutMasterIdLst>
  <p:sldIdLst>
    <p:sldId id="265" r:id="rId3"/>
    <p:sldId id="310" r:id="rId4"/>
    <p:sldId id="375" r:id="rId5"/>
    <p:sldId id="328" r:id="rId6"/>
    <p:sldId id="349" r:id="rId7"/>
    <p:sldId id="351" r:id="rId8"/>
    <p:sldId id="363" r:id="rId9"/>
    <p:sldId id="400" r:id="rId10"/>
    <p:sldId id="401" r:id="rId11"/>
    <p:sldId id="402" r:id="rId12"/>
    <p:sldId id="315" r:id="rId13"/>
    <p:sldId id="393" r:id="rId14"/>
    <p:sldId id="397" r:id="rId15"/>
    <p:sldId id="398" r:id="rId16"/>
    <p:sldId id="317" r:id="rId17"/>
    <p:sldId id="321" r:id="rId18"/>
    <p:sldId id="377" r:id="rId19"/>
    <p:sldId id="378" r:id="rId20"/>
    <p:sldId id="380" r:id="rId21"/>
    <p:sldId id="381" r:id="rId22"/>
    <p:sldId id="382" r:id="rId23"/>
    <p:sldId id="384" r:id="rId24"/>
    <p:sldId id="386" r:id="rId25"/>
    <p:sldId id="388" r:id="rId26"/>
    <p:sldId id="389" r:id="rId27"/>
    <p:sldId id="395" r:id="rId28"/>
    <p:sldId id="396" r:id="rId29"/>
    <p:sldId id="362" r:id="rId30"/>
    <p:sldId id="318" r:id="rId31"/>
    <p:sldId id="376" r:id="rId32"/>
    <p:sldId id="337" r:id="rId33"/>
    <p:sldId id="305" r:id="rId34"/>
    <p:sldId id="301" r:id="rId35"/>
    <p:sldId id="345" r:id="rId36"/>
    <p:sldId id="346" r:id="rId37"/>
    <p:sldId id="307" r:id="rId38"/>
    <p:sldId id="326" r:id="rId39"/>
    <p:sldId id="306" r:id="rId40"/>
    <p:sldId id="327" r:id="rId41"/>
    <p:sldId id="391" r:id="rId42"/>
    <p:sldId id="392" r:id="rId43"/>
    <p:sldId id="361" r:id="rId44"/>
  </p:sldIdLst>
  <p:sldSz cx="9144000" cy="6858000" type="screen4x3"/>
  <p:notesSz cx="7010400" cy="9296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opher Panagiotou" initials="CP"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103" d="100"/>
          <a:sy n="103" d="100"/>
        </p:scale>
        <p:origin x="18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39" cy="464820"/>
          </a:xfrm>
          <a:prstGeom prst="rect">
            <a:avLst/>
          </a:prstGeom>
        </p:spPr>
        <p:txBody>
          <a:bodyPr vert="horz" lIns="91870" tIns="45935" rIns="91870" bIns="45935" rtlCol="0"/>
          <a:lstStyle>
            <a:lvl1pPr algn="l">
              <a:defRPr sz="1200"/>
            </a:lvl1pPr>
          </a:lstStyle>
          <a:p>
            <a:endParaRPr lang="el-GR"/>
          </a:p>
        </p:txBody>
      </p:sp>
      <p:sp>
        <p:nvSpPr>
          <p:cNvPr id="3" name="Date Placeholder 2"/>
          <p:cNvSpPr>
            <a:spLocks noGrp="1"/>
          </p:cNvSpPr>
          <p:nvPr>
            <p:ph type="dt" sz="quarter" idx="1"/>
          </p:nvPr>
        </p:nvSpPr>
        <p:spPr>
          <a:xfrm>
            <a:off x="3970939" y="1"/>
            <a:ext cx="3037839" cy="464820"/>
          </a:xfrm>
          <a:prstGeom prst="rect">
            <a:avLst/>
          </a:prstGeom>
        </p:spPr>
        <p:txBody>
          <a:bodyPr vert="horz" lIns="91870" tIns="45935" rIns="91870" bIns="45935" rtlCol="0"/>
          <a:lstStyle>
            <a:lvl1pPr algn="r">
              <a:defRPr sz="1200"/>
            </a:lvl1pPr>
          </a:lstStyle>
          <a:p>
            <a:fld id="{95019D06-721A-4F9C-B41E-4FBCC0FB5719}" type="datetimeFigureOut">
              <a:rPr lang="el-GR" smtClean="0"/>
              <a:pPr/>
              <a:t>25/11/2021</a:t>
            </a:fld>
            <a:endParaRPr lang="el-GR"/>
          </a:p>
        </p:txBody>
      </p:sp>
      <p:sp>
        <p:nvSpPr>
          <p:cNvPr id="4" name="Footer Placeholder 3"/>
          <p:cNvSpPr>
            <a:spLocks noGrp="1"/>
          </p:cNvSpPr>
          <p:nvPr>
            <p:ph type="ftr" sz="quarter" idx="2"/>
          </p:nvPr>
        </p:nvSpPr>
        <p:spPr>
          <a:xfrm>
            <a:off x="1" y="8829968"/>
            <a:ext cx="3037839" cy="464820"/>
          </a:xfrm>
          <a:prstGeom prst="rect">
            <a:avLst/>
          </a:prstGeom>
        </p:spPr>
        <p:txBody>
          <a:bodyPr vert="horz" lIns="91870" tIns="45935" rIns="91870" bIns="45935" rtlCol="0" anchor="b"/>
          <a:lstStyle>
            <a:lvl1pPr algn="l">
              <a:defRPr sz="1200"/>
            </a:lvl1pPr>
          </a:lstStyle>
          <a:p>
            <a:endParaRPr lang="el-GR"/>
          </a:p>
        </p:txBody>
      </p:sp>
      <p:sp>
        <p:nvSpPr>
          <p:cNvPr id="5" name="Slide Number Placeholder 4"/>
          <p:cNvSpPr>
            <a:spLocks noGrp="1"/>
          </p:cNvSpPr>
          <p:nvPr>
            <p:ph type="sldNum" sz="quarter" idx="3"/>
          </p:nvPr>
        </p:nvSpPr>
        <p:spPr>
          <a:xfrm>
            <a:off x="3970939" y="8829968"/>
            <a:ext cx="3037839" cy="464820"/>
          </a:xfrm>
          <a:prstGeom prst="rect">
            <a:avLst/>
          </a:prstGeom>
        </p:spPr>
        <p:txBody>
          <a:bodyPr vert="horz" lIns="91870" tIns="45935" rIns="91870" bIns="45935" rtlCol="0" anchor="b"/>
          <a:lstStyle>
            <a:lvl1pPr algn="r">
              <a:defRPr sz="1200"/>
            </a:lvl1pPr>
          </a:lstStyle>
          <a:p>
            <a:fld id="{B99E840A-E2A0-4653-8649-8DEAF68B41BC}" type="slidenum">
              <a:rPr lang="el-GR" smtClean="0"/>
              <a:pPr/>
              <a:t>‹#›</a:t>
            </a:fld>
            <a:endParaRPr lang="el-GR"/>
          </a:p>
        </p:txBody>
      </p:sp>
    </p:spTree>
    <p:extLst>
      <p:ext uri="{BB962C8B-B14F-4D97-AF65-F5344CB8AC3E}">
        <p14:creationId xmlns:p14="http://schemas.microsoft.com/office/powerpoint/2010/main" val="205971489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531733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2535727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2962375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354447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3877452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1458184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3601890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2649111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3152206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1531578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49A96-A67D-F346-92F4-D685E4EE5989}"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A1F3-7F69-B741-8F14-40F8C8029E0C}" type="slidenum">
              <a:rPr lang="en-US" smtClean="0"/>
              <a:pPr/>
              <a:t>‹#›</a:t>
            </a:fld>
            <a:endParaRPr lang="en-US"/>
          </a:p>
        </p:txBody>
      </p:sp>
    </p:spTree>
    <p:extLst>
      <p:ext uri="{BB962C8B-B14F-4D97-AF65-F5344CB8AC3E}">
        <p14:creationId xmlns:p14="http://schemas.microsoft.com/office/powerpoint/2010/main" val="39595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F7DC8-7CB6-426E-A881-5533F20B0470}" type="datetimeFigureOut">
              <a:rPr lang="el-GR" smtClean="0"/>
              <a:pPr/>
              <a:t>25/11/2021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C4BD9A0-FFD1-44FE-9613-3D94AD70DD3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F7DC8-7CB6-426E-A881-5533F20B0470}" type="datetimeFigureOut">
              <a:rPr lang="el-GR" smtClean="0"/>
              <a:pPr/>
              <a:t>25/11/2021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BD9A0-FFD1-44FE-9613-3D94AD70DD3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Myriad Pro" panose="020B0503030403020204" pitchFamily="34" charset="0"/>
              </a:defRPr>
            </a:lvl1pPr>
          </a:lstStyle>
          <a:p>
            <a:fld id="{99949A96-A67D-F346-92F4-D685E4EE5989}" type="datetimeFigureOut">
              <a:rPr lang="en-US" smtClean="0"/>
              <a:pPr/>
              <a:t>11/25/2021</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Myriad Pro" panose="020B0503030403020204" pitchFamily="34" charset="0"/>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Myriad Pro" panose="020B0503030403020204" pitchFamily="34" charset="0"/>
              </a:defRPr>
            </a:lvl1pPr>
          </a:lstStyle>
          <a:p>
            <a:fld id="{01C0A1F3-7F69-B741-8F14-40F8C8029E0C}" type="slidenum">
              <a:rPr lang="en-US" smtClean="0"/>
              <a:pPr/>
              <a:t>‹#›</a:t>
            </a:fld>
            <a:endParaRPr lang="en-US" dirty="0"/>
          </a:p>
        </p:txBody>
      </p:sp>
    </p:spTree>
    <p:extLst>
      <p:ext uri="{BB962C8B-B14F-4D97-AF65-F5344CB8AC3E}">
        <p14:creationId xmlns:p14="http://schemas.microsoft.com/office/powerpoint/2010/main" val="3242560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b="0" i="0" kern="1200">
          <a:solidFill>
            <a:schemeClr val="tx1"/>
          </a:solidFill>
          <a:latin typeface="Myriad Pro" panose="020B05030304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yriad Pro" panose="020B05030304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Myriad Pro" panose="020B05030304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Myriad Pro" panose="020B05030304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Myriad Pro" panose="020B05030304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srcRect/>
          <a:stretch>
            <a:fillRect/>
          </a:stretch>
        </p:blipFill>
        <p:spPr bwMode="auto">
          <a:xfrm>
            <a:off x="0" y="0"/>
            <a:ext cx="9144000" cy="5949280"/>
          </a:xfrm>
          <a:prstGeom prst="rect">
            <a:avLst/>
          </a:prstGeom>
          <a:noFill/>
          <a:ln w="9525">
            <a:noFill/>
            <a:miter lim="800000"/>
            <a:headEnd/>
            <a:tailEnd/>
          </a:ln>
        </p:spPr>
      </p:pic>
      <p:grpSp>
        <p:nvGrpSpPr>
          <p:cNvPr id="13" name="Group 12">
            <a:extLst>
              <a:ext uri="{FF2B5EF4-FFF2-40B4-BE49-F238E27FC236}">
                <a16:creationId xmlns:a16="http://schemas.microsoft.com/office/drawing/2014/main" id="{4DD3D2C6-EDBD-F44D-9FAF-EABA7D23C84B}"/>
              </a:ext>
            </a:extLst>
          </p:cNvPr>
          <p:cNvGrpSpPr/>
          <p:nvPr/>
        </p:nvGrpSpPr>
        <p:grpSpPr>
          <a:xfrm>
            <a:off x="0" y="5875200"/>
            <a:ext cx="9144000" cy="982800"/>
            <a:chOff x="0" y="5875200"/>
            <a:chExt cx="9144000" cy="982800"/>
          </a:xfrm>
        </p:grpSpPr>
        <p:sp>
          <p:nvSpPr>
            <p:cNvPr id="14" name="Rectangle 13">
              <a:extLst>
                <a:ext uri="{FF2B5EF4-FFF2-40B4-BE49-F238E27FC236}">
                  <a16:creationId xmlns:a16="http://schemas.microsoft.com/office/drawing/2014/main" id="{E354BC1E-51E0-4243-A224-1942526BC13C}"/>
                </a:ext>
              </a:extLst>
            </p:cNvPr>
            <p:cNvSpPr/>
            <p:nvPr/>
          </p:nvSpPr>
          <p:spPr>
            <a:xfrm>
              <a:off x="0" y="5875200"/>
              <a:ext cx="9144000" cy="982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58C59F8B-862B-4246-8FD6-C660D8BD042C}"/>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6BDC78F0-B477-C44E-AC2C-FD689FE3C8FC}"/>
                </a:ext>
              </a:extLst>
            </p:cNvPr>
            <p:cNvCxnSpPr/>
            <p:nvPr/>
          </p:nvCxnSpPr>
          <p:spPr>
            <a:xfrm>
              <a:off x="0" y="5876925"/>
              <a:ext cx="9144000" cy="0"/>
            </a:xfrm>
            <a:prstGeom prst="line">
              <a:avLst/>
            </a:prstGeom>
            <a:ln w="34925">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179512" y="1340768"/>
            <a:ext cx="5688632" cy="984885"/>
          </a:xfrm>
          <a:prstGeom prst="rect">
            <a:avLst/>
          </a:prstGeom>
          <a:noFill/>
        </p:spPr>
        <p:txBody>
          <a:bodyPr wrap="square" lIns="0" tIns="0" rIns="0" bIns="0" rtlCol="0">
            <a:spAutoFit/>
          </a:bodyPr>
          <a:lstStyle/>
          <a:p>
            <a:pPr lvl="0" defTabSz="457200"/>
            <a:r>
              <a:rPr lang="en-US" sz="3200" b="1" dirty="0" err="1">
                <a:solidFill>
                  <a:schemeClr val="bg1"/>
                </a:solidFill>
                <a:cs typeface="Times"/>
              </a:rPr>
              <a:t>Akamas</a:t>
            </a:r>
            <a:r>
              <a:rPr lang="en-US" sz="3200" b="1" dirty="0">
                <a:solidFill>
                  <a:schemeClr val="bg1"/>
                </a:solidFill>
                <a:cs typeface="Times"/>
              </a:rPr>
              <a:t> Peninsula and</a:t>
            </a:r>
            <a:r>
              <a:rPr lang="el-GR" sz="3200" b="1" dirty="0">
                <a:solidFill>
                  <a:schemeClr val="bg1"/>
                </a:solidFill>
                <a:cs typeface="Times"/>
              </a:rPr>
              <a:t> </a:t>
            </a:r>
            <a:r>
              <a:rPr lang="en-US" sz="3200" b="1" dirty="0" err="1">
                <a:solidFill>
                  <a:schemeClr val="bg1"/>
                </a:solidFill>
                <a:cs typeface="Times"/>
              </a:rPr>
              <a:t>Chrysochous</a:t>
            </a:r>
            <a:r>
              <a:rPr lang="en-US" sz="3200" b="1" dirty="0">
                <a:solidFill>
                  <a:schemeClr val="bg1"/>
                </a:solidFill>
                <a:cs typeface="Times"/>
              </a:rPr>
              <a:t> Bay in Cyprus  </a:t>
            </a:r>
          </a:p>
        </p:txBody>
      </p:sp>
      <p:sp>
        <p:nvSpPr>
          <p:cNvPr id="9" name="8 - Ορθογώνιο"/>
          <p:cNvSpPr/>
          <p:nvPr/>
        </p:nvSpPr>
        <p:spPr>
          <a:xfrm>
            <a:off x="0" y="4077072"/>
            <a:ext cx="6336704" cy="954107"/>
          </a:xfrm>
          <a:prstGeom prst="rect">
            <a:avLst/>
          </a:prstGeom>
        </p:spPr>
        <p:txBody>
          <a:bodyPr wrap="square">
            <a:spAutoFit/>
          </a:bodyPr>
          <a:lstStyle/>
          <a:p>
            <a:pPr lvl="0" defTabSz="457200"/>
            <a:r>
              <a:rPr lang="en-US" sz="2800" b="1" dirty="0">
                <a:solidFill>
                  <a:schemeClr val="bg1"/>
                </a:solidFill>
                <a:cs typeface="Times"/>
              </a:rPr>
              <a:t>Threats posed to wildlife by development  near or within these areas</a:t>
            </a:r>
          </a:p>
        </p:txBody>
      </p:sp>
    </p:spTree>
    <p:extLst>
      <p:ext uri="{BB962C8B-B14F-4D97-AF65-F5344CB8AC3E}">
        <p14:creationId xmlns:p14="http://schemas.microsoft.com/office/powerpoint/2010/main" val="2553834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875338"/>
            <a:ext cx="9144000" cy="982662"/>
            <a:chOff x="0" y="5875200"/>
            <a:chExt cx="9144000" cy="982800"/>
          </a:xfrm>
        </p:grpSpPr>
        <p:sp>
          <p:nvSpPr>
            <p:cNvPr id="6" name="Rectangle 5"/>
            <p:cNvSpPr/>
            <p:nvPr/>
          </p:nvSpPr>
          <p:spPr>
            <a:xfrm>
              <a:off x="0" y="5875200"/>
              <a:ext cx="9144000" cy="982800"/>
            </a:xfrm>
            <a:prstGeom prst="rect">
              <a:avLst/>
            </a:prstGeom>
            <a:solidFill>
              <a:srgbClr val="487628"/>
            </a:solidFill>
            <a:ln w="9525" cap="flat" cmpd="sng" algn="ctr">
              <a:noFill/>
              <a:prstDash val="solid"/>
            </a:ln>
            <a:effectLst/>
          </p:spPr>
          <p:txBody>
            <a:bodyPr anchor="ctr"/>
            <a:lstStyle/>
            <a:p>
              <a:pPr algn="ctr" defTabSz="457200" eaLnBrk="1" fontAlgn="auto" hangingPunct="1">
                <a:spcBef>
                  <a:spcPts val="0"/>
                </a:spcBef>
                <a:spcAft>
                  <a:spcPts val="0"/>
                </a:spcAft>
                <a:defRPr/>
              </a:pPr>
              <a:endParaRPr lang="en-US" kern="0" dirty="0">
                <a:solidFill>
                  <a:srgbClr val="FFFFFF"/>
                </a:solidFill>
                <a:latin typeface="Myriad Pro" panose="020B0503030403020204" pitchFamily="34" charset="0"/>
              </a:endParaRPr>
            </a:p>
          </p:txBody>
        </p:sp>
        <p:pic>
          <p:nvPicPr>
            <p:cNvPr id="38919" name="Picture 5"/>
            <p:cNvPicPr>
              <a:picLocks noChangeAspect="1" noChangeArrowheads="1"/>
            </p:cNvPicPr>
            <p:nvPr/>
          </p:nvPicPr>
          <p:blipFill>
            <a:blip r:embed="rId2" cstate="print"/>
            <a:srcRect/>
            <a:stretch>
              <a:fillRect/>
            </a:stretch>
          </p:blipFill>
          <p:spPr bwMode="auto">
            <a:xfrm>
              <a:off x="6778404" y="6020826"/>
              <a:ext cx="1573434" cy="564159"/>
            </a:xfrm>
            <a:prstGeom prst="rect">
              <a:avLst/>
            </a:prstGeom>
            <a:noFill/>
            <a:ln w="9525">
              <a:noFill/>
              <a:miter lim="800000"/>
              <a:headEnd/>
              <a:tailEnd/>
            </a:ln>
          </p:spPr>
        </p:pic>
        <p:cxnSp>
          <p:nvCxnSpPr>
            <p:cNvPr id="38920" name="Straight Connector 7"/>
            <p:cNvCxnSpPr>
              <a:cxnSpLocks noChangeShapeType="1"/>
            </p:cNvCxnSpPr>
            <p:nvPr/>
          </p:nvCxnSpPr>
          <p:spPr bwMode="auto">
            <a:xfrm>
              <a:off x="0" y="5876787"/>
              <a:ext cx="9144000" cy="0"/>
            </a:xfrm>
            <a:prstGeom prst="line">
              <a:avLst/>
            </a:prstGeom>
            <a:noFill/>
            <a:ln w="34925" algn="ctr">
              <a:solidFill>
                <a:srgbClr val="BEBE32"/>
              </a:solidFill>
              <a:round/>
              <a:headEnd/>
              <a:tailEnd/>
            </a:ln>
          </p:spPr>
        </p:cxnSp>
      </p:grpSp>
      <p:sp>
        <p:nvSpPr>
          <p:cNvPr id="12" name="11 - Ορθογώνιο"/>
          <p:cNvSpPr/>
          <p:nvPr/>
        </p:nvSpPr>
        <p:spPr>
          <a:xfrm>
            <a:off x="152400" y="1295400"/>
            <a:ext cx="2979440" cy="707886"/>
          </a:xfrm>
          <a:prstGeom prst="rect">
            <a:avLst/>
          </a:prstGeom>
        </p:spPr>
        <p:txBody>
          <a:bodyPr wrap="square">
            <a:spAutoFit/>
          </a:bodyPr>
          <a:lstStyle/>
          <a:p>
            <a:r>
              <a:rPr lang="en-US" altLang="en-US" sz="2000" b="1" dirty="0">
                <a:latin typeface="Myriad Pro" pitchFamily="34" charset="0"/>
              </a:rPr>
              <a:t>Visual and Landscape sensitivity</a:t>
            </a:r>
            <a:endParaRPr lang="el-GR" sz="2000" dirty="0"/>
          </a:p>
        </p:txBody>
      </p:sp>
      <p:pic>
        <p:nvPicPr>
          <p:cNvPr id="9" name="Picture 7"/>
          <p:cNvPicPr>
            <a:picLocks noChangeAspect="1" noChangeArrowheads="1"/>
          </p:cNvPicPr>
          <p:nvPr/>
        </p:nvPicPr>
        <p:blipFill>
          <a:blip r:embed="rId3" cstate="print"/>
          <a:srcRect/>
          <a:stretch>
            <a:fillRect/>
          </a:stretch>
        </p:blipFill>
        <p:spPr bwMode="auto">
          <a:xfrm>
            <a:off x="3347864" y="620688"/>
            <a:ext cx="4648200" cy="5281890"/>
          </a:xfrm>
          <a:prstGeom prst="rect">
            <a:avLst/>
          </a:prstGeom>
          <a:noFill/>
          <a:ln w="9525">
            <a:noFill/>
            <a:miter lim="800000"/>
            <a:headEnd/>
            <a:tailEnd/>
          </a:ln>
        </p:spPr>
      </p:pic>
      <p:sp>
        <p:nvSpPr>
          <p:cNvPr id="13" name="Title 1"/>
          <p:cNvSpPr txBox="1">
            <a:spLocks noChangeArrowheads="1"/>
          </p:cNvSpPr>
          <p:nvPr/>
        </p:nvSpPr>
        <p:spPr>
          <a:xfrm>
            <a:off x="533400" y="-228600"/>
            <a:ext cx="7794625"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chemeClr val="tx1"/>
                </a:solidFill>
                <a:effectLst/>
                <a:uLnTx/>
                <a:uFillTx/>
                <a:latin typeface="+mj-lt"/>
                <a:ea typeface="+mj-ea"/>
                <a:cs typeface="+mj-cs"/>
              </a:rPr>
              <a:t>Akamas</a:t>
            </a:r>
            <a:r>
              <a:rPr kumimoji="0" lang="en-GB" sz="3200" b="1" i="0" u="none" strike="noStrike" kern="1200" cap="none" spc="0" normalizeH="0" baseline="0" noProof="0" dirty="0">
                <a:ln>
                  <a:noFill/>
                </a:ln>
                <a:solidFill>
                  <a:schemeClr val="tx1"/>
                </a:solidFill>
                <a:effectLst/>
                <a:uLnTx/>
                <a:uFillTx/>
                <a:latin typeface="+mj-lt"/>
                <a:ea typeface="+mj-ea"/>
                <a:cs typeface="+mj-cs"/>
              </a:rPr>
              <a:t> Local Plan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a:latin typeface="Myriad Pro" panose="020B0503030403020204" pitchFamily="34" charset="0"/>
              </a:rPr>
              <a:t>Akamas Natura 2000 site</a:t>
            </a:r>
            <a:br>
              <a:rPr lang="el-GR" sz="2800" b="1" dirty="0">
                <a:latin typeface="Myriad Pro" panose="020B0503030403020204" pitchFamily="34" charset="0"/>
              </a:rPr>
            </a:br>
            <a:r>
              <a:rPr lang="en-US" sz="2800" b="1" dirty="0">
                <a:latin typeface="Myriad Pro" panose="020B0503030403020204" pitchFamily="34" charset="0"/>
              </a:rPr>
              <a:t>What are the main issues?</a:t>
            </a:r>
          </a:p>
        </p:txBody>
      </p:sp>
      <p:sp>
        <p:nvSpPr>
          <p:cNvPr id="3" name="Content Placeholder 2"/>
          <p:cNvSpPr>
            <a:spLocks noGrp="1"/>
          </p:cNvSpPr>
          <p:nvPr>
            <p:ph idx="1"/>
          </p:nvPr>
        </p:nvSpPr>
        <p:spPr>
          <a:xfrm>
            <a:off x="179512" y="1124744"/>
            <a:ext cx="8784976" cy="4608512"/>
          </a:xfrm>
        </p:spPr>
        <p:txBody>
          <a:bodyPr>
            <a:noAutofit/>
          </a:bodyPr>
          <a:lstStyle/>
          <a:p>
            <a:pPr marL="0" indent="0">
              <a:buNone/>
            </a:pPr>
            <a:r>
              <a:rPr lang="en-US" sz="1800" b="1" dirty="0"/>
              <a:t>DESIGNATION</a:t>
            </a:r>
          </a:p>
          <a:p>
            <a:r>
              <a:rPr lang="en-US" sz="1800" b="1" dirty="0"/>
              <a:t>Insufficient </a:t>
            </a:r>
            <a:r>
              <a:rPr lang="en-GB" sz="1800" b="1" dirty="0"/>
              <a:t>Natura 2000 Site Designation</a:t>
            </a:r>
          </a:p>
          <a:p>
            <a:r>
              <a:rPr lang="en-US" sz="1800" b="1" dirty="0"/>
              <a:t>Unprotected priority habitats </a:t>
            </a:r>
            <a:r>
              <a:rPr lang="en-US" sz="1800" dirty="0"/>
              <a:t>(e.g. 6220* and 3170*) and species (e.g. </a:t>
            </a:r>
            <a:r>
              <a:rPr lang="en-US" sz="1800" i="1" dirty="0"/>
              <a:t>Aquila </a:t>
            </a:r>
            <a:r>
              <a:rPr lang="en-US" sz="1800" i="1" dirty="0" err="1"/>
              <a:t>fasciata</a:t>
            </a:r>
            <a:r>
              <a:rPr lang="en-US" sz="1800" i="1" dirty="0"/>
              <a:t> </a:t>
            </a:r>
            <a:r>
              <a:rPr lang="en-US" sz="1800" dirty="0"/>
              <a:t>and </a:t>
            </a:r>
            <a:r>
              <a:rPr lang="en-US" sz="1800" i="1" dirty="0"/>
              <a:t>Coracias </a:t>
            </a:r>
            <a:r>
              <a:rPr lang="en-US" sz="1800" i="1" dirty="0" err="1"/>
              <a:t>garrulus</a:t>
            </a:r>
            <a:r>
              <a:rPr lang="en-US" sz="1800" dirty="0"/>
              <a:t>)</a:t>
            </a:r>
          </a:p>
          <a:p>
            <a:r>
              <a:rPr lang="en-US" sz="1800" b="1" dirty="0"/>
              <a:t>Lack of political will </a:t>
            </a:r>
            <a:r>
              <a:rPr lang="en-US" sz="1800" dirty="0"/>
              <a:t>to declare the </a:t>
            </a:r>
            <a:r>
              <a:rPr lang="en-GB" sz="1800" dirty="0"/>
              <a:t>whole </a:t>
            </a:r>
            <a:r>
              <a:rPr lang="en-US" sz="1800" dirty="0"/>
              <a:t>area of Akamas Peninsula as a protected area with comparable international protection status (e.g. UNESCO Biosphere Reserve, </a:t>
            </a:r>
            <a:r>
              <a:rPr lang="en-GB" sz="1800" dirty="0"/>
              <a:t>EU Natura 2000 and/or IUCN National Park</a:t>
            </a:r>
            <a:r>
              <a:rPr lang="en-US" sz="1800" dirty="0"/>
              <a:t>)</a:t>
            </a:r>
          </a:p>
          <a:p>
            <a:r>
              <a:rPr lang="en-US" sz="1800" b="1" dirty="0"/>
              <a:t>Illegalities</a:t>
            </a:r>
            <a:r>
              <a:rPr lang="en-US" sz="1800" dirty="0"/>
              <a:t> (infrastructure, driving, </a:t>
            </a:r>
            <a:r>
              <a:rPr lang="en-GB" sz="1800" dirty="0"/>
              <a:t>earthworks)</a:t>
            </a:r>
            <a:endParaRPr lang="en-US" sz="1800" dirty="0"/>
          </a:p>
          <a:p>
            <a:pPr marL="0" indent="0">
              <a:buNone/>
            </a:pPr>
            <a:r>
              <a:rPr lang="en-US" sz="1800" b="1" dirty="0"/>
              <a:t>MANAGEMENT PLANNING</a:t>
            </a:r>
          </a:p>
          <a:p>
            <a:r>
              <a:rPr lang="en-US" sz="1800" b="1" dirty="0"/>
              <a:t>Existing Management Plans </a:t>
            </a:r>
            <a:r>
              <a:rPr lang="en-US" sz="1800" dirty="0"/>
              <a:t>(SCI, SPA, Grazing Capacity and Local Communities Sustainable Development) </a:t>
            </a:r>
            <a:r>
              <a:rPr lang="en-US" sz="1800" b="1" dirty="0"/>
              <a:t>do not have legal standing </a:t>
            </a:r>
            <a:r>
              <a:rPr lang="en-US" sz="1800" dirty="0"/>
              <a:t>and are not implemented</a:t>
            </a:r>
          </a:p>
          <a:p>
            <a:r>
              <a:rPr lang="en-US" sz="1800" dirty="0"/>
              <a:t>No Management Entity</a:t>
            </a:r>
          </a:p>
          <a:p>
            <a:r>
              <a:rPr lang="en-US" sz="1800" dirty="0"/>
              <a:t>New Plans are under evaluation or preparation, carrying potential new</a:t>
            </a:r>
            <a:r>
              <a:rPr lang="en-US" sz="1800" dirty="0">
                <a:solidFill>
                  <a:srgbClr val="00B0F0"/>
                </a:solidFill>
              </a:rPr>
              <a:t> </a:t>
            </a:r>
            <a:r>
              <a:rPr lang="en-US" sz="1800" dirty="0"/>
              <a:t>threats:</a:t>
            </a:r>
          </a:p>
          <a:p>
            <a:pPr lvl="1"/>
            <a:r>
              <a:rPr lang="en-US" sz="1600" dirty="0"/>
              <a:t>Two separate Local Development Plans by the </a:t>
            </a:r>
            <a:r>
              <a:rPr lang="en-GB" sz="1600" dirty="0"/>
              <a:t>Town Planning and Housing Department</a:t>
            </a:r>
            <a:endParaRPr lang="en-US" sz="1600" dirty="0"/>
          </a:p>
          <a:p>
            <a:pPr lvl="1"/>
            <a:r>
              <a:rPr lang="en-US" sz="1600" dirty="0"/>
              <a:t>A Sustainable Development Plan for </a:t>
            </a:r>
            <a:r>
              <a:rPr lang="en-US" sz="1600" dirty="0" err="1"/>
              <a:t>Akamas</a:t>
            </a:r>
            <a:r>
              <a:rPr lang="en-US" sz="1600" dirty="0"/>
              <a:t> National Forest Park by the Department of Forests</a:t>
            </a:r>
          </a:p>
        </p:txBody>
      </p:sp>
      <p:grpSp>
        <p:nvGrpSpPr>
          <p:cNvPr id="4" name="Group 3">
            <a:extLst>
              <a:ext uri="{FF2B5EF4-FFF2-40B4-BE49-F238E27FC236}">
                <a16:creationId xmlns:a16="http://schemas.microsoft.com/office/drawing/2014/main" id="{A2AFEE2B-57B1-4B1E-A7F5-7576057511F1}"/>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826D2E11-6680-4D38-A547-C821B0E1B39C}"/>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EB980D34-11D4-435B-8FEB-BC840AFF9D67}"/>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B35A81AF-66F0-42AB-87F6-831805EA4C0C}"/>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55740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96752"/>
            <a:ext cx="8568952" cy="4608512"/>
          </a:xfrm>
        </p:spPr>
        <p:txBody>
          <a:bodyPr>
            <a:noAutofit/>
          </a:bodyPr>
          <a:lstStyle/>
          <a:p>
            <a:pPr marL="0" indent="0" algn="just">
              <a:buNone/>
            </a:pPr>
            <a:r>
              <a:rPr lang="en-GB" sz="1800" b="1" dirty="0" err="1"/>
              <a:t>Akamas</a:t>
            </a:r>
            <a:r>
              <a:rPr lang="en-GB" sz="1800" b="1" dirty="0"/>
              <a:t> National Forest Park (ANFP)</a:t>
            </a:r>
          </a:p>
          <a:p>
            <a:pPr algn="just"/>
            <a:r>
              <a:rPr lang="en-US" sz="1800" dirty="0"/>
              <a:t>Covers </a:t>
            </a:r>
            <a:r>
              <a:rPr lang="en-GB" sz="1800" dirty="0"/>
              <a:t>only the state forest land of </a:t>
            </a:r>
            <a:r>
              <a:rPr lang="en-GB" sz="1800" dirty="0" err="1"/>
              <a:t>Akamas</a:t>
            </a:r>
            <a:r>
              <a:rPr lang="en-GB" sz="1800" dirty="0"/>
              <a:t>, an area which corresponds to </a:t>
            </a:r>
            <a:r>
              <a:rPr lang="en-GB" sz="1800" b="1" dirty="0"/>
              <a:t>75% of the </a:t>
            </a:r>
            <a:r>
              <a:rPr lang="en-GB" sz="1800" b="1" dirty="0" err="1"/>
              <a:t>Natura</a:t>
            </a:r>
            <a:r>
              <a:rPr lang="en-GB" sz="1800" b="1" dirty="0"/>
              <a:t> 2000</a:t>
            </a:r>
            <a:r>
              <a:rPr lang="en-GB" sz="1800" dirty="0"/>
              <a:t> areas</a:t>
            </a:r>
          </a:p>
          <a:p>
            <a:pPr algn="just"/>
            <a:r>
              <a:rPr lang="en-US" sz="1800" dirty="0"/>
              <a:t>Plans </a:t>
            </a:r>
            <a:r>
              <a:rPr lang="en-GB" sz="1800" dirty="0"/>
              <a:t>and assessment of ANFP’s Plans and </a:t>
            </a:r>
            <a:r>
              <a:rPr lang="en-US" sz="1800" dirty="0"/>
              <a:t>in breach of the </a:t>
            </a:r>
            <a:r>
              <a:rPr lang="en-GB" sz="1800" dirty="0"/>
              <a:t>Habitats Directive (92/43/EEC):</a:t>
            </a:r>
            <a:r>
              <a:rPr lang="en-US" sz="1800" dirty="0"/>
              <a:t> </a:t>
            </a:r>
            <a:r>
              <a:rPr lang="en-GB" sz="1800" b="1" dirty="0"/>
              <a:t>before undertaking an Appropriate Assessment </a:t>
            </a:r>
            <a:endParaRPr lang="en-US" sz="1800" dirty="0"/>
          </a:p>
          <a:p>
            <a:pPr marL="400050" lvl="1" indent="0" algn="just">
              <a:buFontTx/>
              <a:buChar char="-"/>
            </a:pPr>
            <a:r>
              <a:rPr lang="en-GB" sz="1800" dirty="0"/>
              <a:t> Architectural design of the infrastructures within the park, </a:t>
            </a:r>
          </a:p>
          <a:p>
            <a:pPr marL="400050" lvl="1" indent="0" algn="just">
              <a:buFontTx/>
              <a:buChar char="-"/>
            </a:pPr>
            <a:r>
              <a:rPr lang="en-GB" sz="1800" dirty="0"/>
              <a:t> Extensive road network and improvement of existing roads</a:t>
            </a:r>
          </a:p>
          <a:p>
            <a:pPr marL="400050" lvl="1" indent="0" algn="just">
              <a:buFontTx/>
              <a:buChar char="-"/>
            </a:pPr>
            <a:r>
              <a:rPr lang="en-GB" sz="1800" dirty="0"/>
              <a:t> Strategic Environmental Impact Assessment (SEA)</a:t>
            </a:r>
            <a:endParaRPr lang="en-US" sz="1600" dirty="0"/>
          </a:p>
          <a:p>
            <a:pPr marL="342900" lvl="1" indent="-342900" algn="just">
              <a:buFont typeface="Arial" pitchFamily="34" charset="0"/>
              <a:buChar char="•"/>
            </a:pPr>
            <a:r>
              <a:rPr lang="en-US" sz="1800" dirty="0"/>
              <a:t>The SEA for the </a:t>
            </a:r>
            <a:r>
              <a:rPr lang="en-GB" sz="1800" i="1" dirty="0" err="1"/>
              <a:t>Akamas</a:t>
            </a:r>
            <a:r>
              <a:rPr lang="en-GB" sz="1800" i="1" dirty="0"/>
              <a:t> National Forest Park Sustainable Development Plan (ANFPSDP) </a:t>
            </a:r>
            <a:r>
              <a:rPr lang="en-US" sz="1800" dirty="0"/>
              <a:t>was </a:t>
            </a:r>
            <a:r>
              <a:rPr lang="en-GB" sz="1800" dirty="0"/>
              <a:t>undertaken by the Forest Department. The </a:t>
            </a:r>
            <a:r>
              <a:rPr lang="en-GB" sz="1800" i="1" dirty="0"/>
              <a:t>ANFPSDP </a:t>
            </a:r>
            <a:r>
              <a:rPr lang="en-GB" sz="1800" dirty="0"/>
              <a:t>was prepare by the same Department.</a:t>
            </a:r>
          </a:p>
          <a:p>
            <a:pPr marL="342900" lvl="1" indent="-342900" algn="just">
              <a:buFont typeface="Arial" pitchFamily="34" charset="0"/>
              <a:buChar char="•"/>
            </a:pPr>
            <a:r>
              <a:rPr lang="en-GB" sz="1800" dirty="0"/>
              <a:t>14 development nodes (facilities) within the ANFP: </a:t>
            </a:r>
            <a:r>
              <a:rPr lang="en-US" sz="1800" dirty="0"/>
              <a:t>Entrance Points, Parking lots, Toilets, 4x4 Shuttle Vehicle Stops, Information Centre/ Point, Refreshment Kiosk/ Souvenir Shop etc.</a:t>
            </a:r>
            <a:endParaRPr lang="en-GB" sz="1800" dirty="0"/>
          </a:p>
          <a:p>
            <a:endParaRPr lang="en-US" sz="1600" dirty="0"/>
          </a:p>
          <a:p>
            <a:pPr marL="0" indent="0">
              <a:buNone/>
            </a:pPr>
            <a:endParaRPr lang="en-GB" sz="1600" dirty="0"/>
          </a:p>
        </p:txBody>
      </p:sp>
      <p:grpSp>
        <p:nvGrpSpPr>
          <p:cNvPr id="4" name="Group 3">
            <a:extLst>
              <a:ext uri="{FF2B5EF4-FFF2-40B4-BE49-F238E27FC236}">
                <a16:creationId xmlns:a16="http://schemas.microsoft.com/office/drawing/2014/main" id="{A2AFEE2B-57B1-4B1E-A7F5-7576057511F1}"/>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826D2E11-6680-4D38-A547-C821B0E1B39C}"/>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EB980D34-11D4-435B-8FEB-BC840AFF9D67}"/>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B35A81AF-66F0-42AB-87F6-831805EA4C0C}"/>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9" name="Title 1"/>
          <p:cNvSpPr>
            <a:spLocks noGrp="1"/>
          </p:cNvSpPr>
          <p:nvPr>
            <p:ph type="title"/>
          </p:nvPr>
        </p:nvSpPr>
        <p:spPr>
          <a:xfrm>
            <a:off x="467544" y="0"/>
            <a:ext cx="8229600" cy="1143000"/>
          </a:xfrm>
        </p:spPr>
        <p:txBody>
          <a:bodyPr>
            <a:normAutofit/>
          </a:bodyPr>
          <a:lstStyle/>
          <a:p>
            <a:r>
              <a:rPr lang="en-US" sz="2800" b="1" dirty="0">
                <a:latin typeface="Myriad Pro" panose="020B0503030403020204" pitchFamily="34" charset="0"/>
              </a:rPr>
              <a:t>Akamas Natura 2000 site</a:t>
            </a:r>
            <a:br>
              <a:rPr lang="el-GR" sz="2800" b="1" dirty="0">
                <a:latin typeface="Myriad Pro" panose="020B0503030403020204" pitchFamily="34" charset="0"/>
              </a:rPr>
            </a:br>
            <a:r>
              <a:rPr lang="en-US" sz="2800" b="1" dirty="0">
                <a:latin typeface="Myriad Pro" panose="020B0503030403020204" pitchFamily="34" charset="0"/>
              </a:rPr>
              <a:t>What are the main issues?</a:t>
            </a:r>
          </a:p>
        </p:txBody>
      </p:sp>
    </p:spTree>
    <p:extLst>
      <p:ext uri="{BB962C8B-B14F-4D97-AF65-F5344CB8AC3E}">
        <p14:creationId xmlns:p14="http://schemas.microsoft.com/office/powerpoint/2010/main" val="3557406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340768"/>
            <a:ext cx="8568952" cy="4608512"/>
          </a:xfrm>
        </p:spPr>
        <p:txBody>
          <a:bodyPr>
            <a:noAutofit/>
          </a:bodyPr>
          <a:lstStyle/>
          <a:p>
            <a:pPr marL="0" indent="0" algn="just">
              <a:buNone/>
            </a:pPr>
            <a:r>
              <a:rPr lang="en-GB" sz="1800" b="1" dirty="0" err="1"/>
              <a:t>Akamas</a:t>
            </a:r>
            <a:r>
              <a:rPr lang="en-GB" sz="1800" b="1" dirty="0"/>
              <a:t> Local Plan </a:t>
            </a:r>
            <a:endParaRPr lang="en-US" sz="1800" dirty="0"/>
          </a:p>
          <a:p>
            <a:pPr lvl="0" algn="just"/>
            <a:r>
              <a:rPr lang="en-GB" sz="1800" dirty="0"/>
              <a:t>Several proposals allowing various </a:t>
            </a:r>
            <a:r>
              <a:rPr lang="en-GB" sz="1800" b="1" dirty="0"/>
              <a:t>developments outside the local communities’ boundaries and within Nature 2000 sites</a:t>
            </a:r>
            <a:r>
              <a:rPr lang="en-GB" sz="1800" dirty="0"/>
              <a:t>.</a:t>
            </a:r>
          </a:p>
          <a:p>
            <a:pPr lvl="0" algn="just"/>
            <a:r>
              <a:rPr lang="en-GB" sz="1800" b="1" dirty="0" err="1"/>
              <a:t>Visitable</a:t>
            </a:r>
            <a:r>
              <a:rPr lang="en-GB" sz="1800" b="1" dirty="0"/>
              <a:t> farms </a:t>
            </a:r>
            <a:r>
              <a:rPr lang="en-GB" sz="1800" dirty="0"/>
              <a:t>within Nature 2000 areas (it includes </a:t>
            </a:r>
            <a:r>
              <a:rPr lang="en-GB" sz="1800" b="1" dirty="0"/>
              <a:t>accommodation and overnight infrastructure</a:t>
            </a:r>
            <a:r>
              <a:rPr lang="en-GB" sz="1800" dirty="0"/>
              <a:t>, retail and catering facilities, dining facilities, information facilities, sports facilities). </a:t>
            </a:r>
          </a:p>
          <a:p>
            <a:pPr lvl="0" algn="just"/>
            <a:r>
              <a:rPr lang="en-US" sz="1800" b="1" dirty="0"/>
              <a:t>Bulky Specialized Developments </a:t>
            </a:r>
            <a:r>
              <a:rPr lang="en-US" sz="1800" dirty="0"/>
              <a:t>such as: Organized Large Scale Sports Centers,  Theme Parks, Research and Development Centers and High Technology Developments.</a:t>
            </a:r>
          </a:p>
          <a:p>
            <a:pPr algn="just"/>
            <a:r>
              <a:rPr lang="en-GB" sz="1800" b="1" dirty="0"/>
              <a:t>Isolated houses </a:t>
            </a:r>
            <a:r>
              <a:rPr lang="en-GB" sz="1800" dirty="0"/>
              <a:t>located within a distance of 500m from the outer boundary of designated residential areas</a:t>
            </a:r>
            <a:r>
              <a:rPr lang="en-US" sz="1600" dirty="0"/>
              <a:t>.</a:t>
            </a:r>
          </a:p>
          <a:p>
            <a:pPr algn="just"/>
            <a:r>
              <a:rPr lang="en-US" sz="1800" dirty="0"/>
              <a:t>Expansion of quarry zones adjacent to </a:t>
            </a:r>
            <a:r>
              <a:rPr lang="en-US" sz="1800" dirty="0" err="1"/>
              <a:t>Natura</a:t>
            </a:r>
            <a:r>
              <a:rPr lang="en-US" sz="1800" dirty="0"/>
              <a:t> 2000 sites</a:t>
            </a:r>
          </a:p>
          <a:p>
            <a:pPr algn="just"/>
            <a:r>
              <a:rPr lang="en-GB" sz="1800" dirty="0"/>
              <a:t>Secondary Road Network opens the </a:t>
            </a:r>
            <a:r>
              <a:rPr lang="en-GB" sz="1800" b="1" dirty="0"/>
              <a:t>prospect for activities and development  on adjacent plots of land </a:t>
            </a:r>
            <a:r>
              <a:rPr lang="en-GB" sz="1800" dirty="0"/>
              <a:t>along this network.</a:t>
            </a:r>
            <a:endParaRPr lang="el-GR" sz="2000" dirty="0"/>
          </a:p>
        </p:txBody>
      </p:sp>
      <p:grpSp>
        <p:nvGrpSpPr>
          <p:cNvPr id="4" name="Group 3">
            <a:extLst>
              <a:ext uri="{FF2B5EF4-FFF2-40B4-BE49-F238E27FC236}">
                <a16:creationId xmlns:a16="http://schemas.microsoft.com/office/drawing/2014/main" id="{A2AFEE2B-57B1-4B1E-A7F5-7576057511F1}"/>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826D2E11-6680-4D38-A547-C821B0E1B39C}"/>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EB980D34-11D4-435B-8FEB-BC840AFF9D67}"/>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B35A81AF-66F0-42AB-87F6-831805EA4C0C}"/>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9" name="Title 1"/>
          <p:cNvSpPr>
            <a:spLocks noGrp="1"/>
          </p:cNvSpPr>
          <p:nvPr>
            <p:ph type="title"/>
          </p:nvPr>
        </p:nvSpPr>
        <p:spPr>
          <a:xfrm>
            <a:off x="467544" y="0"/>
            <a:ext cx="8229600" cy="1143000"/>
          </a:xfrm>
        </p:spPr>
        <p:txBody>
          <a:bodyPr>
            <a:normAutofit/>
          </a:bodyPr>
          <a:lstStyle/>
          <a:p>
            <a:r>
              <a:rPr lang="en-US" sz="2800" b="1" dirty="0">
                <a:latin typeface="Myriad Pro" panose="020B0503030403020204" pitchFamily="34" charset="0"/>
              </a:rPr>
              <a:t>Akamas Natura 2000 site</a:t>
            </a:r>
            <a:br>
              <a:rPr lang="el-GR" sz="2800" b="1" dirty="0">
                <a:latin typeface="Myriad Pro" panose="020B0503030403020204" pitchFamily="34" charset="0"/>
              </a:rPr>
            </a:br>
            <a:r>
              <a:rPr lang="en-US" sz="2800" b="1" dirty="0">
                <a:latin typeface="Myriad Pro" panose="020B0503030403020204" pitchFamily="34" charset="0"/>
              </a:rPr>
              <a:t>What are the main issues?</a:t>
            </a:r>
          </a:p>
        </p:txBody>
      </p:sp>
    </p:spTree>
    <p:extLst>
      <p:ext uri="{BB962C8B-B14F-4D97-AF65-F5344CB8AC3E}">
        <p14:creationId xmlns:p14="http://schemas.microsoft.com/office/powerpoint/2010/main" val="355740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96752"/>
            <a:ext cx="8568952" cy="4608512"/>
          </a:xfrm>
        </p:spPr>
        <p:txBody>
          <a:bodyPr>
            <a:noAutofit/>
          </a:bodyPr>
          <a:lstStyle/>
          <a:p>
            <a:pPr lvl="0" algn="just">
              <a:buNone/>
            </a:pPr>
            <a:r>
              <a:rPr lang="en-US" sz="1800" b="1" dirty="0"/>
              <a:t>Environmental Assessments</a:t>
            </a:r>
          </a:p>
          <a:p>
            <a:pPr marL="0" lvl="0" indent="0" algn="just">
              <a:buNone/>
            </a:pPr>
            <a:r>
              <a:rPr lang="en-US" sz="1700" dirty="0"/>
              <a:t>Opinions regarding the </a:t>
            </a:r>
            <a:r>
              <a:rPr lang="en-GB" sz="1700" dirty="0"/>
              <a:t>Appropriate Assessment (AA)and Strategic Environmental Assessment (SEA) of the </a:t>
            </a:r>
            <a:r>
              <a:rPr lang="en-GB" sz="1700" dirty="0" err="1"/>
              <a:t>Akamas</a:t>
            </a:r>
            <a:r>
              <a:rPr lang="en-GB" sz="1700" dirty="0"/>
              <a:t> National Forest Park Sustainable Development Plan (Plan)</a:t>
            </a:r>
          </a:p>
          <a:p>
            <a:pPr marL="0" lvl="0" indent="0" algn="just">
              <a:buNone/>
            </a:pPr>
            <a:r>
              <a:rPr lang="en-GB" sz="1700" b="1" dirty="0"/>
              <a:t>Fails to:</a:t>
            </a:r>
          </a:p>
          <a:p>
            <a:pPr lvl="0" algn="just">
              <a:buFont typeface="+mj-lt"/>
              <a:buAutoNum type="arabicPeriod"/>
            </a:pPr>
            <a:r>
              <a:rPr lang="en-US" sz="1700" dirty="0"/>
              <a:t>Assess satisfactory and cumulatively the effects on the designation species and habitats</a:t>
            </a:r>
          </a:p>
          <a:p>
            <a:pPr lvl="0" algn="just">
              <a:buFont typeface="+mj-lt"/>
              <a:buAutoNum type="arabicPeriod"/>
            </a:pPr>
            <a:r>
              <a:rPr lang="en-US" sz="1700" dirty="0"/>
              <a:t>Assess cumulatively the effects of the new road network on the designation species and habitats within the National Forest Park (NFP) and in relation to the proposed Road Network of </a:t>
            </a:r>
            <a:r>
              <a:rPr lang="en-US" sz="1700" dirty="0" err="1"/>
              <a:t>Akamas</a:t>
            </a:r>
            <a:r>
              <a:rPr lang="en-US" sz="1700" dirty="0"/>
              <a:t> Local Plan</a:t>
            </a:r>
          </a:p>
          <a:p>
            <a:pPr lvl="0" algn="just">
              <a:buFont typeface="+mj-lt"/>
              <a:buAutoNum type="arabicPeriod"/>
            </a:pPr>
            <a:r>
              <a:rPr lang="en-US" sz="1700" dirty="0"/>
              <a:t>Limit the infrastructures and services of the various facility nodes within the NFP</a:t>
            </a:r>
          </a:p>
          <a:p>
            <a:pPr lvl="0" algn="just">
              <a:buFont typeface="+mj-lt"/>
              <a:buAutoNum type="arabicPeriod"/>
            </a:pPr>
            <a:r>
              <a:rPr lang="en-US" sz="1700" dirty="0"/>
              <a:t>Prevent the construction of any infrastructure within sensitive and, till now, pristine areas</a:t>
            </a:r>
          </a:p>
          <a:p>
            <a:pPr lvl="0" algn="just">
              <a:buFont typeface="+mj-lt"/>
              <a:buAutoNum type="arabicPeriod"/>
            </a:pPr>
            <a:r>
              <a:rPr lang="en-US" sz="1700" b="1" dirty="0"/>
              <a:t>Reassure that the visitation traffic within the NFP will not accumulate in sensitive areas like the Lara-</a:t>
            </a:r>
            <a:r>
              <a:rPr lang="en-US" sz="1700" b="1" dirty="0" err="1"/>
              <a:t>Toxeftra</a:t>
            </a:r>
            <a:r>
              <a:rPr lang="en-US" sz="1700" b="1" dirty="0"/>
              <a:t> Marine Protected Area due to facility nodes</a:t>
            </a:r>
          </a:p>
          <a:p>
            <a:pPr algn="just">
              <a:buFont typeface="+mj-lt"/>
              <a:buAutoNum type="arabicPeriod"/>
            </a:pPr>
            <a:r>
              <a:rPr lang="en-US" sz="1700" dirty="0"/>
              <a:t>Evaluate the cumulative effects of the Plan, the </a:t>
            </a:r>
            <a:r>
              <a:rPr lang="en-US" sz="1700" dirty="0" err="1"/>
              <a:t>Akamas</a:t>
            </a:r>
            <a:r>
              <a:rPr lang="en-US" sz="1700" dirty="0"/>
              <a:t> Local Plan and </a:t>
            </a:r>
            <a:r>
              <a:rPr lang="en-US" sz="1700" dirty="0" err="1"/>
              <a:t>Pegeia</a:t>
            </a:r>
            <a:r>
              <a:rPr lang="en-US" sz="1700" dirty="0"/>
              <a:t> Local Plan, following the provisions of article 3, paragraph 2, of the Directive 2001/42/EC (SEA Directive), and article 6, paragraph 3, of the Directive 92/43/ECC (Habitats Directive).</a:t>
            </a:r>
            <a:endParaRPr lang="el-GR" sz="1700" dirty="0"/>
          </a:p>
          <a:p>
            <a:endParaRPr lang="en-US" sz="1600" dirty="0"/>
          </a:p>
          <a:p>
            <a:pPr marL="0" indent="0">
              <a:buNone/>
            </a:pPr>
            <a:endParaRPr lang="en-GB" sz="1600" dirty="0"/>
          </a:p>
        </p:txBody>
      </p:sp>
      <p:grpSp>
        <p:nvGrpSpPr>
          <p:cNvPr id="4" name="Group 3">
            <a:extLst>
              <a:ext uri="{FF2B5EF4-FFF2-40B4-BE49-F238E27FC236}">
                <a16:creationId xmlns:a16="http://schemas.microsoft.com/office/drawing/2014/main" id="{A2AFEE2B-57B1-4B1E-A7F5-7576057511F1}"/>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826D2E11-6680-4D38-A547-C821B0E1B39C}"/>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EB980D34-11D4-435B-8FEB-BC840AFF9D67}"/>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B35A81AF-66F0-42AB-87F6-831805EA4C0C}"/>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9" name="Title 1"/>
          <p:cNvSpPr>
            <a:spLocks noGrp="1"/>
          </p:cNvSpPr>
          <p:nvPr>
            <p:ph type="title"/>
          </p:nvPr>
        </p:nvSpPr>
        <p:spPr>
          <a:xfrm>
            <a:off x="467544" y="0"/>
            <a:ext cx="8229600" cy="1143000"/>
          </a:xfrm>
        </p:spPr>
        <p:txBody>
          <a:bodyPr>
            <a:normAutofit/>
          </a:bodyPr>
          <a:lstStyle/>
          <a:p>
            <a:r>
              <a:rPr lang="en-US" sz="2800" b="1" dirty="0">
                <a:latin typeface="Myriad Pro" panose="020B0503030403020204" pitchFamily="34" charset="0"/>
              </a:rPr>
              <a:t>Akamas Natura 2000 site</a:t>
            </a:r>
            <a:br>
              <a:rPr lang="el-GR" sz="2800" b="1" dirty="0">
                <a:latin typeface="Myriad Pro" panose="020B0503030403020204" pitchFamily="34" charset="0"/>
              </a:rPr>
            </a:br>
            <a:r>
              <a:rPr lang="en-US" sz="2800" b="1" dirty="0">
                <a:latin typeface="Myriad Pro" panose="020B0503030403020204" pitchFamily="34" charset="0"/>
              </a:rPr>
              <a:t>What are the main issues?</a:t>
            </a:r>
          </a:p>
        </p:txBody>
      </p:sp>
    </p:spTree>
    <p:extLst>
      <p:ext uri="{BB962C8B-B14F-4D97-AF65-F5344CB8AC3E}">
        <p14:creationId xmlns:p14="http://schemas.microsoft.com/office/powerpoint/2010/main" val="355740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000" b="1" dirty="0"/>
              <a:t>MANAGEMENT ON-THE-GROUND</a:t>
            </a:r>
          </a:p>
          <a:p>
            <a:r>
              <a:rPr lang="en-US" sz="2000" dirty="0"/>
              <a:t>No effective protection measures in place</a:t>
            </a:r>
          </a:p>
          <a:p>
            <a:r>
              <a:rPr lang="en-GB" sz="2000" b="1" dirty="0"/>
              <a:t>No legally binding protection measures are yet in place</a:t>
            </a:r>
            <a:endParaRPr lang="en-US" sz="2000" dirty="0"/>
          </a:p>
          <a:p>
            <a:r>
              <a:rPr lang="en-US" sz="2000" dirty="0"/>
              <a:t>Integrated management for early response system, intervention, accountability and fines </a:t>
            </a:r>
            <a:r>
              <a:rPr lang="en-US" sz="2000" b="1" dirty="0"/>
              <a:t>not in place or issued</a:t>
            </a:r>
          </a:p>
          <a:p>
            <a:r>
              <a:rPr lang="en-GB" sz="2000" dirty="0"/>
              <a:t>Fragmentation of responsibilities between 4 different competent authorities within 2 Ministries. </a:t>
            </a:r>
            <a:endParaRPr lang="en-US" sz="2000" b="1" dirty="0"/>
          </a:p>
          <a:p>
            <a:endParaRPr lang="el-GR" sz="2000" b="1" dirty="0"/>
          </a:p>
          <a:p>
            <a:pPr>
              <a:buNone/>
            </a:pPr>
            <a:endParaRPr lang="el-GR" sz="2000" b="1" dirty="0"/>
          </a:p>
          <a:p>
            <a:pPr>
              <a:buNone/>
            </a:pPr>
            <a:endParaRPr lang="el-GR" sz="2000" b="1" dirty="0"/>
          </a:p>
          <a:p>
            <a:pPr>
              <a:buNone/>
            </a:pPr>
            <a:r>
              <a:rPr lang="en-US" sz="2000" dirty="0"/>
              <a:t>Some examples of the result of such lack of integrated management</a:t>
            </a:r>
          </a:p>
          <a:p>
            <a:endParaRPr lang="en-US" dirty="0"/>
          </a:p>
        </p:txBody>
      </p:sp>
      <p:grpSp>
        <p:nvGrpSpPr>
          <p:cNvPr id="4" name="Group 3">
            <a:extLst>
              <a:ext uri="{FF2B5EF4-FFF2-40B4-BE49-F238E27FC236}">
                <a16:creationId xmlns:a16="http://schemas.microsoft.com/office/drawing/2014/main" id="{75312105-A29F-45BD-844E-11117E8F4C61}"/>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C43B05CB-68AC-4C88-927F-B86D2DABA735}"/>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2A985BC7-B92F-4C35-A1E2-63BF9D144CBA}"/>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4703E57F-5EB7-45FE-BD28-A325AFE209A0}"/>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9" name="Title 1"/>
          <p:cNvSpPr>
            <a:spLocks noGrp="1"/>
          </p:cNvSpPr>
          <p:nvPr>
            <p:ph type="title"/>
          </p:nvPr>
        </p:nvSpPr>
        <p:spPr>
          <a:xfrm>
            <a:off x="467544" y="0"/>
            <a:ext cx="8229600" cy="1143000"/>
          </a:xfrm>
        </p:spPr>
        <p:txBody>
          <a:bodyPr>
            <a:normAutofit/>
          </a:bodyPr>
          <a:lstStyle/>
          <a:p>
            <a:r>
              <a:rPr lang="en-US" sz="2800" b="1" dirty="0">
                <a:latin typeface="Myriad Pro" panose="020B0503030403020204" pitchFamily="34" charset="0"/>
              </a:rPr>
              <a:t>Akamas Natura 2000 site</a:t>
            </a:r>
            <a:br>
              <a:rPr lang="el-GR" sz="2800" b="1" dirty="0">
                <a:latin typeface="Myriad Pro" panose="020B0503030403020204" pitchFamily="34" charset="0"/>
              </a:rPr>
            </a:br>
            <a:r>
              <a:rPr lang="en-US" sz="2800" b="1" dirty="0">
                <a:latin typeface="Myriad Pro" panose="020B0503030403020204" pitchFamily="34" charset="0"/>
              </a:rPr>
              <a:t>What are the main issues?</a:t>
            </a:r>
          </a:p>
        </p:txBody>
      </p:sp>
    </p:spTree>
    <p:extLst>
      <p:ext uri="{BB962C8B-B14F-4D97-AF65-F5344CB8AC3E}">
        <p14:creationId xmlns:p14="http://schemas.microsoft.com/office/powerpoint/2010/main" val="3171219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3" name="Right Arrow 2"/>
          <p:cNvSpPr/>
          <p:nvPr/>
        </p:nvSpPr>
        <p:spPr>
          <a:xfrm flipH="1">
            <a:off x="5940152" y="4077072"/>
            <a:ext cx="129614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6865" y="5040115"/>
            <a:ext cx="5544616" cy="400110"/>
          </a:xfrm>
          <a:prstGeom prst="rect">
            <a:avLst/>
          </a:prstGeom>
          <a:noFill/>
        </p:spPr>
        <p:txBody>
          <a:bodyPr wrap="square" rtlCol="0">
            <a:spAutoFit/>
          </a:bodyPr>
          <a:lstStyle/>
          <a:p>
            <a:r>
              <a:rPr lang="en-GB" sz="2000" b="1" dirty="0"/>
              <a:t>Illegal snack bar in South Lara Bay</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grpSp>
        <p:nvGrpSpPr>
          <p:cNvPr id="13"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2" name="Picture 3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340768"/>
            <a:ext cx="5184576" cy="3312368"/>
          </a:xfrm>
          <a:prstGeom prst="rect">
            <a:avLst/>
          </a:prstGeom>
          <a:noFill/>
          <a:ln>
            <a:noFill/>
          </a:ln>
        </p:spPr>
      </p:pic>
    </p:spTree>
    <p:extLst>
      <p:ext uri="{BB962C8B-B14F-4D97-AF65-F5344CB8AC3E}">
        <p14:creationId xmlns:p14="http://schemas.microsoft.com/office/powerpoint/2010/main" val="538083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3" name="Right Arrow 2"/>
          <p:cNvSpPr/>
          <p:nvPr/>
        </p:nvSpPr>
        <p:spPr>
          <a:xfrm flipH="1">
            <a:off x="5940152" y="4077072"/>
            <a:ext cx="129614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6865" y="5040115"/>
            <a:ext cx="5544616" cy="400110"/>
          </a:xfrm>
          <a:prstGeom prst="rect">
            <a:avLst/>
          </a:prstGeom>
          <a:noFill/>
        </p:spPr>
        <p:txBody>
          <a:bodyPr wrap="square" rtlCol="0">
            <a:spAutoFit/>
          </a:bodyPr>
          <a:lstStyle/>
          <a:p>
            <a:r>
              <a:rPr lang="en-GB" sz="2000" b="1" dirty="0"/>
              <a:t>Illegal</a:t>
            </a:r>
            <a:r>
              <a:rPr lang="en-US" sz="2000" b="1" dirty="0"/>
              <a:t> kiosk</a:t>
            </a:r>
            <a:r>
              <a:rPr lang="en-GB" sz="2000" b="1" dirty="0"/>
              <a:t> in South Lara Bay (summer 2021)</a:t>
            </a:r>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3" name="Picture 2"/>
          <p:cNvPicPr>
            <a:picLocks noChangeAspect="1" noChangeArrowheads="1"/>
          </p:cNvPicPr>
          <p:nvPr/>
        </p:nvPicPr>
        <p:blipFill>
          <a:blip r:embed="rId4" cstate="email"/>
          <a:srcRect/>
          <a:stretch>
            <a:fillRect/>
          </a:stretch>
        </p:blipFill>
        <p:spPr bwMode="auto">
          <a:xfrm>
            <a:off x="467544" y="1340768"/>
            <a:ext cx="5184576" cy="3312368"/>
          </a:xfrm>
          <a:prstGeom prst="rect">
            <a:avLst/>
          </a:prstGeom>
          <a:noFill/>
          <a:ln w="9525">
            <a:noFill/>
            <a:miter lim="800000"/>
            <a:headEnd/>
            <a:tailEnd/>
          </a:ln>
        </p:spPr>
      </p:pic>
    </p:spTree>
    <p:extLst>
      <p:ext uri="{BB962C8B-B14F-4D97-AF65-F5344CB8AC3E}">
        <p14:creationId xmlns:p14="http://schemas.microsoft.com/office/powerpoint/2010/main" val="538083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3" name="Right Arrow 2"/>
          <p:cNvSpPr/>
          <p:nvPr/>
        </p:nvSpPr>
        <p:spPr>
          <a:xfrm flipH="1">
            <a:off x="5940152" y="4077072"/>
            <a:ext cx="129614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3" name="Picture 2"/>
          <p:cNvPicPr>
            <a:picLocks noChangeAspect="1" noChangeArrowheads="1"/>
          </p:cNvPicPr>
          <p:nvPr/>
        </p:nvPicPr>
        <p:blipFill>
          <a:blip r:embed="rId4" cstate="email"/>
          <a:srcRect/>
          <a:stretch>
            <a:fillRect/>
          </a:stretch>
        </p:blipFill>
        <p:spPr bwMode="auto">
          <a:xfrm>
            <a:off x="611560" y="980728"/>
            <a:ext cx="3390900" cy="2133600"/>
          </a:xfrm>
          <a:prstGeom prst="rect">
            <a:avLst/>
          </a:prstGeom>
          <a:noFill/>
          <a:ln w="9525">
            <a:noFill/>
            <a:miter lim="800000"/>
            <a:headEnd/>
            <a:tailEnd/>
          </a:ln>
        </p:spPr>
      </p:pic>
      <p:pic>
        <p:nvPicPr>
          <p:cNvPr id="18" name="Picture 3"/>
          <p:cNvPicPr>
            <a:picLocks noChangeAspect="1" noChangeArrowheads="1"/>
          </p:cNvPicPr>
          <p:nvPr/>
        </p:nvPicPr>
        <p:blipFill>
          <a:blip r:embed="rId5" cstate="email"/>
          <a:srcRect/>
          <a:stretch>
            <a:fillRect/>
          </a:stretch>
        </p:blipFill>
        <p:spPr bwMode="auto">
          <a:xfrm>
            <a:off x="2411760" y="3140968"/>
            <a:ext cx="3409950" cy="2009775"/>
          </a:xfrm>
          <a:prstGeom prst="rect">
            <a:avLst/>
          </a:prstGeom>
          <a:noFill/>
          <a:ln w="9525">
            <a:noFill/>
            <a:miter lim="800000"/>
            <a:headEnd/>
            <a:tailEnd/>
          </a:ln>
        </p:spPr>
      </p:pic>
      <p:sp>
        <p:nvSpPr>
          <p:cNvPr id="19" name="Rectangle 2">
            <a:extLst>
              <a:ext uri="{FF2B5EF4-FFF2-40B4-BE49-F238E27FC236}">
                <a16:creationId xmlns:a16="http://schemas.microsoft.com/office/drawing/2014/main" id="{4AB5E9C2-10C7-42CB-B7B3-36BC66D583E8}"/>
              </a:ext>
            </a:extLst>
          </p:cNvPr>
          <p:cNvSpPr/>
          <p:nvPr/>
        </p:nvSpPr>
        <p:spPr>
          <a:xfrm>
            <a:off x="175038" y="5182380"/>
            <a:ext cx="7061258" cy="400110"/>
          </a:xfrm>
          <a:prstGeom prst="rect">
            <a:avLst/>
          </a:prstGeom>
        </p:spPr>
        <p:txBody>
          <a:bodyPr wrap="square">
            <a:spAutoFit/>
          </a:bodyPr>
          <a:lstStyle/>
          <a:p>
            <a:r>
              <a:rPr lang="en-US" sz="2000" b="1" dirty="0"/>
              <a:t>Abandoned illegal kiosks and snack bars </a:t>
            </a:r>
          </a:p>
        </p:txBody>
      </p:sp>
    </p:spTree>
    <p:extLst>
      <p:ext uri="{BB962C8B-B14F-4D97-AF65-F5344CB8AC3E}">
        <p14:creationId xmlns:p14="http://schemas.microsoft.com/office/powerpoint/2010/main" val="538083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3" name="Right Arrow 2"/>
          <p:cNvSpPr/>
          <p:nvPr/>
        </p:nvSpPr>
        <p:spPr>
          <a:xfrm flipH="1">
            <a:off x="5940152" y="4077072"/>
            <a:ext cx="129614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and South Lara Beaches - Green Turtle and Loggerhead Nesting Areas</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8" name="Picture 3"/>
          <p:cNvPicPr>
            <a:picLocks noChangeAspect="1" noChangeArrowheads="1"/>
          </p:cNvPicPr>
          <p:nvPr/>
        </p:nvPicPr>
        <p:blipFill>
          <a:blip r:embed="rId4" cstate="email"/>
          <a:srcRect/>
          <a:stretch>
            <a:fillRect/>
          </a:stretch>
        </p:blipFill>
        <p:spPr bwMode="auto">
          <a:xfrm>
            <a:off x="1403648" y="3068960"/>
            <a:ext cx="3609975" cy="2190750"/>
          </a:xfrm>
          <a:prstGeom prst="rect">
            <a:avLst/>
          </a:prstGeom>
          <a:noFill/>
          <a:ln w="9525">
            <a:noFill/>
            <a:miter lim="800000"/>
            <a:headEnd/>
            <a:tailEnd/>
          </a:ln>
        </p:spPr>
      </p:pic>
      <p:sp>
        <p:nvSpPr>
          <p:cNvPr id="19" name="TextBox 6">
            <a:extLst>
              <a:ext uri="{FF2B5EF4-FFF2-40B4-BE49-F238E27FC236}">
                <a16:creationId xmlns:a16="http://schemas.microsoft.com/office/drawing/2014/main" id="{9C427C6B-54DA-4B75-A6F0-AE826D19FAD6}"/>
              </a:ext>
            </a:extLst>
          </p:cNvPr>
          <p:cNvSpPr txBox="1"/>
          <p:nvPr/>
        </p:nvSpPr>
        <p:spPr>
          <a:xfrm>
            <a:off x="179512" y="5373216"/>
            <a:ext cx="7799794" cy="400110"/>
          </a:xfrm>
          <a:prstGeom prst="rect">
            <a:avLst/>
          </a:prstGeom>
          <a:noFill/>
        </p:spPr>
        <p:txBody>
          <a:bodyPr wrap="square" rtlCol="0">
            <a:spAutoFit/>
          </a:bodyPr>
          <a:lstStyle/>
          <a:p>
            <a:r>
              <a:rPr lang="en-GB" sz="2000" b="1" dirty="0"/>
              <a:t>Illegal </a:t>
            </a:r>
            <a:r>
              <a:rPr lang="en-US" sz="2000" b="1" dirty="0"/>
              <a:t>umbrellas, </a:t>
            </a:r>
            <a:r>
              <a:rPr lang="en-US" sz="2000" b="1" dirty="0" err="1"/>
              <a:t>sunbeds</a:t>
            </a:r>
            <a:r>
              <a:rPr lang="en-US" sz="2000" b="1" dirty="0"/>
              <a:t> and vehicle entrance at North Lara MPA</a:t>
            </a:r>
            <a:endParaRPr lang="en-GB" sz="2000" b="1" dirty="0"/>
          </a:p>
        </p:txBody>
      </p:sp>
      <p:pic>
        <p:nvPicPr>
          <p:cNvPr id="20" name="Picture 2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980728"/>
            <a:ext cx="3240360" cy="2016224"/>
          </a:xfrm>
          <a:prstGeom prst="rect">
            <a:avLst/>
          </a:prstGeom>
          <a:noFill/>
          <a:ln>
            <a:noFill/>
          </a:ln>
        </p:spPr>
      </p:pic>
      <p:pic>
        <p:nvPicPr>
          <p:cNvPr id="21" name="Picture 2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980728"/>
            <a:ext cx="3024335" cy="2016224"/>
          </a:xfrm>
          <a:prstGeom prst="rect">
            <a:avLst/>
          </a:prstGeom>
          <a:noFill/>
          <a:ln>
            <a:noFill/>
          </a:ln>
        </p:spPr>
      </p:pic>
    </p:spTree>
    <p:extLst>
      <p:ext uri="{BB962C8B-B14F-4D97-AF65-F5344CB8AC3E}">
        <p14:creationId xmlns:p14="http://schemas.microsoft.com/office/powerpoint/2010/main" val="538083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88640"/>
            <a:ext cx="8411424" cy="1143000"/>
          </a:xfrm>
        </p:spPr>
        <p:txBody>
          <a:bodyPr>
            <a:normAutofit/>
          </a:bodyPr>
          <a:lstStyle/>
          <a:p>
            <a:r>
              <a:rPr lang="en-US" sz="2800" b="1" dirty="0">
                <a:latin typeface="Myriad Pro" panose="020B0503030403020204" pitchFamily="34" charset="0"/>
              </a:rPr>
              <a:t>Akamas Peninsula and Polis-Gialia </a:t>
            </a:r>
            <a:br>
              <a:rPr lang="en-US" sz="2800" b="1" dirty="0">
                <a:latin typeface="Myriad Pro" panose="020B0503030403020204" pitchFamily="34" charset="0"/>
              </a:rPr>
            </a:br>
            <a:r>
              <a:rPr lang="en-US" sz="2800" b="1" dirty="0">
                <a:latin typeface="Myriad Pro" panose="020B0503030403020204" pitchFamily="34" charset="0"/>
              </a:rPr>
              <a:t>Natura 2000 sites</a:t>
            </a:r>
            <a:endParaRPr lang="el-GR" sz="2800" b="1" dirty="0">
              <a:latin typeface="Myriad Pro" panose="020B0503030403020204" pitchFamily="34" charset="0"/>
            </a:endParaRPr>
          </a:p>
        </p:txBody>
      </p:sp>
      <p:grpSp>
        <p:nvGrpSpPr>
          <p:cNvPr id="14" name="Group 13">
            <a:extLst>
              <a:ext uri="{FF2B5EF4-FFF2-40B4-BE49-F238E27FC236}">
                <a16:creationId xmlns:a16="http://schemas.microsoft.com/office/drawing/2014/main" id="{0A2A43E7-A9AF-4BDA-8DDF-334C01143251}"/>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22365531-B93E-4310-A664-B6456141A1FB}"/>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D976A6B7-122D-47FD-971E-2D799C2ED3C6}"/>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A311BC54-F39D-4F3F-A42A-6ACEB5A5273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9" name="Picture 3"/>
          <p:cNvPicPr>
            <a:picLocks noChangeAspect="1" noChangeArrowheads="1"/>
          </p:cNvPicPr>
          <p:nvPr/>
        </p:nvPicPr>
        <p:blipFill>
          <a:blip r:embed="rId3" cstate="email"/>
          <a:srcRect/>
          <a:stretch>
            <a:fillRect/>
          </a:stretch>
        </p:blipFill>
        <p:spPr bwMode="auto">
          <a:xfrm>
            <a:off x="251520" y="1268759"/>
            <a:ext cx="8740080" cy="4531965"/>
          </a:xfrm>
          <a:prstGeom prst="rect">
            <a:avLst/>
          </a:prstGeom>
          <a:noFill/>
          <a:ln w="9525">
            <a:noFill/>
            <a:miter lim="800000"/>
            <a:headEnd/>
            <a:tailEnd/>
          </a:ln>
        </p:spPr>
      </p:pic>
    </p:spTree>
    <p:extLst>
      <p:ext uri="{BB962C8B-B14F-4D97-AF65-F5344CB8AC3E}">
        <p14:creationId xmlns:p14="http://schemas.microsoft.com/office/powerpoint/2010/main" val="3003246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3" name="Right Arrow 2"/>
          <p:cNvSpPr/>
          <p:nvPr/>
        </p:nvSpPr>
        <p:spPr>
          <a:xfrm flipH="1">
            <a:off x="5940152" y="4077072"/>
            <a:ext cx="129614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North Lara Beaches - Green Turtle and Loggerhead Nesting Areas</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22" name="TextBox 6">
            <a:extLst>
              <a:ext uri="{FF2B5EF4-FFF2-40B4-BE49-F238E27FC236}">
                <a16:creationId xmlns:a16="http://schemas.microsoft.com/office/drawing/2014/main" id="{9C427C6B-54DA-4B75-A6F0-AE826D19FAD6}"/>
              </a:ext>
            </a:extLst>
          </p:cNvPr>
          <p:cNvSpPr txBox="1"/>
          <p:nvPr/>
        </p:nvSpPr>
        <p:spPr>
          <a:xfrm>
            <a:off x="179512" y="5445224"/>
            <a:ext cx="7799794" cy="400110"/>
          </a:xfrm>
          <a:prstGeom prst="rect">
            <a:avLst/>
          </a:prstGeom>
          <a:noFill/>
        </p:spPr>
        <p:txBody>
          <a:bodyPr wrap="square" rtlCol="0">
            <a:spAutoFit/>
          </a:bodyPr>
          <a:lstStyle/>
          <a:p>
            <a:r>
              <a:rPr lang="en-GB" sz="2000" b="1" dirty="0"/>
              <a:t>Illegal </a:t>
            </a:r>
            <a:r>
              <a:rPr lang="en-US" sz="2000" b="1" dirty="0"/>
              <a:t>boat traffic and anchoring (summer 2021)</a:t>
            </a:r>
            <a:endParaRPr lang="en-GB" sz="2000" b="1" dirty="0"/>
          </a:p>
        </p:txBody>
      </p:sp>
      <p:pic>
        <p:nvPicPr>
          <p:cNvPr id="13" name="12 - Εικόνα" descr="Z:\107.CHRISTOFOROS\Βέρνη\2021\Παραβίαση Διατάγματος Λάρας φώτο\notia Lara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67544" y="908720"/>
            <a:ext cx="3744416" cy="2160240"/>
          </a:xfrm>
          <a:prstGeom prst="rect">
            <a:avLst/>
          </a:prstGeom>
          <a:noFill/>
          <a:ln w="9525">
            <a:noFill/>
            <a:miter lim="800000"/>
            <a:headEnd/>
            <a:tailEnd/>
          </a:ln>
        </p:spPr>
      </p:pic>
      <p:pic>
        <p:nvPicPr>
          <p:cNvPr id="18" name="17 - Εικόνα" descr="Z:\107.CHRISTOFOROS\Βέρνη\2021\Παραβίαση Διατάγματος Λάρας φώτο\notia Lara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3140968"/>
            <a:ext cx="3741936" cy="2224286"/>
          </a:xfrm>
          <a:prstGeom prst="rect">
            <a:avLst/>
          </a:prstGeom>
          <a:noFill/>
          <a:ln w="9525">
            <a:noFill/>
            <a:miter lim="800000"/>
            <a:headEnd/>
            <a:tailEnd/>
          </a:ln>
        </p:spPr>
      </p:pic>
    </p:spTree>
    <p:extLst>
      <p:ext uri="{BB962C8B-B14F-4D97-AF65-F5344CB8AC3E}">
        <p14:creationId xmlns:p14="http://schemas.microsoft.com/office/powerpoint/2010/main" val="538083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3" name="Right Arrow 2"/>
          <p:cNvSpPr/>
          <p:nvPr/>
        </p:nvSpPr>
        <p:spPr>
          <a:xfrm flipH="1">
            <a:off x="6156176" y="4797152"/>
            <a:ext cx="129614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452320" y="472514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9512" y="332656"/>
            <a:ext cx="8761805" cy="400110"/>
          </a:xfrm>
          <a:prstGeom prst="rect">
            <a:avLst/>
          </a:prstGeom>
          <a:noFill/>
        </p:spPr>
        <p:txBody>
          <a:bodyPr wrap="square" rtlCol="0">
            <a:spAutoFit/>
          </a:bodyPr>
          <a:lstStyle/>
          <a:p>
            <a:r>
              <a:rPr lang="en-GB" sz="2000" b="1" dirty="0"/>
              <a:t> </a:t>
            </a:r>
            <a:r>
              <a:rPr lang="en-GB" sz="2000" b="1" dirty="0" err="1"/>
              <a:t>Aspros</a:t>
            </a:r>
            <a:r>
              <a:rPr lang="en-GB" sz="2000" b="1" dirty="0"/>
              <a:t> River Estuary, </a:t>
            </a:r>
            <a:r>
              <a:rPr lang="en-GB" sz="2000" b="1" dirty="0" err="1"/>
              <a:t>Toxeftra</a:t>
            </a:r>
            <a:r>
              <a:rPr lang="en-GB" sz="2000" b="1" dirty="0"/>
              <a:t> MPA - Green Turtle and Loggerhead Nesting Areas</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3" name="Picture 2"/>
          <p:cNvPicPr>
            <a:picLocks noChangeAspect="1" noChangeArrowheads="1"/>
          </p:cNvPicPr>
          <p:nvPr/>
        </p:nvPicPr>
        <p:blipFill>
          <a:blip r:embed="rId4" cstate="email"/>
          <a:srcRect/>
          <a:stretch>
            <a:fillRect/>
          </a:stretch>
        </p:blipFill>
        <p:spPr bwMode="auto">
          <a:xfrm>
            <a:off x="827585" y="908721"/>
            <a:ext cx="3024336" cy="1912324"/>
          </a:xfrm>
          <a:prstGeom prst="rect">
            <a:avLst/>
          </a:prstGeom>
          <a:noFill/>
          <a:ln w="9525">
            <a:noFill/>
            <a:miter lim="800000"/>
            <a:headEnd/>
            <a:tailEnd/>
          </a:ln>
        </p:spPr>
      </p:pic>
      <p:sp>
        <p:nvSpPr>
          <p:cNvPr id="19" name="TextBox 10"/>
          <p:cNvSpPr txBox="1"/>
          <p:nvPr/>
        </p:nvSpPr>
        <p:spPr>
          <a:xfrm>
            <a:off x="179512" y="5373216"/>
            <a:ext cx="7798588" cy="400110"/>
          </a:xfrm>
          <a:prstGeom prst="rect">
            <a:avLst/>
          </a:prstGeom>
          <a:noFill/>
        </p:spPr>
        <p:txBody>
          <a:bodyPr wrap="square" rtlCol="0">
            <a:spAutoFit/>
          </a:bodyPr>
          <a:lstStyle/>
          <a:p>
            <a:r>
              <a:rPr lang="en-GB" sz="2000" b="1" dirty="0"/>
              <a:t>Illegal restaurant and snack bar (summer 2021)</a:t>
            </a:r>
          </a:p>
        </p:txBody>
      </p:sp>
      <p:pic>
        <p:nvPicPr>
          <p:cNvPr id="20" name="Picture 41" descr="A picture containing ground, sky, outdoor, mountain&#10;&#10;Description automatically generate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2708920"/>
            <a:ext cx="4333875" cy="2724150"/>
          </a:xfrm>
          <a:prstGeom prst="rect">
            <a:avLst/>
          </a:prstGeom>
          <a:noFill/>
          <a:ln>
            <a:noFill/>
          </a:ln>
        </p:spPr>
      </p:pic>
      <p:pic>
        <p:nvPicPr>
          <p:cNvPr id="1026" name="Picture 2"/>
          <p:cNvPicPr>
            <a:picLocks noChangeAspect="1" noChangeArrowheads="1"/>
          </p:cNvPicPr>
          <p:nvPr/>
        </p:nvPicPr>
        <p:blipFill>
          <a:blip r:embed="rId6" cstate="print"/>
          <a:srcRect/>
          <a:stretch>
            <a:fillRect/>
          </a:stretch>
        </p:blipFill>
        <p:spPr bwMode="auto">
          <a:xfrm>
            <a:off x="4139952" y="1988840"/>
            <a:ext cx="2488307" cy="1798906"/>
          </a:xfrm>
          <a:prstGeom prst="rect">
            <a:avLst/>
          </a:prstGeom>
          <a:noFill/>
          <a:ln w="9525">
            <a:noFill/>
            <a:miter lim="800000"/>
            <a:headEnd/>
            <a:tailEnd/>
          </a:ln>
        </p:spPr>
      </p:pic>
      <p:sp>
        <p:nvSpPr>
          <p:cNvPr id="21" name="20 - Έλλειψη"/>
          <p:cNvSpPr/>
          <p:nvPr/>
        </p:nvSpPr>
        <p:spPr>
          <a:xfrm>
            <a:off x="3707904" y="3861048"/>
            <a:ext cx="792088" cy="79208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538083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3" name="Right Arrow 2"/>
          <p:cNvSpPr/>
          <p:nvPr/>
        </p:nvSpPr>
        <p:spPr>
          <a:xfrm flipH="1">
            <a:off x="6156176" y="4797152"/>
            <a:ext cx="129614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452320" y="472514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a:t>
            </a:r>
            <a:r>
              <a:rPr lang="en-GB" sz="2000" b="1" dirty="0" err="1"/>
              <a:t>Aspros</a:t>
            </a:r>
            <a:r>
              <a:rPr lang="en-GB" sz="2000" b="1" dirty="0"/>
              <a:t> River Estuary - Green Turtle and Loggerhead Nesting Areas</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3" name="Picture 2"/>
          <p:cNvPicPr>
            <a:picLocks noChangeAspect="1" noChangeArrowheads="1"/>
          </p:cNvPicPr>
          <p:nvPr/>
        </p:nvPicPr>
        <p:blipFill>
          <a:blip r:embed="rId4" cstate="email"/>
          <a:srcRect/>
          <a:stretch>
            <a:fillRect/>
          </a:stretch>
        </p:blipFill>
        <p:spPr bwMode="auto">
          <a:xfrm>
            <a:off x="971600" y="836712"/>
            <a:ext cx="3743325" cy="2190750"/>
          </a:xfrm>
          <a:prstGeom prst="rect">
            <a:avLst/>
          </a:prstGeom>
          <a:noFill/>
          <a:ln w="9525">
            <a:noFill/>
            <a:miter lim="800000"/>
            <a:headEnd/>
            <a:tailEnd/>
          </a:ln>
        </p:spPr>
      </p:pic>
      <p:pic>
        <p:nvPicPr>
          <p:cNvPr id="18" name="Picture 4"/>
          <p:cNvPicPr>
            <a:picLocks noChangeAspect="1" noChangeArrowheads="1"/>
          </p:cNvPicPr>
          <p:nvPr/>
        </p:nvPicPr>
        <p:blipFill>
          <a:blip r:embed="rId5" cstate="email"/>
          <a:srcRect/>
          <a:stretch>
            <a:fillRect/>
          </a:stretch>
        </p:blipFill>
        <p:spPr bwMode="auto">
          <a:xfrm>
            <a:off x="1979712" y="3068960"/>
            <a:ext cx="3876675" cy="2295525"/>
          </a:xfrm>
          <a:prstGeom prst="rect">
            <a:avLst/>
          </a:prstGeom>
          <a:noFill/>
          <a:ln w="9525">
            <a:noFill/>
            <a:miter lim="800000"/>
            <a:headEnd/>
            <a:tailEnd/>
          </a:ln>
        </p:spPr>
      </p:pic>
      <p:sp>
        <p:nvSpPr>
          <p:cNvPr id="19" name="TextBox 6">
            <a:extLst>
              <a:ext uri="{FF2B5EF4-FFF2-40B4-BE49-F238E27FC236}">
                <a16:creationId xmlns:a16="http://schemas.microsoft.com/office/drawing/2014/main" id="{88831320-51FE-4E77-8DCC-5F7427265473}"/>
              </a:ext>
            </a:extLst>
          </p:cNvPr>
          <p:cNvSpPr txBox="1"/>
          <p:nvPr/>
        </p:nvSpPr>
        <p:spPr>
          <a:xfrm>
            <a:off x="303975" y="5426695"/>
            <a:ext cx="6070396" cy="400110"/>
          </a:xfrm>
          <a:prstGeom prst="rect">
            <a:avLst/>
          </a:prstGeom>
          <a:noFill/>
        </p:spPr>
        <p:txBody>
          <a:bodyPr wrap="square" rtlCol="0">
            <a:spAutoFit/>
          </a:bodyPr>
          <a:lstStyle/>
          <a:p>
            <a:r>
              <a:rPr lang="en-GB" sz="2000" b="1" dirty="0"/>
              <a:t>Illegal umbrellas and </a:t>
            </a:r>
            <a:r>
              <a:rPr lang="en-GB" sz="2000" b="1" dirty="0" err="1"/>
              <a:t>sunbeds</a:t>
            </a:r>
            <a:endParaRPr lang="en-GB" sz="2000" b="1" dirty="0"/>
          </a:p>
        </p:txBody>
      </p:sp>
    </p:spTree>
    <p:extLst>
      <p:ext uri="{BB962C8B-B14F-4D97-AF65-F5344CB8AC3E}">
        <p14:creationId xmlns:p14="http://schemas.microsoft.com/office/powerpoint/2010/main" val="538083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3" name="Right Arrow 2"/>
          <p:cNvSpPr/>
          <p:nvPr/>
        </p:nvSpPr>
        <p:spPr>
          <a:xfrm flipH="1">
            <a:off x="5940152" y="4077072"/>
            <a:ext cx="1296144"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lowchart: Connector 3"/>
          <p:cNvSpPr/>
          <p:nvPr/>
        </p:nvSpPr>
        <p:spPr>
          <a:xfrm>
            <a:off x="7236296" y="4005064"/>
            <a:ext cx="288032" cy="2880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Lara and </a:t>
            </a:r>
            <a:r>
              <a:rPr lang="en-GB" sz="2000" b="1" dirty="0" err="1">
                <a:ea typeface="Times New Roman" panose="02020603050405020304" pitchFamily="18" charset="0"/>
                <a:cs typeface="Times New Roman" panose="02020603050405020304" pitchFamily="18" charset="0"/>
              </a:rPr>
              <a:t>Toxeftra</a:t>
            </a:r>
            <a:r>
              <a:rPr lang="en-GB" sz="2000" b="1" dirty="0">
                <a:ea typeface="Times New Roman" panose="02020603050405020304" pitchFamily="18" charset="0"/>
                <a:cs typeface="Times New Roman" panose="02020603050405020304" pitchFamily="18" charset="0"/>
              </a:rPr>
              <a:t> </a:t>
            </a:r>
            <a:r>
              <a:rPr lang="en-GB" sz="2000" b="1" dirty="0"/>
              <a:t> Beaches - Green Turtle and Loggerhead Nesting Areas</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20" name="Picture 2"/>
          <p:cNvPicPr>
            <a:picLocks noChangeAspect="1" noChangeArrowheads="1"/>
          </p:cNvPicPr>
          <p:nvPr/>
        </p:nvPicPr>
        <p:blipFill>
          <a:blip r:embed="rId4" cstate="email"/>
          <a:srcRect/>
          <a:stretch>
            <a:fillRect/>
          </a:stretch>
        </p:blipFill>
        <p:spPr bwMode="auto">
          <a:xfrm>
            <a:off x="755576" y="908720"/>
            <a:ext cx="4176464" cy="1962150"/>
          </a:xfrm>
          <a:prstGeom prst="rect">
            <a:avLst/>
          </a:prstGeom>
          <a:noFill/>
          <a:ln w="9525">
            <a:noFill/>
            <a:miter lim="800000"/>
            <a:headEnd/>
            <a:tailEnd/>
          </a:ln>
        </p:spPr>
      </p:pic>
      <p:pic>
        <p:nvPicPr>
          <p:cNvPr id="21" name="Picture 3"/>
          <p:cNvPicPr>
            <a:picLocks noChangeAspect="1" noChangeArrowheads="1"/>
          </p:cNvPicPr>
          <p:nvPr/>
        </p:nvPicPr>
        <p:blipFill>
          <a:blip r:embed="rId5" cstate="email"/>
          <a:srcRect/>
          <a:stretch>
            <a:fillRect/>
          </a:stretch>
        </p:blipFill>
        <p:spPr bwMode="auto">
          <a:xfrm>
            <a:off x="755576" y="2924944"/>
            <a:ext cx="2095500" cy="2333625"/>
          </a:xfrm>
          <a:prstGeom prst="rect">
            <a:avLst/>
          </a:prstGeom>
          <a:noFill/>
          <a:ln w="9525">
            <a:noFill/>
            <a:miter lim="800000"/>
            <a:headEnd/>
            <a:tailEnd/>
          </a:ln>
        </p:spPr>
      </p:pic>
      <p:pic>
        <p:nvPicPr>
          <p:cNvPr id="22" name="Picture 4"/>
          <p:cNvPicPr>
            <a:picLocks noChangeAspect="1" noChangeArrowheads="1"/>
          </p:cNvPicPr>
          <p:nvPr/>
        </p:nvPicPr>
        <p:blipFill>
          <a:blip r:embed="rId6" cstate="email"/>
          <a:srcRect/>
          <a:stretch>
            <a:fillRect/>
          </a:stretch>
        </p:blipFill>
        <p:spPr bwMode="auto">
          <a:xfrm>
            <a:off x="2987824" y="2924944"/>
            <a:ext cx="1981200" cy="2333625"/>
          </a:xfrm>
          <a:prstGeom prst="rect">
            <a:avLst/>
          </a:prstGeom>
          <a:noFill/>
          <a:ln w="9525">
            <a:noFill/>
            <a:miter lim="800000"/>
            <a:headEnd/>
            <a:tailEnd/>
          </a:ln>
        </p:spPr>
      </p:pic>
      <p:sp>
        <p:nvSpPr>
          <p:cNvPr id="23" name="TextBox 18">
            <a:extLst>
              <a:ext uri="{FF2B5EF4-FFF2-40B4-BE49-F238E27FC236}">
                <a16:creationId xmlns:a16="http://schemas.microsoft.com/office/drawing/2014/main" id="{1F9AFC36-D323-7F42-96CF-6BCF1CA99FF3}"/>
              </a:ext>
            </a:extLst>
          </p:cNvPr>
          <p:cNvSpPr txBox="1"/>
          <p:nvPr/>
        </p:nvSpPr>
        <p:spPr>
          <a:xfrm>
            <a:off x="251520" y="5229200"/>
            <a:ext cx="6192688" cy="707886"/>
          </a:xfrm>
          <a:prstGeom prst="rect">
            <a:avLst/>
          </a:prstGeom>
          <a:noFill/>
        </p:spPr>
        <p:txBody>
          <a:bodyPr wrap="square" rtlCol="0">
            <a:spAutoFit/>
          </a:bodyPr>
          <a:lstStyle/>
          <a:p>
            <a:pPr algn="l"/>
            <a:r>
              <a:rPr lang="en-GB" sz="2000" b="1" dirty="0">
                <a:effectLst/>
                <a:ea typeface="Times New Roman" panose="02020603050405020304" pitchFamily="18" charset="0"/>
                <a:cs typeface="Times New Roman" panose="02020603050405020304" pitchFamily="18" charset="0"/>
              </a:rPr>
              <a:t>Iron fence posts to prevent vehicle access on the beach at Lara-</a:t>
            </a:r>
            <a:r>
              <a:rPr lang="en-GB" sz="2000" b="1" dirty="0" err="1">
                <a:effectLst/>
                <a:ea typeface="Times New Roman" panose="02020603050405020304" pitchFamily="18" charset="0"/>
                <a:cs typeface="Times New Roman" panose="02020603050405020304" pitchFamily="18" charset="0"/>
              </a:rPr>
              <a:t>Toxeftra</a:t>
            </a:r>
            <a:r>
              <a:rPr lang="en-GB" sz="2000" b="1" dirty="0">
                <a:effectLst/>
                <a:ea typeface="Times New Roman" panose="02020603050405020304" pitchFamily="18" charset="0"/>
                <a:cs typeface="Times New Roman" panose="02020603050405020304" pitchFamily="18" charset="0"/>
              </a:rPr>
              <a:t> MPA </a:t>
            </a:r>
            <a:endParaRPr lang="en-US" sz="2000" dirty="0"/>
          </a:p>
        </p:txBody>
      </p:sp>
    </p:spTree>
    <p:extLst>
      <p:ext uri="{BB962C8B-B14F-4D97-AF65-F5344CB8AC3E}">
        <p14:creationId xmlns:p14="http://schemas.microsoft.com/office/powerpoint/2010/main" val="538083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Sea Caves in </a:t>
            </a:r>
            <a:r>
              <a:rPr lang="en-GB" sz="2000" b="1" dirty="0" err="1"/>
              <a:t>Pegeia</a:t>
            </a:r>
            <a:r>
              <a:rPr lang="en-GB" sz="2000" b="1" dirty="0"/>
              <a:t> – Mediterranean Monk Seal Breeding and Resting Area</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11" name="Flowchart: Connector 3"/>
          <p:cNvSpPr/>
          <p:nvPr/>
        </p:nvSpPr>
        <p:spPr>
          <a:xfrm>
            <a:off x="7524328" y="5085184"/>
            <a:ext cx="216024" cy="21602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2"/>
          <p:cNvSpPr/>
          <p:nvPr/>
        </p:nvSpPr>
        <p:spPr>
          <a:xfrm flipH="1">
            <a:off x="5940152" y="5085184"/>
            <a:ext cx="1584176"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4" cstate="email"/>
          <a:srcRect/>
          <a:stretch>
            <a:fillRect/>
          </a:stretch>
        </p:blipFill>
        <p:spPr bwMode="auto">
          <a:xfrm>
            <a:off x="827584" y="1196752"/>
            <a:ext cx="3695700" cy="1971675"/>
          </a:xfrm>
          <a:prstGeom prst="rect">
            <a:avLst/>
          </a:prstGeom>
          <a:noFill/>
          <a:ln w="9525">
            <a:noFill/>
            <a:miter lim="800000"/>
            <a:headEnd/>
            <a:tailEnd/>
          </a:ln>
        </p:spPr>
      </p:pic>
      <p:pic>
        <p:nvPicPr>
          <p:cNvPr id="18" name="Picture 3"/>
          <p:cNvPicPr>
            <a:picLocks noChangeAspect="1" noChangeArrowheads="1"/>
          </p:cNvPicPr>
          <p:nvPr/>
        </p:nvPicPr>
        <p:blipFill>
          <a:blip r:embed="rId5" cstate="email"/>
          <a:srcRect/>
          <a:stretch>
            <a:fillRect/>
          </a:stretch>
        </p:blipFill>
        <p:spPr bwMode="auto">
          <a:xfrm>
            <a:off x="1907704" y="3212976"/>
            <a:ext cx="3695700" cy="1971675"/>
          </a:xfrm>
          <a:prstGeom prst="rect">
            <a:avLst/>
          </a:prstGeom>
          <a:noFill/>
          <a:ln w="9525">
            <a:noFill/>
            <a:miter lim="800000"/>
            <a:headEnd/>
            <a:tailEnd/>
          </a:ln>
        </p:spPr>
      </p:pic>
      <p:sp>
        <p:nvSpPr>
          <p:cNvPr id="19" name="TextBox 10"/>
          <p:cNvSpPr txBox="1"/>
          <p:nvPr/>
        </p:nvSpPr>
        <p:spPr>
          <a:xfrm>
            <a:off x="-468560" y="5301208"/>
            <a:ext cx="7366540" cy="360099"/>
          </a:xfrm>
          <a:prstGeom prst="rect">
            <a:avLst/>
          </a:prstGeom>
          <a:noFill/>
        </p:spPr>
        <p:txBody>
          <a:bodyPr wrap="square" rtlCol="0">
            <a:spAutoFit/>
          </a:bodyPr>
          <a:lstStyle/>
          <a:p>
            <a:pPr algn="ctr">
              <a:lnSpc>
                <a:spcPct val="87000"/>
              </a:lnSpc>
            </a:pPr>
            <a:r>
              <a:rPr lang="en-GB" sz="2000" b="1" dirty="0">
                <a:effectLst/>
                <a:ea typeface="Times New Roman" panose="02020603050405020304" pitchFamily="18" charset="0"/>
                <a:cs typeface="Arial" panose="020B0604020202020204" pitchFamily="34" charset="0"/>
              </a:rPr>
              <a:t>Rampant r</a:t>
            </a:r>
            <a:r>
              <a:rPr lang="en-GB" sz="2000" b="1" dirty="0"/>
              <a:t>esidential </a:t>
            </a:r>
            <a:r>
              <a:rPr lang="en-GB" sz="2000" b="1" dirty="0">
                <a:effectLst/>
                <a:ea typeface="Times New Roman" panose="02020603050405020304" pitchFamily="18" charset="0"/>
                <a:cs typeface="Arial" panose="020B0604020202020204" pitchFamily="34" charset="0"/>
              </a:rPr>
              <a:t>development (summer 2020)</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53808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email"/>
          <a:srcRect/>
          <a:stretch>
            <a:fillRect/>
          </a:stretch>
        </p:blipFill>
        <p:spPr bwMode="auto">
          <a:xfrm>
            <a:off x="6012160" y="1124744"/>
            <a:ext cx="2962275" cy="4619625"/>
          </a:xfrm>
          <a:prstGeom prst="rect">
            <a:avLst/>
          </a:prstGeom>
          <a:noFill/>
          <a:ln w="9525">
            <a:noFill/>
            <a:miter lim="800000"/>
            <a:headEnd/>
            <a:tailEnd/>
          </a:ln>
        </p:spPr>
      </p:pic>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a:t>
            </a:r>
            <a:r>
              <a:rPr lang="en-GB" sz="2000" b="1" dirty="0">
                <a:latin typeface="+mj-lt"/>
              </a:rPr>
              <a:t>Sea Caves in </a:t>
            </a:r>
            <a:r>
              <a:rPr lang="en-GB" sz="2000" b="1" dirty="0" err="1">
                <a:latin typeface="+mj-lt"/>
              </a:rPr>
              <a:t>Pegeia</a:t>
            </a:r>
            <a:r>
              <a:rPr lang="en-GB" sz="2000" b="1" dirty="0">
                <a:latin typeface="+mj-lt"/>
              </a:rPr>
              <a:t> – Mediterranean Monk Seal Breeding and Resting Area</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11" name="Flowchart: Connector 3"/>
          <p:cNvSpPr/>
          <p:nvPr/>
        </p:nvSpPr>
        <p:spPr>
          <a:xfrm>
            <a:off x="7524328" y="5085184"/>
            <a:ext cx="216024" cy="21602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2"/>
          <p:cNvSpPr/>
          <p:nvPr/>
        </p:nvSpPr>
        <p:spPr>
          <a:xfrm flipH="1">
            <a:off x="5940152" y="5085184"/>
            <a:ext cx="1584176"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4" cstate="email"/>
          <a:srcRect/>
          <a:stretch>
            <a:fillRect/>
          </a:stretch>
        </p:blipFill>
        <p:spPr bwMode="auto">
          <a:xfrm>
            <a:off x="3563888" y="836712"/>
            <a:ext cx="3024336" cy="2170559"/>
          </a:xfrm>
          <a:prstGeom prst="rect">
            <a:avLst/>
          </a:prstGeom>
          <a:noFill/>
          <a:ln w="9525">
            <a:noFill/>
            <a:miter lim="800000"/>
            <a:headEnd/>
            <a:tailEnd/>
          </a:ln>
        </p:spPr>
      </p:pic>
      <p:pic>
        <p:nvPicPr>
          <p:cNvPr id="21" name="Picture 3"/>
          <p:cNvPicPr>
            <a:picLocks noChangeAspect="1" noChangeArrowheads="1"/>
          </p:cNvPicPr>
          <p:nvPr/>
        </p:nvPicPr>
        <p:blipFill>
          <a:blip r:embed="rId5" cstate="email"/>
          <a:srcRect/>
          <a:stretch>
            <a:fillRect/>
          </a:stretch>
        </p:blipFill>
        <p:spPr bwMode="auto">
          <a:xfrm>
            <a:off x="1835696" y="3068960"/>
            <a:ext cx="3333750" cy="2171700"/>
          </a:xfrm>
          <a:prstGeom prst="rect">
            <a:avLst/>
          </a:prstGeom>
          <a:noFill/>
          <a:ln w="9525">
            <a:noFill/>
            <a:miter lim="800000"/>
            <a:headEnd/>
            <a:tailEnd/>
          </a:ln>
        </p:spPr>
      </p:pic>
      <p:sp>
        <p:nvSpPr>
          <p:cNvPr id="22" name="TextBox 10"/>
          <p:cNvSpPr txBox="1"/>
          <p:nvPr/>
        </p:nvSpPr>
        <p:spPr>
          <a:xfrm>
            <a:off x="179512" y="5229200"/>
            <a:ext cx="7798588" cy="707886"/>
          </a:xfrm>
          <a:prstGeom prst="rect">
            <a:avLst/>
          </a:prstGeom>
          <a:noFill/>
        </p:spPr>
        <p:txBody>
          <a:bodyPr wrap="square" rtlCol="0">
            <a:spAutoFit/>
          </a:bodyPr>
          <a:lstStyle/>
          <a:p>
            <a:r>
              <a:rPr lang="en-GB" sz="2000" b="1" dirty="0"/>
              <a:t>Illegal earthworks &amp; creation of an artificial beach. </a:t>
            </a:r>
            <a:r>
              <a:rPr lang="en-US" sz="2000" b="1" dirty="0"/>
              <a:t>Direct lighting </a:t>
            </a:r>
          </a:p>
          <a:p>
            <a:r>
              <a:rPr lang="en-US" sz="2000" b="1" dirty="0"/>
              <a:t>and </a:t>
            </a:r>
            <a:r>
              <a:rPr lang="en-US" sz="2000" b="1" dirty="0" err="1"/>
              <a:t>sunbeds</a:t>
            </a:r>
            <a:r>
              <a:rPr lang="en-US" sz="2000" b="1" dirty="0"/>
              <a:t> with umbrellas in </a:t>
            </a:r>
            <a:r>
              <a:rPr lang="en-US" sz="2000" b="1" dirty="0" err="1"/>
              <a:t>Kafizis</a:t>
            </a:r>
            <a:r>
              <a:rPr lang="en-US" sz="2000" b="1" dirty="0"/>
              <a:t> area</a:t>
            </a:r>
            <a:endParaRPr lang="en-GB" sz="2000" b="1" dirty="0"/>
          </a:p>
        </p:txBody>
      </p:sp>
      <p:pic>
        <p:nvPicPr>
          <p:cNvPr id="1026" name="Picture 2"/>
          <p:cNvPicPr>
            <a:picLocks noChangeAspect="1" noChangeArrowheads="1"/>
          </p:cNvPicPr>
          <p:nvPr/>
        </p:nvPicPr>
        <p:blipFill>
          <a:blip r:embed="rId6" cstate="email"/>
          <a:srcRect/>
          <a:stretch>
            <a:fillRect/>
          </a:stretch>
        </p:blipFill>
        <p:spPr bwMode="auto">
          <a:xfrm>
            <a:off x="395536" y="836712"/>
            <a:ext cx="3096344" cy="2160239"/>
          </a:xfrm>
          <a:prstGeom prst="rect">
            <a:avLst/>
          </a:prstGeom>
          <a:noFill/>
          <a:ln w="9525">
            <a:noFill/>
            <a:miter lim="800000"/>
            <a:headEnd/>
            <a:tailEnd/>
          </a:ln>
        </p:spPr>
      </p:pic>
    </p:spTree>
    <p:extLst>
      <p:ext uri="{BB962C8B-B14F-4D97-AF65-F5344CB8AC3E}">
        <p14:creationId xmlns:p14="http://schemas.microsoft.com/office/powerpoint/2010/main" val="538083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srcRect/>
          <a:stretch>
            <a:fillRect/>
          </a:stretch>
        </p:blipFill>
        <p:spPr bwMode="auto">
          <a:xfrm>
            <a:off x="6084168" y="620688"/>
            <a:ext cx="3182665" cy="5184576"/>
          </a:xfrm>
          <a:prstGeom prst="rect">
            <a:avLst/>
          </a:prstGeom>
          <a:noFill/>
          <a:ln w="9525">
            <a:noFill/>
            <a:miter lim="800000"/>
            <a:headEnd/>
            <a:tailEnd/>
          </a:ln>
        </p:spPr>
      </p:pic>
      <p:sp>
        <p:nvSpPr>
          <p:cNvPr id="14" name="TextBox 13"/>
          <p:cNvSpPr txBox="1"/>
          <p:nvPr/>
        </p:nvSpPr>
        <p:spPr>
          <a:xfrm>
            <a:off x="382195" y="332656"/>
            <a:ext cx="8391209" cy="400110"/>
          </a:xfrm>
          <a:prstGeom prst="rect">
            <a:avLst/>
          </a:prstGeom>
          <a:noFill/>
        </p:spPr>
        <p:txBody>
          <a:bodyPr wrap="square" rtlCol="0">
            <a:spAutoFit/>
          </a:bodyPr>
          <a:lstStyle/>
          <a:p>
            <a:r>
              <a:rPr lang="en-GB" sz="2000" b="1" dirty="0"/>
              <a:t> </a:t>
            </a:r>
            <a:r>
              <a:rPr lang="en-GB" sz="2000" b="1" dirty="0">
                <a:latin typeface="+mj-lt"/>
              </a:rPr>
              <a:t>14 Nodes within the </a:t>
            </a:r>
            <a:r>
              <a:rPr lang="en-GB" sz="2000" b="1" dirty="0" err="1">
                <a:latin typeface="+mj-lt"/>
              </a:rPr>
              <a:t>Akamas</a:t>
            </a:r>
            <a:r>
              <a:rPr lang="en-GB" sz="2000" b="1" dirty="0">
                <a:latin typeface="+mj-lt"/>
              </a:rPr>
              <a:t> National Forest Park</a:t>
            </a: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22" name="TextBox 10"/>
          <p:cNvSpPr txBox="1"/>
          <p:nvPr/>
        </p:nvSpPr>
        <p:spPr>
          <a:xfrm>
            <a:off x="179512" y="5229200"/>
            <a:ext cx="6048672" cy="1015663"/>
          </a:xfrm>
          <a:prstGeom prst="rect">
            <a:avLst/>
          </a:prstGeom>
          <a:noFill/>
        </p:spPr>
        <p:txBody>
          <a:bodyPr wrap="square" rtlCol="0">
            <a:spAutoFit/>
          </a:bodyPr>
          <a:lstStyle/>
          <a:p>
            <a:r>
              <a:rPr lang="en-US" sz="2000" b="1" dirty="0"/>
              <a:t>Refreshment kiosks</a:t>
            </a:r>
            <a:r>
              <a:rPr lang="el-GR" sz="2000" b="1" dirty="0"/>
              <a:t> </a:t>
            </a:r>
            <a:r>
              <a:rPr lang="en-US" sz="2000" b="1" dirty="0"/>
              <a:t>and souvenir shops within the ANFP will compete the local communities of </a:t>
            </a:r>
            <a:r>
              <a:rPr lang="en-US" sz="2000" b="1" dirty="0" err="1"/>
              <a:t>Akamas</a:t>
            </a:r>
            <a:r>
              <a:rPr lang="en-US" sz="2000" b="1" dirty="0"/>
              <a:t>.</a:t>
            </a:r>
            <a:endParaRPr lang="en-US" sz="2000" dirty="0"/>
          </a:p>
          <a:p>
            <a:endParaRPr lang="en-GB" sz="2000" b="1" dirty="0"/>
          </a:p>
        </p:txBody>
      </p:sp>
      <p:sp>
        <p:nvSpPr>
          <p:cNvPr id="18" name="17 - Ορθογώνιο"/>
          <p:cNvSpPr/>
          <p:nvPr/>
        </p:nvSpPr>
        <p:spPr>
          <a:xfrm>
            <a:off x="467544" y="1196752"/>
            <a:ext cx="6120680" cy="369332"/>
          </a:xfrm>
          <a:prstGeom prst="rect">
            <a:avLst/>
          </a:prstGeom>
        </p:spPr>
        <p:txBody>
          <a:bodyPr wrap="square">
            <a:spAutoFit/>
          </a:bodyPr>
          <a:lstStyle/>
          <a:p>
            <a:r>
              <a:rPr lang="en-US" dirty="0"/>
              <a:t>	</a:t>
            </a:r>
          </a:p>
        </p:txBody>
      </p:sp>
      <p:pic>
        <p:nvPicPr>
          <p:cNvPr id="2050" name="Picture 2"/>
          <p:cNvPicPr>
            <a:picLocks noChangeAspect="1" noChangeArrowheads="1"/>
          </p:cNvPicPr>
          <p:nvPr/>
        </p:nvPicPr>
        <p:blipFill>
          <a:blip r:embed="rId4" cstate="print"/>
          <a:srcRect/>
          <a:stretch>
            <a:fillRect/>
          </a:stretch>
        </p:blipFill>
        <p:spPr bwMode="auto">
          <a:xfrm>
            <a:off x="3347864" y="3356992"/>
            <a:ext cx="2808312" cy="1944216"/>
          </a:xfrm>
          <a:prstGeom prst="rect">
            <a:avLst/>
          </a:prstGeom>
          <a:noFill/>
          <a:ln w="9525">
            <a:noFill/>
            <a:miter lim="800000"/>
            <a:headEnd/>
            <a:tailEnd/>
          </a:ln>
        </p:spPr>
      </p:pic>
      <p:pic>
        <p:nvPicPr>
          <p:cNvPr id="3" name="Picture 3"/>
          <p:cNvPicPr>
            <a:picLocks noChangeAspect="1" noChangeArrowheads="1"/>
          </p:cNvPicPr>
          <p:nvPr/>
        </p:nvPicPr>
        <p:blipFill>
          <a:blip r:embed="rId5" cstate="print"/>
          <a:srcRect/>
          <a:stretch>
            <a:fillRect/>
          </a:stretch>
        </p:blipFill>
        <p:spPr bwMode="auto">
          <a:xfrm>
            <a:off x="3347864" y="908720"/>
            <a:ext cx="2808313" cy="2376264"/>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251520" y="908720"/>
            <a:ext cx="3024336" cy="2376264"/>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a:stretch>
            <a:fillRect/>
          </a:stretch>
        </p:blipFill>
        <p:spPr bwMode="auto">
          <a:xfrm>
            <a:off x="251520" y="3356992"/>
            <a:ext cx="3024336" cy="1944217"/>
          </a:xfrm>
          <a:prstGeom prst="rect">
            <a:avLst/>
          </a:prstGeom>
          <a:noFill/>
          <a:ln w="9525">
            <a:noFill/>
            <a:miter lim="800000"/>
            <a:headEnd/>
            <a:tailEnd/>
          </a:ln>
        </p:spPr>
      </p:pic>
    </p:spTree>
    <p:extLst>
      <p:ext uri="{BB962C8B-B14F-4D97-AF65-F5344CB8AC3E}">
        <p14:creationId xmlns:p14="http://schemas.microsoft.com/office/powerpoint/2010/main" val="538083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82195" y="332656"/>
            <a:ext cx="8391209" cy="707886"/>
          </a:xfrm>
          <a:prstGeom prst="rect">
            <a:avLst/>
          </a:prstGeom>
          <a:noFill/>
        </p:spPr>
        <p:txBody>
          <a:bodyPr wrap="square" rtlCol="0">
            <a:spAutoFit/>
          </a:bodyPr>
          <a:lstStyle/>
          <a:p>
            <a:r>
              <a:rPr lang="en-US" sz="2000" b="1" dirty="0"/>
              <a:t>Official visitation survey of </a:t>
            </a:r>
            <a:r>
              <a:rPr lang="en-US" sz="2000" b="1" dirty="0" err="1"/>
              <a:t>Akamas</a:t>
            </a:r>
            <a:r>
              <a:rPr lang="en-US" sz="2000" b="1" dirty="0"/>
              <a:t> National Forest Park</a:t>
            </a:r>
            <a:endParaRPr lang="en-GB" sz="2000" b="1" dirty="0"/>
          </a:p>
          <a:p>
            <a:endParaRPr lang="en-GB" sz="2000" b="1" dirty="0">
              <a:latin typeface="+mj-lt"/>
            </a:endParaRPr>
          </a:p>
        </p:txBody>
      </p:sp>
      <p:grpSp>
        <p:nvGrpSpPr>
          <p:cNvPr id="2" name="Group 12">
            <a:extLst>
              <a:ext uri="{FF2B5EF4-FFF2-40B4-BE49-F238E27FC236}">
                <a16:creationId xmlns:a16="http://schemas.microsoft.com/office/drawing/2014/main" id="{3D47D676-E41F-49B9-BCFD-463548960935}"/>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3A3104C1-86CC-4B9D-AD92-B11D1BB353A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7F2E2073-0B2A-4932-8C7A-942A57128F70}"/>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53A06735-EE57-49C6-A8B6-B8AB988E860B}"/>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18" name="17 - Ορθογώνιο"/>
          <p:cNvSpPr/>
          <p:nvPr/>
        </p:nvSpPr>
        <p:spPr>
          <a:xfrm>
            <a:off x="395536" y="980728"/>
            <a:ext cx="8064896" cy="2215991"/>
          </a:xfrm>
          <a:prstGeom prst="rect">
            <a:avLst/>
          </a:prstGeom>
        </p:spPr>
        <p:txBody>
          <a:bodyPr wrap="square">
            <a:spAutoFit/>
          </a:bodyPr>
          <a:lstStyle/>
          <a:p>
            <a:r>
              <a:rPr lang="en-US" sz="2000" dirty="0"/>
              <a:t>A very high percentage </a:t>
            </a:r>
            <a:r>
              <a:rPr lang="en-US" sz="2000" b="1" dirty="0"/>
              <a:t>(92%) </a:t>
            </a:r>
            <a:r>
              <a:rPr lang="en-US" sz="2000" dirty="0"/>
              <a:t>considers </a:t>
            </a:r>
            <a:r>
              <a:rPr lang="en-US" sz="2000" b="1" dirty="0"/>
              <a:t>the protection </a:t>
            </a:r>
            <a:r>
              <a:rPr lang="en-US" sz="2000" dirty="0"/>
              <a:t>of the </a:t>
            </a:r>
            <a:r>
              <a:rPr lang="en-US" sz="2000" dirty="0" err="1"/>
              <a:t>Akamas</a:t>
            </a:r>
            <a:r>
              <a:rPr lang="en-US" sz="2000" dirty="0"/>
              <a:t> National Park area </a:t>
            </a:r>
            <a:r>
              <a:rPr lang="en-US" sz="2000" b="1" dirty="0"/>
              <a:t>very important</a:t>
            </a:r>
            <a:r>
              <a:rPr lang="en-US" sz="2000" dirty="0"/>
              <a:t>.</a:t>
            </a:r>
          </a:p>
          <a:p>
            <a:endParaRPr lang="en-US" sz="2000" b="1" dirty="0"/>
          </a:p>
          <a:p>
            <a:pPr algn="just"/>
            <a:r>
              <a:rPr lang="en-US" sz="2000" dirty="0"/>
              <a:t>Q: What visitors would like to see more of in the </a:t>
            </a:r>
            <a:r>
              <a:rPr lang="en-US" sz="2000" dirty="0" err="1"/>
              <a:t>Akamas</a:t>
            </a:r>
            <a:r>
              <a:rPr lang="en-US" sz="2000" dirty="0"/>
              <a:t> National Park: Most of visitors asked </a:t>
            </a:r>
            <a:r>
              <a:rPr lang="en-US" sz="2000" b="1" dirty="0"/>
              <a:t>(38%) </a:t>
            </a:r>
            <a:r>
              <a:rPr lang="en-US" sz="2000" dirty="0"/>
              <a:t>responded that “</a:t>
            </a:r>
            <a:r>
              <a:rPr lang="en-US" sz="2000" b="1" dirty="0"/>
              <a:t>they</a:t>
            </a:r>
            <a:r>
              <a:rPr lang="en-US" sz="2000" dirty="0"/>
              <a:t> </a:t>
            </a:r>
            <a:r>
              <a:rPr lang="en-US" sz="2000" b="1" dirty="0"/>
              <a:t>do not want to see anything more</a:t>
            </a:r>
            <a:r>
              <a:rPr lang="en-US" sz="2000" dirty="0"/>
              <a:t> and to </a:t>
            </a:r>
            <a:r>
              <a:rPr lang="en-US" sz="2000" b="1" dirty="0"/>
              <a:t>keep </a:t>
            </a:r>
            <a:r>
              <a:rPr lang="en-US" sz="2000" b="1" dirty="0" err="1"/>
              <a:t>Akamas</a:t>
            </a:r>
            <a:r>
              <a:rPr lang="en-US" sz="2000" b="1" dirty="0"/>
              <a:t> as is</a:t>
            </a:r>
            <a:r>
              <a:rPr lang="en-US" sz="2000" dirty="0"/>
              <a:t>”, that is, </a:t>
            </a:r>
            <a:r>
              <a:rPr lang="en-US" sz="2000" b="1" dirty="0"/>
              <a:t>natural and authentic</a:t>
            </a:r>
            <a:r>
              <a:rPr lang="en-US" sz="2000" dirty="0"/>
              <a:t>.</a:t>
            </a:r>
          </a:p>
          <a:p>
            <a:r>
              <a:rPr lang="en-US" dirty="0"/>
              <a:t>	</a:t>
            </a:r>
          </a:p>
        </p:txBody>
      </p:sp>
      <p:pic>
        <p:nvPicPr>
          <p:cNvPr id="3077" name="Picture 5"/>
          <p:cNvPicPr>
            <a:picLocks noChangeAspect="1" noChangeArrowheads="1"/>
          </p:cNvPicPr>
          <p:nvPr/>
        </p:nvPicPr>
        <p:blipFill>
          <a:blip r:embed="rId3" cstate="email"/>
          <a:srcRect/>
          <a:stretch>
            <a:fillRect/>
          </a:stretch>
        </p:blipFill>
        <p:spPr bwMode="auto">
          <a:xfrm>
            <a:off x="323528" y="2852936"/>
            <a:ext cx="8064896" cy="2943225"/>
          </a:xfrm>
          <a:prstGeom prst="rect">
            <a:avLst/>
          </a:prstGeom>
          <a:noFill/>
          <a:ln w="9525">
            <a:noFill/>
            <a:miter lim="800000"/>
            <a:headEnd/>
            <a:tailEnd/>
          </a:ln>
        </p:spPr>
      </p:pic>
    </p:spTree>
    <p:extLst>
      <p:ext uri="{BB962C8B-B14F-4D97-AF65-F5344CB8AC3E}">
        <p14:creationId xmlns:p14="http://schemas.microsoft.com/office/powerpoint/2010/main" val="538083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92F1B0-FC57-4DA3-A485-2409648772F2}"/>
              </a:ext>
            </a:extLst>
          </p:cNvPr>
          <p:cNvGrpSpPr/>
          <p:nvPr/>
        </p:nvGrpSpPr>
        <p:grpSpPr>
          <a:xfrm>
            <a:off x="0" y="5875200"/>
            <a:ext cx="9144000" cy="982800"/>
            <a:chOff x="0" y="5875200"/>
            <a:chExt cx="9144000" cy="982800"/>
          </a:xfrm>
        </p:grpSpPr>
        <p:sp>
          <p:nvSpPr>
            <p:cNvPr id="10" name="Rectangle 9">
              <a:extLst>
                <a:ext uri="{FF2B5EF4-FFF2-40B4-BE49-F238E27FC236}">
                  <a16:creationId xmlns:a16="http://schemas.microsoft.com/office/drawing/2014/main" id="{60235E66-852F-4611-80FE-231EF84E5BF7}"/>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2" name="Picture 11">
              <a:extLst>
                <a:ext uri="{FF2B5EF4-FFF2-40B4-BE49-F238E27FC236}">
                  <a16:creationId xmlns:a16="http://schemas.microsoft.com/office/drawing/2014/main" id="{5C65A356-7293-4BEF-8596-C1C95416EE31}"/>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4" name="Straight Connector 13">
              <a:extLst>
                <a:ext uri="{FF2B5EF4-FFF2-40B4-BE49-F238E27FC236}">
                  <a16:creationId xmlns:a16="http://schemas.microsoft.com/office/drawing/2014/main" id="{2DC4AA59-59C7-4E1C-B5F1-9CFD20118D84}"/>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
        <p:nvSpPr>
          <p:cNvPr id="15" name="TextBox 14">
            <a:extLst>
              <a:ext uri="{FF2B5EF4-FFF2-40B4-BE49-F238E27FC236}">
                <a16:creationId xmlns:a16="http://schemas.microsoft.com/office/drawing/2014/main" id="{C0049312-AB6D-4806-8202-9FDE68302C2B}"/>
              </a:ext>
            </a:extLst>
          </p:cNvPr>
          <p:cNvSpPr txBox="1"/>
          <p:nvPr/>
        </p:nvSpPr>
        <p:spPr>
          <a:xfrm>
            <a:off x="382195" y="332656"/>
            <a:ext cx="83912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mj-lt"/>
                <a:ea typeface="+mn-ea"/>
                <a:cs typeface="+mn-cs"/>
              </a:rPr>
              <a:t> </a:t>
            </a:r>
            <a:r>
              <a:rPr kumimoji="0" lang="en-GB" sz="2000" b="1" i="0" u="none" strike="noStrike" kern="1200" cap="none" spc="0" normalizeH="0" baseline="0" noProof="0" dirty="0" err="1">
                <a:ln>
                  <a:noFill/>
                </a:ln>
                <a:solidFill>
                  <a:prstClr val="black"/>
                </a:solidFill>
                <a:effectLst/>
                <a:uLnTx/>
                <a:uFillTx/>
                <a:latin typeface="+mj-lt"/>
                <a:ea typeface="+mn-ea"/>
                <a:cs typeface="+mn-cs"/>
              </a:rPr>
              <a:t>Akamas</a:t>
            </a:r>
            <a:r>
              <a:rPr kumimoji="0" lang="en-GB" sz="2000" b="1" i="0" u="none" strike="noStrike" kern="1200" cap="none" spc="0" normalizeH="0" baseline="0" noProof="0" dirty="0">
                <a:ln>
                  <a:noFill/>
                </a:ln>
                <a:solidFill>
                  <a:prstClr val="black"/>
                </a:solidFill>
                <a:effectLst/>
                <a:uLnTx/>
                <a:uFillTx/>
                <a:latin typeface="+mj-lt"/>
                <a:ea typeface="+mn-ea"/>
                <a:cs typeface="+mn-cs"/>
              </a:rPr>
              <a:t> Peninsula</a:t>
            </a:r>
          </a:p>
        </p:txBody>
      </p:sp>
      <p:sp>
        <p:nvSpPr>
          <p:cNvPr id="16" name="TextBox 15">
            <a:extLst>
              <a:ext uri="{FF2B5EF4-FFF2-40B4-BE49-F238E27FC236}">
                <a16:creationId xmlns:a16="http://schemas.microsoft.com/office/drawing/2014/main" id="{DA6B54DE-6549-4B3A-914F-EAF791B14913}"/>
              </a:ext>
            </a:extLst>
          </p:cNvPr>
          <p:cNvSpPr txBox="1"/>
          <p:nvPr/>
        </p:nvSpPr>
        <p:spPr>
          <a:xfrm>
            <a:off x="251519" y="5426166"/>
            <a:ext cx="83912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Numerous malicious fires as a form of political pressure for land-use change  </a:t>
            </a:r>
          </a:p>
        </p:txBody>
      </p:sp>
      <p:pic>
        <p:nvPicPr>
          <p:cNvPr id="6" name="Picture 5" descr="A tree on a dry grass field&#10;&#10;Description automatically generated">
            <a:extLst>
              <a:ext uri="{FF2B5EF4-FFF2-40B4-BE49-F238E27FC236}">
                <a16:creationId xmlns:a16="http://schemas.microsoft.com/office/drawing/2014/main" id="{8A84CA6D-CCA0-4AD3-9E93-ED9E64F474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70293" y="821720"/>
            <a:ext cx="2609517" cy="2226222"/>
          </a:xfrm>
          <a:prstGeom prst="rect">
            <a:avLst/>
          </a:prstGeom>
        </p:spPr>
      </p:pic>
      <p:pic>
        <p:nvPicPr>
          <p:cNvPr id="19" name="Picture 18" descr="A tree in a forest&#10;&#10;Description automatically generated">
            <a:extLst>
              <a:ext uri="{FF2B5EF4-FFF2-40B4-BE49-F238E27FC236}">
                <a16:creationId xmlns:a16="http://schemas.microsoft.com/office/drawing/2014/main" id="{43AF3BDC-7267-44C6-9DBC-02D4D9B0F1B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481" y="821718"/>
            <a:ext cx="3531130" cy="4551497"/>
          </a:xfrm>
          <a:prstGeom prst="rect">
            <a:avLst/>
          </a:prstGeom>
        </p:spPr>
      </p:pic>
      <p:pic>
        <p:nvPicPr>
          <p:cNvPr id="21" name="Picture 20" descr="A picture containing outdoor, grass, standing, small&#10;&#10;Description automatically generated">
            <a:extLst>
              <a:ext uri="{FF2B5EF4-FFF2-40B4-BE49-F238E27FC236}">
                <a16:creationId xmlns:a16="http://schemas.microsoft.com/office/drawing/2014/main" id="{4B1D6B99-77F2-41E8-9D99-F955BF23056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44208" y="836712"/>
            <a:ext cx="2537275" cy="2226223"/>
          </a:xfrm>
          <a:prstGeom prst="rect">
            <a:avLst/>
          </a:prstGeom>
        </p:spPr>
      </p:pic>
      <p:pic>
        <p:nvPicPr>
          <p:cNvPr id="2050" name="Picture 2"/>
          <p:cNvPicPr>
            <a:picLocks noChangeAspect="1" noChangeArrowheads="1"/>
          </p:cNvPicPr>
          <p:nvPr/>
        </p:nvPicPr>
        <p:blipFill>
          <a:blip r:embed="rId6" cstate="email"/>
          <a:srcRect/>
          <a:stretch>
            <a:fillRect/>
          </a:stretch>
        </p:blipFill>
        <p:spPr bwMode="auto">
          <a:xfrm>
            <a:off x="3779912" y="3140968"/>
            <a:ext cx="5184576" cy="2232248"/>
          </a:xfrm>
          <a:prstGeom prst="rect">
            <a:avLst/>
          </a:prstGeom>
          <a:noFill/>
          <a:ln w="9525">
            <a:noFill/>
            <a:miter lim="800000"/>
            <a:headEnd/>
            <a:tailEnd/>
          </a:ln>
        </p:spPr>
      </p:pic>
    </p:spTree>
    <p:extLst>
      <p:ext uri="{BB962C8B-B14F-4D97-AF65-F5344CB8AC3E}">
        <p14:creationId xmlns:p14="http://schemas.microsoft.com/office/powerpoint/2010/main" val="3371617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Akamas Natura 2000 site</a:t>
            </a:r>
            <a:br>
              <a:rPr lang="el-GR" sz="2800" b="1" dirty="0"/>
            </a:br>
            <a:r>
              <a:rPr lang="en-US" sz="2800" b="1" u="sng" dirty="0"/>
              <a:t>What do we want to see?</a:t>
            </a:r>
            <a:endParaRPr lang="en-US" sz="2800" u="sng" dirty="0"/>
          </a:p>
        </p:txBody>
      </p:sp>
      <p:sp>
        <p:nvSpPr>
          <p:cNvPr id="3" name="Content Placeholder 2"/>
          <p:cNvSpPr>
            <a:spLocks noGrp="1"/>
          </p:cNvSpPr>
          <p:nvPr>
            <p:ph idx="1"/>
          </p:nvPr>
        </p:nvSpPr>
        <p:spPr>
          <a:xfrm>
            <a:off x="251520" y="1412776"/>
            <a:ext cx="8568952" cy="4525963"/>
          </a:xfrm>
        </p:spPr>
        <p:txBody>
          <a:bodyPr>
            <a:normAutofit/>
          </a:bodyPr>
          <a:lstStyle/>
          <a:p>
            <a:r>
              <a:rPr lang="en-US" sz="2000" dirty="0"/>
              <a:t>Expansion of Natura 2000 boundaries </a:t>
            </a:r>
          </a:p>
          <a:p>
            <a:r>
              <a:rPr lang="en-US" sz="2000" dirty="0"/>
              <a:t>Establish </a:t>
            </a:r>
            <a:r>
              <a:rPr lang="en-GB" sz="2000" dirty="0"/>
              <a:t>and enforce an integrated Management Plan and legally binding Conservation Decrees </a:t>
            </a:r>
            <a:endParaRPr lang="en-US" sz="2000" dirty="0"/>
          </a:p>
          <a:p>
            <a:r>
              <a:rPr lang="en-US" sz="2000" dirty="0"/>
              <a:t>Allocation of funding for the implementation of Management Plans and effective patrolling</a:t>
            </a:r>
          </a:p>
          <a:p>
            <a:pPr algn="just"/>
            <a:r>
              <a:rPr lang="en-US" sz="2000" dirty="0"/>
              <a:t>Declare the whole of the </a:t>
            </a:r>
            <a:r>
              <a:rPr lang="en-US" sz="2000" dirty="0" err="1"/>
              <a:t>Akamas</a:t>
            </a:r>
            <a:r>
              <a:rPr lang="en-US" sz="2000" dirty="0"/>
              <a:t> Peninsula a national park, a biosphere reserve or a protected area with comparable international protected status.</a:t>
            </a:r>
          </a:p>
          <a:p>
            <a:pPr algn="just"/>
            <a:r>
              <a:rPr lang="en-GB" sz="2000" dirty="0"/>
              <a:t>Enforce the existing legislation for the protection of marine turtles according to the </a:t>
            </a:r>
            <a:r>
              <a:rPr lang="en-US" sz="2000" i="1" dirty="0"/>
              <a:t>Fisheries Law</a:t>
            </a:r>
            <a:r>
              <a:rPr lang="en-US" sz="2000" dirty="0"/>
              <a:t> (</a:t>
            </a:r>
            <a:r>
              <a:rPr lang="en-US" sz="2000" i="1" dirty="0"/>
              <a:t>Chapter 135</a:t>
            </a:r>
            <a:r>
              <a:rPr lang="en-US" sz="2000" dirty="0"/>
              <a:t>) and Regulations 1990 (Reg. No. 273/90) in force since 1989</a:t>
            </a:r>
          </a:p>
          <a:p>
            <a:pPr algn="just"/>
            <a:r>
              <a:rPr lang="en-US" sz="2000" dirty="0"/>
              <a:t>Prohibition of infrastructure and overnight and dining accommodation outside the existing boundaries of the designated Development Areas of </a:t>
            </a:r>
            <a:r>
              <a:rPr lang="en-US" sz="2000" dirty="0" err="1"/>
              <a:t>Akamas</a:t>
            </a:r>
            <a:r>
              <a:rPr lang="en-US" sz="2000" dirty="0"/>
              <a:t> villages. For this, the </a:t>
            </a:r>
            <a:r>
              <a:rPr lang="en-US" sz="2000" dirty="0" err="1"/>
              <a:t>Akamas</a:t>
            </a:r>
            <a:r>
              <a:rPr lang="en-US" sz="2000" dirty="0"/>
              <a:t> Local Plan needs a complete revision.</a:t>
            </a:r>
            <a:endParaRPr lang="en-US" dirty="0"/>
          </a:p>
        </p:txBody>
      </p:sp>
      <p:grpSp>
        <p:nvGrpSpPr>
          <p:cNvPr id="4" name="Group 3">
            <a:extLst>
              <a:ext uri="{FF2B5EF4-FFF2-40B4-BE49-F238E27FC236}">
                <a16:creationId xmlns:a16="http://schemas.microsoft.com/office/drawing/2014/main" id="{F889FF89-CF55-4548-A093-A9BD871C4DCB}"/>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EE59CE8B-F535-4628-B8B5-0D5F0312339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3778D1EF-8DD6-4857-B2DE-DAF352138CD3}"/>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F92B9986-178C-4E3A-B30C-204C3D28C1D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328415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88640"/>
            <a:ext cx="8411424" cy="1143000"/>
          </a:xfrm>
        </p:spPr>
        <p:txBody>
          <a:bodyPr>
            <a:normAutofit/>
          </a:bodyPr>
          <a:lstStyle/>
          <a:p>
            <a:r>
              <a:rPr lang="en-US" sz="2800" b="1" dirty="0">
                <a:latin typeface="Myriad Pro" panose="020B0503030403020204" pitchFamily="34" charset="0"/>
              </a:rPr>
              <a:t>Akamas Peninsula </a:t>
            </a:r>
            <a:br>
              <a:rPr lang="en-US" sz="2800" b="1" dirty="0">
                <a:latin typeface="Myriad Pro" panose="020B0503030403020204" pitchFamily="34" charset="0"/>
              </a:rPr>
            </a:br>
            <a:r>
              <a:rPr lang="en-US" sz="2800" b="1" dirty="0">
                <a:latin typeface="Myriad Pro" panose="020B0503030403020204" pitchFamily="34" charset="0"/>
              </a:rPr>
              <a:t>Natura 2000 sites</a:t>
            </a:r>
            <a:endParaRPr lang="el-GR" sz="2800" b="1" dirty="0">
              <a:latin typeface="Myriad Pro" panose="020B0503030403020204" pitchFamily="34" charset="0"/>
            </a:endParaRPr>
          </a:p>
        </p:txBody>
      </p:sp>
      <p:grpSp>
        <p:nvGrpSpPr>
          <p:cNvPr id="3" name="Group 13">
            <a:extLst>
              <a:ext uri="{FF2B5EF4-FFF2-40B4-BE49-F238E27FC236}">
                <a16:creationId xmlns:a16="http://schemas.microsoft.com/office/drawing/2014/main" id="{0A2A43E7-A9AF-4BDA-8DDF-334C01143251}"/>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22365531-B93E-4310-A664-B6456141A1FB}"/>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D976A6B7-122D-47FD-971E-2D799C2ED3C6}"/>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A311BC54-F39D-4F3F-A42A-6ACEB5A5273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026" name="Picture 2"/>
          <p:cNvPicPr>
            <a:picLocks noChangeAspect="1" noChangeArrowheads="1"/>
          </p:cNvPicPr>
          <p:nvPr/>
        </p:nvPicPr>
        <p:blipFill>
          <a:blip r:embed="rId3" cstate="email"/>
          <a:srcRect/>
          <a:stretch>
            <a:fillRect/>
          </a:stretch>
        </p:blipFill>
        <p:spPr bwMode="auto">
          <a:xfrm>
            <a:off x="332483" y="1340768"/>
            <a:ext cx="8811517" cy="4459957"/>
          </a:xfrm>
          <a:prstGeom prst="rect">
            <a:avLst/>
          </a:prstGeom>
          <a:noFill/>
          <a:ln w="9525">
            <a:noFill/>
            <a:miter lim="800000"/>
            <a:headEnd/>
            <a:tailEnd/>
          </a:ln>
        </p:spPr>
      </p:pic>
      <p:pic>
        <p:nvPicPr>
          <p:cNvPr id="10" name="Picture 3"/>
          <p:cNvPicPr>
            <a:picLocks noChangeAspect="1" noChangeArrowheads="1"/>
          </p:cNvPicPr>
          <p:nvPr/>
        </p:nvPicPr>
        <p:blipFill>
          <a:blip r:embed="rId4" cstate="email"/>
          <a:srcRect/>
          <a:stretch>
            <a:fillRect/>
          </a:stretch>
        </p:blipFill>
        <p:spPr bwMode="auto">
          <a:xfrm>
            <a:off x="251520" y="1268759"/>
            <a:ext cx="8740080" cy="4531965"/>
          </a:xfrm>
          <a:prstGeom prst="rect">
            <a:avLst/>
          </a:prstGeom>
          <a:noFill/>
          <a:ln w="9525">
            <a:noFill/>
            <a:miter lim="800000"/>
            <a:headEnd/>
            <a:tailEnd/>
          </a:ln>
        </p:spPr>
      </p:pic>
      <p:sp>
        <p:nvSpPr>
          <p:cNvPr id="12" name="11 - Έλλειψη"/>
          <p:cNvSpPr/>
          <p:nvPr/>
        </p:nvSpPr>
        <p:spPr>
          <a:xfrm>
            <a:off x="1475656" y="3501008"/>
            <a:ext cx="720080" cy="136815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03246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88640"/>
            <a:ext cx="8411424" cy="1143000"/>
          </a:xfrm>
        </p:spPr>
        <p:txBody>
          <a:bodyPr>
            <a:normAutofit/>
          </a:bodyPr>
          <a:lstStyle/>
          <a:p>
            <a:r>
              <a:rPr lang="en-US" sz="2800" b="1" dirty="0">
                <a:latin typeface="+mn-lt"/>
              </a:rPr>
              <a:t>Polis-</a:t>
            </a:r>
            <a:r>
              <a:rPr lang="en-US" sz="2800" b="1" dirty="0" err="1">
                <a:latin typeface="+mn-lt"/>
              </a:rPr>
              <a:t>Gialia</a:t>
            </a:r>
            <a:r>
              <a:rPr lang="en-US" sz="2800" b="1" dirty="0">
                <a:latin typeface="+mn-lt"/>
              </a:rPr>
              <a:t> </a:t>
            </a:r>
            <a:br>
              <a:rPr lang="en-US" sz="2800" b="1" dirty="0">
                <a:latin typeface="+mn-lt"/>
              </a:rPr>
            </a:br>
            <a:r>
              <a:rPr lang="en-US" sz="2800" b="1" dirty="0">
                <a:latin typeface="+mn-lt"/>
              </a:rPr>
              <a:t>Natura 2000 sites</a:t>
            </a:r>
            <a:endParaRPr lang="el-GR" sz="2800" b="1" dirty="0">
              <a:latin typeface="+mn-lt"/>
            </a:endParaRPr>
          </a:p>
        </p:txBody>
      </p:sp>
      <p:grpSp>
        <p:nvGrpSpPr>
          <p:cNvPr id="3" name="Group 13">
            <a:extLst>
              <a:ext uri="{FF2B5EF4-FFF2-40B4-BE49-F238E27FC236}">
                <a16:creationId xmlns:a16="http://schemas.microsoft.com/office/drawing/2014/main" id="{0A2A43E7-A9AF-4BDA-8DDF-334C01143251}"/>
              </a:ext>
            </a:extLst>
          </p:cNvPr>
          <p:cNvGrpSpPr/>
          <p:nvPr/>
        </p:nvGrpSpPr>
        <p:grpSpPr>
          <a:xfrm>
            <a:off x="0" y="5875200"/>
            <a:ext cx="9144000" cy="982800"/>
            <a:chOff x="0" y="5875200"/>
            <a:chExt cx="9144000" cy="982800"/>
          </a:xfrm>
        </p:grpSpPr>
        <p:sp>
          <p:nvSpPr>
            <p:cNvPr id="15" name="Rectangle 14">
              <a:extLst>
                <a:ext uri="{FF2B5EF4-FFF2-40B4-BE49-F238E27FC236}">
                  <a16:creationId xmlns:a16="http://schemas.microsoft.com/office/drawing/2014/main" id="{22365531-B93E-4310-A664-B6456141A1FB}"/>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6" name="Picture 15">
              <a:extLst>
                <a:ext uri="{FF2B5EF4-FFF2-40B4-BE49-F238E27FC236}">
                  <a16:creationId xmlns:a16="http://schemas.microsoft.com/office/drawing/2014/main" id="{D976A6B7-122D-47FD-971E-2D799C2ED3C6}"/>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7" name="Straight Connector 16">
              <a:extLst>
                <a:ext uri="{FF2B5EF4-FFF2-40B4-BE49-F238E27FC236}">
                  <a16:creationId xmlns:a16="http://schemas.microsoft.com/office/drawing/2014/main" id="{A311BC54-F39D-4F3F-A42A-6ACEB5A5273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9" name="Picture 3"/>
          <p:cNvPicPr>
            <a:picLocks noChangeAspect="1" noChangeArrowheads="1"/>
          </p:cNvPicPr>
          <p:nvPr/>
        </p:nvPicPr>
        <p:blipFill>
          <a:blip r:embed="rId3" cstate="email"/>
          <a:srcRect/>
          <a:stretch>
            <a:fillRect/>
          </a:stretch>
        </p:blipFill>
        <p:spPr bwMode="auto">
          <a:xfrm>
            <a:off x="251520" y="1268759"/>
            <a:ext cx="8740080" cy="4531965"/>
          </a:xfrm>
          <a:prstGeom prst="rect">
            <a:avLst/>
          </a:prstGeom>
          <a:noFill/>
          <a:ln w="9525">
            <a:noFill/>
            <a:miter lim="800000"/>
            <a:headEnd/>
            <a:tailEnd/>
          </a:ln>
        </p:spPr>
      </p:pic>
      <p:sp>
        <p:nvSpPr>
          <p:cNvPr id="9" name="8 - Έλλειψη"/>
          <p:cNvSpPr/>
          <p:nvPr/>
        </p:nvSpPr>
        <p:spPr>
          <a:xfrm>
            <a:off x="2123728" y="3573016"/>
            <a:ext cx="576064" cy="50405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03246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88640"/>
            <a:ext cx="8411424" cy="1143000"/>
          </a:xfrm>
        </p:spPr>
        <p:txBody>
          <a:bodyPr>
            <a:noAutofit/>
          </a:bodyPr>
          <a:lstStyle/>
          <a:p>
            <a:r>
              <a:rPr lang="en-US" sz="2800" b="1" dirty="0">
                <a:latin typeface="+mn-lt"/>
              </a:rPr>
              <a:t>Polis-Gialia Natura 2000 site</a:t>
            </a:r>
            <a:br>
              <a:rPr lang="en-US" sz="2800" b="1" dirty="0">
                <a:latin typeface="+mn-lt"/>
              </a:rPr>
            </a:br>
            <a:r>
              <a:rPr lang="en-US" sz="2800" b="1" dirty="0">
                <a:latin typeface="+mn-lt"/>
              </a:rPr>
              <a:t>An imminent threat to a</a:t>
            </a:r>
            <a:r>
              <a:rPr lang="en-GB" sz="2800" b="1" dirty="0">
                <a:latin typeface="+mn-lt"/>
              </a:rPr>
              <a:t> major nesting site for Loggerhead Turtles</a:t>
            </a:r>
            <a:endParaRPr lang="el-GR" sz="2800" b="1" dirty="0">
              <a:latin typeface="+mn-lt"/>
            </a:endParaRPr>
          </a:p>
        </p:txBody>
      </p:sp>
      <p:grpSp>
        <p:nvGrpSpPr>
          <p:cNvPr id="9" name="Group 8">
            <a:extLst>
              <a:ext uri="{FF2B5EF4-FFF2-40B4-BE49-F238E27FC236}">
                <a16:creationId xmlns:a16="http://schemas.microsoft.com/office/drawing/2014/main" id="{22A0790C-9D7D-4F68-B3A7-951545C9875E}"/>
              </a:ext>
            </a:extLst>
          </p:cNvPr>
          <p:cNvGrpSpPr/>
          <p:nvPr/>
        </p:nvGrpSpPr>
        <p:grpSpPr>
          <a:xfrm>
            <a:off x="0" y="5875200"/>
            <a:ext cx="9144000" cy="982800"/>
            <a:chOff x="0" y="5875200"/>
            <a:chExt cx="9144000" cy="982800"/>
          </a:xfrm>
        </p:grpSpPr>
        <p:sp>
          <p:nvSpPr>
            <p:cNvPr id="10" name="Rectangle 9">
              <a:extLst>
                <a:ext uri="{FF2B5EF4-FFF2-40B4-BE49-F238E27FC236}">
                  <a16:creationId xmlns:a16="http://schemas.microsoft.com/office/drawing/2014/main" id="{3DB0989D-A8AB-4C99-B8A5-54D9C7758CE0}"/>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1" name="Picture 10">
              <a:extLst>
                <a:ext uri="{FF2B5EF4-FFF2-40B4-BE49-F238E27FC236}">
                  <a16:creationId xmlns:a16="http://schemas.microsoft.com/office/drawing/2014/main" id="{EAD53648-B6E4-4C37-B287-A1A4B80E12FE}"/>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5" name="Straight Connector 14">
              <a:extLst>
                <a:ext uri="{FF2B5EF4-FFF2-40B4-BE49-F238E27FC236}">
                  <a16:creationId xmlns:a16="http://schemas.microsoft.com/office/drawing/2014/main" id="{9990A06D-0D4E-4985-AB0F-0861758275B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8434" name="Picture 2"/>
          <p:cNvPicPr>
            <a:picLocks noChangeAspect="1" noChangeArrowheads="1"/>
          </p:cNvPicPr>
          <p:nvPr/>
        </p:nvPicPr>
        <p:blipFill>
          <a:blip r:embed="rId3" cstate="email"/>
          <a:srcRect/>
          <a:stretch>
            <a:fillRect/>
          </a:stretch>
        </p:blipFill>
        <p:spPr bwMode="auto">
          <a:xfrm>
            <a:off x="2915816" y="1484784"/>
            <a:ext cx="5667375" cy="4381500"/>
          </a:xfrm>
          <a:prstGeom prst="rect">
            <a:avLst/>
          </a:prstGeom>
          <a:noFill/>
          <a:ln w="9525">
            <a:noFill/>
            <a:miter lim="800000"/>
            <a:headEnd/>
            <a:tailEnd/>
          </a:ln>
        </p:spPr>
      </p:pic>
      <p:pic>
        <p:nvPicPr>
          <p:cNvPr id="18435" name="Picture 3"/>
          <p:cNvPicPr>
            <a:picLocks noChangeAspect="1" noChangeArrowheads="1"/>
          </p:cNvPicPr>
          <p:nvPr/>
        </p:nvPicPr>
        <p:blipFill>
          <a:blip r:embed="rId4" cstate="email"/>
          <a:srcRect/>
          <a:stretch>
            <a:fillRect/>
          </a:stretch>
        </p:blipFill>
        <p:spPr bwMode="auto">
          <a:xfrm>
            <a:off x="179512" y="2924944"/>
            <a:ext cx="2324100" cy="1457325"/>
          </a:xfrm>
          <a:prstGeom prst="rect">
            <a:avLst/>
          </a:prstGeom>
          <a:noFill/>
          <a:ln w="9525">
            <a:noFill/>
            <a:miter lim="800000"/>
            <a:headEnd/>
            <a:tailEnd/>
          </a:ln>
        </p:spPr>
      </p:pic>
      <p:pic>
        <p:nvPicPr>
          <p:cNvPr id="18436" name="Picture 4"/>
          <p:cNvPicPr>
            <a:picLocks noChangeAspect="1" noChangeArrowheads="1"/>
          </p:cNvPicPr>
          <p:nvPr/>
        </p:nvPicPr>
        <p:blipFill>
          <a:blip r:embed="rId5" cstate="email"/>
          <a:srcRect/>
          <a:stretch>
            <a:fillRect/>
          </a:stretch>
        </p:blipFill>
        <p:spPr bwMode="auto">
          <a:xfrm>
            <a:off x="179512" y="4437112"/>
            <a:ext cx="2324100" cy="1368152"/>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179512" y="1484784"/>
            <a:ext cx="2304256" cy="1406078"/>
          </a:xfrm>
          <a:prstGeom prst="rect">
            <a:avLst/>
          </a:prstGeom>
          <a:noFill/>
          <a:ln w="9525">
            <a:noFill/>
            <a:miter lim="800000"/>
            <a:headEnd/>
            <a:tailEnd/>
          </a:ln>
        </p:spPr>
      </p:pic>
    </p:spTree>
    <p:extLst>
      <p:ext uri="{BB962C8B-B14F-4D97-AF65-F5344CB8AC3E}">
        <p14:creationId xmlns:p14="http://schemas.microsoft.com/office/powerpoint/2010/main" val="3130203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US" sz="2800" b="1" dirty="0">
                <a:latin typeface="+mn-lt"/>
              </a:rPr>
              <a:t>Polis-</a:t>
            </a:r>
            <a:r>
              <a:rPr lang="en-US" sz="2800" b="1" dirty="0" err="1">
                <a:latin typeface="+mn-lt"/>
              </a:rPr>
              <a:t>Gialia</a:t>
            </a:r>
            <a:r>
              <a:rPr lang="en-US" sz="2800" b="1" dirty="0">
                <a:latin typeface="+mn-lt"/>
              </a:rPr>
              <a:t> Natura 2000 site</a:t>
            </a:r>
            <a:br>
              <a:rPr lang="en-US" sz="2800" b="1" dirty="0">
                <a:latin typeface="+mn-lt"/>
              </a:rPr>
            </a:br>
            <a:r>
              <a:rPr lang="en-US" sz="2800" b="1" dirty="0">
                <a:latin typeface="+mn-lt"/>
              </a:rPr>
              <a:t>What is its importance?</a:t>
            </a:r>
            <a:endParaRPr lang="el-GR" sz="2800" b="1" i="1" u="sng" dirty="0">
              <a:latin typeface="+mn-lt"/>
            </a:endParaRPr>
          </a:p>
        </p:txBody>
      </p:sp>
      <p:sp>
        <p:nvSpPr>
          <p:cNvPr id="3" name="Content Placeholder 2"/>
          <p:cNvSpPr>
            <a:spLocks noGrp="1"/>
          </p:cNvSpPr>
          <p:nvPr>
            <p:ph idx="1"/>
          </p:nvPr>
        </p:nvSpPr>
        <p:spPr>
          <a:xfrm>
            <a:off x="467544" y="1259632"/>
            <a:ext cx="8229600" cy="4237931"/>
          </a:xfrm>
        </p:spPr>
        <p:txBody>
          <a:bodyPr>
            <a:normAutofit/>
          </a:bodyPr>
          <a:lstStyle/>
          <a:p>
            <a:r>
              <a:rPr lang="en-US" sz="2800" dirty="0"/>
              <a:t>Total Mediterranean nests 6000 p.a. </a:t>
            </a:r>
          </a:p>
          <a:p>
            <a:r>
              <a:rPr lang="en-US" sz="2800" dirty="0"/>
              <a:t>Total Cyprus nests 1000 p.a.</a:t>
            </a:r>
          </a:p>
          <a:p>
            <a:r>
              <a:rPr lang="en-US" sz="2800" dirty="0"/>
              <a:t>Total Polis-</a:t>
            </a:r>
            <a:r>
              <a:rPr lang="en-US" sz="2800" dirty="0" err="1"/>
              <a:t>Gialia</a:t>
            </a:r>
            <a:r>
              <a:rPr lang="en-US" sz="2800" dirty="0"/>
              <a:t> nests 550 p.a.</a:t>
            </a:r>
          </a:p>
          <a:p>
            <a:r>
              <a:rPr lang="en-US" sz="2800" dirty="0"/>
              <a:t>Total nests directly impacted by the proposed golf complex 200-250 p.a.                 </a:t>
            </a:r>
          </a:p>
          <a:p>
            <a:pPr marL="0" indent="0">
              <a:buNone/>
            </a:pPr>
            <a:endParaRPr lang="en-US" b="1" dirty="0">
              <a:latin typeface="Myriad Pro" panose="020B0503030403020204" pitchFamily="34" charset="0"/>
            </a:endParaRPr>
          </a:p>
          <a:p>
            <a:pPr marL="0" indent="0">
              <a:buNone/>
            </a:pPr>
            <a:r>
              <a:rPr lang="en-US" b="1" dirty="0"/>
              <a:t>25% of Total Cyprus Nests</a:t>
            </a:r>
          </a:p>
          <a:p>
            <a:pPr marL="0" indent="0">
              <a:buNone/>
            </a:pPr>
            <a:r>
              <a:rPr lang="en-US" b="1" dirty="0"/>
              <a:t>4.2% of Total Mediterranean Nests</a:t>
            </a:r>
            <a:endParaRPr lang="el-GR" b="1" dirty="0"/>
          </a:p>
        </p:txBody>
      </p:sp>
      <p:grpSp>
        <p:nvGrpSpPr>
          <p:cNvPr id="5" name="Group 4">
            <a:extLst>
              <a:ext uri="{FF2B5EF4-FFF2-40B4-BE49-F238E27FC236}">
                <a16:creationId xmlns:a16="http://schemas.microsoft.com/office/drawing/2014/main" id="{F73370A0-95B9-426E-822B-90EDFF2D0C60}"/>
              </a:ext>
            </a:extLst>
          </p:cNvPr>
          <p:cNvGrpSpPr/>
          <p:nvPr/>
        </p:nvGrpSpPr>
        <p:grpSpPr>
          <a:xfrm>
            <a:off x="0" y="5875200"/>
            <a:ext cx="9144000" cy="982800"/>
            <a:chOff x="0" y="5875200"/>
            <a:chExt cx="9144000" cy="982800"/>
          </a:xfrm>
        </p:grpSpPr>
        <p:sp>
          <p:nvSpPr>
            <p:cNvPr id="6" name="Rectangle 5">
              <a:extLst>
                <a:ext uri="{FF2B5EF4-FFF2-40B4-BE49-F238E27FC236}">
                  <a16:creationId xmlns:a16="http://schemas.microsoft.com/office/drawing/2014/main" id="{E7F0A6AA-2FE1-48DE-858F-B7F077512C15}"/>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7" name="Picture 6">
              <a:extLst>
                <a:ext uri="{FF2B5EF4-FFF2-40B4-BE49-F238E27FC236}">
                  <a16:creationId xmlns:a16="http://schemas.microsoft.com/office/drawing/2014/main" id="{15546D43-2D93-481B-81F1-5E8CFBFA1A80}"/>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8" name="Straight Connector 7">
              <a:extLst>
                <a:ext uri="{FF2B5EF4-FFF2-40B4-BE49-F238E27FC236}">
                  <a16:creationId xmlns:a16="http://schemas.microsoft.com/office/drawing/2014/main" id="{BDAE4391-4BC1-4ED2-BC2F-440B7EB0A27E}"/>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9458" name="Picture 2"/>
          <p:cNvPicPr>
            <a:picLocks noChangeAspect="1" noChangeArrowheads="1"/>
          </p:cNvPicPr>
          <p:nvPr/>
        </p:nvPicPr>
        <p:blipFill>
          <a:blip r:embed="rId3" cstate="email"/>
          <a:srcRect/>
          <a:stretch>
            <a:fillRect/>
          </a:stretch>
        </p:blipFill>
        <p:spPr bwMode="auto">
          <a:xfrm>
            <a:off x="6516216" y="3356992"/>
            <a:ext cx="2409825" cy="1609725"/>
          </a:xfrm>
          <a:prstGeom prst="rect">
            <a:avLst/>
          </a:prstGeom>
          <a:noFill/>
          <a:ln w="9525">
            <a:noFill/>
            <a:miter lim="800000"/>
            <a:headEnd/>
            <a:tailEnd/>
          </a:ln>
        </p:spPr>
      </p:pic>
    </p:spTree>
    <p:extLst>
      <p:ext uri="{BB962C8B-B14F-4D97-AF65-F5344CB8AC3E}">
        <p14:creationId xmlns:p14="http://schemas.microsoft.com/office/powerpoint/2010/main" val="1678638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762" y="44624"/>
            <a:ext cx="6228184" cy="836712"/>
          </a:xfrm>
        </p:spPr>
        <p:txBody>
          <a:bodyPr>
            <a:normAutofit/>
          </a:bodyPr>
          <a:lstStyle/>
          <a:p>
            <a:r>
              <a:rPr lang="en-US" sz="2800" b="1" dirty="0">
                <a:latin typeface="+mn-lt"/>
              </a:rPr>
              <a:t>The Limni Bay Resort</a:t>
            </a:r>
            <a:endParaRPr lang="el-GR" sz="2800" b="1" dirty="0">
              <a:latin typeface="+mn-lt"/>
            </a:endParaRPr>
          </a:p>
        </p:txBody>
      </p:sp>
      <p:sp>
        <p:nvSpPr>
          <p:cNvPr id="6" name="TextBox 5"/>
          <p:cNvSpPr txBox="1"/>
          <p:nvPr/>
        </p:nvSpPr>
        <p:spPr>
          <a:xfrm>
            <a:off x="251520" y="1052736"/>
            <a:ext cx="5976664" cy="3693319"/>
          </a:xfrm>
          <a:prstGeom prst="rect">
            <a:avLst/>
          </a:prstGeom>
          <a:noFill/>
        </p:spPr>
        <p:txBody>
          <a:bodyPr wrap="square" rtlCol="0">
            <a:spAutoFit/>
          </a:bodyPr>
          <a:lstStyle/>
          <a:p>
            <a:pPr marL="571500" indent="-571500">
              <a:buFont typeface="Arial" panose="020B0604020202020204" pitchFamily="34" charset="0"/>
              <a:buChar char="•"/>
            </a:pPr>
            <a:r>
              <a:rPr lang="en-US" sz="2400" dirty="0"/>
              <a:t>2 golf courses (18 holes each)</a:t>
            </a:r>
          </a:p>
          <a:p>
            <a:pPr marL="571500" indent="-571500">
              <a:buFont typeface="Arial" panose="020B0604020202020204" pitchFamily="34" charset="0"/>
              <a:buChar char="•"/>
            </a:pPr>
            <a:r>
              <a:rPr lang="en-US" sz="2400" b="1" dirty="0">
                <a:solidFill>
                  <a:srgbClr val="FF0000"/>
                </a:solidFill>
              </a:rPr>
              <a:t>2 club houses (with bars and restaurants)</a:t>
            </a:r>
          </a:p>
          <a:p>
            <a:pPr marL="571500" indent="-571500">
              <a:buFont typeface="Arial" panose="020B0604020202020204" pitchFamily="34" charset="0"/>
              <a:buChar char="•"/>
            </a:pPr>
            <a:r>
              <a:rPr lang="en-US" sz="2400" b="1" dirty="0">
                <a:solidFill>
                  <a:srgbClr val="FF0000"/>
                </a:solidFill>
              </a:rPr>
              <a:t>792 villas </a:t>
            </a:r>
          </a:p>
          <a:p>
            <a:pPr marL="571500" indent="-571500">
              <a:buFont typeface="Arial" panose="020B0604020202020204" pitchFamily="34" charset="0"/>
              <a:buChar char="•"/>
            </a:pPr>
            <a:r>
              <a:rPr lang="en-US" sz="2400" b="1" dirty="0">
                <a:solidFill>
                  <a:srgbClr val="FF0000"/>
                </a:solidFill>
              </a:rPr>
              <a:t>2-storey hotel (with 160 rooms)</a:t>
            </a:r>
          </a:p>
          <a:p>
            <a:pPr marL="571500" indent="-571500">
              <a:buFont typeface="Arial" panose="020B0604020202020204" pitchFamily="34" charset="0"/>
              <a:buChar char="•"/>
            </a:pPr>
            <a:r>
              <a:rPr lang="en-US" sz="2400" dirty="0"/>
              <a:t>Road network</a:t>
            </a:r>
          </a:p>
          <a:p>
            <a:pPr marL="571500" indent="-571500">
              <a:buFont typeface="Arial" panose="020B0604020202020204" pitchFamily="34" charset="0"/>
              <a:buChar char="•"/>
            </a:pPr>
            <a:r>
              <a:rPr lang="en-US" sz="2400" dirty="0"/>
              <a:t>Sport facilities</a:t>
            </a:r>
          </a:p>
          <a:p>
            <a:endParaRPr lang="en-US" sz="3600" b="1" dirty="0">
              <a:solidFill>
                <a:srgbClr val="FF0000"/>
              </a:solidFill>
            </a:endParaRPr>
          </a:p>
          <a:p>
            <a:endParaRPr lang="en-US" sz="3600" b="1" dirty="0">
              <a:solidFill>
                <a:srgbClr val="FF0000"/>
              </a:solidFill>
            </a:endParaRPr>
          </a:p>
          <a:p>
            <a:endParaRPr lang="el-GR" dirty="0"/>
          </a:p>
        </p:txBody>
      </p:sp>
      <p:grpSp>
        <p:nvGrpSpPr>
          <p:cNvPr id="8" name="Group 7">
            <a:extLst>
              <a:ext uri="{FF2B5EF4-FFF2-40B4-BE49-F238E27FC236}">
                <a16:creationId xmlns:a16="http://schemas.microsoft.com/office/drawing/2014/main" id="{308003CF-3AEA-4A75-9933-E015F996F681}"/>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58606FED-7DCC-44CB-9CBC-F402D95B8162}"/>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090FDBE1-2E86-4438-8811-1F890F85AF2D}"/>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1" name="Straight Connector 10">
              <a:extLst>
                <a:ext uri="{FF2B5EF4-FFF2-40B4-BE49-F238E27FC236}">
                  <a16:creationId xmlns:a16="http://schemas.microsoft.com/office/drawing/2014/main" id="{C120FE37-FBE0-4CB5-BDAD-D769935F3076}"/>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20482" name="Picture 2"/>
          <p:cNvPicPr>
            <a:picLocks noChangeAspect="1" noChangeArrowheads="1"/>
          </p:cNvPicPr>
          <p:nvPr/>
        </p:nvPicPr>
        <p:blipFill>
          <a:blip r:embed="rId3" cstate="email"/>
          <a:srcRect/>
          <a:stretch>
            <a:fillRect/>
          </a:stretch>
        </p:blipFill>
        <p:spPr bwMode="auto">
          <a:xfrm>
            <a:off x="6057900" y="188640"/>
            <a:ext cx="3086100" cy="3190875"/>
          </a:xfrm>
          <a:prstGeom prst="rect">
            <a:avLst/>
          </a:prstGeom>
          <a:noFill/>
          <a:ln w="9525">
            <a:noFill/>
            <a:miter lim="800000"/>
            <a:headEnd/>
            <a:tailEnd/>
          </a:ln>
        </p:spPr>
      </p:pic>
      <p:pic>
        <p:nvPicPr>
          <p:cNvPr id="20483" name="Picture 3"/>
          <p:cNvPicPr>
            <a:picLocks noChangeAspect="1" noChangeArrowheads="1"/>
          </p:cNvPicPr>
          <p:nvPr/>
        </p:nvPicPr>
        <p:blipFill>
          <a:blip r:embed="rId4" cstate="email"/>
          <a:srcRect/>
          <a:stretch>
            <a:fillRect/>
          </a:stretch>
        </p:blipFill>
        <p:spPr bwMode="auto">
          <a:xfrm>
            <a:off x="6162675" y="3356992"/>
            <a:ext cx="2981325" cy="2524125"/>
          </a:xfrm>
          <a:prstGeom prst="rect">
            <a:avLst/>
          </a:prstGeom>
          <a:noFill/>
          <a:ln w="9525">
            <a:noFill/>
            <a:miter lim="800000"/>
            <a:headEnd/>
            <a:tailEnd/>
          </a:ln>
        </p:spPr>
      </p:pic>
      <p:pic>
        <p:nvPicPr>
          <p:cNvPr id="20484" name="Picture 4"/>
          <p:cNvPicPr>
            <a:picLocks noChangeAspect="1" noChangeArrowheads="1"/>
          </p:cNvPicPr>
          <p:nvPr/>
        </p:nvPicPr>
        <p:blipFill>
          <a:blip r:embed="rId5" cstate="email"/>
          <a:srcRect/>
          <a:stretch>
            <a:fillRect/>
          </a:stretch>
        </p:blipFill>
        <p:spPr bwMode="auto">
          <a:xfrm>
            <a:off x="1475656" y="4005064"/>
            <a:ext cx="3470100" cy="1656184"/>
          </a:xfrm>
          <a:prstGeom prst="rect">
            <a:avLst/>
          </a:prstGeom>
          <a:noFill/>
          <a:ln w="9525">
            <a:noFill/>
            <a:miter lim="800000"/>
            <a:headEnd/>
            <a:tailEnd/>
          </a:ln>
        </p:spPr>
      </p:pic>
    </p:spTree>
    <p:extLst>
      <p:ext uri="{BB962C8B-B14F-4D97-AF65-F5344CB8AC3E}">
        <p14:creationId xmlns:p14="http://schemas.microsoft.com/office/powerpoint/2010/main" val="3135335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950" y="1124744"/>
            <a:ext cx="8457869" cy="3629000"/>
          </a:xfrm>
        </p:spPr>
        <p:txBody>
          <a:bodyPr>
            <a:noAutofit/>
          </a:bodyPr>
          <a:lstStyle/>
          <a:p>
            <a:pPr marL="0" indent="0" algn="ctr">
              <a:buNone/>
            </a:pPr>
            <a:r>
              <a:rPr lang="en-GB" sz="2800" dirty="0"/>
              <a:t>The development complex is situated in an area </a:t>
            </a:r>
            <a:r>
              <a:rPr lang="en-GB" sz="2800" b="1" dirty="0"/>
              <a:t>bordering 145-200m from the sea, extending for up to 4 km inland and consisting of more than 3 million sq. m. </a:t>
            </a:r>
          </a:p>
        </p:txBody>
      </p:sp>
      <p:sp>
        <p:nvSpPr>
          <p:cNvPr id="4" name="Title 1"/>
          <p:cNvSpPr>
            <a:spLocks noGrp="1"/>
          </p:cNvSpPr>
          <p:nvPr>
            <p:ph type="title"/>
          </p:nvPr>
        </p:nvSpPr>
        <p:spPr>
          <a:xfrm>
            <a:off x="457200" y="274638"/>
            <a:ext cx="8075240" cy="850106"/>
          </a:xfrm>
        </p:spPr>
        <p:txBody>
          <a:bodyPr/>
          <a:lstStyle/>
          <a:p>
            <a:r>
              <a:rPr lang="en-US" sz="2800" b="1" dirty="0"/>
              <a:t>Limni Bay Resort</a:t>
            </a:r>
            <a:endParaRPr lang="el-GR" sz="3200" b="1" dirty="0"/>
          </a:p>
        </p:txBody>
      </p:sp>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pSp>
        <p:nvGrpSpPr>
          <p:cNvPr id="7" name="Group 6">
            <a:extLst>
              <a:ext uri="{FF2B5EF4-FFF2-40B4-BE49-F238E27FC236}">
                <a16:creationId xmlns:a16="http://schemas.microsoft.com/office/drawing/2014/main" id="{F742CCDC-0D84-4C74-AC80-AA447FDD36C0}"/>
              </a:ext>
            </a:extLst>
          </p:cNvPr>
          <p:cNvGrpSpPr/>
          <p:nvPr/>
        </p:nvGrpSpPr>
        <p:grpSpPr>
          <a:xfrm>
            <a:off x="0" y="5875200"/>
            <a:ext cx="9144000" cy="982800"/>
            <a:chOff x="0" y="5875200"/>
            <a:chExt cx="9144000" cy="982800"/>
          </a:xfrm>
        </p:grpSpPr>
        <p:sp>
          <p:nvSpPr>
            <p:cNvPr id="8" name="Rectangle 7">
              <a:extLst>
                <a:ext uri="{FF2B5EF4-FFF2-40B4-BE49-F238E27FC236}">
                  <a16:creationId xmlns:a16="http://schemas.microsoft.com/office/drawing/2014/main" id="{E1B411D2-DCFB-4BA0-9571-CA6F03E7522C}"/>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9" name="Picture 8">
              <a:extLst>
                <a:ext uri="{FF2B5EF4-FFF2-40B4-BE49-F238E27FC236}">
                  <a16:creationId xmlns:a16="http://schemas.microsoft.com/office/drawing/2014/main" id="{4E99A229-6C4A-4622-A8A8-3095DB1C5452}"/>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0" name="Straight Connector 9">
              <a:extLst>
                <a:ext uri="{FF2B5EF4-FFF2-40B4-BE49-F238E27FC236}">
                  <a16:creationId xmlns:a16="http://schemas.microsoft.com/office/drawing/2014/main" id="{3261BD74-B9F4-446A-9926-F343D82839CF}"/>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21506" name="Picture 2"/>
          <p:cNvPicPr>
            <a:picLocks noChangeAspect="1" noChangeArrowheads="1"/>
          </p:cNvPicPr>
          <p:nvPr/>
        </p:nvPicPr>
        <p:blipFill>
          <a:blip r:embed="rId3" cstate="email"/>
          <a:srcRect/>
          <a:stretch>
            <a:fillRect/>
          </a:stretch>
        </p:blipFill>
        <p:spPr bwMode="auto">
          <a:xfrm>
            <a:off x="323528" y="2492896"/>
            <a:ext cx="4608512" cy="3281222"/>
          </a:xfrm>
          <a:prstGeom prst="rect">
            <a:avLst/>
          </a:prstGeom>
          <a:noFill/>
          <a:ln w="9525">
            <a:noFill/>
            <a:miter lim="800000"/>
            <a:headEnd/>
            <a:tailEnd/>
          </a:ln>
        </p:spPr>
      </p:pic>
      <p:pic>
        <p:nvPicPr>
          <p:cNvPr id="11" name="Picture 2"/>
          <p:cNvPicPr>
            <a:picLocks noChangeAspect="1" noChangeArrowheads="1"/>
          </p:cNvPicPr>
          <p:nvPr/>
        </p:nvPicPr>
        <p:blipFill>
          <a:blip r:embed="rId4" cstate="email"/>
          <a:srcRect/>
          <a:stretch>
            <a:fillRect/>
          </a:stretch>
        </p:blipFill>
        <p:spPr bwMode="auto">
          <a:xfrm>
            <a:off x="4932040" y="2780928"/>
            <a:ext cx="3923928" cy="2697345"/>
          </a:xfrm>
          <a:prstGeom prst="rect">
            <a:avLst/>
          </a:prstGeom>
          <a:noFill/>
          <a:ln w="9525">
            <a:noFill/>
            <a:miter lim="800000"/>
            <a:headEnd/>
            <a:tailEnd/>
          </a:ln>
        </p:spPr>
      </p:pic>
    </p:spTree>
    <p:extLst>
      <p:ext uri="{BB962C8B-B14F-4D97-AF65-F5344CB8AC3E}">
        <p14:creationId xmlns:p14="http://schemas.microsoft.com/office/powerpoint/2010/main" val="3058096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618" y="1233436"/>
            <a:ext cx="8097829" cy="4571828"/>
          </a:xfrm>
        </p:spPr>
        <p:txBody>
          <a:bodyPr>
            <a:noAutofit/>
          </a:bodyPr>
          <a:lstStyle/>
          <a:p>
            <a:pPr marL="0" indent="0" algn="just">
              <a:buNone/>
            </a:pPr>
            <a:r>
              <a:rPr lang="en-GB" sz="2000" dirty="0"/>
              <a:t>Taking into consideration the maximum capacity of the 792 villas, which equals to </a:t>
            </a:r>
            <a:r>
              <a:rPr lang="en-GB" sz="2000" b="1" dirty="0"/>
              <a:t>3,123 individuals </a:t>
            </a:r>
            <a:r>
              <a:rPr lang="en-GB" sz="2000" dirty="0"/>
              <a:t>(excluding the maximum capacity of the hotel complex, which equals 160 rooms / 320 individuals, as well as employees and visitors), the proposed project is expected to:</a:t>
            </a:r>
          </a:p>
          <a:p>
            <a:pPr algn="just"/>
            <a:r>
              <a:rPr lang="en-GB" sz="2000" b="1" dirty="0"/>
              <a:t>Increase the population (4,061 individuals)</a:t>
            </a:r>
            <a:r>
              <a:rPr lang="en-GB" sz="2000" dirty="0"/>
              <a:t> of the municipalities and communities, which fall under the administrative area of the Natura 2000 SCI/SAC Polis – Gialia (CY4000001), </a:t>
            </a:r>
            <a:r>
              <a:rPr lang="en-GB" sz="2000" b="1" dirty="0"/>
              <a:t>by 77%.</a:t>
            </a:r>
            <a:r>
              <a:rPr lang="en-GB" sz="2000" dirty="0"/>
              <a:t> </a:t>
            </a:r>
          </a:p>
          <a:p>
            <a:pPr algn="just"/>
            <a:r>
              <a:rPr lang="en-GB" sz="2000" b="1" dirty="0"/>
              <a:t>Increase the population (2,348 individuals) </a:t>
            </a:r>
            <a:r>
              <a:rPr lang="en-GB" sz="2000" dirty="0"/>
              <a:t>of the municipalities and communities, which fall under the administrative area of the </a:t>
            </a:r>
            <a:r>
              <a:rPr lang="en-GB" sz="2000" dirty="0" err="1"/>
              <a:t>Chrysochou</a:t>
            </a:r>
            <a:r>
              <a:rPr lang="en-GB" sz="2000" dirty="0"/>
              <a:t> Bay Local Plan, </a:t>
            </a:r>
            <a:r>
              <a:rPr lang="en-GB" sz="2000" b="1" dirty="0"/>
              <a:t>by 133%. </a:t>
            </a:r>
          </a:p>
          <a:p>
            <a:pPr marL="0" indent="0" algn="just">
              <a:buNone/>
            </a:pPr>
            <a:endParaRPr lang="en-GB" sz="2000" dirty="0">
              <a:latin typeface="Myriad Pro" panose="020B0503030403020204" pitchFamily="34" charset="0"/>
            </a:endParaRPr>
          </a:p>
          <a:p>
            <a:pPr marL="0" indent="0" algn="just">
              <a:buNone/>
            </a:pPr>
            <a:r>
              <a:rPr lang="en-GB" sz="2000" dirty="0">
                <a:latin typeface="+mj-lt"/>
              </a:rPr>
              <a:t>These figures are based on the latest Population Census of 2011 and demonstrate the </a:t>
            </a:r>
            <a:r>
              <a:rPr lang="en-GB" sz="2000" b="1" dirty="0">
                <a:latin typeface="+mj-lt"/>
              </a:rPr>
              <a:t>significant increase of human presence and pressure caused by the project</a:t>
            </a:r>
            <a:r>
              <a:rPr lang="en-GB" sz="2000" dirty="0">
                <a:latin typeface="+mj-lt"/>
              </a:rPr>
              <a:t>.</a:t>
            </a:r>
            <a:endParaRPr lang="en-US" sz="2000" dirty="0">
              <a:latin typeface="+mj-lt"/>
            </a:endParaRPr>
          </a:p>
        </p:txBody>
      </p:sp>
      <p:sp>
        <p:nvSpPr>
          <p:cNvPr id="4" name="Title 1"/>
          <p:cNvSpPr>
            <a:spLocks noGrp="1"/>
          </p:cNvSpPr>
          <p:nvPr>
            <p:ph type="title"/>
          </p:nvPr>
        </p:nvSpPr>
        <p:spPr>
          <a:xfrm>
            <a:off x="440733" y="90436"/>
            <a:ext cx="8229600" cy="1143000"/>
          </a:xfrm>
        </p:spPr>
        <p:txBody>
          <a:bodyPr>
            <a:normAutofit/>
          </a:bodyPr>
          <a:lstStyle/>
          <a:p>
            <a:r>
              <a:rPr lang="en-US" sz="2800" b="1" dirty="0">
                <a:latin typeface="+mn-lt"/>
              </a:rPr>
              <a:t>Limni Bay Resort</a:t>
            </a:r>
            <a:br>
              <a:rPr lang="en-US" sz="2800" b="1" dirty="0">
                <a:latin typeface="+mn-lt"/>
              </a:rPr>
            </a:br>
            <a:r>
              <a:rPr lang="en-US" sz="2800" b="1" dirty="0">
                <a:latin typeface="+mn-lt"/>
              </a:rPr>
              <a:t>What are the issues?</a:t>
            </a:r>
            <a:endParaRPr lang="el-GR" sz="2800" b="1" dirty="0">
              <a:latin typeface="+mn-lt"/>
            </a:endParaRPr>
          </a:p>
        </p:txBody>
      </p:sp>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pSp>
        <p:nvGrpSpPr>
          <p:cNvPr id="8" name="Group 7">
            <a:extLst>
              <a:ext uri="{FF2B5EF4-FFF2-40B4-BE49-F238E27FC236}">
                <a16:creationId xmlns:a16="http://schemas.microsoft.com/office/drawing/2014/main" id="{5B245CF6-56AD-4632-9FA5-ACE7269E06A9}"/>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F5C0B344-E6AE-4394-BBBE-327BEA9C0061}"/>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530B75C8-F9F8-4A26-B4B7-5F069A648A88}"/>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1" name="Straight Connector 10">
              <a:extLst>
                <a:ext uri="{FF2B5EF4-FFF2-40B4-BE49-F238E27FC236}">
                  <a16:creationId xmlns:a16="http://schemas.microsoft.com/office/drawing/2014/main" id="{3B70C627-83DF-4B42-8A83-6670332584C7}"/>
                </a:ext>
              </a:extLst>
            </p:cNvPr>
            <p:cNvCxnSpPr/>
            <p:nvPr/>
          </p:nvCxnSpPr>
          <p:spPr>
            <a:xfrm>
              <a:off x="0" y="5876925"/>
              <a:ext cx="9144000" cy="0"/>
            </a:xfrm>
            <a:prstGeom prst="line">
              <a:avLst/>
            </a:prstGeom>
            <a:noFill/>
            <a:ln w="34925" cap="flat" cmpd="sng" algn="ctr">
              <a:solidFill>
                <a:srgbClr val="BEBE32"/>
              </a:solidFill>
              <a:prstDash val="solid"/>
            </a:ln>
            <a:effectLst/>
          </p:spPr>
        </p:cxnSp>
      </p:grpSp>
    </p:spTree>
    <p:extLst>
      <p:ext uri="{BB962C8B-B14F-4D97-AF65-F5344CB8AC3E}">
        <p14:creationId xmlns:p14="http://schemas.microsoft.com/office/powerpoint/2010/main" val="1708629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619" y="1310986"/>
            <a:ext cx="8363272" cy="4422269"/>
          </a:xfrm>
        </p:spPr>
        <p:txBody>
          <a:bodyPr>
            <a:noAutofit/>
          </a:bodyPr>
          <a:lstStyle/>
          <a:p>
            <a:r>
              <a:rPr lang="en-US" sz="2000" dirty="0">
                <a:latin typeface="+mj-lt"/>
              </a:rPr>
              <a:t>The substantial term of a 475m No-building Zone between the proposed golf complex and the sea (suggested by the European Commission, the Standing Committee of the Bern Convention and originally by the Environment Department of the Republic of Cyprus) </a:t>
            </a:r>
            <a:r>
              <a:rPr lang="en-US" sz="2000" b="1" dirty="0">
                <a:latin typeface="+mj-lt"/>
              </a:rPr>
              <a:t>has not been respected</a:t>
            </a:r>
            <a:r>
              <a:rPr lang="en-US" sz="2000" dirty="0">
                <a:latin typeface="+mj-lt"/>
              </a:rPr>
              <a:t> in the updated master plan, which received a green light by the competent authorities</a:t>
            </a:r>
          </a:p>
          <a:p>
            <a:r>
              <a:rPr lang="en-US" sz="2000" dirty="0">
                <a:latin typeface="+mj-lt"/>
              </a:rPr>
              <a:t>The precautionary principle has </a:t>
            </a:r>
            <a:r>
              <a:rPr lang="en-US" sz="2000" b="1" dirty="0">
                <a:latin typeface="+mj-lt"/>
              </a:rPr>
              <a:t>not been followed</a:t>
            </a:r>
          </a:p>
          <a:p>
            <a:r>
              <a:rPr lang="en-US" sz="2000" dirty="0">
                <a:latin typeface="+mj-lt"/>
              </a:rPr>
              <a:t>The cumulative effects of the project have </a:t>
            </a:r>
            <a:r>
              <a:rPr lang="en-US" sz="2000" b="1" dirty="0">
                <a:latin typeface="+mj-lt"/>
              </a:rPr>
              <a:t>not been properly assessed</a:t>
            </a:r>
          </a:p>
          <a:p>
            <a:r>
              <a:rPr lang="en-US" sz="2000" dirty="0">
                <a:latin typeface="+mj-lt"/>
              </a:rPr>
              <a:t>The proposed mitigation measures are </a:t>
            </a:r>
            <a:r>
              <a:rPr lang="en-US" sz="2000" b="1" dirty="0">
                <a:latin typeface="+mj-lt"/>
              </a:rPr>
              <a:t>not sufficient</a:t>
            </a:r>
            <a:endParaRPr lang="el-GR" sz="2000" b="1" dirty="0">
              <a:latin typeface="+mj-lt"/>
            </a:endParaRPr>
          </a:p>
          <a:p>
            <a:endParaRPr lang="el-GR" sz="2000" b="1" dirty="0">
              <a:latin typeface="+mj-lt"/>
            </a:endParaRPr>
          </a:p>
          <a:p>
            <a:pPr marL="342900" lvl="1" indent="-342900">
              <a:buNone/>
            </a:pPr>
            <a:r>
              <a:rPr lang="en-US" sz="2000" dirty="0"/>
              <a:t>E.g. </a:t>
            </a:r>
            <a:r>
              <a:rPr lang="en-US" sz="2000" b="1" dirty="0"/>
              <a:t>Out of the 28 lighting conditions imposed by the </a:t>
            </a:r>
            <a:endParaRPr lang="el-GR" sz="2000" b="1" dirty="0"/>
          </a:p>
          <a:p>
            <a:pPr marL="342900" lvl="1" indent="-342900">
              <a:buNone/>
            </a:pPr>
            <a:r>
              <a:rPr lang="en-US" sz="2000" b="1" dirty="0"/>
              <a:t>Environment Department, 17 are based solely or partly </a:t>
            </a:r>
            <a:endParaRPr lang="el-GR" sz="2000" b="1" dirty="0"/>
          </a:p>
          <a:p>
            <a:pPr marL="342900" lvl="1" indent="-342900">
              <a:buNone/>
            </a:pPr>
            <a:r>
              <a:rPr lang="en-US" sz="2000" b="1" dirty="0"/>
              <a:t>on residents’ compliance within their private properties</a:t>
            </a:r>
            <a:endParaRPr lang="el-GR" sz="2000" b="1" dirty="0"/>
          </a:p>
          <a:p>
            <a:pPr>
              <a:buNone/>
            </a:pPr>
            <a:endParaRPr lang="en-US" sz="2000" b="1" dirty="0">
              <a:latin typeface="+mj-lt"/>
            </a:endParaRPr>
          </a:p>
        </p:txBody>
      </p:sp>
      <p:sp>
        <p:nvSpPr>
          <p:cNvPr id="4" name="Title 1"/>
          <p:cNvSpPr>
            <a:spLocks noGrp="1"/>
          </p:cNvSpPr>
          <p:nvPr>
            <p:ph type="title"/>
          </p:nvPr>
        </p:nvSpPr>
        <p:spPr>
          <a:xfrm>
            <a:off x="457200" y="274638"/>
            <a:ext cx="8229600" cy="1143000"/>
          </a:xfrm>
        </p:spPr>
        <p:txBody>
          <a:bodyPr>
            <a:normAutofit/>
          </a:bodyPr>
          <a:lstStyle/>
          <a:p>
            <a:r>
              <a:rPr lang="en-US" sz="2800" b="1" dirty="0"/>
              <a:t>Limni Bay Resort</a:t>
            </a:r>
            <a:br>
              <a:rPr lang="en-US" sz="2800" b="1" dirty="0"/>
            </a:br>
            <a:r>
              <a:rPr lang="en-US" sz="2800" b="1" dirty="0"/>
              <a:t>What are the issues?</a:t>
            </a:r>
            <a:endParaRPr lang="el-GR" sz="2800" b="1" dirty="0"/>
          </a:p>
        </p:txBody>
      </p:sp>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pSp>
        <p:nvGrpSpPr>
          <p:cNvPr id="8" name="Group 7">
            <a:extLst>
              <a:ext uri="{FF2B5EF4-FFF2-40B4-BE49-F238E27FC236}">
                <a16:creationId xmlns:a16="http://schemas.microsoft.com/office/drawing/2014/main" id="{D4055C5A-6645-4B42-8491-3B38D9DF97ED}"/>
              </a:ext>
            </a:extLst>
          </p:cNvPr>
          <p:cNvGrpSpPr/>
          <p:nvPr/>
        </p:nvGrpSpPr>
        <p:grpSpPr>
          <a:xfrm>
            <a:off x="0" y="5875200"/>
            <a:ext cx="9144000" cy="982800"/>
            <a:chOff x="0" y="5875200"/>
            <a:chExt cx="9144000" cy="982800"/>
          </a:xfrm>
        </p:grpSpPr>
        <p:sp>
          <p:nvSpPr>
            <p:cNvPr id="9" name="Rectangle 8">
              <a:extLst>
                <a:ext uri="{FF2B5EF4-FFF2-40B4-BE49-F238E27FC236}">
                  <a16:creationId xmlns:a16="http://schemas.microsoft.com/office/drawing/2014/main" id="{0090ABDA-0CA2-4591-82B3-669840EE8BC5}"/>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0" name="Picture 9">
              <a:extLst>
                <a:ext uri="{FF2B5EF4-FFF2-40B4-BE49-F238E27FC236}">
                  <a16:creationId xmlns:a16="http://schemas.microsoft.com/office/drawing/2014/main" id="{47047CB1-3B84-47F0-B536-1F16FF70BCB0}"/>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1" name="Straight Connector 10">
              <a:extLst>
                <a:ext uri="{FF2B5EF4-FFF2-40B4-BE49-F238E27FC236}">
                  <a16:creationId xmlns:a16="http://schemas.microsoft.com/office/drawing/2014/main" id="{8803D48B-D6A5-4C11-9CC7-C3EAB6577276}"/>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2050" name="Picture 2"/>
          <p:cNvPicPr>
            <a:picLocks noChangeAspect="1" noChangeArrowheads="1"/>
          </p:cNvPicPr>
          <p:nvPr/>
        </p:nvPicPr>
        <p:blipFill>
          <a:blip r:embed="rId3" cstate="email"/>
          <a:srcRect/>
          <a:stretch>
            <a:fillRect/>
          </a:stretch>
        </p:blipFill>
        <p:spPr bwMode="auto">
          <a:xfrm>
            <a:off x="6516216" y="3933056"/>
            <a:ext cx="2448272" cy="1762756"/>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2690"/>
            <a:ext cx="8229600" cy="1143000"/>
          </a:xfrm>
        </p:spPr>
        <p:txBody>
          <a:bodyPr/>
          <a:lstStyle/>
          <a:p>
            <a:r>
              <a:rPr lang="en-GB" sz="3200" b="1" dirty="0">
                <a:latin typeface="Myriad Pro" panose="020B0503030403020204" pitchFamily="34" charset="0"/>
              </a:rPr>
              <a:t>Why a 475-meter No-building Zone?</a:t>
            </a:r>
            <a:endParaRPr lang="el-GR" sz="3200" b="1" dirty="0">
              <a:latin typeface="Myriad Pro" panose="020B0503030403020204" pitchFamily="34" charset="0"/>
            </a:endParaRPr>
          </a:p>
        </p:txBody>
      </p:sp>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pSp>
        <p:nvGrpSpPr>
          <p:cNvPr id="10" name="Group 9">
            <a:extLst>
              <a:ext uri="{FF2B5EF4-FFF2-40B4-BE49-F238E27FC236}">
                <a16:creationId xmlns:a16="http://schemas.microsoft.com/office/drawing/2014/main" id="{F54A41D6-FF96-4C4E-BAFF-291269EF6669}"/>
              </a:ext>
            </a:extLst>
          </p:cNvPr>
          <p:cNvGrpSpPr/>
          <p:nvPr/>
        </p:nvGrpSpPr>
        <p:grpSpPr>
          <a:xfrm>
            <a:off x="0" y="5875200"/>
            <a:ext cx="9144000" cy="982800"/>
            <a:chOff x="0" y="5875200"/>
            <a:chExt cx="9144000" cy="982800"/>
          </a:xfrm>
        </p:grpSpPr>
        <p:sp>
          <p:nvSpPr>
            <p:cNvPr id="12" name="Rectangle 11">
              <a:extLst>
                <a:ext uri="{FF2B5EF4-FFF2-40B4-BE49-F238E27FC236}">
                  <a16:creationId xmlns:a16="http://schemas.microsoft.com/office/drawing/2014/main" id="{055BB841-E14D-4CF5-91FF-D2DF764F7946}"/>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3" name="Picture 12">
              <a:extLst>
                <a:ext uri="{FF2B5EF4-FFF2-40B4-BE49-F238E27FC236}">
                  <a16:creationId xmlns:a16="http://schemas.microsoft.com/office/drawing/2014/main" id="{D78133E8-559A-4199-907C-5CDCC5BA8191}"/>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4" name="Straight Connector 13">
              <a:extLst>
                <a:ext uri="{FF2B5EF4-FFF2-40B4-BE49-F238E27FC236}">
                  <a16:creationId xmlns:a16="http://schemas.microsoft.com/office/drawing/2014/main" id="{A428C090-B70E-4528-9CE6-5A36C50B484E}"/>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22530" name="Picture 2"/>
          <p:cNvPicPr>
            <a:picLocks noChangeAspect="1" noChangeArrowheads="1"/>
          </p:cNvPicPr>
          <p:nvPr/>
        </p:nvPicPr>
        <p:blipFill>
          <a:blip r:embed="rId3" cstate="email"/>
          <a:srcRect/>
          <a:stretch>
            <a:fillRect/>
          </a:stretch>
        </p:blipFill>
        <p:spPr bwMode="auto">
          <a:xfrm>
            <a:off x="683568" y="908720"/>
            <a:ext cx="3672408" cy="2400300"/>
          </a:xfrm>
          <a:prstGeom prst="rect">
            <a:avLst/>
          </a:prstGeom>
          <a:noFill/>
          <a:ln w="9525">
            <a:noFill/>
            <a:miter lim="800000"/>
            <a:headEnd/>
            <a:tailEnd/>
          </a:ln>
        </p:spPr>
      </p:pic>
      <p:pic>
        <p:nvPicPr>
          <p:cNvPr id="22531" name="Picture 3"/>
          <p:cNvPicPr>
            <a:picLocks noChangeAspect="1" noChangeArrowheads="1"/>
          </p:cNvPicPr>
          <p:nvPr/>
        </p:nvPicPr>
        <p:blipFill>
          <a:blip r:embed="rId4" cstate="email"/>
          <a:srcRect/>
          <a:stretch>
            <a:fillRect/>
          </a:stretch>
        </p:blipFill>
        <p:spPr bwMode="auto">
          <a:xfrm>
            <a:off x="4644008" y="908720"/>
            <a:ext cx="3810000" cy="2400300"/>
          </a:xfrm>
          <a:prstGeom prst="rect">
            <a:avLst/>
          </a:prstGeom>
          <a:noFill/>
          <a:ln w="9525">
            <a:noFill/>
            <a:miter lim="800000"/>
            <a:headEnd/>
            <a:tailEnd/>
          </a:ln>
        </p:spPr>
      </p:pic>
      <p:pic>
        <p:nvPicPr>
          <p:cNvPr id="22532" name="Picture 4"/>
          <p:cNvPicPr>
            <a:picLocks noChangeAspect="1" noChangeArrowheads="1"/>
          </p:cNvPicPr>
          <p:nvPr/>
        </p:nvPicPr>
        <p:blipFill>
          <a:blip r:embed="rId5" cstate="email"/>
          <a:srcRect/>
          <a:stretch>
            <a:fillRect/>
          </a:stretch>
        </p:blipFill>
        <p:spPr bwMode="auto">
          <a:xfrm>
            <a:off x="683568" y="3429000"/>
            <a:ext cx="3672408" cy="2390775"/>
          </a:xfrm>
          <a:prstGeom prst="rect">
            <a:avLst/>
          </a:prstGeom>
          <a:noFill/>
          <a:ln w="9525">
            <a:noFill/>
            <a:miter lim="800000"/>
            <a:headEnd/>
            <a:tailEnd/>
          </a:ln>
        </p:spPr>
      </p:pic>
      <p:pic>
        <p:nvPicPr>
          <p:cNvPr id="22533" name="Picture 5"/>
          <p:cNvPicPr>
            <a:picLocks noChangeAspect="1" noChangeArrowheads="1"/>
          </p:cNvPicPr>
          <p:nvPr/>
        </p:nvPicPr>
        <p:blipFill>
          <a:blip r:embed="rId6" cstate="email"/>
          <a:srcRect/>
          <a:stretch>
            <a:fillRect/>
          </a:stretch>
        </p:blipFill>
        <p:spPr bwMode="auto">
          <a:xfrm>
            <a:off x="4644008" y="3429000"/>
            <a:ext cx="3816424" cy="2381250"/>
          </a:xfrm>
          <a:prstGeom prst="rect">
            <a:avLst/>
          </a:prstGeom>
          <a:noFill/>
          <a:ln w="9525">
            <a:noFill/>
            <a:miter lim="800000"/>
            <a:headEnd/>
            <a:tailEnd/>
          </a:ln>
        </p:spPr>
      </p:pic>
    </p:spTree>
    <p:extLst>
      <p:ext uri="{BB962C8B-B14F-4D97-AF65-F5344CB8AC3E}">
        <p14:creationId xmlns:p14="http://schemas.microsoft.com/office/powerpoint/2010/main" val="2174012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Area that needs to remain free of buildings </a:t>
            </a:r>
            <a:br>
              <a:rPr lang="en-GB" sz="2800" dirty="0"/>
            </a:br>
            <a:r>
              <a:rPr lang="en-GB" sz="2800" dirty="0"/>
              <a:t>(41 villas, a club house and a two-storey hotel)</a:t>
            </a:r>
          </a:p>
        </p:txBody>
      </p:sp>
      <p:grpSp>
        <p:nvGrpSpPr>
          <p:cNvPr id="7" name="Group 6">
            <a:extLst>
              <a:ext uri="{FF2B5EF4-FFF2-40B4-BE49-F238E27FC236}">
                <a16:creationId xmlns:a16="http://schemas.microsoft.com/office/drawing/2014/main" id="{E0469D5F-368F-438B-8623-75A14CD5CADE}"/>
              </a:ext>
            </a:extLst>
          </p:cNvPr>
          <p:cNvGrpSpPr/>
          <p:nvPr/>
        </p:nvGrpSpPr>
        <p:grpSpPr>
          <a:xfrm>
            <a:off x="0" y="5875200"/>
            <a:ext cx="9144000" cy="982800"/>
            <a:chOff x="0" y="5875200"/>
            <a:chExt cx="9144000" cy="982800"/>
          </a:xfrm>
        </p:grpSpPr>
        <p:sp>
          <p:nvSpPr>
            <p:cNvPr id="8" name="Rectangle 7">
              <a:extLst>
                <a:ext uri="{FF2B5EF4-FFF2-40B4-BE49-F238E27FC236}">
                  <a16:creationId xmlns:a16="http://schemas.microsoft.com/office/drawing/2014/main" id="{61A5092A-4BB5-453C-9FDD-3C3B04099E8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9" name="Picture 8">
              <a:extLst>
                <a:ext uri="{FF2B5EF4-FFF2-40B4-BE49-F238E27FC236}">
                  <a16:creationId xmlns:a16="http://schemas.microsoft.com/office/drawing/2014/main" id="{2AA6CC57-C493-46F5-A87C-7A63DD724322}"/>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0" name="Straight Connector 9">
              <a:extLst>
                <a:ext uri="{FF2B5EF4-FFF2-40B4-BE49-F238E27FC236}">
                  <a16:creationId xmlns:a16="http://schemas.microsoft.com/office/drawing/2014/main" id="{52EFA743-BD1A-4571-A709-3E3D1414641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23554" name="Picture 2"/>
          <p:cNvPicPr>
            <a:picLocks noChangeAspect="1" noChangeArrowheads="1"/>
          </p:cNvPicPr>
          <p:nvPr/>
        </p:nvPicPr>
        <p:blipFill>
          <a:blip r:embed="rId3" cstate="email"/>
          <a:srcRect/>
          <a:stretch>
            <a:fillRect/>
          </a:stretch>
        </p:blipFill>
        <p:spPr bwMode="auto">
          <a:xfrm>
            <a:off x="611560" y="1412776"/>
            <a:ext cx="8020050" cy="4380359"/>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619" y="1484783"/>
            <a:ext cx="8363272" cy="3455203"/>
          </a:xfrm>
        </p:spPr>
        <p:txBody>
          <a:bodyPr>
            <a:normAutofit/>
          </a:bodyPr>
          <a:lstStyle/>
          <a:p>
            <a:pPr algn="just"/>
            <a:r>
              <a:rPr lang="en-US" sz="2200" dirty="0"/>
              <a:t>At least a </a:t>
            </a:r>
            <a:r>
              <a:rPr lang="en-US" sz="2200" b="1" dirty="0"/>
              <a:t>475m No-building Zone </a:t>
            </a:r>
            <a:r>
              <a:rPr lang="en-US" sz="2200" dirty="0"/>
              <a:t>between the golf complex and the sea</a:t>
            </a:r>
          </a:p>
          <a:p>
            <a:pPr algn="just"/>
            <a:r>
              <a:rPr lang="en-US" sz="2200" dirty="0"/>
              <a:t>Reduction of residential capacity of the project</a:t>
            </a:r>
          </a:p>
          <a:p>
            <a:r>
              <a:rPr lang="en-US" sz="2200" dirty="0"/>
              <a:t>Establish </a:t>
            </a:r>
            <a:r>
              <a:rPr lang="en-GB" sz="2200" dirty="0"/>
              <a:t>and enforce an integrated Management Plan and legally binding Conservation Decrees </a:t>
            </a:r>
            <a:endParaRPr lang="en-US" sz="2200" dirty="0"/>
          </a:p>
          <a:p>
            <a:pPr algn="just"/>
            <a:r>
              <a:rPr lang="en-US" sz="2200" dirty="0"/>
              <a:t>Funding to be allocated for the implementation of conservation and management measures, as well as careful monitoring and patrolling of the area </a:t>
            </a:r>
          </a:p>
        </p:txBody>
      </p:sp>
      <p:sp>
        <p:nvSpPr>
          <p:cNvPr id="4" name="Title 1"/>
          <p:cNvSpPr>
            <a:spLocks noGrp="1"/>
          </p:cNvSpPr>
          <p:nvPr>
            <p:ph type="title"/>
          </p:nvPr>
        </p:nvSpPr>
        <p:spPr>
          <a:xfrm>
            <a:off x="457200" y="274638"/>
            <a:ext cx="8229600" cy="1143000"/>
          </a:xfrm>
        </p:spPr>
        <p:txBody>
          <a:bodyPr/>
          <a:lstStyle/>
          <a:p>
            <a:r>
              <a:rPr lang="en-US" sz="3200" b="1" dirty="0">
                <a:latin typeface="Myriad Pro" panose="020B0503030403020204" pitchFamily="34" charset="0"/>
              </a:rPr>
              <a:t>Limni Bay Resort – </a:t>
            </a:r>
            <a:br>
              <a:rPr lang="en-US" sz="3200" b="1" dirty="0">
                <a:latin typeface="Myriad Pro" panose="020B0503030403020204" pitchFamily="34" charset="0"/>
              </a:rPr>
            </a:br>
            <a:r>
              <a:rPr lang="en-US" sz="3200" b="1" dirty="0">
                <a:latin typeface="Myriad Pro" panose="020B0503030403020204" pitchFamily="34" charset="0"/>
              </a:rPr>
              <a:t>What do we want to see?</a:t>
            </a:r>
            <a:endParaRPr lang="el-GR" sz="3200" b="1" dirty="0">
              <a:latin typeface="Myriad Pro" panose="020B0503030403020204" pitchFamily="34" charset="0"/>
            </a:endParaRPr>
          </a:p>
        </p:txBody>
      </p:sp>
      <p:sp>
        <p:nvSpPr>
          <p:cNvPr id="95236" name="AutoShape 4"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5238" name="AutoShape 6" descr="data:image/jpeg;base64,/9j/4AAQSkZJRgABAQAAAQABAAD/2wCEAAkGBhQPEBQPDxIQDxQPDw8UDw8UFBQUDxQPFBQVFBQQFBQXHCYeFxkjGRQUHy8gJCcpLCwsFR4xNTAqNSYrLCkBCQoKDgwOFA8PFC4cHBwpKSwpLCkpKSkpKSkpLCkpKSwpKS8pKSwsLCkpKSkpKSksLCwsKSksKSwsKSwpKSkpKf/AABEIALcBEwMBIgACEQEDEQH/xAAcAAACAwEBAQEAAAAAAAAAAAACAwABBAUGBwj/xAA6EAACAQMCBAQEAwcCBwAAAAAAAQIDERIhMQQFE0EiUWGRBjJxgQcjsRQVQlKh0fDB4RckM1OCk/H/xAAYAQEBAQEBAAAAAAAAAAAAAAAAAQIDBP/EACgRAQEBAAEDAwQBBQEAAAAAAAARAQIDElETMUEEFCFhQnGBkfDxUv/aAAwDAQACEQMRAD8A+VJFpBKISRzbDEJ6tvzd/f0QSiFGP3BAKJdg1EtRBAKJeIaiFiFheJeIzELAEKxLxGYlqIIViXiMxLwBCsS1EaoExBCnEmI3EigCE4kxHYlYghWJWI7ErEJCsSYjMSOIITiTEZiViUhbiDiOcSsQhVisRriDiAvEpxGuILiULsFBNXadrKz1V7S0at3LaKxAXYgeJYRaiEohqISiYbAohKIeISiFLUQlEYoBKnpfTfbv9QFYhYDMAsQsKUS8RqgWoEIXiTAdiXgCFKnpfyJiOwLUAQjAvEdgTAEIxJiPwI6YCMCOH+eo/ArApCHArAe4FYBIRgRwHOBTgCEuJWI5wKcf8/1ARiViPw+wLiVCXEFxHOILiApxKaGuJTiEJsTEY4lYlCrFh4kCGqISgMUAlEw6FqAagMUAlAiwtQCUBigEoBYUoBKA1QCVMUhSgWoDlAJQIQlQLwH9MtQFIRgXgP6ZeApGfpl4GhUydMEZsCYGnpldMpGfArA09MrphGbArA0umU6YGZxBcDS4AuAGfAFxNLgC4FIzYFOI9wBcQhDiC4j3EFxKhNgXEc4lOICcQcRziViVCcSxuJAQ9QDUBigGoHKusKUA1AaoBqACsAlTGqAagFJUAlTHKAagQIUAlAeqYSpikI6ZapmhUy1TFWEKmX0zR0y1TFIz9MnTNSpk6YpGXpk6Zq6ZOmKkZOmU6Zr6YLpipGR0ynTNfT/+AumWkZHTBcDW4AumKRkdMFwNLgC4FoyuALgaXABwFSMzgC4GlwAcS1IzuALiaHEBxFIQ4lzSeytou99bav3GOJMSkJwIPxKNEa1ANUxigMUDhXQlQDUByphqBKQlUxipjVTDVMVYSqYSpj1TCVMUIVMNUxyphqmSqQqYSpj1TCVMUhCplqmaFTCVMlIzKmX0jSqZfTFIy9MjpmvpldMUZOmC6ZsdMF0y1IxumC6ZsdMF0xSMcqYt0za6Yt0y0jI6YDga5UwHAtSMbgA4GuUBbgWpGVwAcTU4C3AVGZwBcTQ4gOJaM+JWI5xBaLULsQOxZarpqmGqY5UxipnCukIVMZGmOVMNUiUJVMNUxypDFTFCFTCVMeqQapEqs6phqmPVMJUxQhUw1THqmEqZKpCplqmaFTCVMUZ1TLVM0qmX0xRm6ZXTNXTK6YRldMB0zY6YLploxumC6ZrdMF0xRjdMW6ZtdMW6YoxygLlTNsqYt0y1IxOAqUDdKmJlTLSMcoC5QNcoC5QLUjJKItxNUoC5QLUjM4gOJocQHEtSE2KGYkFI9DGmGqY+NIZGkebudoRGmMjTHxpDI0h3JGeNMNUzTGiMjRHcRlVMNUjUqISoirGVUglSNSpBqkTuIyqkEqRqVIJUSdyxlVIJUjUqISojuWMipF9I2dAvojuIx9IrpG3okdEdyRgdMF0je6ILoF7kjA6QLpG90CnQHcRznSAdI6ToAOgTuWOY6QuVE6kqAqVAdxHLlREypHUnQM86Je5I5s6YqUDoTpGecDXcRhlAVKJsnERNFqRllEXKJokKkarMKxKDIWpHr40RkaQ1IZFHlruVGkNjSGxiNjAJCY0hipD4wGRplGdUglTNGBeACFTCVMbiEokC1ANQDUA1AjRagWojVAJUyBSiXiO6ZapkoRiU4mnpgumXNTWZxAaNMoC5I0hFiYjbBRgBncAXTNvTBdMisEqYqdM6MqYmdMiuZOmZqkDp1IGWrAtRzKkTLUR0K0TBWNZqMtQzTH1DPM6YyVIVJhy+ot/U0yG5AsPr7Fij3CGRHx5RMdS5Z5yivueTOfHy79ukRQ6CHR4JfzxdvU0UuBXmjecsZ3CYRGqB0KHL492/Y1U+Wp+Zc3GdcZwFs71XliS2ZmfK/KMmW/DOa5Nw4r6nQfAOP8Hu7IcqagnnGCa85qKv9zO7+ZGq50YvyYyNN+QMecU83HqcJpulUg7ffIa/iLhYxylxXDLWzUXlK/0jdmLy3ZmNXMxSpvyDVF+Riq/HfAwdnWz9YU5W92kK4n8S+DivBCrU8tIxX6ms48t+IzvP9Op0GFHh2cCv+JkXF9LhndO15SvbzvFJHNn+KNZfLSoL7Sb/AFLvT5Hf+ntP2RlPg36njKP4p11q40Zb6YyX6f5oVV/FKvL5YQjprjFy/Uely/3/AKm898PZPl0n2ZmrcBJdmeSXx5xEterVinZL8mnKLlZaNt6boVxnx5XtaE60nsn06cPRtqz73X2Nenz+Ge7HrocFJ9mbKXLGleVkvNuy9z5LW+NK855Z1dtnVlFZPu7WtrbQ51Tnk5t9VOq2njlKUnd7ap67PS/9jWdHnvvpvUz4fdqfKr7Wf0aZK3KcVduK+rsfAKXNXF220tpknk9O2/8AszTDmMqzxqTlFRy1lJ7LVxWStlbRLQ3vR/DPqa+5R5arpZQu9ldXf2Cqcoit5JfofCadVRnrUhFx1abvayu72Vm32XrqBxnNHlZTySWjirR0dr2Vvc5/b75X1N8vt1TltPvUgvTv7Cnyqk1/1Y+8Vr92fH+A5lKMrv8AMWOMbpNZWV0032uJ4mvUhdt1FFyfaSXomna/0uZ+33y33vrdf4djJNxnFq2947eejOLxfIIp2dainpo5xW+27Pl8uYpppyldRWKcsV4d1otW19Nf646nNJ7Rct72u213Vnv6m+P03L/0zvWzw+iVeAppv8ynLS9lUhe3nb7oy0qdJSaklNJPVTeOndSjFp/7o8Wuf/Nkqrbvi+rJtXSsmra+Kz0sK4j4gbV5ReS0k8mr6LF446O/fv8Ar1zocvLG9Z66tw8M7KUHeOSWT8Kvs9Frbt6gvh9H+Xo3pO8rR77t2201PF1fixwjGNJ2tF38MclN7yU75Ps9Xv20Rh474tr1HK1Sssmm26s5S02vqk++tu5r0OXlPWzPh9G+XTpt7fwt767oh8tfPeI/79f/ANk/7lD7Xl5PXzw+3cJ8WcC3GUuMqNvfKNRNaeqfobH8e8tpx1nKpJa+GMrfRXVmz4L+0hLiX6F+04+U9fX3nhvxU5cm1KFdJJWkoRs/S2V7+p0uG/Fbl2N8a6f8rhG9vO6lY/Oq4pm6nzWKp44Xlldy9LLRO/p5dy59PnH2/LPq33fe5fi/w1/y6FWXq3GP9xc/xf8A5eHSWtrzf+kT4xyb4lVOqpVaVOpDNOcbWlhfWMXstPNM9n/xA5daX/IybeznO/a17QxS2XuzHLv47+M/xmOnHOHLPy7XM/xY4qpJdFRpa6RUU7v1ckzk1/xL5hPwqo1kslhCCeOrvottH7HmOJ5vwtSSm4yhlJt04KWCS/h1nfWy2fd+ls9XjOFU1aXE1IWV1aEHe23zOy1ZrM3fes7Ph0OP+La1ezrVqlSzejnLv3S2XYww5pHVyjKeuzelvJ2S19f6GP8AeVFN2oOa1tnVald23cEr2t6bu/ks9LmWMk1BWTTxbbjJK3hktmt/c6Zw/TG8nUjza0k1DZqyeLTXr4Vc6PD80k7Wp01k5Jyk1jfHWytorX+702OFHm+LlgpxVReKKajHzxW7xvpa60GP4iquLg25LTDKVSfTad04XlZPfe+43iucnc4fmM5XcVGGMdU6uLlG6tGzeuy0XkHQjJyUM4xk1fG8vltk25NKKVl57HA4fntaEVGE3FJNKyjezd3ra/d+5nqcZOUspSbe93vfzM7jWa9jy6pRUnGo3Ukm7RjZqUlq9XJeG3fffQ38VxvCprCEvFBP8xrHK19HG946ruvqeEjxs3dZb/Tby+n9kaI8TUa+aXhVtNknbTTtovY57xdMsd+tzaNKd4qKUnJrCGbxato5WurXA/e06rlO3TUU6loXilHZtLyv9tWtDzzybvdtrZ3dxcqbvYuRNzXVrcdWVPCU5ODd3TzbhePgu1F73slpqLXEVXLJK6inPfO0G7NvJuy1Xzefqcx8O3uDKhL33N5HOOlQ5vgp5qnN/Kl4Wr3WyTStaNrr0sTh+Pp21lC9pWcotNOGsUpQfhvt327X04koW3QqZvMxnW6nxcNZTcrppxSv4ndXTlfw6Xdylx8MryVRq70yWX3bVn38tzmyYGRvtYrty4mlfON8U3aEknPzSetn9V7G+XO6NGeFNOcW451JRwqQt8ypYSav5Sd/Y8rcGVVLd/YnaV6zhPjLpP8AK4ejJ+FRc1nLFdkrWTlbVrvsaeP/ABBr1KcqNelRlG3gSjGChPZTSp2Uml5nhpcUl3Alxn19Celx34X1Nx058yk5OV03JWle73td6vu1/Viq/O5t6yas20otqKvbRJOyWi9l5I5k+Jk0ot6Jtpersn+i9hVzrnFjddPi+fVJym4vpKpbKMHJJ2SVtW3bTa9jnzqNu7dwSi5mYiyg4qPfLvsl5O3fzsAUQhCAOuXcC5LkDMi1MVclwHqYXUM9yXEGjMOFZoy5F5khXRhxl9JKDTtriskvTG1/uzXQnQbip5xTazkrtpYq7UW3fxXX0Rwsxiqk3i1mvYfsnDK86M6k6dvFUqQ+R5JKLtTayer8rd2zHOlRa8KnH5mnKcE3Fd/FZP0tvZnB/avCopyX8yvo3d62+liv2lu17uystdl5Ix2cvLXdnh9D+HOWcFxFNpZyrRSbp1K1KjGaWSahKTST1i7O+32PO8x5dOnJydKVOMnLDeUbeUZ7T+qON+9JKWUVGDttFaLS2id7M1cT8XcVUioT4irKKtaLk8Va9tNu79znnS5Zu7XTerk9m7l9CUppR3TTv2jbu2e25N8Kus/DHqyknJvR37tnyriOPnU+eTlb6L9NwafHTjFwjOcYy+aCk1F/VJ2e5y6v0vPqfzmf0dOH1HHh/F9Z4/lfD0ljUq0Kb1VpVKcZX+lzzPMKEabvGrSkvNTg/wBGeE6gLmZ6X0W9P36l/sc/qu7+L2sOMoLerD63u/ZCK/NqFtKl/wDxl77HkVNntfgr4OpcZw9fiqjqV5cOl0+AouKr1W1893d4ruoxb0PT6XHj764epvLXF4vnFN7KT+1jn1OY32j7vUHi6U4eCVPp66xcbT3drtrLuZXA6ceGYzvLdHLiG3e/27FddiyHRgTqN9wW7kIBCiEAhCEAhCEAhdiEAhCyFEIWQiJclyEAly7kIBLkZCAVcu5CBREuQhBTmC6hZCoHIq5ZAqIqxCAWFCo4u6bTWzWjX3IQDr0PjDioRwdedWLd+nWUa8L+eNVSS2OnGdDjeFr1Xw8eGrcOoPq0pNUKmUlHCVFt4y3acdPDZrYhDO5jWbuvJyBIQ0whCECoQhAIQhAIQhAIWWQCEIQo/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grpSp>
        <p:nvGrpSpPr>
          <p:cNvPr id="7" name="Group 6">
            <a:extLst>
              <a:ext uri="{FF2B5EF4-FFF2-40B4-BE49-F238E27FC236}">
                <a16:creationId xmlns:a16="http://schemas.microsoft.com/office/drawing/2014/main" id="{63CEF326-BDA0-4593-A579-4CA3A2E4447A}"/>
              </a:ext>
            </a:extLst>
          </p:cNvPr>
          <p:cNvGrpSpPr/>
          <p:nvPr/>
        </p:nvGrpSpPr>
        <p:grpSpPr>
          <a:xfrm>
            <a:off x="0" y="5875200"/>
            <a:ext cx="9144000" cy="982800"/>
            <a:chOff x="0" y="5875200"/>
            <a:chExt cx="9144000" cy="982800"/>
          </a:xfrm>
        </p:grpSpPr>
        <p:sp>
          <p:nvSpPr>
            <p:cNvPr id="8" name="Rectangle 7">
              <a:extLst>
                <a:ext uri="{FF2B5EF4-FFF2-40B4-BE49-F238E27FC236}">
                  <a16:creationId xmlns:a16="http://schemas.microsoft.com/office/drawing/2014/main" id="{DC576F63-6C3B-4AF8-AA74-366AD44E6FC9}"/>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9" name="Picture 8">
              <a:extLst>
                <a:ext uri="{FF2B5EF4-FFF2-40B4-BE49-F238E27FC236}">
                  <a16:creationId xmlns:a16="http://schemas.microsoft.com/office/drawing/2014/main" id="{BA0F5E7E-704D-4CB2-AF7C-5F83C2D0FB16}"/>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0" name="Straight Connector 9">
              <a:extLst>
                <a:ext uri="{FF2B5EF4-FFF2-40B4-BE49-F238E27FC236}">
                  <a16:creationId xmlns:a16="http://schemas.microsoft.com/office/drawing/2014/main" id="{60AC7FC5-AEB8-4211-BEDA-FECA26F717B7}"/>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026" name="Picture 2"/>
          <p:cNvPicPr>
            <a:picLocks noChangeAspect="1" noChangeArrowheads="1"/>
          </p:cNvPicPr>
          <p:nvPr/>
        </p:nvPicPr>
        <p:blipFill>
          <a:blip r:embed="rId3" cstate="email"/>
          <a:srcRect/>
          <a:stretch>
            <a:fillRect/>
          </a:stretch>
        </p:blipFill>
        <p:spPr bwMode="auto">
          <a:xfrm>
            <a:off x="683568" y="4509120"/>
            <a:ext cx="7526610" cy="1368152"/>
          </a:xfrm>
          <a:prstGeom prst="rect">
            <a:avLst/>
          </a:prstGeom>
          <a:noFill/>
          <a:ln w="9525">
            <a:noFill/>
            <a:miter lim="800000"/>
            <a:headEnd/>
            <a:tailEnd/>
          </a:ln>
        </p:spPr>
      </p:pic>
    </p:spTree>
    <p:extLst>
      <p:ext uri="{BB962C8B-B14F-4D97-AF65-F5344CB8AC3E}">
        <p14:creationId xmlns:p14="http://schemas.microsoft.com/office/powerpoint/2010/main" val="400349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DB848D-690D-41B7-AE31-C6E1A457139D}"/>
              </a:ext>
            </a:extLst>
          </p:cNvPr>
          <p:cNvGrpSpPr/>
          <p:nvPr/>
        </p:nvGrpSpPr>
        <p:grpSpPr>
          <a:xfrm>
            <a:off x="0" y="5875200"/>
            <a:ext cx="9144000" cy="982800"/>
            <a:chOff x="0" y="5875200"/>
            <a:chExt cx="9144000" cy="982800"/>
          </a:xfrm>
        </p:grpSpPr>
        <p:sp>
          <p:nvSpPr>
            <p:cNvPr id="7" name="Rectangle 6">
              <a:extLst>
                <a:ext uri="{FF2B5EF4-FFF2-40B4-BE49-F238E27FC236}">
                  <a16:creationId xmlns:a16="http://schemas.microsoft.com/office/drawing/2014/main" id="{04B27CDD-B2A4-4C16-9442-4240714306FE}"/>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8" name="Picture 7">
              <a:extLst>
                <a:ext uri="{FF2B5EF4-FFF2-40B4-BE49-F238E27FC236}">
                  <a16:creationId xmlns:a16="http://schemas.microsoft.com/office/drawing/2014/main" id="{681F3982-5C70-4738-8254-D93C94A2CB12}"/>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9" name="Straight Connector 8">
              <a:extLst>
                <a:ext uri="{FF2B5EF4-FFF2-40B4-BE49-F238E27FC236}">
                  <a16:creationId xmlns:a16="http://schemas.microsoft.com/office/drawing/2014/main" id="{CEC8673F-FE28-49F2-9890-953F1ED5B7E5}"/>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2053" name="Picture 5"/>
          <p:cNvPicPr>
            <a:picLocks noChangeAspect="1" noChangeArrowheads="1"/>
          </p:cNvPicPr>
          <p:nvPr/>
        </p:nvPicPr>
        <p:blipFill>
          <a:blip r:embed="rId3" cstate="print"/>
          <a:srcRect/>
          <a:stretch>
            <a:fillRect/>
          </a:stretch>
        </p:blipFill>
        <p:spPr bwMode="auto">
          <a:xfrm>
            <a:off x="0" y="0"/>
            <a:ext cx="9144000" cy="5877272"/>
          </a:xfrm>
          <a:prstGeom prst="rect">
            <a:avLst/>
          </a:prstGeom>
          <a:noFill/>
          <a:ln w="9525">
            <a:noFill/>
            <a:miter lim="800000"/>
            <a:headEnd/>
            <a:tailEnd/>
          </a:ln>
        </p:spPr>
      </p:pic>
    </p:spTree>
    <p:extLst>
      <p:ext uri="{BB962C8B-B14F-4D97-AF65-F5344CB8AC3E}">
        <p14:creationId xmlns:p14="http://schemas.microsoft.com/office/powerpoint/2010/main" val="3141940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0F00-768E-224F-B081-F0CA8F6626D7}"/>
              </a:ext>
            </a:extLst>
          </p:cNvPr>
          <p:cNvSpPr>
            <a:spLocks noGrp="1"/>
          </p:cNvSpPr>
          <p:nvPr>
            <p:ph type="title"/>
          </p:nvPr>
        </p:nvSpPr>
        <p:spPr/>
        <p:txBody>
          <a:bodyPr>
            <a:normAutofit/>
          </a:bodyPr>
          <a:lstStyle/>
          <a:p>
            <a:r>
              <a:rPr lang="en-US" sz="2400" b="1" i="0">
                <a:solidFill>
                  <a:srgbClr val="000000"/>
                </a:solidFill>
                <a:effectLst/>
                <a:latin typeface="Calibri" panose="020F0502020204030204" pitchFamily="34" charset="0"/>
              </a:rPr>
              <a:t>Polis-Gialia - Green Turtle and Loggerhead Nesting Areas</a:t>
            </a:r>
            <a:endParaRPr lang="en-US" sz="2400"/>
          </a:p>
        </p:txBody>
      </p:sp>
      <p:grpSp>
        <p:nvGrpSpPr>
          <p:cNvPr id="3" name="Group 19">
            <a:extLst>
              <a:ext uri="{FF2B5EF4-FFF2-40B4-BE49-F238E27FC236}">
                <a16:creationId xmlns:a16="http://schemas.microsoft.com/office/drawing/2014/main" id="{D79EDF77-7549-9B4A-B6D2-CEB9CAD3F338}"/>
              </a:ext>
            </a:extLst>
          </p:cNvPr>
          <p:cNvGrpSpPr/>
          <p:nvPr/>
        </p:nvGrpSpPr>
        <p:grpSpPr>
          <a:xfrm>
            <a:off x="0" y="5875200"/>
            <a:ext cx="9144000" cy="982800"/>
            <a:chOff x="0" y="5875200"/>
            <a:chExt cx="9144000" cy="982800"/>
          </a:xfrm>
        </p:grpSpPr>
        <p:sp>
          <p:nvSpPr>
            <p:cNvPr id="17" name="Rectangle 16">
              <a:extLst>
                <a:ext uri="{FF2B5EF4-FFF2-40B4-BE49-F238E27FC236}">
                  <a16:creationId xmlns:a16="http://schemas.microsoft.com/office/drawing/2014/main" id="{DD8F5301-A5A2-4848-B3E4-15B9C4585061}"/>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8" name="Picture 17">
              <a:extLst>
                <a:ext uri="{FF2B5EF4-FFF2-40B4-BE49-F238E27FC236}">
                  <a16:creationId xmlns:a16="http://schemas.microsoft.com/office/drawing/2014/main" id="{412C9C45-87DE-EC45-BD99-5E81FC03C288}"/>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9" name="Straight Connector 18">
              <a:extLst>
                <a:ext uri="{FF2B5EF4-FFF2-40B4-BE49-F238E27FC236}">
                  <a16:creationId xmlns:a16="http://schemas.microsoft.com/office/drawing/2014/main" id="{FF060BFD-63FA-4149-80AB-2FB7A44494B2}"/>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026" name="Picture 2"/>
          <p:cNvPicPr>
            <a:picLocks noChangeAspect="1" noChangeArrowheads="1"/>
          </p:cNvPicPr>
          <p:nvPr/>
        </p:nvPicPr>
        <p:blipFill>
          <a:blip r:embed="rId3" cstate="email"/>
          <a:srcRect/>
          <a:stretch>
            <a:fillRect/>
          </a:stretch>
        </p:blipFill>
        <p:spPr bwMode="auto">
          <a:xfrm>
            <a:off x="5105400" y="1124744"/>
            <a:ext cx="4038600" cy="4543425"/>
          </a:xfrm>
          <a:prstGeom prst="rect">
            <a:avLst/>
          </a:prstGeom>
          <a:noFill/>
          <a:ln w="9525">
            <a:noFill/>
            <a:miter lim="800000"/>
            <a:headEnd/>
            <a:tailEnd/>
          </a:ln>
        </p:spPr>
      </p:pic>
      <p:sp>
        <p:nvSpPr>
          <p:cNvPr id="16" name="TextBox 13">
            <a:extLst>
              <a:ext uri="{FF2B5EF4-FFF2-40B4-BE49-F238E27FC236}">
                <a16:creationId xmlns:a16="http://schemas.microsoft.com/office/drawing/2014/main" id="{38E4B4DD-7F45-2849-B2AB-725B064A0DAD}"/>
              </a:ext>
            </a:extLst>
          </p:cNvPr>
          <p:cNvSpPr txBox="1"/>
          <p:nvPr/>
        </p:nvSpPr>
        <p:spPr>
          <a:xfrm>
            <a:off x="107504" y="5228006"/>
            <a:ext cx="6696744" cy="646331"/>
          </a:xfrm>
          <a:prstGeom prst="rect">
            <a:avLst/>
          </a:prstGeom>
          <a:noFill/>
        </p:spPr>
        <p:txBody>
          <a:bodyPr wrap="square" rtlCol="0">
            <a:spAutoFit/>
          </a:bodyPr>
          <a:lstStyle/>
          <a:p>
            <a:r>
              <a:rPr lang="en-US" b="1" dirty="0"/>
              <a:t>Insufficient road light-barrier adjacent to the sea turtles nesting beach in Polis-</a:t>
            </a:r>
            <a:r>
              <a:rPr lang="en-US" b="1" dirty="0" err="1"/>
              <a:t>Gialia</a:t>
            </a:r>
            <a:r>
              <a:rPr lang="en-US" b="1" dirty="0"/>
              <a:t> area, </a:t>
            </a:r>
            <a:r>
              <a:rPr lang="en-US" b="1" dirty="0" err="1"/>
              <a:t>Chrysochou</a:t>
            </a:r>
            <a:r>
              <a:rPr lang="en-US" b="1" dirty="0"/>
              <a:t> Bay (summer 2021)</a:t>
            </a:r>
          </a:p>
        </p:txBody>
      </p:sp>
      <p:pic>
        <p:nvPicPr>
          <p:cNvPr id="11" name="Picture 5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484784"/>
            <a:ext cx="4752528" cy="3312368"/>
          </a:xfrm>
          <a:prstGeom prst="rect">
            <a:avLst/>
          </a:prstGeom>
          <a:noFill/>
          <a:ln>
            <a:noFill/>
          </a:ln>
        </p:spPr>
      </p:pic>
    </p:spTree>
    <p:extLst>
      <p:ext uri="{BB962C8B-B14F-4D97-AF65-F5344CB8AC3E}">
        <p14:creationId xmlns:p14="http://schemas.microsoft.com/office/powerpoint/2010/main" val="4164446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0F00-768E-224F-B081-F0CA8F6626D7}"/>
              </a:ext>
            </a:extLst>
          </p:cNvPr>
          <p:cNvSpPr>
            <a:spLocks noGrp="1"/>
          </p:cNvSpPr>
          <p:nvPr>
            <p:ph type="title"/>
          </p:nvPr>
        </p:nvSpPr>
        <p:spPr/>
        <p:txBody>
          <a:bodyPr>
            <a:normAutofit/>
          </a:bodyPr>
          <a:lstStyle/>
          <a:p>
            <a:r>
              <a:rPr lang="en-US" sz="2400" b="1" i="0">
                <a:solidFill>
                  <a:srgbClr val="000000"/>
                </a:solidFill>
                <a:effectLst/>
                <a:latin typeface="Calibri" panose="020F0502020204030204" pitchFamily="34" charset="0"/>
              </a:rPr>
              <a:t>Polis-Gialia - Green Turtle and Loggerhead Nesting Areas</a:t>
            </a:r>
            <a:endParaRPr lang="en-US" sz="2400"/>
          </a:p>
        </p:txBody>
      </p:sp>
      <p:grpSp>
        <p:nvGrpSpPr>
          <p:cNvPr id="3" name="Group 19">
            <a:extLst>
              <a:ext uri="{FF2B5EF4-FFF2-40B4-BE49-F238E27FC236}">
                <a16:creationId xmlns:a16="http://schemas.microsoft.com/office/drawing/2014/main" id="{D79EDF77-7549-9B4A-B6D2-CEB9CAD3F338}"/>
              </a:ext>
            </a:extLst>
          </p:cNvPr>
          <p:cNvGrpSpPr/>
          <p:nvPr/>
        </p:nvGrpSpPr>
        <p:grpSpPr>
          <a:xfrm>
            <a:off x="0" y="5875200"/>
            <a:ext cx="9144000" cy="982800"/>
            <a:chOff x="0" y="5875200"/>
            <a:chExt cx="9144000" cy="982800"/>
          </a:xfrm>
        </p:grpSpPr>
        <p:sp>
          <p:nvSpPr>
            <p:cNvPr id="17" name="Rectangle 16">
              <a:extLst>
                <a:ext uri="{FF2B5EF4-FFF2-40B4-BE49-F238E27FC236}">
                  <a16:creationId xmlns:a16="http://schemas.microsoft.com/office/drawing/2014/main" id="{DD8F5301-A5A2-4848-B3E4-15B9C4585061}"/>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18" name="Picture 17">
              <a:extLst>
                <a:ext uri="{FF2B5EF4-FFF2-40B4-BE49-F238E27FC236}">
                  <a16:creationId xmlns:a16="http://schemas.microsoft.com/office/drawing/2014/main" id="{412C9C45-87DE-EC45-BD99-5E81FC03C288}"/>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9" name="Straight Connector 18">
              <a:extLst>
                <a:ext uri="{FF2B5EF4-FFF2-40B4-BE49-F238E27FC236}">
                  <a16:creationId xmlns:a16="http://schemas.microsoft.com/office/drawing/2014/main" id="{FF060BFD-63FA-4149-80AB-2FB7A44494B2}"/>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026" name="Picture 2"/>
          <p:cNvPicPr>
            <a:picLocks noChangeAspect="1" noChangeArrowheads="1"/>
          </p:cNvPicPr>
          <p:nvPr/>
        </p:nvPicPr>
        <p:blipFill>
          <a:blip r:embed="rId3" cstate="email"/>
          <a:srcRect/>
          <a:stretch>
            <a:fillRect/>
          </a:stretch>
        </p:blipFill>
        <p:spPr bwMode="auto">
          <a:xfrm>
            <a:off x="5105400" y="1124744"/>
            <a:ext cx="4038600" cy="4543425"/>
          </a:xfrm>
          <a:prstGeom prst="rect">
            <a:avLst/>
          </a:prstGeom>
          <a:noFill/>
          <a:ln w="9525">
            <a:noFill/>
            <a:miter lim="800000"/>
            <a:headEnd/>
            <a:tailEnd/>
          </a:ln>
        </p:spPr>
      </p:pic>
      <p:sp>
        <p:nvSpPr>
          <p:cNvPr id="14" name="TextBox 13">
            <a:extLst>
              <a:ext uri="{FF2B5EF4-FFF2-40B4-BE49-F238E27FC236}">
                <a16:creationId xmlns:a16="http://schemas.microsoft.com/office/drawing/2014/main" id="{38E4B4DD-7F45-2849-B2AB-725B064A0DAD}"/>
              </a:ext>
            </a:extLst>
          </p:cNvPr>
          <p:cNvSpPr txBox="1"/>
          <p:nvPr/>
        </p:nvSpPr>
        <p:spPr>
          <a:xfrm>
            <a:off x="179512" y="5249157"/>
            <a:ext cx="5976664" cy="646331"/>
          </a:xfrm>
          <a:prstGeom prst="rect">
            <a:avLst/>
          </a:prstGeom>
          <a:noFill/>
        </p:spPr>
        <p:txBody>
          <a:bodyPr wrap="square" rtlCol="0">
            <a:spAutoFit/>
          </a:bodyPr>
          <a:lstStyle/>
          <a:p>
            <a:r>
              <a:rPr lang="en-US" b="1" dirty="0"/>
              <a:t>Light pollution adjacent to the sea turtles nesting beach in Polis-</a:t>
            </a:r>
            <a:r>
              <a:rPr lang="en-US" b="1" dirty="0" err="1"/>
              <a:t>Gialia</a:t>
            </a:r>
            <a:r>
              <a:rPr lang="en-US" b="1" dirty="0"/>
              <a:t> area, </a:t>
            </a:r>
            <a:r>
              <a:rPr lang="en-US" b="1" dirty="0" err="1"/>
              <a:t>Chrysochou</a:t>
            </a:r>
            <a:r>
              <a:rPr lang="en-US" b="1" dirty="0"/>
              <a:t> Bay (summer 2021)</a:t>
            </a:r>
          </a:p>
        </p:txBody>
      </p:sp>
      <p:pic>
        <p:nvPicPr>
          <p:cNvPr id="13" name="Picture 5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340768"/>
            <a:ext cx="4680520" cy="3168352"/>
          </a:xfrm>
          <a:prstGeom prst="rect">
            <a:avLst/>
          </a:prstGeom>
          <a:noFill/>
          <a:ln>
            <a:noFill/>
          </a:ln>
        </p:spPr>
      </p:pic>
    </p:spTree>
    <p:extLst>
      <p:ext uri="{BB962C8B-B14F-4D97-AF65-F5344CB8AC3E}">
        <p14:creationId xmlns:p14="http://schemas.microsoft.com/office/powerpoint/2010/main" val="4164446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email"/>
          <a:srcRect/>
          <a:stretch>
            <a:fillRect/>
          </a:stretch>
        </p:blipFill>
        <p:spPr bwMode="auto">
          <a:xfrm>
            <a:off x="9525" y="1000125"/>
            <a:ext cx="9124950" cy="4857750"/>
          </a:xfrm>
          <a:prstGeom prst="rect">
            <a:avLst/>
          </a:prstGeom>
          <a:noFill/>
          <a:ln w="9525">
            <a:noFill/>
            <a:miter lim="800000"/>
            <a:headEnd/>
            <a:tailEnd/>
          </a:ln>
        </p:spPr>
      </p:pic>
      <p:grpSp>
        <p:nvGrpSpPr>
          <p:cNvPr id="19" name="Group 18">
            <a:extLst>
              <a:ext uri="{FF2B5EF4-FFF2-40B4-BE49-F238E27FC236}">
                <a16:creationId xmlns:a16="http://schemas.microsoft.com/office/drawing/2014/main" id="{DBAE3D93-85A9-CA46-8714-E80E77D3B722}"/>
              </a:ext>
            </a:extLst>
          </p:cNvPr>
          <p:cNvGrpSpPr/>
          <p:nvPr/>
        </p:nvGrpSpPr>
        <p:grpSpPr>
          <a:xfrm>
            <a:off x="0" y="5875200"/>
            <a:ext cx="9144000" cy="982800"/>
            <a:chOff x="0" y="5875200"/>
            <a:chExt cx="9144000" cy="982800"/>
          </a:xfrm>
        </p:grpSpPr>
        <p:sp>
          <p:nvSpPr>
            <p:cNvPr id="20" name="Rectangle 19">
              <a:extLst>
                <a:ext uri="{FF2B5EF4-FFF2-40B4-BE49-F238E27FC236}">
                  <a16:creationId xmlns:a16="http://schemas.microsoft.com/office/drawing/2014/main" id="{6E0FFECA-A85B-0F44-9BC7-E95819360D2C}"/>
                </a:ext>
              </a:extLst>
            </p:cNvPr>
            <p:cNvSpPr/>
            <p:nvPr/>
          </p:nvSpPr>
          <p:spPr>
            <a:xfrm>
              <a:off x="0" y="5875200"/>
              <a:ext cx="9144000" cy="982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22" name="Picture 21">
              <a:extLst>
                <a:ext uri="{FF2B5EF4-FFF2-40B4-BE49-F238E27FC236}">
                  <a16:creationId xmlns:a16="http://schemas.microsoft.com/office/drawing/2014/main" id="{D5003B02-8744-1B4F-9CAA-09F48453AB44}"/>
                </a:ext>
              </a:extLst>
            </p:cNvPr>
            <p:cNvPicPr>
              <a:picLocks noChangeAspect="1"/>
            </p:cNvPicPr>
            <p:nvPr/>
          </p:nvPicPr>
          <p:blipFill>
            <a:blip r:embed="rId3" cstate="email"/>
            <a:stretch>
              <a:fillRect/>
            </a:stretch>
          </p:blipFill>
          <p:spPr>
            <a:xfrm>
              <a:off x="6778404" y="6020826"/>
              <a:ext cx="1573434" cy="564159"/>
            </a:xfrm>
            <a:prstGeom prst="rect">
              <a:avLst/>
            </a:prstGeom>
          </p:spPr>
        </p:pic>
        <p:cxnSp>
          <p:nvCxnSpPr>
            <p:cNvPr id="23" name="Straight Connector 22">
              <a:extLst>
                <a:ext uri="{FF2B5EF4-FFF2-40B4-BE49-F238E27FC236}">
                  <a16:creationId xmlns:a16="http://schemas.microsoft.com/office/drawing/2014/main" id="{9D9405CD-E8AE-7C48-BF1C-A3F1CD1F4A4E}"/>
                </a:ext>
              </a:extLst>
            </p:cNvPr>
            <p:cNvCxnSpPr/>
            <p:nvPr/>
          </p:nvCxnSpPr>
          <p:spPr>
            <a:xfrm>
              <a:off x="0" y="5876925"/>
              <a:ext cx="9144000" cy="0"/>
            </a:xfrm>
            <a:prstGeom prst="line">
              <a:avLst/>
            </a:prstGeom>
            <a:ln w="34925">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81BC44EE-BC4A-4821-A4BB-FF7A31E0C966}"/>
              </a:ext>
            </a:extLst>
          </p:cNvPr>
          <p:cNvGrpSpPr/>
          <p:nvPr/>
        </p:nvGrpSpPr>
        <p:grpSpPr>
          <a:xfrm>
            <a:off x="-1" y="16996"/>
            <a:ext cx="9144000" cy="982800"/>
            <a:chOff x="0" y="5875200"/>
            <a:chExt cx="9144000" cy="982800"/>
          </a:xfrm>
        </p:grpSpPr>
        <p:sp>
          <p:nvSpPr>
            <p:cNvPr id="11" name="Rectangle 10">
              <a:extLst>
                <a:ext uri="{FF2B5EF4-FFF2-40B4-BE49-F238E27FC236}">
                  <a16:creationId xmlns:a16="http://schemas.microsoft.com/office/drawing/2014/main" id="{ACF948F0-2B0A-4497-A051-5BAA00D74481}"/>
                </a:ext>
              </a:extLst>
            </p:cNvPr>
            <p:cNvSpPr/>
            <p:nvPr/>
          </p:nvSpPr>
          <p:spPr>
            <a:xfrm>
              <a:off x="0" y="5875200"/>
              <a:ext cx="9144000" cy="982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cxnSp>
          <p:nvCxnSpPr>
            <p:cNvPr id="13" name="Straight Connector 12">
              <a:extLst>
                <a:ext uri="{FF2B5EF4-FFF2-40B4-BE49-F238E27FC236}">
                  <a16:creationId xmlns:a16="http://schemas.microsoft.com/office/drawing/2014/main" id="{29D8F847-954A-4898-9E22-964A98370312}"/>
                </a:ext>
              </a:extLst>
            </p:cNvPr>
            <p:cNvCxnSpPr/>
            <p:nvPr/>
          </p:nvCxnSpPr>
          <p:spPr>
            <a:xfrm>
              <a:off x="0" y="5876925"/>
              <a:ext cx="9144000" cy="0"/>
            </a:xfrm>
            <a:prstGeom prst="line">
              <a:avLst/>
            </a:prstGeom>
            <a:ln w="34925">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B233A798-E5D9-4D5B-908F-71861B4E4ACE}"/>
              </a:ext>
            </a:extLst>
          </p:cNvPr>
          <p:cNvSpPr txBox="1"/>
          <p:nvPr/>
        </p:nvSpPr>
        <p:spPr>
          <a:xfrm>
            <a:off x="2714611" y="3861048"/>
            <a:ext cx="3714776" cy="830997"/>
          </a:xfrm>
          <a:prstGeom prst="rect">
            <a:avLst/>
          </a:prstGeom>
          <a:noFill/>
        </p:spPr>
        <p:txBody>
          <a:bodyPr wrap="square" rtlCol="0">
            <a:spAutoFit/>
          </a:bodyPr>
          <a:lstStyle/>
          <a:p>
            <a:pPr algn="ctr"/>
            <a:r>
              <a:rPr lang="en-US" sz="4800" b="1" dirty="0"/>
              <a:t>Thank you</a:t>
            </a:r>
            <a:endParaRPr lang="el-GR" sz="4800" b="1" dirty="0"/>
          </a:p>
        </p:txBody>
      </p:sp>
    </p:spTree>
    <p:extLst>
      <p:ext uri="{BB962C8B-B14F-4D97-AF65-F5344CB8AC3E}">
        <p14:creationId xmlns:p14="http://schemas.microsoft.com/office/powerpoint/2010/main" val="4215841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6F31B4-CF01-43C1-9A5F-C8C5EC5EA315}"/>
              </a:ext>
            </a:extLst>
          </p:cNvPr>
          <p:cNvGrpSpPr/>
          <p:nvPr/>
        </p:nvGrpSpPr>
        <p:grpSpPr>
          <a:xfrm>
            <a:off x="0" y="5875200"/>
            <a:ext cx="9144000" cy="982800"/>
            <a:chOff x="0" y="5875200"/>
            <a:chExt cx="9144000" cy="982800"/>
          </a:xfrm>
        </p:grpSpPr>
        <p:sp>
          <p:nvSpPr>
            <p:cNvPr id="6" name="Rectangle 5">
              <a:extLst>
                <a:ext uri="{FF2B5EF4-FFF2-40B4-BE49-F238E27FC236}">
                  <a16:creationId xmlns:a16="http://schemas.microsoft.com/office/drawing/2014/main" id="{6BCECC9C-C341-428D-8D27-7B6872606398}"/>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7" name="Picture 6">
              <a:extLst>
                <a:ext uri="{FF2B5EF4-FFF2-40B4-BE49-F238E27FC236}">
                  <a16:creationId xmlns:a16="http://schemas.microsoft.com/office/drawing/2014/main" id="{E388DF42-3A07-45AD-89B3-6F5A326924DF}"/>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8" name="Straight Connector 7">
              <a:extLst>
                <a:ext uri="{FF2B5EF4-FFF2-40B4-BE49-F238E27FC236}">
                  <a16:creationId xmlns:a16="http://schemas.microsoft.com/office/drawing/2014/main" id="{E5CACBD6-D5E2-44E4-8B20-87CE40BB62FD}"/>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026" name="Picture 2"/>
          <p:cNvPicPr>
            <a:picLocks noChangeAspect="1" noChangeArrowheads="1"/>
          </p:cNvPicPr>
          <p:nvPr/>
        </p:nvPicPr>
        <p:blipFill>
          <a:blip r:embed="rId3" cstate="email"/>
          <a:srcRect/>
          <a:stretch>
            <a:fillRect/>
          </a:stretch>
        </p:blipFill>
        <p:spPr bwMode="auto">
          <a:xfrm>
            <a:off x="0" y="404665"/>
            <a:ext cx="9144000" cy="5400599"/>
          </a:xfrm>
          <a:prstGeom prst="rect">
            <a:avLst/>
          </a:prstGeom>
          <a:noFill/>
          <a:ln w="9525">
            <a:noFill/>
            <a:miter lim="800000"/>
            <a:headEnd/>
            <a:tailEnd/>
          </a:ln>
        </p:spPr>
      </p:pic>
      <p:sp>
        <p:nvSpPr>
          <p:cNvPr id="9" name="8 - Ορθογώνιο"/>
          <p:cNvSpPr/>
          <p:nvPr/>
        </p:nvSpPr>
        <p:spPr>
          <a:xfrm>
            <a:off x="2915816" y="1556792"/>
            <a:ext cx="1584176"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2843808" y="4725144"/>
            <a:ext cx="1584176"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0" y="1484784"/>
            <a:ext cx="255577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a:off x="0" y="4725144"/>
            <a:ext cx="255577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4067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B00C94-F5F8-49B2-8AE1-725BC1D13C97}"/>
              </a:ext>
            </a:extLst>
          </p:cNvPr>
          <p:cNvGrpSpPr/>
          <p:nvPr/>
        </p:nvGrpSpPr>
        <p:grpSpPr>
          <a:xfrm>
            <a:off x="0" y="5875200"/>
            <a:ext cx="9144000" cy="982800"/>
            <a:chOff x="0" y="5875200"/>
            <a:chExt cx="9144000" cy="982800"/>
          </a:xfrm>
        </p:grpSpPr>
        <p:sp>
          <p:nvSpPr>
            <p:cNvPr id="5" name="Rectangle 4">
              <a:extLst>
                <a:ext uri="{FF2B5EF4-FFF2-40B4-BE49-F238E27FC236}">
                  <a16:creationId xmlns:a16="http://schemas.microsoft.com/office/drawing/2014/main" id="{6275448A-0A8E-4C80-B887-C18475AE31A0}"/>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id="{704A25A5-2242-4737-A054-E3697ECE07C1}"/>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7" name="Straight Connector 6">
              <a:extLst>
                <a:ext uri="{FF2B5EF4-FFF2-40B4-BE49-F238E27FC236}">
                  <a16:creationId xmlns:a16="http://schemas.microsoft.com/office/drawing/2014/main" id="{408513B5-43B5-4D61-875B-7F3709DF0FEF}"/>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2050" name="Picture 2"/>
          <p:cNvPicPr>
            <a:picLocks noChangeAspect="1" noChangeArrowheads="1"/>
          </p:cNvPicPr>
          <p:nvPr/>
        </p:nvPicPr>
        <p:blipFill>
          <a:blip r:embed="rId3" cstate="email"/>
          <a:srcRect/>
          <a:stretch>
            <a:fillRect/>
          </a:stretch>
        </p:blipFill>
        <p:spPr bwMode="auto">
          <a:xfrm>
            <a:off x="0" y="188640"/>
            <a:ext cx="9163050" cy="5876925"/>
          </a:xfrm>
          <a:prstGeom prst="rect">
            <a:avLst/>
          </a:prstGeom>
          <a:noFill/>
          <a:ln w="9525">
            <a:noFill/>
            <a:miter lim="800000"/>
            <a:headEnd/>
            <a:tailEnd/>
          </a:ln>
        </p:spPr>
      </p:pic>
    </p:spTree>
    <p:extLst>
      <p:ext uri="{BB962C8B-B14F-4D97-AF65-F5344CB8AC3E}">
        <p14:creationId xmlns:p14="http://schemas.microsoft.com/office/powerpoint/2010/main" val="93778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6CC918-9A4C-7C4C-A0AA-63EA73880AC4}"/>
              </a:ext>
            </a:extLst>
          </p:cNvPr>
          <p:cNvGrpSpPr/>
          <p:nvPr/>
        </p:nvGrpSpPr>
        <p:grpSpPr>
          <a:xfrm>
            <a:off x="0" y="5875200"/>
            <a:ext cx="9144000" cy="982800"/>
            <a:chOff x="0" y="5875200"/>
            <a:chExt cx="9144000" cy="982800"/>
          </a:xfrm>
        </p:grpSpPr>
        <p:sp>
          <p:nvSpPr>
            <p:cNvPr id="8" name="Rectangle 7">
              <a:extLst>
                <a:ext uri="{FF2B5EF4-FFF2-40B4-BE49-F238E27FC236}">
                  <a16:creationId xmlns:a16="http://schemas.microsoft.com/office/drawing/2014/main" id="{BDC31595-B1F1-5E47-A0F7-68CE4B6523C1}"/>
                </a:ext>
              </a:extLst>
            </p:cNvPr>
            <p:cNvSpPr/>
            <p:nvPr/>
          </p:nvSpPr>
          <p:spPr>
            <a:xfrm>
              <a:off x="0" y="5875200"/>
              <a:ext cx="9144000" cy="982800"/>
            </a:xfrm>
            <a:prstGeom prst="rect">
              <a:avLst/>
            </a:prstGeom>
            <a:solidFill>
              <a:srgbClr val="487628"/>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yriad Pro" panose="020B0503030403020204" pitchFamily="34" charset="0"/>
                <a:ea typeface="+mn-ea"/>
                <a:cs typeface="+mn-cs"/>
              </a:endParaRPr>
            </a:p>
          </p:txBody>
        </p:sp>
        <p:pic>
          <p:nvPicPr>
            <p:cNvPr id="9" name="Picture 8">
              <a:extLst>
                <a:ext uri="{FF2B5EF4-FFF2-40B4-BE49-F238E27FC236}">
                  <a16:creationId xmlns:a16="http://schemas.microsoft.com/office/drawing/2014/main" id="{9429CFA6-D308-D949-A14C-FDE757569975}"/>
                </a:ext>
              </a:extLst>
            </p:cNvPr>
            <p:cNvPicPr>
              <a:picLocks noChangeAspect="1"/>
            </p:cNvPicPr>
            <p:nvPr/>
          </p:nvPicPr>
          <p:blipFill>
            <a:blip r:embed="rId2" cstate="email"/>
            <a:stretch>
              <a:fillRect/>
            </a:stretch>
          </p:blipFill>
          <p:spPr>
            <a:xfrm>
              <a:off x="6778404" y="6020826"/>
              <a:ext cx="1573434" cy="564159"/>
            </a:xfrm>
            <a:prstGeom prst="rect">
              <a:avLst/>
            </a:prstGeom>
          </p:spPr>
        </p:pic>
        <p:cxnSp>
          <p:nvCxnSpPr>
            <p:cNvPr id="10" name="Straight Connector 9">
              <a:extLst>
                <a:ext uri="{FF2B5EF4-FFF2-40B4-BE49-F238E27FC236}">
                  <a16:creationId xmlns:a16="http://schemas.microsoft.com/office/drawing/2014/main" id="{9ABC4F52-54A4-CD47-9B96-F5E6EEBE21A0}"/>
                </a:ext>
              </a:extLst>
            </p:cNvPr>
            <p:cNvCxnSpPr/>
            <p:nvPr/>
          </p:nvCxnSpPr>
          <p:spPr>
            <a:xfrm>
              <a:off x="0" y="5876925"/>
              <a:ext cx="9144000" cy="0"/>
            </a:xfrm>
            <a:prstGeom prst="line">
              <a:avLst/>
            </a:prstGeom>
            <a:noFill/>
            <a:ln w="34925" cap="flat" cmpd="sng" algn="ctr">
              <a:solidFill>
                <a:srgbClr val="BEBE32"/>
              </a:solidFill>
              <a:prstDash val="solid"/>
            </a:ln>
            <a:effectLst/>
          </p:spPr>
        </p:cxnSp>
      </p:grpSp>
      <p:pic>
        <p:nvPicPr>
          <p:cNvPr id="1028" name="Picture 4"/>
          <p:cNvPicPr>
            <a:picLocks noChangeAspect="1" noChangeArrowheads="1"/>
          </p:cNvPicPr>
          <p:nvPr/>
        </p:nvPicPr>
        <p:blipFill>
          <a:blip r:embed="rId3" cstate="print"/>
          <a:srcRect/>
          <a:stretch>
            <a:fillRect/>
          </a:stretch>
        </p:blipFill>
        <p:spPr bwMode="auto">
          <a:xfrm>
            <a:off x="4716016" y="188640"/>
            <a:ext cx="4104456" cy="5184576"/>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395536" y="188640"/>
            <a:ext cx="4104456" cy="5112568"/>
          </a:xfrm>
          <a:prstGeom prst="rect">
            <a:avLst/>
          </a:prstGeom>
          <a:noFill/>
          <a:ln w="9525">
            <a:noFill/>
            <a:miter lim="800000"/>
            <a:headEnd/>
            <a:tailEnd/>
          </a:ln>
        </p:spPr>
      </p:pic>
      <p:sp>
        <p:nvSpPr>
          <p:cNvPr id="3" name="TextBox 2">
            <a:extLst>
              <a:ext uri="{FF2B5EF4-FFF2-40B4-BE49-F238E27FC236}">
                <a16:creationId xmlns:a16="http://schemas.microsoft.com/office/drawing/2014/main" id="{205AA136-343F-9044-8041-EA18E4A89D24}"/>
              </a:ext>
            </a:extLst>
          </p:cNvPr>
          <p:cNvSpPr txBox="1"/>
          <p:nvPr/>
        </p:nvSpPr>
        <p:spPr>
          <a:xfrm>
            <a:off x="251520" y="5157192"/>
            <a:ext cx="8892480" cy="584775"/>
          </a:xfrm>
          <a:prstGeom prst="rect">
            <a:avLst/>
          </a:prstGeom>
          <a:noFill/>
        </p:spPr>
        <p:txBody>
          <a:bodyPr wrap="square" rtlCol="0">
            <a:spAutoFit/>
          </a:bodyPr>
          <a:lstStyle/>
          <a:p>
            <a:pPr algn="just"/>
            <a:r>
              <a:rPr lang="en-GB" sz="1600" b="1" dirty="0">
                <a:effectLst/>
                <a:ea typeface="Times New Roman" panose="02020603050405020304" pitchFamily="18" charset="0"/>
              </a:rPr>
              <a:t>The official proposal for the </a:t>
            </a:r>
            <a:r>
              <a:rPr lang="en-GB" sz="1600" b="1" dirty="0" err="1">
                <a:effectLst/>
                <a:ea typeface="Times New Roman" panose="02020603050405020304" pitchFamily="18" charset="0"/>
              </a:rPr>
              <a:t>Akamas</a:t>
            </a:r>
            <a:r>
              <a:rPr lang="en-GB" sz="1600" b="1" dirty="0">
                <a:effectLst/>
                <a:ea typeface="Times New Roman" panose="02020603050405020304" pitchFamily="18" charset="0"/>
              </a:rPr>
              <a:t> National Forest Park (ANFP) </a:t>
            </a:r>
            <a:r>
              <a:rPr lang="en-GB" sz="1600" b="1" dirty="0">
                <a:ea typeface="Times New Roman" panose="02020603050405020304" pitchFamily="18" charset="0"/>
              </a:rPr>
              <a:t>entrances (red) and </a:t>
            </a:r>
            <a:r>
              <a:rPr lang="en-GB" sz="1600" b="1" dirty="0">
                <a:effectLst/>
                <a:ea typeface="Times New Roman" panose="02020603050405020304" pitchFamily="18" charset="0"/>
              </a:rPr>
              <a:t>the 14 nodes (yellow)</a:t>
            </a:r>
            <a:r>
              <a:rPr lang="en-GB" sz="1600" b="1" dirty="0">
                <a:solidFill>
                  <a:srgbClr val="000000"/>
                </a:solidFill>
                <a:effectLst/>
                <a:ea typeface="Times New Roman" panose="02020603050405020304" pitchFamily="18" charset="0"/>
              </a:rPr>
              <a:t> providing facilities such as refreshment points, toilets and souvenir stands etc</a:t>
            </a:r>
            <a:r>
              <a:rPr lang="en-GB" sz="1600" b="1" dirty="0">
                <a:solidFill>
                  <a:srgbClr val="000000"/>
                </a:solidFill>
                <a:ea typeface="Times New Roman" panose="02020603050405020304" pitchFamily="18" charset="0"/>
              </a:rPr>
              <a:t>.</a:t>
            </a:r>
            <a:endParaRPr lang="en-US" sz="1600" dirty="0">
              <a:effectLst/>
              <a:ea typeface="Times New Roman" panose="02020603050405020304" pitchFamily="18" charset="0"/>
            </a:endParaRPr>
          </a:p>
        </p:txBody>
      </p:sp>
    </p:spTree>
    <p:extLst>
      <p:ext uri="{BB962C8B-B14F-4D97-AF65-F5344CB8AC3E}">
        <p14:creationId xmlns:p14="http://schemas.microsoft.com/office/powerpoint/2010/main" val="338025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875338"/>
            <a:ext cx="9144000" cy="982662"/>
            <a:chOff x="0" y="5875200"/>
            <a:chExt cx="9144000" cy="982800"/>
          </a:xfrm>
        </p:grpSpPr>
        <p:sp>
          <p:nvSpPr>
            <p:cNvPr id="6" name="Rectangle 5"/>
            <p:cNvSpPr/>
            <p:nvPr/>
          </p:nvSpPr>
          <p:spPr>
            <a:xfrm>
              <a:off x="0" y="5875200"/>
              <a:ext cx="9144000" cy="982800"/>
            </a:xfrm>
            <a:prstGeom prst="rect">
              <a:avLst/>
            </a:prstGeom>
            <a:solidFill>
              <a:srgbClr val="487628"/>
            </a:solidFill>
            <a:ln w="9525" cap="flat" cmpd="sng" algn="ctr">
              <a:noFill/>
              <a:prstDash val="solid"/>
            </a:ln>
            <a:effectLst/>
          </p:spPr>
          <p:txBody>
            <a:bodyPr anchor="ctr"/>
            <a:lstStyle/>
            <a:p>
              <a:pPr algn="ctr" defTabSz="457200" eaLnBrk="1" fontAlgn="auto" hangingPunct="1">
                <a:spcBef>
                  <a:spcPts val="0"/>
                </a:spcBef>
                <a:spcAft>
                  <a:spcPts val="0"/>
                </a:spcAft>
                <a:defRPr/>
              </a:pPr>
              <a:endParaRPr lang="en-US" kern="0" dirty="0">
                <a:solidFill>
                  <a:srgbClr val="FFFFFF"/>
                </a:solidFill>
                <a:latin typeface="Myriad Pro" panose="020B0503030403020204" pitchFamily="34" charset="0"/>
              </a:endParaRPr>
            </a:p>
          </p:txBody>
        </p:sp>
        <p:pic>
          <p:nvPicPr>
            <p:cNvPr id="38919" name="Picture 5"/>
            <p:cNvPicPr>
              <a:picLocks noChangeAspect="1" noChangeArrowheads="1"/>
            </p:cNvPicPr>
            <p:nvPr/>
          </p:nvPicPr>
          <p:blipFill>
            <a:blip r:embed="rId2" cstate="print"/>
            <a:srcRect/>
            <a:stretch>
              <a:fillRect/>
            </a:stretch>
          </p:blipFill>
          <p:spPr bwMode="auto">
            <a:xfrm>
              <a:off x="6778404" y="6020826"/>
              <a:ext cx="1573434" cy="564159"/>
            </a:xfrm>
            <a:prstGeom prst="rect">
              <a:avLst/>
            </a:prstGeom>
            <a:noFill/>
            <a:ln w="9525">
              <a:noFill/>
              <a:miter lim="800000"/>
              <a:headEnd/>
              <a:tailEnd/>
            </a:ln>
          </p:spPr>
        </p:pic>
        <p:cxnSp>
          <p:nvCxnSpPr>
            <p:cNvPr id="38920" name="Straight Connector 7"/>
            <p:cNvCxnSpPr>
              <a:cxnSpLocks noChangeShapeType="1"/>
            </p:cNvCxnSpPr>
            <p:nvPr/>
          </p:nvCxnSpPr>
          <p:spPr bwMode="auto">
            <a:xfrm>
              <a:off x="0" y="5876787"/>
              <a:ext cx="9144000" cy="0"/>
            </a:xfrm>
            <a:prstGeom prst="line">
              <a:avLst/>
            </a:prstGeom>
            <a:noFill/>
            <a:ln w="34925" algn="ctr">
              <a:solidFill>
                <a:srgbClr val="BEBE32"/>
              </a:solidFill>
              <a:round/>
              <a:headEnd/>
              <a:tailEnd/>
            </a:ln>
          </p:spPr>
        </p:cxnSp>
      </p:grpSp>
      <p:pic>
        <p:nvPicPr>
          <p:cNvPr id="6146" name="Picture 2"/>
          <p:cNvPicPr>
            <a:picLocks noChangeAspect="1" noChangeArrowheads="1"/>
          </p:cNvPicPr>
          <p:nvPr/>
        </p:nvPicPr>
        <p:blipFill>
          <a:blip r:embed="rId3" cstate="print"/>
          <a:srcRect/>
          <a:stretch>
            <a:fillRect/>
          </a:stretch>
        </p:blipFill>
        <p:spPr bwMode="auto">
          <a:xfrm>
            <a:off x="3505200" y="685800"/>
            <a:ext cx="5029200" cy="4983565"/>
          </a:xfrm>
          <a:prstGeom prst="rect">
            <a:avLst/>
          </a:prstGeom>
          <a:noFill/>
          <a:ln w="9525">
            <a:noFill/>
            <a:miter lim="800000"/>
            <a:headEnd/>
            <a:tailEnd/>
          </a:ln>
        </p:spPr>
      </p:pic>
      <p:sp>
        <p:nvSpPr>
          <p:cNvPr id="11" name="10 - Ορθογώνιο"/>
          <p:cNvSpPr/>
          <p:nvPr/>
        </p:nvSpPr>
        <p:spPr>
          <a:xfrm>
            <a:off x="152400" y="1295400"/>
            <a:ext cx="3733800" cy="707886"/>
          </a:xfrm>
          <a:prstGeom prst="rect">
            <a:avLst/>
          </a:prstGeom>
        </p:spPr>
        <p:txBody>
          <a:bodyPr wrap="square">
            <a:spAutoFit/>
          </a:bodyPr>
          <a:lstStyle/>
          <a:p>
            <a:r>
              <a:rPr lang="en-GB" sz="2000" b="1" dirty="0" err="1"/>
              <a:t>Visitable</a:t>
            </a:r>
            <a:r>
              <a:rPr lang="en-GB" sz="2000" b="1" dirty="0"/>
              <a:t> farms </a:t>
            </a:r>
          </a:p>
          <a:p>
            <a:r>
              <a:rPr lang="en-GB" sz="2000" b="1" dirty="0"/>
              <a:t>(proposed spatial zones) </a:t>
            </a:r>
            <a:endParaRPr lang="el-GR" sz="2000" dirty="0"/>
          </a:p>
        </p:txBody>
      </p:sp>
      <p:pic>
        <p:nvPicPr>
          <p:cNvPr id="6148" name="Picture 4"/>
          <p:cNvPicPr>
            <a:picLocks noChangeAspect="1" noChangeArrowheads="1"/>
          </p:cNvPicPr>
          <p:nvPr/>
        </p:nvPicPr>
        <p:blipFill>
          <a:blip r:embed="rId4" cstate="print"/>
          <a:srcRect/>
          <a:stretch>
            <a:fillRect/>
          </a:stretch>
        </p:blipFill>
        <p:spPr bwMode="auto">
          <a:xfrm>
            <a:off x="251520" y="2060848"/>
            <a:ext cx="1190625" cy="2155442"/>
          </a:xfrm>
          <a:prstGeom prst="rect">
            <a:avLst/>
          </a:prstGeom>
          <a:noFill/>
          <a:ln w="9525">
            <a:noFill/>
            <a:miter lim="800000"/>
            <a:headEnd/>
            <a:tailEnd/>
          </a:ln>
        </p:spPr>
      </p:pic>
      <p:pic>
        <p:nvPicPr>
          <p:cNvPr id="6150" name="Picture 6"/>
          <p:cNvPicPr>
            <a:picLocks noChangeAspect="1" noChangeArrowheads="1"/>
          </p:cNvPicPr>
          <p:nvPr/>
        </p:nvPicPr>
        <p:blipFill>
          <a:blip r:embed="rId5" cstate="print"/>
          <a:srcRect/>
          <a:stretch>
            <a:fillRect/>
          </a:stretch>
        </p:blipFill>
        <p:spPr bwMode="auto">
          <a:xfrm>
            <a:off x="381000" y="4876800"/>
            <a:ext cx="819150" cy="390525"/>
          </a:xfrm>
          <a:prstGeom prst="rect">
            <a:avLst/>
          </a:prstGeom>
          <a:noFill/>
          <a:ln w="9525">
            <a:noFill/>
            <a:miter lim="800000"/>
            <a:headEnd/>
            <a:tailEnd/>
          </a:ln>
        </p:spPr>
      </p:pic>
      <p:sp>
        <p:nvSpPr>
          <p:cNvPr id="15" name="14 - Ορθογώνιο"/>
          <p:cNvSpPr/>
          <p:nvPr/>
        </p:nvSpPr>
        <p:spPr>
          <a:xfrm>
            <a:off x="179512" y="4437112"/>
            <a:ext cx="3733800" cy="400110"/>
          </a:xfrm>
          <a:prstGeom prst="rect">
            <a:avLst/>
          </a:prstGeom>
        </p:spPr>
        <p:txBody>
          <a:bodyPr wrap="square">
            <a:spAutoFit/>
          </a:bodyPr>
          <a:lstStyle/>
          <a:p>
            <a:r>
              <a:rPr lang="en-US" altLang="en-US" sz="2000" b="1" dirty="0"/>
              <a:t>Quarry zones</a:t>
            </a:r>
            <a:endParaRPr lang="el-GR" sz="2000" dirty="0"/>
          </a:p>
        </p:txBody>
      </p:sp>
      <p:sp>
        <p:nvSpPr>
          <p:cNvPr id="14" name="Title 1"/>
          <p:cNvSpPr>
            <a:spLocks noGrp="1" noChangeArrowheads="1"/>
          </p:cNvSpPr>
          <p:nvPr>
            <p:ph type="title"/>
          </p:nvPr>
        </p:nvSpPr>
        <p:spPr>
          <a:xfrm>
            <a:off x="533400" y="-228600"/>
            <a:ext cx="7794625" cy="1143000"/>
          </a:xfrm>
        </p:spPr>
        <p:txBody>
          <a:bodyPr/>
          <a:lstStyle/>
          <a:p>
            <a:pPr marL="0" indent="0"/>
            <a:r>
              <a:rPr lang="en-GB" sz="3200" b="1" dirty="0" err="1"/>
              <a:t>Akamas</a:t>
            </a:r>
            <a:r>
              <a:rPr lang="en-GB" sz="3200" b="1" dirty="0"/>
              <a:t> Local Plan </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875338"/>
            <a:ext cx="9144000" cy="982662"/>
            <a:chOff x="0" y="5875200"/>
            <a:chExt cx="9144000" cy="982800"/>
          </a:xfrm>
        </p:grpSpPr>
        <p:sp>
          <p:nvSpPr>
            <p:cNvPr id="6" name="Rectangle 5"/>
            <p:cNvSpPr/>
            <p:nvPr/>
          </p:nvSpPr>
          <p:spPr>
            <a:xfrm>
              <a:off x="0" y="5875200"/>
              <a:ext cx="9144000" cy="982800"/>
            </a:xfrm>
            <a:prstGeom prst="rect">
              <a:avLst/>
            </a:prstGeom>
            <a:solidFill>
              <a:srgbClr val="487628"/>
            </a:solidFill>
            <a:ln w="9525" cap="flat" cmpd="sng" algn="ctr">
              <a:noFill/>
              <a:prstDash val="solid"/>
            </a:ln>
            <a:effectLst/>
          </p:spPr>
          <p:txBody>
            <a:bodyPr anchor="ctr"/>
            <a:lstStyle/>
            <a:p>
              <a:pPr algn="ctr" defTabSz="457200" eaLnBrk="1" fontAlgn="auto" hangingPunct="1">
                <a:spcBef>
                  <a:spcPts val="0"/>
                </a:spcBef>
                <a:spcAft>
                  <a:spcPts val="0"/>
                </a:spcAft>
                <a:defRPr/>
              </a:pPr>
              <a:endParaRPr lang="en-US" kern="0" dirty="0">
                <a:solidFill>
                  <a:srgbClr val="FFFFFF"/>
                </a:solidFill>
                <a:latin typeface="Myriad Pro" panose="020B0503030403020204" pitchFamily="34" charset="0"/>
              </a:endParaRPr>
            </a:p>
          </p:txBody>
        </p:sp>
        <p:pic>
          <p:nvPicPr>
            <p:cNvPr id="38919" name="Picture 5"/>
            <p:cNvPicPr>
              <a:picLocks noChangeAspect="1" noChangeArrowheads="1"/>
            </p:cNvPicPr>
            <p:nvPr/>
          </p:nvPicPr>
          <p:blipFill>
            <a:blip r:embed="rId2" cstate="print"/>
            <a:srcRect/>
            <a:stretch>
              <a:fillRect/>
            </a:stretch>
          </p:blipFill>
          <p:spPr bwMode="auto">
            <a:xfrm>
              <a:off x="6778404" y="6020826"/>
              <a:ext cx="1573434" cy="564159"/>
            </a:xfrm>
            <a:prstGeom prst="rect">
              <a:avLst/>
            </a:prstGeom>
            <a:noFill/>
            <a:ln w="9525">
              <a:noFill/>
              <a:miter lim="800000"/>
              <a:headEnd/>
              <a:tailEnd/>
            </a:ln>
          </p:spPr>
        </p:pic>
        <p:cxnSp>
          <p:nvCxnSpPr>
            <p:cNvPr id="38920" name="Straight Connector 7"/>
            <p:cNvCxnSpPr>
              <a:cxnSpLocks noChangeShapeType="1"/>
            </p:cNvCxnSpPr>
            <p:nvPr/>
          </p:nvCxnSpPr>
          <p:spPr bwMode="auto">
            <a:xfrm>
              <a:off x="0" y="5876787"/>
              <a:ext cx="9144000" cy="0"/>
            </a:xfrm>
            <a:prstGeom prst="line">
              <a:avLst/>
            </a:prstGeom>
            <a:noFill/>
            <a:ln w="34925" algn="ctr">
              <a:solidFill>
                <a:srgbClr val="BEBE32"/>
              </a:solidFill>
              <a:round/>
              <a:headEnd/>
              <a:tailEnd/>
            </a:ln>
          </p:spPr>
        </p:cxnSp>
      </p:grpSp>
      <p:sp>
        <p:nvSpPr>
          <p:cNvPr id="10" name="Title 1"/>
          <p:cNvSpPr>
            <a:spLocks noGrp="1" noChangeArrowheads="1"/>
          </p:cNvSpPr>
          <p:nvPr>
            <p:ph type="title"/>
          </p:nvPr>
        </p:nvSpPr>
        <p:spPr>
          <a:xfrm>
            <a:off x="323528" y="1052736"/>
            <a:ext cx="7794625" cy="1143000"/>
          </a:xfrm>
        </p:spPr>
        <p:txBody>
          <a:bodyPr/>
          <a:lstStyle/>
          <a:p>
            <a:r>
              <a:rPr lang="el-GR" altLang="en-US" sz="3200" b="1" dirty="0">
                <a:solidFill>
                  <a:srgbClr val="487628"/>
                </a:solidFill>
                <a:latin typeface="Myriad Pro" pitchFamily="34" charset="0"/>
              </a:rPr>
              <a:t>Τοπικό Σχέδιο Ακάμα</a:t>
            </a:r>
            <a:endParaRPr lang="en-GB" altLang="en-US" sz="3200" b="1" dirty="0">
              <a:solidFill>
                <a:srgbClr val="487628"/>
              </a:solidFill>
              <a:latin typeface="Myriad Pro" pitchFamily="34" charset="0"/>
            </a:endParaRPr>
          </a:p>
        </p:txBody>
      </p:sp>
      <p:sp>
        <p:nvSpPr>
          <p:cNvPr id="12" name="11 - Ορθογώνιο"/>
          <p:cNvSpPr/>
          <p:nvPr/>
        </p:nvSpPr>
        <p:spPr>
          <a:xfrm>
            <a:off x="2362200" y="609600"/>
            <a:ext cx="4191000" cy="400110"/>
          </a:xfrm>
          <a:prstGeom prst="rect">
            <a:avLst/>
          </a:prstGeom>
        </p:spPr>
        <p:txBody>
          <a:bodyPr wrap="square">
            <a:spAutoFit/>
          </a:bodyPr>
          <a:lstStyle/>
          <a:p>
            <a:r>
              <a:rPr lang="en-US" altLang="en-US" sz="2000" b="1" dirty="0">
                <a:latin typeface="Myriad Pro" pitchFamily="34" charset="0"/>
              </a:rPr>
              <a:t>Quarry zones and </a:t>
            </a:r>
            <a:r>
              <a:rPr lang="en-US" altLang="en-US" sz="2000" b="1" dirty="0" err="1">
                <a:latin typeface="Myriad Pro" pitchFamily="34" charset="0"/>
              </a:rPr>
              <a:t>Natura</a:t>
            </a:r>
            <a:r>
              <a:rPr lang="en-US" altLang="en-US" sz="2000" b="1" dirty="0">
                <a:latin typeface="Myriad Pro" pitchFamily="34" charset="0"/>
              </a:rPr>
              <a:t> 2000</a:t>
            </a:r>
            <a:endParaRPr lang="el-GR" sz="2000" dirty="0"/>
          </a:p>
        </p:txBody>
      </p:sp>
      <p:pic>
        <p:nvPicPr>
          <p:cNvPr id="11" name="Picture 1"/>
          <p:cNvPicPr>
            <a:picLocks noChangeAspect="1" noChangeArrowheads="1"/>
          </p:cNvPicPr>
          <p:nvPr/>
        </p:nvPicPr>
        <p:blipFill>
          <a:blip r:embed="rId3" cstate="print"/>
          <a:srcRect/>
          <a:stretch>
            <a:fillRect/>
          </a:stretch>
        </p:blipFill>
        <p:spPr bwMode="auto">
          <a:xfrm>
            <a:off x="1752600" y="1447800"/>
            <a:ext cx="5562600" cy="3994150"/>
          </a:xfrm>
          <a:prstGeom prst="rect">
            <a:avLst/>
          </a:prstGeom>
          <a:noFill/>
          <a:ln w="9525">
            <a:noFill/>
            <a:miter lim="800000"/>
            <a:headEnd/>
            <a:tailEnd/>
          </a:ln>
        </p:spPr>
      </p:pic>
      <p:pic>
        <p:nvPicPr>
          <p:cNvPr id="76802" name="Picture 2" descr="73 Rousettus aegyptiacus Stock Photos, Rousettus aegyptiacus Images |  Depositphotos®"/>
          <p:cNvPicPr>
            <a:picLocks noChangeAspect="1" noChangeArrowheads="1"/>
          </p:cNvPicPr>
          <p:nvPr/>
        </p:nvPicPr>
        <p:blipFill>
          <a:blip r:embed="rId4" cstate="print"/>
          <a:srcRect/>
          <a:stretch>
            <a:fillRect/>
          </a:stretch>
        </p:blipFill>
        <p:spPr bwMode="auto">
          <a:xfrm>
            <a:off x="6553200" y="1295400"/>
            <a:ext cx="2590800" cy="1524000"/>
          </a:xfrm>
          <a:prstGeom prst="rect">
            <a:avLst/>
          </a:prstGeom>
          <a:noFill/>
        </p:spPr>
      </p:pic>
      <p:grpSp>
        <p:nvGrpSpPr>
          <p:cNvPr id="3" name="Group 9">
            <a:extLst>
              <a:ext uri="{FF2B5EF4-FFF2-40B4-BE49-F238E27FC236}">
                <a16:creationId xmlns:a16="http://schemas.microsoft.com/office/drawing/2014/main" id="{D875271A-0096-43B9-B255-8611D9257799}"/>
              </a:ext>
            </a:extLst>
          </p:cNvPr>
          <p:cNvGrpSpPr/>
          <p:nvPr/>
        </p:nvGrpSpPr>
        <p:grpSpPr>
          <a:xfrm>
            <a:off x="0" y="2819400"/>
            <a:ext cx="2438400" cy="1524000"/>
            <a:chOff x="4178156" y="2028405"/>
            <a:chExt cx="3466398" cy="2542497"/>
          </a:xfrm>
        </p:grpSpPr>
        <p:pic>
          <p:nvPicPr>
            <p:cNvPr id="15" name="Picture 10">
              <a:extLst>
                <a:ext uri="{FF2B5EF4-FFF2-40B4-BE49-F238E27FC236}">
                  <a16:creationId xmlns:a16="http://schemas.microsoft.com/office/drawing/2014/main" id="{8126FDF9-B91B-44EE-9BEA-F11FC5AFF2F6}"/>
                </a:ext>
              </a:extLst>
            </p:cNvPr>
            <p:cNvPicPr>
              <a:picLocks noChangeAspect="1"/>
            </p:cNvPicPr>
            <p:nvPr/>
          </p:nvPicPr>
          <p:blipFill>
            <a:blip r:embed="rId5" cstate="print"/>
            <a:stretch>
              <a:fillRect/>
            </a:stretch>
          </p:blipFill>
          <p:spPr>
            <a:xfrm>
              <a:off x="4178156" y="2043507"/>
              <a:ext cx="3466398" cy="2527395"/>
            </a:xfrm>
            <a:prstGeom prst="rect">
              <a:avLst/>
            </a:prstGeom>
          </p:spPr>
        </p:pic>
        <p:pic>
          <p:nvPicPr>
            <p:cNvPr id="16" name="Picture 11">
              <a:extLst>
                <a:ext uri="{FF2B5EF4-FFF2-40B4-BE49-F238E27FC236}">
                  <a16:creationId xmlns:a16="http://schemas.microsoft.com/office/drawing/2014/main" id="{9C3AB116-2805-4D64-A585-A1FEA10432B1}"/>
                </a:ext>
              </a:extLst>
            </p:cNvPr>
            <p:cNvPicPr>
              <a:picLocks noChangeAspect="1"/>
            </p:cNvPicPr>
            <p:nvPr/>
          </p:nvPicPr>
          <p:blipFill>
            <a:blip r:embed="rId6" cstate="print"/>
            <a:stretch>
              <a:fillRect/>
            </a:stretch>
          </p:blipFill>
          <p:spPr>
            <a:xfrm>
              <a:off x="5702770" y="2028405"/>
              <a:ext cx="1941783" cy="1425148"/>
            </a:xfrm>
            <a:prstGeom prst="rect">
              <a:avLst/>
            </a:prstGeom>
          </p:spPr>
        </p:pic>
      </p:grpSp>
      <p:pic>
        <p:nvPicPr>
          <p:cNvPr id="18" name="Picture 37">
            <a:extLst>
              <a:ext uri="{FF2B5EF4-FFF2-40B4-BE49-F238E27FC236}">
                <a16:creationId xmlns:a16="http://schemas.microsoft.com/office/drawing/2014/main" id="{5B2460CC-3C7F-48E6-86FB-85A4F1B572CE}"/>
              </a:ext>
            </a:extLst>
          </p:cNvPr>
          <p:cNvPicPr>
            <a:picLocks noChangeAspect="1"/>
          </p:cNvPicPr>
          <p:nvPr/>
        </p:nvPicPr>
        <p:blipFill>
          <a:blip r:embed="rId7" cstate="print"/>
          <a:stretch>
            <a:fillRect/>
          </a:stretch>
        </p:blipFill>
        <p:spPr>
          <a:xfrm>
            <a:off x="0" y="4343400"/>
            <a:ext cx="2438400" cy="1524000"/>
          </a:xfrm>
          <a:prstGeom prst="rect">
            <a:avLst/>
          </a:prstGeom>
        </p:spPr>
      </p:pic>
      <p:pic>
        <p:nvPicPr>
          <p:cNvPr id="21" name="Picture 4"/>
          <p:cNvPicPr>
            <a:picLocks noChangeAspect="1" noChangeArrowheads="1"/>
          </p:cNvPicPr>
          <p:nvPr/>
        </p:nvPicPr>
        <p:blipFill>
          <a:blip r:embed="rId8" cstate="print"/>
          <a:srcRect/>
          <a:stretch>
            <a:fillRect/>
          </a:stretch>
        </p:blipFill>
        <p:spPr bwMode="auto">
          <a:xfrm>
            <a:off x="0" y="1295400"/>
            <a:ext cx="2438400" cy="1588759"/>
          </a:xfrm>
          <a:prstGeom prst="rect">
            <a:avLst/>
          </a:prstGeom>
          <a:noFill/>
          <a:ln w="9525">
            <a:noFill/>
            <a:miter lim="800000"/>
            <a:headEnd/>
            <a:tailEnd/>
          </a:ln>
        </p:spPr>
      </p:pic>
      <p:pic>
        <p:nvPicPr>
          <p:cNvPr id="76804" name="Picture 4" descr="Σπιζαετός: Ο αετός των νησιών του Αιγαίου - Ιδέες - Απόψεις - Καταγραφές"/>
          <p:cNvPicPr>
            <a:picLocks noChangeAspect="1" noChangeArrowheads="1"/>
          </p:cNvPicPr>
          <p:nvPr/>
        </p:nvPicPr>
        <p:blipFill>
          <a:blip r:embed="rId9" cstate="print"/>
          <a:srcRect/>
          <a:stretch>
            <a:fillRect/>
          </a:stretch>
        </p:blipFill>
        <p:spPr bwMode="auto">
          <a:xfrm>
            <a:off x="6553200" y="2819400"/>
            <a:ext cx="2590800" cy="1524000"/>
          </a:xfrm>
          <a:prstGeom prst="rect">
            <a:avLst/>
          </a:prstGeom>
          <a:noFill/>
        </p:spPr>
      </p:pic>
      <p:pic>
        <p:nvPicPr>
          <p:cNvPr id="76806" name="Picture 6" descr="Peregrine Falcon Identification, All About Birds, Cornell Lab of Ornithology"/>
          <p:cNvPicPr>
            <a:picLocks noChangeAspect="1" noChangeArrowheads="1"/>
          </p:cNvPicPr>
          <p:nvPr/>
        </p:nvPicPr>
        <p:blipFill>
          <a:blip r:embed="rId10" cstate="print"/>
          <a:srcRect/>
          <a:stretch>
            <a:fillRect/>
          </a:stretch>
        </p:blipFill>
        <p:spPr bwMode="auto">
          <a:xfrm>
            <a:off x="6553201" y="4343400"/>
            <a:ext cx="2590800" cy="1524001"/>
          </a:xfrm>
          <a:prstGeom prst="rect">
            <a:avLst/>
          </a:prstGeom>
          <a:noFill/>
        </p:spPr>
      </p:pic>
      <p:sp>
        <p:nvSpPr>
          <p:cNvPr id="17" name="Title 1"/>
          <p:cNvSpPr txBox="1">
            <a:spLocks noChangeArrowheads="1"/>
          </p:cNvSpPr>
          <p:nvPr/>
        </p:nvSpPr>
        <p:spPr>
          <a:xfrm>
            <a:off x="533400" y="-228600"/>
            <a:ext cx="7794625"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chemeClr val="tx1"/>
                </a:solidFill>
                <a:effectLst/>
                <a:uLnTx/>
                <a:uFillTx/>
                <a:latin typeface="+mj-lt"/>
                <a:ea typeface="+mj-ea"/>
                <a:cs typeface="+mj-cs"/>
              </a:rPr>
              <a:t>Akamas</a:t>
            </a:r>
            <a:r>
              <a:rPr kumimoji="0" lang="en-GB" sz="3200" b="1" i="0" u="none" strike="noStrike" kern="1200" cap="none" spc="0" normalizeH="0" baseline="0" noProof="0" dirty="0">
                <a:ln>
                  <a:noFill/>
                </a:ln>
                <a:solidFill>
                  <a:schemeClr val="tx1"/>
                </a:solidFill>
                <a:effectLst/>
                <a:uLnTx/>
                <a:uFillTx/>
                <a:latin typeface="+mj-lt"/>
                <a:ea typeface="+mj-ea"/>
                <a:cs typeface="+mj-cs"/>
              </a:rPr>
              <a:t> Local Plan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18 - Ορθογώνιο"/>
          <p:cNvSpPr/>
          <p:nvPr/>
        </p:nvSpPr>
        <p:spPr>
          <a:xfrm>
            <a:off x="3851920" y="2780928"/>
            <a:ext cx="1492716" cy="369332"/>
          </a:xfrm>
          <a:prstGeom prst="rect">
            <a:avLst/>
          </a:prstGeom>
        </p:spPr>
        <p:txBody>
          <a:bodyPr wrap="none">
            <a:spAutoFit/>
          </a:bodyPr>
          <a:lstStyle/>
          <a:p>
            <a:r>
              <a:rPr lang="en-US" altLang="en-US" b="1" dirty="0" err="1">
                <a:solidFill>
                  <a:schemeClr val="bg1"/>
                </a:solidFill>
                <a:latin typeface="Myriad Pro" pitchFamily="34" charset="0"/>
              </a:rPr>
              <a:t>Natura</a:t>
            </a:r>
            <a:r>
              <a:rPr lang="en-US" altLang="en-US" b="1" dirty="0">
                <a:solidFill>
                  <a:schemeClr val="bg1"/>
                </a:solidFill>
                <a:latin typeface="Myriad Pro" pitchFamily="34" charset="0"/>
              </a:rPr>
              <a:t> 2000</a:t>
            </a:r>
            <a:endParaRPr lang="el-GR"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5">
      <a:dk1>
        <a:srgbClr val="000000"/>
      </a:dk1>
      <a:lt1>
        <a:srgbClr val="FFFFFF"/>
      </a:lt1>
      <a:dk2>
        <a:srgbClr val="575757"/>
      </a:dk2>
      <a:lt2>
        <a:srgbClr val="EEECE1"/>
      </a:lt2>
      <a:accent1>
        <a:srgbClr val="487628"/>
      </a:accent1>
      <a:accent2>
        <a:srgbClr val="BEBE32"/>
      </a:accent2>
      <a:accent3>
        <a:srgbClr val="00A7AD"/>
      </a:accent3>
      <a:accent4>
        <a:srgbClr val="92900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1847</TotalTime>
  <Words>1846</Words>
  <Application>Microsoft Office PowerPoint</Application>
  <PresentationFormat>On-screen Show (4:3)</PresentationFormat>
  <Paragraphs>149</Paragraphs>
  <Slides>42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42</vt:i4>
      </vt:variant>
    </vt:vector>
  </HeadingPairs>
  <TitlesOfParts>
    <vt:vector size="47" baseType="lpstr">
      <vt:lpstr>Arial</vt:lpstr>
      <vt:lpstr>Calibri</vt:lpstr>
      <vt:lpstr>Myriad Pro</vt:lpstr>
      <vt:lpstr>Office Theme</vt:lpstr>
      <vt:lpstr>1_Office Theme</vt:lpstr>
      <vt:lpstr>PowerPoint Presentation</vt:lpstr>
      <vt:lpstr>Akamas Peninsula and Polis-Gialia  Natura 2000 sites</vt:lpstr>
      <vt:lpstr>Akamas Peninsula  Natura 2000 sites</vt:lpstr>
      <vt:lpstr>PowerPoint Presentation</vt:lpstr>
      <vt:lpstr>PowerPoint Presentation</vt:lpstr>
      <vt:lpstr>PowerPoint Presentation</vt:lpstr>
      <vt:lpstr>PowerPoint Presentation</vt:lpstr>
      <vt:lpstr>Akamas Local Plan </vt:lpstr>
      <vt:lpstr>Τοπικό Σχέδιο Ακάμα</vt:lpstr>
      <vt:lpstr>PowerPoint Presentation</vt:lpstr>
      <vt:lpstr>Akamas Natura 2000 site What are the main issues?</vt:lpstr>
      <vt:lpstr>Akamas Natura 2000 site What are the main issues?</vt:lpstr>
      <vt:lpstr>Akamas Natura 2000 site What are the main issues?</vt:lpstr>
      <vt:lpstr>Akamas Natura 2000 site What are the main issues?</vt:lpstr>
      <vt:lpstr>Akamas Natura 2000 site What are the main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Akamas Natura 2000 site What do we want to see?</vt:lpstr>
      <vt:lpstr>Polis-Gialia  Natura 2000 sites</vt:lpstr>
      <vt:lpstr>Polis-Gialia Natura 2000 site An imminent threat to a major nesting site for Loggerhead Turtles</vt:lpstr>
      <vt:lpstr>Polis-Gialia Natura 2000 site What is its importance?</vt:lpstr>
      <vt:lpstr>The Limni Bay Resort</vt:lpstr>
      <vt:lpstr>Limni Bay Resort</vt:lpstr>
      <vt:lpstr>Limni Bay Resort What are the issues?</vt:lpstr>
      <vt:lpstr>Limni Bay Resort What are the issues?</vt:lpstr>
      <vt:lpstr>Why a 475-meter No-building Zone?</vt:lpstr>
      <vt:lpstr>Area that needs to remain free of buildings  (41 villas, a club house and a two-storey hotel)</vt:lpstr>
      <vt:lpstr>Limni Bay Resort –  What do we want to see?</vt:lpstr>
      <vt:lpstr>Polis-Gialia - Green Turtle and Loggerhead Nesting Areas</vt:lpstr>
      <vt:lpstr>Polis-Gialia - Green Turtle and Loggerhead Nesting Areas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Christoforos Panagiotou</dc:creator>
  <cp:lastModifiedBy>SAPORITO Nadia</cp:lastModifiedBy>
  <cp:revision>57</cp:revision>
  <dcterms:created xsi:type="dcterms:W3CDTF">2019-11-22T15:02:03Z</dcterms:created>
  <dcterms:modified xsi:type="dcterms:W3CDTF">2021-11-25T10:46:10Z</dcterms:modified>
</cp:coreProperties>
</file>