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870" r:id="rId1"/>
  </p:sldMasterIdLst>
  <p:sldIdLst>
    <p:sldId id="256" r:id="rId2"/>
    <p:sldId id="291" r:id="rId3"/>
    <p:sldId id="296" r:id="rId4"/>
    <p:sldId id="313" r:id="rId5"/>
    <p:sldId id="297" r:id="rId6"/>
    <p:sldId id="309" r:id="rId7"/>
    <p:sldId id="300" r:id="rId8"/>
    <p:sldId id="310" r:id="rId9"/>
    <p:sldId id="311" r:id="rId10"/>
    <p:sldId id="312" r:id="rId11"/>
    <p:sldId id="29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59213DA-8AC5-4016-AF73-6B36CD98F8E3}" type="datetimeFigureOut">
              <a:rPr lang="en-US" smtClean="0"/>
              <a:t>12/1/2021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CF27AF2-7422-47B1-97AF-0560B43F143E}"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25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73646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10272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9213DA-8AC5-4016-AF73-6B36CD98F8E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8003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9213DA-8AC5-4016-AF73-6B36CD98F8E3}"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F27AF2-7422-47B1-97AF-0560B43F143E}"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85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9213DA-8AC5-4016-AF73-6B36CD98F8E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1937475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9213DA-8AC5-4016-AF73-6B36CD98F8E3}"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89210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9213DA-8AC5-4016-AF73-6B36CD98F8E3}"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84825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213DA-8AC5-4016-AF73-6B36CD98F8E3}"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313208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213DA-8AC5-4016-AF73-6B36CD98F8E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4014384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213DA-8AC5-4016-AF73-6B36CD98F8E3}"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F27AF2-7422-47B1-97AF-0560B43F143E}" type="slidenum">
              <a:rPr lang="en-US" smtClean="0"/>
              <a:t>‹#›</a:t>
            </a:fld>
            <a:endParaRPr lang="en-US"/>
          </a:p>
        </p:txBody>
      </p:sp>
    </p:spTree>
    <p:extLst>
      <p:ext uri="{BB962C8B-B14F-4D97-AF65-F5344CB8AC3E}">
        <p14:creationId xmlns:p14="http://schemas.microsoft.com/office/powerpoint/2010/main" val="255828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59213DA-8AC5-4016-AF73-6B36CD98F8E3}" type="datetimeFigureOut">
              <a:rPr lang="en-US" smtClean="0"/>
              <a:t>12/1/2021</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CF27AF2-7422-47B1-97AF-0560B43F143E}" type="slidenum">
              <a:rPr lang="en-US" smtClean="0"/>
              <a:t>‹#›</a:t>
            </a:fld>
            <a:endParaRPr lang="en-US"/>
          </a:p>
        </p:txBody>
      </p:sp>
    </p:spTree>
    <p:extLst>
      <p:ext uri="{BB962C8B-B14F-4D97-AF65-F5344CB8AC3E}">
        <p14:creationId xmlns:p14="http://schemas.microsoft.com/office/powerpoint/2010/main" val="322775164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7C472-25B3-40CE-B475-DA5BE3A50ED7}"/>
              </a:ext>
            </a:extLst>
          </p:cNvPr>
          <p:cNvSpPr>
            <a:spLocks noGrp="1"/>
          </p:cNvSpPr>
          <p:nvPr>
            <p:ph type="ctrTitle"/>
          </p:nvPr>
        </p:nvSpPr>
        <p:spPr/>
        <p:txBody>
          <a:bodyPr>
            <a:normAutofit/>
          </a:bodyPr>
          <a:lstStyle/>
          <a:p>
            <a:r>
              <a:rPr lang="en-US" sz="4000" b="1" dirty="0">
                <a:effectLst/>
                <a:latin typeface="Calibri" panose="020F0502020204030204" pitchFamily="34" charset="0"/>
                <a:ea typeface="Calibri" panose="020F0502020204030204" pitchFamily="34" charset="0"/>
              </a:rPr>
              <a:t>SCADAR LAKE NATIONAL PARK</a:t>
            </a:r>
            <a:endParaRPr lang="en-US" sz="16600" dirty="0"/>
          </a:p>
        </p:txBody>
      </p:sp>
      <p:sp>
        <p:nvSpPr>
          <p:cNvPr id="3" name="Subtitle 2">
            <a:extLst>
              <a:ext uri="{FF2B5EF4-FFF2-40B4-BE49-F238E27FC236}">
                <a16:creationId xmlns:a16="http://schemas.microsoft.com/office/drawing/2014/main" id="{4D477004-B4D4-42FE-B3CD-3F8A3F08B0ED}"/>
              </a:ext>
            </a:extLst>
          </p:cNvPr>
          <p:cNvSpPr>
            <a:spLocks noGrp="1"/>
          </p:cNvSpPr>
          <p:nvPr>
            <p:ph type="subTitle" idx="1"/>
          </p:nvPr>
        </p:nvSpPr>
        <p:spPr>
          <a:xfrm>
            <a:off x="7755143" y="3869634"/>
            <a:ext cx="2825760" cy="1388165"/>
          </a:xfrm>
        </p:spPr>
        <p:txBody>
          <a:bodyPr>
            <a:normAutofit fontScale="77500" lnSpcReduction="20000"/>
          </a:bodyPr>
          <a:lstStyle/>
          <a:p>
            <a:r>
              <a:rPr lang="en-US" dirty="0"/>
              <a:t>MSc. Azra </a:t>
            </a:r>
            <a:r>
              <a:rPr lang="en-US" dirty="0" err="1"/>
              <a:t>Vukovi</a:t>
            </a:r>
            <a:r>
              <a:rPr lang="sr-Latn-ME" dirty="0"/>
              <a:t>ć</a:t>
            </a:r>
          </a:p>
          <a:p>
            <a:r>
              <a:rPr lang="sr-Latn-ME" dirty="0"/>
              <a:t>NGO </a:t>
            </a:r>
            <a:r>
              <a:rPr lang="sr-Latn-ME" dirty="0" err="1"/>
              <a:t>Green</a:t>
            </a:r>
            <a:r>
              <a:rPr lang="sr-Latn-ME" dirty="0"/>
              <a:t> </a:t>
            </a:r>
            <a:r>
              <a:rPr lang="sr-Latn-ME" dirty="0" err="1"/>
              <a:t>Home</a:t>
            </a:r>
            <a:r>
              <a:rPr lang="sr-Latn-ME" dirty="0"/>
              <a:t> </a:t>
            </a:r>
          </a:p>
          <a:p>
            <a:r>
              <a:rPr lang="sr-Latn-ME" dirty="0" err="1"/>
              <a:t>Citizens</a:t>
            </a:r>
            <a:r>
              <a:rPr lang="sr-Latn-ME" dirty="0"/>
              <a:t> </a:t>
            </a:r>
            <a:r>
              <a:rPr lang="sr-Latn-ME" dirty="0" err="1"/>
              <a:t>Group</a:t>
            </a:r>
            <a:r>
              <a:rPr lang="sr-Latn-ME" dirty="0"/>
              <a:t> </a:t>
            </a:r>
            <a:r>
              <a:rPr lang="sr-Latn-ME" dirty="0" err="1"/>
              <a:t>of</a:t>
            </a:r>
            <a:r>
              <a:rPr lang="sr-Latn-ME" dirty="0"/>
              <a:t> Virpazar</a:t>
            </a:r>
            <a:endParaRPr lang="en-US" dirty="0"/>
          </a:p>
          <a:p>
            <a:r>
              <a:rPr lang="en-US" dirty="0"/>
              <a:t>01.12.2021. </a:t>
            </a:r>
          </a:p>
        </p:txBody>
      </p:sp>
      <p:pic>
        <p:nvPicPr>
          <p:cNvPr id="4" name="image1.png">
            <a:extLst>
              <a:ext uri="{FF2B5EF4-FFF2-40B4-BE49-F238E27FC236}">
                <a16:creationId xmlns:a16="http://schemas.microsoft.com/office/drawing/2014/main" id="{E667FF52-EAF1-492F-8FB9-585BC938C690}"/>
              </a:ext>
            </a:extLst>
          </p:cNvPr>
          <p:cNvPicPr/>
          <p:nvPr/>
        </p:nvPicPr>
        <p:blipFill>
          <a:blip r:embed="rId2"/>
          <a:srcRect/>
          <a:stretch>
            <a:fillRect/>
          </a:stretch>
        </p:blipFill>
        <p:spPr>
          <a:xfrm>
            <a:off x="245713" y="5257799"/>
            <a:ext cx="1356995" cy="1356995"/>
          </a:xfrm>
          <a:prstGeom prst="rect">
            <a:avLst/>
          </a:prstGeom>
          <a:ln/>
        </p:spPr>
      </p:pic>
      <p:pic>
        <p:nvPicPr>
          <p:cNvPr id="6" name="Picture 5">
            <a:extLst>
              <a:ext uri="{FF2B5EF4-FFF2-40B4-BE49-F238E27FC236}">
                <a16:creationId xmlns:a16="http://schemas.microsoft.com/office/drawing/2014/main" id="{EB953EC5-2823-48A1-9104-7D2B534BF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116" y="5388008"/>
            <a:ext cx="1603171" cy="1225565"/>
          </a:xfrm>
          <a:prstGeom prst="rect">
            <a:avLst/>
          </a:prstGeom>
        </p:spPr>
      </p:pic>
    </p:spTree>
    <p:extLst>
      <p:ext uri="{BB962C8B-B14F-4D97-AF65-F5344CB8AC3E}">
        <p14:creationId xmlns:p14="http://schemas.microsoft.com/office/powerpoint/2010/main" val="6645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F000B2-60E4-495B-AFEF-96F34AC12323}"/>
              </a:ext>
            </a:extLst>
          </p:cNvPr>
          <p:cNvSpPr>
            <a:spLocks noGrp="1"/>
          </p:cNvSpPr>
          <p:nvPr>
            <p:ph idx="1"/>
          </p:nvPr>
        </p:nvSpPr>
        <p:spPr>
          <a:xfrm>
            <a:off x="1143000" y="813732"/>
            <a:ext cx="9872871" cy="5282268"/>
          </a:xfrm>
        </p:spPr>
        <p:txBody>
          <a:bodyPr/>
          <a:lstStyle/>
          <a:p>
            <a:r>
              <a:rPr lang="en-GB" sz="1800" b="1" dirty="0">
                <a:effectLst/>
                <a:latin typeface="Calibri" panose="020F0502020204030204" pitchFamily="34" charset="0"/>
                <a:ea typeface="Calibri" panose="020F0502020204030204" pitchFamily="34" charset="0"/>
              </a:rPr>
              <a:t>3. Protection as a priority.</a:t>
            </a:r>
            <a:r>
              <a:rPr lang="en-GB" sz="1800" dirty="0">
                <a:effectLst/>
                <a:latin typeface="Calibri" panose="020F0502020204030204" pitchFamily="34" charset="0"/>
                <a:ea typeface="Calibri" panose="020F0502020204030204" pitchFamily="34" charset="0"/>
              </a:rPr>
              <a:t> Finally, initiate and establish efficient and effective methods of monitoring implementation of existing laws, executed in a manner that is visible on the lake. </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B55531C-2931-4B69-AD64-0367DDE7F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808" y="1791119"/>
            <a:ext cx="6246377" cy="4174646"/>
          </a:xfrm>
          <a:prstGeom prst="rect">
            <a:avLst/>
          </a:prstGeom>
        </p:spPr>
      </p:pic>
    </p:spTree>
    <p:extLst>
      <p:ext uri="{BB962C8B-B14F-4D97-AF65-F5344CB8AC3E}">
        <p14:creationId xmlns:p14="http://schemas.microsoft.com/office/powerpoint/2010/main" val="327002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84E3-AF9E-4D44-8971-B1C68A2B767A}"/>
              </a:ext>
            </a:extLst>
          </p:cNvPr>
          <p:cNvSpPr>
            <a:spLocks noGrp="1"/>
          </p:cNvSpPr>
          <p:nvPr>
            <p:ph type="title"/>
          </p:nvPr>
        </p:nvSpPr>
        <p:spPr/>
        <p:txBody>
          <a:bodyPr/>
          <a:lstStyle/>
          <a:p>
            <a:r>
              <a:rPr lang="sr-Latn-ME" dirty="0" err="1"/>
              <a:t>Thank</a:t>
            </a:r>
            <a:r>
              <a:rPr lang="sr-Latn-ME" dirty="0"/>
              <a:t> </a:t>
            </a:r>
            <a:r>
              <a:rPr lang="sr-Latn-ME" dirty="0" err="1"/>
              <a:t>you</a:t>
            </a:r>
            <a:r>
              <a:rPr lang="en-US" dirty="0"/>
              <a:t>!</a:t>
            </a:r>
          </a:p>
        </p:txBody>
      </p:sp>
      <p:sp>
        <p:nvSpPr>
          <p:cNvPr id="3" name="Content Placeholder 2">
            <a:extLst>
              <a:ext uri="{FF2B5EF4-FFF2-40B4-BE49-F238E27FC236}">
                <a16:creationId xmlns:a16="http://schemas.microsoft.com/office/drawing/2014/main" id="{88D21FBF-8537-4234-8DCE-B49FB86C574D}"/>
              </a:ext>
            </a:extLst>
          </p:cNvPr>
          <p:cNvSpPr>
            <a:spLocks noGrp="1"/>
          </p:cNvSpPr>
          <p:nvPr>
            <p:ph idx="1"/>
          </p:nvPr>
        </p:nvSpPr>
        <p:spPr>
          <a:xfrm>
            <a:off x="1833351" y="5556916"/>
            <a:ext cx="9872871" cy="1006414"/>
          </a:xfrm>
        </p:spPr>
        <p:txBody>
          <a:bodyPr>
            <a:normAutofit fontScale="92500" lnSpcReduction="20000"/>
          </a:bodyPr>
          <a:lstStyle/>
          <a:p>
            <a:pPr marL="0" indent="0" algn="r">
              <a:spcBef>
                <a:spcPts val="0"/>
              </a:spcBef>
              <a:buNone/>
            </a:pPr>
            <a:r>
              <a:rPr lang="sr-Latn-ME" b="1" dirty="0"/>
              <a:t>Azra Vuković</a:t>
            </a:r>
          </a:p>
          <a:p>
            <a:pPr marL="0" indent="0" algn="r">
              <a:spcBef>
                <a:spcPts val="0"/>
              </a:spcBef>
              <a:buNone/>
            </a:pPr>
            <a:r>
              <a:rPr lang="sr-Latn-ME" dirty="0"/>
              <a:t>NGO </a:t>
            </a:r>
            <a:r>
              <a:rPr lang="sr-Latn-ME" dirty="0" err="1"/>
              <a:t>Green</a:t>
            </a:r>
            <a:r>
              <a:rPr lang="sr-Latn-ME" dirty="0"/>
              <a:t> </a:t>
            </a:r>
            <a:r>
              <a:rPr lang="sr-Latn-ME" dirty="0" err="1"/>
              <a:t>Home</a:t>
            </a:r>
            <a:r>
              <a:rPr lang="sr-Latn-ME" dirty="0"/>
              <a:t>, </a:t>
            </a:r>
            <a:r>
              <a:rPr lang="sr-Latn-ME" dirty="0" err="1"/>
              <a:t>Citizen’s</a:t>
            </a:r>
            <a:r>
              <a:rPr lang="sr-Latn-ME" dirty="0"/>
              <a:t> </a:t>
            </a:r>
            <a:r>
              <a:rPr lang="sr-Latn-ME" dirty="0" err="1"/>
              <a:t>Group</a:t>
            </a:r>
            <a:r>
              <a:rPr lang="sr-Latn-ME" dirty="0"/>
              <a:t> Virpazar</a:t>
            </a:r>
          </a:p>
          <a:p>
            <a:pPr marL="0" indent="0" algn="r">
              <a:spcBef>
                <a:spcPts val="0"/>
              </a:spcBef>
              <a:buNone/>
            </a:pPr>
            <a:r>
              <a:rPr lang="sr-Latn-ME" dirty="0"/>
              <a:t>+38268526061</a:t>
            </a:r>
          </a:p>
          <a:p>
            <a:pPr marL="0" indent="0" algn="r">
              <a:spcBef>
                <a:spcPts val="0"/>
              </a:spcBef>
              <a:buNone/>
            </a:pPr>
            <a:r>
              <a:rPr lang="en-US" dirty="0"/>
              <a:t>a</a:t>
            </a:r>
            <a:r>
              <a:rPr lang="sr-Latn-ME" dirty="0" err="1"/>
              <a:t>zra.vukovic</a:t>
            </a:r>
            <a:r>
              <a:rPr lang="en-US" dirty="0"/>
              <a:t>@greenhome.co.me</a:t>
            </a:r>
          </a:p>
        </p:txBody>
      </p:sp>
      <p:pic>
        <p:nvPicPr>
          <p:cNvPr id="4" name="Picture 3">
            <a:extLst>
              <a:ext uri="{FF2B5EF4-FFF2-40B4-BE49-F238E27FC236}">
                <a16:creationId xmlns:a16="http://schemas.microsoft.com/office/drawing/2014/main" id="{17913ACA-D51D-4293-A3F5-793D96DBEA1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3212" y="1723846"/>
            <a:ext cx="5943600" cy="3962400"/>
          </a:xfrm>
          <a:prstGeom prst="rect">
            <a:avLst/>
          </a:prstGeom>
        </p:spPr>
      </p:pic>
    </p:spTree>
    <p:extLst>
      <p:ext uri="{BB962C8B-B14F-4D97-AF65-F5344CB8AC3E}">
        <p14:creationId xmlns:p14="http://schemas.microsoft.com/office/powerpoint/2010/main" val="3088094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E4E7-D3AD-40F5-9C6D-107EE062BED1}"/>
              </a:ext>
            </a:extLst>
          </p:cNvPr>
          <p:cNvSpPr>
            <a:spLocks noGrp="1"/>
          </p:cNvSpPr>
          <p:nvPr>
            <p:ph type="title"/>
          </p:nvPr>
        </p:nvSpPr>
        <p:spPr/>
        <p:txBody>
          <a:bodyPr/>
          <a:lstStyle/>
          <a:p>
            <a:r>
              <a:rPr lang="en-US" dirty="0"/>
              <a:t>Importance of </a:t>
            </a:r>
            <a:r>
              <a:rPr lang="en-US" dirty="0" err="1"/>
              <a:t>Scadar</a:t>
            </a:r>
            <a:r>
              <a:rPr lang="en-US" dirty="0"/>
              <a:t> Lake</a:t>
            </a:r>
          </a:p>
        </p:txBody>
      </p:sp>
      <p:sp>
        <p:nvSpPr>
          <p:cNvPr id="3" name="Content Placeholder 2">
            <a:extLst>
              <a:ext uri="{FF2B5EF4-FFF2-40B4-BE49-F238E27FC236}">
                <a16:creationId xmlns:a16="http://schemas.microsoft.com/office/drawing/2014/main" id="{07B4AC01-67F3-4600-8F51-DD8D9050E946}"/>
              </a:ext>
            </a:extLst>
          </p:cNvPr>
          <p:cNvSpPr>
            <a:spLocks noGrp="1"/>
          </p:cNvSpPr>
          <p:nvPr>
            <p:ph idx="1"/>
          </p:nvPr>
        </p:nvSpPr>
        <p:spPr>
          <a:xfrm>
            <a:off x="1143000" y="2057400"/>
            <a:ext cx="9875520" cy="4038600"/>
          </a:xfrm>
        </p:spPr>
        <p:txBody>
          <a:bodyPr>
            <a:norm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biggest lake in South East Europe covering the area of 370km²;</a:t>
            </a:r>
          </a:p>
          <a:p>
            <a:pPr marL="0" marR="0" algn="just">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1983.</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it was proclaimed as </a:t>
            </a:r>
            <a:r>
              <a:rPr lang="en-US" sz="1800" b="1" dirty="0">
                <a:effectLst/>
                <a:latin typeface="Calibri" panose="020F0502020204030204" pitchFamily="34" charset="0"/>
                <a:ea typeface="Calibri" panose="020F0502020204030204" pitchFamily="34" charset="0"/>
                <a:cs typeface="Calibri" panose="020F0502020204030204" pitchFamily="34" charset="0"/>
              </a:rPr>
              <a:t>national park</a:t>
            </a:r>
            <a:r>
              <a:rPr lang="en-US" sz="1800" dirty="0">
                <a:effectLst/>
                <a:latin typeface="Calibri" panose="020F0502020204030204" pitchFamily="34" charset="0"/>
                <a:ea typeface="Calibri" panose="020F0502020204030204" pitchFamily="34" charset="0"/>
                <a:cs typeface="Calibri" panose="020F0502020204030204" pitchFamily="34" charset="0"/>
              </a:rPr>
              <a:t> in Montenegro, IUCN category II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territory of the lake is dominated by freshwater and wetland ecosystems. The trademark of the lake is Dalmatian pelican (</a:t>
            </a:r>
            <a:r>
              <a:rPr lang="en-US" sz="1800" i="1" dirty="0" err="1">
                <a:effectLst/>
                <a:latin typeface="Calibri" panose="020F0502020204030204" pitchFamily="34" charset="0"/>
                <a:ea typeface="Calibri" panose="020F0502020204030204" pitchFamily="34" charset="0"/>
                <a:cs typeface="Calibri" panose="020F0502020204030204" pitchFamily="34" charset="0"/>
              </a:rPr>
              <a:t>Pelicanus</a:t>
            </a:r>
            <a:r>
              <a:rPr lang="en-US" sz="1800" i="1" dirty="0">
                <a:effectLst/>
                <a:latin typeface="Calibri" panose="020F0502020204030204" pitchFamily="34" charset="0"/>
                <a:ea typeface="Calibri" panose="020F0502020204030204" pitchFamily="34" charset="0"/>
                <a:cs typeface="Calibri" panose="020F0502020204030204" pitchFamily="34" charset="0"/>
              </a:rPr>
              <a:t> crispus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From </a:t>
            </a:r>
            <a:r>
              <a:rPr lang="en-US" sz="1800" b="1" dirty="0">
                <a:effectLst/>
                <a:latin typeface="Calibri" panose="020F0502020204030204" pitchFamily="34" charset="0"/>
                <a:ea typeface="Calibri" panose="020F0502020204030204" pitchFamily="34" charset="0"/>
                <a:cs typeface="Calibri" panose="020F0502020204030204" pitchFamily="34" charset="0"/>
              </a:rPr>
              <a:t>1989 </a:t>
            </a:r>
            <a:r>
              <a:rPr lang="en-US" sz="1800" dirty="0">
                <a:effectLst/>
                <a:latin typeface="Calibri" panose="020F0502020204030204" pitchFamily="34" charset="0"/>
                <a:ea typeface="Calibri" panose="020F0502020204030204" pitchFamily="34" charset="0"/>
                <a:cs typeface="Calibri" panose="020F0502020204030204" pitchFamily="34" charset="0"/>
              </a:rPr>
              <a:t>it has</a:t>
            </a:r>
            <a:r>
              <a:rPr lang="en-US" sz="1800" b="1" dirty="0">
                <a:effectLst/>
                <a:latin typeface="Calibri" panose="020F0502020204030204" pitchFamily="34" charset="0"/>
                <a:ea typeface="Calibri" panose="020F0502020204030204" pitchFamily="34" charset="0"/>
                <a:cs typeface="Calibri" panose="020F0502020204030204" pitchFamily="34" charset="0"/>
              </a:rPr>
              <a:t> IBA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status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From </a:t>
            </a:r>
            <a:r>
              <a:rPr lang="en-US" sz="1800" b="1" dirty="0">
                <a:effectLst/>
                <a:latin typeface="Calibri" panose="020F0502020204030204" pitchFamily="34" charset="0"/>
                <a:ea typeface="Calibri" panose="020F0502020204030204" pitchFamily="34" charset="0"/>
                <a:cs typeface="Calibri" panose="020F0502020204030204" pitchFamily="34" charset="0"/>
              </a:rPr>
              <a:t>1995.</a:t>
            </a:r>
            <a:r>
              <a:rPr lang="en-US" sz="1800" dirty="0">
                <a:effectLst/>
                <a:latin typeface="Calibri" panose="020F0502020204030204" pitchFamily="34" charset="0"/>
                <a:ea typeface="Calibri" panose="020F0502020204030204" pitchFamily="34" charset="0"/>
                <a:cs typeface="Calibri" panose="020F0502020204030204" pitchFamily="34" charset="0"/>
              </a:rPr>
              <a:t> it is </a:t>
            </a:r>
            <a:r>
              <a:rPr lang="en-US" sz="1800" b="1" dirty="0">
                <a:effectLst/>
                <a:latin typeface="Calibri" panose="020F0502020204030204" pitchFamily="34" charset="0"/>
                <a:ea typeface="Calibri" panose="020F0502020204030204" pitchFamily="34" charset="0"/>
                <a:cs typeface="Calibri" panose="020F0502020204030204" pitchFamily="34" charset="0"/>
              </a:rPr>
              <a:t>Ramsar site</a:t>
            </a:r>
            <a:r>
              <a:rPr lang="en-US" sz="1800" dirty="0">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9383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C870-04D4-4ED8-83C7-4C53B5BB87DB}"/>
              </a:ext>
            </a:extLst>
          </p:cNvPr>
          <p:cNvSpPr>
            <a:spLocks noGrp="1"/>
          </p:cNvSpPr>
          <p:nvPr>
            <p:ph type="title"/>
          </p:nvPr>
        </p:nvSpPr>
        <p:spPr>
          <a:xfrm>
            <a:off x="400802" y="147226"/>
            <a:ext cx="9875520" cy="1356360"/>
          </a:xfrm>
        </p:spPr>
        <p:txBody>
          <a:bodyPr/>
          <a:lstStyle/>
          <a:p>
            <a:r>
              <a:rPr lang="en-US" dirty="0"/>
              <a:t>Threats</a:t>
            </a:r>
          </a:p>
        </p:txBody>
      </p:sp>
      <p:sp>
        <p:nvSpPr>
          <p:cNvPr id="3" name="Content Placeholder 2">
            <a:extLst>
              <a:ext uri="{FF2B5EF4-FFF2-40B4-BE49-F238E27FC236}">
                <a16:creationId xmlns:a16="http://schemas.microsoft.com/office/drawing/2014/main" id="{AFD42207-4421-4A31-9CD1-2395569FEE09}"/>
              </a:ext>
            </a:extLst>
          </p:cNvPr>
          <p:cNvSpPr>
            <a:spLocks noGrp="1"/>
          </p:cNvSpPr>
          <p:nvPr>
            <p:ph idx="1"/>
          </p:nvPr>
        </p:nvSpPr>
        <p:spPr>
          <a:xfrm>
            <a:off x="556728" y="1281972"/>
            <a:ext cx="9872871" cy="4038600"/>
          </a:xfrm>
        </p:spPr>
        <p:txBody>
          <a:bodyPr/>
          <a:lstStyle/>
          <a:p>
            <a:r>
              <a:rPr lang="en-US" dirty="0"/>
              <a:t>Illegal construction of buildings </a:t>
            </a:r>
          </a:p>
          <a:p>
            <a:r>
              <a:rPr lang="en-US" dirty="0"/>
              <a:t>Poaching</a:t>
            </a:r>
          </a:p>
          <a:p>
            <a:r>
              <a:rPr lang="en-US" dirty="0"/>
              <a:t>Illegal gravel extraction </a:t>
            </a:r>
          </a:p>
          <a:p>
            <a:r>
              <a:rPr lang="en-US" dirty="0"/>
              <a:t>Invasive species </a:t>
            </a:r>
          </a:p>
          <a:p>
            <a:r>
              <a:rPr lang="en-US" dirty="0"/>
              <a:t>Not effective waste management </a:t>
            </a:r>
          </a:p>
          <a:p>
            <a:r>
              <a:rPr lang="en-US" dirty="0"/>
              <a:t>Fires </a:t>
            </a:r>
          </a:p>
        </p:txBody>
      </p:sp>
      <p:pic>
        <p:nvPicPr>
          <p:cNvPr id="6" name="Picture 9">
            <a:extLst>
              <a:ext uri="{FF2B5EF4-FFF2-40B4-BE49-F238E27FC236}">
                <a16:creationId xmlns:a16="http://schemas.microsoft.com/office/drawing/2014/main" id="{E3E371F5-4579-45AE-A4BF-2FB4E4051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4516" y="409529"/>
            <a:ext cx="2436682" cy="324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5F21171-A057-459F-B473-D1175E60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014" y="464201"/>
            <a:ext cx="4080225" cy="2720150"/>
          </a:xfrm>
          <a:prstGeom prst="rect">
            <a:avLst/>
          </a:prstGeom>
        </p:spPr>
      </p:pic>
      <p:pic>
        <p:nvPicPr>
          <p:cNvPr id="9" name="Picture 6">
            <a:extLst>
              <a:ext uri="{FF2B5EF4-FFF2-40B4-BE49-F238E27FC236}">
                <a16:creationId xmlns:a16="http://schemas.microsoft.com/office/drawing/2014/main" id="{9B879AD0-F163-4168-92AF-A0399A4C5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116371"/>
            <a:ext cx="5036318" cy="21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1A6E09F5-05EF-4909-8D8D-D195E6292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2407" y="3846366"/>
            <a:ext cx="5358791" cy="260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40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41A0-7C88-49DE-9117-754D1D7A9302}"/>
              </a:ext>
            </a:extLst>
          </p:cNvPr>
          <p:cNvSpPr>
            <a:spLocks noGrp="1"/>
          </p:cNvSpPr>
          <p:nvPr>
            <p:ph type="title"/>
          </p:nvPr>
        </p:nvSpPr>
        <p:spPr/>
        <p:txBody>
          <a:bodyPr>
            <a:noAutofit/>
          </a:bodyPr>
          <a:lstStyle/>
          <a:p>
            <a:r>
              <a:rPr lang="en-US" sz="3200" dirty="0"/>
              <a:t>Open File No. 2016/4: </a:t>
            </a:r>
            <a:br>
              <a:rPr lang="sr-Latn-ME" sz="3200" dirty="0"/>
            </a:br>
            <a:r>
              <a:rPr lang="en-US" sz="3200" dirty="0"/>
              <a:t>Montenegro: Development of a commercial project in </a:t>
            </a:r>
            <a:r>
              <a:rPr lang="en-US" sz="3200" dirty="0" err="1"/>
              <a:t>Skadar</a:t>
            </a:r>
            <a:r>
              <a:rPr lang="en-US" sz="3200" dirty="0"/>
              <a:t> Lake National Park and candidate Emerald site</a:t>
            </a:r>
          </a:p>
        </p:txBody>
      </p:sp>
      <p:pic>
        <p:nvPicPr>
          <p:cNvPr id="4" name="Content Placeholder 3">
            <a:extLst>
              <a:ext uri="{FF2B5EF4-FFF2-40B4-BE49-F238E27FC236}">
                <a16:creationId xmlns:a16="http://schemas.microsoft.com/office/drawing/2014/main" id="{A3A2E614-C441-4E49-8A4C-6008CE1D02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993122" y="2541416"/>
            <a:ext cx="4600854" cy="3449942"/>
          </a:xfrm>
          <a:prstGeom prst="rect">
            <a:avLst/>
          </a:prstGeom>
        </p:spPr>
      </p:pic>
      <p:sp>
        <p:nvSpPr>
          <p:cNvPr id="5" name="Content Placeholder 2">
            <a:extLst>
              <a:ext uri="{FF2B5EF4-FFF2-40B4-BE49-F238E27FC236}">
                <a16:creationId xmlns:a16="http://schemas.microsoft.com/office/drawing/2014/main" id="{97C17300-3D47-4382-888D-2DB13290FC5F}"/>
              </a:ext>
            </a:extLst>
          </p:cNvPr>
          <p:cNvSpPr txBox="1">
            <a:spLocks/>
          </p:cNvSpPr>
          <p:nvPr/>
        </p:nvSpPr>
        <p:spPr>
          <a:xfrm>
            <a:off x="806570" y="2102006"/>
            <a:ext cx="6240182" cy="403860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dirty="0"/>
              <a:t>A formal Case File was opened in 2016</a:t>
            </a:r>
          </a:p>
          <a:p>
            <a:r>
              <a:rPr lang="en-US" dirty="0"/>
              <a:t>Bern Convention On-the-Spot Appraisal Mission and Ramsar Advisory Mission were implemented joint</a:t>
            </a:r>
            <a:r>
              <a:rPr lang="sr-Latn-ME" dirty="0"/>
              <a:t>l</a:t>
            </a:r>
            <a:r>
              <a:rPr lang="en-US" dirty="0"/>
              <a:t>y in 11-14 June 2018</a:t>
            </a:r>
          </a:p>
        </p:txBody>
      </p:sp>
    </p:spTree>
    <p:extLst>
      <p:ext uri="{BB962C8B-B14F-4D97-AF65-F5344CB8AC3E}">
        <p14:creationId xmlns:p14="http://schemas.microsoft.com/office/powerpoint/2010/main" val="1062817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6D997-4243-484D-84B3-39EC1EB7AC9D}"/>
              </a:ext>
            </a:extLst>
          </p:cNvPr>
          <p:cNvSpPr>
            <a:spLocks noGrp="1"/>
          </p:cNvSpPr>
          <p:nvPr>
            <p:ph type="title"/>
          </p:nvPr>
        </p:nvSpPr>
        <p:spPr>
          <a:xfrm>
            <a:off x="1143000" y="920151"/>
            <a:ext cx="9875520" cy="1356360"/>
          </a:xfrm>
        </p:spPr>
        <p:txBody>
          <a:bodyPr/>
          <a:lstStyle/>
          <a:p>
            <a:r>
              <a:rPr lang="en-US" dirty="0"/>
              <a:t>KEY FINDINGS </a:t>
            </a:r>
          </a:p>
        </p:txBody>
      </p:sp>
      <p:sp>
        <p:nvSpPr>
          <p:cNvPr id="3" name="Content Placeholder 2">
            <a:extLst>
              <a:ext uri="{FF2B5EF4-FFF2-40B4-BE49-F238E27FC236}">
                <a16:creationId xmlns:a16="http://schemas.microsoft.com/office/drawing/2014/main" id="{36964A53-E81D-46D6-9826-7EBBB10B9706}"/>
              </a:ext>
            </a:extLst>
          </p:cNvPr>
          <p:cNvSpPr>
            <a:spLocks noGrp="1"/>
          </p:cNvSpPr>
          <p:nvPr>
            <p:ph idx="1"/>
          </p:nvPr>
        </p:nvSpPr>
        <p:spPr>
          <a:xfrm>
            <a:off x="1050721" y="2384807"/>
            <a:ext cx="4752257" cy="4038600"/>
          </a:xfrm>
        </p:spPr>
        <p:txBody>
          <a:bodyPr/>
          <a:lstStyle/>
          <a:p>
            <a:pPr marL="285750" indent="-285750">
              <a:lnSpc>
                <a:spcPct val="115000"/>
              </a:lnSpc>
              <a:spcBef>
                <a:spcPts val="1000"/>
              </a:spcBef>
            </a:pPr>
            <a:r>
              <a:rPr lang="en-GB" sz="1800" b="1" u="none" strike="noStrike" dirty="0">
                <a:effectLst/>
                <a:latin typeface="Calibri" panose="020F0502020204030204" pitchFamily="34" charset="0"/>
                <a:ea typeface="Calibri" panose="020F0502020204030204" pitchFamily="34" charset="0"/>
              </a:rPr>
              <a:t>No meaningful progress from Montenegrin government on recommendations 201.</a:t>
            </a:r>
          </a:p>
          <a:p>
            <a:pPr marL="285750" indent="-285750">
              <a:lnSpc>
                <a:spcPct val="115000"/>
              </a:lnSpc>
              <a:spcBef>
                <a:spcPts val="1000"/>
              </a:spcBef>
            </a:pPr>
            <a:r>
              <a:rPr lang="en-GB" sz="1800" b="1" dirty="0">
                <a:effectLst/>
                <a:latin typeface="Calibri" panose="020F0502020204030204" pitchFamily="34" charset="0"/>
                <a:ea typeface="Calibri" panose="020F0502020204030204" pitchFamily="34" charset="0"/>
              </a:rPr>
              <a:t>Case of hotel “</a:t>
            </a:r>
            <a:r>
              <a:rPr lang="en-GB" sz="1800" b="1" dirty="0" err="1">
                <a:effectLst/>
                <a:latin typeface="Calibri" panose="020F0502020204030204" pitchFamily="34" charset="0"/>
                <a:ea typeface="Calibri" panose="020F0502020204030204" pitchFamily="34" charset="0"/>
              </a:rPr>
              <a:t>Vir</a:t>
            </a:r>
            <a:r>
              <a:rPr lang="en-GB" sz="1800" b="1" dirty="0">
                <a:effectLst/>
                <a:latin typeface="Calibri" panose="020F0502020204030204" pitchFamily="34" charset="0"/>
                <a:ea typeface="Calibri" panose="020F0502020204030204" pitchFamily="34" charset="0"/>
              </a:rPr>
              <a:t>” in </a:t>
            </a:r>
            <a:r>
              <a:rPr lang="en-GB" sz="1800" b="1" dirty="0" err="1">
                <a:effectLst/>
                <a:latin typeface="Calibri" panose="020F0502020204030204" pitchFamily="34" charset="0"/>
                <a:ea typeface="Calibri" panose="020F0502020204030204" pitchFamily="34" charset="0"/>
              </a:rPr>
              <a:t>Virpazar</a:t>
            </a:r>
            <a:r>
              <a:rPr lang="en-GB" sz="1800" b="1" dirty="0">
                <a:effectLst/>
                <a:latin typeface="Calibri" panose="020F0502020204030204" pitchFamily="34" charset="0"/>
                <a:ea typeface="Calibri" panose="020F0502020204030204" pitchFamily="34" charset="0"/>
              </a:rPr>
              <a:t> – a negative example of building practices and lack of rule of law.</a:t>
            </a:r>
            <a:endParaRPr lang="en-US" dirty="0"/>
          </a:p>
        </p:txBody>
      </p:sp>
      <p:pic>
        <p:nvPicPr>
          <p:cNvPr id="5" name="Picture 4">
            <a:extLst>
              <a:ext uri="{FF2B5EF4-FFF2-40B4-BE49-F238E27FC236}">
                <a16:creationId xmlns:a16="http://schemas.microsoft.com/office/drawing/2014/main" id="{EDF6FB2D-18B4-4EBE-B2EF-54141154C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947" y="2027979"/>
            <a:ext cx="4752256" cy="2376128"/>
          </a:xfrm>
          <a:prstGeom prst="rect">
            <a:avLst/>
          </a:prstGeom>
        </p:spPr>
      </p:pic>
    </p:spTree>
    <p:extLst>
      <p:ext uri="{BB962C8B-B14F-4D97-AF65-F5344CB8AC3E}">
        <p14:creationId xmlns:p14="http://schemas.microsoft.com/office/powerpoint/2010/main" val="1016297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8362-C04C-4A0E-A1F2-E64C0350C00D}"/>
              </a:ext>
            </a:extLst>
          </p:cNvPr>
          <p:cNvSpPr>
            <a:spLocks noGrp="1"/>
          </p:cNvSpPr>
          <p:nvPr>
            <p:ph type="title"/>
          </p:nvPr>
        </p:nvSpPr>
        <p:spPr/>
        <p:txBody>
          <a:bodyPr>
            <a:normAutofit/>
          </a:bodyPr>
          <a:lstStyle/>
          <a:p>
            <a:r>
              <a:rPr lang="en-GB" sz="2400" b="1" dirty="0">
                <a:effectLst/>
                <a:latin typeface="Calibri" panose="020F0502020204030204" pitchFamily="34" charset="0"/>
                <a:ea typeface="Calibri" panose="020F0502020204030204" pitchFamily="34" charset="0"/>
              </a:rPr>
              <a:t>Case of hotel “</a:t>
            </a:r>
            <a:r>
              <a:rPr lang="en-GB" sz="2400" b="1" dirty="0" err="1">
                <a:effectLst/>
                <a:latin typeface="Calibri" panose="020F0502020204030204" pitchFamily="34" charset="0"/>
                <a:ea typeface="Calibri" panose="020F0502020204030204" pitchFamily="34" charset="0"/>
              </a:rPr>
              <a:t>Vir</a:t>
            </a:r>
            <a:r>
              <a:rPr lang="en-GB" sz="2400" b="1" dirty="0">
                <a:effectLst/>
                <a:latin typeface="Calibri" panose="020F0502020204030204" pitchFamily="34" charset="0"/>
                <a:ea typeface="Calibri" panose="020F0502020204030204" pitchFamily="34" charset="0"/>
              </a:rPr>
              <a:t>” in </a:t>
            </a:r>
            <a:r>
              <a:rPr lang="en-GB" sz="2400" b="1" dirty="0" err="1">
                <a:effectLst/>
                <a:latin typeface="Calibri" panose="020F0502020204030204" pitchFamily="34" charset="0"/>
                <a:ea typeface="Calibri" panose="020F0502020204030204" pitchFamily="34" charset="0"/>
              </a:rPr>
              <a:t>Virpazar</a:t>
            </a:r>
            <a:r>
              <a:rPr lang="en-GB" sz="2400" b="1" dirty="0">
                <a:effectLst/>
                <a:latin typeface="Calibri" panose="020F0502020204030204" pitchFamily="34" charset="0"/>
                <a:ea typeface="Calibri" panose="020F0502020204030204" pitchFamily="34" charset="0"/>
              </a:rPr>
              <a:t> – a negative example of building practices and lack of rule of law</a:t>
            </a:r>
            <a:endParaRPr lang="en-US" sz="5400" dirty="0"/>
          </a:p>
        </p:txBody>
      </p:sp>
      <p:sp>
        <p:nvSpPr>
          <p:cNvPr id="3" name="Content Placeholder 2">
            <a:extLst>
              <a:ext uri="{FF2B5EF4-FFF2-40B4-BE49-F238E27FC236}">
                <a16:creationId xmlns:a16="http://schemas.microsoft.com/office/drawing/2014/main" id="{A4C67E10-E161-4337-9602-9CBC2701186A}"/>
              </a:ext>
            </a:extLst>
          </p:cNvPr>
          <p:cNvSpPr>
            <a:spLocks noGrp="1"/>
          </p:cNvSpPr>
          <p:nvPr>
            <p:ph idx="1"/>
          </p:nvPr>
        </p:nvSpPr>
        <p:spPr>
          <a:xfrm>
            <a:off x="1143000" y="2057400"/>
            <a:ext cx="5131965" cy="4038600"/>
          </a:xfrm>
        </p:spPr>
        <p:txBody>
          <a:bodyPr/>
          <a:lstStyle/>
          <a:p>
            <a:r>
              <a:rPr lang="en-GB" sz="1800" dirty="0">
                <a:effectLst/>
                <a:latin typeface="Calibri" panose="020F0502020204030204" pitchFamily="34" charset="0"/>
                <a:ea typeface="Calibri" panose="020F0502020204030204" pitchFamily="34" charset="0"/>
              </a:rPr>
              <a:t>Hotel </a:t>
            </a:r>
            <a:r>
              <a:rPr lang="en-GB" sz="1800" dirty="0" err="1">
                <a:effectLst/>
                <a:latin typeface="Calibri" panose="020F0502020204030204" pitchFamily="34" charset="0"/>
                <a:ea typeface="Calibri" panose="020F0502020204030204" pitchFamily="34" charset="0"/>
              </a:rPr>
              <a:t>Vir</a:t>
            </a:r>
            <a:r>
              <a:rPr lang="en-GB" sz="1800" dirty="0">
                <a:effectLst/>
                <a:latin typeface="Calibri" panose="020F0502020204030204" pitchFamily="34" charset="0"/>
                <a:ea typeface="Calibri" panose="020F0502020204030204" pitchFamily="34" charset="0"/>
              </a:rPr>
              <a:t> (previously “13 Jul”) was built in 1981, architecturally inspired by traditional house building in the region of </a:t>
            </a:r>
            <a:r>
              <a:rPr lang="en-GB" sz="1800" dirty="0" err="1">
                <a:effectLst/>
                <a:latin typeface="Calibri" panose="020F0502020204030204" pitchFamily="34" charset="0"/>
                <a:ea typeface="Calibri" panose="020F0502020204030204" pitchFamily="34" charset="0"/>
              </a:rPr>
              <a:t>Crmnica</a:t>
            </a:r>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proposal for its reconstruction has been twice rejected by the main Architect of Montenegro, only to be approved in February this year directly by Mr Ratko Mitrovic, Minister of Ecology, Spatial Planning and Urbanism. </a:t>
            </a:r>
          </a:p>
          <a:p>
            <a:r>
              <a:rPr lang="en-GB" sz="1800" dirty="0">
                <a:effectLst/>
                <a:latin typeface="Calibri" panose="020F0502020204030204" pitchFamily="34" charset="0"/>
                <a:ea typeface="Calibri" panose="020F0502020204030204" pitchFamily="34" charset="0"/>
              </a:rPr>
              <a:t>Note that this is a Minister who has been known to be involved in illegal building practices himself.</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image2.jpg">
            <a:extLst>
              <a:ext uri="{FF2B5EF4-FFF2-40B4-BE49-F238E27FC236}">
                <a16:creationId xmlns:a16="http://schemas.microsoft.com/office/drawing/2014/main" id="{35CAA7E9-7960-4E38-B5F5-78989C5D227D}"/>
              </a:ext>
            </a:extLst>
          </p:cNvPr>
          <p:cNvPicPr/>
          <p:nvPr/>
        </p:nvPicPr>
        <p:blipFill>
          <a:blip r:embed="rId2"/>
          <a:srcRect/>
          <a:stretch>
            <a:fillRect/>
          </a:stretch>
        </p:blipFill>
        <p:spPr>
          <a:xfrm>
            <a:off x="6624846" y="1349468"/>
            <a:ext cx="4391025" cy="3773170"/>
          </a:xfrm>
          <a:prstGeom prst="rect">
            <a:avLst/>
          </a:prstGeom>
          <a:ln/>
        </p:spPr>
      </p:pic>
    </p:spTree>
    <p:extLst>
      <p:ext uri="{BB962C8B-B14F-4D97-AF65-F5344CB8AC3E}">
        <p14:creationId xmlns:p14="http://schemas.microsoft.com/office/powerpoint/2010/main" val="2579531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CCC-4671-4585-B179-3F1C477A86AC}"/>
              </a:ext>
            </a:extLst>
          </p:cNvPr>
          <p:cNvSpPr>
            <a:spLocks noGrp="1"/>
          </p:cNvSpPr>
          <p:nvPr>
            <p:ph type="title"/>
          </p:nvPr>
        </p:nvSpPr>
        <p:spPr/>
        <p:txBody>
          <a:bodyPr>
            <a:normAutofit/>
          </a:bodyPr>
          <a:lstStyle/>
          <a:p>
            <a:r>
              <a:rPr lang="en-US" sz="4000" dirty="0"/>
              <a:t>Highway </a:t>
            </a:r>
            <a:r>
              <a:rPr lang="sr-Latn-ME" sz="4000" dirty="0"/>
              <a:t>Bar-</a:t>
            </a:r>
            <a:r>
              <a:rPr lang="sr-Latn-ME" sz="4000" dirty="0" err="1"/>
              <a:t>Boljare</a:t>
            </a:r>
            <a:r>
              <a:rPr lang="sr-Latn-ME" sz="4000" dirty="0"/>
              <a:t> </a:t>
            </a:r>
            <a:endParaRPr lang="en-US" sz="4000" dirty="0"/>
          </a:p>
        </p:txBody>
      </p:sp>
      <p:sp>
        <p:nvSpPr>
          <p:cNvPr id="3" name="Content Placeholder 2">
            <a:extLst>
              <a:ext uri="{FF2B5EF4-FFF2-40B4-BE49-F238E27FC236}">
                <a16:creationId xmlns:a16="http://schemas.microsoft.com/office/drawing/2014/main" id="{25F26D59-9548-46A8-BD33-567ACB955932}"/>
              </a:ext>
            </a:extLst>
          </p:cNvPr>
          <p:cNvSpPr>
            <a:spLocks noGrp="1"/>
          </p:cNvSpPr>
          <p:nvPr>
            <p:ph idx="1"/>
          </p:nvPr>
        </p:nvSpPr>
        <p:spPr>
          <a:xfrm>
            <a:off x="815196" y="1781355"/>
            <a:ext cx="6767423" cy="4038600"/>
          </a:xfrm>
        </p:spPr>
        <p:txBody>
          <a:bodyPr>
            <a:normAutofit/>
          </a:bodyPr>
          <a:lstStyle/>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Part of the planed highway goes 50 km through NP </a:t>
            </a:r>
            <a:r>
              <a:rPr lang="en-US" sz="1800" dirty="0" err="1">
                <a:effectLst/>
                <a:latin typeface="Calibri" panose="020F0502020204030204" pitchFamily="34" charset="0"/>
                <a:ea typeface="Calibri" panose="020F0502020204030204" pitchFamily="34" charset="0"/>
                <a:cs typeface="Calibri" panose="020F0502020204030204" pitchFamily="34" charset="0"/>
              </a:rPr>
              <a:t>Skadar</a:t>
            </a:r>
            <a:r>
              <a:rPr lang="sr-Latn-ME" sz="1800" dirty="0">
                <a:effectLst/>
                <a:latin typeface="Calibri" panose="020F0502020204030204" pitchFamily="34" charset="0"/>
                <a:ea typeface="Calibri" panose="020F0502020204030204" pitchFamily="34" charset="0"/>
                <a:cs typeface="Calibri" panose="020F0502020204030204" pitchFamily="34" charset="0"/>
              </a:rPr>
              <a:t> L</a:t>
            </a:r>
            <a:r>
              <a:rPr lang="en-US" sz="1800" dirty="0" err="1">
                <a:effectLst/>
                <a:latin typeface="Calibri" panose="020F0502020204030204" pitchFamily="34" charset="0"/>
                <a:ea typeface="Calibri" panose="020F0502020204030204" pitchFamily="34" charset="0"/>
                <a:cs typeface="Calibri" panose="020F0502020204030204" pitchFamily="34" charset="0"/>
              </a:rPr>
              <a:t>ake</a:t>
            </a:r>
            <a:r>
              <a:rPr lang="en-US" sz="1800" dirty="0">
                <a:effectLst/>
                <a:latin typeface="Calibri" panose="020F0502020204030204" pitchFamily="34" charset="0"/>
                <a:ea typeface="Calibri" panose="020F0502020204030204" pitchFamily="34" charset="0"/>
                <a:cs typeface="Calibri" panose="020F0502020204030204" pitchFamily="34" charset="0"/>
              </a:rPr>
              <a:t>, as defined with the Spatial Pla</a:t>
            </a:r>
            <a:r>
              <a:rPr lang="en-US" sz="1800" dirty="0">
                <a:latin typeface="Calibri" panose="020F0502020204030204" pitchFamily="34" charset="0"/>
                <a:ea typeface="Calibri" panose="020F0502020204030204" pitchFamily="34" charset="0"/>
                <a:cs typeface="Calibri" panose="020F0502020204030204" pitchFamily="34" charset="0"/>
              </a:rPr>
              <a:t>n.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Detaile</a:t>
            </a:r>
            <a:r>
              <a:rPr lang="en-US" sz="1800" b="1" dirty="0">
                <a:latin typeface="Calibri" panose="020F0502020204030204" pitchFamily="34" charset="0"/>
                <a:ea typeface="Calibri" panose="020F0502020204030204" pitchFamily="34" charset="0"/>
                <a:cs typeface="Calibri" panose="020F0502020204030204" pitchFamily="34" charset="0"/>
              </a:rPr>
              <a:t>d Spatial Plan Bar-</a:t>
            </a:r>
            <a:r>
              <a:rPr lang="en-US" sz="1800" b="1" dirty="0" err="1">
                <a:latin typeface="Calibri" panose="020F0502020204030204" pitchFamily="34" charset="0"/>
                <a:ea typeface="Calibri" panose="020F0502020204030204" pitchFamily="34" charset="0"/>
                <a:cs typeface="Calibri" panose="020F0502020204030204" pitchFamily="34" charset="0"/>
              </a:rPr>
              <a:t>Boljare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recognizes that the </a:t>
            </a:r>
            <a:r>
              <a:rPr lang="en-US" sz="1800" dirty="0" err="1">
                <a:latin typeface="Calibri" panose="020F0502020204030204" pitchFamily="34" charset="0"/>
                <a:ea typeface="Calibri" panose="020F0502020204030204" pitchFamily="34" charset="0"/>
                <a:cs typeface="Calibri" panose="020F0502020204030204" pitchFamily="34" charset="0"/>
              </a:rPr>
              <a:t>Skadar</a:t>
            </a:r>
            <a:r>
              <a:rPr lang="en-US" sz="1800" dirty="0">
                <a:latin typeface="Calibri" panose="020F0502020204030204" pitchFamily="34" charset="0"/>
                <a:ea typeface="Calibri" panose="020F0502020204030204" pitchFamily="34" charset="0"/>
                <a:cs typeface="Calibri" panose="020F0502020204030204" pitchFamily="34" charset="0"/>
              </a:rPr>
              <a:t> Lake will be endangered having in mind that it goes directly through the lake in the length of 9km. </a:t>
            </a:r>
          </a:p>
          <a:p>
            <a:pPr marL="0" marR="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Another corridor was proposed, though Rijeka </a:t>
            </a:r>
            <a:r>
              <a:rPr lang="en-US" sz="1800" dirty="0" err="1">
                <a:effectLst/>
                <a:latin typeface="Calibri" panose="020F0502020204030204" pitchFamily="34" charset="0"/>
                <a:ea typeface="Calibri" panose="020F0502020204030204" pitchFamily="34" charset="0"/>
                <a:cs typeface="Calibri" panose="020F0502020204030204" pitchFamily="34" charset="0"/>
              </a:rPr>
              <a:t>Crnojevića</a:t>
            </a:r>
            <a:r>
              <a:rPr lang="en-US" sz="1800" dirty="0">
                <a:effectLst/>
                <a:latin typeface="Calibri" panose="020F0502020204030204" pitchFamily="34" charset="0"/>
                <a:ea typeface="Calibri" panose="020F0502020204030204" pitchFamily="34" charset="0"/>
                <a:cs typeface="Calibri" panose="020F0502020204030204" pitchFamily="34" charset="0"/>
              </a:rPr>
              <a:t> that goes as well across the National park. </a:t>
            </a:r>
            <a:endParaRPr lang="en-US" dirty="0"/>
          </a:p>
        </p:txBody>
      </p:sp>
      <p:pic>
        <p:nvPicPr>
          <p:cNvPr id="6146" name="Picture 3">
            <a:extLst>
              <a:ext uri="{FF2B5EF4-FFF2-40B4-BE49-F238E27FC236}">
                <a16:creationId xmlns:a16="http://schemas.microsoft.com/office/drawing/2014/main" id="{448389A9-F55C-4D7C-9572-55A98E8BD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988" t="16516" r="27954" b="7339"/>
          <a:stretch>
            <a:fillRect/>
          </a:stretch>
        </p:blipFill>
        <p:spPr bwMode="auto">
          <a:xfrm>
            <a:off x="7751284" y="276225"/>
            <a:ext cx="4191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10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0E58-15E7-430A-B90B-12C03A4FCFD5}"/>
              </a:ext>
            </a:extLst>
          </p:cNvPr>
          <p:cNvSpPr>
            <a:spLocks noGrp="1"/>
          </p:cNvSpPr>
          <p:nvPr>
            <p:ph type="title"/>
          </p:nvPr>
        </p:nvSpPr>
        <p:spPr/>
        <p:txBody>
          <a:bodyPr>
            <a:normAutofit/>
          </a:bodyPr>
          <a:lstStyle/>
          <a:p>
            <a:r>
              <a:rPr lang="en-GB" sz="2800" b="1" dirty="0">
                <a:effectLst/>
                <a:latin typeface="Calibri" panose="020F0502020204030204" pitchFamily="34" charset="0"/>
                <a:ea typeface="Calibri" panose="020F0502020204030204" pitchFamily="34" charset="0"/>
              </a:rPr>
              <a:t>Reiterating our key positions:</a:t>
            </a:r>
            <a:endParaRPr lang="en-US" sz="6000" dirty="0"/>
          </a:p>
        </p:txBody>
      </p:sp>
      <p:sp>
        <p:nvSpPr>
          <p:cNvPr id="3" name="Content Placeholder 2">
            <a:extLst>
              <a:ext uri="{FF2B5EF4-FFF2-40B4-BE49-F238E27FC236}">
                <a16:creationId xmlns:a16="http://schemas.microsoft.com/office/drawing/2014/main" id="{F02C128C-5CAA-441D-9681-D0FD8C6B4549}"/>
              </a:ext>
            </a:extLst>
          </p:cNvPr>
          <p:cNvSpPr>
            <a:spLocks noGrp="1"/>
          </p:cNvSpPr>
          <p:nvPr>
            <p:ph idx="1"/>
          </p:nvPr>
        </p:nvSpPr>
        <p:spPr>
          <a:xfrm>
            <a:off x="1143000" y="1805730"/>
            <a:ext cx="9875519" cy="4038600"/>
          </a:xfrm>
        </p:spPr>
        <p:txBody>
          <a:bodyPr/>
          <a:lstStyle/>
          <a:p>
            <a:r>
              <a:rPr lang="en-US" sz="1800" b="1" dirty="0">
                <a:effectLst/>
                <a:latin typeface="Calibri" panose="020F0502020204030204" pitchFamily="34" charset="0"/>
                <a:ea typeface="Calibri" panose="020F0502020204030204" pitchFamily="34" charset="0"/>
              </a:rPr>
              <a:t>1. Abandoning SLS </a:t>
            </a:r>
            <a:r>
              <a:rPr lang="en-US" sz="1800" b="1" dirty="0" err="1">
                <a:effectLst/>
                <a:latin typeface="Calibri" panose="020F0502020204030204" pitchFamily="34" charset="0"/>
                <a:ea typeface="Calibri" panose="020F0502020204030204" pitchFamily="34" charset="0"/>
              </a:rPr>
              <a:t>Mihalovici</a:t>
            </a:r>
            <a:r>
              <a:rPr lang="en-US" sz="1800" b="1" dirty="0">
                <a:effectLst/>
                <a:latin typeface="Calibri" panose="020F0502020204030204" pitchFamily="34" charset="0"/>
                <a:ea typeface="Calibri" panose="020F0502020204030204" pitchFamily="34" charset="0"/>
              </a:rPr>
              <a:t> entirely</a:t>
            </a:r>
            <a:r>
              <a:rPr lang="en-US" sz="1800" dirty="0">
                <a:effectLst/>
                <a:latin typeface="Calibri" panose="020F0502020204030204" pitchFamily="34" charset="0"/>
                <a:ea typeface="Calibri" panose="020F0502020204030204" pitchFamily="34" charset="0"/>
              </a:rPr>
              <a:t> (validity expired in 2020) and, in the light of current evidence, </a:t>
            </a:r>
            <a:r>
              <a:rPr lang="en-US" sz="1800" b="1" dirty="0">
                <a:effectLst/>
                <a:latin typeface="Calibri" panose="020F0502020204030204" pitchFamily="34" charset="0"/>
                <a:ea typeface="Calibri" panose="020F0502020204030204" pitchFamily="34" charset="0"/>
              </a:rPr>
              <a:t>revoking all building permits for Porto </a:t>
            </a:r>
            <a:r>
              <a:rPr lang="en-US" sz="1800" b="1" dirty="0" err="1">
                <a:effectLst/>
                <a:latin typeface="Calibri" panose="020F0502020204030204" pitchFamily="34" charset="0"/>
                <a:ea typeface="Calibri" panose="020F0502020204030204" pitchFamily="34" charset="0"/>
              </a:rPr>
              <a:t>Skadar</a:t>
            </a:r>
            <a:r>
              <a:rPr lang="en-US" sz="1800" b="1" dirty="0">
                <a:effectLst/>
                <a:latin typeface="Calibri" panose="020F0502020204030204" pitchFamily="34" charset="0"/>
                <a:ea typeface="Calibri" panose="020F0502020204030204" pitchFamily="34" charset="0"/>
              </a:rPr>
              <a:t> Lake and White Village</a:t>
            </a:r>
            <a:r>
              <a:rPr lang="en-US" sz="1800" dirty="0">
                <a:effectLst/>
                <a:latin typeface="Calibri" panose="020F0502020204030204" pitchFamily="34" charset="0"/>
                <a:ea typeface="Calibri" panose="020F0502020204030204" pitchFamily="34" charset="0"/>
              </a:rPr>
              <a:t>. This will ensure that most of the Recommendations 201 are respected. It will send a strong message that sustainable development and conservation takes priority over private sector profit.</a:t>
            </a:r>
            <a:endParaRPr lang="en-US" sz="1800" dirty="0">
              <a:effectLst/>
              <a:latin typeface="Calibri" panose="020F0502020204030204" pitchFamily="34" charset="0"/>
              <a:ea typeface="Arial" panose="020B0604020202020204" pitchFamily="34" charset="0"/>
            </a:endParaRPr>
          </a:p>
          <a:p>
            <a:r>
              <a:rPr lang="en-US" sz="1800" dirty="0">
                <a:latin typeface="Calibri" panose="020F0502020204030204" pitchFamily="34" charset="0"/>
                <a:ea typeface="Arial" panose="020B0604020202020204" pitchFamily="34" charset="0"/>
              </a:rPr>
              <a:t>Building permits for both project are still </a:t>
            </a:r>
            <a:r>
              <a:rPr lang="sr-Latn-ME" sz="1800" dirty="0">
                <a:latin typeface="Calibri" panose="020F0502020204030204" pitchFamily="34" charset="0"/>
                <a:ea typeface="Arial" panose="020B0604020202020204" pitchFamily="34" charset="0"/>
              </a:rPr>
              <a:t>in </a:t>
            </a:r>
            <a:r>
              <a:rPr lang="sr-Latn-ME" sz="1800" dirty="0" err="1">
                <a:latin typeface="Calibri" panose="020F0502020204030204" pitchFamily="34" charset="0"/>
                <a:ea typeface="Arial" panose="020B0604020202020204" pitchFamily="34" charset="0"/>
              </a:rPr>
              <a:t>force</a:t>
            </a:r>
            <a:r>
              <a:rPr lang="en-US" sz="1800" dirty="0">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E27A6E5-4BF1-47FA-AABD-1270ABC2F135}"/>
              </a:ext>
            </a:extLst>
          </p:cNvPr>
          <p:cNvPicPr/>
          <p:nvPr/>
        </p:nvPicPr>
        <p:blipFill rotWithShape="1">
          <a:blip r:embed="rId2" cstate="print">
            <a:extLst>
              <a:ext uri="{28A0092B-C50C-407E-A947-70E740481C1C}">
                <a14:useLocalDpi xmlns:a14="http://schemas.microsoft.com/office/drawing/2010/main" val="0"/>
              </a:ext>
            </a:extLst>
          </a:blip>
          <a:srcRect l="2885" t="9686" r="481" b="3419"/>
          <a:stretch/>
        </p:blipFill>
        <p:spPr bwMode="auto">
          <a:xfrm>
            <a:off x="2888652" y="3343275"/>
            <a:ext cx="5743575" cy="2905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1546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03E11-3B1B-4F08-8448-5731E2584D03}"/>
              </a:ext>
            </a:extLst>
          </p:cNvPr>
          <p:cNvSpPr>
            <a:spLocks noGrp="1"/>
          </p:cNvSpPr>
          <p:nvPr>
            <p:ph idx="1"/>
          </p:nvPr>
        </p:nvSpPr>
        <p:spPr>
          <a:xfrm>
            <a:off x="1143000" y="771787"/>
            <a:ext cx="9872871" cy="5324213"/>
          </a:xfrm>
        </p:spPr>
        <p:txBody>
          <a:bodyPr>
            <a:normAutofit/>
          </a:bodyPr>
          <a:lstStyle/>
          <a:p>
            <a:pPr marL="0" marR="0">
              <a:lnSpc>
                <a:spcPct val="115000"/>
              </a:lnSpc>
              <a:spcBef>
                <a:spcPts val="1000"/>
              </a:spcBef>
              <a:spcAft>
                <a:spcPts val="600"/>
              </a:spcAft>
            </a:pPr>
            <a:r>
              <a:rPr lang="en-GB" sz="1600" b="1" dirty="0">
                <a:effectLst/>
                <a:latin typeface="Calibri" panose="020F0502020204030204" pitchFamily="34" charset="0"/>
                <a:ea typeface="Calibri" panose="020F0502020204030204" pitchFamily="34" charset="0"/>
              </a:rPr>
              <a:t>2. As the highest priority, the development and delivery of a new spatial plan for the National Park, as previously committed to by the Montenegrin authorities. Ensuring that the new Spatial Plan is rezoned</a:t>
            </a:r>
            <a:r>
              <a:rPr lang="en-GB" sz="1600" dirty="0">
                <a:effectLst/>
                <a:latin typeface="Calibri" panose="020F0502020204030204" pitchFamily="34" charset="0"/>
                <a:ea typeface="Calibri" panose="020F0502020204030204" pitchFamily="34" charset="0"/>
              </a:rPr>
              <a:t> according to Recommendations 201, the Shore Functionality Index study and recent biodiversity mapping.</a:t>
            </a:r>
            <a:endParaRPr lang="en-US" sz="1600" dirty="0">
              <a:effectLst/>
              <a:latin typeface="Arial" panose="020B0604020202020204" pitchFamily="34" charset="0"/>
              <a:ea typeface="Arial" panose="020B0604020202020204" pitchFamily="34" charset="0"/>
            </a:endParaRPr>
          </a:p>
          <a:p>
            <a:pPr marL="742950" marR="0" lvl="1" indent="-285750">
              <a:lnSpc>
                <a:spcPct val="115000"/>
              </a:lnSpc>
              <a:spcBef>
                <a:spcPts val="100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Zone I and II with their buffer zones are treated as nature reserves and fully protected from </a:t>
            </a:r>
            <a:r>
              <a:rPr lang="en-GB" sz="1600" b="1" u="none" strike="noStrike" dirty="0">
                <a:effectLst/>
                <a:latin typeface="Calibri" panose="020F0502020204030204" pitchFamily="34" charset="0"/>
                <a:ea typeface="Calibri" panose="020F0502020204030204" pitchFamily="34" charset="0"/>
              </a:rPr>
              <a:t>ANY AND ALL</a:t>
            </a:r>
            <a:r>
              <a:rPr lang="en-GB" sz="1600" u="none" strike="noStrike" dirty="0">
                <a:effectLst/>
                <a:latin typeface="Calibri" panose="020F0502020204030204" pitchFamily="34" charset="0"/>
                <a:ea typeface="Calibri" panose="020F0502020204030204" pitchFamily="34" charset="0"/>
              </a:rPr>
              <a:t> developments. </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any further new tourist developments be sustainable, based in areas that are already currently occupied, be of small scale, and be eco and village tourism based. This as per 3.4.2 Recommendations for Montenegro (page 66 of SFI Study).</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mj-lt"/>
              <a:buAutoNum type="alphaLcPeriod"/>
            </a:pPr>
            <a:r>
              <a:rPr lang="en-GB" sz="1600" u="none" strike="noStrike" dirty="0">
                <a:effectLst/>
                <a:latin typeface="Calibri" panose="020F0502020204030204" pitchFamily="34" charset="0"/>
                <a:ea typeface="Calibri" panose="020F0502020204030204" pitchFamily="34" charset="0"/>
              </a:rPr>
              <a:t>existing road infrastructure is maintained and not upgraded. We maintain that the new motorway route (Bar-</a:t>
            </a:r>
            <a:r>
              <a:rPr lang="en-GB" sz="1600" u="none" strike="noStrike" dirty="0" err="1">
                <a:effectLst/>
                <a:latin typeface="Calibri" panose="020F0502020204030204" pitchFamily="34" charset="0"/>
                <a:ea typeface="Calibri" panose="020F0502020204030204" pitchFamily="34" charset="0"/>
              </a:rPr>
              <a:t>Boljare</a:t>
            </a:r>
            <a:r>
              <a:rPr lang="en-GB" sz="1600" u="none" strike="noStrike" dirty="0">
                <a:effectLst/>
                <a:latin typeface="Calibri" panose="020F0502020204030204" pitchFamily="34" charset="0"/>
                <a:ea typeface="Calibri" panose="020F0502020204030204" pitchFamily="34" charset="0"/>
              </a:rPr>
              <a:t>) over Rijeka </a:t>
            </a:r>
            <a:r>
              <a:rPr lang="en-GB" sz="1600" u="none" strike="noStrike" dirty="0" err="1">
                <a:effectLst/>
                <a:latin typeface="Calibri" panose="020F0502020204030204" pitchFamily="34" charset="0"/>
                <a:ea typeface="Calibri" panose="020F0502020204030204" pitchFamily="34" charset="0"/>
              </a:rPr>
              <a:t>Crnojevica</a:t>
            </a:r>
            <a:r>
              <a:rPr lang="en-GB" sz="1600" u="none" strike="noStrike" dirty="0">
                <a:effectLst/>
                <a:latin typeface="Calibri" panose="020F0502020204030204" pitchFamily="34" charset="0"/>
                <a:ea typeface="Calibri" panose="020F0502020204030204" pitchFamily="34" charset="0"/>
              </a:rPr>
              <a:t> should be abandoned, and a more sustainable/less damaging alternative is found.</a:t>
            </a:r>
            <a:endParaRPr lang="en-US" sz="16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600"/>
              </a:spcAft>
              <a:buFont typeface="+mj-lt"/>
              <a:buAutoNum type="alphaLcPeriod"/>
            </a:pPr>
            <a:r>
              <a:rPr lang="en-GB" sz="1600" u="none" strike="noStrike" dirty="0">
                <a:effectLst/>
                <a:latin typeface="Calibri" panose="020F0502020204030204" pitchFamily="34" charset="0"/>
                <a:ea typeface="Calibri" panose="020F0502020204030204" pitchFamily="34" charset="0"/>
              </a:rPr>
              <a:t>waterways follow Recommendations 201. Exceptions to the recent law limiting boat engine sizes to be abandoned and law to be enforced.</a:t>
            </a:r>
            <a:endParaRPr lang="en-US" sz="1600" u="none" strike="noStrike" dirty="0">
              <a:effectLst/>
              <a:latin typeface="Arial" panose="020B0604020202020204" pitchFamily="34" charset="0"/>
              <a:ea typeface="Arial" panose="020B0604020202020204" pitchFamily="34" charset="0"/>
            </a:endParaRPr>
          </a:p>
          <a:p>
            <a:pPr>
              <a:buFont typeface="Wingdings" panose="05000000000000000000" pitchFamily="2" charset="2"/>
              <a:buChar char="Ø"/>
            </a:pPr>
            <a:r>
              <a:rPr lang="sr-Latn-ME" sz="1600" b="1" dirty="0"/>
              <a:t> No management plan </a:t>
            </a:r>
            <a:r>
              <a:rPr lang="sr-Latn-ME" sz="1600" b="1" dirty="0" err="1"/>
              <a:t>for</a:t>
            </a:r>
            <a:r>
              <a:rPr lang="sr-Latn-ME" sz="1600" b="1" dirty="0"/>
              <a:t> NP Skadar lake </a:t>
            </a:r>
            <a:endParaRPr lang="en-US" sz="1600" b="1" dirty="0"/>
          </a:p>
        </p:txBody>
      </p:sp>
    </p:spTree>
    <p:extLst>
      <p:ext uri="{BB962C8B-B14F-4D97-AF65-F5344CB8AC3E}">
        <p14:creationId xmlns:p14="http://schemas.microsoft.com/office/powerpoint/2010/main" val="1394064252"/>
      </p:ext>
    </p:extLst>
  </p:cSld>
  <p:clrMapOvr>
    <a:masterClrMapping/>
  </p:clrMapOvr>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819</TotalTime>
  <Words>681</Words>
  <Application>Microsoft Office PowerPoint</Application>
  <PresentationFormat>Widescreen</PresentationFormat>
  <Paragraphs>47</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Corbel</vt:lpstr>
      <vt:lpstr>Wingdings</vt:lpstr>
      <vt:lpstr>Basis</vt:lpstr>
      <vt:lpstr>SCADAR LAKE NATIONAL PARK</vt:lpstr>
      <vt:lpstr>Importance of Scadar Lake</vt:lpstr>
      <vt:lpstr>Threats</vt:lpstr>
      <vt:lpstr>Open File No. 2016/4:  Montenegro: Development of a commercial project in Skadar Lake National Park and candidate Emerald site</vt:lpstr>
      <vt:lpstr>KEY FINDINGS </vt:lpstr>
      <vt:lpstr>Case of hotel “Vir” in Virpazar – a negative example of building practices and lack of rule of law</vt:lpstr>
      <vt:lpstr>Highway Bar-Boljare </vt:lpstr>
      <vt:lpstr>Reiterating our key positions: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RAZVOJNI PRITISCI NA PRIRODNA DOBRA NACIONALNOG PARKA SKADARSKO JEZERO</dc:title>
  <dc:creator>vukovicazra@gmail.com</dc:creator>
  <cp:lastModifiedBy>vukovicazra@gmail.com</cp:lastModifiedBy>
  <cp:revision>179</cp:revision>
  <dcterms:created xsi:type="dcterms:W3CDTF">2021-07-05T21:02:53Z</dcterms:created>
  <dcterms:modified xsi:type="dcterms:W3CDTF">2021-12-01T11:52:32Z</dcterms:modified>
</cp:coreProperties>
</file>