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Lst>
  <p:notesMasterIdLst>
    <p:notesMasterId r:id="rId17"/>
  </p:notesMasterIdLst>
  <p:sldIdLst>
    <p:sldId id="258" r:id="rId2"/>
    <p:sldId id="256" r:id="rId3"/>
    <p:sldId id="268" r:id="rId4"/>
    <p:sldId id="261" r:id="rId5"/>
    <p:sldId id="262" r:id="rId6"/>
    <p:sldId id="263" r:id="rId7"/>
    <p:sldId id="270" r:id="rId8"/>
    <p:sldId id="264" r:id="rId9"/>
    <p:sldId id="259" r:id="rId10"/>
    <p:sldId id="257" r:id="rId11"/>
    <p:sldId id="269" r:id="rId12"/>
    <p:sldId id="265" r:id="rId13"/>
    <p:sldId id="271" r:id="rId14"/>
    <p:sldId id="266" r:id="rId15"/>
    <p:sldId id="260" r:id="rId16"/>
  </p:sldIdLst>
  <p:sldSz cx="12192000" cy="6858000"/>
  <p:notesSz cx="6858000" cy="9144000"/>
  <p:defaultTextStyle>
    <a:defPPr>
      <a:defRPr lang="en-A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0679"/>
  </p:normalViewPr>
  <p:slideViewPr>
    <p:cSldViewPr snapToGrid="0" snapToObjects="1">
      <p:cViewPr>
        <p:scale>
          <a:sx n="100" d="100"/>
          <a:sy n="100" d="100"/>
        </p:scale>
        <p:origin x="336"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EA654A-2F15-F440-91E3-D0EE0ACF6E87}" type="datetimeFigureOut">
              <a:rPr lang="en-AL" smtClean="0"/>
              <a:t>30.11.21</a:t>
            </a:fld>
            <a:endParaRPr lang="en-A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BD66E-E0D4-3F42-AAF9-B37A1890F3B7}" type="slidenum">
              <a:rPr lang="en-AL" smtClean="0"/>
              <a:t>‹#›</a:t>
            </a:fld>
            <a:endParaRPr lang="en-AL"/>
          </a:p>
        </p:txBody>
      </p:sp>
    </p:spTree>
    <p:extLst>
      <p:ext uri="{BB962C8B-B14F-4D97-AF65-F5344CB8AC3E}">
        <p14:creationId xmlns:p14="http://schemas.microsoft.com/office/powerpoint/2010/main" val="1121482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coalbania.org/wp-content/uploads/2021/05/IUCN-Protection-study-of-the-Vjosa.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https://www.ecoalbania.org/wp-content/uploads/2021/05/IUCN-Protection-study-of-the-Vjosa.pdf</a:t>
            </a:r>
            <a:endParaRPr lang="en-A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9CBD66E-E0D4-3F42-AAF9-B37A1890F3B7}" type="slidenum">
              <a:rPr lang="en-AL" smtClean="0"/>
              <a:t>3</a:t>
            </a:fld>
            <a:endParaRPr lang="en-AL"/>
          </a:p>
        </p:txBody>
      </p:sp>
    </p:spTree>
    <p:extLst>
      <p:ext uri="{BB962C8B-B14F-4D97-AF65-F5344CB8AC3E}">
        <p14:creationId xmlns:p14="http://schemas.microsoft.com/office/powerpoint/2010/main" val="1652342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L" dirty="0"/>
              <a:t>Raised the concers of the unified ECSOs community in Albania and abroad</a:t>
            </a:r>
          </a:p>
        </p:txBody>
      </p:sp>
      <p:sp>
        <p:nvSpPr>
          <p:cNvPr id="4" name="Slide Number Placeholder 3"/>
          <p:cNvSpPr>
            <a:spLocks noGrp="1"/>
          </p:cNvSpPr>
          <p:nvPr>
            <p:ph type="sldNum" sz="quarter" idx="5"/>
          </p:nvPr>
        </p:nvSpPr>
        <p:spPr/>
        <p:txBody>
          <a:bodyPr/>
          <a:lstStyle/>
          <a:p>
            <a:fld id="{F9CBD66E-E0D4-3F42-AAF9-B37A1890F3B7}" type="slidenum">
              <a:rPr lang="en-AL" smtClean="0"/>
              <a:t>5</a:t>
            </a:fld>
            <a:endParaRPr lang="en-AL"/>
          </a:p>
        </p:txBody>
      </p:sp>
    </p:spTree>
    <p:extLst>
      <p:ext uri="{BB962C8B-B14F-4D97-AF65-F5344CB8AC3E}">
        <p14:creationId xmlns:p14="http://schemas.microsoft.com/office/powerpoint/2010/main" val="80863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L" dirty="0"/>
          </a:p>
        </p:txBody>
      </p:sp>
      <p:sp>
        <p:nvSpPr>
          <p:cNvPr id="4" name="Slide Number Placeholder 3"/>
          <p:cNvSpPr>
            <a:spLocks noGrp="1"/>
          </p:cNvSpPr>
          <p:nvPr>
            <p:ph type="sldNum" sz="quarter" idx="5"/>
          </p:nvPr>
        </p:nvSpPr>
        <p:spPr/>
        <p:txBody>
          <a:bodyPr/>
          <a:lstStyle/>
          <a:p>
            <a:fld id="{F9CBD66E-E0D4-3F42-AAF9-B37A1890F3B7}" type="slidenum">
              <a:rPr lang="en-AL" smtClean="0"/>
              <a:t>6</a:t>
            </a:fld>
            <a:endParaRPr lang="en-AL"/>
          </a:p>
        </p:txBody>
      </p:sp>
    </p:spTree>
    <p:extLst>
      <p:ext uri="{BB962C8B-B14F-4D97-AF65-F5344CB8AC3E}">
        <p14:creationId xmlns:p14="http://schemas.microsoft.com/office/powerpoint/2010/main" val="189279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L"/>
          </a:p>
        </p:txBody>
      </p:sp>
      <p:sp>
        <p:nvSpPr>
          <p:cNvPr id="4" name="Slide Number Placeholder 3"/>
          <p:cNvSpPr>
            <a:spLocks noGrp="1"/>
          </p:cNvSpPr>
          <p:nvPr>
            <p:ph type="sldNum" sz="quarter" idx="5"/>
          </p:nvPr>
        </p:nvSpPr>
        <p:spPr/>
        <p:txBody>
          <a:bodyPr/>
          <a:lstStyle/>
          <a:p>
            <a:fld id="{F9CBD66E-E0D4-3F42-AAF9-B37A1890F3B7}" type="slidenum">
              <a:rPr lang="en-AL" smtClean="0"/>
              <a:t>7</a:t>
            </a:fld>
            <a:endParaRPr lang="en-AL"/>
          </a:p>
        </p:txBody>
      </p:sp>
    </p:spTree>
    <p:extLst>
      <p:ext uri="{BB962C8B-B14F-4D97-AF65-F5344CB8AC3E}">
        <p14:creationId xmlns:p14="http://schemas.microsoft.com/office/powerpoint/2010/main" val="195192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898989"/>
                </a:solidFill>
                <a:effectLst/>
                <a:latin typeface="Lato" panose="020F0502020204030203" pitchFamily="34" charset="0"/>
              </a:rPr>
              <a:t>Tirana, 28 May 2021</a:t>
            </a:r>
            <a:r>
              <a:rPr lang="en-GB" b="0" i="0" u="none" strike="noStrike" dirty="0">
                <a:solidFill>
                  <a:srgbClr val="898989"/>
                </a:solidFill>
                <a:effectLst/>
                <a:latin typeface="Lato" panose="020F0502020204030203" pitchFamily="34" charset="0"/>
              </a:rPr>
              <a:t>. Today, the Administrative Court of Tirana has rejected as “fundamentally unfounded” the lawsuit for the development of HPP </a:t>
            </a:r>
            <a:r>
              <a:rPr lang="en-GB" b="0" i="0" u="none" strike="noStrike" dirty="0" err="1">
                <a:solidFill>
                  <a:srgbClr val="898989"/>
                </a:solidFill>
                <a:effectLst/>
                <a:latin typeface="Lato" panose="020F0502020204030203" pitchFamily="34" charset="0"/>
              </a:rPr>
              <a:t>Kalivaç</a:t>
            </a:r>
            <a:r>
              <a:rPr lang="en-GB" b="0" i="0" u="none" strike="noStrike" dirty="0">
                <a:solidFill>
                  <a:srgbClr val="898989"/>
                </a:solidFill>
                <a:effectLst/>
                <a:latin typeface="Lato" panose="020F0502020204030203" pitchFamily="34" charset="0"/>
              </a:rPr>
              <a:t> against the “Negative Environmental Statement” issued by the Ministry of Environment for the “Environmental Impact Assessment” served from the company. The Ministry and the National Environment Agency were joined and supported by the environmental organizations like EuroNatur, Riverwatch and EcoAlbania as well as 39 members of the local community affected by the </a:t>
            </a:r>
            <a:r>
              <a:rPr lang="en-GB" b="0" i="0" u="none" strike="noStrike" dirty="0" err="1">
                <a:solidFill>
                  <a:srgbClr val="898989"/>
                </a:solidFill>
                <a:effectLst/>
                <a:latin typeface="Lato" panose="020F0502020204030203" pitchFamily="34" charset="0"/>
              </a:rPr>
              <a:t>Kalivaçi</a:t>
            </a:r>
            <a:r>
              <a:rPr lang="en-GB" b="0" i="0" u="none" strike="noStrike" dirty="0">
                <a:solidFill>
                  <a:srgbClr val="898989"/>
                </a:solidFill>
                <a:effectLst/>
                <a:latin typeface="Lato" panose="020F0502020204030203" pitchFamily="34" charset="0"/>
              </a:rPr>
              <a:t> project.</a:t>
            </a:r>
            <a:endParaRPr lang="en-AL" dirty="0"/>
          </a:p>
          <a:p>
            <a:endParaRPr lang="en-AL" dirty="0"/>
          </a:p>
        </p:txBody>
      </p:sp>
      <p:sp>
        <p:nvSpPr>
          <p:cNvPr id="4" name="Slide Number Placeholder 3"/>
          <p:cNvSpPr>
            <a:spLocks noGrp="1"/>
          </p:cNvSpPr>
          <p:nvPr>
            <p:ph type="sldNum" sz="quarter" idx="5"/>
          </p:nvPr>
        </p:nvSpPr>
        <p:spPr/>
        <p:txBody>
          <a:bodyPr/>
          <a:lstStyle/>
          <a:p>
            <a:fld id="{F9CBD66E-E0D4-3F42-AAF9-B37A1890F3B7}" type="slidenum">
              <a:rPr lang="en-AL" smtClean="0"/>
              <a:t>11</a:t>
            </a:fld>
            <a:endParaRPr lang="en-AL"/>
          </a:p>
        </p:txBody>
      </p:sp>
    </p:spTree>
    <p:extLst>
      <p:ext uri="{BB962C8B-B14F-4D97-AF65-F5344CB8AC3E}">
        <p14:creationId xmlns:p14="http://schemas.microsoft.com/office/powerpoint/2010/main" val="124025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L" sz="1200" b="1" kern="1200" dirty="0">
                <a:solidFill>
                  <a:schemeClr val="tx1"/>
                </a:solidFill>
                <a:effectLst/>
                <a:latin typeface="+mn-lt"/>
                <a:ea typeface="+mn-ea"/>
                <a:cs typeface="+mn-cs"/>
              </a:rPr>
              <a:t>Tepelena/Brataj Albania, Vienna, Radolfzell, June 3, 2021. </a:t>
            </a:r>
            <a:r>
              <a:rPr lang="en-AL" sz="1200" kern="1200" dirty="0">
                <a:solidFill>
                  <a:schemeClr val="tx1"/>
                </a:solidFill>
                <a:effectLst/>
                <a:latin typeface="+mn-lt"/>
                <a:ea typeface="+mn-ea"/>
                <a:cs typeface="+mn-cs"/>
              </a:rPr>
              <a:t>From May 29 to June 6, a group of scientists from Austria, Albania, Italy and Germany, collected multidisciplinary data from the two major Vjosa tributaries Shushica and Bence. This research week is a follow-up of a comparable undertaking at the Vjosa in 2017 (HYPERLINK), which contributed substantially to our success in establishing the ecological value of the Vjosa, fending off the hydropower projects (HPP) and the designation as a protected area.</a:t>
            </a:r>
          </a:p>
          <a:p>
            <a:endParaRPr lang="en-AL" dirty="0"/>
          </a:p>
        </p:txBody>
      </p:sp>
      <p:sp>
        <p:nvSpPr>
          <p:cNvPr id="4" name="Slide Number Placeholder 3"/>
          <p:cNvSpPr>
            <a:spLocks noGrp="1"/>
          </p:cNvSpPr>
          <p:nvPr>
            <p:ph type="sldNum" sz="quarter" idx="5"/>
          </p:nvPr>
        </p:nvSpPr>
        <p:spPr/>
        <p:txBody>
          <a:bodyPr/>
          <a:lstStyle/>
          <a:p>
            <a:fld id="{F9CBD66E-E0D4-3F42-AAF9-B37A1890F3B7}" type="slidenum">
              <a:rPr lang="en-AL" smtClean="0"/>
              <a:t>12</a:t>
            </a:fld>
            <a:endParaRPr lang="en-AL"/>
          </a:p>
        </p:txBody>
      </p:sp>
    </p:spTree>
    <p:extLst>
      <p:ext uri="{BB962C8B-B14F-4D97-AF65-F5344CB8AC3E}">
        <p14:creationId xmlns:p14="http://schemas.microsoft.com/office/powerpoint/2010/main" val="103055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L" dirty="0"/>
          </a:p>
        </p:txBody>
      </p:sp>
      <p:sp>
        <p:nvSpPr>
          <p:cNvPr id="4" name="Slide Number Placeholder 3"/>
          <p:cNvSpPr>
            <a:spLocks noGrp="1"/>
          </p:cNvSpPr>
          <p:nvPr>
            <p:ph type="sldNum" sz="quarter" idx="5"/>
          </p:nvPr>
        </p:nvSpPr>
        <p:spPr/>
        <p:txBody>
          <a:bodyPr/>
          <a:lstStyle/>
          <a:p>
            <a:fld id="{F9CBD66E-E0D4-3F42-AAF9-B37A1890F3B7}" type="slidenum">
              <a:rPr lang="en-AL" smtClean="0"/>
              <a:t>13</a:t>
            </a:fld>
            <a:endParaRPr lang="en-AL"/>
          </a:p>
        </p:txBody>
      </p:sp>
    </p:spTree>
    <p:extLst>
      <p:ext uri="{BB962C8B-B14F-4D97-AF65-F5344CB8AC3E}">
        <p14:creationId xmlns:p14="http://schemas.microsoft.com/office/powerpoint/2010/main" val="209318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FF6D-11F9-DC4E-BEE8-E514AD17C7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L"/>
          </a:p>
        </p:txBody>
      </p:sp>
      <p:sp>
        <p:nvSpPr>
          <p:cNvPr id="3" name="Subtitle 2">
            <a:extLst>
              <a:ext uri="{FF2B5EF4-FFF2-40B4-BE49-F238E27FC236}">
                <a16:creationId xmlns:a16="http://schemas.microsoft.com/office/drawing/2014/main" id="{A2B15338-B9DB-294A-B975-4FC27E5A8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L"/>
          </a:p>
        </p:txBody>
      </p:sp>
      <p:sp>
        <p:nvSpPr>
          <p:cNvPr id="4" name="Date Placeholder 3">
            <a:extLst>
              <a:ext uri="{FF2B5EF4-FFF2-40B4-BE49-F238E27FC236}">
                <a16:creationId xmlns:a16="http://schemas.microsoft.com/office/drawing/2014/main" id="{3BA5687C-E3F7-6C4D-AD96-ADD6F71CA9D5}"/>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779A8361-500C-1B40-8D7C-6B51856AA45E}"/>
              </a:ext>
            </a:extLst>
          </p:cNvPr>
          <p:cNvSpPr>
            <a:spLocks noGrp="1"/>
          </p:cNvSpPr>
          <p:nvPr>
            <p:ph type="ftr" sz="quarter" idx="11"/>
          </p:nvPr>
        </p:nvSpPr>
        <p:spPr/>
        <p:txBody>
          <a:bodyPr/>
          <a:lstStyle/>
          <a:p>
            <a:endParaRPr lang="en-AL"/>
          </a:p>
        </p:txBody>
      </p:sp>
      <p:sp>
        <p:nvSpPr>
          <p:cNvPr id="6" name="Slide Number Placeholder 5">
            <a:extLst>
              <a:ext uri="{FF2B5EF4-FFF2-40B4-BE49-F238E27FC236}">
                <a16:creationId xmlns:a16="http://schemas.microsoft.com/office/drawing/2014/main" id="{E0C3782D-E8BF-3741-9083-9E3845AEC397}"/>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4272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A366-CF3D-1D48-8122-DCD4F56CA29E}"/>
              </a:ext>
            </a:extLst>
          </p:cNvPr>
          <p:cNvSpPr>
            <a:spLocks noGrp="1"/>
          </p:cNvSpPr>
          <p:nvPr>
            <p:ph type="title"/>
          </p:nvPr>
        </p:nvSpPr>
        <p:spPr/>
        <p:txBody>
          <a:bodyPr/>
          <a:lstStyle/>
          <a:p>
            <a:r>
              <a:rPr lang="en-GB"/>
              <a:t>Click to edit Master title style</a:t>
            </a:r>
            <a:endParaRPr lang="en-AL"/>
          </a:p>
        </p:txBody>
      </p:sp>
      <p:sp>
        <p:nvSpPr>
          <p:cNvPr id="3" name="Vertical Text Placeholder 2">
            <a:extLst>
              <a:ext uri="{FF2B5EF4-FFF2-40B4-BE49-F238E27FC236}">
                <a16:creationId xmlns:a16="http://schemas.microsoft.com/office/drawing/2014/main" id="{8A4F9E52-4E86-2648-BB69-E6DE203CD08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Date Placeholder 3">
            <a:extLst>
              <a:ext uri="{FF2B5EF4-FFF2-40B4-BE49-F238E27FC236}">
                <a16:creationId xmlns:a16="http://schemas.microsoft.com/office/drawing/2014/main" id="{B82D7898-4D73-3749-AC5D-56AA0CA09F71}"/>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3667A48C-2C8B-784F-B024-EF9403EAF2E3}"/>
              </a:ext>
            </a:extLst>
          </p:cNvPr>
          <p:cNvSpPr>
            <a:spLocks noGrp="1"/>
          </p:cNvSpPr>
          <p:nvPr>
            <p:ph type="ftr" sz="quarter" idx="11"/>
          </p:nvPr>
        </p:nvSpPr>
        <p:spPr/>
        <p:txBody>
          <a:bodyPr/>
          <a:lstStyle/>
          <a:p>
            <a:endParaRPr lang="en-AL"/>
          </a:p>
        </p:txBody>
      </p:sp>
      <p:sp>
        <p:nvSpPr>
          <p:cNvPr id="6" name="Slide Number Placeholder 5">
            <a:extLst>
              <a:ext uri="{FF2B5EF4-FFF2-40B4-BE49-F238E27FC236}">
                <a16:creationId xmlns:a16="http://schemas.microsoft.com/office/drawing/2014/main" id="{B558BCC9-E9A4-6C46-880C-5E54EC6A569D}"/>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0134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C2F567-C848-7643-BA68-71391EE49C0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L"/>
          </a:p>
        </p:txBody>
      </p:sp>
      <p:sp>
        <p:nvSpPr>
          <p:cNvPr id="3" name="Vertical Text Placeholder 2">
            <a:extLst>
              <a:ext uri="{FF2B5EF4-FFF2-40B4-BE49-F238E27FC236}">
                <a16:creationId xmlns:a16="http://schemas.microsoft.com/office/drawing/2014/main" id="{847F67D3-8F87-E440-893F-62C27A08E23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Date Placeholder 3">
            <a:extLst>
              <a:ext uri="{FF2B5EF4-FFF2-40B4-BE49-F238E27FC236}">
                <a16:creationId xmlns:a16="http://schemas.microsoft.com/office/drawing/2014/main" id="{9A98E36A-E68D-5841-835C-4E3C6AC4B5CC}"/>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C493EE2C-B518-FD4F-A733-69361D8F055D}"/>
              </a:ext>
            </a:extLst>
          </p:cNvPr>
          <p:cNvSpPr>
            <a:spLocks noGrp="1"/>
          </p:cNvSpPr>
          <p:nvPr>
            <p:ph type="ftr" sz="quarter" idx="11"/>
          </p:nvPr>
        </p:nvSpPr>
        <p:spPr/>
        <p:txBody>
          <a:bodyPr/>
          <a:lstStyle/>
          <a:p>
            <a:endParaRPr lang="en-AL"/>
          </a:p>
        </p:txBody>
      </p:sp>
      <p:sp>
        <p:nvSpPr>
          <p:cNvPr id="6" name="Slide Number Placeholder 5">
            <a:extLst>
              <a:ext uri="{FF2B5EF4-FFF2-40B4-BE49-F238E27FC236}">
                <a16:creationId xmlns:a16="http://schemas.microsoft.com/office/drawing/2014/main" id="{8780A49D-8939-7D47-A6F3-369A36421FB3}"/>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82479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AE1A-85FD-9F4D-8D76-5623EB696276}"/>
              </a:ext>
            </a:extLst>
          </p:cNvPr>
          <p:cNvSpPr>
            <a:spLocks noGrp="1"/>
          </p:cNvSpPr>
          <p:nvPr>
            <p:ph type="title"/>
          </p:nvPr>
        </p:nvSpPr>
        <p:spPr/>
        <p:txBody>
          <a:bodyPr/>
          <a:lstStyle/>
          <a:p>
            <a:r>
              <a:rPr lang="en-GB"/>
              <a:t>Click to edit Master title style</a:t>
            </a:r>
            <a:endParaRPr lang="en-AL"/>
          </a:p>
        </p:txBody>
      </p:sp>
      <p:sp>
        <p:nvSpPr>
          <p:cNvPr id="3" name="Content Placeholder 2">
            <a:extLst>
              <a:ext uri="{FF2B5EF4-FFF2-40B4-BE49-F238E27FC236}">
                <a16:creationId xmlns:a16="http://schemas.microsoft.com/office/drawing/2014/main" id="{19B9D008-B095-D74E-8E19-7E256C8AF3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Date Placeholder 3">
            <a:extLst>
              <a:ext uri="{FF2B5EF4-FFF2-40B4-BE49-F238E27FC236}">
                <a16:creationId xmlns:a16="http://schemas.microsoft.com/office/drawing/2014/main" id="{72DEAEAF-8ACD-6144-A55B-300C45667A39}"/>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36DEA79F-1100-4D45-9340-636CEDC39F49}"/>
              </a:ext>
            </a:extLst>
          </p:cNvPr>
          <p:cNvSpPr>
            <a:spLocks noGrp="1"/>
          </p:cNvSpPr>
          <p:nvPr>
            <p:ph type="ftr" sz="quarter" idx="11"/>
          </p:nvPr>
        </p:nvSpPr>
        <p:spPr/>
        <p:txBody>
          <a:bodyPr/>
          <a:lstStyle/>
          <a:p>
            <a:endParaRPr lang="en-AL"/>
          </a:p>
        </p:txBody>
      </p:sp>
      <p:sp>
        <p:nvSpPr>
          <p:cNvPr id="6" name="Slide Number Placeholder 5">
            <a:extLst>
              <a:ext uri="{FF2B5EF4-FFF2-40B4-BE49-F238E27FC236}">
                <a16:creationId xmlns:a16="http://schemas.microsoft.com/office/drawing/2014/main" id="{606A369E-B8A8-0F47-83C9-F6E2AEB6573C}"/>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43503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2120-8C0C-8F4F-8831-F23C35F005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L"/>
          </a:p>
        </p:txBody>
      </p:sp>
      <p:sp>
        <p:nvSpPr>
          <p:cNvPr id="3" name="Text Placeholder 2">
            <a:extLst>
              <a:ext uri="{FF2B5EF4-FFF2-40B4-BE49-F238E27FC236}">
                <a16:creationId xmlns:a16="http://schemas.microsoft.com/office/drawing/2014/main" id="{45251755-4979-EE47-B582-CDBFA15AC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DCADE1D-0D8D-9745-ACC9-6F94E054838D}"/>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633CF08D-5670-224B-882E-FC83058B9FC1}"/>
              </a:ext>
            </a:extLst>
          </p:cNvPr>
          <p:cNvSpPr>
            <a:spLocks noGrp="1"/>
          </p:cNvSpPr>
          <p:nvPr>
            <p:ph type="ftr" sz="quarter" idx="11"/>
          </p:nvPr>
        </p:nvSpPr>
        <p:spPr/>
        <p:txBody>
          <a:bodyPr/>
          <a:lstStyle/>
          <a:p>
            <a:endParaRPr lang="en-AL"/>
          </a:p>
        </p:txBody>
      </p:sp>
      <p:sp>
        <p:nvSpPr>
          <p:cNvPr id="6" name="Slide Number Placeholder 5">
            <a:extLst>
              <a:ext uri="{FF2B5EF4-FFF2-40B4-BE49-F238E27FC236}">
                <a16:creationId xmlns:a16="http://schemas.microsoft.com/office/drawing/2014/main" id="{61914A34-42F4-1648-873F-DDCC585638D5}"/>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48327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7507-5C5C-2742-B6DD-089CE1095015}"/>
              </a:ext>
            </a:extLst>
          </p:cNvPr>
          <p:cNvSpPr>
            <a:spLocks noGrp="1"/>
          </p:cNvSpPr>
          <p:nvPr>
            <p:ph type="title"/>
          </p:nvPr>
        </p:nvSpPr>
        <p:spPr/>
        <p:txBody>
          <a:bodyPr/>
          <a:lstStyle/>
          <a:p>
            <a:r>
              <a:rPr lang="en-GB"/>
              <a:t>Click to edit Master title style</a:t>
            </a:r>
            <a:endParaRPr lang="en-AL"/>
          </a:p>
        </p:txBody>
      </p:sp>
      <p:sp>
        <p:nvSpPr>
          <p:cNvPr id="3" name="Content Placeholder 2">
            <a:extLst>
              <a:ext uri="{FF2B5EF4-FFF2-40B4-BE49-F238E27FC236}">
                <a16:creationId xmlns:a16="http://schemas.microsoft.com/office/drawing/2014/main" id="{AF9ABCCB-C0DA-9C4E-9503-FE24D383A26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Content Placeholder 3">
            <a:extLst>
              <a:ext uri="{FF2B5EF4-FFF2-40B4-BE49-F238E27FC236}">
                <a16:creationId xmlns:a16="http://schemas.microsoft.com/office/drawing/2014/main" id="{AF6BE518-EB94-AC46-B455-2D9102A9E0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5" name="Date Placeholder 4">
            <a:extLst>
              <a:ext uri="{FF2B5EF4-FFF2-40B4-BE49-F238E27FC236}">
                <a16:creationId xmlns:a16="http://schemas.microsoft.com/office/drawing/2014/main" id="{CDDE5A62-E7FA-2649-AFDC-4285B70DC560}"/>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6" name="Footer Placeholder 5">
            <a:extLst>
              <a:ext uri="{FF2B5EF4-FFF2-40B4-BE49-F238E27FC236}">
                <a16:creationId xmlns:a16="http://schemas.microsoft.com/office/drawing/2014/main" id="{9B2E825E-B36F-A145-987B-7C4C85A97931}"/>
              </a:ext>
            </a:extLst>
          </p:cNvPr>
          <p:cNvSpPr>
            <a:spLocks noGrp="1"/>
          </p:cNvSpPr>
          <p:nvPr>
            <p:ph type="ftr" sz="quarter" idx="11"/>
          </p:nvPr>
        </p:nvSpPr>
        <p:spPr/>
        <p:txBody>
          <a:bodyPr/>
          <a:lstStyle/>
          <a:p>
            <a:endParaRPr lang="en-AL"/>
          </a:p>
        </p:txBody>
      </p:sp>
      <p:sp>
        <p:nvSpPr>
          <p:cNvPr id="7" name="Slide Number Placeholder 6">
            <a:extLst>
              <a:ext uri="{FF2B5EF4-FFF2-40B4-BE49-F238E27FC236}">
                <a16:creationId xmlns:a16="http://schemas.microsoft.com/office/drawing/2014/main" id="{4B83B29A-4252-C540-87B8-23EAD557F33D}"/>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821049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3F99-3593-364F-B061-6AFE0958E076}"/>
              </a:ext>
            </a:extLst>
          </p:cNvPr>
          <p:cNvSpPr>
            <a:spLocks noGrp="1"/>
          </p:cNvSpPr>
          <p:nvPr>
            <p:ph type="title"/>
          </p:nvPr>
        </p:nvSpPr>
        <p:spPr>
          <a:xfrm>
            <a:off x="839788" y="365125"/>
            <a:ext cx="10515600" cy="1325563"/>
          </a:xfrm>
        </p:spPr>
        <p:txBody>
          <a:bodyPr/>
          <a:lstStyle/>
          <a:p>
            <a:r>
              <a:rPr lang="en-GB"/>
              <a:t>Click to edit Master title style</a:t>
            </a:r>
            <a:endParaRPr lang="en-AL"/>
          </a:p>
        </p:txBody>
      </p:sp>
      <p:sp>
        <p:nvSpPr>
          <p:cNvPr id="3" name="Text Placeholder 2">
            <a:extLst>
              <a:ext uri="{FF2B5EF4-FFF2-40B4-BE49-F238E27FC236}">
                <a16:creationId xmlns:a16="http://schemas.microsoft.com/office/drawing/2014/main" id="{88E152C2-3A59-5344-9035-DEB3BB05D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C054A6-78FF-0046-B45E-8AA8824B75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5" name="Text Placeholder 4">
            <a:extLst>
              <a:ext uri="{FF2B5EF4-FFF2-40B4-BE49-F238E27FC236}">
                <a16:creationId xmlns:a16="http://schemas.microsoft.com/office/drawing/2014/main" id="{16687E33-8E73-9044-93A3-4F31BD8E22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8513D7E-8719-184C-9221-39119E02DC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7" name="Date Placeholder 6">
            <a:extLst>
              <a:ext uri="{FF2B5EF4-FFF2-40B4-BE49-F238E27FC236}">
                <a16:creationId xmlns:a16="http://schemas.microsoft.com/office/drawing/2014/main" id="{248B1B37-D1E0-2C49-8EEE-8D451C5F6376}"/>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8" name="Footer Placeholder 7">
            <a:extLst>
              <a:ext uri="{FF2B5EF4-FFF2-40B4-BE49-F238E27FC236}">
                <a16:creationId xmlns:a16="http://schemas.microsoft.com/office/drawing/2014/main" id="{F8359924-C1C1-3D4A-BF91-B522440A16E1}"/>
              </a:ext>
            </a:extLst>
          </p:cNvPr>
          <p:cNvSpPr>
            <a:spLocks noGrp="1"/>
          </p:cNvSpPr>
          <p:nvPr>
            <p:ph type="ftr" sz="quarter" idx="11"/>
          </p:nvPr>
        </p:nvSpPr>
        <p:spPr/>
        <p:txBody>
          <a:bodyPr/>
          <a:lstStyle/>
          <a:p>
            <a:endParaRPr lang="en-AL"/>
          </a:p>
        </p:txBody>
      </p:sp>
      <p:sp>
        <p:nvSpPr>
          <p:cNvPr id="9" name="Slide Number Placeholder 8">
            <a:extLst>
              <a:ext uri="{FF2B5EF4-FFF2-40B4-BE49-F238E27FC236}">
                <a16:creationId xmlns:a16="http://schemas.microsoft.com/office/drawing/2014/main" id="{F0A547CE-12F9-C549-8781-28D6397945D6}"/>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56442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4433-6AE0-D144-8204-96C68A1D61B1}"/>
              </a:ext>
            </a:extLst>
          </p:cNvPr>
          <p:cNvSpPr>
            <a:spLocks noGrp="1"/>
          </p:cNvSpPr>
          <p:nvPr>
            <p:ph type="title"/>
          </p:nvPr>
        </p:nvSpPr>
        <p:spPr/>
        <p:txBody>
          <a:bodyPr/>
          <a:lstStyle/>
          <a:p>
            <a:r>
              <a:rPr lang="en-GB"/>
              <a:t>Click to edit Master title style</a:t>
            </a:r>
            <a:endParaRPr lang="en-AL"/>
          </a:p>
        </p:txBody>
      </p:sp>
      <p:sp>
        <p:nvSpPr>
          <p:cNvPr id="3" name="Date Placeholder 2">
            <a:extLst>
              <a:ext uri="{FF2B5EF4-FFF2-40B4-BE49-F238E27FC236}">
                <a16:creationId xmlns:a16="http://schemas.microsoft.com/office/drawing/2014/main" id="{B850468C-2187-AD45-840A-5DD1BA71C9A7}"/>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4" name="Footer Placeholder 3">
            <a:extLst>
              <a:ext uri="{FF2B5EF4-FFF2-40B4-BE49-F238E27FC236}">
                <a16:creationId xmlns:a16="http://schemas.microsoft.com/office/drawing/2014/main" id="{ADA0E47A-31C8-FF4A-B9A4-0EF386708A85}"/>
              </a:ext>
            </a:extLst>
          </p:cNvPr>
          <p:cNvSpPr>
            <a:spLocks noGrp="1"/>
          </p:cNvSpPr>
          <p:nvPr>
            <p:ph type="ftr" sz="quarter" idx="11"/>
          </p:nvPr>
        </p:nvSpPr>
        <p:spPr/>
        <p:txBody>
          <a:bodyPr/>
          <a:lstStyle/>
          <a:p>
            <a:endParaRPr lang="en-AL"/>
          </a:p>
        </p:txBody>
      </p:sp>
      <p:sp>
        <p:nvSpPr>
          <p:cNvPr id="5" name="Slide Number Placeholder 4">
            <a:extLst>
              <a:ext uri="{FF2B5EF4-FFF2-40B4-BE49-F238E27FC236}">
                <a16:creationId xmlns:a16="http://schemas.microsoft.com/office/drawing/2014/main" id="{9491D422-2571-7B48-B8D0-6AB9C3259971}"/>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58937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28B81-9DC4-2F43-A873-6C99358F0D9D}"/>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3" name="Footer Placeholder 2">
            <a:extLst>
              <a:ext uri="{FF2B5EF4-FFF2-40B4-BE49-F238E27FC236}">
                <a16:creationId xmlns:a16="http://schemas.microsoft.com/office/drawing/2014/main" id="{17DAD1AD-B103-7346-BE0C-39E73D173075}"/>
              </a:ext>
            </a:extLst>
          </p:cNvPr>
          <p:cNvSpPr>
            <a:spLocks noGrp="1"/>
          </p:cNvSpPr>
          <p:nvPr>
            <p:ph type="ftr" sz="quarter" idx="11"/>
          </p:nvPr>
        </p:nvSpPr>
        <p:spPr/>
        <p:txBody>
          <a:bodyPr/>
          <a:lstStyle/>
          <a:p>
            <a:endParaRPr lang="en-AL"/>
          </a:p>
        </p:txBody>
      </p:sp>
      <p:sp>
        <p:nvSpPr>
          <p:cNvPr id="4" name="Slide Number Placeholder 3">
            <a:extLst>
              <a:ext uri="{FF2B5EF4-FFF2-40B4-BE49-F238E27FC236}">
                <a16:creationId xmlns:a16="http://schemas.microsoft.com/office/drawing/2014/main" id="{B043DDC9-D958-2747-82A8-2B502A7D34A5}"/>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107521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9A2C-C781-F446-8EF0-59A74008E1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L"/>
          </a:p>
        </p:txBody>
      </p:sp>
      <p:sp>
        <p:nvSpPr>
          <p:cNvPr id="3" name="Content Placeholder 2">
            <a:extLst>
              <a:ext uri="{FF2B5EF4-FFF2-40B4-BE49-F238E27FC236}">
                <a16:creationId xmlns:a16="http://schemas.microsoft.com/office/drawing/2014/main" id="{0406014F-F2E3-E349-9BD1-9881185AD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Text Placeholder 3">
            <a:extLst>
              <a:ext uri="{FF2B5EF4-FFF2-40B4-BE49-F238E27FC236}">
                <a16:creationId xmlns:a16="http://schemas.microsoft.com/office/drawing/2014/main" id="{43886849-FFE9-5D41-BEA9-68FA6F397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C0A635-02D7-8F4E-B42F-A2CFD647FE1A}"/>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6" name="Footer Placeholder 5">
            <a:extLst>
              <a:ext uri="{FF2B5EF4-FFF2-40B4-BE49-F238E27FC236}">
                <a16:creationId xmlns:a16="http://schemas.microsoft.com/office/drawing/2014/main" id="{4DAF76EC-CD9C-5F40-8693-C70009008E4D}"/>
              </a:ext>
            </a:extLst>
          </p:cNvPr>
          <p:cNvSpPr>
            <a:spLocks noGrp="1"/>
          </p:cNvSpPr>
          <p:nvPr>
            <p:ph type="ftr" sz="quarter" idx="11"/>
          </p:nvPr>
        </p:nvSpPr>
        <p:spPr/>
        <p:txBody>
          <a:bodyPr/>
          <a:lstStyle/>
          <a:p>
            <a:endParaRPr lang="en-AL"/>
          </a:p>
        </p:txBody>
      </p:sp>
      <p:sp>
        <p:nvSpPr>
          <p:cNvPr id="7" name="Slide Number Placeholder 6">
            <a:extLst>
              <a:ext uri="{FF2B5EF4-FFF2-40B4-BE49-F238E27FC236}">
                <a16:creationId xmlns:a16="http://schemas.microsoft.com/office/drawing/2014/main" id="{1300ED9C-DC4E-B74B-8E05-E7645FEE408A}"/>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426455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C7BF-98C5-D145-83AA-92061803AD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L"/>
          </a:p>
        </p:txBody>
      </p:sp>
      <p:sp>
        <p:nvSpPr>
          <p:cNvPr id="3" name="Picture Placeholder 2">
            <a:extLst>
              <a:ext uri="{FF2B5EF4-FFF2-40B4-BE49-F238E27FC236}">
                <a16:creationId xmlns:a16="http://schemas.microsoft.com/office/drawing/2014/main" id="{75DF7806-986C-B54C-86EB-A772E61843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L"/>
          </a:p>
        </p:txBody>
      </p:sp>
      <p:sp>
        <p:nvSpPr>
          <p:cNvPr id="4" name="Text Placeholder 3">
            <a:extLst>
              <a:ext uri="{FF2B5EF4-FFF2-40B4-BE49-F238E27FC236}">
                <a16:creationId xmlns:a16="http://schemas.microsoft.com/office/drawing/2014/main" id="{7167A0F5-0328-F847-A3E5-8663648F5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FC97D4-562D-4144-B584-36E35EEF9A49}"/>
              </a:ext>
            </a:extLst>
          </p:cNvPr>
          <p:cNvSpPr>
            <a:spLocks noGrp="1"/>
          </p:cNvSpPr>
          <p:nvPr>
            <p:ph type="dt" sz="half" idx="10"/>
          </p:nvPr>
        </p:nvSpPr>
        <p:spPr/>
        <p:txBody>
          <a:bodyPr/>
          <a:lstStyle/>
          <a:p>
            <a:fld id="{38065105-7020-3740-8EA1-D6B0784F97F3}" type="datetimeFigureOut">
              <a:rPr lang="en-AL" smtClean="0"/>
              <a:t>30.11.21</a:t>
            </a:fld>
            <a:endParaRPr lang="en-AL"/>
          </a:p>
        </p:txBody>
      </p:sp>
      <p:sp>
        <p:nvSpPr>
          <p:cNvPr id="6" name="Footer Placeholder 5">
            <a:extLst>
              <a:ext uri="{FF2B5EF4-FFF2-40B4-BE49-F238E27FC236}">
                <a16:creationId xmlns:a16="http://schemas.microsoft.com/office/drawing/2014/main" id="{53E3FE64-35A9-C04A-BEA5-B1168732C5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1DB643-834F-0E46-AE27-A32707EA7CC2}"/>
              </a:ext>
            </a:extLst>
          </p:cNvPr>
          <p:cNvSpPr>
            <a:spLocks noGrp="1"/>
          </p:cNvSpPr>
          <p:nvPr>
            <p:ph type="sldNum" sz="quarter" idx="12"/>
          </p:nvPr>
        </p:nvSpPr>
        <p:spPr/>
        <p:txBody>
          <a:bodyPr/>
          <a:lstStyle/>
          <a:p>
            <a:fld id="{A3934735-2235-EF49-B0A8-3A1A61818B0B}" type="slidenum">
              <a:rPr lang="en-AL" smtClean="0"/>
              <a:t>‹#›</a:t>
            </a:fld>
            <a:endParaRPr lang="en-AL"/>
          </a:p>
        </p:txBody>
      </p:sp>
    </p:spTree>
    <p:extLst>
      <p:ext uri="{BB962C8B-B14F-4D97-AF65-F5344CB8AC3E}">
        <p14:creationId xmlns:p14="http://schemas.microsoft.com/office/powerpoint/2010/main" val="2022042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2CB47A-F9FB-F14B-B840-BF287E9C7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L"/>
          </a:p>
        </p:txBody>
      </p:sp>
      <p:sp>
        <p:nvSpPr>
          <p:cNvPr id="3" name="Text Placeholder 2">
            <a:extLst>
              <a:ext uri="{FF2B5EF4-FFF2-40B4-BE49-F238E27FC236}">
                <a16:creationId xmlns:a16="http://schemas.microsoft.com/office/drawing/2014/main" id="{AC900F5A-676C-4947-83FA-1337DC9B9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L"/>
          </a:p>
        </p:txBody>
      </p:sp>
      <p:sp>
        <p:nvSpPr>
          <p:cNvPr id="4" name="Date Placeholder 3">
            <a:extLst>
              <a:ext uri="{FF2B5EF4-FFF2-40B4-BE49-F238E27FC236}">
                <a16:creationId xmlns:a16="http://schemas.microsoft.com/office/drawing/2014/main" id="{7D85AD66-94D0-F545-8F92-C950862B9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65105-7020-3740-8EA1-D6B0784F97F3}" type="datetimeFigureOut">
              <a:rPr lang="en-AL" smtClean="0"/>
              <a:t>30.11.21</a:t>
            </a:fld>
            <a:endParaRPr lang="en-AL"/>
          </a:p>
        </p:txBody>
      </p:sp>
      <p:sp>
        <p:nvSpPr>
          <p:cNvPr id="5" name="Footer Placeholder 4">
            <a:extLst>
              <a:ext uri="{FF2B5EF4-FFF2-40B4-BE49-F238E27FC236}">
                <a16:creationId xmlns:a16="http://schemas.microsoft.com/office/drawing/2014/main" id="{598BA42F-B56B-B241-A561-26BA67CC9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L"/>
          </a:p>
        </p:txBody>
      </p:sp>
      <p:sp>
        <p:nvSpPr>
          <p:cNvPr id="6" name="Slide Number Placeholder 5">
            <a:extLst>
              <a:ext uri="{FF2B5EF4-FFF2-40B4-BE49-F238E27FC236}">
                <a16:creationId xmlns:a16="http://schemas.microsoft.com/office/drawing/2014/main" id="{B7966796-246C-E444-8F35-CE9FDD45D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34735-2235-EF49-B0A8-3A1A61818B0B}" type="slidenum">
              <a:rPr lang="en-AL" smtClean="0"/>
              <a:t>‹#›</a:t>
            </a:fld>
            <a:endParaRPr lang="en-AL"/>
          </a:p>
        </p:txBody>
      </p:sp>
    </p:spTree>
    <p:extLst>
      <p:ext uri="{BB962C8B-B14F-4D97-AF65-F5344CB8AC3E}">
        <p14:creationId xmlns:p14="http://schemas.microsoft.com/office/powerpoint/2010/main" val="323021176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C9DAC-0C5D-6E4D-85C5-438FC321CF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0DD6547-F99A-1742-9447-94D789A3BD4F}"/>
              </a:ext>
            </a:extLst>
          </p:cNvPr>
          <p:cNvSpPr txBox="1"/>
          <p:nvPr/>
        </p:nvSpPr>
        <p:spPr>
          <a:xfrm>
            <a:off x="2654643" y="171105"/>
            <a:ext cx="6882713" cy="1261884"/>
          </a:xfrm>
          <a:prstGeom prst="rect">
            <a:avLst/>
          </a:prstGeom>
          <a:noFill/>
        </p:spPr>
        <p:txBody>
          <a:bodyPr wrap="square" rtlCol="0">
            <a:spAutoFit/>
          </a:bodyPr>
          <a:lstStyle/>
          <a:p>
            <a:pPr algn="ctr"/>
            <a:r>
              <a:rPr lang="en-GB" sz="4800" b="1" dirty="0">
                <a:solidFill>
                  <a:schemeClr val="bg1"/>
                </a:solidFill>
                <a:latin typeface="Goudy Old Style" panose="02020502050305020303" pitchFamily="18" charset="77"/>
              </a:rPr>
              <a:t>Update Report  </a:t>
            </a:r>
          </a:p>
          <a:p>
            <a:pPr algn="ctr"/>
            <a:r>
              <a:rPr lang="en-GB" sz="2800" b="1" dirty="0">
                <a:solidFill>
                  <a:schemeClr val="bg1"/>
                </a:solidFill>
                <a:latin typeface="Goudy Old Style" panose="02020502050305020303" pitchFamily="18" charset="77"/>
              </a:rPr>
              <a:t>On Vjosa River case</a:t>
            </a:r>
            <a:endParaRPr lang="en-GB" sz="2800" dirty="0">
              <a:solidFill>
                <a:schemeClr val="bg1"/>
              </a:solidFill>
              <a:latin typeface="Goudy Old Style" panose="02020502050305020303" pitchFamily="18" charset="77"/>
            </a:endParaRPr>
          </a:p>
        </p:txBody>
      </p:sp>
      <p:sp>
        <p:nvSpPr>
          <p:cNvPr id="6" name="TextBox 5">
            <a:extLst>
              <a:ext uri="{FF2B5EF4-FFF2-40B4-BE49-F238E27FC236}">
                <a16:creationId xmlns:a16="http://schemas.microsoft.com/office/drawing/2014/main" id="{8D998C09-7A0D-4D4C-8B7C-E1E714BE4C58}"/>
              </a:ext>
            </a:extLst>
          </p:cNvPr>
          <p:cNvSpPr txBox="1"/>
          <p:nvPr/>
        </p:nvSpPr>
        <p:spPr>
          <a:xfrm>
            <a:off x="8254313" y="6040564"/>
            <a:ext cx="3719384" cy="646331"/>
          </a:xfrm>
          <a:prstGeom prst="rect">
            <a:avLst/>
          </a:prstGeom>
          <a:noFill/>
        </p:spPr>
        <p:txBody>
          <a:bodyPr wrap="square">
            <a:spAutoFit/>
          </a:bodyPr>
          <a:lstStyle/>
          <a:p>
            <a:pPr algn="ctr" rtl="0">
              <a:spcBef>
                <a:spcPts val="0"/>
              </a:spcBef>
              <a:spcAft>
                <a:spcPts val="0"/>
              </a:spcAft>
            </a:pPr>
            <a:r>
              <a:rPr lang="en-GB" sz="1800" b="1" i="0" u="none" strike="noStrike" dirty="0">
                <a:solidFill>
                  <a:srgbClr val="FFFFFF"/>
                </a:solidFill>
                <a:effectLst/>
                <a:latin typeface="Calibri" panose="020F0502020204030204" pitchFamily="34" charset="0"/>
              </a:rPr>
              <a:t>41</a:t>
            </a:r>
            <a:r>
              <a:rPr lang="en-GB" sz="1800" b="1" i="0" u="none" strike="noStrike" baseline="30000" dirty="0">
                <a:solidFill>
                  <a:srgbClr val="FFFFFF"/>
                </a:solidFill>
                <a:effectLst/>
                <a:latin typeface="Calibri" panose="020F0502020204030204" pitchFamily="34" charset="0"/>
              </a:rPr>
              <a:t>st</a:t>
            </a:r>
            <a:r>
              <a:rPr lang="en-GB" sz="1800" b="1" i="0" u="none" strike="noStrike" dirty="0">
                <a:solidFill>
                  <a:srgbClr val="FFFFFF"/>
                </a:solidFill>
                <a:effectLst/>
                <a:latin typeface="Calibri" panose="020F0502020204030204" pitchFamily="34" charset="0"/>
              </a:rPr>
              <a:t> Standing Committee Meeting </a:t>
            </a:r>
            <a:endParaRPr lang="en-GB" b="0" i="0" u="none" strike="noStrike" dirty="0">
              <a:solidFill>
                <a:srgbClr val="000000"/>
              </a:solidFill>
              <a:effectLst/>
            </a:endParaRPr>
          </a:p>
          <a:p>
            <a:pPr algn="ctr" rtl="0">
              <a:spcBef>
                <a:spcPts val="0"/>
              </a:spcBef>
              <a:spcAft>
                <a:spcPts val="0"/>
              </a:spcAft>
            </a:pPr>
            <a:r>
              <a:rPr lang="en-GB" sz="1800" b="1" i="0" u="none" strike="noStrike" dirty="0">
                <a:solidFill>
                  <a:srgbClr val="FFFFFF"/>
                </a:solidFill>
                <a:effectLst/>
                <a:latin typeface="Calibri" panose="020F0502020204030204" pitchFamily="34" charset="0"/>
              </a:rPr>
              <a:t>of the Bern Convention</a:t>
            </a:r>
            <a:endParaRPr lang="en-GB" b="0" i="0" u="none" strike="noStrike" dirty="0">
              <a:solidFill>
                <a:srgbClr val="000000"/>
              </a:solidFill>
              <a:effectLst/>
            </a:endParaRPr>
          </a:p>
        </p:txBody>
      </p:sp>
      <p:sp>
        <p:nvSpPr>
          <p:cNvPr id="8" name="TextBox 7">
            <a:extLst>
              <a:ext uri="{FF2B5EF4-FFF2-40B4-BE49-F238E27FC236}">
                <a16:creationId xmlns:a16="http://schemas.microsoft.com/office/drawing/2014/main" id="{D416C360-8C37-3940-A380-B2AD267DFE4B}"/>
              </a:ext>
            </a:extLst>
          </p:cNvPr>
          <p:cNvSpPr txBox="1"/>
          <p:nvPr/>
        </p:nvSpPr>
        <p:spPr>
          <a:xfrm>
            <a:off x="218303" y="6040563"/>
            <a:ext cx="3395018" cy="646331"/>
          </a:xfrm>
          <a:prstGeom prst="rect">
            <a:avLst/>
          </a:prstGeom>
          <a:noFill/>
        </p:spPr>
        <p:txBody>
          <a:bodyPr wrap="square">
            <a:spAutoFit/>
          </a:bodyPr>
          <a:lstStyle/>
          <a:p>
            <a:pPr algn="l" rtl="0">
              <a:spcBef>
                <a:spcPts val="0"/>
              </a:spcBef>
              <a:spcAft>
                <a:spcPts val="0"/>
              </a:spcAft>
            </a:pPr>
            <a:r>
              <a:rPr lang="en-GB" sz="1800" b="1" i="0" u="none" strike="noStrike" dirty="0">
                <a:solidFill>
                  <a:srgbClr val="FFFFFF"/>
                </a:solidFill>
                <a:effectLst/>
                <a:latin typeface="Calibri" panose="020F0502020204030204" pitchFamily="34" charset="0"/>
              </a:rPr>
              <a:t>Olsi Nika – EcoAlbania, 2021</a:t>
            </a:r>
            <a:endParaRPr lang="en-GB" b="0" i="0" u="none" strike="noStrike" dirty="0">
              <a:solidFill>
                <a:srgbClr val="000000"/>
              </a:solidFill>
              <a:effectLst/>
            </a:endParaRPr>
          </a:p>
          <a:p>
            <a:pPr algn="l" rtl="0">
              <a:spcBef>
                <a:spcPts val="0"/>
              </a:spcBef>
              <a:spcAft>
                <a:spcPts val="0"/>
              </a:spcAft>
            </a:pPr>
            <a:r>
              <a:rPr lang="en-GB" sz="1800" b="1" i="0" u="none" strike="noStrike" dirty="0" err="1">
                <a:solidFill>
                  <a:srgbClr val="FFFFFF"/>
                </a:solidFill>
                <a:effectLst/>
                <a:latin typeface="Calibri" panose="020F0502020204030204" pitchFamily="34" charset="0"/>
              </a:rPr>
              <a:t>o.nika@ecoalbania.org</a:t>
            </a:r>
            <a:endParaRPr lang="en-GB" b="0" i="0" u="none" strike="noStrike" dirty="0">
              <a:solidFill>
                <a:srgbClr val="000000"/>
              </a:solidFill>
              <a:effectLst/>
            </a:endParaRPr>
          </a:p>
        </p:txBody>
      </p:sp>
    </p:spTree>
    <p:extLst>
      <p:ext uri="{BB962C8B-B14F-4D97-AF65-F5344CB8AC3E}">
        <p14:creationId xmlns:p14="http://schemas.microsoft.com/office/powerpoint/2010/main" val="807175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7BFE6-0578-734D-973B-6143262CBEC1}"/>
              </a:ext>
            </a:extLst>
          </p:cNvPr>
          <p:cNvPicPr>
            <a:picLocks noChangeAspect="1"/>
          </p:cNvPicPr>
          <p:nvPr/>
        </p:nvPicPr>
        <p:blipFill>
          <a:blip r:embed="rId2"/>
          <a:stretch>
            <a:fillRect/>
          </a:stretch>
        </p:blipFill>
        <p:spPr>
          <a:xfrm>
            <a:off x="577223" y="0"/>
            <a:ext cx="11037554" cy="6858000"/>
          </a:xfrm>
          <a:prstGeom prst="rect">
            <a:avLst/>
          </a:prstGeom>
        </p:spPr>
      </p:pic>
      <p:sp>
        <p:nvSpPr>
          <p:cNvPr id="4" name="Oval 3">
            <a:extLst>
              <a:ext uri="{FF2B5EF4-FFF2-40B4-BE49-F238E27FC236}">
                <a16:creationId xmlns:a16="http://schemas.microsoft.com/office/drawing/2014/main" id="{AFB9ED2F-16E2-8A43-B9D4-2A84DA81B057}"/>
              </a:ext>
            </a:extLst>
          </p:cNvPr>
          <p:cNvSpPr/>
          <p:nvPr/>
        </p:nvSpPr>
        <p:spPr>
          <a:xfrm rot="2196442">
            <a:off x="401539" y="1521738"/>
            <a:ext cx="6044737" cy="1784391"/>
          </a:xfrm>
          <a:prstGeom prst="ellipse">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L"/>
          </a:p>
        </p:txBody>
      </p:sp>
    </p:spTree>
    <p:extLst>
      <p:ext uri="{BB962C8B-B14F-4D97-AF65-F5344CB8AC3E}">
        <p14:creationId xmlns:p14="http://schemas.microsoft.com/office/powerpoint/2010/main" val="22851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1"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C3860-D11D-554B-B640-1FB369DF44FE}"/>
              </a:ext>
            </a:extLst>
          </p:cNvPr>
          <p:cNvPicPr>
            <a:picLocks noChangeAspect="1"/>
          </p:cNvPicPr>
          <p:nvPr/>
        </p:nvPicPr>
        <p:blipFill>
          <a:blip r:embed="rId3"/>
          <a:stretch>
            <a:fillRect/>
          </a:stretch>
        </p:blipFill>
        <p:spPr>
          <a:xfrm>
            <a:off x="0" y="-1"/>
            <a:ext cx="12192000" cy="6837405"/>
          </a:xfrm>
          <a:prstGeom prst="rect">
            <a:avLst/>
          </a:prstGeom>
        </p:spPr>
      </p:pic>
      <p:sp>
        <p:nvSpPr>
          <p:cNvPr id="11" name="TextBox 10">
            <a:extLst>
              <a:ext uri="{FF2B5EF4-FFF2-40B4-BE49-F238E27FC236}">
                <a16:creationId xmlns:a16="http://schemas.microsoft.com/office/drawing/2014/main" id="{20E31E39-3A1B-2143-BEA4-1D85D2916C5B}"/>
              </a:ext>
            </a:extLst>
          </p:cNvPr>
          <p:cNvSpPr txBox="1"/>
          <p:nvPr/>
        </p:nvSpPr>
        <p:spPr>
          <a:xfrm>
            <a:off x="515893" y="402280"/>
            <a:ext cx="7565425" cy="369332"/>
          </a:xfrm>
          <a:prstGeom prst="rect">
            <a:avLst/>
          </a:prstGeom>
          <a:noFill/>
        </p:spPr>
        <p:txBody>
          <a:bodyPr wrap="square">
            <a:spAutoFit/>
          </a:bodyPr>
          <a:lstStyle/>
          <a:p>
            <a:r>
              <a:rPr lang="en-GB" b="0" i="0" u="none" strike="noStrike" dirty="0">
                <a:effectLst/>
                <a:latin typeface="Lato" panose="020F0502020204030203" pitchFamily="34" charset="0"/>
              </a:rPr>
              <a:t>Administrative Court of Tirana has rejected the Company’s claim</a:t>
            </a:r>
            <a:endParaRPr lang="en-AL" dirty="0"/>
          </a:p>
        </p:txBody>
      </p:sp>
      <p:sp>
        <p:nvSpPr>
          <p:cNvPr id="13" name="TextBox 12">
            <a:extLst>
              <a:ext uri="{FF2B5EF4-FFF2-40B4-BE49-F238E27FC236}">
                <a16:creationId xmlns:a16="http://schemas.microsoft.com/office/drawing/2014/main" id="{2797D003-62CC-2E4A-B60F-AAD8AD154A5E}"/>
              </a:ext>
            </a:extLst>
          </p:cNvPr>
          <p:cNvSpPr txBox="1"/>
          <p:nvPr/>
        </p:nvSpPr>
        <p:spPr>
          <a:xfrm>
            <a:off x="6685006" y="989227"/>
            <a:ext cx="5828270" cy="369332"/>
          </a:xfrm>
          <a:prstGeom prst="rect">
            <a:avLst/>
          </a:prstGeom>
          <a:noFill/>
        </p:spPr>
        <p:txBody>
          <a:bodyPr wrap="square">
            <a:spAutoFit/>
          </a:bodyPr>
          <a:lstStyle/>
          <a:p>
            <a:r>
              <a:rPr lang="en-GB" b="0" i="0" u="none" strike="noStrike" dirty="0">
                <a:effectLst/>
                <a:latin typeface="Lato" panose="020F0502020204030203" pitchFamily="34" charset="0"/>
              </a:rPr>
              <a:t>The </a:t>
            </a:r>
            <a:r>
              <a:rPr lang="en-GB" b="0" i="0" u="none" strike="noStrike" dirty="0" err="1">
                <a:effectLst/>
                <a:latin typeface="Lato" panose="020F0502020204030203" pitchFamily="34" charset="0"/>
              </a:rPr>
              <a:t>MoTE</a:t>
            </a:r>
            <a:r>
              <a:rPr lang="en-GB" b="0" i="0" u="none" strike="noStrike" dirty="0">
                <a:effectLst/>
                <a:latin typeface="Lato" panose="020F0502020204030203" pitchFamily="34" charset="0"/>
              </a:rPr>
              <a:t> and NEA accepted the support of NGOs</a:t>
            </a:r>
            <a:endParaRPr lang="en-AL" dirty="0"/>
          </a:p>
        </p:txBody>
      </p:sp>
    </p:spTree>
    <p:extLst>
      <p:ext uri="{BB962C8B-B14F-4D97-AF65-F5344CB8AC3E}">
        <p14:creationId xmlns:p14="http://schemas.microsoft.com/office/powerpoint/2010/main" val="23147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20998-FE45-1645-98BE-E69E1C7D565D}"/>
              </a:ext>
            </a:extLst>
          </p:cNvPr>
          <p:cNvPicPr>
            <a:picLocks noChangeAspect="1"/>
          </p:cNvPicPr>
          <p:nvPr/>
        </p:nvPicPr>
        <p:blipFill>
          <a:blip r:embed="rId3"/>
          <a:stretch>
            <a:fillRect/>
          </a:stretch>
        </p:blipFill>
        <p:spPr>
          <a:xfrm>
            <a:off x="0" y="-1"/>
            <a:ext cx="12192000" cy="6860655"/>
          </a:xfrm>
          <a:prstGeom prst="rect">
            <a:avLst/>
          </a:prstGeom>
        </p:spPr>
      </p:pic>
    </p:spTree>
    <p:extLst>
      <p:ext uri="{BB962C8B-B14F-4D97-AF65-F5344CB8AC3E}">
        <p14:creationId xmlns:p14="http://schemas.microsoft.com/office/powerpoint/2010/main" val="2673901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Vjosa National Park Now - Global Tour" descr="Vjosa National Park Now - Global Tour">
            <a:hlinkClick r:id="" action="ppaction://media"/>
            <a:extLst>
              <a:ext uri="{FF2B5EF4-FFF2-40B4-BE49-F238E27FC236}">
                <a16:creationId xmlns:a16="http://schemas.microsoft.com/office/drawing/2014/main" id="{6F64EDE2-6AB8-B942-84DC-D9068C1BC1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4763"/>
            <a:ext cx="12192000" cy="6858000"/>
          </a:xfrm>
          <a:prstGeom prst="rect">
            <a:avLst/>
          </a:prstGeom>
        </p:spPr>
      </p:pic>
    </p:spTree>
    <p:extLst>
      <p:ext uri="{BB962C8B-B14F-4D97-AF65-F5344CB8AC3E}">
        <p14:creationId xmlns:p14="http://schemas.microsoft.com/office/powerpoint/2010/main" val="17289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EE82D-109E-294A-9BD4-166DC4B19C67}"/>
              </a:ext>
            </a:extLst>
          </p:cNvPr>
          <p:cNvPicPr>
            <a:picLocks noChangeAspect="1"/>
          </p:cNvPicPr>
          <p:nvPr/>
        </p:nvPicPr>
        <p:blipFill>
          <a:blip r:embed="rId2"/>
          <a:stretch>
            <a:fillRect/>
          </a:stretch>
        </p:blipFill>
        <p:spPr>
          <a:xfrm>
            <a:off x="4150840" y="228600"/>
            <a:ext cx="4102831" cy="3089190"/>
          </a:xfrm>
          <a:prstGeom prst="rect">
            <a:avLst/>
          </a:prstGeom>
        </p:spPr>
      </p:pic>
      <p:sp>
        <p:nvSpPr>
          <p:cNvPr id="5" name="TextBox 4">
            <a:extLst>
              <a:ext uri="{FF2B5EF4-FFF2-40B4-BE49-F238E27FC236}">
                <a16:creationId xmlns:a16="http://schemas.microsoft.com/office/drawing/2014/main" id="{DBE4D7E5-6C7F-7440-A0C1-FAA47A9ACCC2}"/>
              </a:ext>
            </a:extLst>
          </p:cNvPr>
          <p:cNvSpPr txBox="1"/>
          <p:nvPr/>
        </p:nvSpPr>
        <p:spPr>
          <a:xfrm>
            <a:off x="300681" y="4034481"/>
            <a:ext cx="11590638" cy="2246769"/>
          </a:xfrm>
          <a:prstGeom prst="rect">
            <a:avLst/>
          </a:prstGeom>
          <a:noFill/>
        </p:spPr>
        <p:txBody>
          <a:bodyPr wrap="square">
            <a:spAutoFit/>
          </a:bodyPr>
          <a:lstStyle/>
          <a:p>
            <a:r>
              <a:rPr lang="en-AL" sz="2800" i="1" dirty="0">
                <a:effectLst/>
                <a:latin typeface="ArialMT"/>
                <a:ea typeface="Times New Roman" panose="02020603050405020304" pitchFamily="18" charset="0"/>
              </a:rPr>
              <a:t>“The Bureau also reiterated its deep concern regarding the urbanisation plans for the Vjosë- Nartë Protected Area, including construction of an airport, and urged the government to rethink these plans. The natural values of this area are evident, and a strong protection regime needs to be implemented”. </a:t>
            </a:r>
            <a:endParaRPr lang="en-AL"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41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984641-7E75-AB48-8F4E-7C773D8B0EEA}"/>
              </a:ext>
            </a:extLst>
          </p:cNvPr>
          <p:cNvPicPr>
            <a:picLocks noChangeAspect="1"/>
          </p:cNvPicPr>
          <p:nvPr/>
        </p:nvPicPr>
        <p:blipFill>
          <a:blip r:embed="rId2"/>
          <a:stretch>
            <a:fillRect/>
          </a:stretch>
        </p:blipFill>
        <p:spPr>
          <a:xfrm>
            <a:off x="20594" y="0"/>
            <a:ext cx="12150811" cy="6858000"/>
          </a:xfrm>
          <a:prstGeom prst="rect">
            <a:avLst/>
          </a:prstGeom>
        </p:spPr>
      </p:pic>
      <p:sp>
        <p:nvSpPr>
          <p:cNvPr id="3" name="TextBox 2">
            <a:extLst>
              <a:ext uri="{FF2B5EF4-FFF2-40B4-BE49-F238E27FC236}">
                <a16:creationId xmlns:a16="http://schemas.microsoft.com/office/drawing/2014/main" id="{BB5B37C3-F9E8-D041-A78C-18449F5F0824}"/>
              </a:ext>
            </a:extLst>
          </p:cNvPr>
          <p:cNvSpPr txBox="1"/>
          <p:nvPr/>
        </p:nvSpPr>
        <p:spPr>
          <a:xfrm>
            <a:off x="702275" y="369332"/>
            <a:ext cx="6098058" cy="369332"/>
          </a:xfrm>
          <a:prstGeom prst="rect">
            <a:avLst/>
          </a:prstGeom>
          <a:noFill/>
        </p:spPr>
        <p:txBody>
          <a:bodyPr wrap="square">
            <a:spAutoFit/>
          </a:bodyPr>
          <a:lstStyle/>
          <a:p>
            <a:r>
              <a:rPr lang="en-GB" sz="1800" b="1" i="0" u="none" strike="noStrike" dirty="0">
                <a:solidFill>
                  <a:srgbClr val="000000"/>
                </a:solidFill>
                <a:effectLst/>
                <a:latin typeface="Calibri" panose="020F0502020204030204" pitchFamily="34" charset="0"/>
              </a:rPr>
              <a:t>Keep the case-file Open</a:t>
            </a:r>
            <a:endParaRPr lang="en-AL" dirty="0"/>
          </a:p>
        </p:txBody>
      </p:sp>
      <p:sp>
        <p:nvSpPr>
          <p:cNvPr id="4" name="TextBox 3">
            <a:extLst>
              <a:ext uri="{FF2B5EF4-FFF2-40B4-BE49-F238E27FC236}">
                <a16:creationId xmlns:a16="http://schemas.microsoft.com/office/drawing/2014/main" id="{CC44DD15-8E0E-DF43-8002-922D0982CC71}"/>
              </a:ext>
            </a:extLst>
          </p:cNvPr>
          <p:cNvSpPr txBox="1"/>
          <p:nvPr/>
        </p:nvSpPr>
        <p:spPr>
          <a:xfrm>
            <a:off x="1405581" y="877952"/>
            <a:ext cx="6098058" cy="369332"/>
          </a:xfrm>
          <a:prstGeom prst="rect">
            <a:avLst/>
          </a:prstGeom>
          <a:noFill/>
        </p:spPr>
        <p:txBody>
          <a:bodyPr wrap="square">
            <a:spAutoFit/>
          </a:bodyPr>
          <a:lstStyle/>
          <a:p>
            <a:pPr algn="l" rtl="0">
              <a:spcBef>
                <a:spcPts val="0"/>
              </a:spcBef>
              <a:spcAft>
                <a:spcPts val="0"/>
              </a:spcAft>
            </a:pPr>
            <a:r>
              <a:rPr lang="en-GB" sz="1800" b="1" i="0" u="none" strike="noStrike" dirty="0">
                <a:solidFill>
                  <a:srgbClr val="000000"/>
                </a:solidFill>
                <a:effectLst/>
                <a:latin typeface="Calibri" panose="020F0502020204030204" pitchFamily="34" charset="0"/>
              </a:rPr>
              <a:t>Ask the Albanian Government to Proclaim the Vjosa WRNP</a:t>
            </a:r>
            <a:endParaRPr lang="en-GB" b="0" i="0" u="none" strike="noStrike" dirty="0">
              <a:solidFill>
                <a:srgbClr val="000000"/>
              </a:solidFill>
              <a:effectLst/>
            </a:endParaRPr>
          </a:p>
        </p:txBody>
      </p:sp>
      <p:sp>
        <p:nvSpPr>
          <p:cNvPr id="5" name="TextBox 4">
            <a:extLst>
              <a:ext uri="{FF2B5EF4-FFF2-40B4-BE49-F238E27FC236}">
                <a16:creationId xmlns:a16="http://schemas.microsoft.com/office/drawing/2014/main" id="{9007151B-4473-7D47-A63A-10A6DA25111B}"/>
              </a:ext>
            </a:extLst>
          </p:cNvPr>
          <p:cNvSpPr txBox="1"/>
          <p:nvPr/>
        </p:nvSpPr>
        <p:spPr>
          <a:xfrm>
            <a:off x="3417674" y="1386572"/>
            <a:ext cx="6098058" cy="369332"/>
          </a:xfrm>
          <a:prstGeom prst="rect">
            <a:avLst/>
          </a:prstGeom>
          <a:noFill/>
        </p:spPr>
        <p:txBody>
          <a:bodyPr wrap="square">
            <a:spAutoFit/>
          </a:bodyPr>
          <a:lstStyle/>
          <a:p>
            <a:pPr algn="l" rtl="0">
              <a:spcBef>
                <a:spcPts val="0"/>
              </a:spcBef>
              <a:spcAft>
                <a:spcPts val="0"/>
              </a:spcAft>
            </a:pPr>
            <a:r>
              <a:rPr lang="en-GB" sz="1800" b="1" i="0" u="none" strike="noStrike" dirty="0">
                <a:effectLst/>
                <a:latin typeface="Calibri" panose="020F0502020204030204" pitchFamily="34" charset="0"/>
              </a:rPr>
              <a:t>Follow closely the Planning phase of the Vjosa WRNP</a:t>
            </a:r>
            <a:endParaRPr lang="en-GB" b="0" i="0" u="none" strike="noStrike" dirty="0">
              <a:effectLst/>
            </a:endParaRPr>
          </a:p>
        </p:txBody>
      </p:sp>
      <p:sp>
        <p:nvSpPr>
          <p:cNvPr id="6" name="TextBox 5">
            <a:extLst>
              <a:ext uri="{FF2B5EF4-FFF2-40B4-BE49-F238E27FC236}">
                <a16:creationId xmlns:a16="http://schemas.microsoft.com/office/drawing/2014/main" id="{82CA13ED-E0AB-A74D-997A-47AAEDAA1A0F}"/>
              </a:ext>
            </a:extLst>
          </p:cNvPr>
          <p:cNvSpPr txBox="1"/>
          <p:nvPr/>
        </p:nvSpPr>
        <p:spPr>
          <a:xfrm>
            <a:off x="5431823" y="1914548"/>
            <a:ext cx="7085571" cy="369332"/>
          </a:xfrm>
          <a:prstGeom prst="rect">
            <a:avLst/>
          </a:prstGeom>
          <a:noFill/>
        </p:spPr>
        <p:txBody>
          <a:bodyPr wrap="square">
            <a:spAutoFit/>
          </a:bodyPr>
          <a:lstStyle/>
          <a:p>
            <a:pPr algn="l" rtl="0">
              <a:spcBef>
                <a:spcPts val="0"/>
              </a:spcBef>
              <a:spcAft>
                <a:spcPts val="0"/>
              </a:spcAft>
            </a:pPr>
            <a:r>
              <a:rPr lang="en-GB" sz="1800" b="1" i="0" u="none" strike="noStrike" dirty="0">
                <a:effectLst/>
                <a:latin typeface="Calibri" panose="020F0502020204030204" pitchFamily="34" charset="0"/>
              </a:rPr>
              <a:t>Initiate an on-the-spot-appraisal for the Vjosa Delta-Narta Lagoon PA</a:t>
            </a:r>
            <a:endParaRPr lang="en-GB" b="0" i="0" u="none" strike="noStrike" dirty="0">
              <a:effectLst/>
            </a:endParaRPr>
          </a:p>
        </p:txBody>
      </p:sp>
    </p:spTree>
    <p:extLst>
      <p:ext uri="{BB962C8B-B14F-4D97-AF65-F5344CB8AC3E}">
        <p14:creationId xmlns:p14="http://schemas.microsoft.com/office/powerpoint/2010/main" val="265855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1"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BE3F0-7F2C-AF4E-869F-4F54CB36DC4B}"/>
              </a:ext>
            </a:extLst>
          </p:cNvPr>
          <p:cNvPicPr>
            <a:picLocks noChangeAspect="1"/>
          </p:cNvPicPr>
          <p:nvPr/>
        </p:nvPicPr>
        <p:blipFill>
          <a:blip r:embed="rId2"/>
          <a:stretch>
            <a:fillRect/>
          </a:stretch>
        </p:blipFill>
        <p:spPr>
          <a:xfrm>
            <a:off x="25400" y="12700"/>
            <a:ext cx="12141200" cy="6832600"/>
          </a:xfrm>
          <a:prstGeom prst="rect">
            <a:avLst/>
          </a:prstGeom>
        </p:spPr>
      </p:pic>
    </p:spTree>
    <p:extLst>
      <p:ext uri="{BB962C8B-B14F-4D97-AF65-F5344CB8AC3E}">
        <p14:creationId xmlns:p14="http://schemas.microsoft.com/office/powerpoint/2010/main" val="406406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0CF7A7-F8BD-684B-9B9F-320F22E9AF62}"/>
              </a:ext>
            </a:extLst>
          </p:cNvPr>
          <p:cNvPicPr>
            <a:picLocks noChangeAspect="1"/>
          </p:cNvPicPr>
          <p:nvPr/>
        </p:nvPicPr>
        <p:blipFill>
          <a:blip r:embed="rId3"/>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4603A9FE-A8B9-EE49-9077-495C3DDCD66B}"/>
              </a:ext>
            </a:extLst>
          </p:cNvPr>
          <p:cNvCxnSpPr/>
          <p:nvPr/>
        </p:nvCxnSpPr>
        <p:spPr>
          <a:xfrm flipV="1">
            <a:off x="3212757" y="333632"/>
            <a:ext cx="2384854" cy="2211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E5AB954-A010-9D41-99A2-C0900D349F00}"/>
              </a:ext>
            </a:extLst>
          </p:cNvPr>
          <p:cNvCxnSpPr>
            <a:cxnSpLocks/>
          </p:cNvCxnSpPr>
          <p:nvPr/>
        </p:nvCxnSpPr>
        <p:spPr>
          <a:xfrm flipV="1">
            <a:off x="4304270" y="469557"/>
            <a:ext cx="1293341" cy="3933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B18C7C-7BD3-B546-9CA7-036C637D0C66}"/>
              </a:ext>
            </a:extLst>
          </p:cNvPr>
          <p:cNvCxnSpPr>
            <a:cxnSpLocks/>
          </p:cNvCxnSpPr>
          <p:nvPr/>
        </p:nvCxnSpPr>
        <p:spPr>
          <a:xfrm flipH="1" flipV="1">
            <a:off x="5684108" y="568411"/>
            <a:ext cx="411892" cy="3361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5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27E25-D445-654F-88DD-879E6120BE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520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78F0C8-15F7-CB47-821C-DA0E6D8F1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249"/>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87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AA5F4-359C-824E-9667-D5E796166C42}"/>
              </a:ext>
            </a:extLst>
          </p:cNvPr>
          <p:cNvPicPr>
            <a:picLocks noChangeAspect="1"/>
          </p:cNvPicPr>
          <p:nvPr/>
        </p:nvPicPr>
        <p:blipFill>
          <a:blip r:embed="rId3"/>
          <a:stretch>
            <a:fillRect/>
          </a:stretch>
        </p:blipFill>
        <p:spPr>
          <a:xfrm>
            <a:off x="3477614" y="0"/>
            <a:ext cx="5236772" cy="6858000"/>
          </a:xfrm>
          <a:prstGeom prst="rect">
            <a:avLst/>
          </a:prstGeom>
        </p:spPr>
      </p:pic>
    </p:spTree>
    <p:extLst>
      <p:ext uri="{BB962C8B-B14F-4D97-AF65-F5344CB8AC3E}">
        <p14:creationId xmlns:p14="http://schemas.microsoft.com/office/powerpoint/2010/main" val="1905040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5D8F90-66E6-CF4D-BF06-0A3A965B0600}"/>
              </a:ext>
            </a:extLst>
          </p:cNvPr>
          <p:cNvPicPr>
            <a:picLocks noChangeAspect="1"/>
          </p:cNvPicPr>
          <p:nvPr/>
        </p:nvPicPr>
        <p:blipFill>
          <a:blip r:embed="rId3"/>
          <a:stretch>
            <a:fillRect/>
          </a:stretch>
        </p:blipFill>
        <p:spPr>
          <a:xfrm>
            <a:off x="0" y="0"/>
            <a:ext cx="6955228" cy="6858000"/>
          </a:xfrm>
          <a:prstGeom prst="rect">
            <a:avLst/>
          </a:prstGeom>
        </p:spPr>
      </p:pic>
      <p:sp>
        <p:nvSpPr>
          <p:cNvPr id="2" name="TextBox 1">
            <a:extLst>
              <a:ext uri="{FF2B5EF4-FFF2-40B4-BE49-F238E27FC236}">
                <a16:creationId xmlns:a16="http://schemas.microsoft.com/office/drawing/2014/main" id="{BC22B155-111B-2C4B-98E4-FEEE01E8A947}"/>
              </a:ext>
            </a:extLst>
          </p:cNvPr>
          <p:cNvSpPr txBox="1"/>
          <p:nvPr/>
        </p:nvSpPr>
        <p:spPr>
          <a:xfrm>
            <a:off x="6718300" y="1092200"/>
            <a:ext cx="4953000" cy="1077218"/>
          </a:xfrm>
          <a:prstGeom prst="rect">
            <a:avLst/>
          </a:prstGeom>
          <a:noFill/>
        </p:spPr>
        <p:txBody>
          <a:bodyPr wrap="square" rtlCol="0">
            <a:spAutoFit/>
          </a:bodyPr>
          <a:lstStyle/>
          <a:p>
            <a:r>
              <a:rPr lang="en-AL" sz="3200" dirty="0"/>
              <a:t>1100 species described and registered</a:t>
            </a:r>
          </a:p>
        </p:txBody>
      </p:sp>
      <p:sp>
        <p:nvSpPr>
          <p:cNvPr id="5" name="TextBox 4">
            <a:extLst>
              <a:ext uri="{FF2B5EF4-FFF2-40B4-BE49-F238E27FC236}">
                <a16:creationId xmlns:a16="http://schemas.microsoft.com/office/drawing/2014/main" id="{F950512B-8543-B946-B008-3142182B6511}"/>
              </a:ext>
            </a:extLst>
          </p:cNvPr>
          <p:cNvSpPr txBox="1"/>
          <p:nvPr/>
        </p:nvSpPr>
        <p:spPr>
          <a:xfrm>
            <a:off x="6629400" y="4101526"/>
            <a:ext cx="4953000" cy="584775"/>
          </a:xfrm>
          <a:prstGeom prst="rect">
            <a:avLst/>
          </a:prstGeom>
          <a:noFill/>
        </p:spPr>
        <p:txBody>
          <a:bodyPr wrap="square" rtlCol="0">
            <a:spAutoFit/>
          </a:bodyPr>
          <a:lstStyle/>
          <a:p>
            <a:r>
              <a:rPr lang="en-GB" sz="3200" dirty="0"/>
              <a:t>D</a:t>
            </a:r>
            <a:r>
              <a:rPr lang="en-AL" sz="3200" dirty="0"/>
              <a:t>ozens of Priority Hbitats</a:t>
            </a:r>
          </a:p>
        </p:txBody>
      </p:sp>
      <p:sp>
        <p:nvSpPr>
          <p:cNvPr id="6" name="TextBox 5">
            <a:extLst>
              <a:ext uri="{FF2B5EF4-FFF2-40B4-BE49-F238E27FC236}">
                <a16:creationId xmlns:a16="http://schemas.microsoft.com/office/drawing/2014/main" id="{9E00D48D-73AD-3A45-BDC4-316E7B73E865}"/>
              </a:ext>
            </a:extLst>
          </p:cNvPr>
          <p:cNvSpPr txBox="1"/>
          <p:nvPr/>
        </p:nvSpPr>
        <p:spPr>
          <a:xfrm>
            <a:off x="6718300" y="2596863"/>
            <a:ext cx="4953000" cy="1077218"/>
          </a:xfrm>
          <a:prstGeom prst="rect">
            <a:avLst/>
          </a:prstGeom>
          <a:noFill/>
        </p:spPr>
        <p:txBody>
          <a:bodyPr wrap="square" rtlCol="0">
            <a:spAutoFit/>
          </a:bodyPr>
          <a:lstStyle/>
          <a:p>
            <a:r>
              <a:rPr lang="en-AL" sz="3200" dirty="0"/>
              <a:t>45 species registered for the first time in Albania</a:t>
            </a:r>
          </a:p>
        </p:txBody>
      </p:sp>
      <p:sp>
        <p:nvSpPr>
          <p:cNvPr id="8" name="TextBox 7">
            <a:extLst>
              <a:ext uri="{FF2B5EF4-FFF2-40B4-BE49-F238E27FC236}">
                <a16:creationId xmlns:a16="http://schemas.microsoft.com/office/drawing/2014/main" id="{D1F2C09C-49DF-3149-BD56-9A23A0B74D63}"/>
              </a:ext>
            </a:extLst>
          </p:cNvPr>
          <p:cNvSpPr txBox="1"/>
          <p:nvPr/>
        </p:nvSpPr>
        <p:spPr>
          <a:xfrm>
            <a:off x="6718300" y="5113746"/>
            <a:ext cx="4953000" cy="584775"/>
          </a:xfrm>
          <a:prstGeom prst="rect">
            <a:avLst/>
          </a:prstGeom>
          <a:noFill/>
        </p:spPr>
        <p:txBody>
          <a:bodyPr wrap="square" rtlCol="0">
            <a:spAutoFit/>
          </a:bodyPr>
          <a:lstStyle/>
          <a:p>
            <a:r>
              <a:rPr lang="en-AL" sz="3200" dirty="0"/>
              <a:t>650 species dam-sensitive </a:t>
            </a:r>
          </a:p>
        </p:txBody>
      </p:sp>
    </p:spTree>
    <p:extLst>
      <p:ext uri="{BB962C8B-B14F-4D97-AF65-F5344CB8AC3E}">
        <p14:creationId xmlns:p14="http://schemas.microsoft.com/office/powerpoint/2010/main" val="12551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anim calcmode="lin" valueType="num">
                                      <p:cBhvr>
                                        <p:cTn id="19" dur="500" fill="hold"/>
                                        <p:tgtEl>
                                          <p:spTgt spid="6"/>
                                        </p:tgtEl>
                                        <p:attrNameLst>
                                          <p:attrName>ppt_x</p:attrName>
                                        </p:attrNameLst>
                                      </p:cBhvr>
                                      <p:tavLst>
                                        <p:tav tm="0">
                                          <p:val>
                                            <p:fltVal val="0.5"/>
                                          </p:val>
                                        </p:tav>
                                        <p:tav tm="100000">
                                          <p:val>
                                            <p:strVal val="#ppt_x"/>
                                          </p:val>
                                        </p:tav>
                                      </p:tavLst>
                                    </p:anim>
                                    <p:anim calcmode="lin" valueType="num">
                                      <p:cBhvr>
                                        <p:cTn id="2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B9E29-EEE7-714C-B4BE-783C9D2A64A2}"/>
              </a:ext>
            </a:extLst>
          </p:cNvPr>
          <p:cNvPicPr>
            <a:picLocks noChangeAspect="1"/>
          </p:cNvPicPr>
          <p:nvPr/>
        </p:nvPicPr>
        <p:blipFill>
          <a:blip r:embed="rId2"/>
          <a:stretch>
            <a:fillRect/>
          </a:stretch>
        </p:blipFill>
        <p:spPr>
          <a:xfrm>
            <a:off x="0" y="10297"/>
            <a:ext cx="12192000" cy="6837405"/>
          </a:xfrm>
          <a:prstGeom prst="rect">
            <a:avLst/>
          </a:prstGeom>
        </p:spPr>
      </p:pic>
    </p:spTree>
    <p:extLst>
      <p:ext uri="{BB962C8B-B14F-4D97-AF65-F5344CB8AC3E}">
        <p14:creationId xmlns:p14="http://schemas.microsoft.com/office/powerpoint/2010/main" val="187445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E456D-55C8-E64E-BC94-273C2922C8C3}"/>
              </a:ext>
            </a:extLst>
          </p:cNvPr>
          <p:cNvPicPr>
            <a:picLocks noChangeAspect="1"/>
          </p:cNvPicPr>
          <p:nvPr/>
        </p:nvPicPr>
        <p:blipFill>
          <a:blip r:embed="rId2"/>
          <a:stretch>
            <a:fillRect/>
          </a:stretch>
        </p:blipFill>
        <p:spPr>
          <a:xfrm>
            <a:off x="0" y="138373"/>
            <a:ext cx="12192000" cy="6581254"/>
          </a:xfrm>
          <a:prstGeom prst="rect">
            <a:avLst/>
          </a:prstGeom>
        </p:spPr>
      </p:pic>
    </p:spTree>
    <p:extLst>
      <p:ext uri="{BB962C8B-B14F-4D97-AF65-F5344CB8AC3E}">
        <p14:creationId xmlns:p14="http://schemas.microsoft.com/office/powerpoint/2010/main" val="3424542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TotalTime>
  <Words>375</Words>
  <Application>Microsoft Macintosh PowerPoint</Application>
  <PresentationFormat>Widescreen</PresentationFormat>
  <Paragraphs>28</Paragraphs>
  <Slides>15</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ArialMT</vt:lpstr>
      <vt:lpstr>Calibri</vt:lpstr>
      <vt:lpstr>Calibri Light</vt:lpstr>
      <vt:lpstr>Goudy Old Style</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olsi nike</dc:creator>
  <cp:lastModifiedBy>olsi nike</cp:lastModifiedBy>
  <cp:revision>1</cp:revision>
  <dcterms:created xsi:type="dcterms:W3CDTF">2021-11-30T06:51:15Z</dcterms:created>
  <dcterms:modified xsi:type="dcterms:W3CDTF">2021-11-30T08:54:07Z</dcterms:modified>
</cp:coreProperties>
</file>