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smtClean="0"/>
              <a:t>Uredite slog naslova matrice</a:t>
            </a:r>
            <a:endParaRPr lang="sl-SI"/>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smtClean="0"/>
              <a:t>Kliknite, da uredite slog podnaslova matrice</a:t>
            </a:r>
            <a:endParaRPr lang="sl-SI"/>
          </a:p>
        </p:txBody>
      </p:sp>
      <p:sp>
        <p:nvSpPr>
          <p:cNvPr id="4" name="Označba mesta datuma 3"/>
          <p:cNvSpPr>
            <a:spLocks noGrp="1"/>
          </p:cNvSpPr>
          <p:nvPr>
            <p:ph type="dt" sz="half" idx="10"/>
          </p:nvPr>
        </p:nvSpPr>
        <p:spPr/>
        <p:txBody>
          <a:bodyPr/>
          <a:lstStyle/>
          <a:p>
            <a:fld id="{13CB5954-6B6E-48F4-98B6-E53AD2250B8F}" type="datetimeFigureOut">
              <a:rPr lang="sl-SI" smtClean="0"/>
              <a:t>29. 11. 2021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472B0EDA-7606-47FE-B28C-9B0C483C8659}" type="slidenum">
              <a:rPr lang="sl-SI" smtClean="0"/>
              <a:t>‹#›</a:t>
            </a:fld>
            <a:endParaRPr lang="sl-SI"/>
          </a:p>
        </p:txBody>
      </p:sp>
    </p:spTree>
    <p:extLst>
      <p:ext uri="{BB962C8B-B14F-4D97-AF65-F5344CB8AC3E}">
        <p14:creationId xmlns:p14="http://schemas.microsoft.com/office/powerpoint/2010/main" val="3053193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13CB5954-6B6E-48F4-98B6-E53AD2250B8F}" type="datetimeFigureOut">
              <a:rPr lang="sl-SI" smtClean="0"/>
              <a:t>29. 11. 2021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472B0EDA-7606-47FE-B28C-9B0C483C8659}" type="slidenum">
              <a:rPr lang="sl-SI" smtClean="0"/>
              <a:t>‹#›</a:t>
            </a:fld>
            <a:endParaRPr lang="sl-SI"/>
          </a:p>
        </p:txBody>
      </p:sp>
    </p:spTree>
    <p:extLst>
      <p:ext uri="{BB962C8B-B14F-4D97-AF65-F5344CB8AC3E}">
        <p14:creationId xmlns:p14="http://schemas.microsoft.com/office/powerpoint/2010/main" val="2637624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smtClean="0"/>
              <a:t>Uredite slog naslova matrice</a:t>
            </a:r>
            <a:endParaRPr lang="sl-SI"/>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13CB5954-6B6E-48F4-98B6-E53AD2250B8F}" type="datetimeFigureOut">
              <a:rPr lang="sl-SI" smtClean="0"/>
              <a:t>29. 11. 2021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472B0EDA-7606-47FE-B28C-9B0C483C8659}" type="slidenum">
              <a:rPr lang="sl-SI" smtClean="0"/>
              <a:t>‹#›</a:t>
            </a:fld>
            <a:endParaRPr lang="sl-SI"/>
          </a:p>
        </p:txBody>
      </p:sp>
    </p:spTree>
    <p:extLst>
      <p:ext uri="{BB962C8B-B14F-4D97-AF65-F5344CB8AC3E}">
        <p14:creationId xmlns:p14="http://schemas.microsoft.com/office/powerpoint/2010/main" val="765048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13CB5954-6B6E-48F4-98B6-E53AD2250B8F}" type="datetimeFigureOut">
              <a:rPr lang="sl-SI" smtClean="0"/>
              <a:t>29. 11. 2021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472B0EDA-7606-47FE-B28C-9B0C483C8659}" type="slidenum">
              <a:rPr lang="sl-SI" smtClean="0"/>
              <a:t>‹#›</a:t>
            </a:fld>
            <a:endParaRPr lang="sl-SI"/>
          </a:p>
        </p:txBody>
      </p:sp>
    </p:spTree>
    <p:extLst>
      <p:ext uri="{BB962C8B-B14F-4D97-AF65-F5344CB8AC3E}">
        <p14:creationId xmlns:p14="http://schemas.microsoft.com/office/powerpoint/2010/main" val="2490671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smtClean="0"/>
              <a:t>Uredite slog naslova matrice</a:t>
            </a:r>
            <a:endParaRPr lang="sl-SI"/>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smtClean="0"/>
              <a:t>Uredite sloge besedila matrice</a:t>
            </a:r>
          </a:p>
        </p:txBody>
      </p:sp>
      <p:sp>
        <p:nvSpPr>
          <p:cNvPr id="4" name="Označba mesta datuma 3"/>
          <p:cNvSpPr>
            <a:spLocks noGrp="1"/>
          </p:cNvSpPr>
          <p:nvPr>
            <p:ph type="dt" sz="half" idx="10"/>
          </p:nvPr>
        </p:nvSpPr>
        <p:spPr/>
        <p:txBody>
          <a:bodyPr/>
          <a:lstStyle/>
          <a:p>
            <a:fld id="{13CB5954-6B6E-48F4-98B6-E53AD2250B8F}" type="datetimeFigureOut">
              <a:rPr lang="sl-SI" smtClean="0"/>
              <a:t>29. 11. 2021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472B0EDA-7606-47FE-B28C-9B0C483C8659}" type="slidenum">
              <a:rPr lang="sl-SI" smtClean="0"/>
              <a:t>‹#›</a:t>
            </a:fld>
            <a:endParaRPr lang="sl-SI"/>
          </a:p>
        </p:txBody>
      </p:sp>
    </p:spTree>
    <p:extLst>
      <p:ext uri="{BB962C8B-B14F-4D97-AF65-F5344CB8AC3E}">
        <p14:creationId xmlns:p14="http://schemas.microsoft.com/office/powerpoint/2010/main" val="3002637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sz="half" idx="1"/>
          </p:nvPr>
        </p:nvSpPr>
        <p:spPr>
          <a:xfrm>
            <a:off x="838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vsebine 3"/>
          <p:cNvSpPr>
            <a:spLocks noGrp="1"/>
          </p:cNvSpPr>
          <p:nvPr>
            <p:ph sz="half" idx="2"/>
          </p:nvPr>
        </p:nvSpPr>
        <p:spPr>
          <a:xfrm>
            <a:off x="6172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datuma 4"/>
          <p:cNvSpPr>
            <a:spLocks noGrp="1"/>
          </p:cNvSpPr>
          <p:nvPr>
            <p:ph type="dt" sz="half" idx="10"/>
          </p:nvPr>
        </p:nvSpPr>
        <p:spPr/>
        <p:txBody>
          <a:bodyPr/>
          <a:lstStyle/>
          <a:p>
            <a:fld id="{13CB5954-6B6E-48F4-98B6-E53AD2250B8F}" type="datetimeFigureOut">
              <a:rPr lang="sl-SI" smtClean="0"/>
              <a:t>29. 11. 2021</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472B0EDA-7606-47FE-B28C-9B0C483C8659}" type="slidenum">
              <a:rPr lang="sl-SI" smtClean="0"/>
              <a:t>‹#›</a:t>
            </a:fld>
            <a:endParaRPr lang="sl-SI"/>
          </a:p>
        </p:txBody>
      </p:sp>
    </p:spTree>
    <p:extLst>
      <p:ext uri="{BB962C8B-B14F-4D97-AF65-F5344CB8AC3E}">
        <p14:creationId xmlns:p14="http://schemas.microsoft.com/office/powerpoint/2010/main" val="2867759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smtClean="0"/>
              <a:t>Uredite slog naslova matrice</a:t>
            </a:r>
            <a:endParaRPr lang="sl-SI"/>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značba mesta datuma 6"/>
          <p:cNvSpPr>
            <a:spLocks noGrp="1"/>
          </p:cNvSpPr>
          <p:nvPr>
            <p:ph type="dt" sz="half" idx="10"/>
          </p:nvPr>
        </p:nvSpPr>
        <p:spPr/>
        <p:txBody>
          <a:bodyPr/>
          <a:lstStyle/>
          <a:p>
            <a:fld id="{13CB5954-6B6E-48F4-98B6-E53AD2250B8F}" type="datetimeFigureOut">
              <a:rPr lang="sl-SI" smtClean="0"/>
              <a:t>29. 11. 2021</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472B0EDA-7606-47FE-B28C-9B0C483C8659}" type="slidenum">
              <a:rPr lang="sl-SI" smtClean="0"/>
              <a:t>‹#›</a:t>
            </a:fld>
            <a:endParaRPr lang="sl-SI"/>
          </a:p>
        </p:txBody>
      </p:sp>
    </p:spTree>
    <p:extLst>
      <p:ext uri="{BB962C8B-B14F-4D97-AF65-F5344CB8AC3E}">
        <p14:creationId xmlns:p14="http://schemas.microsoft.com/office/powerpoint/2010/main" val="681237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datuma 2"/>
          <p:cNvSpPr>
            <a:spLocks noGrp="1"/>
          </p:cNvSpPr>
          <p:nvPr>
            <p:ph type="dt" sz="half" idx="10"/>
          </p:nvPr>
        </p:nvSpPr>
        <p:spPr/>
        <p:txBody>
          <a:bodyPr/>
          <a:lstStyle/>
          <a:p>
            <a:fld id="{13CB5954-6B6E-48F4-98B6-E53AD2250B8F}" type="datetimeFigureOut">
              <a:rPr lang="sl-SI" smtClean="0"/>
              <a:t>29. 11. 2021</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472B0EDA-7606-47FE-B28C-9B0C483C8659}" type="slidenum">
              <a:rPr lang="sl-SI" smtClean="0"/>
              <a:t>‹#›</a:t>
            </a:fld>
            <a:endParaRPr lang="sl-SI"/>
          </a:p>
        </p:txBody>
      </p:sp>
    </p:spTree>
    <p:extLst>
      <p:ext uri="{BB962C8B-B14F-4D97-AF65-F5344CB8AC3E}">
        <p14:creationId xmlns:p14="http://schemas.microsoft.com/office/powerpoint/2010/main" val="986211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13CB5954-6B6E-48F4-98B6-E53AD2250B8F}" type="datetimeFigureOut">
              <a:rPr lang="sl-SI" smtClean="0"/>
              <a:t>29. 11. 2021</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472B0EDA-7606-47FE-B28C-9B0C483C8659}" type="slidenum">
              <a:rPr lang="sl-SI" smtClean="0"/>
              <a:t>‹#›</a:t>
            </a:fld>
            <a:endParaRPr lang="sl-SI"/>
          </a:p>
        </p:txBody>
      </p:sp>
    </p:spTree>
    <p:extLst>
      <p:ext uri="{BB962C8B-B14F-4D97-AF65-F5344CB8AC3E}">
        <p14:creationId xmlns:p14="http://schemas.microsoft.com/office/powerpoint/2010/main" val="99445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13CB5954-6B6E-48F4-98B6-E53AD2250B8F}" type="datetimeFigureOut">
              <a:rPr lang="sl-SI" smtClean="0"/>
              <a:t>29. 11. 2021</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472B0EDA-7606-47FE-B28C-9B0C483C8659}" type="slidenum">
              <a:rPr lang="sl-SI" smtClean="0"/>
              <a:t>‹#›</a:t>
            </a:fld>
            <a:endParaRPr lang="sl-SI"/>
          </a:p>
        </p:txBody>
      </p:sp>
    </p:spTree>
    <p:extLst>
      <p:ext uri="{BB962C8B-B14F-4D97-AF65-F5344CB8AC3E}">
        <p14:creationId xmlns:p14="http://schemas.microsoft.com/office/powerpoint/2010/main" val="2666787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13CB5954-6B6E-48F4-98B6-E53AD2250B8F}" type="datetimeFigureOut">
              <a:rPr lang="sl-SI" smtClean="0"/>
              <a:t>29. 11. 2021</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472B0EDA-7606-47FE-B28C-9B0C483C8659}" type="slidenum">
              <a:rPr lang="sl-SI" smtClean="0"/>
              <a:t>‹#›</a:t>
            </a:fld>
            <a:endParaRPr lang="sl-SI"/>
          </a:p>
        </p:txBody>
      </p:sp>
    </p:spTree>
    <p:extLst>
      <p:ext uri="{BB962C8B-B14F-4D97-AF65-F5344CB8AC3E}">
        <p14:creationId xmlns:p14="http://schemas.microsoft.com/office/powerpoint/2010/main" val="336082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CB5954-6B6E-48F4-98B6-E53AD2250B8F}" type="datetimeFigureOut">
              <a:rPr lang="sl-SI" smtClean="0"/>
              <a:t>29. 11. 2021</a:t>
            </a:fld>
            <a:endParaRPr lang="sl-SI"/>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2B0EDA-7606-47FE-B28C-9B0C483C8659}" type="slidenum">
              <a:rPr lang="sl-SI" smtClean="0"/>
              <a:t>‹#›</a:t>
            </a:fld>
            <a:endParaRPr lang="sl-SI"/>
          </a:p>
        </p:txBody>
      </p:sp>
    </p:spTree>
    <p:extLst>
      <p:ext uri="{BB962C8B-B14F-4D97-AF65-F5344CB8AC3E}">
        <p14:creationId xmlns:p14="http://schemas.microsoft.com/office/powerpoint/2010/main" val="1957001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search.coe.int/bern-convention/Pages/result_details.aspx?ObjectId=0900001680746676"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normAutofit fontScale="90000"/>
          </a:bodyPr>
          <a:lstStyle/>
          <a:p>
            <a:r>
              <a:rPr lang="en-GB" sz="2400" b="1" dirty="0"/>
              <a:t>The Bern Convention Open File no. 2013/1: </a:t>
            </a:r>
            <a:r>
              <a:rPr lang="sl-SI" sz="2400" dirty="0"/>
              <a:t/>
            </a:r>
            <a:br>
              <a:rPr lang="sl-SI" sz="2400" dirty="0"/>
            </a:br>
            <a:r>
              <a:rPr lang="en-GB" sz="2400" b="1" dirty="0"/>
              <a:t>Hydropower development within the territory of </a:t>
            </a:r>
            <a:r>
              <a:rPr lang="en-GB" sz="2400" b="1" dirty="0" err="1"/>
              <a:t>Mavrovo</a:t>
            </a:r>
            <a:r>
              <a:rPr lang="en-GB" sz="2400" b="1" dirty="0"/>
              <a:t> National Park </a:t>
            </a:r>
            <a:r>
              <a:rPr lang="sl-SI" sz="2400" dirty="0"/>
              <a:t/>
            </a:r>
            <a:br>
              <a:rPr lang="sl-SI" sz="2400" dirty="0"/>
            </a:br>
            <a:r>
              <a:rPr lang="en-GB" sz="2400" b="1" dirty="0"/>
              <a:t>(North Macedonia)</a:t>
            </a:r>
            <a:r>
              <a:rPr lang="sl-SI" sz="2400" dirty="0"/>
              <a:t/>
            </a:r>
            <a:br>
              <a:rPr lang="sl-SI" sz="2400" dirty="0"/>
            </a:br>
            <a:r>
              <a:rPr lang="en-GB" sz="2400" b="1" i="1" dirty="0"/>
              <a:t>taking into account Complaint on stand-by no. 2017/2: </a:t>
            </a:r>
            <a:r>
              <a:rPr lang="sl-SI" sz="2400" dirty="0"/>
              <a:t/>
            </a:r>
            <a:br>
              <a:rPr lang="sl-SI" sz="2400" dirty="0"/>
            </a:br>
            <a:r>
              <a:rPr lang="en-GB" sz="2400" b="1" i="1" dirty="0"/>
              <a:t>Alleged negative impacts to Lake </a:t>
            </a:r>
            <a:r>
              <a:rPr lang="en-GB" sz="2400" b="1" i="1" dirty="0" err="1"/>
              <a:t>Ohrid</a:t>
            </a:r>
            <a:r>
              <a:rPr lang="en-GB" sz="2400" b="1" i="1" dirty="0"/>
              <a:t> and </a:t>
            </a:r>
            <a:r>
              <a:rPr lang="en-GB" sz="2400" b="1" i="1" dirty="0" err="1"/>
              <a:t>Galichica</a:t>
            </a:r>
            <a:r>
              <a:rPr lang="en-GB" sz="2400" b="1" i="1" dirty="0"/>
              <a:t> National Park </a:t>
            </a:r>
            <a:r>
              <a:rPr lang="sl-SI" sz="2400" b="1" i="1" dirty="0" smtClean="0"/>
              <a:t/>
            </a:r>
            <a:br>
              <a:rPr lang="sl-SI" sz="2400" b="1" i="1" dirty="0" smtClean="0"/>
            </a:br>
            <a:r>
              <a:rPr lang="en-GB" sz="2400" b="1" i="1" dirty="0" smtClean="0"/>
              <a:t>candidate </a:t>
            </a:r>
            <a:r>
              <a:rPr lang="en-GB" sz="2400" b="1" i="1" dirty="0"/>
              <a:t>Emerald Sites due to infrastructure </a:t>
            </a:r>
            <a:r>
              <a:rPr lang="en-GB" sz="2400" b="1" i="1" dirty="0" smtClean="0"/>
              <a:t>developments</a:t>
            </a:r>
            <a:r>
              <a:rPr lang="sl-SI" sz="2400" b="1" i="1" dirty="0" smtClean="0"/>
              <a:t/>
            </a:r>
            <a:br>
              <a:rPr lang="sl-SI" sz="2400" b="1" i="1" dirty="0" smtClean="0"/>
            </a:br>
            <a:r>
              <a:rPr lang="sl-SI" sz="1800" dirty="0"/>
              <a:t/>
            </a:r>
            <a:br>
              <a:rPr lang="sl-SI" sz="1800" dirty="0"/>
            </a:br>
            <a:r>
              <a:rPr lang="sl-SI" sz="1800" dirty="0"/>
              <a:t> </a:t>
            </a:r>
            <a:br>
              <a:rPr lang="sl-SI" sz="1800" dirty="0"/>
            </a:br>
            <a:endParaRPr lang="sl-SI" sz="1800" dirty="0"/>
          </a:p>
        </p:txBody>
      </p:sp>
      <p:sp>
        <p:nvSpPr>
          <p:cNvPr id="3" name="Podnaslov 2"/>
          <p:cNvSpPr>
            <a:spLocks noGrp="1"/>
          </p:cNvSpPr>
          <p:nvPr>
            <p:ph type="subTitle" idx="1"/>
          </p:nvPr>
        </p:nvSpPr>
        <p:spPr>
          <a:xfrm>
            <a:off x="1524000" y="3971636"/>
            <a:ext cx="9144000" cy="1727201"/>
          </a:xfrm>
        </p:spPr>
        <p:txBody>
          <a:bodyPr>
            <a:normAutofit/>
          </a:bodyPr>
          <a:lstStyle/>
          <a:p>
            <a:r>
              <a:rPr lang="en-US" sz="1800" dirty="0"/>
              <a:t>Bern Convention - Invitation to the 41st meeting of the Standing </a:t>
            </a:r>
            <a:r>
              <a:rPr lang="en-US" sz="1800" dirty="0" smtClean="0"/>
              <a:t>Committee</a:t>
            </a:r>
            <a:endParaRPr lang="sl-SI" sz="1800" dirty="0" smtClean="0"/>
          </a:p>
          <a:p>
            <a:r>
              <a:rPr lang="sl-SI" sz="1800" dirty="0" smtClean="0"/>
              <a:t>1 December 2021</a:t>
            </a:r>
          </a:p>
          <a:p>
            <a:r>
              <a:rPr lang="sl-SI" sz="1800" i="1" dirty="0" err="1" smtClean="0"/>
              <a:t>Presentation</a:t>
            </a:r>
            <a:r>
              <a:rPr lang="sl-SI" sz="1800" i="1" dirty="0" smtClean="0"/>
              <a:t> </a:t>
            </a:r>
            <a:r>
              <a:rPr lang="sl-SI" sz="1800" i="1" dirty="0" err="1"/>
              <a:t>prepared</a:t>
            </a:r>
            <a:r>
              <a:rPr lang="sl-SI" sz="1800" i="1" dirty="0"/>
              <a:t> </a:t>
            </a:r>
            <a:r>
              <a:rPr lang="sl-SI" sz="1800" i="1" dirty="0" err="1"/>
              <a:t>by</a:t>
            </a:r>
            <a:r>
              <a:rPr lang="sl-SI" sz="1800" i="1" dirty="0"/>
              <a:t> </a:t>
            </a:r>
            <a:r>
              <a:rPr lang="sl-SI" sz="1800" i="1" dirty="0" err="1"/>
              <a:t>Dr</a:t>
            </a:r>
            <a:r>
              <a:rPr lang="sl-SI" sz="1800" i="1" dirty="0"/>
              <a:t> </a:t>
            </a:r>
            <a:r>
              <a:rPr lang="sl-SI" sz="1800" i="1" dirty="0" err="1"/>
              <a:t>Urs</a:t>
            </a:r>
            <a:r>
              <a:rPr lang="sl-SI" sz="1800" i="1" dirty="0"/>
              <a:t> </a:t>
            </a:r>
            <a:r>
              <a:rPr lang="sl-SI" sz="1800" i="1" dirty="0" err="1"/>
              <a:t>Breitenmoser</a:t>
            </a:r>
            <a:r>
              <a:rPr lang="sl-SI" sz="1800" i="1" dirty="0"/>
              <a:t> </a:t>
            </a:r>
            <a:r>
              <a:rPr lang="sl-SI" sz="1800" i="1" dirty="0" err="1"/>
              <a:t>and</a:t>
            </a:r>
            <a:r>
              <a:rPr lang="sl-SI" sz="1800" dirty="0"/>
              <a:t> </a:t>
            </a:r>
            <a:r>
              <a:rPr lang="sl-SI" sz="1800" i="1" dirty="0" err="1"/>
              <a:t>Dr</a:t>
            </a:r>
            <a:r>
              <a:rPr lang="sl-SI" sz="1800" i="1" dirty="0"/>
              <a:t> Andrej Sovinc</a:t>
            </a:r>
            <a:r>
              <a:rPr lang="sl-SI" sz="1800" dirty="0"/>
              <a:t/>
            </a:r>
            <a:br>
              <a:rPr lang="sl-SI" sz="1800" dirty="0"/>
            </a:br>
            <a:endParaRPr lang="sl-SI" sz="1800" dirty="0"/>
          </a:p>
        </p:txBody>
      </p:sp>
    </p:spTree>
    <p:extLst>
      <p:ext uri="{BB962C8B-B14F-4D97-AF65-F5344CB8AC3E}">
        <p14:creationId xmlns:p14="http://schemas.microsoft.com/office/powerpoint/2010/main" val="84521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838200" y="397164"/>
            <a:ext cx="10515600" cy="5779799"/>
          </a:xfrm>
        </p:spPr>
        <p:txBody>
          <a:bodyPr>
            <a:normAutofit fontScale="85000" lnSpcReduction="20000"/>
          </a:bodyPr>
          <a:lstStyle/>
          <a:p>
            <a:pPr marL="0" indent="0">
              <a:buNone/>
            </a:pPr>
            <a:r>
              <a:rPr lang="sl-SI" b="1" u="sng" dirty="0" err="1"/>
              <a:t>Situation</a:t>
            </a:r>
            <a:r>
              <a:rPr lang="sl-SI" b="1" u="sng" dirty="0"/>
              <a:t> </a:t>
            </a:r>
            <a:r>
              <a:rPr lang="sl-SI" b="1" u="sng" dirty="0" err="1"/>
              <a:t>regarding</a:t>
            </a:r>
            <a:r>
              <a:rPr lang="sl-SI" b="1" u="sng" dirty="0"/>
              <a:t> </a:t>
            </a:r>
            <a:r>
              <a:rPr lang="sl-SI" b="1" u="sng" dirty="0" err="1"/>
              <a:t>the</a:t>
            </a:r>
            <a:r>
              <a:rPr lang="sl-SI" b="1" u="sng" dirty="0"/>
              <a:t> large </a:t>
            </a:r>
            <a:r>
              <a:rPr lang="sl-SI" b="1" u="sng" dirty="0" err="1" smtClean="0"/>
              <a:t>HPPs</a:t>
            </a:r>
            <a:r>
              <a:rPr lang="sl-SI" b="1" u="sng" dirty="0" smtClean="0"/>
              <a:t> </a:t>
            </a:r>
            <a:r>
              <a:rPr lang="sl-SI" b="1" u="sng" dirty="0" err="1"/>
              <a:t>inside</a:t>
            </a:r>
            <a:r>
              <a:rPr lang="sl-SI" b="1" u="sng" dirty="0"/>
              <a:t> </a:t>
            </a:r>
            <a:r>
              <a:rPr lang="sl-SI" b="1" u="sng" dirty="0" err="1"/>
              <a:t>the</a:t>
            </a:r>
            <a:r>
              <a:rPr lang="sl-SI" b="1" u="sng" dirty="0"/>
              <a:t> Mavrovo </a:t>
            </a:r>
            <a:r>
              <a:rPr lang="sl-SI" b="1" dirty="0"/>
              <a:t>NP</a:t>
            </a:r>
            <a:endParaRPr lang="sl-SI" dirty="0"/>
          </a:p>
          <a:p>
            <a:pPr lvl="0"/>
            <a:r>
              <a:rPr lang="en-GB" dirty="0"/>
              <a:t>2010:  plans for HPP </a:t>
            </a:r>
            <a:r>
              <a:rPr lang="en-GB" dirty="0" err="1"/>
              <a:t>Lukovo</a:t>
            </a:r>
            <a:r>
              <a:rPr lang="en-GB" dirty="0"/>
              <a:t> Pole, HPP </a:t>
            </a:r>
            <a:r>
              <a:rPr lang="en-GB" dirty="0" err="1"/>
              <a:t>Boskov</a:t>
            </a:r>
            <a:r>
              <a:rPr lang="en-GB" dirty="0"/>
              <a:t> Most (large HPPs)</a:t>
            </a:r>
            <a:endParaRPr lang="sl-SI" dirty="0"/>
          </a:p>
          <a:p>
            <a:pPr lvl="0"/>
            <a:r>
              <a:rPr lang="en-GB" dirty="0"/>
              <a:t>2015: </a:t>
            </a:r>
            <a:r>
              <a:rPr lang="en-GB" u="sng" dirty="0" smtClean="0">
                <a:hlinkClick r:id="rId2"/>
              </a:rPr>
              <a:t>Recommendation No. 184</a:t>
            </a:r>
            <a:r>
              <a:rPr lang="en-GB" u="sng" dirty="0" smtClean="0"/>
              <a:t> </a:t>
            </a:r>
            <a:r>
              <a:rPr lang="en-GB" dirty="0" smtClean="0"/>
              <a:t>… </a:t>
            </a:r>
            <a:r>
              <a:rPr lang="en-GB" dirty="0"/>
              <a:t>inviting North Macedonia to suspend the implementation of the </a:t>
            </a:r>
            <a:r>
              <a:rPr lang="en-GB" dirty="0" smtClean="0"/>
              <a:t>HPPs </a:t>
            </a:r>
            <a:r>
              <a:rPr lang="en-GB" dirty="0"/>
              <a:t>in </a:t>
            </a:r>
            <a:r>
              <a:rPr lang="en-GB" dirty="0" err="1"/>
              <a:t>Mavrovo</a:t>
            </a:r>
            <a:r>
              <a:rPr lang="en-GB" dirty="0"/>
              <a:t> NP</a:t>
            </a:r>
            <a:endParaRPr lang="sl-SI" dirty="0"/>
          </a:p>
          <a:p>
            <a:pPr lvl="0"/>
            <a:r>
              <a:rPr lang="en-GB" dirty="0"/>
              <a:t>2018: the national authorities stopped activities on both large HPPs (</a:t>
            </a:r>
            <a:r>
              <a:rPr lang="en-GB" dirty="0" err="1"/>
              <a:t>Lukovo</a:t>
            </a:r>
            <a:r>
              <a:rPr lang="en-GB" dirty="0"/>
              <a:t> </a:t>
            </a:r>
            <a:r>
              <a:rPr lang="sl-SI" dirty="0" smtClean="0"/>
              <a:t>P</a:t>
            </a:r>
            <a:r>
              <a:rPr lang="en-GB" dirty="0" smtClean="0"/>
              <a:t>ole </a:t>
            </a:r>
            <a:r>
              <a:rPr lang="en-GB" dirty="0"/>
              <a:t>and </a:t>
            </a:r>
            <a:r>
              <a:rPr lang="en-GB" dirty="0" err="1"/>
              <a:t>Boskov</a:t>
            </a:r>
            <a:r>
              <a:rPr lang="en-GB" dirty="0"/>
              <a:t> </a:t>
            </a:r>
            <a:r>
              <a:rPr lang="sl-SI" dirty="0" smtClean="0"/>
              <a:t>M</a:t>
            </a:r>
            <a:r>
              <a:rPr lang="en-GB" dirty="0" err="1" smtClean="0"/>
              <a:t>ost</a:t>
            </a:r>
            <a:r>
              <a:rPr lang="en-GB" dirty="0"/>
              <a:t>), which are not mentioned in the new Energy Strategy </a:t>
            </a:r>
            <a:endParaRPr lang="sl-SI" dirty="0"/>
          </a:p>
          <a:p>
            <a:pPr marL="0" indent="0">
              <a:buNone/>
            </a:pPr>
            <a:r>
              <a:rPr lang="en-GB" dirty="0"/>
              <a:t> </a:t>
            </a:r>
            <a:endParaRPr lang="sl-SI" dirty="0"/>
          </a:p>
          <a:p>
            <a:pPr marL="0" indent="0">
              <a:buNone/>
            </a:pPr>
            <a:r>
              <a:rPr lang="sl-SI" b="1" u="sng" dirty="0" err="1"/>
              <a:t>Situation</a:t>
            </a:r>
            <a:r>
              <a:rPr lang="sl-SI" b="1" u="sng" dirty="0"/>
              <a:t> </a:t>
            </a:r>
            <a:r>
              <a:rPr lang="sl-SI" b="1" u="sng" dirty="0" err="1"/>
              <a:t>regarding</a:t>
            </a:r>
            <a:r>
              <a:rPr lang="sl-SI" b="1" u="sng" dirty="0"/>
              <a:t> </a:t>
            </a:r>
            <a:r>
              <a:rPr lang="sl-SI" b="1" u="sng" dirty="0" err="1"/>
              <a:t>the</a:t>
            </a:r>
            <a:r>
              <a:rPr lang="sl-SI" b="1" u="sng" dirty="0"/>
              <a:t> </a:t>
            </a:r>
            <a:r>
              <a:rPr lang="sl-SI" b="1" u="sng" dirty="0" err="1"/>
              <a:t>small</a:t>
            </a:r>
            <a:r>
              <a:rPr lang="sl-SI" b="1" u="sng" dirty="0"/>
              <a:t> </a:t>
            </a:r>
            <a:r>
              <a:rPr lang="sl-SI" b="1" u="sng" dirty="0" err="1" smtClean="0"/>
              <a:t>HPPs</a:t>
            </a:r>
            <a:r>
              <a:rPr lang="sl-SI" b="1" u="sng" dirty="0" smtClean="0"/>
              <a:t> </a:t>
            </a:r>
            <a:r>
              <a:rPr lang="sl-SI" b="1" u="sng" dirty="0" err="1"/>
              <a:t>inside</a:t>
            </a:r>
            <a:r>
              <a:rPr lang="sl-SI" b="1" u="sng" dirty="0"/>
              <a:t> </a:t>
            </a:r>
            <a:r>
              <a:rPr lang="sl-SI" b="1" u="sng" dirty="0" err="1"/>
              <a:t>the</a:t>
            </a:r>
            <a:r>
              <a:rPr lang="sl-SI" b="1" u="sng" dirty="0"/>
              <a:t> Mavrovo </a:t>
            </a:r>
            <a:r>
              <a:rPr lang="sl-SI" b="1" dirty="0"/>
              <a:t>NP</a:t>
            </a:r>
            <a:endParaRPr lang="sl-SI" dirty="0"/>
          </a:p>
          <a:p>
            <a:pPr lvl="0"/>
            <a:r>
              <a:rPr lang="en-GB" dirty="0"/>
              <a:t>At present: 19 small HPPs planned in </a:t>
            </a:r>
            <a:r>
              <a:rPr lang="en-GB" dirty="0" err="1"/>
              <a:t>Mavrovo</a:t>
            </a:r>
            <a:r>
              <a:rPr lang="en-GB" dirty="0"/>
              <a:t> NP (4 already operational, 4 in construction).</a:t>
            </a:r>
            <a:endParaRPr lang="sl-SI" dirty="0"/>
          </a:p>
          <a:p>
            <a:pPr lvl="0"/>
            <a:r>
              <a:rPr lang="sl-SI" dirty="0" smtClean="0"/>
              <a:t>C</a:t>
            </a:r>
            <a:r>
              <a:rPr lang="en-GB" dirty="0" err="1" smtClean="0"/>
              <a:t>oncession</a:t>
            </a:r>
            <a:r>
              <a:rPr lang="en-GB" dirty="0" smtClean="0"/>
              <a:t> </a:t>
            </a:r>
            <a:r>
              <a:rPr lang="en-GB" dirty="0"/>
              <a:t>contracts for planned small HPPs extended</a:t>
            </a:r>
            <a:endParaRPr lang="sl-SI" dirty="0"/>
          </a:p>
          <a:p>
            <a:pPr lvl="0"/>
            <a:r>
              <a:rPr lang="en-GB" dirty="0"/>
              <a:t>Energy Strategy </a:t>
            </a:r>
            <a:r>
              <a:rPr lang="sl-SI" dirty="0" err="1" smtClean="0"/>
              <a:t>allows</a:t>
            </a:r>
            <a:r>
              <a:rPr lang="sl-SI" dirty="0" smtClean="0"/>
              <a:t> </a:t>
            </a:r>
            <a:r>
              <a:rPr lang="sl-SI" dirty="0" err="1" smtClean="0"/>
              <a:t>for</a:t>
            </a:r>
            <a:r>
              <a:rPr lang="sl-SI" dirty="0" smtClean="0"/>
              <a:t> </a:t>
            </a:r>
            <a:r>
              <a:rPr lang="sl-SI" dirty="0" err="1" smtClean="0"/>
              <a:t>small</a:t>
            </a:r>
            <a:r>
              <a:rPr lang="sl-SI" dirty="0" smtClean="0"/>
              <a:t> </a:t>
            </a:r>
            <a:r>
              <a:rPr lang="sl-SI" dirty="0" err="1" smtClean="0"/>
              <a:t>HPPs</a:t>
            </a:r>
            <a:r>
              <a:rPr lang="sl-SI" dirty="0" smtClean="0"/>
              <a:t> </a:t>
            </a:r>
            <a:r>
              <a:rPr lang="sl-SI" dirty="0" err="1" smtClean="0"/>
              <a:t>inside</a:t>
            </a:r>
            <a:r>
              <a:rPr lang="sl-SI" dirty="0" smtClean="0"/>
              <a:t> </a:t>
            </a:r>
            <a:r>
              <a:rPr lang="sl-SI" dirty="0" err="1" smtClean="0"/>
              <a:t>the</a:t>
            </a:r>
            <a:r>
              <a:rPr lang="sl-SI" dirty="0" smtClean="0"/>
              <a:t> </a:t>
            </a:r>
            <a:r>
              <a:rPr lang="sl-SI" dirty="0" err="1" smtClean="0"/>
              <a:t>National</a:t>
            </a:r>
            <a:r>
              <a:rPr lang="sl-SI" dirty="0" smtClean="0"/>
              <a:t> park</a:t>
            </a:r>
            <a:r>
              <a:rPr lang="sl-SI" dirty="0"/>
              <a:t> </a:t>
            </a:r>
            <a:r>
              <a:rPr lang="sl-SI" dirty="0" err="1" smtClean="0"/>
              <a:t>which</a:t>
            </a:r>
            <a:r>
              <a:rPr lang="sl-SI" dirty="0" smtClean="0"/>
              <a:t> is in</a:t>
            </a:r>
            <a:r>
              <a:rPr lang="en-GB" dirty="0" smtClean="0"/>
              <a:t> </a:t>
            </a:r>
            <a:r>
              <a:rPr lang="en-GB" dirty="0"/>
              <a:t>contradiction with the </a:t>
            </a:r>
            <a:r>
              <a:rPr lang="en-GB" dirty="0" smtClean="0"/>
              <a:t>4-year</a:t>
            </a:r>
            <a:r>
              <a:rPr lang="sl-SI" dirty="0" smtClean="0"/>
              <a:t>‘s</a:t>
            </a:r>
            <a:r>
              <a:rPr lang="en-GB" dirty="0" smtClean="0"/>
              <a:t> </a:t>
            </a:r>
            <a:r>
              <a:rPr lang="en-GB" dirty="0"/>
              <a:t>Programme of the new </a:t>
            </a:r>
            <a:r>
              <a:rPr lang="en-GB" dirty="0" smtClean="0"/>
              <a:t>Government.</a:t>
            </a:r>
            <a:endParaRPr lang="sl-SI" dirty="0"/>
          </a:p>
          <a:p>
            <a:pPr lvl="0"/>
            <a:r>
              <a:rPr lang="en-GB" dirty="0"/>
              <a:t>2019: Standing Committee urged to suspend all developments, concessions and permitting processes for new hydropower projects.</a:t>
            </a:r>
            <a:endParaRPr lang="sl-SI" dirty="0"/>
          </a:p>
          <a:p>
            <a:pPr marL="0" indent="0">
              <a:buNone/>
            </a:pPr>
            <a:r>
              <a:rPr lang="en-GB" dirty="0"/>
              <a:t/>
            </a:r>
            <a:br>
              <a:rPr lang="en-GB" dirty="0"/>
            </a:br>
            <a:r>
              <a:rPr lang="en-GB" dirty="0"/>
              <a:t> </a:t>
            </a:r>
            <a:endParaRPr lang="sl-SI" dirty="0"/>
          </a:p>
          <a:p>
            <a:endParaRPr lang="sl-SI" dirty="0"/>
          </a:p>
        </p:txBody>
      </p:sp>
    </p:spTree>
    <p:extLst>
      <p:ext uri="{BB962C8B-B14F-4D97-AF65-F5344CB8AC3E}">
        <p14:creationId xmlns:p14="http://schemas.microsoft.com/office/powerpoint/2010/main" val="18056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838200" y="230909"/>
            <a:ext cx="10515600" cy="5946054"/>
          </a:xfrm>
        </p:spPr>
        <p:txBody>
          <a:bodyPr>
            <a:normAutofit fontScale="85000" lnSpcReduction="20000"/>
          </a:bodyPr>
          <a:lstStyle/>
          <a:p>
            <a:pPr marL="0" indent="0">
              <a:buNone/>
            </a:pPr>
            <a:r>
              <a:rPr lang="en-GB" dirty="0"/>
              <a:t>In reviewing the progress made by the Government of North Macedonia in response to Recommendation No. 184 (2015) the mission established that:</a:t>
            </a:r>
            <a:endParaRPr lang="sl-SI" dirty="0"/>
          </a:p>
          <a:p>
            <a:pPr lvl="0"/>
            <a:r>
              <a:rPr lang="en-GB" dirty="0"/>
              <a:t>the Government of North Macedonia undertook the needed measures to prevent further development of the </a:t>
            </a:r>
            <a:r>
              <a:rPr lang="en-GB" b="1" dirty="0"/>
              <a:t>large HPPs </a:t>
            </a:r>
            <a:r>
              <a:rPr lang="en-GB" dirty="0"/>
              <a:t>inside the </a:t>
            </a:r>
            <a:r>
              <a:rPr lang="en-GB" dirty="0" err="1"/>
              <a:t>Mavrovo</a:t>
            </a:r>
            <a:r>
              <a:rPr lang="en-GB" dirty="0"/>
              <a:t> NP</a:t>
            </a:r>
            <a:endParaRPr lang="sl-SI" dirty="0"/>
          </a:p>
          <a:p>
            <a:pPr lvl="0"/>
            <a:r>
              <a:rPr lang="en-GB" dirty="0"/>
              <a:t>however, that </a:t>
            </a:r>
            <a:r>
              <a:rPr lang="en-GB" b="1" dirty="0"/>
              <a:t>the threat </a:t>
            </a:r>
            <a:r>
              <a:rPr lang="en-GB" dirty="0"/>
              <a:t>of severe disturbance of water sources and fragmentation of wildlife habitats caused by </a:t>
            </a:r>
            <a:r>
              <a:rPr lang="en-GB" b="1" dirty="0"/>
              <a:t>to small HPPs still exists </a:t>
            </a:r>
            <a:r>
              <a:rPr lang="en-GB" dirty="0"/>
              <a:t>and that</a:t>
            </a:r>
            <a:endParaRPr lang="sl-SI" dirty="0"/>
          </a:p>
          <a:p>
            <a:pPr lvl="0"/>
            <a:r>
              <a:rPr lang="en-GB" dirty="0"/>
              <a:t>the system of planning and appropriate assessment of the threats caused by small HPPs in North Macedonia is not effective to address those </a:t>
            </a:r>
            <a:r>
              <a:rPr lang="en-GB" dirty="0" smtClean="0"/>
              <a:t>threats</a:t>
            </a:r>
            <a:r>
              <a:rPr lang="sl-SI" dirty="0" smtClean="0"/>
              <a:t>…</a:t>
            </a:r>
            <a:r>
              <a:rPr lang="en-GB" dirty="0" smtClean="0"/>
              <a:t> </a:t>
            </a:r>
            <a:endParaRPr lang="sl-SI" dirty="0"/>
          </a:p>
          <a:p>
            <a:pPr marL="0" indent="0">
              <a:buNone/>
            </a:pPr>
            <a:r>
              <a:rPr lang="en-GB" dirty="0"/>
              <a:t> </a:t>
            </a:r>
            <a:endParaRPr lang="sl-SI" dirty="0"/>
          </a:p>
          <a:p>
            <a:pPr marL="0" indent="0">
              <a:buNone/>
            </a:pPr>
            <a:r>
              <a:rPr lang="sl-SI" dirty="0" smtClean="0"/>
              <a:t>…</a:t>
            </a:r>
            <a:r>
              <a:rPr lang="en-GB" dirty="0" smtClean="0"/>
              <a:t>the </a:t>
            </a:r>
            <a:r>
              <a:rPr lang="en-GB" dirty="0"/>
              <a:t>mission proposed </a:t>
            </a:r>
            <a:r>
              <a:rPr lang="sl-SI" dirty="0" err="1" smtClean="0"/>
              <a:t>three</a:t>
            </a:r>
            <a:r>
              <a:rPr lang="en-GB" dirty="0" smtClean="0"/>
              <a:t> </a:t>
            </a:r>
            <a:r>
              <a:rPr lang="en-GB" dirty="0">
                <a:solidFill>
                  <a:srgbClr val="00B0F0"/>
                </a:solidFill>
              </a:rPr>
              <a:t>draft recommendations </a:t>
            </a:r>
            <a:r>
              <a:rPr lang="en-GB" dirty="0"/>
              <a:t>to the Government of North Macedonia, including: </a:t>
            </a:r>
            <a:endParaRPr lang="sl-SI" dirty="0"/>
          </a:p>
          <a:p>
            <a:pPr marL="0" indent="0">
              <a:buNone/>
            </a:pPr>
            <a:r>
              <a:rPr lang="en-GB" dirty="0"/>
              <a:t> </a:t>
            </a:r>
            <a:endParaRPr lang="sl-SI" dirty="0"/>
          </a:p>
          <a:p>
            <a:pPr lvl="0"/>
            <a:r>
              <a:rPr lang="en-GB" i="1" dirty="0" smtClean="0">
                <a:solidFill>
                  <a:srgbClr val="00B0F0"/>
                </a:solidFill>
              </a:rPr>
              <a:t>Suspension</a:t>
            </a:r>
            <a:r>
              <a:rPr lang="sl-SI" i="1" dirty="0" smtClean="0">
                <a:solidFill>
                  <a:srgbClr val="00B0F0"/>
                </a:solidFill>
              </a:rPr>
              <a:t>/</a:t>
            </a:r>
            <a:r>
              <a:rPr lang="en-GB" i="1" dirty="0" smtClean="0">
                <a:solidFill>
                  <a:srgbClr val="00B0F0"/>
                </a:solidFill>
              </a:rPr>
              <a:t>cancellation </a:t>
            </a:r>
            <a:r>
              <a:rPr lang="en-GB" i="1" dirty="0">
                <a:solidFill>
                  <a:srgbClr val="00B0F0"/>
                </a:solidFill>
              </a:rPr>
              <a:t>of approved </a:t>
            </a:r>
            <a:r>
              <a:rPr lang="en-GB" i="1" dirty="0" smtClean="0">
                <a:solidFill>
                  <a:srgbClr val="00B0F0"/>
                </a:solidFill>
              </a:rPr>
              <a:t>concessions </a:t>
            </a:r>
            <a:r>
              <a:rPr lang="en-GB" i="1" dirty="0">
                <a:solidFill>
                  <a:srgbClr val="00B0F0"/>
                </a:solidFill>
              </a:rPr>
              <a:t>and </a:t>
            </a:r>
            <a:r>
              <a:rPr lang="en-GB" i="1" dirty="0" smtClean="0">
                <a:solidFill>
                  <a:srgbClr val="00B0F0"/>
                </a:solidFill>
              </a:rPr>
              <a:t>a </a:t>
            </a:r>
            <a:r>
              <a:rPr lang="en-GB" i="1" dirty="0">
                <a:solidFill>
                  <a:srgbClr val="00B0F0"/>
                </a:solidFill>
              </a:rPr>
              <a:t>ban on </a:t>
            </a:r>
            <a:r>
              <a:rPr lang="sl-SI" i="1" dirty="0" err="1" smtClean="0">
                <a:solidFill>
                  <a:srgbClr val="00B0F0"/>
                </a:solidFill>
              </a:rPr>
              <a:t>HPPs</a:t>
            </a:r>
            <a:r>
              <a:rPr lang="sl-SI" i="1" dirty="0" smtClean="0">
                <a:solidFill>
                  <a:srgbClr val="00B0F0"/>
                </a:solidFill>
              </a:rPr>
              <a:t> </a:t>
            </a:r>
            <a:r>
              <a:rPr lang="sl-SI" i="1" dirty="0" err="1" smtClean="0">
                <a:solidFill>
                  <a:srgbClr val="00B0F0"/>
                </a:solidFill>
              </a:rPr>
              <a:t>inside</a:t>
            </a:r>
            <a:r>
              <a:rPr lang="sl-SI" i="1" dirty="0" smtClean="0">
                <a:solidFill>
                  <a:srgbClr val="00B0F0"/>
                </a:solidFill>
              </a:rPr>
              <a:t> </a:t>
            </a:r>
            <a:r>
              <a:rPr lang="sl-SI" i="1" dirty="0" err="1" smtClean="0">
                <a:solidFill>
                  <a:srgbClr val="00B0F0"/>
                </a:solidFill>
              </a:rPr>
              <a:t>protected</a:t>
            </a:r>
            <a:r>
              <a:rPr lang="sl-SI" i="1" dirty="0" smtClean="0">
                <a:solidFill>
                  <a:srgbClr val="00B0F0"/>
                </a:solidFill>
              </a:rPr>
              <a:t> </a:t>
            </a:r>
            <a:r>
              <a:rPr lang="sl-SI" i="1" dirty="0" err="1" smtClean="0">
                <a:solidFill>
                  <a:srgbClr val="00B0F0"/>
                </a:solidFill>
              </a:rPr>
              <a:t>areas</a:t>
            </a:r>
            <a:r>
              <a:rPr lang="sl-SI" i="1" dirty="0" smtClean="0">
                <a:solidFill>
                  <a:srgbClr val="00B0F0"/>
                </a:solidFill>
              </a:rPr>
              <a:t> </a:t>
            </a:r>
            <a:r>
              <a:rPr lang="sl-SI" i="1" dirty="0" err="1" smtClean="0">
                <a:solidFill>
                  <a:srgbClr val="00B0F0"/>
                </a:solidFill>
              </a:rPr>
              <a:t>and</a:t>
            </a:r>
            <a:r>
              <a:rPr lang="sl-SI" i="1" dirty="0" smtClean="0">
                <a:solidFill>
                  <a:srgbClr val="00B0F0"/>
                </a:solidFill>
              </a:rPr>
              <a:t> </a:t>
            </a:r>
            <a:r>
              <a:rPr lang="sl-SI" i="1" dirty="0" err="1" smtClean="0">
                <a:solidFill>
                  <a:srgbClr val="00B0F0"/>
                </a:solidFill>
              </a:rPr>
              <a:t>Emerald</a:t>
            </a:r>
            <a:r>
              <a:rPr lang="sl-SI" i="1" dirty="0" smtClean="0">
                <a:solidFill>
                  <a:srgbClr val="00B0F0"/>
                </a:solidFill>
              </a:rPr>
              <a:t> </a:t>
            </a:r>
            <a:r>
              <a:rPr lang="sl-SI" i="1" dirty="0" err="1" smtClean="0">
                <a:solidFill>
                  <a:srgbClr val="00B0F0"/>
                </a:solidFill>
              </a:rPr>
              <a:t>sites</a:t>
            </a:r>
            <a:r>
              <a:rPr lang="en-GB" i="1" dirty="0" smtClean="0">
                <a:solidFill>
                  <a:srgbClr val="00B0F0"/>
                </a:solidFill>
              </a:rPr>
              <a:t>; </a:t>
            </a:r>
            <a:endParaRPr lang="sl-SI" dirty="0">
              <a:solidFill>
                <a:srgbClr val="00B0F0"/>
              </a:solidFill>
            </a:endParaRPr>
          </a:p>
          <a:p>
            <a:pPr lvl="0"/>
            <a:r>
              <a:rPr lang="en-GB" i="1" dirty="0">
                <a:solidFill>
                  <a:srgbClr val="00B0F0"/>
                </a:solidFill>
              </a:rPr>
              <a:t>Implementation of the new international standards on </a:t>
            </a:r>
            <a:r>
              <a:rPr lang="en-GB" i="1" dirty="0" smtClean="0">
                <a:solidFill>
                  <a:srgbClr val="00B0F0"/>
                </a:solidFill>
              </a:rPr>
              <a:t>hydropower </a:t>
            </a:r>
            <a:r>
              <a:rPr lang="en-GB" i="1" dirty="0">
                <a:solidFill>
                  <a:srgbClr val="00B0F0"/>
                </a:solidFill>
              </a:rPr>
              <a:t>plants in World Heritage </a:t>
            </a:r>
            <a:r>
              <a:rPr lang="en-GB" i="1" dirty="0" smtClean="0">
                <a:solidFill>
                  <a:srgbClr val="00B0F0"/>
                </a:solidFill>
              </a:rPr>
              <a:t>Sites, </a:t>
            </a:r>
            <a:r>
              <a:rPr lang="en-GB" i="1" dirty="0">
                <a:solidFill>
                  <a:srgbClr val="00B0F0"/>
                </a:solidFill>
              </a:rPr>
              <a:t>and</a:t>
            </a:r>
            <a:endParaRPr lang="sl-SI" dirty="0">
              <a:solidFill>
                <a:srgbClr val="00B0F0"/>
              </a:solidFill>
            </a:endParaRPr>
          </a:p>
          <a:p>
            <a:pPr lvl="0"/>
            <a:r>
              <a:rPr lang="sl-SI" i="1" dirty="0" err="1" smtClean="0">
                <a:solidFill>
                  <a:srgbClr val="00B0F0"/>
                </a:solidFill>
              </a:rPr>
              <a:t>Ensuring</a:t>
            </a:r>
            <a:r>
              <a:rPr lang="sl-SI" i="1" dirty="0" smtClean="0">
                <a:solidFill>
                  <a:srgbClr val="00B0F0"/>
                </a:solidFill>
              </a:rPr>
              <a:t> </a:t>
            </a:r>
            <a:r>
              <a:rPr lang="sl-SI" i="1" dirty="0" err="1" smtClean="0">
                <a:solidFill>
                  <a:srgbClr val="00B0F0"/>
                </a:solidFill>
              </a:rPr>
              <a:t>environmental</a:t>
            </a:r>
            <a:r>
              <a:rPr lang="sl-SI" i="1" dirty="0" smtClean="0">
                <a:solidFill>
                  <a:srgbClr val="00B0F0"/>
                </a:solidFill>
              </a:rPr>
              <a:t> </a:t>
            </a:r>
            <a:r>
              <a:rPr lang="sl-SI" i="1" dirty="0" err="1" smtClean="0">
                <a:solidFill>
                  <a:srgbClr val="00B0F0"/>
                </a:solidFill>
              </a:rPr>
              <a:t>flow</a:t>
            </a:r>
            <a:r>
              <a:rPr lang="sl-SI" i="1" dirty="0" smtClean="0">
                <a:solidFill>
                  <a:srgbClr val="00B0F0"/>
                </a:solidFill>
              </a:rPr>
              <a:t> </a:t>
            </a:r>
            <a:r>
              <a:rPr lang="sl-SI" i="1" dirty="0" err="1" smtClean="0">
                <a:solidFill>
                  <a:srgbClr val="00B0F0"/>
                </a:solidFill>
              </a:rPr>
              <a:t>of</a:t>
            </a:r>
            <a:r>
              <a:rPr lang="sl-SI" i="1" dirty="0" smtClean="0">
                <a:solidFill>
                  <a:srgbClr val="00B0F0"/>
                </a:solidFill>
              </a:rPr>
              <a:t> </a:t>
            </a:r>
            <a:r>
              <a:rPr lang="sl-SI" i="1" dirty="0" err="1" smtClean="0">
                <a:solidFill>
                  <a:srgbClr val="00B0F0"/>
                </a:solidFill>
              </a:rPr>
              <a:t>streams</a:t>
            </a:r>
            <a:r>
              <a:rPr lang="sl-SI" i="1" dirty="0" smtClean="0">
                <a:solidFill>
                  <a:srgbClr val="00B0F0"/>
                </a:solidFill>
              </a:rPr>
              <a:t> (</a:t>
            </a:r>
            <a:r>
              <a:rPr lang="en-GB" i="1" dirty="0" smtClean="0">
                <a:solidFill>
                  <a:srgbClr val="00B0F0"/>
                </a:solidFill>
              </a:rPr>
              <a:t>the </a:t>
            </a:r>
            <a:r>
              <a:rPr lang="en-GB" i="1" dirty="0">
                <a:solidFill>
                  <a:srgbClr val="00B0F0"/>
                </a:solidFill>
              </a:rPr>
              <a:t>EU Water Framework </a:t>
            </a:r>
            <a:r>
              <a:rPr lang="en-GB" i="1" dirty="0" smtClean="0">
                <a:solidFill>
                  <a:srgbClr val="00B0F0"/>
                </a:solidFill>
              </a:rPr>
              <a:t>Directive</a:t>
            </a:r>
            <a:r>
              <a:rPr lang="sl-SI" i="1" dirty="0" smtClean="0">
                <a:solidFill>
                  <a:srgbClr val="00B0F0"/>
                </a:solidFill>
              </a:rPr>
              <a:t>)</a:t>
            </a:r>
            <a:r>
              <a:rPr lang="en-GB" i="1" dirty="0" smtClean="0">
                <a:solidFill>
                  <a:srgbClr val="00B0F0"/>
                </a:solidFill>
              </a:rPr>
              <a:t>.</a:t>
            </a:r>
            <a:endParaRPr lang="sl-SI" dirty="0">
              <a:solidFill>
                <a:srgbClr val="00B0F0"/>
              </a:solidFill>
            </a:endParaRPr>
          </a:p>
          <a:p>
            <a:endParaRPr lang="sl-SI" dirty="0"/>
          </a:p>
        </p:txBody>
      </p:sp>
    </p:spTree>
    <p:extLst>
      <p:ext uri="{BB962C8B-B14F-4D97-AF65-F5344CB8AC3E}">
        <p14:creationId xmlns:p14="http://schemas.microsoft.com/office/powerpoint/2010/main" val="1929013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838200" y="1191491"/>
            <a:ext cx="10515600" cy="4985472"/>
          </a:xfrm>
        </p:spPr>
        <p:txBody>
          <a:bodyPr>
            <a:normAutofit fontScale="85000" lnSpcReduction="20000"/>
          </a:bodyPr>
          <a:lstStyle/>
          <a:p>
            <a:pPr marL="0" indent="0">
              <a:buNone/>
            </a:pPr>
            <a:r>
              <a:rPr lang="en-GB" dirty="0"/>
              <a:t>The mission also collected information on the state of development of the Law for the Re-Proclamation of the </a:t>
            </a:r>
            <a:r>
              <a:rPr lang="en-GB" dirty="0" err="1"/>
              <a:t>Mavrovo</a:t>
            </a:r>
            <a:r>
              <a:rPr lang="en-GB" dirty="0"/>
              <a:t> NP and established that:</a:t>
            </a:r>
            <a:endParaRPr lang="sl-SI" dirty="0"/>
          </a:p>
          <a:p>
            <a:pPr lvl="0"/>
            <a:r>
              <a:rPr lang="en-GB" dirty="0"/>
              <a:t>the process of re-proclamation of </a:t>
            </a:r>
            <a:r>
              <a:rPr lang="en-GB" dirty="0" err="1"/>
              <a:t>Mavrovo</a:t>
            </a:r>
            <a:r>
              <a:rPr lang="en-GB" dirty="0"/>
              <a:t> NP is underway,</a:t>
            </a:r>
            <a:endParaRPr lang="sl-SI" dirty="0"/>
          </a:p>
          <a:p>
            <a:pPr lvl="0"/>
            <a:r>
              <a:rPr lang="en-GB" dirty="0"/>
              <a:t>the process of preparation of the valorisation study is delayed as the draft study is not sufficiently updated, </a:t>
            </a:r>
            <a:endParaRPr lang="sl-SI" dirty="0"/>
          </a:p>
          <a:p>
            <a:pPr lvl="0"/>
            <a:r>
              <a:rPr lang="en-GB" dirty="0"/>
              <a:t>neither the extent of the presented more stringent protection zones nor the management objectives and rules for the proposed zoning concept in the draft management plan (under preparation) meet the international standards for the IUCN protected area category II (national park</a:t>
            </a:r>
            <a:r>
              <a:rPr lang="en-GB" dirty="0" smtClean="0"/>
              <a:t>)</a:t>
            </a:r>
            <a:r>
              <a:rPr lang="sl-SI" dirty="0" smtClean="0"/>
              <a:t>…</a:t>
            </a:r>
            <a:r>
              <a:rPr lang="en-GB" dirty="0" smtClean="0"/>
              <a:t> </a:t>
            </a:r>
            <a:endParaRPr lang="sl-SI" dirty="0"/>
          </a:p>
          <a:p>
            <a:pPr marL="0" indent="0">
              <a:buNone/>
            </a:pPr>
            <a:r>
              <a:rPr lang="sl-SI" dirty="0" smtClean="0"/>
              <a:t>…</a:t>
            </a:r>
            <a:r>
              <a:rPr lang="en-GB" dirty="0" smtClean="0"/>
              <a:t>the </a:t>
            </a:r>
            <a:r>
              <a:rPr lang="en-GB" dirty="0"/>
              <a:t>mission proposed </a:t>
            </a:r>
            <a:r>
              <a:rPr lang="sl-SI" dirty="0" err="1" smtClean="0"/>
              <a:t>three</a:t>
            </a:r>
            <a:r>
              <a:rPr lang="en-GB" dirty="0" smtClean="0"/>
              <a:t> </a:t>
            </a:r>
            <a:r>
              <a:rPr lang="en-GB" dirty="0">
                <a:solidFill>
                  <a:srgbClr val="00B0F0"/>
                </a:solidFill>
              </a:rPr>
              <a:t>draft recommendations </a:t>
            </a:r>
            <a:r>
              <a:rPr lang="en-GB" dirty="0"/>
              <a:t>to the Government of North Macedonia, </a:t>
            </a:r>
            <a:r>
              <a:rPr lang="en-GB" dirty="0" smtClean="0"/>
              <a:t>including</a:t>
            </a:r>
            <a:r>
              <a:rPr lang="sl-SI" dirty="0" smtClean="0"/>
              <a:t> </a:t>
            </a:r>
            <a:r>
              <a:rPr lang="sl-SI" dirty="0" err="1" smtClean="0"/>
              <a:t>acceleration</a:t>
            </a:r>
            <a:r>
              <a:rPr lang="sl-SI" dirty="0" smtClean="0"/>
              <a:t> </a:t>
            </a:r>
            <a:r>
              <a:rPr lang="sl-SI" dirty="0" err="1" smtClean="0"/>
              <a:t>the</a:t>
            </a:r>
            <a:r>
              <a:rPr lang="sl-SI" dirty="0" smtClean="0"/>
              <a:t> </a:t>
            </a:r>
            <a:r>
              <a:rPr lang="sl-SI" dirty="0" err="1" smtClean="0"/>
              <a:t>process</a:t>
            </a:r>
            <a:r>
              <a:rPr lang="sl-SI" dirty="0" smtClean="0"/>
              <a:t> </a:t>
            </a:r>
            <a:r>
              <a:rPr lang="sl-SI" dirty="0" err="1" smtClean="0"/>
              <a:t>of</a:t>
            </a:r>
            <a:r>
              <a:rPr lang="sl-SI" dirty="0" smtClean="0"/>
              <a:t> </a:t>
            </a:r>
            <a:r>
              <a:rPr lang="sl-SI" dirty="0" err="1" smtClean="0"/>
              <a:t>preparation</a:t>
            </a:r>
            <a:r>
              <a:rPr lang="sl-SI" dirty="0" smtClean="0"/>
              <a:t> </a:t>
            </a:r>
            <a:r>
              <a:rPr lang="sl-SI" dirty="0" err="1" smtClean="0"/>
              <a:t>for</a:t>
            </a:r>
            <a:r>
              <a:rPr lang="en-GB" dirty="0" smtClean="0"/>
              <a:t>: </a:t>
            </a:r>
            <a:endParaRPr lang="sl-SI" dirty="0"/>
          </a:p>
          <a:p>
            <a:pPr lvl="0"/>
            <a:r>
              <a:rPr lang="en-GB" i="1" dirty="0" smtClean="0">
                <a:solidFill>
                  <a:srgbClr val="00B0F0"/>
                </a:solidFill>
              </a:rPr>
              <a:t>the </a:t>
            </a:r>
            <a:r>
              <a:rPr lang="en-GB" i="1" dirty="0">
                <a:solidFill>
                  <a:srgbClr val="00B0F0"/>
                </a:solidFill>
              </a:rPr>
              <a:t>valorisation study for </a:t>
            </a:r>
            <a:r>
              <a:rPr lang="en-GB" i="1" dirty="0" err="1">
                <a:solidFill>
                  <a:srgbClr val="00B0F0"/>
                </a:solidFill>
              </a:rPr>
              <a:t>Mavrovo</a:t>
            </a:r>
            <a:r>
              <a:rPr lang="en-GB" i="1" dirty="0">
                <a:solidFill>
                  <a:srgbClr val="00B0F0"/>
                </a:solidFill>
              </a:rPr>
              <a:t> National </a:t>
            </a:r>
            <a:r>
              <a:rPr lang="en-GB" i="1" dirty="0" smtClean="0">
                <a:solidFill>
                  <a:srgbClr val="00B0F0"/>
                </a:solidFill>
              </a:rPr>
              <a:t>Park</a:t>
            </a:r>
            <a:r>
              <a:rPr lang="sl-SI" i="1" dirty="0" smtClean="0">
                <a:solidFill>
                  <a:srgbClr val="00B0F0"/>
                </a:solidFill>
              </a:rPr>
              <a:t>;</a:t>
            </a:r>
            <a:r>
              <a:rPr lang="en-GB" i="1" dirty="0" smtClean="0">
                <a:solidFill>
                  <a:srgbClr val="00B0F0"/>
                </a:solidFill>
              </a:rPr>
              <a:t> </a:t>
            </a:r>
            <a:endParaRPr lang="sl-SI" dirty="0">
              <a:solidFill>
                <a:srgbClr val="00B0F0"/>
              </a:solidFill>
            </a:endParaRPr>
          </a:p>
          <a:p>
            <a:pPr lvl="0"/>
            <a:r>
              <a:rPr lang="sl-SI" i="1" dirty="0" err="1">
                <a:solidFill>
                  <a:srgbClr val="00B0F0"/>
                </a:solidFill>
              </a:rPr>
              <a:t>t</a:t>
            </a:r>
            <a:r>
              <a:rPr lang="sl-SI" i="1" dirty="0" err="1" smtClean="0">
                <a:solidFill>
                  <a:srgbClr val="00B0F0"/>
                </a:solidFill>
              </a:rPr>
              <a:t>he</a:t>
            </a:r>
            <a:r>
              <a:rPr lang="sl-SI" i="1" dirty="0" smtClean="0">
                <a:solidFill>
                  <a:srgbClr val="00B0F0"/>
                </a:solidFill>
              </a:rPr>
              <a:t> </a:t>
            </a:r>
            <a:r>
              <a:rPr lang="en-GB" i="1" dirty="0" smtClean="0">
                <a:solidFill>
                  <a:srgbClr val="00B0F0"/>
                </a:solidFill>
              </a:rPr>
              <a:t>new </a:t>
            </a:r>
            <a:r>
              <a:rPr lang="en-GB" i="1" dirty="0">
                <a:solidFill>
                  <a:srgbClr val="00B0F0"/>
                </a:solidFill>
              </a:rPr>
              <a:t>law for </a:t>
            </a:r>
            <a:r>
              <a:rPr lang="en-GB" i="1" dirty="0" err="1">
                <a:solidFill>
                  <a:srgbClr val="00B0F0"/>
                </a:solidFill>
              </a:rPr>
              <a:t>Mavrovo</a:t>
            </a:r>
            <a:r>
              <a:rPr lang="en-GB" i="1" dirty="0">
                <a:solidFill>
                  <a:srgbClr val="00B0F0"/>
                </a:solidFill>
              </a:rPr>
              <a:t> National Park and </a:t>
            </a:r>
            <a:endParaRPr lang="sl-SI" dirty="0">
              <a:solidFill>
                <a:srgbClr val="00B0F0"/>
              </a:solidFill>
            </a:endParaRPr>
          </a:p>
          <a:p>
            <a:pPr lvl="0"/>
            <a:r>
              <a:rPr lang="sl-SI" i="1" dirty="0" err="1">
                <a:solidFill>
                  <a:srgbClr val="00B0F0"/>
                </a:solidFill>
              </a:rPr>
              <a:t>t</a:t>
            </a:r>
            <a:r>
              <a:rPr lang="sl-SI" i="1" dirty="0" err="1" smtClean="0">
                <a:solidFill>
                  <a:srgbClr val="00B0F0"/>
                </a:solidFill>
              </a:rPr>
              <a:t>he</a:t>
            </a:r>
            <a:r>
              <a:rPr lang="sl-SI" i="1" dirty="0" smtClean="0">
                <a:solidFill>
                  <a:srgbClr val="00B0F0"/>
                </a:solidFill>
              </a:rPr>
              <a:t> </a:t>
            </a:r>
            <a:r>
              <a:rPr lang="en-GB" i="1" dirty="0" smtClean="0">
                <a:solidFill>
                  <a:srgbClr val="00B0F0"/>
                </a:solidFill>
              </a:rPr>
              <a:t>management </a:t>
            </a:r>
            <a:r>
              <a:rPr lang="en-GB" i="1" dirty="0">
                <a:solidFill>
                  <a:srgbClr val="00B0F0"/>
                </a:solidFill>
              </a:rPr>
              <a:t>plan for the </a:t>
            </a:r>
            <a:r>
              <a:rPr lang="en-GB" i="1" dirty="0" smtClean="0">
                <a:solidFill>
                  <a:srgbClr val="00B0F0"/>
                </a:solidFill>
              </a:rPr>
              <a:t>park.</a:t>
            </a:r>
            <a:endParaRPr lang="sl-SI" dirty="0">
              <a:solidFill>
                <a:srgbClr val="00B0F0"/>
              </a:solidFill>
            </a:endParaRPr>
          </a:p>
          <a:p>
            <a:endParaRPr lang="sl-SI" dirty="0"/>
          </a:p>
        </p:txBody>
      </p:sp>
    </p:spTree>
    <p:extLst>
      <p:ext uri="{BB962C8B-B14F-4D97-AF65-F5344CB8AC3E}">
        <p14:creationId xmlns:p14="http://schemas.microsoft.com/office/powerpoint/2010/main" val="3080515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838200" y="230909"/>
            <a:ext cx="10515600" cy="5946054"/>
          </a:xfrm>
        </p:spPr>
        <p:txBody>
          <a:bodyPr>
            <a:normAutofit fontScale="62500" lnSpcReduction="20000"/>
          </a:bodyPr>
          <a:lstStyle/>
          <a:p>
            <a:pPr marL="0" indent="0">
              <a:buNone/>
            </a:pPr>
            <a:r>
              <a:rPr lang="en-GB" dirty="0"/>
              <a:t>The mission gathered information on the state of protection of the </a:t>
            </a:r>
            <a:r>
              <a:rPr lang="en-GB" dirty="0" err="1"/>
              <a:t>Mavrovo</a:t>
            </a:r>
            <a:r>
              <a:rPr lang="en-GB" dirty="0"/>
              <a:t> NP in the </a:t>
            </a:r>
            <a:r>
              <a:rPr lang="en-GB" dirty="0" smtClean="0"/>
              <a:t>field </a:t>
            </a:r>
            <a:r>
              <a:rPr lang="en-GB" dirty="0"/>
              <a:t>and established that: </a:t>
            </a:r>
            <a:endParaRPr lang="sl-SI" dirty="0"/>
          </a:p>
          <a:p>
            <a:pPr lvl="0"/>
            <a:r>
              <a:rPr lang="en-GB" dirty="0"/>
              <a:t>the enforcement of the legal protection status is not adequate, </a:t>
            </a:r>
            <a:endParaRPr lang="sl-SI" dirty="0"/>
          </a:p>
          <a:p>
            <a:pPr lvl="0"/>
            <a:r>
              <a:rPr lang="en-GB" dirty="0"/>
              <a:t>the zoning of the NP provides very small areas of the core protection </a:t>
            </a:r>
            <a:r>
              <a:rPr lang="sl-SI" dirty="0" smtClean="0"/>
              <a:t>z</a:t>
            </a:r>
            <a:r>
              <a:rPr lang="en-GB" dirty="0" smtClean="0"/>
              <a:t>ones </a:t>
            </a:r>
            <a:r>
              <a:rPr lang="en-GB" dirty="0"/>
              <a:t>where the natural succession processes must prevail and key ecological processes should be the main driving force, </a:t>
            </a:r>
            <a:endParaRPr lang="sl-SI" dirty="0"/>
          </a:p>
          <a:p>
            <a:pPr lvl="0"/>
            <a:r>
              <a:rPr lang="en-GB" dirty="0"/>
              <a:t>that the supervision and warding system in the NP are not sufficient, </a:t>
            </a:r>
            <a:endParaRPr lang="sl-SI" dirty="0"/>
          </a:p>
          <a:p>
            <a:pPr lvl="0"/>
            <a:r>
              <a:rPr lang="en-GB" dirty="0"/>
              <a:t>the conservation measures for the main species and their habitats should be strengthened and that the effectiveness of existing protective regulations vis-à-vis internal and external threats should be improved, and </a:t>
            </a:r>
            <a:endParaRPr lang="sl-SI" dirty="0"/>
          </a:p>
          <a:p>
            <a:pPr lvl="0"/>
            <a:r>
              <a:rPr lang="en-GB" dirty="0"/>
              <a:t>that land-use planning system, especially the development of tourism, construction and use of some natural resources (small HPPs, forest management, gravel extraction…) can be considered as one of the major threats to the primary management objective of the national </a:t>
            </a:r>
            <a:r>
              <a:rPr lang="en-GB" dirty="0" smtClean="0"/>
              <a:t>park</a:t>
            </a:r>
            <a:r>
              <a:rPr lang="sl-SI" dirty="0" smtClean="0"/>
              <a:t>…</a:t>
            </a:r>
            <a:endParaRPr lang="sl-SI" dirty="0"/>
          </a:p>
          <a:p>
            <a:pPr marL="0" indent="0">
              <a:buNone/>
            </a:pPr>
            <a:r>
              <a:rPr lang="sl-SI" dirty="0" smtClean="0"/>
              <a:t>…</a:t>
            </a:r>
            <a:r>
              <a:rPr lang="en-GB" dirty="0" smtClean="0"/>
              <a:t>so </a:t>
            </a:r>
            <a:r>
              <a:rPr lang="en-GB" dirty="0"/>
              <a:t>the mission proposed </a:t>
            </a:r>
            <a:r>
              <a:rPr lang="sl-SI" dirty="0" err="1" smtClean="0"/>
              <a:t>five</a:t>
            </a:r>
            <a:r>
              <a:rPr lang="en-GB" dirty="0" smtClean="0"/>
              <a:t> </a:t>
            </a:r>
            <a:r>
              <a:rPr lang="en-GB" dirty="0">
                <a:solidFill>
                  <a:srgbClr val="00B0F0"/>
                </a:solidFill>
              </a:rPr>
              <a:t>draft recommendations </a:t>
            </a:r>
            <a:r>
              <a:rPr lang="en-GB" dirty="0"/>
              <a:t>to the Government of North Macedonia, including: </a:t>
            </a:r>
            <a:endParaRPr lang="sl-SI" dirty="0"/>
          </a:p>
          <a:p>
            <a:pPr lvl="0"/>
            <a:r>
              <a:rPr lang="sl-SI" i="1" dirty="0" err="1" smtClean="0">
                <a:solidFill>
                  <a:srgbClr val="00B0F0"/>
                </a:solidFill>
              </a:rPr>
              <a:t>Core</a:t>
            </a:r>
            <a:r>
              <a:rPr lang="sl-SI" i="1" dirty="0" smtClean="0">
                <a:solidFill>
                  <a:srgbClr val="00B0F0"/>
                </a:solidFill>
              </a:rPr>
              <a:t> </a:t>
            </a:r>
            <a:r>
              <a:rPr lang="sl-SI" i="1" dirty="0" err="1" smtClean="0">
                <a:solidFill>
                  <a:srgbClr val="00B0F0"/>
                </a:solidFill>
              </a:rPr>
              <a:t>funding</a:t>
            </a:r>
            <a:r>
              <a:rPr lang="sl-SI" i="1" dirty="0" smtClean="0">
                <a:solidFill>
                  <a:srgbClr val="00B0F0"/>
                </a:solidFill>
              </a:rPr>
              <a:t> </a:t>
            </a:r>
            <a:r>
              <a:rPr lang="sl-SI" i="1" dirty="0" err="1" smtClean="0">
                <a:solidFill>
                  <a:srgbClr val="00B0F0"/>
                </a:solidFill>
              </a:rPr>
              <a:t>for</a:t>
            </a:r>
            <a:r>
              <a:rPr lang="sl-SI" i="1" dirty="0" smtClean="0">
                <a:solidFill>
                  <a:srgbClr val="00B0F0"/>
                </a:solidFill>
              </a:rPr>
              <a:t> </a:t>
            </a:r>
            <a:r>
              <a:rPr lang="sl-SI" i="1" dirty="0" err="1" smtClean="0">
                <a:solidFill>
                  <a:srgbClr val="00B0F0"/>
                </a:solidFill>
              </a:rPr>
              <a:t>the</a:t>
            </a:r>
            <a:r>
              <a:rPr lang="sl-SI" i="1" dirty="0" smtClean="0">
                <a:solidFill>
                  <a:srgbClr val="00B0F0"/>
                </a:solidFill>
              </a:rPr>
              <a:t> </a:t>
            </a:r>
            <a:r>
              <a:rPr lang="sl-SI" i="1" dirty="0" err="1" smtClean="0">
                <a:solidFill>
                  <a:srgbClr val="00B0F0"/>
                </a:solidFill>
              </a:rPr>
              <a:t>National</a:t>
            </a:r>
            <a:r>
              <a:rPr lang="sl-SI" i="1" dirty="0" smtClean="0">
                <a:solidFill>
                  <a:srgbClr val="00B0F0"/>
                </a:solidFill>
              </a:rPr>
              <a:t> park </a:t>
            </a:r>
            <a:r>
              <a:rPr lang="sl-SI" i="1" dirty="0" err="1" smtClean="0">
                <a:solidFill>
                  <a:srgbClr val="00B0F0"/>
                </a:solidFill>
              </a:rPr>
              <a:t>should</a:t>
            </a:r>
            <a:r>
              <a:rPr lang="sl-SI" i="1" dirty="0" smtClean="0">
                <a:solidFill>
                  <a:srgbClr val="00B0F0"/>
                </a:solidFill>
              </a:rPr>
              <a:t> come </a:t>
            </a:r>
            <a:r>
              <a:rPr lang="sl-SI" i="1" dirty="0" err="1" smtClean="0">
                <a:solidFill>
                  <a:srgbClr val="00B0F0"/>
                </a:solidFill>
              </a:rPr>
              <a:t>from</a:t>
            </a:r>
            <a:r>
              <a:rPr lang="sl-SI" i="1" dirty="0" smtClean="0">
                <a:solidFill>
                  <a:srgbClr val="00B0F0"/>
                </a:solidFill>
              </a:rPr>
              <a:t> </a:t>
            </a:r>
            <a:r>
              <a:rPr lang="sl-SI" i="1" dirty="0" err="1" smtClean="0">
                <a:solidFill>
                  <a:srgbClr val="00B0F0"/>
                </a:solidFill>
              </a:rPr>
              <a:t>the</a:t>
            </a:r>
            <a:r>
              <a:rPr lang="sl-SI" i="1" dirty="0" smtClean="0">
                <a:solidFill>
                  <a:srgbClr val="00B0F0"/>
                </a:solidFill>
              </a:rPr>
              <a:t> </a:t>
            </a:r>
            <a:r>
              <a:rPr lang="sl-SI" i="1" dirty="0" err="1" smtClean="0">
                <a:solidFill>
                  <a:srgbClr val="00B0F0"/>
                </a:solidFill>
              </a:rPr>
              <a:t>governmental</a:t>
            </a:r>
            <a:r>
              <a:rPr lang="sl-SI" i="1" dirty="0" smtClean="0">
                <a:solidFill>
                  <a:srgbClr val="00B0F0"/>
                </a:solidFill>
              </a:rPr>
              <a:t> </a:t>
            </a:r>
            <a:r>
              <a:rPr lang="sl-SI" i="1" dirty="0" err="1" smtClean="0">
                <a:solidFill>
                  <a:srgbClr val="00B0F0"/>
                </a:solidFill>
              </a:rPr>
              <a:t>sources</a:t>
            </a:r>
            <a:r>
              <a:rPr lang="sl-SI" i="1" dirty="0" smtClean="0">
                <a:solidFill>
                  <a:srgbClr val="00B0F0"/>
                </a:solidFill>
              </a:rPr>
              <a:t> </a:t>
            </a:r>
            <a:r>
              <a:rPr lang="sl-SI" i="1" dirty="0" err="1" smtClean="0">
                <a:solidFill>
                  <a:srgbClr val="00B0F0"/>
                </a:solidFill>
              </a:rPr>
              <a:t>and</a:t>
            </a:r>
            <a:r>
              <a:rPr lang="sl-SI" i="1" dirty="0" smtClean="0">
                <a:solidFill>
                  <a:srgbClr val="00B0F0"/>
                </a:solidFill>
              </a:rPr>
              <a:t> not </a:t>
            </a:r>
            <a:r>
              <a:rPr lang="sl-SI" i="1" dirty="0" err="1" smtClean="0">
                <a:solidFill>
                  <a:srgbClr val="00B0F0"/>
                </a:solidFill>
              </a:rPr>
              <a:t>from</a:t>
            </a:r>
            <a:r>
              <a:rPr lang="sl-SI" i="1" dirty="0" smtClean="0">
                <a:solidFill>
                  <a:srgbClr val="00B0F0"/>
                </a:solidFill>
              </a:rPr>
              <a:t> </a:t>
            </a:r>
            <a:r>
              <a:rPr lang="en-GB" i="1" dirty="0" smtClean="0">
                <a:solidFill>
                  <a:srgbClr val="00B0F0"/>
                </a:solidFill>
              </a:rPr>
              <a:t>harvesting </a:t>
            </a:r>
            <a:r>
              <a:rPr lang="en-GB" i="1" dirty="0">
                <a:solidFill>
                  <a:srgbClr val="00B0F0"/>
                </a:solidFill>
              </a:rPr>
              <a:t>of natural </a:t>
            </a:r>
            <a:r>
              <a:rPr lang="en-GB" i="1" dirty="0" smtClean="0">
                <a:solidFill>
                  <a:srgbClr val="00B0F0"/>
                </a:solidFill>
              </a:rPr>
              <a:t>resources</a:t>
            </a:r>
            <a:r>
              <a:rPr lang="sl-SI" i="1" dirty="0" smtClean="0">
                <a:solidFill>
                  <a:srgbClr val="00B0F0"/>
                </a:solidFill>
              </a:rPr>
              <a:t> </a:t>
            </a:r>
            <a:r>
              <a:rPr lang="sl-SI" i="1" dirty="0" err="1" smtClean="0">
                <a:solidFill>
                  <a:srgbClr val="00B0F0"/>
                </a:solidFill>
              </a:rPr>
              <a:t>inside</a:t>
            </a:r>
            <a:r>
              <a:rPr lang="sl-SI" i="1" dirty="0" smtClean="0">
                <a:solidFill>
                  <a:srgbClr val="00B0F0"/>
                </a:solidFill>
              </a:rPr>
              <a:t> </a:t>
            </a:r>
            <a:r>
              <a:rPr lang="sl-SI" i="1" dirty="0" err="1" smtClean="0">
                <a:solidFill>
                  <a:srgbClr val="00B0F0"/>
                </a:solidFill>
              </a:rPr>
              <a:t>Parks</a:t>
            </a:r>
            <a:r>
              <a:rPr lang="sl-SI" i="1" dirty="0" smtClean="0">
                <a:solidFill>
                  <a:srgbClr val="00B0F0"/>
                </a:solidFill>
              </a:rPr>
              <a:t>;</a:t>
            </a:r>
            <a:endParaRPr lang="sl-SI" dirty="0">
              <a:solidFill>
                <a:srgbClr val="00B0F0"/>
              </a:solidFill>
            </a:endParaRPr>
          </a:p>
          <a:p>
            <a:pPr lvl="0"/>
            <a:r>
              <a:rPr lang="sl-SI" i="1" dirty="0">
                <a:solidFill>
                  <a:srgbClr val="00B0F0"/>
                </a:solidFill>
              </a:rPr>
              <a:t>N</a:t>
            </a:r>
            <a:r>
              <a:rPr lang="en-GB" i="1" dirty="0" smtClean="0">
                <a:solidFill>
                  <a:srgbClr val="00B0F0"/>
                </a:solidFill>
              </a:rPr>
              <a:t>o further </a:t>
            </a:r>
            <a:r>
              <a:rPr lang="en-GB" i="1" dirty="0">
                <a:solidFill>
                  <a:srgbClr val="00B0F0"/>
                </a:solidFill>
              </a:rPr>
              <a:t>legalisation of </a:t>
            </a:r>
            <a:r>
              <a:rPr lang="en-GB" i="1" dirty="0" smtClean="0">
                <a:solidFill>
                  <a:srgbClr val="00B0F0"/>
                </a:solidFill>
              </a:rPr>
              <a:t>objects</a:t>
            </a:r>
            <a:r>
              <a:rPr lang="sl-SI" i="1" dirty="0" smtClean="0">
                <a:solidFill>
                  <a:srgbClr val="00B0F0"/>
                </a:solidFill>
              </a:rPr>
              <a:t> </a:t>
            </a:r>
            <a:r>
              <a:rPr lang="sl-SI" i="1" dirty="0" err="1" smtClean="0">
                <a:solidFill>
                  <a:srgbClr val="00B0F0"/>
                </a:solidFill>
              </a:rPr>
              <a:t>inside</a:t>
            </a:r>
            <a:r>
              <a:rPr lang="sl-SI" i="1" dirty="0" smtClean="0">
                <a:solidFill>
                  <a:srgbClr val="00B0F0"/>
                </a:solidFill>
              </a:rPr>
              <a:t> </a:t>
            </a:r>
            <a:r>
              <a:rPr lang="sl-SI" i="1" dirty="0" err="1" smtClean="0">
                <a:solidFill>
                  <a:srgbClr val="00B0F0"/>
                </a:solidFill>
              </a:rPr>
              <a:t>National</a:t>
            </a:r>
            <a:r>
              <a:rPr lang="sl-SI" i="1" dirty="0" smtClean="0">
                <a:solidFill>
                  <a:srgbClr val="00B0F0"/>
                </a:solidFill>
              </a:rPr>
              <a:t> </a:t>
            </a:r>
            <a:r>
              <a:rPr lang="sl-SI" i="1" dirty="0" err="1" smtClean="0">
                <a:solidFill>
                  <a:srgbClr val="00B0F0"/>
                </a:solidFill>
              </a:rPr>
              <a:t>parks</a:t>
            </a:r>
            <a:r>
              <a:rPr lang="sl-SI" i="1" dirty="0" smtClean="0">
                <a:solidFill>
                  <a:srgbClr val="00B0F0"/>
                </a:solidFill>
              </a:rPr>
              <a:t> </a:t>
            </a:r>
            <a:r>
              <a:rPr lang="sl-SI" i="1" dirty="0" err="1" smtClean="0">
                <a:solidFill>
                  <a:srgbClr val="00B0F0"/>
                </a:solidFill>
              </a:rPr>
              <a:t>should</a:t>
            </a:r>
            <a:r>
              <a:rPr lang="sl-SI" i="1" dirty="0" smtClean="0">
                <a:solidFill>
                  <a:srgbClr val="00B0F0"/>
                </a:solidFill>
              </a:rPr>
              <a:t> be </a:t>
            </a:r>
            <a:r>
              <a:rPr lang="sl-SI" i="1" dirty="0" err="1" smtClean="0">
                <a:solidFill>
                  <a:srgbClr val="00B0F0"/>
                </a:solidFill>
              </a:rPr>
              <a:t>allowed</a:t>
            </a:r>
            <a:r>
              <a:rPr lang="sl-SI" i="1" dirty="0" smtClean="0">
                <a:solidFill>
                  <a:srgbClr val="00B0F0"/>
                </a:solidFill>
              </a:rPr>
              <a:t>;</a:t>
            </a:r>
            <a:endParaRPr lang="sl-SI" dirty="0">
              <a:solidFill>
                <a:srgbClr val="00B0F0"/>
              </a:solidFill>
            </a:endParaRPr>
          </a:p>
          <a:p>
            <a:pPr lvl="0"/>
            <a:r>
              <a:rPr lang="en-GB" i="1" dirty="0" err="1" smtClean="0">
                <a:solidFill>
                  <a:srgbClr val="00B0F0"/>
                </a:solidFill>
              </a:rPr>
              <a:t>Ensur</a:t>
            </a:r>
            <a:r>
              <a:rPr lang="sl-SI" i="1" dirty="0" err="1" smtClean="0">
                <a:solidFill>
                  <a:srgbClr val="00B0F0"/>
                </a:solidFill>
              </a:rPr>
              <a:t>ing</a:t>
            </a:r>
            <a:r>
              <a:rPr lang="en-GB" i="1" dirty="0" smtClean="0">
                <a:solidFill>
                  <a:srgbClr val="00B0F0"/>
                </a:solidFill>
              </a:rPr>
              <a:t> </a:t>
            </a:r>
            <a:r>
              <a:rPr lang="en-GB" i="1" dirty="0">
                <a:solidFill>
                  <a:srgbClr val="00B0F0"/>
                </a:solidFill>
              </a:rPr>
              <a:t>that expert staff are deployed </a:t>
            </a:r>
            <a:r>
              <a:rPr lang="sl-SI" i="1" dirty="0" smtClean="0">
                <a:solidFill>
                  <a:srgbClr val="00B0F0"/>
                </a:solidFill>
              </a:rPr>
              <a:t>in </a:t>
            </a:r>
            <a:r>
              <a:rPr lang="sl-SI" i="1" dirty="0" err="1" smtClean="0">
                <a:solidFill>
                  <a:srgbClr val="00B0F0"/>
                </a:solidFill>
              </a:rPr>
              <a:t>National</a:t>
            </a:r>
            <a:r>
              <a:rPr lang="sl-SI" i="1" dirty="0" smtClean="0">
                <a:solidFill>
                  <a:srgbClr val="00B0F0"/>
                </a:solidFill>
              </a:rPr>
              <a:t> </a:t>
            </a:r>
            <a:r>
              <a:rPr lang="sl-SI" i="1" dirty="0" err="1" smtClean="0">
                <a:solidFill>
                  <a:srgbClr val="00B0F0"/>
                </a:solidFill>
              </a:rPr>
              <a:t>parks</a:t>
            </a:r>
            <a:r>
              <a:rPr lang="en-GB" i="1" dirty="0" smtClean="0">
                <a:solidFill>
                  <a:srgbClr val="00B0F0"/>
                </a:solidFill>
              </a:rPr>
              <a:t> </a:t>
            </a:r>
            <a:r>
              <a:rPr lang="en-GB" i="1" dirty="0">
                <a:solidFill>
                  <a:srgbClr val="00B0F0"/>
                </a:solidFill>
              </a:rPr>
              <a:t>to enforce legislation, carry out proper </a:t>
            </a:r>
            <a:r>
              <a:rPr lang="en-GB" i="1" dirty="0" smtClean="0">
                <a:solidFill>
                  <a:srgbClr val="00B0F0"/>
                </a:solidFill>
              </a:rPr>
              <a:t>management</a:t>
            </a:r>
            <a:r>
              <a:rPr lang="en-GB" i="1" dirty="0">
                <a:solidFill>
                  <a:srgbClr val="00B0F0"/>
                </a:solidFill>
              </a:rPr>
              <a:t>, and carry out inspections and </a:t>
            </a:r>
            <a:r>
              <a:rPr lang="en-GB" i="1" dirty="0" smtClean="0">
                <a:solidFill>
                  <a:srgbClr val="00B0F0"/>
                </a:solidFill>
              </a:rPr>
              <a:t>monitoring</a:t>
            </a:r>
            <a:r>
              <a:rPr lang="sl-SI" i="1" dirty="0" smtClean="0">
                <a:solidFill>
                  <a:srgbClr val="00B0F0"/>
                </a:solidFill>
              </a:rPr>
              <a:t>;</a:t>
            </a:r>
            <a:endParaRPr lang="sl-SI" dirty="0">
              <a:solidFill>
                <a:srgbClr val="00B0F0"/>
              </a:solidFill>
            </a:endParaRPr>
          </a:p>
          <a:p>
            <a:pPr lvl="0"/>
            <a:r>
              <a:rPr lang="en-GB" i="1" dirty="0" err="1" smtClean="0">
                <a:solidFill>
                  <a:srgbClr val="00B0F0"/>
                </a:solidFill>
              </a:rPr>
              <a:t>Harmonis</a:t>
            </a:r>
            <a:r>
              <a:rPr lang="sl-SI" i="1" dirty="0" err="1" smtClean="0">
                <a:solidFill>
                  <a:srgbClr val="00B0F0"/>
                </a:solidFill>
              </a:rPr>
              <a:t>ation</a:t>
            </a:r>
            <a:r>
              <a:rPr lang="sl-SI" i="1" dirty="0" smtClean="0">
                <a:solidFill>
                  <a:srgbClr val="00B0F0"/>
                </a:solidFill>
              </a:rPr>
              <a:t> </a:t>
            </a:r>
            <a:r>
              <a:rPr lang="sl-SI" i="1" dirty="0" err="1" smtClean="0">
                <a:solidFill>
                  <a:srgbClr val="00B0F0"/>
                </a:solidFill>
              </a:rPr>
              <a:t>of</a:t>
            </a:r>
            <a:r>
              <a:rPr lang="en-GB" i="1" dirty="0" smtClean="0">
                <a:solidFill>
                  <a:srgbClr val="00B0F0"/>
                </a:solidFill>
              </a:rPr>
              <a:t> </a:t>
            </a:r>
            <a:r>
              <a:rPr lang="en-GB" i="1" dirty="0">
                <a:solidFill>
                  <a:srgbClr val="00B0F0"/>
                </a:solidFill>
              </a:rPr>
              <a:t>spatial and sectoral plans, especially on tourism and urban settlements in order to prevent further urbanisation and degradation inside national parks and protected </a:t>
            </a:r>
            <a:r>
              <a:rPr lang="en-GB" i="1" dirty="0" smtClean="0">
                <a:solidFill>
                  <a:srgbClr val="00B0F0"/>
                </a:solidFill>
              </a:rPr>
              <a:t>areas</a:t>
            </a:r>
            <a:r>
              <a:rPr lang="sl-SI" i="1" dirty="0" smtClean="0">
                <a:solidFill>
                  <a:srgbClr val="00B0F0"/>
                </a:solidFill>
              </a:rPr>
              <a:t>;</a:t>
            </a:r>
            <a:endParaRPr lang="sl-SI" dirty="0">
              <a:solidFill>
                <a:srgbClr val="00B0F0"/>
              </a:solidFill>
            </a:endParaRPr>
          </a:p>
          <a:p>
            <a:pPr lvl="0"/>
            <a:r>
              <a:rPr lang="en-GB" i="1" dirty="0">
                <a:solidFill>
                  <a:srgbClr val="00B0F0"/>
                </a:solidFill>
              </a:rPr>
              <a:t>Facilitating an independent review of the entire legislation framework related to spatial and urban planning, construction, environment and nature protection in order to eliminate any weaknesses for protected area and UNESCO World Heritage </a:t>
            </a:r>
            <a:r>
              <a:rPr lang="en-GB" i="1" dirty="0" smtClean="0">
                <a:solidFill>
                  <a:srgbClr val="00B0F0"/>
                </a:solidFill>
              </a:rPr>
              <a:t>objectives.</a:t>
            </a:r>
            <a:r>
              <a:rPr lang="en-GB" dirty="0" smtClean="0">
                <a:solidFill>
                  <a:srgbClr val="00B0F0"/>
                </a:solidFill>
              </a:rPr>
              <a:t> </a:t>
            </a:r>
            <a:endParaRPr lang="sl-SI" dirty="0">
              <a:solidFill>
                <a:srgbClr val="00B0F0"/>
              </a:solidFill>
            </a:endParaRPr>
          </a:p>
          <a:p>
            <a:endParaRPr lang="sl-SI" dirty="0"/>
          </a:p>
          <a:p>
            <a:endParaRPr lang="sl-SI" dirty="0"/>
          </a:p>
        </p:txBody>
      </p:sp>
    </p:spTree>
    <p:extLst>
      <p:ext uri="{BB962C8B-B14F-4D97-AF65-F5344CB8AC3E}">
        <p14:creationId xmlns:p14="http://schemas.microsoft.com/office/powerpoint/2010/main" val="2699277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699655" y="772680"/>
            <a:ext cx="10515600" cy="4351338"/>
          </a:xfrm>
        </p:spPr>
        <p:txBody>
          <a:bodyPr>
            <a:normAutofit/>
          </a:bodyPr>
          <a:lstStyle/>
          <a:p>
            <a:pPr marL="0" indent="0">
              <a:buNone/>
            </a:pPr>
            <a:r>
              <a:rPr lang="en-GB" sz="2600" dirty="0"/>
              <a:t>The mission looked at the SEA standards in North Macedonia </a:t>
            </a:r>
            <a:r>
              <a:rPr lang="en-GB" sz="2600" dirty="0" smtClean="0"/>
              <a:t>and </a:t>
            </a:r>
            <a:r>
              <a:rPr lang="en-GB" sz="2600" dirty="0"/>
              <a:t>established that in no case of construction of the small </a:t>
            </a:r>
            <a:r>
              <a:rPr lang="en-GB" sz="2600" dirty="0" smtClean="0"/>
              <a:t>HPP, </a:t>
            </a:r>
            <a:r>
              <a:rPr lang="en-GB" sz="2600" dirty="0"/>
              <a:t>did the Ministry decide to list the project as “comprehensive” implying a full EIA </a:t>
            </a:r>
            <a:r>
              <a:rPr lang="en-GB" sz="2600" dirty="0" smtClean="0"/>
              <a:t>procedure</a:t>
            </a:r>
            <a:r>
              <a:rPr lang="sl-SI" sz="2600" dirty="0" smtClean="0"/>
              <a:t>…</a:t>
            </a:r>
            <a:r>
              <a:rPr lang="en-GB" sz="2600" dirty="0" smtClean="0"/>
              <a:t> </a:t>
            </a:r>
            <a:endParaRPr lang="sl-SI" sz="2600" dirty="0"/>
          </a:p>
          <a:p>
            <a:pPr marL="0" indent="0">
              <a:buNone/>
            </a:pPr>
            <a:r>
              <a:rPr lang="sl-SI" sz="2600" dirty="0" smtClean="0"/>
              <a:t>…</a:t>
            </a:r>
            <a:r>
              <a:rPr lang="en-GB" sz="2600" dirty="0" smtClean="0"/>
              <a:t>the </a:t>
            </a:r>
            <a:r>
              <a:rPr lang="en-GB" sz="2600" dirty="0"/>
              <a:t>mission proposed one </a:t>
            </a:r>
            <a:r>
              <a:rPr lang="en-GB" sz="2600" dirty="0">
                <a:solidFill>
                  <a:srgbClr val="00B0F0"/>
                </a:solidFill>
              </a:rPr>
              <a:t>draft recommendation</a:t>
            </a:r>
            <a:r>
              <a:rPr lang="en-GB" sz="2600" dirty="0"/>
              <a:t> to the Government of North Macedonia, including the need for: </a:t>
            </a:r>
            <a:endParaRPr lang="sl-SI" sz="2600" dirty="0"/>
          </a:p>
          <a:p>
            <a:pPr marL="0" indent="0">
              <a:buNone/>
            </a:pPr>
            <a:r>
              <a:rPr lang="en-GB" sz="2600" dirty="0"/>
              <a:t> </a:t>
            </a:r>
            <a:endParaRPr lang="sl-SI" sz="2600" dirty="0"/>
          </a:p>
          <a:p>
            <a:pPr lvl="0"/>
            <a:r>
              <a:rPr lang="en-GB" sz="2600" i="1" dirty="0">
                <a:solidFill>
                  <a:srgbClr val="00B0F0"/>
                </a:solidFill>
              </a:rPr>
              <a:t>Strengthening the process for all forms of impact assessments in national legislation </a:t>
            </a:r>
            <a:r>
              <a:rPr lang="sl-SI" sz="2600" i="1" dirty="0" smtClean="0">
                <a:solidFill>
                  <a:srgbClr val="00B0F0"/>
                </a:solidFill>
              </a:rPr>
              <a:t>(</a:t>
            </a:r>
            <a:r>
              <a:rPr lang="en-GB" sz="2600" i="1" dirty="0" smtClean="0">
                <a:solidFill>
                  <a:srgbClr val="00B0F0"/>
                </a:solidFill>
              </a:rPr>
              <a:t>Strategic Environmental Assessments, Environmental Impact Assessments and Environmental Elaborates</a:t>
            </a:r>
            <a:r>
              <a:rPr lang="sl-SI" sz="2600" i="1" dirty="0" smtClean="0">
                <a:solidFill>
                  <a:srgbClr val="00B0F0"/>
                </a:solidFill>
              </a:rPr>
              <a:t>)</a:t>
            </a:r>
            <a:r>
              <a:rPr lang="en-GB" sz="2600" i="1" dirty="0" smtClean="0">
                <a:solidFill>
                  <a:srgbClr val="00B0F0"/>
                </a:solidFill>
              </a:rPr>
              <a:t> to </a:t>
            </a:r>
            <a:r>
              <a:rPr lang="en-GB" sz="2600" i="1" dirty="0">
                <a:solidFill>
                  <a:srgbClr val="00B0F0"/>
                </a:solidFill>
              </a:rPr>
              <a:t>ensure they meet </a:t>
            </a:r>
            <a:r>
              <a:rPr lang="sl-SI" sz="2600" i="1" dirty="0" err="1" smtClean="0">
                <a:solidFill>
                  <a:srgbClr val="00B0F0"/>
                </a:solidFill>
              </a:rPr>
              <a:t>the</a:t>
            </a:r>
            <a:r>
              <a:rPr lang="sl-SI" sz="2600" i="1" dirty="0" smtClean="0">
                <a:solidFill>
                  <a:srgbClr val="00B0F0"/>
                </a:solidFill>
              </a:rPr>
              <a:t> </a:t>
            </a:r>
            <a:r>
              <a:rPr lang="en-GB" sz="2600" i="1" dirty="0" smtClean="0">
                <a:solidFill>
                  <a:srgbClr val="00B0F0"/>
                </a:solidFill>
              </a:rPr>
              <a:t>EU standards</a:t>
            </a:r>
            <a:endParaRPr lang="sl-SI" sz="2600" dirty="0">
              <a:solidFill>
                <a:srgbClr val="00B0F0"/>
              </a:solidFill>
            </a:endParaRPr>
          </a:p>
          <a:p>
            <a:endParaRPr lang="sl-SI" dirty="0"/>
          </a:p>
        </p:txBody>
      </p:sp>
    </p:spTree>
    <p:extLst>
      <p:ext uri="{BB962C8B-B14F-4D97-AF65-F5344CB8AC3E}">
        <p14:creationId xmlns:p14="http://schemas.microsoft.com/office/powerpoint/2010/main" val="1429200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838200" y="461818"/>
            <a:ext cx="10515600" cy="5715145"/>
          </a:xfrm>
        </p:spPr>
        <p:txBody>
          <a:bodyPr>
            <a:normAutofit fontScale="92500" lnSpcReduction="20000"/>
          </a:bodyPr>
          <a:lstStyle/>
          <a:p>
            <a:pPr marL="0" indent="0">
              <a:buNone/>
            </a:pPr>
            <a:r>
              <a:rPr lang="en-GB" dirty="0"/>
              <a:t>The mission reviewed information on the Balkan </a:t>
            </a:r>
            <a:r>
              <a:rPr lang="sl-SI" dirty="0" smtClean="0"/>
              <a:t>L</a:t>
            </a:r>
            <a:r>
              <a:rPr lang="en-GB" dirty="0" err="1" smtClean="0"/>
              <a:t>ynx</a:t>
            </a:r>
            <a:r>
              <a:rPr lang="en-GB" dirty="0" smtClean="0"/>
              <a:t> </a:t>
            </a:r>
            <a:r>
              <a:rPr lang="en-GB" dirty="0"/>
              <a:t>population which is only found in western North Macedonia and eastern </a:t>
            </a:r>
            <a:r>
              <a:rPr lang="en-GB" dirty="0" smtClean="0"/>
              <a:t>Albania</a:t>
            </a:r>
            <a:r>
              <a:rPr lang="sl-SI" dirty="0" smtClean="0"/>
              <a:t> (</a:t>
            </a:r>
            <a:r>
              <a:rPr lang="en-GB" dirty="0" smtClean="0"/>
              <a:t>Critically </a:t>
            </a:r>
            <a:r>
              <a:rPr lang="en-GB" dirty="0"/>
              <a:t>Endangered by the IUCN and a total population of </a:t>
            </a:r>
            <a:r>
              <a:rPr lang="sl-SI" dirty="0" err="1" smtClean="0"/>
              <a:t>max</a:t>
            </a:r>
            <a:r>
              <a:rPr lang="sl-SI" dirty="0" smtClean="0"/>
              <a:t>. </a:t>
            </a:r>
            <a:r>
              <a:rPr lang="sl-SI" dirty="0" err="1" smtClean="0"/>
              <a:t>of</a:t>
            </a:r>
            <a:r>
              <a:rPr lang="en-GB" dirty="0" smtClean="0"/>
              <a:t> </a:t>
            </a:r>
            <a:r>
              <a:rPr lang="en-GB" dirty="0"/>
              <a:t>39 </a:t>
            </a:r>
            <a:r>
              <a:rPr lang="en-GB" dirty="0" smtClean="0"/>
              <a:t>individuals</a:t>
            </a:r>
            <a:r>
              <a:rPr lang="sl-SI" dirty="0" smtClean="0"/>
              <a:t>!)</a:t>
            </a:r>
            <a:r>
              <a:rPr lang="en-GB" dirty="0" smtClean="0"/>
              <a:t>. </a:t>
            </a:r>
            <a:endParaRPr lang="sl-SI" dirty="0"/>
          </a:p>
          <a:p>
            <a:r>
              <a:rPr lang="en-GB" dirty="0"/>
              <a:t>The mission proposed </a:t>
            </a:r>
            <a:r>
              <a:rPr lang="sl-SI" dirty="0" err="1" smtClean="0"/>
              <a:t>three</a:t>
            </a:r>
            <a:r>
              <a:rPr lang="en-GB" dirty="0" smtClean="0"/>
              <a:t> </a:t>
            </a:r>
            <a:r>
              <a:rPr lang="en-GB" dirty="0">
                <a:solidFill>
                  <a:srgbClr val="00B0F0"/>
                </a:solidFill>
              </a:rPr>
              <a:t>draft recommendations </a:t>
            </a:r>
            <a:r>
              <a:rPr lang="en-GB" dirty="0"/>
              <a:t>to the Government of North Macedonia, including the need to:</a:t>
            </a:r>
            <a:endParaRPr lang="sl-SI" dirty="0"/>
          </a:p>
          <a:p>
            <a:pPr marL="0" indent="0">
              <a:buNone/>
            </a:pPr>
            <a:r>
              <a:rPr lang="en-GB" dirty="0"/>
              <a:t> </a:t>
            </a:r>
            <a:endParaRPr lang="sl-SI" dirty="0"/>
          </a:p>
          <a:p>
            <a:pPr lvl="0"/>
            <a:r>
              <a:rPr lang="en-GB" i="1" dirty="0">
                <a:solidFill>
                  <a:srgbClr val="00B0F0"/>
                </a:solidFill>
              </a:rPr>
              <a:t>Review, endorse and re-implement the Conservation Action Plan for Balkan Lynx in National Park </a:t>
            </a:r>
            <a:r>
              <a:rPr lang="en-GB" i="1" dirty="0" err="1">
                <a:solidFill>
                  <a:srgbClr val="00B0F0"/>
                </a:solidFill>
              </a:rPr>
              <a:t>Mavrovo</a:t>
            </a:r>
            <a:r>
              <a:rPr lang="en-GB" i="1" dirty="0">
                <a:solidFill>
                  <a:srgbClr val="00B0F0"/>
                </a:solidFill>
              </a:rPr>
              <a:t> </a:t>
            </a:r>
            <a:r>
              <a:rPr lang="en-GB" i="1" dirty="0" smtClean="0">
                <a:solidFill>
                  <a:srgbClr val="00B0F0"/>
                </a:solidFill>
              </a:rPr>
              <a:t>and </a:t>
            </a:r>
            <a:r>
              <a:rPr lang="en-GB" i="1" dirty="0">
                <a:solidFill>
                  <a:srgbClr val="00B0F0"/>
                </a:solidFill>
              </a:rPr>
              <a:t>ensure funding for the implementation of the plan;</a:t>
            </a:r>
            <a:endParaRPr lang="sl-SI" dirty="0">
              <a:solidFill>
                <a:srgbClr val="00B0F0"/>
              </a:solidFill>
            </a:endParaRPr>
          </a:p>
          <a:p>
            <a:pPr lvl="0"/>
            <a:r>
              <a:rPr lang="en-GB" i="1" dirty="0">
                <a:solidFill>
                  <a:srgbClr val="00B0F0"/>
                </a:solidFill>
              </a:rPr>
              <a:t>Improve the </a:t>
            </a:r>
            <a:r>
              <a:rPr lang="sl-SI" i="1" dirty="0" err="1" smtClean="0">
                <a:solidFill>
                  <a:srgbClr val="00B0F0"/>
                </a:solidFill>
              </a:rPr>
              <a:t>territorial</a:t>
            </a:r>
            <a:r>
              <a:rPr lang="sl-SI" i="1" dirty="0" smtClean="0">
                <a:solidFill>
                  <a:srgbClr val="00B0F0"/>
                </a:solidFill>
              </a:rPr>
              <a:t> </a:t>
            </a:r>
            <a:r>
              <a:rPr lang="en-GB" i="1" dirty="0" smtClean="0">
                <a:solidFill>
                  <a:srgbClr val="00B0F0"/>
                </a:solidFill>
              </a:rPr>
              <a:t>cooperation </a:t>
            </a:r>
            <a:r>
              <a:rPr lang="sl-SI" i="1" dirty="0" smtClean="0">
                <a:solidFill>
                  <a:srgbClr val="00B0F0"/>
                </a:solidFill>
              </a:rPr>
              <a:t>(</a:t>
            </a:r>
            <a:r>
              <a:rPr lang="en-GB" i="1" dirty="0" err="1" smtClean="0">
                <a:solidFill>
                  <a:srgbClr val="00B0F0"/>
                </a:solidFill>
              </a:rPr>
              <a:t>Mavrovo</a:t>
            </a:r>
            <a:r>
              <a:rPr lang="en-GB" i="1" dirty="0" smtClean="0">
                <a:solidFill>
                  <a:srgbClr val="00B0F0"/>
                </a:solidFill>
              </a:rPr>
              <a:t> </a:t>
            </a:r>
            <a:r>
              <a:rPr lang="en-GB" i="1" dirty="0">
                <a:solidFill>
                  <a:srgbClr val="00B0F0"/>
                </a:solidFill>
              </a:rPr>
              <a:t>National </a:t>
            </a:r>
            <a:r>
              <a:rPr lang="en-GB" i="1" dirty="0" smtClean="0">
                <a:solidFill>
                  <a:srgbClr val="00B0F0"/>
                </a:solidFill>
              </a:rPr>
              <a:t>Park</a:t>
            </a:r>
            <a:r>
              <a:rPr lang="sl-SI" i="1" dirty="0" smtClean="0">
                <a:solidFill>
                  <a:srgbClr val="00B0F0"/>
                </a:solidFill>
              </a:rPr>
              <a:t> </a:t>
            </a:r>
            <a:r>
              <a:rPr lang="sl-SI" i="1" dirty="0" err="1" smtClean="0">
                <a:solidFill>
                  <a:srgbClr val="00B0F0"/>
                </a:solidFill>
              </a:rPr>
              <a:t>and</a:t>
            </a:r>
            <a:r>
              <a:rPr lang="sl-SI" i="1" dirty="0" smtClean="0">
                <a:solidFill>
                  <a:srgbClr val="00B0F0"/>
                </a:solidFill>
              </a:rPr>
              <a:t> </a:t>
            </a:r>
            <a:r>
              <a:rPr lang="sl-SI" i="1" dirty="0" err="1" smtClean="0">
                <a:solidFill>
                  <a:srgbClr val="00B0F0"/>
                </a:solidFill>
              </a:rPr>
              <a:t>other</a:t>
            </a:r>
            <a:r>
              <a:rPr lang="sl-SI" i="1" dirty="0" smtClean="0">
                <a:solidFill>
                  <a:srgbClr val="00B0F0"/>
                </a:solidFill>
              </a:rPr>
              <a:t> </a:t>
            </a:r>
            <a:r>
              <a:rPr lang="sl-SI" i="1" dirty="0" err="1" smtClean="0">
                <a:solidFill>
                  <a:srgbClr val="00B0F0"/>
                </a:solidFill>
              </a:rPr>
              <a:t>protected</a:t>
            </a:r>
            <a:r>
              <a:rPr lang="sl-SI" i="1" dirty="0" smtClean="0">
                <a:solidFill>
                  <a:srgbClr val="00B0F0"/>
                </a:solidFill>
              </a:rPr>
              <a:t> </a:t>
            </a:r>
            <a:r>
              <a:rPr lang="sl-SI" i="1" dirty="0" err="1" smtClean="0">
                <a:solidFill>
                  <a:srgbClr val="00B0F0"/>
                </a:solidFill>
              </a:rPr>
              <a:t>areas</a:t>
            </a:r>
            <a:r>
              <a:rPr lang="en-GB" i="1" dirty="0" smtClean="0">
                <a:solidFill>
                  <a:srgbClr val="00B0F0"/>
                </a:solidFill>
              </a:rPr>
              <a:t>, the </a:t>
            </a:r>
            <a:r>
              <a:rPr lang="en-GB" i="1" dirty="0">
                <a:solidFill>
                  <a:srgbClr val="00B0F0"/>
                </a:solidFill>
              </a:rPr>
              <a:t>adjacent </a:t>
            </a:r>
            <a:r>
              <a:rPr lang="en-GB" i="1" dirty="0" smtClean="0">
                <a:solidFill>
                  <a:srgbClr val="00B0F0"/>
                </a:solidFill>
              </a:rPr>
              <a:t>communities</a:t>
            </a:r>
            <a:r>
              <a:rPr lang="sl-SI" i="1" dirty="0" smtClean="0">
                <a:solidFill>
                  <a:srgbClr val="00B0F0"/>
                </a:solidFill>
              </a:rPr>
              <a:t>) </a:t>
            </a:r>
            <a:r>
              <a:rPr lang="sl-SI" i="1" dirty="0" err="1" smtClean="0">
                <a:solidFill>
                  <a:srgbClr val="00B0F0"/>
                </a:solidFill>
              </a:rPr>
              <a:t>for</a:t>
            </a:r>
            <a:r>
              <a:rPr lang="sl-SI" i="1" dirty="0" smtClean="0">
                <a:solidFill>
                  <a:srgbClr val="00B0F0"/>
                </a:solidFill>
              </a:rPr>
              <a:t> </a:t>
            </a:r>
            <a:r>
              <a:rPr lang="sl-SI" i="1" dirty="0" err="1" smtClean="0">
                <a:solidFill>
                  <a:srgbClr val="00B0F0"/>
                </a:solidFill>
              </a:rPr>
              <a:t>effective</a:t>
            </a:r>
            <a:r>
              <a:rPr lang="sl-SI" i="1" dirty="0" smtClean="0">
                <a:solidFill>
                  <a:srgbClr val="00B0F0"/>
                </a:solidFill>
              </a:rPr>
              <a:t> </a:t>
            </a:r>
            <a:r>
              <a:rPr lang="sl-SI" i="1" dirty="0" err="1" smtClean="0">
                <a:solidFill>
                  <a:srgbClr val="00B0F0"/>
                </a:solidFill>
              </a:rPr>
              <a:t>protection</a:t>
            </a:r>
            <a:r>
              <a:rPr lang="sl-SI" i="1" dirty="0" smtClean="0">
                <a:solidFill>
                  <a:srgbClr val="00B0F0"/>
                </a:solidFill>
              </a:rPr>
              <a:t> </a:t>
            </a:r>
            <a:r>
              <a:rPr lang="sl-SI" i="1" dirty="0" err="1" smtClean="0">
                <a:solidFill>
                  <a:srgbClr val="00B0F0"/>
                </a:solidFill>
              </a:rPr>
              <a:t>of</a:t>
            </a:r>
            <a:r>
              <a:rPr lang="sl-SI" i="1" dirty="0" smtClean="0">
                <a:solidFill>
                  <a:srgbClr val="00B0F0"/>
                </a:solidFill>
              </a:rPr>
              <a:t> </a:t>
            </a:r>
            <a:r>
              <a:rPr lang="sl-SI" i="1" dirty="0" err="1" smtClean="0">
                <a:solidFill>
                  <a:srgbClr val="00B0F0"/>
                </a:solidFill>
              </a:rPr>
              <a:t>the</a:t>
            </a:r>
            <a:r>
              <a:rPr lang="sl-SI" i="1" dirty="0" smtClean="0">
                <a:solidFill>
                  <a:srgbClr val="00B0F0"/>
                </a:solidFill>
              </a:rPr>
              <a:t> Balkan </a:t>
            </a:r>
            <a:r>
              <a:rPr lang="sl-SI" i="1" dirty="0" err="1" smtClean="0">
                <a:solidFill>
                  <a:srgbClr val="00B0F0"/>
                </a:solidFill>
              </a:rPr>
              <a:t>Lynx</a:t>
            </a:r>
            <a:r>
              <a:rPr lang="en-GB" i="1" dirty="0" smtClean="0">
                <a:solidFill>
                  <a:srgbClr val="00B0F0"/>
                </a:solidFill>
              </a:rPr>
              <a:t>, </a:t>
            </a:r>
            <a:r>
              <a:rPr lang="en-GB" i="1" dirty="0">
                <a:solidFill>
                  <a:srgbClr val="00B0F0"/>
                </a:solidFill>
              </a:rPr>
              <a:t>and</a:t>
            </a:r>
            <a:endParaRPr lang="sl-SI" dirty="0">
              <a:solidFill>
                <a:srgbClr val="00B0F0"/>
              </a:solidFill>
            </a:endParaRPr>
          </a:p>
          <a:p>
            <a:pPr lvl="0"/>
            <a:r>
              <a:rPr lang="en-GB" i="1" dirty="0">
                <a:solidFill>
                  <a:srgbClr val="00B0F0"/>
                </a:solidFill>
              </a:rPr>
              <a:t>Improve collaboration among government agencies, complainants, NGOs, scientists, and stakeholder groups to expedite the process of effective protection and management of </a:t>
            </a:r>
            <a:r>
              <a:rPr lang="en-GB" i="1" dirty="0" err="1">
                <a:solidFill>
                  <a:srgbClr val="00B0F0"/>
                </a:solidFill>
              </a:rPr>
              <a:t>Mavrovo</a:t>
            </a:r>
            <a:r>
              <a:rPr lang="en-GB" i="1" dirty="0">
                <a:solidFill>
                  <a:srgbClr val="00B0F0"/>
                </a:solidFill>
              </a:rPr>
              <a:t> National Park, </a:t>
            </a:r>
            <a:r>
              <a:rPr lang="en-GB" i="1" dirty="0" err="1">
                <a:solidFill>
                  <a:srgbClr val="00B0F0"/>
                </a:solidFill>
              </a:rPr>
              <a:t>Ohrid</a:t>
            </a:r>
            <a:r>
              <a:rPr lang="en-GB" i="1" dirty="0">
                <a:solidFill>
                  <a:srgbClr val="00B0F0"/>
                </a:solidFill>
              </a:rPr>
              <a:t> Lake, and </a:t>
            </a:r>
            <a:r>
              <a:rPr lang="en-GB" i="1" dirty="0" err="1">
                <a:solidFill>
                  <a:srgbClr val="00B0F0"/>
                </a:solidFill>
              </a:rPr>
              <a:t>Galichica</a:t>
            </a:r>
            <a:r>
              <a:rPr lang="en-GB" i="1" dirty="0">
                <a:solidFill>
                  <a:srgbClr val="00B0F0"/>
                </a:solidFill>
              </a:rPr>
              <a:t> National Park. </a:t>
            </a:r>
            <a:r>
              <a:rPr lang="en-GB" dirty="0">
                <a:solidFill>
                  <a:srgbClr val="00B0F0"/>
                </a:solidFill>
              </a:rPr>
              <a:t/>
            </a:r>
            <a:br>
              <a:rPr lang="en-GB" dirty="0">
                <a:solidFill>
                  <a:srgbClr val="00B0F0"/>
                </a:solidFill>
              </a:rPr>
            </a:br>
            <a:r>
              <a:rPr lang="en-GB" dirty="0"/>
              <a:t> </a:t>
            </a:r>
            <a:endParaRPr lang="sl-SI" dirty="0"/>
          </a:p>
          <a:p>
            <a:endParaRPr lang="sl-SI" dirty="0"/>
          </a:p>
        </p:txBody>
      </p:sp>
    </p:spTree>
    <p:extLst>
      <p:ext uri="{BB962C8B-B14F-4D97-AF65-F5344CB8AC3E}">
        <p14:creationId xmlns:p14="http://schemas.microsoft.com/office/powerpoint/2010/main" val="2909623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p:txBody>
          <a:bodyPr>
            <a:normAutofit fontScale="85000" lnSpcReduction="20000"/>
          </a:bodyPr>
          <a:lstStyle/>
          <a:p>
            <a:pPr marL="0" indent="0">
              <a:buNone/>
            </a:pPr>
            <a:r>
              <a:rPr lang="en-GB" dirty="0"/>
              <a:t>The mission collected information on the state of protection of Lake </a:t>
            </a:r>
            <a:r>
              <a:rPr lang="en-GB" dirty="0" err="1"/>
              <a:t>Ohrid</a:t>
            </a:r>
            <a:r>
              <a:rPr lang="en-GB" dirty="0"/>
              <a:t> and </a:t>
            </a:r>
            <a:r>
              <a:rPr lang="en-GB" dirty="0" err="1"/>
              <a:t>Galichica</a:t>
            </a:r>
            <a:r>
              <a:rPr lang="en-GB" dirty="0"/>
              <a:t> NP candidate Emerald </a:t>
            </a:r>
            <a:r>
              <a:rPr lang="en-GB" dirty="0" smtClean="0"/>
              <a:t>Sites </a:t>
            </a:r>
            <a:r>
              <a:rPr lang="en-GB" dirty="0"/>
              <a:t>and noted that:</a:t>
            </a:r>
            <a:endParaRPr lang="sl-SI" dirty="0"/>
          </a:p>
          <a:p>
            <a:pPr lvl="0"/>
            <a:r>
              <a:rPr lang="en-GB" dirty="0"/>
              <a:t>neither area is managed according to international standards for UNESCO World Heritage (</a:t>
            </a:r>
            <a:r>
              <a:rPr lang="en-GB" dirty="0" err="1"/>
              <a:t>Ohrid</a:t>
            </a:r>
            <a:r>
              <a:rPr lang="en-GB" dirty="0"/>
              <a:t>) or IUCN Protected Area standards (</a:t>
            </a:r>
            <a:r>
              <a:rPr lang="en-GB" dirty="0" err="1"/>
              <a:t>Galichica</a:t>
            </a:r>
            <a:r>
              <a:rPr lang="en-GB" dirty="0"/>
              <a:t>). In both areas, not only are development projects being carried out that are detrimental to conservation objectives and protected area standards, but several planning documents exist for future developments and that</a:t>
            </a:r>
            <a:endParaRPr lang="sl-SI" dirty="0"/>
          </a:p>
          <a:p>
            <a:pPr lvl="0"/>
            <a:r>
              <a:rPr lang="en-GB" dirty="0"/>
              <a:t>implementation of the 19 Reactive Monitoring Mission recommendations made by the World Heritage Centre, ICOMOS and IUCN in 2017 on the Natural and Cultural Heritage of the </a:t>
            </a:r>
            <a:r>
              <a:rPr lang="en-GB" dirty="0" err="1"/>
              <a:t>Ohrid</a:t>
            </a:r>
            <a:r>
              <a:rPr lang="en-GB" dirty="0"/>
              <a:t> Region is </a:t>
            </a:r>
            <a:r>
              <a:rPr lang="en-GB" dirty="0" smtClean="0"/>
              <a:t>slow</a:t>
            </a:r>
            <a:r>
              <a:rPr lang="sl-SI" dirty="0" smtClean="0"/>
              <a:t> </a:t>
            </a:r>
            <a:r>
              <a:rPr lang="sl-SI" dirty="0" err="1" smtClean="0"/>
              <a:t>or</a:t>
            </a:r>
            <a:r>
              <a:rPr lang="sl-SI" dirty="0" smtClean="0"/>
              <a:t> not </a:t>
            </a:r>
            <a:r>
              <a:rPr lang="sl-SI" dirty="0" err="1" smtClean="0"/>
              <a:t>proceeding</a:t>
            </a:r>
            <a:r>
              <a:rPr lang="en-GB" dirty="0" smtClean="0"/>
              <a:t>.</a:t>
            </a:r>
            <a:endParaRPr lang="sl-SI" dirty="0"/>
          </a:p>
          <a:p>
            <a:pPr marL="0" indent="0">
              <a:buNone/>
            </a:pPr>
            <a:r>
              <a:rPr lang="en-GB" dirty="0"/>
              <a:t>The mission therefore </a:t>
            </a:r>
            <a:r>
              <a:rPr lang="en-GB" dirty="0">
                <a:solidFill>
                  <a:srgbClr val="00B0F0"/>
                </a:solidFill>
              </a:rPr>
              <a:t>suggested to the Standing Committee</a:t>
            </a:r>
            <a:r>
              <a:rPr lang="en-GB" dirty="0"/>
              <a:t> of the Bern Convention </a:t>
            </a:r>
            <a:endParaRPr lang="sl-SI" dirty="0"/>
          </a:p>
          <a:p>
            <a:pPr marL="0" lvl="0" indent="0">
              <a:buNone/>
            </a:pPr>
            <a:r>
              <a:rPr lang="en-GB" i="1" dirty="0">
                <a:solidFill>
                  <a:srgbClr val="00B0F0"/>
                </a:solidFill>
              </a:rPr>
              <a:t>to organize a separate Bern Convention mission for the </a:t>
            </a:r>
            <a:r>
              <a:rPr lang="en-GB" i="1" dirty="0" err="1">
                <a:solidFill>
                  <a:srgbClr val="00B0F0"/>
                </a:solidFill>
              </a:rPr>
              <a:t>Ohrid</a:t>
            </a:r>
            <a:r>
              <a:rPr lang="en-GB" i="1" dirty="0">
                <a:solidFill>
                  <a:srgbClr val="00B0F0"/>
                </a:solidFill>
              </a:rPr>
              <a:t> Lake and </a:t>
            </a:r>
            <a:r>
              <a:rPr lang="en-GB" i="1" dirty="0" err="1">
                <a:solidFill>
                  <a:srgbClr val="00B0F0"/>
                </a:solidFill>
              </a:rPr>
              <a:t>Galichica</a:t>
            </a:r>
            <a:r>
              <a:rPr lang="en-GB" i="1" dirty="0">
                <a:solidFill>
                  <a:srgbClr val="00B0F0"/>
                </a:solidFill>
              </a:rPr>
              <a:t> National </a:t>
            </a:r>
            <a:r>
              <a:rPr lang="en-GB" i="1" dirty="0" smtClean="0">
                <a:solidFill>
                  <a:srgbClr val="00B0F0"/>
                </a:solidFill>
              </a:rPr>
              <a:t>Park.</a:t>
            </a:r>
            <a:r>
              <a:rPr lang="en-GB" i="1" dirty="0"/>
              <a:t> </a:t>
            </a:r>
            <a:endParaRPr lang="sl-SI" dirty="0"/>
          </a:p>
          <a:p>
            <a:endParaRPr lang="sl-SI" dirty="0"/>
          </a:p>
        </p:txBody>
      </p:sp>
    </p:spTree>
    <p:extLst>
      <p:ext uri="{BB962C8B-B14F-4D97-AF65-F5344CB8AC3E}">
        <p14:creationId xmlns:p14="http://schemas.microsoft.com/office/powerpoint/2010/main" val="640285484"/>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906</Words>
  <Application>Microsoft Office PowerPoint</Application>
  <PresentationFormat>Širokozaslonsko</PresentationFormat>
  <Paragraphs>60</Paragraphs>
  <Slides>8</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8</vt:i4>
      </vt:variant>
    </vt:vector>
  </HeadingPairs>
  <TitlesOfParts>
    <vt:vector size="12" baseType="lpstr">
      <vt:lpstr>Arial</vt:lpstr>
      <vt:lpstr>Calibri</vt:lpstr>
      <vt:lpstr>Calibri Light</vt:lpstr>
      <vt:lpstr>Officeova tema</vt:lpstr>
      <vt:lpstr>The Bern Convention Open File no. 2013/1:  Hydropower development within the territory of Mavrovo National Park  (North Macedonia) taking into account Complaint on stand-by no. 2017/2:  Alleged negative impacts to Lake Ohrid and Galichica National Park  candidate Emerald Sites due to infrastructure developments    </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Bern Convention Open File no. 2013/1:  Hydropower development within the territory of Mavrovo National Park  (North Macedonia) taking into account Complaint on stand-by no. 2017/2:  Alleged negative impacts to Lake Ohrid and Galichica National Park  candidate Emerald Sites due to infrastructure developments</dc:title>
  <dc:creator>Andrej Sovinc</dc:creator>
  <cp:lastModifiedBy>Andrej Sovinc</cp:lastModifiedBy>
  <cp:revision>8</cp:revision>
  <dcterms:created xsi:type="dcterms:W3CDTF">2021-11-29T08:49:23Z</dcterms:created>
  <dcterms:modified xsi:type="dcterms:W3CDTF">2021-11-29T09:58:57Z</dcterms:modified>
</cp:coreProperties>
</file>