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3" r:id="rId4"/>
    <p:sldId id="290" r:id="rId5"/>
    <p:sldId id="273" r:id="rId6"/>
    <p:sldId id="291" r:id="rId7"/>
    <p:sldId id="27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11/29/2021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11/29/2021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11/29/2021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11/29/2021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6981" y="5714509"/>
            <a:ext cx="6831673" cy="1086237"/>
          </a:xfrm>
        </p:spPr>
        <p:txBody>
          <a:bodyPr/>
          <a:lstStyle/>
          <a:p>
            <a:pPr algn="l"/>
            <a:r>
              <a:rPr lang="en-US" b="1" dirty="0">
                <a:solidFill>
                  <a:schemeClr val="tx1"/>
                </a:solidFill>
              </a:rPr>
              <a:t>Bern Convention Standing Committee meeting, </a:t>
            </a:r>
            <a:endParaRPr lang="mk-MK" b="1" dirty="0">
              <a:solidFill>
                <a:schemeClr val="tx1"/>
              </a:solidFill>
            </a:endParaRPr>
          </a:p>
          <a:p>
            <a:pPr algn="l"/>
            <a:r>
              <a:rPr lang="mk-MK" b="1" dirty="0" smtClean="0">
                <a:solidFill>
                  <a:schemeClr val="tx1"/>
                </a:solidFill>
              </a:rPr>
              <a:t>29</a:t>
            </a:r>
            <a:r>
              <a:rPr lang="mk-MK" b="1" dirty="0" smtClean="0">
                <a:solidFill>
                  <a:schemeClr val="tx1"/>
                </a:solidFill>
              </a:rPr>
              <a:t>.11-</a:t>
            </a:r>
            <a:r>
              <a:rPr lang="en-US" b="1" dirty="0" smtClean="0">
                <a:solidFill>
                  <a:schemeClr val="tx1"/>
                </a:solidFill>
              </a:rPr>
              <a:t>.</a:t>
            </a:r>
            <a:r>
              <a:rPr lang="mk-MK" b="1" dirty="0">
                <a:solidFill>
                  <a:schemeClr val="tx1"/>
                </a:solidFill>
              </a:rPr>
              <a:t>3</a:t>
            </a:r>
            <a:r>
              <a:rPr lang="mk-MK" b="1" dirty="0" smtClean="0">
                <a:solidFill>
                  <a:schemeClr val="tx1"/>
                </a:solidFill>
              </a:rPr>
              <a:t>.</a:t>
            </a:r>
            <a:r>
              <a:rPr lang="en-US" b="1" dirty="0">
                <a:solidFill>
                  <a:schemeClr val="tx1"/>
                </a:solidFill>
              </a:rPr>
              <a:t>12.20</a:t>
            </a:r>
            <a:r>
              <a:rPr lang="mk-MK" b="1" dirty="0" smtClean="0">
                <a:solidFill>
                  <a:schemeClr val="tx1"/>
                </a:solidFill>
              </a:rPr>
              <a:t>21</a:t>
            </a:r>
            <a:endParaRPr lang="mk-MK"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272" y="1605041"/>
            <a:ext cx="6140417" cy="4109468"/>
          </a:xfrm>
          <a:prstGeom prst="rect">
            <a:avLst/>
          </a:prstGeom>
        </p:spPr>
      </p:pic>
      <p:sp>
        <p:nvSpPr>
          <p:cNvPr id="2" name="Title 1"/>
          <p:cNvSpPr>
            <a:spLocks noGrp="1"/>
          </p:cNvSpPr>
          <p:nvPr>
            <p:ph type="ctrTitle"/>
          </p:nvPr>
        </p:nvSpPr>
        <p:spPr>
          <a:xfrm>
            <a:off x="1133679" y="1801009"/>
            <a:ext cx="8361229" cy="2098226"/>
          </a:xfrm>
        </p:spPr>
        <p:txBody>
          <a:bodyPr/>
          <a:lstStyle/>
          <a:p>
            <a:pPr algn="l"/>
            <a:r>
              <a:rPr lang="en-US" sz="4000" b="1" dirty="0" err="1">
                <a:solidFill>
                  <a:schemeClr val="tx1"/>
                </a:solidFill>
              </a:rPr>
              <a:t>Mavrovo</a:t>
            </a:r>
            <a:r>
              <a:rPr lang="en-US" sz="4000" b="1" dirty="0"/>
              <a:t> </a:t>
            </a:r>
            <a:r>
              <a:rPr lang="en-US" sz="4000" b="1" dirty="0">
                <a:solidFill>
                  <a:schemeClr val="tx1"/>
                </a:solidFill>
              </a:rPr>
              <a:t>national park and planned </a:t>
            </a:r>
            <a:r>
              <a:rPr lang="mk-MK" sz="4000" b="1" dirty="0" smtClean="0">
                <a:solidFill>
                  <a:schemeClr val="tx1"/>
                </a:solidFill>
              </a:rPr>
              <a:t/>
            </a:r>
            <a:br>
              <a:rPr lang="mk-MK" sz="4000" b="1" dirty="0" smtClean="0">
                <a:solidFill>
                  <a:schemeClr val="tx1"/>
                </a:solidFill>
              </a:rPr>
            </a:br>
            <a:r>
              <a:rPr lang="en-US" sz="4000" b="1" dirty="0" smtClean="0">
                <a:solidFill>
                  <a:schemeClr val="tx1"/>
                </a:solidFill>
              </a:rPr>
              <a:t>hydropower </a:t>
            </a:r>
            <a:r>
              <a:rPr lang="mk-MK" sz="4000" b="1" dirty="0" smtClean="0">
                <a:solidFill>
                  <a:schemeClr val="tx1"/>
                </a:solidFill>
              </a:rPr>
              <a:t/>
            </a:r>
            <a:br>
              <a:rPr lang="mk-MK" sz="4000" b="1" dirty="0" smtClean="0">
                <a:solidFill>
                  <a:schemeClr val="tx1"/>
                </a:solidFill>
              </a:rPr>
            </a:br>
            <a:r>
              <a:rPr lang="en-US" sz="4000" b="1" dirty="0" smtClean="0">
                <a:solidFill>
                  <a:schemeClr val="tx1"/>
                </a:solidFill>
              </a:rPr>
              <a:t>projects </a:t>
            </a:r>
            <a:r>
              <a:rPr lang="en-US" sz="4000" b="1" dirty="0">
                <a:solidFill>
                  <a:schemeClr val="tx1"/>
                </a:solidFill>
              </a:rPr>
              <a:t>on </a:t>
            </a:r>
            <a:r>
              <a:rPr lang="mk-MK" sz="4000" b="1" dirty="0" smtClean="0">
                <a:solidFill>
                  <a:schemeClr val="tx1"/>
                </a:solidFill>
              </a:rPr>
              <a:t/>
            </a:r>
            <a:br>
              <a:rPr lang="mk-MK" sz="4000" b="1" dirty="0" smtClean="0">
                <a:solidFill>
                  <a:schemeClr val="tx1"/>
                </a:solidFill>
              </a:rPr>
            </a:br>
            <a:r>
              <a:rPr lang="en-US" sz="4000" b="1" dirty="0" smtClean="0">
                <a:solidFill>
                  <a:schemeClr val="tx1"/>
                </a:solidFill>
              </a:rPr>
              <a:t>it’s </a:t>
            </a:r>
            <a:r>
              <a:rPr lang="en-US" sz="4000" b="1" dirty="0">
                <a:solidFill>
                  <a:schemeClr val="tx1"/>
                </a:solidFill>
              </a:rPr>
              <a:t>territory</a:t>
            </a:r>
            <a:endParaRPr lang="mk-MK" sz="4000" b="1" dirty="0">
              <a:solidFill>
                <a:schemeClr val="tx1"/>
              </a:solidFill>
            </a:endParaRPr>
          </a:p>
        </p:txBody>
      </p:sp>
      <p:sp>
        <p:nvSpPr>
          <p:cNvPr id="5" name="TextBox 4"/>
          <p:cNvSpPr txBox="1"/>
          <p:nvPr/>
        </p:nvSpPr>
        <p:spPr>
          <a:xfrm>
            <a:off x="1133679" y="4391070"/>
            <a:ext cx="2382447" cy="707886"/>
          </a:xfrm>
          <a:prstGeom prst="rect">
            <a:avLst/>
          </a:prstGeom>
          <a:noFill/>
        </p:spPr>
        <p:txBody>
          <a:bodyPr wrap="none" rtlCol="0">
            <a:spAutoFit/>
          </a:bodyPr>
          <a:lstStyle/>
          <a:p>
            <a:r>
              <a:rPr lang="mk-MK" sz="2000" b="1" dirty="0" smtClean="0"/>
              <a:t>А</a:t>
            </a:r>
            <a:r>
              <a:rPr lang="en-US" sz="2000" b="1" dirty="0" smtClean="0"/>
              <a:t>na </a:t>
            </a:r>
            <a:r>
              <a:rPr lang="en-US" sz="2000" b="1" dirty="0"/>
              <a:t>Colovic Lesoska</a:t>
            </a:r>
          </a:p>
          <a:p>
            <a:r>
              <a:rPr lang="en-US" sz="2000" b="1" dirty="0"/>
              <a:t>Eko-svest</a:t>
            </a:r>
          </a:p>
        </p:txBody>
      </p:sp>
    </p:spTree>
    <p:extLst>
      <p:ext uri="{BB962C8B-B14F-4D97-AF65-F5344CB8AC3E}">
        <p14:creationId xmlns:p14="http://schemas.microsoft.com/office/powerpoint/2010/main" val="57711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case</a:t>
            </a:r>
            <a:endParaRPr lang="mk-MK" dirty="0"/>
          </a:p>
        </p:txBody>
      </p:sp>
      <p:sp>
        <p:nvSpPr>
          <p:cNvPr id="3" name="Content Placeholder 2"/>
          <p:cNvSpPr>
            <a:spLocks noGrp="1"/>
          </p:cNvSpPr>
          <p:nvPr>
            <p:ph idx="1"/>
          </p:nvPr>
        </p:nvSpPr>
        <p:spPr>
          <a:xfrm>
            <a:off x="1371600" y="2286000"/>
            <a:ext cx="6018551" cy="4572000"/>
          </a:xfrm>
        </p:spPr>
        <p:txBody>
          <a:bodyPr>
            <a:normAutofit fontScale="92500"/>
          </a:bodyPr>
          <a:lstStyle/>
          <a:p>
            <a:r>
              <a:rPr lang="en-US" sz="3600" dirty="0"/>
              <a:t>Complaint submitted in 2013</a:t>
            </a:r>
          </a:p>
          <a:p>
            <a:r>
              <a:rPr lang="en-US" sz="3600" dirty="0"/>
              <a:t>Case file opened in 2014</a:t>
            </a:r>
          </a:p>
          <a:p>
            <a:r>
              <a:rPr lang="en-US" sz="3600" dirty="0"/>
              <a:t>On the spot appraisal 2015 </a:t>
            </a:r>
          </a:p>
          <a:p>
            <a:r>
              <a:rPr lang="en-US" sz="3600" dirty="0"/>
              <a:t>Recommendation 184 (35</a:t>
            </a:r>
            <a:r>
              <a:rPr lang="en-US" sz="3600" baseline="30000" dirty="0"/>
              <a:t>th</a:t>
            </a:r>
            <a:r>
              <a:rPr lang="en-US" sz="3600" dirty="0"/>
              <a:t> Standing Committee meeting</a:t>
            </a:r>
            <a:r>
              <a:rPr lang="en-US" sz="3600" dirty="0" smtClean="0"/>
              <a:t>)</a:t>
            </a:r>
            <a:endParaRPr lang="mk-MK" sz="3600" dirty="0" smtClean="0"/>
          </a:p>
          <a:p>
            <a:r>
              <a:rPr lang="en-US" sz="3600" dirty="0" smtClean="0"/>
              <a:t>On the spot appraisal May 2021</a:t>
            </a:r>
            <a:endParaRPr lang="mk-MK"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3610" y="-35246"/>
            <a:ext cx="4613420" cy="6893246"/>
          </a:xfrm>
          <a:prstGeom prst="rect">
            <a:avLst/>
          </a:prstGeom>
        </p:spPr>
      </p:pic>
    </p:spTree>
    <p:extLst>
      <p:ext uri="{BB962C8B-B14F-4D97-AF65-F5344CB8AC3E}">
        <p14:creationId xmlns:p14="http://schemas.microsoft.com/office/powerpoint/2010/main" val="161714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 the case</a:t>
            </a:r>
            <a:endParaRPr lang="mk-MK" dirty="0"/>
          </a:p>
        </p:txBody>
      </p:sp>
      <p:sp>
        <p:nvSpPr>
          <p:cNvPr id="3" name="Content Placeholder 2"/>
          <p:cNvSpPr>
            <a:spLocks noGrp="1"/>
          </p:cNvSpPr>
          <p:nvPr>
            <p:ph idx="1"/>
          </p:nvPr>
        </p:nvSpPr>
        <p:spPr/>
        <p:txBody>
          <a:bodyPr>
            <a:noAutofit/>
          </a:bodyPr>
          <a:lstStyle/>
          <a:p>
            <a:r>
              <a:rPr lang="en-US" sz="2600" dirty="0">
                <a:effectLst/>
                <a:latin typeface="Arial" panose="020B0604020202020204" pitchFamily="34" charset="0"/>
                <a:ea typeface="Calibri" panose="020F0502020204030204" pitchFamily="34" charset="0"/>
              </a:rPr>
              <a:t>There has been </a:t>
            </a:r>
            <a:r>
              <a:rPr lang="en-US" sz="2600" b="1" dirty="0">
                <a:effectLst/>
                <a:latin typeface="Arial" panose="020B0604020202020204" pitchFamily="34" charset="0"/>
                <a:ea typeface="Calibri" panose="020F0502020204030204" pitchFamily="34" charset="0"/>
              </a:rPr>
              <a:t>no progress </a:t>
            </a:r>
            <a:r>
              <a:rPr lang="en-US" sz="2600" dirty="0">
                <a:effectLst/>
                <a:latin typeface="Arial" panose="020B0604020202020204" pitchFamily="34" charset="0"/>
                <a:ea typeface="Calibri" panose="020F0502020204030204" pitchFamily="34" charset="0"/>
              </a:rPr>
              <a:t>regarding the development of an SEA study that would incorporate a cumulative impact assessment of planned infrastructure in the Park</a:t>
            </a:r>
            <a:r>
              <a:rPr lang="en-US" sz="2600" dirty="0" smtClean="0">
                <a:effectLst/>
                <a:latin typeface="Arial" panose="020B0604020202020204" pitchFamily="34" charset="0"/>
                <a:ea typeface="Calibri" panose="020F0502020204030204" pitchFamily="34" charset="0"/>
              </a:rPr>
              <a:t>.</a:t>
            </a:r>
          </a:p>
          <a:p>
            <a:r>
              <a:rPr lang="en-US" sz="2600" dirty="0" smtClean="0">
                <a:latin typeface="Arial" panose="020B0604020202020204" pitchFamily="34" charset="0"/>
                <a:ea typeface="Calibri" panose="020F0502020204030204" pitchFamily="34" charset="0"/>
              </a:rPr>
              <a:t>The two large hydropower projects have been removed from the Energy Strategy and are not considered.</a:t>
            </a:r>
            <a:endParaRPr lang="en-US" sz="2600" dirty="0">
              <a:effectLst/>
              <a:latin typeface="Arial" panose="020B0604020202020204" pitchFamily="34" charset="0"/>
              <a:ea typeface="Calibri" panose="020F0502020204030204" pitchFamily="34" charset="0"/>
            </a:endParaRPr>
          </a:p>
          <a:p>
            <a:r>
              <a:rPr lang="en-US" sz="2600" dirty="0" smtClean="0">
                <a:effectLst/>
                <a:latin typeface="Arial" panose="020B0604020202020204" pitchFamily="34" charset="0"/>
                <a:ea typeface="Calibri" panose="020F0502020204030204" pitchFamily="34" charset="0"/>
                <a:cs typeface="Times New Roman" panose="02020603050405020304" pitchFamily="18" charset="0"/>
              </a:rPr>
              <a:t>Although </a:t>
            </a:r>
            <a:r>
              <a:rPr lang="en-US" sz="2600" dirty="0">
                <a:effectLst/>
                <a:latin typeface="Arial" panose="020B0604020202020204" pitchFamily="34" charset="0"/>
                <a:ea typeface="Calibri" panose="020F0502020204030204" pitchFamily="34" charset="0"/>
                <a:cs typeface="Times New Roman" panose="02020603050405020304" pitchFamily="18" charset="0"/>
              </a:rPr>
              <a:t>new construction of small hydro power plants has not been registered, there are ongoing processes for development of large touristic zones and residential complexes. The cumulative impact assessment is more than needed and </a:t>
            </a:r>
            <a:r>
              <a:rPr lang="en-US" sz="2600" b="1" dirty="0">
                <a:effectLst/>
                <a:latin typeface="Arial" panose="020B0604020202020204" pitchFamily="34" charset="0"/>
                <a:ea typeface="Calibri" panose="020F0502020204030204" pitchFamily="34" charset="0"/>
                <a:cs typeface="Times New Roman" panose="02020603050405020304" pitchFamily="18" charset="0"/>
              </a:rPr>
              <a:t>should be carried out in the upcoming process of re-proclamation of the protected area</a:t>
            </a:r>
            <a:r>
              <a:rPr lang="en-US" sz="2600" dirty="0">
                <a:effectLst/>
                <a:latin typeface="Arial" panose="020B0604020202020204" pitchFamily="34" charset="0"/>
                <a:ea typeface="Calibri" panose="020F050202020403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600" dirty="0"/>
          </a:p>
        </p:txBody>
      </p:sp>
    </p:spTree>
    <p:extLst>
      <p:ext uri="{BB962C8B-B14F-4D97-AF65-F5344CB8AC3E}">
        <p14:creationId xmlns:p14="http://schemas.microsoft.com/office/powerpoint/2010/main" val="72983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07CC1D-108D-40C5-AB04-65651A5FFA15}"/>
              </a:ext>
            </a:extLst>
          </p:cNvPr>
          <p:cNvSpPr>
            <a:spLocks noGrp="1"/>
          </p:cNvSpPr>
          <p:nvPr>
            <p:ph idx="1"/>
          </p:nvPr>
        </p:nvSpPr>
        <p:spPr>
          <a:xfrm>
            <a:off x="1371600" y="2286000"/>
            <a:ext cx="5920511" cy="3581400"/>
          </a:xfrm>
        </p:spPr>
        <p:txBody>
          <a:bodyPr>
            <a:noAutofit/>
          </a:bodyPr>
          <a:lstStyle/>
          <a:p>
            <a:r>
              <a:rPr lang="en-US" sz="2800" dirty="0"/>
              <a:t>Even though the Government’s new 4 year </a:t>
            </a:r>
            <a:r>
              <a:rPr lang="en-US" sz="2800" dirty="0" err="1"/>
              <a:t>programme</a:t>
            </a:r>
            <a:r>
              <a:rPr lang="en-US" sz="2800" dirty="0"/>
              <a:t> sets a goal to </a:t>
            </a:r>
            <a:r>
              <a:rPr lang="en-US" sz="2800" b="1" dirty="0"/>
              <a:t>abolish small hydro power plants in protected areas</a:t>
            </a:r>
            <a:r>
              <a:rPr lang="en-US" sz="2800" dirty="0"/>
              <a:t>, already issued concessions </a:t>
            </a:r>
            <a:r>
              <a:rPr lang="en-US" sz="2800" dirty="0" smtClean="0"/>
              <a:t>are again being extended.</a:t>
            </a:r>
          </a:p>
          <a:p>
            <a:r>
              <a:rPr lang="en-US" sz="2800" dirty="0" smtClean="0"/>
              <a:t>There is still local opposition </a:t>
            </a:r>
            <a:r>
              <a:rPr lang="en-US" sz="2800" dirty="0"/>
              <a:t>from the </a:t>
            </a:r>
            <a:r>
              <a:rPr lang="en-US" sz="2800" dirty="0" err="1"/>
              <a:t>Mavrovo</a:t>
            </a:r>
            <a:r>
              <a:rPr lang="en-US" sz="2800" dirty="0"/>
              <a:t> </a:t>
            </a:r>
            <a:r>
              <a:rPr lang="en-US" sz="2800" dirty="0" smtClean="0"/>
              <a:t>communities to the construction of hydropower.</a:t>
            </a:r>
            <a:endParaRPr lang="en-US" sz="2800" dirty="0"/>
          </a:p>
        </p:txBody>
      </p:sp>
      <p:sp>
        <p:nvSpPr>
          <p:cNvPr id="4" name="Title 1">
            <a:extLst>
              <a:ext uri="{FF2B5EF4-FFF2-40B4-BE49-F238E27FC236}">
                <a16:creationId xmlns:a16="http://schemas.microsoft.com/office/drawing/2014/main" id="{12930015-EFD7-4FD4-AFBE-DCC7116DA185}"/>
              </a:ext>
            </a:extLst>
          </p:cNvPr>
          <p:cNvSpPr>
            <a:spLocks noGrp="1"/>
          </p:cNvSpPr>
          <p:nvPr>
            <p:ph type="title"/>
          </p:nvPr>
        </p:nvSpPr>
        <p:spPr>
          <a:xfrm>
            <a:off x="1371600" y="685800"/>
            <a:ext cx="9601200" cy="1485900"/>
          </a:xfrm>
        </p:spPr>
        <p:txBody>
          <a:bodyPr/>
          <a:lstStyle/>
          <a:p>
            <a:r>
              <a:rPr lang="en-US" dirty="0"/>
              <a:t>Update on the case</a:t>
            </a:r>
            <a:endParaRPr lang="mk-MK" dirty="0"/>
          </a:p>
        </p:txBody>
      </p:sp>
      <p:pic>
        <p:nvPicPr>
          <p:cNvPr id="5" name="Picture 4"/>
          <p:cNvPicPr>
            <a:picLocks noChangeAspect="1"/>
          </p:cNvPicPr>
          <p:nvPr/>
        </p:nvPicPr>
        <p:blipFill>
          <a:blip r:embed="rId2"/>
          <a:stretch>
            <a:fillRect/>
          </a:stretch>
        </p:blipFill>
        <p:spPr>
          <a:xfrm>
            <a:off x="7292111" y="685800"/>
            <a:ext cx="4356108" cy="5808144"/>
          </a:xfrm>
          <a:prstGeom prst="rect">
            <a:avLst/>
          </a:prstGeom>
        </p:spPr>
      </p:pic>
    </p:spTree>
    <p:extLst>
      <p:ext uri="{BB962C8B-B14F-4D97-AF65-F5344CB8AC3E}">
        <p14:creationId xmlns:p14="http://schemas.microsoft.com/office/powerpoint/2010/main" val="2982532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to the Standing Committee</a:t>
            </a:r>
            <a:endParaRPr lang="mk-MK" dirty="0"/>
          </a:p>
        </p:txBody>
      </p:sp>
      <p:sp>
        <p:nvSpPr>
          <p:cNvPr id="3" name="Content Placeholder 2"/>
          <p:cNvSpPr>
            <a:spLocks noGrp="1"/>
          </p:cNvSpPr>
          <p:nvPr>
            <p:ph idx="1"/>
          </p:nvPr>
        </p:nvSpPr>
        <p:spPr>
          <a:xfrm>
            <a:off x="1371600" y="2286000"/>
            <a:ext cx="9784080" cy="3581400"/>
          </a:xfrm>
        </p:spPr>
        <p:txBody>
          <a:bodyPr>
            <a:noAutofit/>
          </a:bodyPr>
          <a:lstStyle/>
          <a:p>
            <a:r>
              <a:rPr lang="en-US" sz="2400" dirty="0"/>
              <a:t>The on the spot </a:t>
            </a:r>
            <a:r>
              <a:rPr lang="en-US" sz="2400" dirty="0" smtClean="0"/>
              <a:t>appraisal resulted in a report with excellent recommendations.</a:t>
            </a:r>
          </a:p>
          <a:p>
            <a:r>
              <a:rPr lang="en-US" sz="2400" dirty="0"/>
              <a:t>The new recommendations are proposed as a replacement of Recommendation 184 adopted in </a:t>
            </a:r>
            <a:r>
              <a:rPr lang="en-US" sz="2400" dirty="0" smtClean="0"/>
              <a:t>2015.</a:t>
            </a:r>
          </a:p>
          <a:p>
            <a:r>
              <a:rPr lang="en-US" sz="2400" dirty="0" smtClean="0"/>
              <a:t>However</a:t>
            </a:r>
            <a:r>
              <a:rPr lang="en-US" sz="2400" dirty="0"/>
              <a:t>, the new set of recommendations do not mention the needed cumulative impact </a:t>
            </a:r>
            <a:r>
              <a:rPr lang="en-US" sz="2400" dirty="0" smtClean="0"/>
              <a:t>assessment and </a:t>
            </a:r>
            <a:r>
              <a:rPr lang="en-US" sz="2400" dirty="0"/>
              <a:t>the strategic impact assessment of all planned projects in </a:t>
            </a:r>
            <a:r>
              <a:rPr lang="en-US" sz="2400" dirty="0" err="1"/>
              <a:t>Mavrovo</a:t>
            </a:r>
            <a:r>
              <a:rPr lang="en-US" sz="2400" dirty="0"/>
              <a:t> NP as in the </a:t>
            </a:r>
            <a:r>
              <a:rPr lang="en-US" sz="2400" dirty="0" smtClean="0"/>
              <a:t>2015</a:t>
            </a:r>
            <a:r>
              <a:rPr lang="en-US" sz="2400" dirty="0"/>
              <a:t> </a:t>
            </a:r>
            <a:r>
              <a:rPr lang="en-US" sz="2400" dirty="0" smtClean="0"/>
              <a:t>recommendation</a:t>
            </a:r>
            <a:r>
              <a:rPr lang="en-US" sz="2400" dirty="0"/>
              <a:t>. They do not refer to in any way to the recommendation towards the </a:t>
            </a:r>
            <a:r>
              <a:rPr lang="en-US" sz="2400" dirty="0" smtClean="0"/>
              <a:t>international financial </a:t>
            </a:r>
            <a:r>
              <a:rPr lang="en-US" sz="2400" dirty="0"/>
              <a:t>institutions, one of the key </a:t>
            </a:r>
            <a:r>
              <a:rPr lang="en-US" sz="2400" dirty="0" smtClean="0"/>
              <a:t>points in </a:t>
            </a:r>
            <a:r>
              <a:rPr lang="en-US" sz="2400" dirty="0"/>
              <a:t>the Recommendation 184.</a:t>
            </a:r>
            <a:r>
              <a:rPr lang="en-US" sz="2400" dirty="0"/>
              <a:t> </a:t>
            </a:r>
            <a:br>
              <a:rPr lang="en-US" sz="2400" dirty="0"/>
            </a:br>
            <a:endParaRPr lang="en-US" sz="2400" dirty="0"/>
          </a:p>
          <a:p>
            <a:endParaRPr lang="en-US" sz="3200" dirty="0"/>
          </a:p>
          <a:p>
            <a:endParaRPr lang="en-US" sz="3200" dirty="0"/>
          </a:p>
        </p:txBody>
      </p:sp>
    </p:spTree>
    <p:extLst>
      <p:ext uri="{BB962C8B-B14F-4D97-AF65-F5344CB8AC3E}">
        <p14:creationId xmlns:p14="http://schemas.microsoft.com/office/powerpoint/2010/main" val="29465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C67F29-2168-40E4-B73C-1C273CD2DE3E}"/>
              </a:ext>
            </a:extLst>
          </p:cNvPr>
          <p:cNvSpPr>
            <a:spLocks noGrp="1"/>
          </p:cNvSpPr>
          <p:nvPr>
            <p:ph idx="1"/>
          </p:nvPr>
        </p:nvSpPr>
        <p:spPr/>
        <p:txBody>
          <a:bodyPr>
            <a:noAutofit/>
          </a:bodyPr>
          <a:lstStyle/>
          <a:p>
            <a:r>
              <a:rPr lang="en-US" sz="2800" b="1" dirty="0"/>
              <a:t>We ask the Standing Committee to adopt all proposed recommendations with a </a:t>
            </a:r>
            <a:r>
              <a:rPr lang="en-US" sz="2800" b="1" u="sng" dirty="0"/>
              <a:t>minor </a:t>
            </a:r>
            <a:r>
              <a:rPr lang="en-US" sz="2800" b="1" u="sng" dirty="0" smtClean="0"/>
              <a:t>change</a:t>
            </a:r>
            <a:r>
              <a:rPr lang="en-US" sz="2800" b="1" dirty="0"/>
              <a:t> </a:t>
            </a:r>
            <a:r>
              <a:rPr lang="en-US" sz="2800" b="1" dirty="0" smtClean="0"/>
              <a:t>to </a:t>
            </a:r>
            <a:r>
              <a:rPr lang="en-US" sz="2800" b="1" dirty="0"/>
              <a:t>the text on page 2, instead of</a:t>
            </a:r>
            <a:r>
              <a:rPr lang="en-US" sz="2800" b="1" dirty="0" smtClean="0"/>
              <a:t>:</a:t>
            </a:r>
          </a:p>
          <a:p>
            <a:pPr marL="0" indent="0">
              <a:buNone/>
            </a:pPr>
            <a:r>
              <a:rPr lang="en-US" sz="2800" b="1" dirty="0" smtClean="0"/>
              <a:t>Agreeing </a:t>
            </a:r>
            <a:r>
              <a:rPr lang="en-US" sz="2800" b="1" dirty="0"/>
              <a:t>that the current Recommendation supersedes and replaces Recommendation </a:t>
            </a:r>
            <a:r>
              <a:rPr lang="en-US" sz="2800" b="1" dirty="0" smtClean="0"/>
              <a:t>No. 184 </a:t>
            </a:r>
            <a:r>
              <a:rPr lang="en-US" sz="2800" b="1" dirty="0"/>
              <a:t>(2015)</a:t>
            </a:r>
            <a:br>
              <a:rPr lang="en-US" sz="2800" b="1" dirty="0"/>
            </a:br>
            <a:r>
              <a:rPr lang="en-US" sz="2800" b="1" u="sng" dirty="0"/>
              <a:t>The text should read</a:t>
            </a:r>
            <a:r>
              <a:rPr lang="en-US" sz="2800" b="1" u="sng" dirty="0" smtClean="0"/>
              <a:t>:</a:t>
            </a:r>
          </a:p>
          <a:p>
            <a:pPr marL="0" indent="0">
              <a:buNone/>
            </a:pPr>
            <a:r>
              <a:rPr lang="en-US" sz="2800" b="1" u="sng" dirty="0"/>
              <a:t/>
            </a:r>
            <a:br>
              <a:rPr lang="en-US" sz="2800" b="1" u="sng" dirty="0"/>
            </a:br>
            <a:r>
              <a:rPr lang="en-US" sz="2800" b="1" dirty="0"/>
              <a:t>Agreeing that the current Recommendation </a:t>
            </a:r>
            <a:r>
              <a:rPr lang="en-US" sz="2800" b="1" u="sng" dirty="0">
                <a:solidFill>
                  <a:srgbClr val="FF0000"/>
                </a:solidFill>
              </a:rPr>
              <a:t>complements</a:t>
            </a:r>
            <a:r>
              <a:rPr lang="en-US" sz="2800" b="1" dirty="0"/>
              <a:t> Recommendation No. 184 (2015).</a:t>
            </a:r>
            <a:r>
              <a:rPr lang="en-US" sz="2800" dirty="0"/>
              <a:t> </a:t>
            </a:r>
            <a:endParaRPr lang="en-US" sz="2800" dirty="0"/>
          </a:p>
        </p:txBody>
      </p:sp>
      <p:sp>
        <p:nvSpPr>
          <p:cNvPr id="4" name="Title 1">
            <a:extLst>
              <a:ext uri="{FF2B5EF4-FFF2-40B4-BE49-F238E27FC236}">
                <a16:creationId xmlns:a16="http://schemas.microsoft.com/office/drawing/2014/main" id="{621D66D1-89EE-4477-9B65-F6D3B5EA672C}"/>
              </a:ext>
            </a:extLst>
          </p:cNvPr>
          <p:cNvSpPr>
            <a:spLocks noGrp="1"/>
          </p:cNvSpPr>
          <p:nvPr>
            <p:ph type="title"/>
          </p:nvPr>
        </p:nvSpPr>
        <p:spPr>
          <a:xfrm>
            <a:off x="1371600" y="685800"/>
            <a:ext cx="9601200" cy="1485900"/>
          </a:xfrm>
        </p:spPr>
        <p:txBody>
          <a:bodyPr/>
          <a:lstStyle/>
          <a:p>
            <a:r>
              <a:rPr lang="en-US" dirty="0"/>
              <a:t>Proposal to the Standing Committee</a:t>
            </a:r>
            <a:endParaRPr lang="mk-MK" dirty="0"/>
          </a:p>
        </p:txBody>
      </p:sp>
    </p:spTree>
    <p:extLst>
      <p:ext uri="{BB962C8B-B14F-4D97-AF65-F5344CB8AC3E}">
        <p14:creationId xmlns:p14="http://schemas.microsoft.com/office/powerpoint/2010/main" val="223851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07959" y="2244340"/>
            <a:ext cx="9612971" cy="2852737"/>
          </a:xfrm>
        </p:spPr>
        <p:txBody>
          <a:bodyPr/>
          <a:lstStyle/>
          <a:p>
            <a:pPr algn="ctr"/>
            <a:r>
              <a:rPr lang="en-US" dirty="0"/>
              <a:t>Thank you for your attention</a:t>
            </a:r>
            <a:endParaRPr lang="mk-MK" dirty="0"/>
          </a:p>
        </p:txBody>
      </p:sp>
    </p:spTree>
    <p:extLst>
      <p:ext uri="{BB962C8B-B14F-4D97-AF65-F5344CB8AC3E}">
        <p14:creationId xmlns:p14="http://schemas.microsoft.com/office/powerpoint/2010/main" val="3978162112"/>
      </p:ext>
    </p:extLst>
  </p:cSld>
  <p:clrMapOvr>
    <a:masterClrMapping/>
  </p:clrMapOvr>
</p:sld>
</file>

<file path=ppt/theme/theme1.xml><?xml version="1.0" encoding="utf-8"?>
<a:theme xmlns:a="http://schemas.openxmlformats.org/drawingml/2006/main" name="Crop">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1966</TotalTime>
  <Words>369</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Franklin Gothic Book</vt:lpstr>
      <vt:lpstr>Times New Roman</vt:lpstr>
      <vt:lpstr>Crop</vt:lpstr>
      <vt:lpstr>Mavrovo national park and planned  hydropower  projects on  it’s territory</vt:lpstr>
      <vt:lpstr>About the case</vt:lpstr>
      <vt:lpstr>Update on the case</vt:lpstr>
      <vt:lpstr>Update on the case</vt:lpstr>
      <vt:lpstr>Proposal to the Standing Committee</vt:lpstr>
      <vt:lpstr>Proposal to the Standing Committee</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Mavrovo national park and planned hydropower projects on it’s territory</dc:title>
  <dc:creator>Ana Colovic</dc:creator>
  <cp:lastModifiedBy>Ana</cp:lastModifiedBy>
  <cp:revision>52</cp:revision>
  <dcterms:created xsi:type="dcterms:W3CDTF">2018-11-27T14:44:30Z</dcterms:created>
  <dcterms:modified xsi:type="dcterms:W3CDTF">2021-11-29T11:13:01Z</dcterms:modified>
</cp:coreProperties>
</file>