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8" r:id="rId3"/>
    <p:sldId id="256" r:id="rId4"/>
    <p:sldId id="257" r:id="rId5"/>
    <p:sldId id="258" r:id="rId6"/>
    <p:sldId id="290" r:id="rId7"/>
    <p:sldId id="292" r:id="rId8"/>
    <p:sldId id="295" r:id="rId9"/>
    <p:sldId id="265" r:id="rId10"/>
    <p:sldId id="262" r:id="rId11"/>
    <p:sldId id="264" r:id="rId12"/>
    <p:sldId id="263" r:id="rId13"/>
    <p:sldId id="282" r:id="rId14"/>
    <p:sldId id="280" r:id="rId15"/>
    <p:sldId id="260" r:id="rId16"/>
    <p:sldId id="657" r:id="rId17"/>
    <p:sldId id="306" r:id="rId18"/>
    <p:sldId id="268" r:id="rId19"/>
    <p:sldId id="267" r:id="rId20"/>
    <p:sldId id="270" r:id="rId21"/>
    <p:sldId id="272" r:id="rId22"/>
    <p:sldId id="271" r:id="rId23"/>
    <p:sldId id="301" r:id="rId24"/>
    <p:sldId id="303" r:id="rId25"/>
    <p:sldId id="304" r:id="rId26"/>
    <p:sldId id="305" r:id="rId27"/>
    <p:sldId id="261" r:id="rId28"/>
    <p:sldId id="273" r:id="rId29"/>
    <p:sldId id="274" r:id="rId30"/>
    <p:sldId id="275" r:id="rId31"/>
    <p:sldId id="285" r:id="rId32"/>
    <p:sldId id="307" r:id="rId33"/>
    <p:sldId id="277" r:id="rId34"/>
    <p:sldId id="276" r:id="rId35"/>
    <p:sldId id="283" r:id="rId36"/>
    <p:sldId id="287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3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2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1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7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1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1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2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3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742E-913D-4192-A3FB-3C9E2E6E1AC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227F0-E359-468C-95ED-4E37668540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4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55" y="2631807"/>
            <a:ext cx="10894454" cy="277732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Update on Case 2016/5: Presumed negative impact of hydro-power plant development on the Vjosa river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27955" y="5990848"/>
            <a:ext cx="3345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Olsi Nika / EcoAlbania 2019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o.nika@ecoalbania.org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39397"/>
            <a:ext cx="1421438" cy="108405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0513" y="478756"/>
            <a:ext cx="10006884" cy="965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39</a:t>
            </a:r>
            <a:r>
              <a:rPr lang="en-US" sz="3600" baseline="30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 Standing Committee of the Bern Convention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Strasbourg, 3-6 December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857989"/>
            <a:ext cx="12192000" cy="1920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47D8ED-BDA1-744C-9A5F-C1399DB0F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3"/>
            <a:ext cx="12192000" cy="68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D5C35C-24EE-1740-9BF4-E45CE1D14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32134B-ADE2-B649-9F66-DFEE14D70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076" y="154546"/>
            <a:ext cx="3949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Eco Masterplan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849" y="5096993"/>
            <a:ext cx="11526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independent energy assessment has shown that projected hydropower expansion can be substituted by other renewable energy sources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194" y="1468196"/>
            <a:ext cx="11526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Over a total river network of 80,523 km, 61,033 km (76%) of rivers meet our criteria for establishing No-go river stretches for hydropower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4848" y="2678480"/>
            <a:ext cx="11526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2,497 of a total of 2,790 (89%) hydropower plants are projected to be built within No-go river stretches.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194" y="3888764"/>
            <a:ext cx="11526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91% of all projects are small hydropower plants with a capacity &lt; 10MW and 59% are even below 1MW</a:t>
            </a:r>
          </a:p>
        </p:txBody>
      </p:sp>
    </p:spTree>
    <p:extLst>
      <p:ext uri="{BB962C8B-B14F-4D97-AF65-F5344CB8AC3E}">
        <p14:creationId xmlns:p14="http://schemas.microsoft.com/office/powerpoint/2010/main" val="1605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FFE0B1-5366-544C-8CAD-792125FA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0"/>
            <a:ext cx="5975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23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3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E2801E2-FFB1-2F4B-A4EF-818FB55A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"/>
            <a:ext cx="12192000" cy="68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9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FB3353E-7A09-F540-984C-472AB8DA0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" y="795647"/>
            <a:ext cx="12192000" cy="5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1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276" y="5179127"/>
            <a:ext cx="11243249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150 NGOs call on Prime Minister Edi Rama to immediately suspend all ongoing hydropower developments in the Vjosa catchment until a Strategic Environmental Impact Assessment and an integrated River Basin Management plan, which takes into account social aspects, particularly the potential of ecotourism, has been elaborated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63" y="0"/>
            <a:ext cx="7296405" cy="5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28507D66-70C8-DB4C-A76F-B492F493E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70"/>
            <a:ext cx="12191999" cy="68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6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4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6F8FF77-C352-D147-989D-9EE7BD060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0127CC-F3B7-5E49-8FAE-7F62038A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28E360-83DA-1249-9B06-F52AC146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0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71C3-5216-224A-9E35-1F3F8EFD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F2FB0-F432-E54A-A4ED-04A898B9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71C3-5216-224A-9E35-1F3F8EFD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9199" y="7319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Abkons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 presents the ESIA for Kalivaç HPP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58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8742" y="259365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No proper notification for the people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8742" y="32370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language used very technical</a:t>
            </a:r>
          </a:p>
        </p:txBody>
      </p:sp>
      <p:sp>
        <p:nvSpPr>
          <p:cNvPr id="7" name="Rectangle 6"/>
          <p:cNvSpPr/>
          <p:nvPr/>
        </p:nvSpPr>
        <p:spPr>
          <a:xfrm>
            <a:off x="5128742" y="388036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No relevant information shared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128742" y="45259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No relevant audience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28742" y="51714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Again no sign of public authorities</a:t>
            </a:r>
          </a:p>
        </p:txBody>
      </p:sp>
    </p:spTree>
    <p:extLst>
      <p:ext uri="{BB962C8B-B14F-4D97-AF65-F5344CB8AC3E}">
        <p14:creationId xmlns:p14="http://schemas.microsoft.com/office/powerpoint/2010/main" val="14152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183" y="197682"/>
            <a:ext cx="8482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revision of EPAN in Albania - 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786414" y="1975468"/>
            <a:ext cx="9864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exclusion of several PAs of EPAN in Albania</a:t>
            </a:r>
          </a:p>
        </p:txBody>
      </p:sp>
      <p:sp>
        <p:nvSpPr>
          <p:cNvPr id="4" name="Rectangle 3"/>
          <p:cNvSpPr/>
          <p:nvPr/>
        </p:nvSpPr>
        <p:spPr>
          <a:xfrm>
            <a:off x="786414" y="3344921"/>
            <a:ext cx="9864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reduction of several actual PAs of EPAN in Albania</a:t>
            </a:r>
          </a:p>
        </p:txBody>
      </p:sp>
      <p:sp>
        <p:nvSpPr>
          <p:cNvPr id="5" name="Rectangle 4"/>
          <p:cNvSpPr/>
          <p:nvPr/>
        </p:nvSpPr>
        <p:spPr>
          <a:xfrm>
            <a:off x="938814" y="4714375"/>
            <a:ext cx="9864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proposals for proclamation of new PAs in Albania</a:t>
            </a:r>
          </a:p>
        </p:txBody>
      </p:sp>
    </p:spTree>
    <p:extLst>
      <p:ext uri="{BB962C8B-B14F-4D97-AF65-F5344CB8AC3E}">
        <p14:creationId xmlns:p14="http://schemas.microsoft.com/office/powerpoint/2010/main" val="18939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279" y="316240"/>
            <a:ext cx="10058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revision of EPAN in Albania – The coastal PAs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797" y="1589102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reduction of the coastal PAs within the range of 15-30 %</a:t>
            </a:r>
          </a:p>
        </p:txBody>
      </p:sp>
      <p:sp>
        <p:nvSpPr>
          <p:cNvPr id="4" name="Rectangle 3"/>
          <p:cNvSpPr/>
          <p:nvPr/>
        </p:nvSpPr>
        <p:spPr>
          <a:xfrm>
            <a:off x="641797" y="2359688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exclusion of the buffer zones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797" y="3130274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risk for a bigger pressure on the core zones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797" y="3900860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Possible increase of the Albanian EPAN in total</a:t>
            </a:r>
          </a:p>
        </p:txBody>
      </p:sp>
    </p:spTree>
    <p:extLst>
      <p:ext uri="{BB962C8B-B14F-4D97-AF65-F5344CB8AC3E}">
        <p14:creationId xmlns:p14="http://schemas.microsoft.com/office/powerpoint/2010/main" val="30917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965" y="4958268"/>
            <a:ext cx="11384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Albanian EPAN Revision Process - the main focus on the Emerald Candidate Site “Vjosa-Narta”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965" y="2927484"/>
            <a:ext cx="8888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Efforts taken by the Complainant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965" y="3942876"/>
            <a:ext cx="8386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Efforts taken by the Albanian Authorities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240" y="1727426"/>
            <a:ext cx="2177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Content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39397"/>
            <a:ext cx="1421438" cy="10840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01742" y="257536"/>
            <a:ext cx="10006884" cy="965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39</a:t>
            </a:r>
            <a:r>
              <a:rPr lang="en-US" sz="3600" baseline="30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 Standing Committee of the Bern Convention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Strasbourg, 3-6 December 2019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329955"/>
            <a:ext cx="12192000" cy="1920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862" y="316240"/>
            <a:ext cx="777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revision of EPAN in Albania </a:t>
            </a:r>
          </a:p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Vjosa-Narta PA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68" y="1722066"/>
            <a:ext cx="8535591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9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862" y="316240"/>
            <a:ext cx="777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revision of EPAN in Albania </a:t>
            </a:r>
          </a:p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Vjosa-Narta PA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68" y="1683429"/>
            <a:ext cx="8535591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1DAFC2C-0055-744E-B9EC-14ECE2E8F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989" y="200330"/>
            <a:ext cx="6697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The revision of EPAN in Albania </a:t>
            </a:r>
          </a:p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NGOs position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918" y="2271683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process is considered not transparent and pre-determined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918" y="2983346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process has not included the stakeholders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918" y="3695009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process is not based on 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918" y="4406672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The NGOs have raised their concerns</a:t>
            </a:r>
          </a:p>
        </p:txBody>
      </p:sp>
    </p:spTree>
    <p:extLst>
      <p:ext uri="{BB962C8B-B14F-4D97-AF65-F5344CB8AC3E}">
        <p14:creationId xmlns:p14="http://schemas.microsoft.com/office/powerpoint/2010/main" val="14682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4451" y="273132"/>
            <a:ext cx="6672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What we ask from the Convention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251" y="2678842"/>
            <a:ext cx="10021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urge the Albanian Government for taking concrete steps on fulfilling the Recommendations of the Decision 202/2018c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251" y="3898203"/>
            <a:ext cx="10021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call on Albanian Government to withdraw from the decision to shrink the EPAN without being based in scientific data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705" y="5117564"/>
            <a:ext cx="100219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call on Albanian Government to abandon the development project along the Vjosa valley including the Candidate Emerald site “Vjosa-Narta”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DA2397-FF08-A548-B92F-B9270B23B8F3}"/>
              </a:ext>
            </a:extLst>
          </p:cNvPr>
          <p:cNvSpPr/>
          <p:nvPr/>
        </p:nvSpPr>
        <p:spPr>
          <a:xfrm>
            <a:off x="487251" y="1890368"/>
            <a:ext cx="1002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keep the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Vjosa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 case file open</a:t>
            </a:r>
          </a:p>
        </p:txBody>
      </p:sp>
    </p:spTree>
    <p:extLst>
      <p:ext uri="{BB962C8B-B14F-4D97-AF65-F5344CB8AC3E}">
        <p14:creationId xmlns:p14="http://schemas.microsoft.com/office/powerpoint/2010/main" val="10268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375" y="104914"/>
            <a:ext cx="3434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</a:rPr>
              <a:t>Eco Masterplan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608" y="991673"/>
            <a:ext cx="11730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asses the Natural values of the Balkan Rivers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608" y="2187893"/>
            <a:ext cx="11477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consider environmental implications and to avoid biodiversity loss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608" y="3876555"/>
            <a:ext cx="11477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consider social conflicts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0607" y="5072774"/>
            <a:ext cx="11477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To increase investor security and reduce risk of breaching the law</a:t>
            </a:r>
          </a:p>
        </p:txBody>
      </p:sp>
    </p:spTree>
    <p:extLst>
      <p:ext uri="{BB962C8B-B14F-4D97-AF65-F5344CB8AC3E}">
        <p14:creationId xmlns:p14="http://schemas.microsoft.com/office/powerpoint/2010/main" val="258443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o-Masterplan for Balkan Riv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0857" cy="3727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57" y="0"/>
            <a:ext cx="554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3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4915" y="5718220"/>
            <a:ext cx="517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I’m Watching You</a:t>
            </a:r>
          </a:p>
        </p:txBody>
      </p:sp>
    </p:spTree>
    <p:extLst>
      <p:ext uri="{BB962C8B-B14F-4D97-AF65-F5344CB8AC3E}">
        <p14:creationId xmlns:p14="http://schemas.microsoft.com/office/powerpoint/2010/main" val="269433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25687" y="17417"/>
            <a:ext cx="94630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Complaint to Energy Community Treaty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130" y="1867968"/>
            <a:ext cx="11291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Complaint to the construction of 2 HPPs in Kalivaç and Poçem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35069" y="3674166"/>
            <a:ext cx="11249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Substantial breaches in the Environment Impact Assessment, feasibility study and public consultation procedures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70" y="5003443"/>
            <a:ext cx="5563671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45769" y="6296627"/>
            <a:ext cx="2642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Tirana, April 8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th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, 2019</a:t>
            </a:r>
          </a:p>
        </p:txBody>
      </p:sp>
      <p:sp>
        <p:nvSpPr>
          <p:cNvPr id="5" name="Rectangle 4"/>
          <p:cNvSpPr/>
          <p:nvPr/>
        </p:nvSpPr>
        <p:spPr>
          <a:xfrm>
            <a:off x="875763" y="317210"/>
            <a:ext cx="10522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Following the procedures taken by the company on the Kalivaç HPP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745" y="2244045"/>
            <a:ext cx="10786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An almost fake meeting without providing with any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745" y="3744974"/>
            <a:ext cx="8734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No sign of public authorities (MIE and MTE)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745" y="4753460"/>
            <a:ext cx="8699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odoni MT" panose="02070603080606020203" pitchFamily="18" charset="0"/>
                <a:ea typeface="+mj-ea"/>
                <a:cs typeface="+mj-cs"/>
              </a:rPr>
              <a:t>Unanimity amongst all the NGO community in Albania</a:t>
            </a:r>
          </a:p>
        </p:txBody>
      </p:sp>
    </p:spTree>
    <p:extLst>
      <p:ext uri="{BB962C8B-B14F-4D97-AF65-F5344CB8AC3E}">
        <p14:creationId xmlns:p14="http://schemas.microsoft.com/office/powerpoint/2010/main" val="2452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CEDBFF-D934-4C93-856B-2A7AB633ED25}" type="slidenum">
              <a:rPr lang="de-DE" altLang="de-DE" smtClean="0"/>
              <a:pPr/>
              <a:t>6</a:t>
            </a:fld>
            <a:endParaRPr lang="de-DE" altLang="de-DE"/>
          </a:p>
        </p:txBody>
      </p:sp>
      <p:pic>
        <p:nvPicPr>
          <p:cNvPr id="34818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feld 1"/>
          <p:cNvSpPr txBox="1">
            <a:spLocks noChangeArrowheads="1"/>
          </p:cNvSpPr>
          <p:nvPr/>
        </p:nvSpPr>
        <p:spPr bwMode="auto">
          <a:xfrm>
            <a:off x="2004454" y="1901030"/>
            <a:ext cx="89360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Measuring of sediment transport and </a:t>
            </a:r>
            <a:r>
              <a:rPr lang="en-US" altLang="de-DE" sz="2800" b="1" dirty="0" err="1">
                <a:solidFill>
                  <a:schemeClr val="bg1"/>
                </a:solidFill>
              </a:rPr>
              <a:t>morphodynamics</a:t>
            </a:r>
            <a:r>
              <a:rPr lang="en-US" altLang="de-DE" sz="2800" b="1" dirty="0">
                <a:solidFill>
                  <a:schemeClr val="bg1"/>
                </a:solidFill>
              </a:rPr>
              <a:t> at the Vjosa river / Albania</a:t>
            </a:r>
            <a:endParaRPr lang="de-AT" altLang="de-DE" sz="2800" b="1" dirty="0">
              <a:solidFill>
                <a:schemeClr val="bg1"/>
              </a:solidFill>
            </a:endParaRPr>
          </a:p>
        </p:txBody>
      </p:sp>
      <p:sp>
        <p:nvSpPr>
          <p:cNvPr id="34820" name="Textfeld 1"/>
          <p:cNvSpPr txBox="1">
            <a:spLocks noChangeArrowheads="1"/>
          </p:cNvSpPr>
          <p:nvPr/>
        </p:nvSpPr>
        <p:spPr bwMode="auto">
          <a:xfrm>
            <a:off x="8908761" y="6033293"/>
            <a:ext cx="2914045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AT" altLang="de-DE" b="1"/>
              <a:t>Research project:</a:t>
            </a:r>
          </a:p>
          <a:p>
            <a:r>
              <a:rPr lang="de-AT" altLang="de-DE" b="1"/>
              <a:t>April 2017 – March 2019</a:t>
            </a:r>
          </a:p>
        </p:txBody>
      </p:sp>
    </p:spTree>
    <p:extLst>
      <p:ext uri="{BB962C8B-B14F-4D97-AF65-F5344CB8AC3E}">
        <p14:creationId xmlns:p14="http://schemas.microsoft.com/office/powerpoint/2010/main" val="62159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062F94-12C4-425D-8B4F-64CA2DE9E769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3686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83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41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D0EDD0-FD93-4844-A2C2-14C67643ED3C}" type="slidenum">
              <a:rPr lang="de-DE" altLang="de-DE" smtClean="0"/>
              <a:pPr/>
              <a:t>8</a:t>
            </a:fld>
            <a:endParaRPr lang="de-DE" altLang="de-DE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4151314"/>
            <a:ext cx="4308475" cy="24209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9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F64CA0C-9630-D24D-AE82-30DB2882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Macintosh PowerPoint</Application>
  <PresentationFormat>Breitbild</PresentationFormat>
  <Paragraphs>70</Paragraphs>
  <Slides>38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Bodoni MT</vt:lpstr>
      <vt:lpstr>Calibri</vt:lpstr>
      <vt:lpstr>Calibri Light</vt:lpstr>
      <vt:lpstr>Office Theme</vt:lpstr>
      <vt:lpstr>Update on Case 2016/5: Presumed negative impact of hydro-power plant development on the Vjosa river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Olsi Nika</dc:creator>
  <cp:lastModifiedBy>Ulrich Eichelmann</cp:lastModifiedBy>
  <cp:revision>36</cp:revision>
  <dcterms:created xsi:type="dcterms:W3CDTF">2019-11-30T11:08:01Z</dcterms:created>
  <dcterms:modified xsi:type="dcterms:W3CDTF">2019-12-04T08:24:09Z</dcterms:modified>
</cp:coreProperties>
</file>