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8" r:id="rId3"/>
    <p:sldId id="256" r:id="rId4"/>
    <p:sldId id="257" r:id="rId5"/>
    <p:sldId id="258" r:id="rId6"/>
    <p:sldId id="290" r:id="rId7"/>
    <p:sldId id="292" r:id="rId8"/>
    <p:sldId id="295" r:id="rId9"/>
    <p:sldId id="265" r:id="rId10"/>
    <p:sldId id="262" r:id="rId11"/>
    <p:sldId id="264" r:id="rId12"/>
    <p:sldId id="263" r:id="rId13"/>
    <p:sldId id="282" r:id="rId14"/>
    <p:sldId id="280" r:id="rId15"/>
    <p:sldId id="260" r:id="rId16"/>
    <p:sldId id="657" r:id="rId17"/>
    <p:sldId id="306" r:id="rId18"/>
    <p:sldId id="268" r:id="rId19"/>
    <p:sldId id="267" r:id="rId20"/>
    <p:sldId id="270" r:id="rId21"/>
    <p:sldId id="272" r:id="rId22"/>
    <p:sldId id="271" r:id="rId23"/>
    <p:sldId id="301" r:id="rId24"/>
    <p:sldId id="303" r:id="rId25"/>
    <p:sldId id="304" r:id="rId26"/>
    <p:sldId id="305" r:id="rId27"/>
    <p:sldId id="261" r:id="rId28"/>
    <p:sldId id="273" r:id="rId29"/>
    <p:sldId id="274" r:id="rId30"/>
    <p:sldId id="275" r:id="rId31"/>
    <p:sldId id="285" r:id="rId32"/>
    <p:sldId id="307" r:id="rId33"/>
    <p:sldId id="277" r:id="rId34"/>
    <p:sldId id="276" r:id="rId35"/>
    <p:sldId id="283" r:id="rId36"/>
    <p:sldId id="287" r:id="rId37"/>
    <p:sldId id="296" r:id="rId38"/>
    <p:sldId id="297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9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135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2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1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71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711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016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120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2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68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016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03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16742E-913D-4192-A3FB-3C9E2E6E1AC3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227F0-E359-468C-95ED-4E376685406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4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955" y="2631807"/>
            <a:ext cx="10894454" cy="277732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doni MT" panose="02070603080606020203" pitchFamily="18" charset="0"/>
              </a:rPr>
              <a:t>Update on Case 2016/5: Presumed negative impact of hydro-power plant development on the Vjosa river</a:t>
            </a:r>
          </a:p>
        </p:txBody>
      </p:sp>
      <p:sp>
        <p:nvSpPr>
          <p:cNvPr id="4" name="Rectangle 3"/>
          <p:cNvSpPr/>
          <p:nvPr/>
        </p:nvSpPr>
        <p:spPr>
          <a:xfrm>
            <a:off x="427955" y="5990848"/>
            <a:ext cx="3345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Olsi Nika / EcoAlbania 2019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o.nika@ecoalbania.org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139397"/>
            <a:ext cx="1421438" cy="108405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20513" y="478756"/>
            <a:ext cx="10006884" cy="96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39</a:t>
            </a:r>
            <a:r>
              <a:rPr lang="en-US" sz="3600" baseline="30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 Standing Committee of the Bern Convention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Strasbourg, 3-6 December 2019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857989"/>
            <a:ext cx="12192000" cy="19209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64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047D8ED-BDA1-744C-9A5F-C1399DB0F8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93"/>
            <a:ext cx="12192000" cy="686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0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5D5C35C-24EE-1740-9BF4-E45CE1D14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732134B-ADE2-B649-9F66-DFEE14D70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72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55076" y="154546"/>
            <a:ext cx="3949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Eco Masterplan</a:t>
            </a:r>
          </a:p>
        </p:txBody>
      </p:sp>
      <p:sp>
        <p:nvSpPr>
          <p:cNvPr id="4" name="Rectangle 3"/>
          <p:cNvSpPr/>
          <p:nvPr/>
        </p:nvSpPr>
        <p:spPr>
          <a:xfrm>
            <a:off x="454849" y="5096993"/>
            <a:ext cx="11526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independent energy assessment has shown that projected hydropower expansion can be substituted by other renewable energy sources</a:t>
            </a:r>
          </a:p>
        </p:txBody>
      </p:sp>
      <p:sp>
        <p:nvSpPr>
          <p:cNvPr id="5" name="Rectangle 4"/>
          <p:cNvSpPr/>
          <p:nvPr/>
        </p:nvSpPr>
        <p:spPr>
          <a:xfrm>
            <a:off x="489194" y="1468196"/>
            <a:ext cx="11526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Over a total river network of 80,523 km, 61,033 km (76%) of rivers meet our criteria for establishing No-go river stretches for hydropower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54848" y="2678480"/>
            <a:ext cx="11526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2,497 of a total of 2,790 (89%) hydropower plants are projected to be built within No-go river stretches. </a:t>
            </a:r>
          </a:p>
        </p:txBody>
      </p:sp>
      <p:sp>
        <p:nvSpPr>
          <p:cNvPr id="7" name="Rectangle 6"/>
          <p:cNvSpPr/>
          <p:nvPr/>
        </p:nvSpPr>
        <p:spPr>
          <a:xfrm>
            <a:off x="489194" y="3888764"/>
            <a:ext cx="115267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91% of all projects are small hydropower plants with a capacity &lt; 10MW and 59% are even below 1MW</a:t>
            </a:r>
          </a:p>
        </p:txBody>
      </p:sp>
    </p:spTree>
    <p:extLst>
      <p:ext uri="{BB962C8B-B14F-4D97-AF65-F5344CB8AC3E}">
        <p14:creationId xmlns:p14="http://schemas.microsoft.com/office/powerpoint/2010/main" val="160508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BFFE0B1-5366-544C-8CAD-792125FAC0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36" y="0"/>
            <a:ext cx="59757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23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56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30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7E2801E2-FFB1-2F4B-A4EF-818FB55AA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12"/>
            <a:ext cx="12192000" cy="684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99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FB3353E-7A09-F540-984C-472AB8DA0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" y="795647"/>
            <a:ext cx="12192000" cy="514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14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276" y="5179127"/>
            <a:ext cx="11243249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Around 150 NGOs call on Prime Minister Edi Rama to immediately suspend all ongoing hydropower developments in the Vjosa catchment until a Strategic Environmental Impact Assessment and an integrated River Basin Management plan, which takes into account social aspects, particularly the potential of ecotourism, has been elaborated</a:t>
            </a:r>
            <a:endParaRPr lang="en-US" sz="7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63" y="0"/>
            <a:ext cx="7296405" cy="5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72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33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5">
            <a:extLst>
              <a:ext uri="{FF2B5EF4-FFF2-40B4-BE49-F238E27FC236}">
                <a16:creationId xmlns:a16="http://schemas.microsoft.com/office/drawing/2014/main" id="{28507D66-70C8-DB4C-A76F-B492F493E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570"/>
            <a:ext cx="12191999" cy="685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94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670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932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24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6F8FF77-C352-D147-989D-9EE7BD060A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264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0127CC-F3B7-5E49-8FAE-7F62038A3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028E360-83DA-1249-9B06-F52AC146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70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471C3-5216-224A-9E35-1F3F8EFDD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0F2FB0-F432-E54A-A4ED-04A898B96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03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F471C3-5216-224A-9E35-1F3F8EFDD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5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595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9199" y="7319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600" b="1" u="sng" dirty="0" err="1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Abkons</a:t>
            </a:r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 presents the ESIA for Kalivaç HPP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5895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28742" y="2593654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No proper notification for the people</a:t>
            </a:r>
          </a:p>
        </p:txBody>
      </p:sp>
      <p:sp>
        <p:nvSpPr>
          <p:cNvPr id="6" name="Rectangle 5"/>
          <p:cNvSpPr/>
          <p:nvPr/>
        </p:nvSpPr>
        <p:spPr>
          <a:xfrm>
            <a:off x="5128742" y="323700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language used very technical</a:t>
            </a:r>
          </a:p>
        </p:txBody>
      </p:sp>
      <p:sp>
        <p:nvSpPr>
          <p:cNvPr id="7" name="Rectangle 6"/>
          <p:cNvSpPr/>
          <p:nvPr/>
        </p:nvSpPr>
        <p:spPr>
          <a:xfrm>
            <a:off x="5128742" y="388036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No relevant information shared</a:t>
            </a:r>
          </a:p>
        </p:txBody>
      </p:sp>
      <p:sp>
        <p:nvSpPr>
          <p:cNvPr id="8" name="Rectangle 7"/>
          <p:cNvSpPr/>
          <p:nvPr/>
        </p:nvSpPr>
        <p:spPr>
          <a:xfrm>
            <a:off x="5128742" y="452591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No relevant audience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28742" y="517147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Again no sign of public authorities</a:t>
            </a:r>
          </a:p>
        </p:txBody>
      </p:sp>
    </p:spTree>
    <p:extLst>
      <p:ext uri="{BB962C8B-B14F-4D97-AF65-F5344CB8AC3E}">
        <p14:creationId xmlns:p14="http://schemas.microsoft.com/office/powerpoint/2010/main" val="141529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65183" y="197682"/>
            <a:ext cx="84828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revision of EPAN in Albania -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786414" y="1975468"/>
            <a:ext cx="9864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exclusion of several PAs of EPAN in Albania</a:t>
            </a:r>
          </a:p>
        </p:txBody>
      </p:sp>
      <p:sp>
        <p:nvSpPr>
          <p:cNvPr id="4" name="Rectangle 3"/>
          <p:cNvSpPr/>
          <p:nvPr/>
        </p:nvSpPr>
        <p:spPr>
          <a:xfrm>
            <a:off x="786414" y="3344921"/>
            <a:ext cx="9864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reduction of several actual PAs of EPAN in Albania</a:t>
            </a:r>
          </a:p>
        </p:txBody>
      </p:sp>
      <p:sp>
        <p:nvSpPr>
          <p:cNvPr id="5" name="Rectangle 4"/>
          <p:cNvSpPr/>
          <p:nvPr/>
        </p:nvSpPr>
        <p:spPr>
          <a:xfrm>
            <a:off x="938814" y="4714375"/>
            <a:ext cx="98644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proposals for proclamation of new PAs in Albania</a:t>
            </a:r>
          </a:p>
        </p:txBody>
      </p:sp>
    </p:spTree>
    <p:extLst>
      <p:ext uri="{BB962C8B-B14F-4D97-AF65-F5344CB8AC3E}">
        <p14:creationId xmlns:p14="http://schemas.microsoft.com/office/powerpoint/2010/main" val="189392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7279" y="316240"/>
            <a:ext cx="10058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revision of EPAN in Albania – The coastal PAs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1797" y="1589102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reduction of the coastal PAs within the range of 15-30 %</a:t>
            </a:r>
          </a:p>
        </p:txBody>
      </p:sp>
      <p:sp>
        <p:nvSpPr>
          <p:cNvPr id="4" name="Rectangle 3"/>
          <p:cNvSpPr/>
          <p:nvPr/>
        </p:nvSpPr>
        <p:spPr>
          <a:xfrm>
            <a:off x="641797" y="2359688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exclusion of the buffer zones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1797" y="3130274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risk for a bigger pressure on the core zones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1797" y="3900860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Possible increase of the Albanian EPAN in total</a:t>
            </a:r>
          </a:p>
        </p:txBody>
      </p:sp>
    </p:spTree>
    <p:extLst>
      <p:ext uri="{BB962C8B-B14F-4D97-AF65-F5344CB8AC3E}">
        <p14:creationId xmlns:p14="http://schemas.microsoft.com/office/powerpoint/2010/main" val="309174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8965" y="4958268"/>
            <a:ext cx="11384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Albanian EPAN Revision Process - the main focus on the Emerald Candidate Site “Vjosa-Narta”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538965" y="2927484"/>
            <a:ext cx="8888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Efforts taken by the Complainant </a:t>
            </a:r>
          </a:p>
        </p:txBody>
      </p:sp>
      <p:sp>
        <p:nvSpPr>
          <p:cNvPr id="6" name="Rectangle 5"/>
          <p:cNvSpPr/>
          <p:nvPr/>
        </p:nvSpPr>
        <p:spPr>
          <a:xfrm>
            <a:off x="538965" y="3942876"/>
            <a:ext cx="8386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Efforts taken by the Albanian Authorities</a:t>
            </a:r>
          </a:p>
        </p:txBody>
      </p:sp>
      <p:sp>
        <p:nvSpPr>
          <p:cNvPr id="7" name="Rectangle 6"/>
          <p:cNvSpPr/>
          <p:nvPr/>
        </p:nvSpPr>
        <p:spPr>
          <a:xfrm>
            <a:off x="295240" y="1727426"/>
            <a:ext cx="2177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Content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" y="139397"/>
            <a:ext cx="1421438" cy="1084054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601742" y="257536"/>
            <a:ext cx="10006884" cy="965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39</a:t>
            </a:r>
            <a:r>
              <a:rPr lang="en-US" sz="3600" baseline="30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 Standing Committee of the Bern Convention</a:t>
            </a:r>
          </a:p>
          <a:p>
            <a:pPr algn="ctr"/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Strasbourg, 3-6 December 2019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1329955"/>
            <a:ext cx="12192000" cy="19209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9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4862" y="316240"/>
            <a:ext cx="7773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revision of EPAN in Albania </a:t>
            </a:r>
          </a:p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Vjosa-Narta PA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668" y="1722066"/>
            <a:ext cx="8535591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479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4862" y="316240"/>
            <a:ext cx="77732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revision of EPAN in Albania </a:t>
            </a:r>
          </a:p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Vjosa-Narta PA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668" y="1683429"/>
            <a:ext cx="8535591" cy="501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439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B1DAFC2C-0055-744E-B9EC-14ECE2E8F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245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1989" y="200330"/>
            <a:ext cx="66970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The revision of EPAN in Albania </a:t>
            </a:r>
          </a:p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NGOs position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918" y="2271683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process is considered not transparent and pre-determined </a:t>
            </a:r>
          </a:p>
        </p:txBody>
      </p:sp>
      <p:sp>
        <p:nvSpPr>
          <p:cNvPr id="4" name="Rectangle 3"/>
          <p:cNvSpPr/>
          <p:nvPr/>
        </p:nvSpPr>
        <p:spPr>
          <a:xfrm>
            <a:off x="628918" y="2983346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process has not included the stakeholders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628918" y="3695009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process is not based on studies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28918" y="4406672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The NGOs have raised their concerns</a:t>
            </a:r>
          </a:p>
        </p:txBody>
      </p:sp>
    </p:spTree>
    <p:extLst>
      <p:ext uri="{BB962C8B-B14F-4D97-AF65-F5344CB8AC3E}">
        <p14:creationId xmlns:p14="http://schemas.microsoft.com/office/powerpoint/2010/main" val="146824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4451" y="273132"/>
            <a:ext cx="6672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What we ask from the Convention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251" y="2678842"/>
            <a:ext cx="10021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urge the Albanian Government for taking concrete steps on fulfilling the Recommendations of the Decision 202/2018c</a:t>
            </a:r>
          </a:p>
        </p:txBody>
      </p:sp>
      <p:sp>
        <p:nvSpPr>
          <p:cNvPr id="4" name="Rectangle 3"/>
          <p:cNvSpPr/>
          <p:nvPr/>
        </p:nvSpPr>
        <p:spPr>
          <a:xfrm>
            <a:off x="487251" y="3898203"/>
            <a:ext cx="100219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call on Albanian Government to withdraw from the decision to shrink the EPAN without being based in scientific data </a:t>
            </a:r>
          </a:p>
        </p:txBody>
      </p:sp>
      <p:sp>
        <p:nvSpPr>
          <p:cNvPr id="5" name="Rectangle 4"/>
          <p:cNvSpPr/>
          <p:nvPr/>
        </p:nvSpPr>
        <p:spPr>
          <a:xfrm>
            <a:off x="474705" y="5117564"/>
            <a:ext cx="1002191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call on Albanian Government to abandon the development project along the Vjosa valley including the Candidate Emerald site “Vjosa-Narta”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8DA2397-FF08-A548-B92F-B9270B23B8F3}"/>
              </a:ext>
            </a:extLst>
          </p:cNvPr>
          <p:cNvSpPr/>
          <p:nvPr/>
        </p:nvSpPr>
        <p:spPr>
          <a:xfrm>
            <a:off x="487251" y="1890368"/>
            <a:ext cx="100219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keep the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Vjosa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 case file open</a:t>
            </a:r>
          </a:p>
        </p:txBody>
      </p:sp>
    </p:spTree>
    <p:extLst>
      <p:ext uri="{BB962C8B-B14F-4D97-AF65-F5344CB8AC3E}">
        <p14:creationId xmlns:p14="http://schemas.microsoft.com/office/powerpoint/2010/main" val="102688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92375" y="104914"/>
            <a:ext cx="3434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</a:rPr>
              <a:t>Eco Masterplan</a:t>
            </a:r>
          </a:p>
        </p:txBody>
      </p:sp>
      <p:sp>
        <p:nvSpPr>
          <p:cNvPr id="4" name="Rectangle 3"/>
          <p:cNvSpPr/>
          <p:nvPr/>
        </p:nvSpPr>
        <p:spPr>
          <a:xfrm>
            <a:off x="360608" y="991673"/>
            <a:ext cx="11730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asses the Natural values of the Balkan Rivers</a:t>
            </a:r>
          </a:p>
        </p:txBody>
      </p:sp>
      <p:sp>
        <p:nvSpPr>
          <p:cNvPr id="5" name="Rectangle 4"/>
          <p:cNvSpPr/>
          <p:nvPr/>
        </p:nvSpPr>
        <p:spPr>
          <a:xfrm>
            <a:off x="360608" y="2187893"/>
            <a:ext cx="1147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consider environmental implications and to avoid biodiversity loss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0608" y="3876555"/>
            <a:ext cx="114774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consider social conflicts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0607" y="5072774"/>
            <a:ext cx="1147742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To increase investor security and reduce risk of breaching the law</a:t>
            </a:r>
          </a:p>
        </p:txBody>
      </p:sp>
    </p:spTree>
    <p:extLst>
      <p:ext uri="{BB962C8B-B14F-4D97-AF65-F5344CB8AC3E}">
        <p14:creationId xmlns:p14="http://schemas.microsoft.com/office/powerpoint/2010/main" val="258443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co-Masterplan for Balkan River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5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0857" cy="372708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857" y="0"/>
            <a:ext cx="55408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437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04915" y="5718220"/>
            <a:ext cx="5171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 Black" panose="020B0A04020102020204" pitchFamily="34" charset="0"/>
              </a:rPr>
              <a:t>I’m Watching You</a:t>
            </a:r>
          </a:p>
        </p:txBody>
      </p:sp>
    </p:spTree>
    <p:extLst>
      <p:ext uri="{BB962C8B-B14F-4D97-AF65-F5344CB8AC3E}">
        <p14:creationId xmlns:p14="http://schemas.microsoft.com/office/powerpoint/2010/main" val="269433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25687" y="17417"/>
            <a:ext cx="94630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Complaint to Energy Community Treaty</a:t>
            </a:r>
          </a:p>
        </p:txBody>
      </p:sp>
      <p:sp>
        <p:nvSpPr>
          <p:cNvPr id="8" name="Rectangle 7"/>
          <p:cNvSpPr/>
          <p:nvPr/>
        </p:nvSpPr>
        <p:spPr>
          <a:xfrm>
            <a:off x="269130" y="1867968"/>
            <a:ext cx="112911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Complaint to the construction of 2 HPPs in Kalivaç and Poçem</a:t>
            </a:r>
          </a:p>
        </p:txBody>
      </p:sp>
      <p:sp>
        <p:nvSpPr>
          <p:cNvPr id="9" name="Rectangle 8"/>
          <p:cNvSpPr/>
          <p:nvPr/>
        </p:nvSpPr>
        <p:spPr>
          <a:xfrm>
            <a:off x="135069" y="3674166"/>
            <a:ext cx="112495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Substantial breaches in the Environment Impact Assessment, feasibility study and public consultation procedures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70" y="5003443"/>
            <a:ext cx="5563671" cy="185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48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45769" y="6296627"/>
            <a:ext cx="26420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Tirana, April 8</a:t>
            </a:r>
            <a:r>
              <a:rPr lang="en-US" sz="2000" baseline="30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th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, 2019</a:t>
            </a:r>
          </a:p>
        </p:txBody>
      </p:sp>
      <p:sp>
        <p:nvSpPr>
          <p:cNvPr id="5" name="Rectangle 4"/>
          <p:cNvSpPr/>
          <p:nvPr/>
        </p:nvSpPr>
        <p:spPr>
          <a:xfrm>
            <a:off x="875763" y="317210"/>
            <a:ext cx="105220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u="sng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Following the procedures taken by the company on the Kalivaç HPP</a:t>
            </a:r>
          </a:p>
        </p:txBody>
      </p:sp>
      <p:sp>
        <p:nvSpPr>
          <p:cNvPr id="6" name="Rectangle 5"/>
          <p:cNvSpPr/>
          <p:nvPr/>
        </p:nvSpPr>
        <p:spPr>
          <a:xfrm>
            <a:off x="611745" y="2244045"/>
            <a:ext cx="107860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An almost fake meeting without providing with any relevant information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745" y="3744974"/>
            <a:ext cx="8734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No sign of public authorities (MIE and MTE)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745" y="4753460"/>
            <a:ext cx="86996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Bodoni MT" panose="02070603080606020203" pitchFamily="18" charset="0"/>
                <a:ea typeface="+mj-ea"/>
                <a:cs typeface="+mj-cs"/>
              </a:rPr>
              <a:t>Unanimity amongst all the NGO community in Albania</a:t>
            </a:r>
          </a:p>
        </p:txBody>
      </p:sp>
    </p:spTree>
    <p:extLst>
      <p:ext uri="{BB962C8B-B14F-4D97-AF65-F5344CB8AC3E}">
        <p14:creationId xmlns:p14="http://schemas.microsoft.com/office/powerpoint/2010/main" val="24529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CEDBFF-D934-4C93-856B-2A7AB633ED25}" type="slidenum">
              <a:rPr lang="de-DE" altLang="de-DE" smtClean="0"/>
              <a:pPr/>
              <a:t>6</a:t>
            </a:fld>
            <a:endParaRPr lang="de-DE" altLang="de-DE"/>
          </a:p>
        </p:txBody>
      </p:sp>
      <p:pic>
        <p:nvPicPr>
          <p:cNvPr id="34818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feld 1"/>
          <p:cNvSpPr txBox="1">
            <a:spLocks noChangeArrowheads="1"/>
          </p:cNvSpPr>
          <p:nvPr/>
        </p:nvSpPr>
        <p:spPr bwMode="auto">
          <a:xfrm>
            <a:off x="2004454" y="1901030"/>
            <a:ext cx="8936038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de-DE" sz="2800" b="1" dirty="0">
                <a:solidFill>
                  <a:schemeClr val="bg1"/>
                </a:solidFill>
              </a:rPr>
              <a:t>Measuring of sediment transport and </a:t>
            </a:r>
            <a:r>
              <a:rPr lang="en-US" altLang="de-DE" sz="2800" b="1" dirty="0" err="1">
                <a:solidFill>
                  <a:schemeClr val="bg1"/>
                </a:solidFill>
              </a:rPr>
              <a:t>morphodynamics</a:t>
            </a:r>
            <a:r>
              <a:rPr lang="en-US" altLang="de-DE" sz="2800" b="1" dirty="0">
                <a:solidFill>
                  <a:schemeClr val="bg1"/>
                </a:solidFill>
              </a:rPr>
              <a:t> at the Vjosa river / Albania</a:t>
            </a:r>
            <a:endParaRPr lang="de-AT" altLang="de-DE" sz="2800" b="1" dirty="0">
              <a:solidFill>
                <a:schemeClr val="bg1"/>
              </a:solidFill>
            </a:endParaRPr>
          </a:p>
        </p:txBody>
      </p:sp>
      <p:sp>
        <p:nvSpPr>
          <p:cNvPr id="34820" name="Textfeld 1"/>
          <p:cNvSpPr txBox="1">
            <a:spLocks noChangeArrowheads="1"/>
          </p:cNvSpPr>
          <p:nvPr/>
        </p:nvSpPr>
        <p:spPr bwMode="auto">
          <a:xfrm>
            <a:off x="8908761" y="6033293"/>
            <a:ext cx="2914045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AT" altLang="de-DE" b="1"/>
              <a:t>Research project:</a:t>
            </a:r>
          </a:p>
          <a:p>
            <a:r>
              <a:rPr lang="de-AT" altLang="de-DE" b="1"/>
              <a:t>April 2017 – March 2019</a:t>
            </a:r>
          </a:p>
        </p:txBody>
      </p:sp>
    </p:spTree>
    <p:extLst>
      <p:ext uri="{BB962C8B-B14F-4D97-AF65-F5344CB8AC3E}">
        <p14:creationId xmlns:p14="http://schemas.microsoft.com/office/powerpoint/2010/main" val="62159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062F94-12C4-425D-8B4F-64CA2DE9E769}" type="slidenum">
              <a:rPr lang="de-DE" altLang="de-DE" smtClean="0"/>
              <a:pPr/>
              <a:t>7</a:t>
            </a:fld>
            <a:endParaRPr lang="de-DE" altLang="de-DE"/>
          </a:p>
        </p:txBody>
      </p:sp>
      <p:pic>
        <p:nvPicPr>
          <p:cNvPr id="36866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83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417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Foliennummernplatzhalt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D0EDD0-FD93-4844-A2C2-14C67643ED3C}" type="slidenum">
              <a:rPr lang="de-DE" altLang="de-DE" smtClean="0"/>
              <a:pPr/>
              <a:t>8</a:t>
            </a:fld>
            <a:endParaRPr lang="de-DE" altLang="de-DE"/>
          </a:p>
        </p:txBody>
      </p:sp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6" y="4151314"/>
            <a:ext cx="4308475" cy="24209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991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DF64CA0C-9630-D24D-AE82-30DB28823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5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598</Words>
  <Application>Microsoft Macintosh PowerPoint</Application>
  <PresentationFormat>Breitbild</PresentationFormat>
  <Paragraphs>70</Paragraphs>
  <Slides>38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4" baseType="lpstr">
      <vt:lpstr>Arial</vt:lpstr>
      <vt:lpstr>Arial Black</vt:lpstr>
      <vt:lpstr>Bodoni MT</vt:lpstr>
      <vt:lpstr>Calibri</vt:lpstr>
      <vt:lpstr>Calibri Light</vt:lpstr>
      <vt:lpstr>Office Theme</vt:lpstr>
      <vt:lpstr>Update on Case 2016/5: Presumed negative impact of hydro-power plant development on the Vjosa river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Olsi Nika</dc:creator>
  <cp:lastModifiedBy>Ulrich Eichelmann</cp:lastModifiedBy>
  <cp:revision>36</cp:revision>
  <dcterms:created xsi:type="dcterms:W3CDTF">2019-11-30T11:08:01Z</dcterms:created>
  <dcterms:modified xsi:type="dcterms:W3CDTF">2019-12-04T08:24:09Z</dcterms:modified>
</cp:coreProperties>
</file>