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12">
  <p:sldMasterIdLst>
    <p:sldMasterId id="2147483721" r:id="rId1"/>
  </p:sldMasterIdLst>
  <p:notesMasterIdLst>
    <p:notesMasterId r:id="rId31"/>
  </p:notesMasterIdLst>
  <p:handoutMasterIdLst>
    <p:handoutMasterId r:id="rId32"/>
  </p:handoutMasterIdLst>
  <p:sldIdLst>
    <p:sldId id="257" r:id="rId2"/>
    <p:sldId id="284" r:id="rId3"/>
    <p:sldId id="279" r:id="rId4"/>
    <p:sldId id="259" r:id="rId5"/>
    <p:sldId id="260" r:id="rId6"/>
    <p:sldId id="262" r:id="rId7"/>
    <p:sldId id="264" r:id="rId8"/>
    <p:sldId id="306" r:id="rId9"/>
    <p:sldId id="270" r:id="rId10"/>
    <p:sldId id="271" r:id="rId11"/>
    <p:sldId id="274" r:id="rId12"/>
    <p:sldId id="267" r:id="rId13"/>
    <p:sldId id="263" r:id="rId14"/>
    <p:sldId id="307" r:id="rId15"/>
    <p:sldId id="287" r:id="rId16"/>
    <p:sldId id="308" r:id="rId17"/>
    <p:sldId id="310" r:id="rId18"/>
    <p:sldId id="313" r:id="rId19"/>
    <p:sldId id="290" r:id="rId20"/>
    <p:sldId id="291" r:id="rId21"/>
    <p:sldId id="314" r:id="rId22"/>
    <p:sldId id="289" r:id="rId23"/>
    <p:sldId id="292" r:id="rId24"/>
    <p:sldId id="303" r:id="rId25"/>
    <p:sldId id="296" r:id="rId26"/>
    <p:sldId id="299" r:id="rId27"/>
    <p:sldId id="298" r:id="rId28"/>
    <p:sldId id="280" r:id="rId29"/>
    <p:sldId id="282" r:id="rId30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A1D0EE"/>
    <a:srgbClr val="9FC6E7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237" autoAdjust="0"/>
    <p:restoredTop sz="95332" autoAdjust="0"/>
  </p:normalViewPr>
  <p:slideViewPr>
    <p:cSldViewPr>
      <p:cViewPr varScale="1">
        <p:scale>
          <a:sx n="83" d="100"/>
          <a:sy n="83" d="100"/>
        </p:scale>
        <p:origin x="156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26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534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5709CF-833E-46F6-939D-D6CFFE5C7B9E}" type="datetimeFigureOut">
              <a:rPr lang="en-US" smtClean="0"/>
              <a:pPr/>
              <a:t>11/29/2019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1059"/>
            <a:ext cx="3037840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31059"/>
            <a:ext cx="3037840" cy="4653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70CCA2-D279-44BE-919B-0CCEDB7A84D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35748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05BF296F-2F8D-4C3B-AEAA-8BDEE21F06EB}" type="datetimeFigureOut">
              <a:rPr lang="el-GR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pPr lvl="0"/>
            <a:endParaRPr lang="el-GR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l-GR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23B34D3-2DDB-4B43-96F4-293C100DE10E}" type="slidenum">
              <a:rPr lang="el-GR"/>
              <a:pPr>
                <a:defRPr/>
              </a:pPr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59082-F0E3-404B-9FA4-D1508513316B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</a:t>
            </a:fld>
            <a:endParaRPr lang="en-GB" altLang="en-US" sz="11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476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εικόνας διαφάνειας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- Θέση σημειώσεων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3B34D3-2DDB-4B43-96F4-293C100DE10E}" type="slidenum">
              <a:rPr lang="el-GR" smtClean="0"/>
              <a:pPr>
                <a:defRPr/>
              </a:pPr>
              <a:t>3</a:t>
            </a:fld>
            <a:endParaRPr lang="el-G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GB" altLang="en-US" smtClean="0"/>
          </a:p>
        </p:txBody>
      </p:sp>
      <p:sp>
        <p:nvSpPr>
          <p:cNvPr id="512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59082-F0E3-404B-9FA4-D1508513316B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14</a:t>
            </a:fld>
            <a:endParaRPr lang="en-GB" altLang="en-US" sz="11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1847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EBF6FB6-01E9-43F8-A7AB-802F59B75D0D}" type="slidenum">
              <a:rPr lang="en-GB" altLang="en-US" sz="1100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29</a:t>
            </a:fld>
            <a:endParaRPr lang="en-GB" altLang="en-US" sz="110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90122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13D9BFB-033B-4193-B633-03C9BC9A22BF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A43454-1A15-48B2-BEE4-4F1DFD727FCC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3528284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893402729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94915588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14568337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808226954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38294942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919942087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97711942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77463106"/>
      </p:ext>
    </p:extLst>
  </p:cSld>
  <p:clrMapOvr>
    <a:masterClrMapping/>
  </p:clrMapOvr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77577702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71192508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903C12F-D82C-4F0A-9256-632D758CB44D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DCACB65-122C-4F4E-9E5B-165192BEB308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6652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57236092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76810060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7B64E9-684D-44DB-81B9-E4FB211350F7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566017-1F1B-4FC3-A0D1-CBA9517FDD6C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339089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86AA84-1EC8-4313-9270-DEC392A2BC00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E031A8-22D7-4636-9960-A8D5AA597C02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50761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5870705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5001F21-3599-4DC3-96E3-FC3A6E33FAB1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l-G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9FA85BE-9FAD-46AA-B9BC-D4FBC1D3310C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20809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21F457E-FC33-48B9-A526-09546A4BC7DB}" type="datetime1">
              <a:rPr lang="el-GR" smtClean="0"/>
              <a:pPr>
                <a:defRPr/>
              </a:pPr>
              <a:t>29/11/2019</a:t>
            </a:fld>
            <a:endParaRPr lang="el-G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EFB1BCEC-7C83-45D0-9528-B874E0ED060B}" type="slidenum">
              <a:rPr lang="el-GR" smtClean="0"/>
              <a:pPr>
                <a:defRPr/>
              </a:pPr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011147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23" r:id="rId2"/>
    <p:sldLayoutId id="2147483724" r:id="rId3"/>
    <p:sldLayoutId id="2147483725" r:id="rId4"/>
    <p:sldLayoutId id="2147483726" r:id="rId5"/>
    <p:sldLayoutId id="2147483727" r:id="rId6"/>
    <p:sldLayoutId id="2147483728" r:id="rId7"/>
    <p:sldLayoutId id="2147483729" r:id="rId8"/>
    <p:sldLayoutId id="2147483730" r:id="rId9"/>
    <p:sldLayoutId id="2147483731" r:id="rId10"/>
    <p:sldLayoutId id="2147483732" r:id="rId11"/>
    <p:sldLayoutId id="2147483733" r:id="rId12"/>
    <p:sldLayoutId id="2147483734" r:id="rId13"/>
    <p:sldLayoutId id="2147483735" r:id="rId14"/>
    <p:sldLayoutId id="2147483736" r:id="rId15"/>
    <p:sldLayoutId id="2147483737" r:id="rId16"/>
    <p:sldLayoutId id="2147483738" r:id="rId17"/>
    <p:sldLayoutId id="2147483739" r:id="rId18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2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png"/><Relationship Id="rId5" Type="http://schemas.microsoft.com/office/2007/relationships/hdphoto" Target="../media/hdphoto17.wdp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2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19.wdp"/><Relationship Id="rId5" Type="http://schemas.openxmlformats.org/officeDocument/2006/relationships/image" Target="../media/image33.png"/><Relationship Id="rId4" Type="http://schemas.microsoft.com/office/2007/relationships/hdphoto" Target="../media/hdphoto1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microsoft.com/office/2007/relationships/hdphoto" Target="../media/hdphoto20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microsoft.com/office/2007/relationships/hdphoto" Target="../media/hdphoto21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4.wdp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3.wdp"/><Relationship Id="rId11" Type="http://schemas.openxmlformats.org/officeDocument/2006/relationships/image" Target="../media/image46.jpeg"/><Relationship Id="rId5" Type="http://schemas.openxmlformats.org/officeDocument/2006/relationships/image" Target="../media/image43.png"/><Relationship Id="rId10" Type="http://schemas.microsoft.com/office/2007/relationships/hdphoto" Target="../media/hdphoto25.wdp"/><Relationship Id="rId4" Type="http://schemas.microsoft.com/office/2007/relationships/hdphoto" Target="../media/hdphoto22.wdp"/><Relationship Id="rId9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5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55.png"/><Relationship Id="rId7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27.wdp"/><Relationship Id="rId5" Type="http://schemas.openxmlformats.org/officeDocument/2006/relationships/image" Target="../media/image56.png"/><Relationship Id="rId4" Type="http://schemas.microsoft.com/office/2007/relationships/hdphoto" Target="../media/hdphoto26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8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30.wdp"/><Relationship Id="rId5" Type="http://schemas.openxmlformats.org/officeDocument/2006/relationships/image" Target="../media/image59.png"/><Relationship Id="rId4" Type="http://schemas.microsoft.com/office/2007/relationships/hdphoto" Target="../media/hdphoto2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32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1.png"/><Relationship Id="rId5" Type="http://schemas.microsoft.com/office/2007/relationships/hdphoto" Target="../media/hdphoto31.wdp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microsoft.com/office/2007/relationships/hdphoto" Target="../media/hdphoto37.wdp"/><Relationship Id="rId3" Type="http://schemas.openxmlformats.org/officeDocument/2006/relationships/image" Target="../media/image8.jpeg"/><Relationship Id="rId7" Type="http://schemas.microsoft.com/office/2007/relationships/hdphoto" Target="../media/hdphoto34.wdp"/><Relationship Id="rId12" Type="http://schemas.openxmlformats.org/officeDocument/2006/relationships/image" Target="../media/image6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3.png"/><Relationship Id="rId11" Type="http://schemas.microsoft.com/office/2007/relationships/hdphoto" Target="../media/hdphoto36.wdp"/><Relationship Id="rId5" Type="http://schemas.microsoft.com/office/2007/relationships/hdphoto" Target="../media/hdphoto33.wdp"/><Relationship Id="rId10" Type="http://schemas.openxmlformats.org/officeDocument/2006/relationships/image" Target="../media/image65.png"/><Relationship Id="rId4" Type="http://schemas.openxmlformats.org/officeDocument/2006/relationships/image" Target="../media/image62.png"/><Relationship Id="rId9" Type="http://schemas.microsoft.com/office/2007/relationships/hdphoto" Target="../media/hdphoto35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8.jpeg"/><Relationship Id="rId7" Type="http://schemas.microsoft.com/office/2007/relationships/hdphoto" Target="../media/hdphoto39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8.png"/><Relationship Id="rId5" Type="http://schemas.microsoft.com/office/2007/relationships/hdphoto" Target="../media/hdphoto38.wdp"/><Relationship Id="rId4" Type="http://schemas.openxmlformats.org/officeDocument/2006/relationships/image" Target="../media/image67.png"/><Relationship Id="rId9" Type="http://schemas.microsoft.com/office/2007/relationships/hdphoto" Target="../media/hdphoto40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7" Type="http://schemas.openxmlformats.org/officeDocument/2006/relationships/image" Target="../media/image8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42.wdp"/><Relationship Id="rId5" Type="http://schemas.openxmlformats.org/officeDocument/2006/relationships/image" Target="../media/image72.png"/><Relationship Id="rId4" Type="http://schemas.microsoft.com/office/2007/relationships/hdphoto" Target="../media/hdphoto4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44.wdp"/><Relationship Id="rId5" Type="http://schemas.openxmlformats.org/officeDocument/2006/relationships/image" Target="../media/image74.png"/><Relationship Id="rId4" Type="http://schemas.microsoft.com/office/2007/relationships/hdphoto" Target="../media/hdphoto43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4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5" Type="http://schemas.microsoft.com/office/2007/relationships/hdphoto" Target="../media/hdphoto3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6.wdp"/><Relationship Id="rId5" Type="http://schemas.openxmlformats.org/officeDocument/2006/relationships/image" Target="../media/image12.png"/><Relationship Id="rId4" Type="http://schemas.microsoft.com/office/2007/relationships/hdphoto" Target="../media/hdphoto5.wdp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9.wdp"/><Relationship Id="rId5" Type="http://schemas.openxmlformats.org/officeDocument/2006/relationships/image" Target="../media/image16.png"/><Relationship Id="rId10" Type="http://schemas.microsoft.com/office/2007/relationships/hdphoto" Target="../media/hdphoto11.wdp"/><Relationship Id="rId4" Type="http://schemas.microsoft.com/office/2007/relationships/hdphoto" Target="../media/hdphoto8.wdp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8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microsoft.com/office/2007/relationships/hdphoto" Target="../media/hdphoto13.wdp"/><Relationship Id="rId5" Type="http://schemas.openxmlformats.org/officeDocument/2006/relationships/image" Target="../media/image22.png"/><Relationship Id="rId4" Type="http://schemas.microsoft.com/office/2007/relationships/hdphoto" Target="../media/hdphoto12.wdp"/><Relationship Id="rId9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microsoft.com/office/2007/relationships/hdphoto" Target="../media/hdphoto16.wdp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5" Type="http://schemas.microsoft.com/office/2007/relationships/hdphoto" Target="../media/hdphoto15.wdp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-180528" y="-172860"/>
            <a:ext cx="9324528" cy="7101408"/>
            <a:chOff x="-465622" y="-375176"/>
            <a:chExt cx="9649072" cy="7208819"/>
          </a:xfrm>
        </p:grpSpPr>
        <p:pic>
          <p:nvPicPr>
            <p:cNvPr id="9" name="Picture 8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4 - Ορθογώνιο"/>
          <p:cNvSpPr/>
          <p:nvPr/>
        </p:nvSpPr>
        <p:spPr>
          <a:xfrm>
            <a:off x="0" y="1412776"/>
            <a:ext cx="9144000" cy="523220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Agenda Item </a:t>
            </a:r>
            <a:r>
              <a:rPr lang="en-US" sz="2800" b="1" spc="3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6.1</a:t>
            </a: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 </a:t>
            </a: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Files opened</a:t>
            </a: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7" name="4 - Ορθογώνιο"/>
          <p:cNvSpPr/>
          <p:nvPr/>
        </p:nvSpPr>
        <p:spPr>
          <a:xfrm>
            <a:off x="971600" y="2500681"/>
            <a:ext cx="7488832" cy="1754326"/>
          </a:xfrm>
          <a:prstGeom prst="rect">
            <a:avLst/>
          </a:prstGeom>
          <a:solidFill>
            <a:srgbClr val="FFFFFF">
              <a:alpha val="50196"/>
            </a:srgbClr>
          </a:solidFill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Turkey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Degradation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of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nesting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beaches in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Fethiye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&amp; </a:t>
            </a:r>
            <a:r>
              <a:rPr 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Patara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Specially Protected Areas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100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6228184" y="104965"/>
            <a:ext cx="25749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- Ορθογώνιο"/>
          <p:cNvSpPr/>
          <p:nvPr/>
        </p:nvSpPr>
        <p:spPr>
          <a:xfrm>
            <a:off x="-90264" y="4581128"/>
            <a:ext cx="9324528" cy="1169551"/>
          </a:xfrm>
          <a:prstGeom prst="rect">
            <a:avLst/>
          </a:prstGeom>
          <a:effectLst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dirty="0" smtClean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2300" b="1" dirty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300" b="1" dirty="0" err="1" smtClean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300" b="1" dirty="0" smtClean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300" b="1" dirty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Meeting of the Standing Committee </a:t>
            </a:r>
            <a:endParaRPr lang="en-US" sz="2300" b="1" dirty="0" smtClean="0">
              <a:ln w="1905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300" b="1" dirty="0" smtClean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</a:t>
            </a:r>
            <a:r>
              <a:rPr lang="en-US" sz="2300" b="1" dirty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Bern Convention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l-GR" sz="2400" b="1" dirty="0" smtClean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3-6</a:t>
            </a:r>
            <a:r>
              <a:rPr lang="en-US" sz="2400" b="1" dirty="0" smtClean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December 2019</a:t>
            </a:r>
            <a:r>
              <a:rPr lang="el-GR" sz="2400" b="1" dirty="0" smtClean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n w="1905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992195" y="-143105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331040" y="22312"/>
            <a:ext cx="9324528" cy="7101408"/>
            <a:chOff x="-465622" y="-375176"/>
            <a:chExt cx="9649072" cy="7208819"/>
          </a:xfrm>
        </p:grpSpPr>
        <p:pic>
          <p:nvPicPr>
            <p:cNvPr id="12" name="Picture 11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697" y="-17433"/>
            <a:ext cx="8229600" cy="778098"/>
          </a:xfrm>
        </p:spPr>
        <p:txBody>
          <a:bodyPr>
            <a:noAutofit/>
          </a:bodyPr>
          <a:lstStyle/>
          <a:p>
            <a:pPr marL="109537" indent="0" algn="just">
              <a:buNone/>
            </a:pPr>
            <a:r>
              <a:rPr lang="en-GB" sz="2700" u="sng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Patara</a:t>
            </a:r>
            <a:r>
              <a:rPr lang="en-GB" sz="27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Rec. 182</a:t>
            </a:r>
            <a:endParaRPr lang="en-GB" sz="2700" u="sng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38110" y="941054"/>
            <a:ext cx="8982885" cy="1559252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endParaRPr lang="en-US" sz="2300" dirty="0">
              <a:solidFill>
                <a:srgbClr val="00B050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0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207570" y="6197063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9" y="2325064"/>
            <a:ext cx="4428133" cy="262659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-208186" y="603654"/>
            <a:ext cx="926992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/>
              <a:t>Measure 9</a:t>
            </a:r>
            <a:r>
              <a:rPr lang="en-US" sz="2000" dirty="0" smtClean="0"/>
              <a:t>: </a:t>
            </a:r>
            <a:r>
              <a:rPr lang="en-US" sz="2000" dirty="0"/>
              <a:t>Tourists: Improve </a:t>
            </a:r>
            <a:r>
              <a:rPr lang="en-US" sz="2000" dirty="0" smtClean="0"/>
              <a:t>information to </a:t>
            </a:r>
            <a:r>
              <a:rPr lang="en-US" sz="2000" dirty="0"/>
              <a:t>&amp; awareness </a:t>
            </a:r>
            <a:r>
              <a:rPr lang="en-US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l-GR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 </a:t>
            </a:r>
            <a:r>
              <a:rPr lang="en-US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Improvements occurred by installing new signs, but more needs to be done</a:t>
            </a:r>
            <a:endParaRPr lang="en-US" altLang="en-US" sz="20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</a:endParaRPr>
          </a:p>
          <a:p>
            <a:r>
              <a:rPr lang="en-US" sz="2000" b="1" dirty="0" smtClean="0"/>
              <a:t>Measure 10</a:t>
            </a:r>
            <a:r>
              <a:rPr lang="en-US" sz="2000" dirty="0" smtClean="0"/>
              <a:t>: </a:t>
            </a:r>
            <a:r>
              <a:rPr lang="en-US" sz="2000" dirty="0"/>
              <a:t>Local community: Improve information </a:t>
            </a:r>
            <a:r>
              <a:rPr lang="en-US" sz="2000" dirty="0" smtClean="0"/>
              <a:t>to &amp; </a:t>
            </a:r>
            <a:r>
              <a:rPr lang="en-US" sz="2000" dirty="0"/>
              <a:t>education, involve in conservation &amp; management </a:t>
            </a:r>
            <a:r>
              <a:rPr lang="en-US" alt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altLang="en-US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We do not have sufficient information to report on this measure, but several human activities observed, such as construction, have a negative impact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12743" y="177657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10/29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213906" y="5066453"/>
            <a:ext cx="4668299" cy="40011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Patara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SPA: New 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sign in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the foreground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66243" y="2325064"/>
            <a:ext cx="3609759" cy="124795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67429" y="3573016"/>
            <a:ext cx="3608573" cy="137849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0337" y="5066453"/>
            <a:ext cx="3758962" cy="1015663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Construction </a:t>
            </a:r>
            <a:r>
              <a:rPr lang="en-US" sz="2000" b="1" dirty="0">
                <a:solidFill>
                  <a:srgbClr val="FF0000"/>
                </a:solidFill>
              </a:rPr>
              <a:t>of 20 additional summer houses that do not seem to have </a:t>
            </a:r>
            <a:r>
              <a:rPr lang="en-US" sz="2000" b="1" dirty="0" smtClean="0">
                <a:solidFill>
                  <a:srgbClr val="FF0000"/>
                </a:solidFill>
              </a:rPr>
              <a:t>permission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4941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14" name="Picture 13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42661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Patara Rec</a:t>
            </a:r>
            <a:r>
              <a:rPr lang="en-GB" sz="27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182 No. </a:t>
            </a:r>
            <a:r>
              <a:rPr lang="en-GB" sz="27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4: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Continue to prevent uncontrolled human settlement behind the beach 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87" t="10046" r="18794" b="11617"/>
          <a:stretch>
            <a:fillRect/>
          </a:stretch>
        </p:blipFill>
        <p:spPr bwMode="auto">
          <a:xfrm>
            <a:off x="3665537" y="1196752"/>
            <a:ext cx="5327650" cy="511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astalPatar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68" t="27895" r="34355" b="21971"/>
          <a:stretch>
            <a:fillRect/>
          </a:stretch>
        </p:blipFill>
        <p:spPr bwMode="auto">
          <a:xfrm>
            <a:off x="3665537" y="5232995"/>
            <a:ext cx="1262063" cy="1076325"/>
          </a:xfrm>
          <a:prstGeom prst="rect">
            <a:avLst/>
          </a:prstGeom>
          <a:noFill/>
          <a:ln w="2857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95536" y="1196752"/>
            <a:ext cx="3322712" cy="3477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endParaRPr lang="en-GB" sz="600" b="1" dirty="0">
              <a:latin typeface="Arial" charset="0"/>
              <a:cs typeface="Arial" charset="0"/>
            </a:endParaRPr>
          </a:p>
          <a:p>
            <a:pPr eaLnBrk="1" hangingPunct="1">
              <a:defRPr/>
            </a:pPr>
            <a:r>
              <a:rPr lang="en-GB" sz="2400" b="1" dirty="0">
                <a:cs typeface="Arial" charset="0"/>
              </a:rPr>
              <a:t>300-312 </a:t>
            </a:r>
            <a:r>
              <a:rPr lang="en-GB" sz="2400" b="1" dirty="0" smtClean="0">
                <a:cs typeface="Arial" charset="0"/>
              </a:rPr>
              <a:t>summer </a:t>
            </a:r>
            <a:r>
              <a:rPr lang="en-GB" sz="2400" b="1" dirty="0">
                <a:cs typeface="Arial" charset="0"/>
              </a:rPr>
              <a:t>houses</a:t>
            </a:r>
          </a:p>
          <a:p>
            <a:pPr eaLnBrk="1" hangingPunct="1">
              <a:defRPr/>
            </a:pPr>
            <a:r>
              <a:rPr lang="en-GB" sz="2400" dirty="0">
                <a:cs typeface="Arial" charset="0"/>
              </a:rPr>
              <a:t>120% population increase</a:t>
            </a:r>
          </a:p>
          <a:p>
            <a:pPr eaLnBrk="1" hangingPunct="1">
              <a:defRPr/>
            </a:pPr>
            <a:endParaRPr lang="en-GB" b="1" dirty="0">
              <a:cs typeface="Arial" charset="0"/>
            </a:endParaRPr>
          </a:p>
          <a:p>
            <a:pPr eaLnBrk="1" hangingPunct="1">
              <a:defRPr/>
            </a:pPr>
            <a:endParaRPr lang="en-GB" sz="600" b="1" dirty="0">
              <a:solidFill>
                <a:schemeClr val="accent1">
                  <a:lumMod val="50000"/>
                </a:schemeClr>
              </a:solidFill>
              <a:cs typeface="Arial" charset="0"/>
            </a:endParaRPr>
          </a:p>
          <a:p>
            <a:pPr eaLnBrk="1" hangingPunct="1">
              <a:defRPr/>
            </a:pPr>
            <a:r>
              <a:rPr lang="en-GB" sz="2000" b="1" dirty="0" smtClean="0">
                <a:cs typeface="Arial" charset="0"/>
              </a:rPr>
              <a:t>Inside the SPA 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</a:rPr>
              <a:t>in</a:t>
            </a:r>
            <a:r>
              <a:rPr lang="en-GB" sz="2000" b="1" dirty="0" smtClean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 a 3rd </a:t>
            </a:r>
            <a:r>
              <a:rPr lang="en-GB" sz="2000" b="1" dirty="0">
                <a:solidFill>
                  <a:schemeClr val="accent1">
                    <a:lumMod val="50000"/>
                  </a:schemeClr>
                </a:solidFill>
                <a:cs typeface="Arial" charset="0"/>
              </a:rPr>
              <a:t>Degree Archaeological Site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GB" sz="2000" b="1" dirty="0" smtClean="0">
                <a:cs typeface="Arial" charset="0"/>
              </a:rPr>
              <a:t>800 </a:t>
            </a:r>
            <a:r>
              <a:rPr lang="en-GB" sz="2000" b="1" dirty="0">
                <a:cs typeface="Arial" charset="0"/>
              </a:rPr>
              <a:t>m from </a:t>
            </a:r>
            <a:r>
              <a:rPr lang="en-GB" sz="2000" b="1" dirty="0" smtClean="0">
                <a:cs typeface="Arial" charset="0"/>
              </a:rPr>
              <a:t>the sand </a:t>
            </a:r>
            <a:r>
              <a:rPr lang="en-GB" sz="2000" b="1" dirty="0">
                <a:cs typeface="Arial" charset="0"/>
              </a:rPr>
              <a:t>dunes</a:t>
            </a:r>
          </a:p>
          <a:p>
            <a:pPr eaLnBrk="1" hangingPunct="1">
              <a:buFont typeface="Wingdings" pitchFamily="2" charset="2"/>
              <a:buChar char="Ø"/>
              <a:defRPr/>
            </a:pPr>
            <a:r>
              <a:rPr lang="en-GB" sz="2000" b="1" dirty="0">
                <a:cs typeface="Arial" charset="0"/>
              </a:rPr>
              <a:t>1500 m from </a:t>
            </a:r>
            <a:r>
              <a:rPr lang="en-GB" sz="2000" b="1" dirty="0" smtClean="0">
                <a:cs typeface="Arial" charset="0"/>
              </a:rPr>
              <a:t>the beach</a:t>
            </a:r>
            <a:endParaRPr lang="en-GB" sz="2000" b="1" dirty="0">
              <a:cs typeface="Arial" charset="0"/>
            </a:endParaRPr>
          </a:p>
          <a:p>
            <a:pPr eaLnBrk="1" hangingPunct="1">
              <a:defRPr/>
            </a:pPr>
            <a:endParaRPr lang="en-GB" b="1" dirty="0">
              <a:latin typeface="Arial" charset="0"/>
              <a:cs typeface="Arial" charset="0"/>
            </a:endParaRPr>
          </a:p>
          <a:p>
            <a:pPr marL="357188" indent="-357188" eaLnBrk="1" hangingPunct="1">
              <a:defRPr/>
            </a:pPr>
            <a:endParaRPr lang="en-GB" sz="2000" b="1" dirty="0">
              <a:latin typeface="Arial" charset="0"/>
              <a:cs typeface="Arial" charset="0"/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3491880" y="2078114"/>
            <a:ext cx="1899356" cy="120687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4860032" y="6237312"/>
            <a:ext cx="413315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en-US" sz="1700" b="1" dirty="0">
                <a:solidFill>
                  <a:schemeClr val="accent1"/>
                </a:solidFill>
              </a:rPr>
              <a:t>Blue</a:t>
            </a:r>
            <a:r>
              <a:rPr lang="en-US" sz="1700" b="1" dirty="0">
                <a:solidFill>
                  <a:prstClr val="black"/>
                </a:solidFill>
              </a:rPr>
              <a:t> line: 3</a:t>
            </a:r>
            <a:r>
              <a:rPr lang="en-US" sz="1700" b="1" baseline="30000" dirty="0">
                <a:solidFill>
                  <a:prstClr val="black"/>
                </a:solidFill>
              </a:rPr>
              <a:t>rd</a:t>
            </a:r>
            <a:r>
              <a:rPr lang="en-US" sz="1700" b="1" dirty="0">
                <a:solidFill>
                  <a:prstClr val="black"/>
                </a:solidFill>
              </a:rPr>
              <a:t> Degree </a:t>
            </a:r>
            <a:r>
              <a:rPr lang="en-US" sz="1700" b="1" dirty="0">
                <a:solidFill>
                  <a:prstClr val="black"/>
                </a:solidFill>
                <a:cs typeface="Arial" charset="0"/>
              </a:rPr>
              <a:t>Archaeological Site.</a:t>
            </a:r>
          </a:p>
          <a:p>
            <a:pPr algn="ctr" eaLnBrk="1" hangingPunct="1">
              <a:defRPr/>
            </a:pPr>
            <a:r>
              <a:rPr lang="en-US" sz="1700" b="1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en-US" sz="1700" b="1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Yellow</a:t>
            </a:r>
            <a:r>
              <a:rPr lang="en-US" sz="1700" b="1" dirty="0">
                <a:solidFill>
                  <a:prstClr val="black"/>
                </a:solidFill>
              </a:rPr>
              <a:t> line: 1</a:t>
            </a:r>
            <a:r>
              <a:rPr lang="en-US" sz="1700" b="1" baseline="30000" dirty="0">
                <a:solidFill>
                  <a:prstClr val="black"/>
                </a:solidFill>
              </a:rPr>
              <a:t>st</a:t>
            </a:r>
            <a:r>
              <a:rPr lang="en-US" sz="1700" b="1" dirty="0">
                <a:solidFill>
                  <a:prstClr val="black"/>
                </a:solidFill>
              </a:rPr>
              <a:t> Degree Archaeological Site</a:t>
            </a:r>
            <a:endParaRPr lang="en-GB" sz="1700" b="1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>
                <a:outerShdw blurRad="50800" dist="38100" dir="13500000" algn="br" rotWithShape="0">
                  <a:prstClr val="black">
                    <a:alpha val="40000"/>
                  </a:prstClr>
                </a:outerShdw>
              </a:effectLst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11" name="Oval 10"/>
          <p:cNvSpPr/>
          <p:nvPr/>
        </p:nvSpPr>
        <p:spPr>
          <a:xfrm rot="12282083">
            <a:off x="5427662" y="1682527"/>
            <a:ext cx="1233488" cy="80486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GB"/>
          </a:p>
        </p:txBody>
      </p:sp>
      <p:pic>
        <p:nvPicPr>
          <p:cNvPr id="12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0" y="6108549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15"/>
          <p:cNvSpPr/>
          <p:nvPr/>
        </p:nvSpPr>
        <p:spPr>
          <a:xfrm>
            <a:off x="8015305" y="-42599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11/29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738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17" name="Picture 16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74638"/>
            <a:ext cx="9144000" cy="1143000"/>
          </a:xfrm>
        </p:spPr>
        <p:txBody>
          <a:bodyPr>
            <a:normAutofit/>
          </a:bodyPr>
          <a:lstStyle/>
          <a:p>
            <a:pPr algn="l"/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Patara Rec</a:t>
            </a:r>
            <a:r>
              <a:rPr lang="en-GB" sz="27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 182.4</a:t>
            </a:r>
            <a:r>
              <a:rPr lang="en-GB" sz="27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Continue to prevent uncontrolled human settlement behind the beach </a:t>
            </a:r>
          </a:p>
        </p:txBody>
      </p:sp>
      <p:pic>
        <p:nvPicPr>
          <p:cNvPr id="6" name="Picture 5" descr="\\Med-sbs\Medasset-Documents\Campaigns\Patara 2008-\Photos-Maps\2016\construction area of Hitit coop..jpg"/>
          <p:cNvPicPr/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3655" b="14355"/>
          <a:stretch/>
        </p:blipFill>
        <p:spPr bwMode="auto">
          <a:xfrm>
            <a:off x="13020" y="1571318"/>
            <a:ext cx="4656109" cy="194372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24384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0" y="634365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1" name="10 - Εικόνα" descr="C:\Users\user\Documents\WORKING\MEDASSET\CAMPAIGNS\Patara 2008-\Reports-complaint\2018\FROM PAMIR\P1030687.JPG"/>
          <p:cNvPicPr/>
          <p:nvPr/>
        </p:nvPicPr>
        <p:blipFill>
          <a:blip r:embed="rId5" cstate="print">
            <a:lum bright="10000" contrast="20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000"/>
                    </a14:imgEffect>
                  </a14:imgLayer>
                </a14:imgProps>
              </a:ext>
            </a:extLst>
          </a:blip>
          <a:srcRect l="42204" t="43769" r="12097" b="29281"/>
          <a:stretch>
            <a:fillRect/>
          </a:stretch>
        </p:blipFill>
        <p:spPr bwMode="auto">
          <a:xfrm>
            <a:off x="4745017" y="1556684"/>
            <a:ext cx="4410933" cy="194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ectangle 9"/>
          <p:cNvSpPr/>
          <p:nvPr/>
        </p:nvSpPr>
        <p:spPr>
          <a:xfrm>
            <a:off x="-99386" y="1222376"/>
            <a:ext cx="30014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April 2018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  <p:sp>
        <p:nvSpPr>
          <p:cNvPr id="13" name="Rectangle 9"/>
          <p:cNvSpPr/>
          <p:nvPr/>
        </p:nvSpPr>
        <p:spPr>
          <a:xfrm>
            <a:off x="4593241" y="1254805"/>
            <a:ext cx="175206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</a:rPr>
              <a:t>June 2016</a:t>
            </a:r>
            <a:endParaRPr lang="en-GB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Times New Roman" panose="02020603050405020304" pitchFamily="18" charset="0"/>
            </a:endParaRPr>
          </a:p>
        </p:txBody>
      </p:sp>
      <p:pic>
        <p:nvPicPr>
          <p:cNvPr id="14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357315" y="6192508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7856908" y="46305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12/29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-88398" y="5920781"/>
            <a:ext cx="84425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Patara SPA. 3rd Degree Archaeological Site. </a:t>
            </a:r>
            <a:r>
              <a:rPr lang="en-US" b="1" dirty="0" smtClean="0">
                <a:solidFill>
                  <a:srgbClr val="FF0000"/>
                </a:solidFill>
              </a:rPr>
              <a:t>Construction </a:t>
            </a:r>
            <a:r>
              <a:rPr lang="en-US" b="1" dirty="0">
                <a:solidFill>
                  <a:srgbClr val="FF0000"/>
                </a:solidFill>
              </a:rPr>
              <a:t>work continues for approx. 310 buildings in different stages of </a:t>
            </a:r>
            <a:r>
              <a:rPr lang="en-US" b="1" dirty="0" smtClean="0">
                <a:solidFill>
                  <a:srgbClr val="FF0000"/>
                </a:solidFill>
              </a:rPr>
              <a:t>construction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59" y="3562029"/>
            <a:ext cx="9185350" cy="239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659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7" name="Picture 6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 descr="http://www.journeyanatolia.com/hotels/image-delfin/patara-beach-dunes-SC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770" b="29483"/>
          <a:stretch>
            <a:fillRect/>
          </a:stretch>
        </p:blipFill>
        <p:spPr bwMode="auto">
          <a:xfrm>
            <a:off x="-2532" y="5085184"/>
            <a:ext cx="9146531" cy="1772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77527" y="-67437"/>
            <a:ext cx="9144000" cy="4372744"/>
          </a:xfrm>
          <a:noFill/>
        </p:spPr>
        <p:txBody>
          <a:bodyPr>
            <a:normAutofit fontScale="85000" lnSpcReduction="10000"/>
          </a:bodyPr>
          <a:lstStyle/>
          <a:p>
            <a:pPr marL="109537" indent="0" algn="ctr">
              <a:buNone/>
            </a:pPr>
            <a:endParaRPr lang="en-GB" sz="1100" b="1" dirty="0" smtClean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marL="109537" indent="0" algn="just">
              <a:buNone/>
            </a:pPr>
            <a:r>
              <a:rPr lang="en-GB" sz="3500" u="sng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Patara Recommendation </a:t>
            </a:r>
            <a:r>
              <a:rPr lang="en-GB" sz="3500" u="sng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No. </a:t>
            </a:r>
            <a:r>
              <a:rPr lang="en-GB" sz="3500" u="sng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182</a:t>
            </a:r>
          </a:p>
          <a:p>
            <a:pPr marL="109537" indent="0" algn="ctr">
              <a:buNone/>
            </a:pPr>
            <a:endParaRPr lang="en-GB" sz="100" b="1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  <a:p>
            <a:pPr marL="109537" lvl="0" indent="0">
              <a:spcAft>
                <a:spcPts val="600"/>
              </a:spcAft>
              <a:buClr>
                <a:prstClr val="black"/>
              </a:buClr>
              <a:buNone/>
            </a:pPr>
            <a:r>
              <a:rPr lang="en-US" sz="2200" b="1" cap="none" dirty="0">
                <a:solidFill>
                  <a:prstClr val="black"/>
                </a:solidFill>
              </a:rPr>
              <a:t>Measure 2 V: </a:t>
            </a:r>
            <a:r>
              <a:rPr lang="en-US" sz="2200" cap="none" dirty="0">
                <a:solidFill>
                  <a:prstClr val="black"/>
                </a:solidFill>
              </a:rPr>
              <a:t>Prohibit </a:t>
            </a:r>
            <a:r>
              <a:rPr lang="en-US" sz="2200" b="1" cap="none" dirty="0">
                <a:solidFill>
                  <a:prstClr val="black"/>
                </a:solidFill>
              </a:rPr>
              <a:t>fishing</a:t>
            </a:r>
            <a:r>
              <a:rPr lang="en-US" sz="2200" cap="none" dirty="0">
                <a:solidFill>
                  <a:prstClr val="black"/>
                </a:solidFill>
              </a:rPr>
              <a:t> with nets in front of beach</a:t>
            </a:r>
            <a:r>
              <a:rPr lang="en-US" sz="2200" b="1" cap="none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-&gt; Status unknown, not observed</a:t>
            </a:r>
          </a:p>
          <a:p>
            <a:pPr marL="109537" indent="0">
              <a:spcAft>
                <a:spcPts val="600"/>
              </a:spcAft>
              <a:buNone/>
            </a:pPr>
            <a:r>
              <a:rPr lang="en-GB" sz="2400" b="1" cap="none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Measure 2 VII</a:t>
            </a:r>
            <a:r>
              <a:rPr lang="en-US" sz="2400" b="1" cap="none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: </a:t>
            </a:r>
            <a:r>
              <a:rPr lang="en-US" sz="2400" cap="none" dirty="0" smtClean="0"/>
              <a:t>Prohibit </a:t>
            </a:r>
            <a:r>
              <a:rPr lang="en-GB" sz="2400" b="1" cap="none" dirty="0" smtClean="0"/>
              <a:t>horse</a:t>
            </a:r>
            <a:r>
              <a:rPr lang="en-GB" sz="2400" cap="none" dirty="0" smtClean="0"/>
              <a:t> riding, 4x4 </a:t>
            </a:r>
            <a:r>
              <a:rPr lang="en-GB" sz="2400" b="1" cap="none" dirty="0" smtClean="0"/>
              <a:t>safaris</a:t>
            </a:r>
            <a:r>
              <a:rPr lang="en-GB" sz="2400" cap="none" dirty="0" smtClean="0"/>
              <a:t> on beach</a:t>
            </a:r>
            <a:r>
              <a:rPr lang="en-US" sz="2400" b="1" cap="none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-&gt; not effectively addressed, no improvement</a:t>
            </a:r>
            <a:r>
              <a:rPr lang="en-GB" sz="2400" cap="none" dirty="0" smtClean="0"/>
              <a:t> </a:t>
            </a:r>
            <a:endParaRPr lang="el-GR" sz="2400" cap="none" dirty="0" smtClean="0"/>
          </a:p>
          <a:p>
            <a:pPr marL="109537" indent="0">
              <a:buNone/>
            </a:pPr>
            <a:r>
              <a:rPr lang="en-US" sz="2400" b="1" cap="none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Measure 6</a:t>
            </a:r>
            <a:r>
              <a:rPr lang="en-US" sz="2400" b="1" cap="none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: </a:t>
            </a:r>
            <a:r>
              <a:rPr lang="en-US" sz="2400" cap="none" dirty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Address the problem of </a:t>
            </a:r>
            <a:r>
              <a:rPr lang="en-US" sz="2400" b="1" cap="none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predation</a:t>
            </a:r>
            <a:r>
              <a:rPr lang="en-US" sz="2400" cap="none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</a:t>
            </a:r>
            <a:r>
              <a:rPr lang="en-US" sz="2400" b="1" cap="none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-&gt; not effectively addressed, no improvement (most nests not protected)</a:t>
            </a:r>
          </a:p>
          <a:p>
            <a:pPr marL="109537" indent="0">
              <a:buNone/>
            </a:pPr>
            <a:r>
              <a:rPr lang="en-US" sz="2400" b="1" cap="none" dirty="0" smtClean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Measure 7: </a:t>
            </a:r>
            <a:r>
              <a:rPr lang="en-US" sz="2400" cap="none" dirty="0" smtClean="0"/>
              <a:t>Ensure proper </a:t>
            </a:r>
            <a:r>
              <a:rPr lang="en-US" sz="2400" b="1" cap="none" dirty="0" smtClean="0"/>
              <a:t>fencing</a:t>
            </a:r>
            <a:r>
              <a:rPr lang="en-US" sz="2400" cap="none" dirty="0" smtClean="0"/>
              <a:t> of nests in areas with high human presence</a:t>
            </a:r>
            <a:r>
              <a:rPr lang="en-US" sz="2400" b="1" cap="none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 -&gt; not effectively addressed. </a:t>
            </a:r>
            <a:r>
              <a:rPr lang="en-US" sz="2400" b="1" cap="none" dirty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Some nests were protected from predation but it was not </a:t>
            </a:r>
            <a:r>
              <a:rPr lang="en-US" sz="2400" b="1" cap="none" dirty="0" smtClean="0">
                <a:solidFill>
                  <a:srgbClr val="FF0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rPr>
              <a:t>systematic</a:t>
            </a:r>
            <a:endParaRPr lang="en-US" b="1" cap="none" dirty="0"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</a:endParaRPr>
          </a:p>
        </p:txBody>
      </p:sp>
      <p:sp>
        <p:nvSpPr>
          <p:cNvPr id="4" name="Rectangle 2"/>
          <p:cNvSpPr/>
          <p:nvPr/>
        </p:nvSpPr>
        <p:spPr>
          <a:xfrm>
            <a:off x="1390477" y="4413164"/>
            <a:ext cx="6357982" cy="52322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Recommendation NOT fully implemented</a:t>
            </a:r>
            <a:endParaRPr lang="en-GB" sz="2800" b="1" dirty="0">
              <a:solidFill>
                <a:schemeClr val="accent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97582" y="36505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13/29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253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8" name="Picture 7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4 - Ορθογώνιο"/>
          <p:cNvSpPr/>
          <p:nvPr/>
        </p:nvSpPr>
        <p:spPr>
          <a:xfrm>
            <a:off x="0" y="1412776"/>
            <a:ext cx="9144000" cy="523220"/>
          </a:xfrm>
          <a:prstGeom prst="rect">
            <a:avLst/>
          </a:prstGeom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Agenda Item </a:t>
            </a:r>
            <a:r>
              <a:rPr lang="en-US" sz="2800" b="1" spc="300" dirty="0" smtClean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6.1</a:t>
            </a: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: </a:t>
            </a: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Files opened</a:t>
            </a:r>
            <a:r>
              <a:rPr lang="en-US" sz="2800" b="1" spc="300" dirty="0">
                <a:ln>
                  <a:solidFill>
                    <a:schemeClr val="tx2"/>
                  </a:solidFill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+mn-cs"/>
              </a:rPr>
              <a:t> </a:t>
            </a:r>
          </a:p>
        </p:txBody>
      </p:sp>
      <p:sp>
        <p:nvSpPr>
          <p:cNvPr id="7" name="4 - Ορθογώνιο"/>
          <p:cNvSpPr/>
          <p:nvPr/>
        </p:nvSpPr>
        <p:spPr>
          <a:xfrm>
            <a:off x="971600" y="2500681"/>
            <a:ext cx="7488832" cy="1754326"/>
          </a:xfrm>
          <a:prstGeom prst="rect">
            <a:avLst/>
          </a:prstGeom>
          <a:solidFill>
            <a:srgbClr val="FFFFFF">
              <a:alpha val="50196"/>
            </a:srgbClr>
          </a:solidFill>
          <a:effectLst/>
        </p:spPr>
        <p:txBody>
          <a:bodyPr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Turkey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: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Degradation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of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nesting 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beaches in </a:t>
            </a:r>
            <a:r>
              <a:rPr lang="en-US" sz="3600" b="1" dirty="0" err="1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Fethiye</a:t>
            </a:r>
            <a:r>
              <a:rPr 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&amp; </a:t>
            </a:r>
            <a:r>
              <a:rPr lang="en-US" sz="3600" b="1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Patara</a:t>
            </a:r>
            <a:r>
              <a:rPr lang="en-US" sz="3600" b="1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Specially Protected Areas</a:t>
            </a:r>
            <a:endParaRPr lang="en-US" sz="3600" b="1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+mj-lt"/>
              <a:ea typeface="+mj-ea"/>
              <a:cs typeface="+mj-cs"/>
            </a:endParaRPr>
          </a:p>
        </p:txBody>
      </p:sp>
      <p:pic>
        <p:nvPicPr>
          <p:cNvPr id="4100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3203848" y="311516"/>
            <a:ext cx="25749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9512" y="4509120"/>
            <a:ext cx="88747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2400" b="1" dirty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l-GR" sz="2400" b="1" dirty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sz="2400" b="1" dirty="0" err="1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</a:t>
            </a:r>
            <a:r>
              <a:rPr lang="en-US" sz="2400" b="1" dirty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Meeting of the Standing Committee </a:t>
            </a:r>
          </a:p>
          <a:p>
            <a:pPr algn="ctr">
              <a:defRPr/>
            </a:pPr>
            <a:r>
              <a:rPr lang="en-US" sz="2400" b="1" dirty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of the Bern Convention</a:t>
            </a:r>
          </a:p>
          <a:p>
            <a:pPr algn="ctr">
              <a:defRPr/>
            </a:pPr>
            <a:r>
              <a:rPr lang="el-GR" sz="2400" b="1" dirty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3-6</a:t>
            </a:r>
            <a:r>
              <a:rPr lang="en-US" sz="2400" b="1" dirty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December 2019</a:t>
            </a:r>
            <a:r>
              <a:rPr lang="el-GR" sz="2400" b="1" dirty="0">
                <a:ln w="19050"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400" b="1" dirty="0">
              <a:ln w="19050"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920059" y="134194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14/29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85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20553" y="-106422"/>
            <a:ext cx="9324528" cy="7101406"/>
            <a:chOff x="-465622" y="-375176"/>
            <a:chExt cx="9649072" cy="7208819"/>
          </a:xfrm>
        </p:grpSpPr>
        <p:pic>
          <p:nvPicPr>
            <p:cNvPr id="17" name="Picture 16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just"/>
            <a:r>
              <a:rPr lang="en-GB" sz="2700" u="sng" dirty="0" err="1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NO. 183.1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Stop further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development of permanent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structures (buildings, shipyard, jetties, etc.)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7110" y="100331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7110" y="311627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97110" y="311627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7884368" y="61064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15/29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866" y="2206927"/>
            <a:ext cx="4556788" cy="256440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-90264" y="1191727"/>
            <a:ext cx="84345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New business on severely degraded nesting beach &amp; disturbances increased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115616" y="4449489"/>
            <a:ext cx="450215" cy="18986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indent="-6350" algn="l">
              <a:lnSpc>
                <a:spcPct val="107000"/>
              </a:lnSpc>
              <a:spcAft>
                <a:spcPts val="800"/>
              </a:spcAft>
            </a:pPr>
            <a:r>
              <a:rPr lang="en-US" sz="1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2019</a:t>
            </a:r>
            <a:endParaRPr lang="en-US" sz="11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5615" y="3254416"/>
            <a:ext cx="450215" cy="189865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>
            <a:noAutofit/>
          </a:bodyPr>
          <a:lstStyle/>
          <a:p>
            <a:pPr marL="6350" indent="-6350" algn="l">
              <a:lnSpc>
                <a:spcPct val="107000"/>
              </a:lnSpc>
              <a:spcAft>
                <a:spcPts val="800"/>
              </a:spcAft>
            </a:pPr>
            <a:r>
              <a:rPr lang="en-US" sz="1200" b="1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2003</a:t>
            </a:r>
            <a:endParaRPr lang="en-US" sz="110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-30289" y="4826675"/>
            <a:ext cx="4572000" cy="203132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Fethiye SPA. </a:t>
            </a:r>
            <a:r>
              <a:rPr lang="en-US" b="1" dirty="0" err="1">
                <a:solidFill>
                  <a:srgbClr val="FF0000"/>
                </a:solidFill>
              </a:rPr>
              <a:t>Çalış</a:t>
            </a:r>
            <a:r>
              <a:rPr lang="en-US" b="1" dirty="0">
                <a:solidFill>
                  <a:srgbClr val="FF0000"/>
                </a:solidFill>
              </a:rPr>
              <a:t> Section B. Google Earth 2003 – 2019 satellite imagery comparison shows the continual coastal build-up, planting of sandy area and occupation of nesting beach, in conflict with Recommendations. Note that the sandy area (nesting zone) has been </a:t>
            </a:r>
            <a:r>
              <a:rPr lang="en-US" b="1" dirty="0" smtClean="0">
                <a:solidFill>
                  <a:srgbClr val="FF0000"/>
                </a:solidFill>
              </a:rPr>
              <a:t>occupied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227748"/>
            <a:ext cx="4589190" cy="2543583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4541711" y="485324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Fethiye SPA. </a:t>
            </a:r>
            <a:r>
              <a:rPr lang="en-US" b="1" dirty="0" err="1">
                <a:solidFill>
                  <a:srgbClr val="FF0000"/>
                </a:solidFill>
              </a:rPr>
              <a:t>Karatas</a:t>
            </a:r>
            <a:r>
              <a:rPr lang="en-US" b="1" dirty="0">
                <a:solidFill>
                  <a:srgbClr val="FF0000"/>
                </a:solidFill>
              </a:rPr>
              <a:t>. </a:t>
            </a:r>
            <a:r>
              <a:rPr lang="en-US" b="1" dirty="0">
                <a:solidFill>
                  <a:srgbClr val="FF0000"/>
                </a:solidFill>
              </a:rPr>
              <a:t>Building plans for four new </a:t>
            </a:r>
            <a:r>
              <a:rPr lang="en-US" b="1" dirty="0" smtClean="0">
                <a:solidFill>
                  <a:srgbClr val="FF0000"/>
                </a:solidFill>
              </a:rPr>
              <a:t>hotels. Thousands of new rooms and visitors degrading the previously pristine beach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15" name="Picture 1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9545" y="-30742"/>
            <a:ext cx="9144000" cy="1143000"/>
          </a:xfrm>
        </p:spPr>
        <p:txBody>
          <a:bodyPr>
            <a:noAutofit/>
          </a:bodyPr>
          <a:lstStyle/>
          <a:p>
            <a:pPr algn="just"/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 183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1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Stop further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development of permanent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structures (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buildings, shipyard, jetties, etc.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)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7110" y="100331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7110" y="311627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97110" y="311627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2" name="11 - Εικόνα" descr="C:\Users\user\Documents\WORKING\MEDASSET\CAMPAIGNS\Fethiye 2007-\Report\2018 report\FETHIYE\C180048.JPG"/>
          <p:cNvPicPr/>
          <p:nvPr/>
        </p:nvPicPr>
        <p:blipFill>
          <a:blip r:embed="rId3" cstate="print">
            <a:lum bright="10000" contrast="10000"/>
          </a:blip>
          <a:srcRect t="30377"/>
          <a:stretch>
            <a:fillRect/>
          </a:stretch>
        </p:blipFill>
        <p:spPr bwMode="auto">
          <a:xfrm>
            <a:off x="4604463" y="920339"/>
            <a:ext cx="4499992" cy="2315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12 - Εικόνα" descr="C:\Users\user\Documents\WORKING\MEDASSET\CAMPAIGNS\Fethiye 2007-\Report\2018 report\FETHIYE\C180070.JPG"/>
          <p:cNvPicPr/>
          <p:nvPr/>
        </p:nvPicPr>
        <p:blipFill>
          <a:blip r:embed="rId4" cstate="print"/>
          <a:srcRect t="39468" b="9978"/>
          <a:stretch>
            <a:fillRect/>
          </a:stretch>
        </p:blipFill>
        <p:spPr bwMode="auto">
          <a:xfrm>
            <a:off x="-36532" y="945293"/>
            <a:ext cx="4536504" cy="2298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lum contrast="22000"/>
          </a:blip>
          <a:stretch>
            <a:fillRect/>
          </a:stretch>
        </p:blipFill>
        <p:spPr>
          <a:xfrm>
            <a:off x="-60868" y="3590392"/>
            <a:ext cx="4540407" cy="208595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8000"/>
                    </a14:imgEffect>
                    <a14:imgEffect>
                      <a14:brightnessContrast contras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0304" y="3561377"/>
            <a:ext cx="4499991" cy="2123715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7927798" y="-87359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16/29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36950" y="5743504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</a:rPr>
              <a:t>Fethiye</a:t>
            </a:r>
            <a:r>
              <a:rPr lang="en-US" b="1" dirty="0">
                <a:solidFill>
                  <a:srgbClr val="FF0000"/>
                </a:solidFill>
              </a:rPr>
              <a:t> SPA. </a:t>
            </a:r>
            <a:r>
              <a:rPr lang="en-US" b="1" dirty="0" err="1">
                <a:solidFill>
                  <a:srgbClr val="FF0000"/>
                </a:solidFill>
              </a:rPr>
              <a:t>Karatas</a:t>
            </a:r>
            <a:r>
              <a:rPr lang="en-US" b="1" dirty="0">
                <a:solidFill>
                  <a:srgbClr val="FF0000"/>
                </a:solidFill>
              </a:rPr>
              <a:t>. Flattened </a:t>
            </a:r>
            <a:r>
              <a:rPr lang="en-US" b="1" dirty="0" smtClean="0">
                <a:solidFill>
                  <a:srgbClr val="FF0000"/>
                </a:solidFill>
              </a:rPr>
              <a:t>wetland in order </a:t>
            </a:r>
            <a:r>
              <a:rPr lang="en-US" b="1" dirty="0">
                <a:solidFill>
                  <a:srgbClr val="FF0000"/>
                </a:solidFill>
              </a:rPr>
              <a:t>to be developed. </a:t>
            </a:r>
            <a:r>
              <a:rPr lang="en-US" b="1" dirty="0" smtClean="0">
                <a:solidFill>
                  <a:srgbClr val="FF0000"/>
                </a:solidFill>
              </a:rPr>
              <a:t>Th</a:t>
            </a:r>
            <a:r>
              <a:rPr lang="en-US" b="1" dirty="0" smtClean="0">
                <a:solidFill>
                  <a:srgbClr val="FF0000"/>
                </a:solidFill>
              </a:rPr>
              <a:t>e </a:t>
            </a:r>
            <a:r>
              <a:rPr lang="en-US" b="1" dirty="0" smtClean="0">
                <a:solidFill>
                  <a:srgbClr val="FF0000"/>
                </a:solidFill>
              </a:rPr>
              <a:t>Hotel </a:t>
            </a:r>
            <a:r>
              <a:rPr lang="en-US" b="1" dirty="0">
                <a:solidFill>
                  <a:srgbClr val="FF0000"/>
                </a:solidFill>
              </a:rPr>
              <a:t>established in 2015 and expanded in </a:t>
            </a:r>
            <a:r>
              <a:rPr lang="en-US" b="1" dirty="0" smtClean="0">
                <a:solidFill>
                  <a:srgbClr val="FF0000"/>
                </a:solidFill>
              </a:rPr>
              <a:t>2019, is seen in the background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-27782" y="571417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</a:rPr>
              <a:t>Fethiye</a:t>
            </a:r>
            <a:r>
              <a:rPr lang="en-US" b="1" dirty="0">
                <a:solidFill>
                  <a:srgbClr val="FF0000"/>
                </a:solidFill>
              </a:rPr>
              <a:t> SPA. </a:t>
            </a:r>
            <a:r>
              <a:rPr lang="en-US" b="1" dirty="0" err="1">
                <a:solidFill>
                  <a:srgbClr val="FF0000"/>
                </a:solidFill>
              </a:rPr>
              <a:t>Çalış</a:t>
            </a:r>
            <a:r>
              <a:rPr lang="en-US" b="1" dirty="0">
                <a:solidFill>
                  <a:srgbClr val="FF0000"/>
                </a:solidFill>
              </a:rPr>
              <a:t> Section B. Abandoned Concrete platform on nesting beach </a:t>
            </a:r>
          </a:p>
        </p:txBody>
      </p:sp>
      <p:sp>
        <p:nvSpPr>
          <p:cNvPr id="19" name="Rectangle 18"/>
          <p:cNvSpPr/>
          <p:nvPr/>
        </p:nvSpPr>
        <p:spPr>
          <a:xfrm>
            <a:off x="735606" y="3229152"/>
            <a:ext cx="77355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Fethiye</a:t>
            </a:r>
            <a:r>
              <a:rPr lang="en-US" b="1" dirty="0">
                <a:solidFill>
                  <a:srgbClr val="FF0000"/>
                </a:solidFill>
              </a:rPr>
              <a:t> SPA. </a:t>
            </a:r>
            <a:r>
              <a:rPr lang="en-US" b="1" dirty="0" err="1">
                <a:solidFill>
                  <a:srgbClr val="FF0000"/>
                </a:solidFill>
              </a:rPr>
              <a:t>Çalış</a:t>
            </a:r>
            <a:r>
              <a:rPr lang="en-US" b="1" dirty="0">
                <a:solidFill>
                  <a:srgbClr val="FF0000"/>
                </a:solidFill>
              </a:rPr>
              <a:t> Section. Examples of jetties and cordoned water sport </a:t>
            </a:r>
            <a:r>
              <a:rPr lang="en-US" b="1" dirty="0" smtClean="0">
                <a:solidFill>
                  <a:srgbClr val="FF0000"/>
                </a:solidFill>
              </a:rPr>
              <a:t>areas 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4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21" name="Picture 20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297110" y="1003316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8"/>
          <p:cNvSpPr>
            <a:spLocks noChangeArrowheads="1"/>
          </p:cNvSpPr>
          <p:nvPr/>
        </p:nvSpPr>
        <p:spPr bwMode="auto">
          <a:xfrm>
            <a:off x="297110" y="311627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297110" y="311627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26193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0" y="47815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8555" y="-175015"/>
            <a:ext cx="944111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sz="2700" u="sng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Fethiye</a:t>
            </a:r>
            <a:r>
              <a:rPr lang="en-GB" sz="27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Rec. 183. 2</a:t>
            </a:r>
            <a:r>
              <a:rPr kumimoji="0" lang="en-US" sz="27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</a:rPr>
              <a:t>: </a:t>
            </a:r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Remove structures &amp; restore sandy areas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058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059" name="Rectangle 11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0" y="25622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061" name="Rectangle 13"/>
          <p:cNvSpPr>
            <a:spLocks noChangeArrowheads="1"/>
          </p:cNvSpPr>
          <p:nvPr/>
        </p:nvSpPr>
        <p:spPr bwMode="auto">
          <a:xfrm>
            <a:off x="0" y="4448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48555" y="6046605"/>
            <a:ext cx="8732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</a:rPr>
              <a:t>Fethiye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SPA. </a:t>
            </a:r>
            <a:r>
              <a:rPr lang="en-US" b="1" dirty="0" err="1">
                <a:solidFill>
                  <a:srgbClr val="FF0000"/>
                </a:solidFill>
              </a:rPr>
              <a:t>Karatas</a:t>
            </a:r>
            <a:r>
              <a:rPr lang="en-US" b="1" dirty="0">
                <a:solidFill>
                  <a:srgbClr val="FF0000"/>
                </a:solidFill>
              </a:rPr>
              <a:t> beach. Barut TUI </a:t>
            </a:r>
            <a:r>
              <a:rPr lang="en-US" b="1" dirty="0" err="1">
                <a:solidFill>
                  <a:srgbClr val="FF0000"/>
                </a:solidFill>
              </a:rPr>
              <a:t>Sensatori</a:t>
            </a:r>
            <a:r>
              <a:rPr lang="en-US" b="1" dirty="0">
                <a:solidFill>
                  <a:srgbClr val="FF0000"/>
                </a:solidFill>
              </a:rPr>
              <a:t> Hotel boats and watersport equipment on the nesting beach </a:t>
            </a:r>
            <a:r>
              <a:rPr lang="en-US" b="1" dirty="0" smtClean="0">
                <a:solidFill>
                  <a:srgbClr val="FF0000"/>
                </a:solidFill>
              </a:rPr>
              <a:t>are </a:t>
            </a:r>
            <a:r>
              <a:rPr lang="en-US" b="1" u="sng" dirty="0">
                <a:solidFill>
                  <a:srgbClr val="FF0000"/>
                </a:solidFill>
              </a:rPr>
              <a:t>not removed at night.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1" y="738279"/>
            <a:ext cx="4373240" cy="22860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85" y="738279"/>
            <a:ext cx="4254284" cy="227718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85" y="3674327"/>
            <a:ext cx="4254283" cy="23902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931" y="3707254"/>
            <a:ext cx="4373240" cy="2357342"/>
          </a:xfrm>
          <a:prstGeom prst="rect">
            <a:avLst/>
          </a:prstGeom>
        </p:spPr>
      </p:pic>
      <p:pic>
        <p:nvPicPr>
          <p:cNvPr id="23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448076" y="6277791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7636914" y="-48301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17/29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00990" y="3015886"/>
            <a:ext cx="87370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</a:rPr>
              <a:t>Fethiye</a:t>
            </a:r>
            <a:r>
              <a:rPr lang="en-US" b="1" dirty="0">
                <a:solidFill>
                  <a:srgbClr val="FF0000"/>
                </a:solidFill>
              </a:rPr>
              <a:t> SPA. </a:t>
            </a:r>
            <a:r>
              <a:rPr lang="en-US" b="1" dirty="0" err="1">
                <a:solidFill>
                  <a:srgbClr val="FF0000"/>
                </a:solidFill>
              </a:rPr>
              <a:t>Çalış</a:t>
            </a:r>
            <a:r>
              <a:rPr lang="en-US" b="1" dirty="0">
                <a:solidFill>
                  <a:srgbClr val="FF0000"/>
                </a:solidFill>
              </a:rPr>
              <a:t> Section B. Playground, </a:t>
            </a:r>
            <a:r>
              <a:rPr lang="en-US" b="1" dirty="0" smtClean="0">
                <a:solidFill>
                  <a:srgbClr val="FF0000"/>
                </a:solidFill>
              </a:rPr>
              <a:t>volleyball </a:t>
            </a:r>
            <a:r>
              <a:rPr lang="en-US" b="1" dirty="0">
                <a:solidFill>
                  <a:srgbClr val="FF0000"/>
                </a:solidFill>
              </a:rPr>
              <a:t>court, </a:t>
            </a:r>
            <a:r>
              <a:rPr lang="en-US" b="1" dirty="0" smtClean="0">
                <a:solidFill>
                  <a:srgbClr val="FF0000"/>
                </a:solidFill>
              </a:rPr>
              <a:t>and permanent </a:t>
            </a:r>
            <a:r>
              <a:rPr lang="en-US" b="1" dirty="0">
                <a:solidFill>
                  <a:srgbClr val="FF0000"/>
                </a:solidFill>
              </a:rPr>
              <a:t>shades have occupied nesting beach. Note camping </a:t>
            </a:r>
            <a:r>
              <a:rPr lang="en-US" b="1" dirty="0" smtClean="0">
                <a:solidFill>
                  <a:srgbClr val="FF0000"/>
                </a:solidFill>
              </a:rPr>
              <a:t>tent </a:t>
            </a:r>
            <a:r>
              <a:rPr lang="en-US" b="1" dirty="0">
                <a:solidFill>
                  <a:srgbClr val="FF0000"/>
                </a:solidFill>
              </a:rPr>
              <a:t>in </a:t>
            </a:r>
            <a:r>
              <a:rPr lang="en-US" b="1" dirty="0" smtClean="0">
                <a:solidFill>
                  <a:srgbClr val="FF0000"/>
                </a:solidFill>
              </a:rPr>
              <a:t>foreground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49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19" name="Picture 18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154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No.183.5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Map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&amp; zone the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ENTIRE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Fethiye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coast.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Enforce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furniture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removal /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stacking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2552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0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54281" name="Rectangle 9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54282" name="Rectangle 10"/>
          <p:cNvSpPr>
            <a:spLocks noChangeArrowheads="1"/>
          </p:cNvSpPr>
          <p:nvPr/>
        </p:nvSpPr>
        <p:spPr bwMode="auto">
          <a:xfrm>
            <a:off x="0" y="45148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4283" name="Rectangle 11"/>
          <p:cNvSpPr>
            <a:spLocks noChangeArrowheads="1"/>
          </p:cNvSpPr>
          <p:nvPr/>
        </p:nvSpPr>
        <p:spPr bwMode="auto">
          <a:xfrm>
            <a:off x="0" y="451485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6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347257" y="6024786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7975311" y="36504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18/29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39005" y="106275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smtClean="0">
                <a:solidFill>
                  <a:srgbClr val="FF0000"/>
                </a:solidFill>
              </a:rPr>
              <a:t>Businesses completely occupy nesting zone with dense rows of sunbeds that are not removed at night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24" name="Picture 23"/>
          <p:cNvPicPr/>
          <p:nvPr/>
        </p:nvPicPr>
        <p:blipFill>
          <a:blip r:embed="rId4"/>
          <a:stretch>
            <a:fillRect/>
          </a:stretch>
        </p:blipFill>
        <p:spPr>
          <a:xfrm>
            <a:off x="27813" y="1837097"/>
            <a:ext cx="2888003" cy="214250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78500" y="1850231"/>
            <a:ext cx="2817636" cy="21293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69262" y="1837097"/>
            <a:ext cx="2977639" cy="2142508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7345187" y="2350099"/>
            <a:ext cx="1287535" cy="151216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869263" y="3962996"/>
            <a:ext cx="318679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Note nest with cage among sunbeds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-52654" y="3962996"/>
            <a:ext cx="5848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Fethiye SPA. </a:t>
            </a:r>
            <a:r>
              <a:rPr lang="en-US" b="1" dirty="0" err="1">
                <a:solidFill>
                  <a:srgbClr val="FF0000"/>
                </a:solidFill>
              </a:rPr>
              <a:t>Çalış</a:t>
            </a:r>
            <a:r>
              <a:rPr lang="en-US" b="1" dirty="0">
                <a:solidFill>
                  <a:srgbClr val="FF0000"/>
                </a:solidFill>
              </a:rPr>
              <a:t> Section B. Sunbeds occupy the nesting beach and are not removed at night 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4725472"/>
            <a:ext cx="7373162" cy="1953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14" name="Picture 13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2" y="93775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No.183.5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Map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&amp; zone the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ENTIRE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Fethiye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coast.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Enforce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furniture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night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removal/stacking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4340" name="Rectangle 4"/>
          <p:cNvSpPr>
            <a:spLocks noChangeArrowheads="1"/>
          </p:cNvSpPr>
          <p:nvPr/>
        </p:nvSpPr>
        <p:spPr bwMode="auto">
          <a:xfrm>
            <a:off x="0" y="25527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341" name="Rectangle 5"/>
          <p:cNvSpPr>
            <a:spLocks noChangeArrowheads="1"/>
          </p:cNvSpPr>
          <p:nvPr/>
        </p:nvSpPr>
        <p:spPr bwMode="auto">
          <a:xfrm>
            <a:off x="0" y="5172075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67097" y="-30822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19/29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636" y="1714574"/>
            <a:ext cx="3201041" cy="24081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6330" y="1728756"/>
            <a:ext cx="4352526" cy="23408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9432" y="4162685"/>
            <a:ext cx="7629307" cy="205558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8258" y="1107752"/>
            <a:ext cx="82532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</a:rPr>
              <a:t>There was an increase in walkways &amp; beach furniture and no zoning </a:t>
            </a:r>
            <a:r>
              <a:rPr lang="en-US" sz="2000" b="1" dirty="0" smtClean="0">
                <a:solidFill>
                  <a:srgbClr val="FF0000"/>
                </a:solidFill>
              </a:rPr>
              <a:t>exists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61559" y="6253827"/>
            <a:ext cx="1786283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327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14" name="Picture 13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450" y="1276311"/>
            <a:ext cx="9017000" cy="4737100"/>
          </a:xfrm>
          <a:prstGeom prst="rect">
            <a:avLst/>
          </a:prstGeom>
        </p:spPr>
      </p:pic>
      <p:sp>
        <p:nvSpPr>
          <p:cNvPr id="6" name="Oval 2"/>
          <p:cNvSpPr>
            <a:spLocks noChangeArrowheads="1"/>
          </p:cNvSpPr>
          <p:nvPr/>
        </p:nvSpPr>
        <p:spPr bwMode="auto">
          <a:xfrm>
            <a:off x="2143224" y="2420888"/>
            <a:ext cx="504056" cy="720080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306094" y="2527196"/>
            <a:ext cx="144016" cy="144016"/>
          </a:xfrm>
          <a:prstGeom prst="ellipse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224659" y="2456795"/>
            <a:ext cx="28803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4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7504" y="260648"/>
            <a:ext cx="8765480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Fethiye &amp; Patara are among most important </a:t>
            </a:r>
            <a:b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</a:b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Arial" panose="020B0604020202020204" pitchFamily="34" charset="0"/>
              </a:rPr>
              <a:t>sea turtle nesting beaches in Turkey  </a:t>
            </a:r>
          </a:p>
        </p:txBody>
      </p:sp>
      <p:pic>
        <p:nvPicPr>
          <p:cNvPr id="11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6569075" y="5934890"/>
            <a:ext cx="25749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Oval 2"/>
          <p:cNvSpPr>
            <a:spLocks noChangeArrowheads="1"/>
          </p:cNvSpPr>
          <p:nvPr/>
        </p:nvSpPr>
        <p:spPr bwMode="auto">
          <a:xfrm>
            <a:off x="251520" y="4797152"/>
            <a:ext cx="1368152" cy="576063"/>
          </a:xfrm>
          <a:prstGeom prst="ellips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252905" y="-75465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641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16" name="Picture 15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2418" y="-37936"/>
            <a:ext cx="9144000" cy="1143000"/>
          </a:xfrm>
        </p:spPr>
        <p:txBody>
          <a:bodyPr>
            <a:noAutofit/>
          </a:bodyPr>
          <a:lstStyle/>
          <a:p>
            <a:pPr algn="just"/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 183.6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Prohibit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furniture, structures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or facilities on the sandy zones of Akgöl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beach 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5536" y="1487007"/>
            <a:ext cx="746261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b="1" dirty="0" smtClean="0">
                <a:solidFill>
                  <a:schemeClr val="bg1"/>
                </a:solidFill>
              </a:rPr>
              <a:t>Pavilions remain on </a:t>
            </a:r>
            <a:r>
              <a:rPr lang="en-US" sz="2000" b="1" dirty="0">
                <a:solidFill>
                  <a:schemeClr val="bg1"/>
                </a:solidFill>
              </a:rPr>
              <a:t>nesting </a:t>
            </a:r>
            <a:r>
              <a:rPr lang="en-US" sz="2000" b="1" dirty="0" smtClean="0">
                <a:solidFill>
                  <a:schemeClr val="bg1"/>
                </a:solidFill>
              </a:rPr>
              <a:t>hotspot increased since 2015</a:t>
            </a:r>
            <a:endParaRPr lang="en-US" sz="2800" b="1" dirty="0"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" y="1020831"/>
            <a:ext cx="8971405" cy="1912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31636" y="2072457"/>
            <a:ext cx="3326284" cy="393205"/>
          </a:xfrm>
          <a:prstGeom prst="rect">
            <a:avLst/>
          </a:prstGeom>
          <a:noFill/>
          <a:ln w="38100">
            <a:solidFill>
              <a:srgbClr val="FF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5057920" y="1980903"/>
            <a:ext cx="1074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nests</a:t>
            </a:r>
            <a:endParaRPr lang="en-US" sz="28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" y="3548952"/>
            <a:ext cx="4659752" cy="22811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7731" y="3578150"/>
            <a:ext cx="4426269" cy="2251933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192519" y="-111189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20/29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-47528" y="2963319"/>
            <a:ext cx="912911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</a:rPr>
              <a:t>Fethiye</a:t>
            </a:r>
            <a:r>
              <a:rPr lang="en-US" b="1" dirty="0">
                <a:solidFill>
                  <a:srgbClr val="FF0000"/>
                </a:solidFill>
              </a:rPr>
              <a:t> SPA. </a:t>
            </a:r>
            <a:r>
              <a:rPr lang="en-US" b="1" dirty="0" err="1">
                <a:solidFill>
                  <a:srgbClr val="FF0000"/>
                </a:solidFill>
              </a:rPr>
              <a:t>Akgöl</a:t>
            </a:r>
            <a:r>
              <a:rPr lang="en-US" b="1" dirty="0">
                <a:solidFill>
                  <a:srgbClr val="FF0000"/>
                </a:solidFill>
              </a:rPr>
              <a:t> (early a.m. before beach users arrive). Nesting hotspot occupied by a row of wooden pavilions. Note the numerous marked nests and the research team on </a:t>
            </a:r>
            <a:r>
              <a:rPr lang="en-US" b="1" dirty="0" smtClean="0">
                <a:solidFill>
                  <a:srgbClr val="FF0000"/>
                </a:solidFill>
              </a:rPr>
              <a:t>the beach 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2" y="581743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Fethiye</a:t>
            </a:r>
            <a:r>
              <a:rPr lang="en-US" b="1" dirty="0">
                <a:solidFill>
                  <a:srgbClr val="FF0000"/>
                </a:solidFill>
              </a:rPr>
              <a:t> SPA. </a:t>
            </a:r>
            <a:r>
              <a:rPr lang="en-US" b="1" dirty="0" err="1">
                <a:solidFill>
                  <a:srgbClr val="FF0000"/>
                </a:solidFill>
              </a:rPr>
              <a:t>Akgöl</a:t>
            </a:r>
            <a:r>
              <a:rPr lang="en-US" b="1" dirty="0">
                <a:solidFill>
                  <a:srgbClr val="FF0000"/>
                </a:solidFill>
              </a:rPr>
              <a:t>. Bathroom facilities, tents, sunbeds and parasols, picnic tables and a boat on the nesting </a:t>
            </a:r>
            <a:r>
              <a:rPr lang="en-US" b="1" dirty="0" smtClean="0">
                <a:solidFill>
                  <a:srgbClr val="FF0000"/>
                </a:solidFill>
              </a:rPr>
              <a:t>beach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98440" y="578167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Akgöl.Volleyball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>
                <a:solidFill>
                  <a:srgbClr val="FF0000"/>
                </a:solidFill>
              </a:rPr>
              <a:t>court, boardwalks, permanent shades, tables, and plantations on </a:t>
            </a:r>
            <a:r>
              <a:rPr lang="en-US" b="1" dirty="0" smtClean="0">
                <a:solidFill>
                  <a:srgbClr val="FF0000"/>
                </a:solidFill>
              </a:rPr>
              <a:t>the nesting </a:t>
            </a:r>
            <a:r>
              <a:rPr lang="en-US" b="1" dirty="0">
                <a:solidFill>
                  <a:srgbClr val="FF0000"/>
                </a:solidFill>
              </a:rPr>
              <a:t>beach by new </a:t>
            </a:r>
            <a:r>
              <a:rPr lang="en-US" b="1" dirty="0" smtClean="0">
                <a:solidFill>
                  <a:srgbClr val="FF0000"/>
                </a:solidFill>
              </a:rPr>
              <a:t>business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103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27894" y="-127431"/>
            <a:ext cx="9324528" cy="7101408"/>
            <a:chOff x="-465622" y="-375176"/>
            <a:chExt cx="9649072" cy="7208819"/>
          </a:xfrm>
        </p:grpSpPr>
        <p:pic>
          <p:nvPicPr>
            <p:cNvPr id="14" name="Picture 13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7320" y="-88896"/>
            <a:ext cx="7710575" cy="1008876"/>
          </a:xfrm>
        </p:spPr>
        <p:txBody>
          <a:bodyPr>
            <a:noAutofit/>
          </a:bodyPr>
          <a:lstStyle/>
          <a:p>
            <a:pPr algn="ctr"/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 183.3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Stop sand extraction 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857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55298" name="Εικόνα 3" descr="Y18006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6000"/>
                    </a14:imgEffect>
                    <a14:imgEffect>
                      <a14:brightnessContrast contrast="10000"/>
                    </a14:imgEffect>
                  </a14:imgLayer>
                </a14:imgProps>
              </a:ext>
            </a:extLst>
          </a:blip>
          <a:srcRect t="35698"/>
          <a:stretch>
            <a:fillRect/>
          </a:stretch>
        </p:blipFill>
        <p:spPr bwMode="auto">
          <a:xfrm>
            <a:off x="0" y="968684"/>
            <a:ext cx="4587004" cy="2762250"/>
          </a:xfrm>
          <a:prstGeom prst="rect">
            <a:avLst/>
          </a:prstGeom>
          <a:noFill/>
        </p:spPr>
      </p:pic>
      <p:pic>
        <p:nvPicPr>
          <p:cNvPr id="55297" name="Εικόνα 4" descr="C18008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0000"/>
                    </a14:imgEffect>
                  </a14:imgLayer>
                </a14:imgProps>
              </a:ext>
            </a:extLst>
          </a:blip>
          <a:srcRect t="7144"/>
          <a:stretch>
            <a:fillRect/>
          </a:stretch>
        </p:blipFill>
        <p:spPr bwMode="auto">
          <a:xfrm>
            <a:off x="30009" y="4026017"/>
            <a:ext cx="4556995" cy="2762250"/>
          </a:xfrm>
          <a:prstGeom prst="rect">
            <a:avLst/>
          </a:prstGeom>
          <a:noFill/>
        </p:spPr>
      </p:pic>
      <p:sp>
        <p:nvSpPr>
          <p:cNvPr id="55299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pic>
        <p:nvPicPr>
          <p:cNvPr id="11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236296" y="6035527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4592578" y="5030188"/>
            <a:ext cx="46531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vidence </a:t>
            </a:r>
            <a:r>
              <a:rPr lang="en-US" b="1" dirty="0">
                <a:solidFill>
                  <a:srgbClr val="FF0000"/>
                </a:solidFill>
              </a:rPr>
              <a:t>of sand </a:t>
            </a:r>
            <a:r>
              <a:rPr lang="en-US" b="1" dirty="0" smtClean="0">
                <a:solidFill>
                  <a:srgbClr val="FF0000"/>
                </a:solidFill>
              </a:rPr>
              <a:t>removal between </a:t>
            </a:r>
            <a:r>
              <a:rPr lang="en-US" b="1" dirty="0">
                <a:solidFill>
                  <a:srgbClr val="FF0000"/>
                </a:solidFill>
              </a:rPr>
              <a:t>Barut and the cleared wetland</a:t>
            </a:r>
          </a:p>
        </p:txBody>
      </p:sp>
      <p:sp>
        <p:nvSpPr>
          <p:cNvPr id="5" name="Rectangle 4"/>
          <p:cNvSpPr/>
          <p:nvPr/>
        </p:nvSpPr>
        <p:spPr>
          <a:xfrm>
            <a:off x="4624634" y="20665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Aft>
                <a:spcPts val="1200"/>
              </a:spcAft>
            </a:pPr>
            <a:r>
              <a:rPr lang="en-US" b="1" dirty="0">
                <a:solidFill>
                  <a:srgbClr val="FF0000"/>
                </a:solidFill>
              </a:rPr>
              <a:t>E</a:t>
            </a:r>
            <a:r>
              <a:rPr lang="en-US" b="1" dirty="0" smtClean="0">
                <a:solidFill>
                  <a:srgbClr val="FF0000"/>
                </a:solidFill>
              </a:rPr>
              <a:t>vidence </a:t>
            </a:r>
            <a:r>
              <a:rPr lang="en-US" b="1" dirty="0">
                <a:solidFill>
                  <a:srgbClr val="FF0000"/>
                </a:solidFill>
              </a:rPr>
              <a:t>of digging and sand/gravel </a:t>
            </a:r>
            <a:r>
              <a:rPr lang="en-US" b="1" dirty="0" smtClean="0">
                <a:solidFill>
                  <a:srgbClr val="FF0000"/>
                </a:solidFill>
              </a:rPr>
              <a:t>removal </a:t>
            </a:r>
            <a:r>
              <a:rPr lang="en-US" b="1" dirty="0">
                <a:solidFill>
                  <a:srgbClr val="FF0000"/>
                </a:solidFill>
              </a:rPr>
              <a:t>around the river </a:t>
            </a:r>
            <a:r>
              <a:rPr lang="en-US" b="1" dirty="0" smtClean="0">
                <a:solidFill>
                  <a:srgbClr val="FF0000"/>
                </a:solidFill>
              </a:rPr>
              <a:t>mouth, </a:t>
            </a:r>
            <a:r>
              <a:rPr lang="en-US" b="1" dirty="0">
                <a:solidFill>
                  <a:srgbClr val="FF0000"/>
                </a:solidFill>
              </a:rPr>
              <a:t>between </a:t>
            </a:r>
            <a:r>
              <a:rPr lang="en-US" b="1" dirty="0" err="1">
                <a:solidFill>
                  <a:srgbClr val="FF0000"/>
                </a:solidFill>
              </a:rPr>
              <a:t>Yanıklar</a:t>
            </a:r>
            <a:r>
              <a:rPr lang="en-US" b="1" dirty="0">
                <a:solidFill>
                  <a:srgbClr val="FF0000"/>
                </a:solidFill>
              </a:rPr>
              <a:t> and </a:t>
            </a:r>
            <a:r>
              <a:rPr lang="en-US" b="1" dirty="0" err="1">
                <a:solidFill>
                  <a:srgbClr val="FF0000"/>
                </a:solidFill>
              </a:rPr>
              <a:t>Akgöl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7853255" y="-32938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21/29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3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14" name="Picture 13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5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pPr algn="just"/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183. 4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Remove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planted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vegetation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5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385762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1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448346" y="6297612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0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22" y="1417639"/>
            <a:ext cx="4430978" cy="38765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9000"/>
                    </a14:imgEffect>
                    <a14:imgEffect>
                      <a14:brightnessContrast contras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417637"/>
            <a:ext cx="4498014" cy="3876561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8063255" y="-4466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22/29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9444" y="536615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+mj-lt"/>
              </a:rPr>
              <a:t>Fethiye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SPA.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Karatas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. Barut hotel pavilions, boardwalks, sunbeds and lawn planted on sand inside nesting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zone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861972" y="5366153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j-lt"/>
              </a:rPr>
              <a:t>Çalış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Section B. Palm tree on nesting beach continues to be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irrigated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178234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14" name="Picture 13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141812" y="-121704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183. 7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Reduce light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pollution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9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352935" y="6170822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" y="966695"/>
            <a:ext cx="2775730" cy="2135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5681" y="966695"/>
            <a:ext cx="2576854" cy="2166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3" y="3161851"/>
            <a:ext cx="3256883" cy="16283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188" y="3161851"/>
            <a:ext cx="3123964" cy="162831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63" y="4881015"/>
            <a:ext cx="5123312" cy="1860353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7972991" y="14251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23/29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692623" y="1582167"/>
            <a:ext cx="338812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Fethiye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SPA.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Yaniklar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. Jetty (left) and hotel (right)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lights 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597970" y="3304059"/>
            <a:ext cx="263235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Fethiye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SPA.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Çalış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. Section B. Beach bar lights on the nesting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beach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183175" y="5142448"/>
            <a:ext cx="36643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Fethiye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SPA.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Çalış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. Section A. Light pollution on the nesting beach. Note nest sign on cage (red circle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)</a:t>
            </a:r>
            <a:endParaRPr lang="en-US" sz="2000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678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98465" y="-243411"/>
            <a:ext cx="9324528" cy="7101408"/>
            <a:chOff x="-465622" y="-375176"/>
            <a:chExt cx="9649072" cy="7208819"/>
          </a:xfrm>
        </p:grpSpPr>
        <p:pic>
          <p:nvPicPr>
            <p:cNvPr id="21" name="Picture 20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4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82063" y="57795"/>
            <a:ext cx="9144000" cy="1143000"/>
          </a:xfrm>
        </p:spPr>
        <p:txBody>
          <a:bodyPr>
            <a:noAutofit/>
          </a:bodyPr>
          <a:lstStyle/>
          <a:p>
            <a:pPr algn="just"/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 183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8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Build permanent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road barriers,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designate parking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&amp;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picnic areas away from 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beach</a:t>
            </a:r>
            <a:endParaRPr lang="en-US" sz="27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64088" y="2640484"/>
            <a:ext cx="364330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+mn-lt"/>
                <a:cs typeface="+mn-cs"/>
              </a:rPr>
              <a:t> </a:t>
            </a:r>
            <a:endParaRPr lang="en-US" sz="2400" b="1" dirty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>
            <a:off x="0" y="28670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53054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80402" y="6463826"/>
            <a:ext cx="546534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Fethiye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SPA.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Çalış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Section B. Vehicle access </a:t>
            </a:r>
            <a:r>
              <a:rPr lang="en-US" sz="2000" b="1" dirty="0" smtClean="0">
                <a:solidFill>
                  <a:srgbClr val="FF0000"/>
                </a:solidFill>
                <a:latin typeface="+mj-lt"/>
              </a:rPr>
              <a:t>point</a:t>
            </a:r>
            <a:endParaRPr lang="el-GR" sz="2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25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377984" y="5934502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51" y="4461982"/>
            <a:ext cx="4964201" cy="20049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452" y="1861622"/>
            <a:ext cx="4353412" cy="2163250"/>
          </a:xfrm>
          <a:prstGeom prst="rect">
            <a:avLst/>
          </a:prstGeom>
        </p:spPr>
      </p:pic>
      <p:sp>
        <p:nvSpPr>
          <p:cNvPr id="22" name="Rectangle 10"/>
          <p:cNvSpPr/>
          <p:nvPr/>
        </p:nvSpPr>
        <p:spPr>
          <a:xfrm>
            <a:off x="-2071" y="2105457"/>
            <a:ext cx="164493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 tracks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616884" y="2489837"/>
            <a:ext cx="642942" cy="71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937" y="1847567"/>
            <a:ext cx="4320480" cy="2177305"/>
          </a:xfrm>
          <a:prstGeom prst="rect">
            <a:avLst/>
          </a:prstGeom>
        </p:spPr>
      </p:pic>
      <p:sp>
        <p:nvSpPr>
          <p:cNvPr id="18" name="Rectangle 10"/>
          <p:cNvSpPr/>
          <p:nvPr/>
        </p:nvSpPr>
        <p:spPr>
          <a:xfrm>
            <a:off x="5145419" y="2447834"/>
            <a:ext cx="158193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Vehicle tracks</a:t>
            </a:r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5936388" y="2877266"/>
            <a:ext cx="642942" cy="7143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-65829" y="1080325"/>
            <a:ext cx="91387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1200"/>
              </a:spcAft>
            </a:pPr>
            <a:r>
              <a:rPr lang="en-US" sz="2400" b="1" dirty="0">
                <a:solidFill>
                  <a:srgbClr val="FF0000"/>
                </a:solidFill>
              </a:rPr>
              <a:t>Due to lack of barriers, vehicles </a:t>
            </a:r>
            <a:r>
              <a:rPr lang="en-US" sz="2400" b="1" dirty="0" smtClean="0">
                <a:solidFill>
                  <a:srgbClr val="FF0000"/>
                </a:solidFill>
              </a:rPr>
              <a:t>drive </a:t>
            </a:r>
            <a:r>
              <a:rPr lang="en-US" sz="2400" b="1" dirty="0">
                <a:solidFill>
                  <a:srgbClr val="FF0000"/>
                </a:solidFill>
              </a:rPr>
              <a:t>on most of the nesting beaches</a:t>
            </a:r>
            <a:endParaRPr lang="en-US" sz="2400" b="1" dirty="0">
              <a:solidFill>
                <a:srgbClr val="00B05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992089" y="-113481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24/29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6394" y="4027074"/>
            <a:ext cx="88215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Fethiye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SPA. Vehicle tracks on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Akgöl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(left) and </a:t>
            </a:r>
            <a:r>
              <a:rPr lang="en-US" sz="2000" b="1" dirty="0" err="1">
                <a:solidFill>
                  <a:srgbClr val="FF0000"/>
                </a:solidFill>
                <a:latin typeface="+mj-lt"/>
              </a:rPr>
              <a:t>Karatas</a:t>
            </a:r>
            <a:r>
              <a:rPr lang="en-US" sz="2000" b="1" dirty="0">
                <a:solidFill>
                  <a:srgbClr val="FF0000"/>
                </a:solidFill>
                <a:latin typeface="+mj-lt"/>
              </a:rPr>
              <a:t> (right) nesting beach </a:t>
            </a:r>
          </a:p>
        </p:txBody>
      </p:sp>
    </p:spTree>
    <p:extLst>
      <p:ext uri="{BB962C8B-B14F-4D97-AF65-F5344CB8AC3E}">
        <p14:creationId xmlns:p14="http://schemas.microsoft.com/office/powerpoint/2010/main" val="2213750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844" y="-122228"/>
            <a:ext cx="9327688" cy="7102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5460" y="337288"/>
            <a:ext cx="9144000" cy="1143000"/>
          </a:xfrm>
        </p:spPr>
        <p:txBody>
          <a:bodyPr>
            <a:noAutofit/>
          </a:bodyPr>
          <a:lstStyle/>
          <a:p>
            <a:pPr algn="just"/>
            <a:r>
              <a:rPr lang="en-GB" sz="2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 </a:t>
            </a:r>
            <a:r>
              <a:rPr lang="en-GB" sz="2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</a:t>
            </a:r>
            <a:r>
              <a:rPr lang="en-GB" sz="2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 183.11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Prohibit </a:t>
            </a:r>
            <a:r>
              <a:rPr 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camping &amp; bonfires, set </a:t>
            </a:r>
            <a:r>
              <a:rPr lang="en-US" sz="2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appropriate time limits for </a:t>
            </a:r>
            <a:r>
              <a:rPr 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beach </a:t>
            </a:r>
            <a:r>
              <a:rPr 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bars’ </a:t>
            </a:r>
            <a:r>
              <a:rPr 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operation at night </a:t>
            </a:r>
            <a:endParaRPr lang="en-US" sz="2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0" y="21621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0" y="404812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Rectangle 7"/>
          <p:cNvSpPr>
            <a:spLocks noChangeArrowheads="1"/>
          </p:cNvSpPr>
          <p:nvPr/>
        </p:nvSpPr>
        <p:spPr bwMode="auto">
          <a:xfrm>
            <a:off x="0" y="57435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6139" y="2553948"/>
            <a:ext cx="4251796" cy="30312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669" y="2564439"/>
            <a:ext cx="4452695" cy="30312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99592" y="1375973"/>
            <a:ext cx="806489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</a:rPr>
              <a:t>Camping, picnics &amp; bonfires observed on all nesting beaches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b="1" dirty="0" smtClean="0">
                <a:solidFill>
                  <a:srgbClr val="FF0000"/>
                </a:solidFill>
              </a:rPr>
              <a:t>No night </a:t>
            </a:r>
            <a:r>
              <a:rPr lang="en-GB" sz="2000" b="1" dirty="0">
                <a:solidFill>
                  <a:srgbClr val="FF0000"/>
                </a:solidFill>
              </a:rPr>
              <a:t>time restrictions for operation of beach businesses </a:t>
            </a:r>
            <a:endParaRPr lang="en-US" sz="2000" b="1" dirty="0">
              <a:solidFill>
                <a:srgbClr val="FF0000"/>
              </a:solidFill>
            </a:endParaRPr>
          </a:p>
        </p:txBody>
      </p:sp>
      <p:pic>
        <p:nvPicPr>
          <p:cNvPr id="13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352935" y="6170822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8007795" y="-35579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25/29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0285" y="5743575"/>
            <a:ext cx="85689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b="1" dirty="0" err="1">
                <a:solidFill>
                  <a:srgbClr val="FF0000"/>
                </a:solidFill>
              </a:rPr>
              <a:t>Fethiye</a:t>
            </a:r>
            <a:r>
              <a:rPr lang="en-US" sz="2000" b="1" dirty="0">
                <a:solidFill>
                  <a:srgbClr val="FF0000"/>
                </a:solidFill>
              </a:rPr>
              <a:t> SPA. Camping on the nesting beach in </a:t>
            </a:r>
            <a:r>
              <a:rPr lang="en-US" sz="2000" b="1" dirty="0" err="1">
                <a:solidFill>
                  <a:srgbClr val="FF0000"/>
                </a:solidFill>
              </a:rPr>
              <a:t>Agkol</a:t>
            </a:r>
            <a:r>
              <a:rPr lang="en-US" sz="2000" b="1" dirty="0">
                <a:solidFill>
                  <a:srgbClr val="FF0000"/>
                </a:solidFill>
              </a:rPr>
              <a:t> (left) and </a:t>
            </a:r>
            <a:r>
              <a:rPr lang="en-US" sz="2000" b="1" dirty="0" err="1">
                <a:solidFill>
                  <a:srgbClr val="FF0000"/>
                </a:solidFill>
              </a:rPr>
              <a:t>Calis</a:t>
            </a:r>
            <a:r>
              <a:rPr lang="en-US" sz="2000" b="1" dirty="0">
                <a:solidFill>
                  <a:srgbClr val="FF0000"/>
                </a:solidFill>
              </a:rPr>
              <a:t> B (right</a:t>
            </a:r>
            <a:r>
              <a:rPr lang="en-US" sz="2000" b="1" dirty="0" smtClean="0">
                <a:solidFill>
                  <a:srgbClr val="FF0000"/>
                </a:solidFill>
              </a:rPr>
              <a:t>)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8491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517091" y="-568472"/>
            <a:ext cx="9751354" cy="7426472"/>
            <a:chOff x="-465622" y="-375176"/>
            <a:chExt cx="9649072" cy="7208819"/>
          </a:xfrm>
        </p:grpSpPr>
        <p:pic>
          <p:nvPicPr>
            <p:cNvPr id="8" name="Picture 7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67662" y="49996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GB" sz="2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Fethiye </a:t>
            </a:r>
            <a:r>
              <a:rPr lang="en-GB" sz="2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Rec. </a:t>
            </a:r>
            <a:r>
              <a:rPr lang="en-GB" sz="26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 183.15</a:t>
            </a:r>
            <a:r>
              <a:rPr lang="en-US" sz="2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</a:t>
            </a:r>
            <a:r>
              <a:rPr lang="en-US" sz="2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Improve information to local community and tourists about sea turtle nesting and sustainable use of the beach.</a:t>
            </a:r>
            <a:endParaRPr lang="en-US" sz="2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625721" y="6262990"/>
            <a:ext cx="45130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+mj-lt"/>
              </a:rPr>
              <a:t>Yanıklar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.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Turtle ecology information board</a:t>
            </a:r>
            <a:endParaRPr lang="el-GR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04338" y="2302569"/>
            <a:ext cx="492992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l-GR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5886" y="1339803"/>
            <a:ext cx="4780688" cy="24613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6855" y="3908910"/>
            <a:ext cx="4534407" cy="240165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7924971" y="-301920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26/29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2000" y="1963961"/>
            <a:ext cx="4572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b="1" dirty="0" err="1">
                <a:solidFill>
                  <a:srgbClr val="FF0000"/>
                </a:solidFill>
                <a:latin typeface="+mj-lt"/>
              </a:rPr>
              <a:t>Fethiye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SPA.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Çalış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Section A.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Signage remains mainly unchanged compared to 2015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and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is insufficient, unclear and poorly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displayed.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More signs are required at each entry point and more information needs to be presented to visitors.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949" y="3908910"/>
            <a:ext cx="4537541" cy="2435532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-378327" y="6280576"/>
            <a:ext cx="50040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j-lt"/>
              </a:rPr>
              <a:t>Fethiye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SPA. Information board in </a:t>
            </a:r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Çalış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Section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B </a:t>
            </a:r>
            <a:endParaRPr lang="en-US" b="1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441959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844" y="-122228"/>
            <a:ext cx="9327688" cy="710245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52400" y="427038"/>
            <a:ext cx="9144000" cy="1143000"/>
          </a:xfrm>
          <a:prstGeom prst="rect">
            <a:avLst/>
          </a:prstGeom>
        </p:spPr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fontAlgn="base">
              <a:spcBef>
                <a:spcPct val="0"/>
              </a:spcBef>
              <a:spcAft>
                <a:spcPct val="0"/>
              </a:spcAft>
              <a:defRPr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2pPr>
            <a:lvl3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3pPr>
            <a:lvl4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4pPr>
            <a:lvl5pPr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100" b="1">
                <a:solidFill>
                  <a:schemeClr val="tx2"/>
                </a:solidFill>
                <a:latin typeface="Arial" charset="0"/>
              </a:defRPr>
            </a:lvl9pPr>
            <a:extLst/>
          </a:lstStyle>
          <a:p>
            <a:pPr algn="ctr"/>
            <a:endParaRPr lang="en-US" sz="27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23431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173" name="Rectangle 5"/>
          <p:cNvSpPr>
            <a:spLocks noChangeArrowheads="1"/>
          </p:cNvSpPr>
          <p:nvPr/>
        </p:nvSpPr>
        <p:spPr bwMode="auto">
          <a:xfrm>
            <a:off x="0" y="4229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7981215" y="24879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27/29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24879"/>
            <a:ext cx="9061960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600"/>
              </a:spcAft>
            </a:pPr>
            <a:r>
              <a:rPr lang="en-GB" sz="26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Fethiye Recommendation </a:t>
            </a:r>
            <a:r>
              <a:rPr lang="en-GB" sz="26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No.183</a:t>
            </a:r>
            <a:endParaRPr lang="en-GB" sz="2600" cap="al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just">
              <a:spcAft>
                <a:spcPts val="600"/>
              </a:spcAft>
            </a:pPr>
            <a:r>
              <a:rPr lang="en-GB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Measure 9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: Regulate maritime traffic, prohibit at appropriate distances, set speed limits &amp; mark corridors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No Action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Measure 10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: Set up long-term research &amp; conservation programs, with adequate manpower. Assess: (</a:t>
            </a:r>
            <a:r>
              <a:rPr lang="en-US" sz="2400" dirty="0" err="1">
                <a:solidFill>
                  <a:prstClr val="black"/>
                </a:solidFill>
                <a:cs typeface="Arial" panose="020B0604020202020204" pitchFamily="34" charset="0"/>
              </a:rPr>
              <a:t>i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) photo-pollution effects (ii) disturbance of nesting females (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iii)predation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 Action, one-season project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Measure 12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Clean beach &amp; ensure sewage is not discharged into 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the sea</a:t>
            </a:r>
            <a:r>
              <a:rPr lang="en-US" sz="2400" dirty="0" smtClean="0">
                <a:solidFill>
                  <a:srgbClr val="00B050"/>
                </a:solidFill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A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lthough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bins are available, rubbish seems to be piled up in specific areas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on the beach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panose="020B0604020202020204" pitchFamily="34" charset="0"/>
              <a:sym typeface="Wingdings" panose="05000000000000000000" pitchFamily="2" charset="2"/>
            </a:endParaRP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Measure 13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: Set up &amp; enforce adequate regulations and fines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No Action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Measure 14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: Ensure adequate financial &amp; human resources for control &amp; management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No Action</a:t>
            </a:r>
          </a:p>
          <a:p>
            <a:pPr>
              <a:spcAft>
                <a:spcPts val="600"/>
              </a:spcAft>
            </a:pPr>
            <a:r>
              <a:rPr lang="en-US" sz="2400" b="1" dirty="0" smtClean="0">
                <a:solidFill>
                  <a:prstClr val="black"/>
                </a:solidFill>
                <a:cs typeface="Arial" panose="020B0604020202020204" pitchFamily="34" charset="0"/>
              </a:rPr>
              <a:t>Measure 16</a:t>
            </a:r>
            <a:r>
              <a:rPr lang="en-US" sz="2400" dirty="0" smtClean="0">
                <a:solidFill>
                  <a:prstClr val="black"/>
                </a:solidFill>
                <a:cs typeface="Arial" panose="020B0604020202020204" pitchFamily="34" charset="0"/>
              </a:rPr>
              <a:t>: </a:t>
            </a:r>
            <a:r>
              <a:rPr lang="en-US" sz="2400" dirty="0">
                <a:solidFill>
                  <a:prstClr val="black"/>
                </a:solidFill>
                <a:cs typeface="Arial" panose="020B0604020202020204" pitchFamily="34" charset="0"/>
              </a:rPr>
              <a:t>Protect all nests with cages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  <a:sym typeface="Wingdings" panose="05000000000000000000" pitchFamily="2" charset="2"/>
              </a:rPr>
              <a:t>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 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Improvement,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Nests are caged in areas with dense touristic activities, and have predation cages (protective grills) in more remote places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75677" y="6147076"/>
            <a:ext cx="1786283" cy="743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197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1844" y="-122228"/>
            <a:ext cx="9327688" cy="7102456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 bwMode="auto">
          <a:xfrm>
            <a:off x="0" y="144686"/>
            <a:ext cx="9144000" cy="9080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URGENT ACTION NEEDED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to protect </a:t>
            </a:r>
            <a:r>
              <a:rPr kumimoji="0" lang="en-US" sz="2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Fethiye &amp; Patara’s </a:t>
            </a: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n-ea"/>
                <a:cs typeface="Arial" charset="0"/>
              </a:rPr>
              <a:t>natural &amp; cultural heritage</a:t>
            </a:r>
            <a:endParaRPr kumimoji="0" lang="en-GB" sz="2600" b="1" i="0" u="none" strike="noStrike" kern="1200" cap="none" spc="0" normalizeH="0" baseline="0" noProof="0" dirty="0">
              <a:ln>
                <a:noFill/>
              </a:ln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n-ea"/>
              <a:cs typeface="Arial" charset="0"/>
            </a:endParaRP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125760" y="2872455"/>
            <a:ext cx="8892480" cy="2893100"/>
          </a:xfrm>
          <a:prstGeom prst="rect">
            <a:avLst/>
          </a:prstGeom>
          <a:solidFill>
            <a:srgbClr val="FFFFFF">
              <a:alpha val="64706"/>
            </a:srgbClr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0"/>
              </a:spcAft>
              <a:defRPr/>
            </a:pP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We call upon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the Standing Committee </a:t>
            </a:r>
            <a:r>
              <a:rPr kumimoji="0" lang="en-GB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to:  </a:t>
            </a:r>
          </a:p>
          <a:p>
            <a:endParaRPr lang="el-GR" dirty="0"/>
          </a:p>
          <a:p>
            <a:pPr marL="342900" lvl="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US" sz="2000" b="1" dirty="0">
                <a:latin typeface="+mj-lt"/>
              </a:rPr>
              <a:t>Follow-up and keep the case </a:t>
            </a:r>
            <a:r>
              <a:rPr lang="en-US" sz="2000" b="1" dirty="0" smtClean="0">
                <a:latin typeface="+mj-lt"/>
              </a:rPr>
              <a:t>files </a:t>
            </a:r>
            <a:r>
              <a:rPr lang="en-US" sz="2000" b="1" dirty="0">
                <a:latin typeface="+mj-lt"/>
              </a:rPr>
              <a:t>open at the 39th Meeting of the Standing Committee. </a:t>
            </a:r>
            <a:endParaRPr lang="en-US" sz="2000" b="1" dirty="0" smtClean="0">
              <a:latin typeface="+mj-lt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latin typeface="+mj-lt"/>
              </a:rPr>
              <a:t>To </a:t>
            </a:r>
            <a:r>
              <a:rPr lang="en-GB" sz="2000" b="1" dirty="0" smtClean="0">
                <a:latin typeface="+mj-lt"/>
              </a:rPr>
              <a:t>Urge the Turkish </a:t>
            </a:r>
            <a:r>
              <a:rPr lang="en-GB" sz="2000" b="1" dirty="0">
                <a:latin typeface="+mj-lt"/>
              </a:rPr>
              <a:t>authorities to implement all measures under Recommendations 182 and 183 with no further </a:t>
            </a:r>
            <a:r>
              <a:rPr lang="en-GB" sz="2000" b="1" dirty="0" smtClean="0">
                <a:latin typeface="+mj-lt"/>
              </a:rPr>
              <a:t>delay. </a:t>
            </a:r>
            <a:endParaRPr lang="en-US" sz="2000" b="1" dirty="0">
              <a:latin typeface="+mj-lt"/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Ø"/>
            </a:pPr>
            <a:r>
              <a:rPr lang="en-GB" sz="2000" b="1" dirty="0">
                <a:latin typeface="+mj-lt"/>
              </a:rPr>
              <a:t>To </a:t>
            </a:r>
            <a:r>
              <a:rPr lang="en-GB" sz="2000" b="1" dirty="0" smtClean="0">
                <a:latin typeface="+mj-lt"/>
              </a:rPr>
              <a:t>Reiterate </a:t>
            </a:r>
            <a:r>
              <a:rPr lang="en-GB" sz="2000" b="1">
                <a:latin typeface="+mj-lt"/>
              </a:rPr>
              <a:t>to </a:t>
            </a:r>
            <a:r>
              <a:rPr lang="en-GB" sz="2000" b="1" smtClean="0">
                <a:latin typeface="+mj-lt"/>
              </a:rPr>
              <a:t>the Turkish </a:t>
            </a:r>
            <a:r>
              <a:rPr lang="en-GB" sz="2000" b="1" dirty="0">
                <a:latin typeface="+mj-lt"/>
              </a:rPr>
              <a:t>authorities the urgent need to implement a comprehensive action plan before May 2020.</a:t>
            </a:r>
            <a:endParaRPr lang="en-US" sz="2000" b="1" dirty="0">
              <a:latin typeface="+mj-lt"/>
            </a:endParaRPr>
          </a:p>
        </p:txBody>
      </p:sp>
      <p:sp>
        <p:nvSpPr>
          <p:cNvPr id="10" name="Rectangle 2"/>
          <p:cNvSpPr/>
          <p:nvPr/>
        </p:nvSpPr>
        <p:spPr>
          <a:xfrm>
            <a:off x="1475656" y="1184223"/>
            <a:ext cx="6643734" cy="138499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Majority of measures under Recommendations 182 &amp; 183 (2015) </a:t>
            </a:r>
          </a:p>
          <a:p>
            <a:pPr algn="ctr"/>
            <a:r>
              <a:rPr lang="en-GB" sz="2800" b="1" dirty="0" smtClean="0">
                <a:solidFill>
                  <a:schemeClr val="accent1">
                    <a:lumMod val="50000"/>
                  </a:schemeClr>
                </a:solidFill>
              </a:rPr>
              <a:t>NOT implemented</a:t>
            </a:r>
          </a:p>
        </p:txBody>
      </p:sp>
      <p:pic>
        <p:nvPicPr>
          <p:cNvPr id="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380243" y="6125509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7964791" y="602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28/29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66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5" descr="\\Med-sbs\Medasset-Documents\Campaigns\Patara 2008-\Photos-Maps\Patara2012TTKD_Photos\Patara_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AutoShape 3"/>
          <p:cNvSpPr>
            <a:spLocks noChangeArrowheads="1"/>
          </p:cNvSpPr>
          <p:nvPr/>
        </p:nvSpPr>
        <p:spPr bwMode="auto">
          <a:xfrm>
            <a:off x="4644008" y="260648"/>
            <a:ext cx="3600400" cy="1512168"/>
          </a:xfrm>
          <a:prstGeom prst="wedgeEllipseCallout">
            <a:avLst>
              <a:gd name="adj1" fmla="val -53616"/>
              <a:gd name="adj2" fmla="val 152864"/>
            </a:avLst>
          </a:prstGeom>
          <a:noFill/>
          <a:ln w="25400" cap="flat" cmpd="sng" algn="ctr">
            <a:solidFill>
              <a:schemeClr val="bg1"/>
            </a:solidFill>
            <a:prstDash val="sysDash"/>
            <a:headEnd/>
            <a:tailEnd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kern="0" dirty="0">
                <a:ln w="10541" cmpd="sng">
                  <a:solidFill>
                    <a:srgbClr val="AEBAD5">
                      <a:lumMod val="50000"/>
                    </a:srgbClr>
                  </a:solidFill>
                  <a:prstDash val="solid"/>
                </a:ln>
                <a:solidFill>
                  <a:srgbClr val="AEBAD5">
                    <a:lumMod val="50000"/>
                  </a:srgbClr>
                </a:solidFill>
              </a:rPr>
              <a:t>Thank You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2400" b="1" kern="0" dirty="0">
                <a:ln w="10541" cmpd="sng">
                  <a:solidFill>
                    <a:srgbClr val="AEBAD5">
                      <a:lumMod val="50000"/>
                    </a:srgbClr>
                  </a:solidFill>
                  <a:prstDash val="solid"/>
                </a:ln>
                <a:solidFill>
                  <a:srgbClr val="AEBAD5">
                    <a:lumMod val="50000"/>
                  </a:srgbClr>
                </a:solidFill>
              </a:rPr>
              <a:t>for your attention</a:t>
            </a:r>
          </a:p>
        </p:txBody>
      </p:sp>
      <p:sp>
        <p:nvSpPr>
          <p:cNvPr id="39940" name="Rectangle 6"/>
          <p:cNvSpPr>
            <a:spLocks noChangeArrowheads="1"/>
          </p:cNvSpPr>
          <p:nvPr/>
        </p:nvSpPr>
        <p:spPr bwMode="auto">
          <a:xfrm>
            <a:off x="6145213" y="6381750"/>
            <a:ext cx="29987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Photo ©2012 K. </a:t>
            </a:r>
            <a:r>
              <a:rPr lang="en-US" altLang="en-US" sz="1600" dirty="0" err="1">
                <a:solidFill>
                  <a:schemeClr val="bg1"/>
                </a:solidFill>
                <a:latin typeface="+mn-lt"/>
              </a:rPr>
              <a:t>Olgun</a:t>
            </a:r>
            <a:r>
              <a:rPr lang="en-US" altLang="en-US" sz="1600" dirty="0">
                <a:solidFill>
                  <a:schemeClr val="bg1"/>
                </a:solidFill>
                <a:latin typeface="+mn-lt"/>
              </a:rPr>
              <a:t>, E. Bozkurt</a:t>
            </a:r>
          </a:p>
        </p:txBody>
      </p:sp>
      <p:sp>
        <p:nvSpPr>
          <p:cNvPr id="8" name="TextBox 3"/>
          <p:cNvSpPr txBox="1"/>
          <p:nvPr/>
        </p:nvSpPr>
        <p:spPr>
          <a:xfrm>
            <a:off x="107504" y="4149080"/>
            <a:ext cx="5760640" cy="1292662"/>
          </a:xfrm>
          <a:prstGeom prst="rect">
            <a:avLst/>
          </a:prstGeom>
          <a:noFill/>
          <a:effectLst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600" b="1" kern="0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MEDASSET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kern="0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Mediterranean Association to Save the Sea Turtles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500" kern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E-mail</a:t>
            </a:r>
            <a:r>
              <a:rPr lang="en-US" sz="1400" kern="0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: medasset@medasset.org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400" kern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b="1" kern="0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Websites</a:t>
            </a:r>
            <a:r>
              <a:rPr lang="en-US" sz="1400" kern="0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:  </a:t>
            </a:r>
            <a:endParaRPr lang="el-GR" sz="1400" kern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kern="0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www.medasset.org  </a:t>
            </a:r>
            <a:r>
              <a:rPr lang="el-GR" sz="1400" kern="0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|</a:t>
            </a:r>
            <a:r>
              <a:rPr lang="en-US" sz="1400" kern="0" dirty="0">
                <a:ln w="10541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latin typeface="+mn-lt"/>
                <a:cs typeface="+mn-cs"/>
              </a:rPr>
              <a:t>www.euroturtle.org</a:t>
            </a:r>
            <a:endParaRPr lang="en-US" sz="1100" kern="0" dirty="0">
              <a:ln w="10541" cmpd="sng">
                <a:solidFill>
                  <a:schemeClr val="bg1"/>
                </a:solidFill>
                <a:prstDash val="solid"/>
              </a:ln>
              <a:solidFill>
                <a:schemeClr val="bg1"/>
              </a:solidFill>
              <a:latin typeface="+mn-lt"/>
              <a:cs typeface="+mn-cs"/>
            </a:endParaRPr>
          </a:p>
        </p:txBody>
      </p:sp>
      <p:pic>
        <p:nvPicPr>
          <p:cNvPr id="39942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179388" y="333375"/>
            <a:ext cx="2574925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7956940" y="106759"/>
            <a:ext cx="1080745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29/29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64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6" name="Picture 5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9" name="Picture 5" descr="\\Med-sbs\Medasset-Documents\Campaigns\Patara 2008-\Photos-Maps\MiscFromWeb\DO NOT USE ONLINE OR IN PUBLICATIONS\panoramio.com-photo-124133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918" r="1918" b="23650"/>
          <a:stretch>
            <a:fillRect/>
          </a:stretch>
        </p:blipFill>
        <p:spPr bwMode="auto">
          <a:xfrm>
            <a:off x="0" y="4902186"/>
            <a:ext cx="9144000" cy="1955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0" y="0"/>
            <a:ext cx="9144000" cy="4816703"/>
          </a:xfrm>
          <a:prstGeom prst="rect">
            <a:avLst/>
          </a:prstGeom>
          <a:solidFill>
            <a:srgbClr val="FFFFFF">
              <a:alpha val="58038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42913" indent="-4429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lvl="0" indent="0" algn="ctr">
              <a:spcBef>
                <a:spcPct val="0"/>
              </a:spcBef>
              <a:buNone/>
            </a:pPr>
            <a:r>
              <a:rPr lang="en-US" altLang="en-US" sz="2700" cap="al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Recommendation </a:t>
            </a:r>
            <a:r>
              <a:rPr lang="en-US" altLang="en-US" sz="27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No. 182 (2015)</a:t>
            </a: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Measure No. 1</a:t>
            </a:r>
            <a:r>
              <a:rPr lang="en-US" altLang="en-US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en-US" altLang="en-US" sz="20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Urgently ensure that </a:t>
            </a:r>
            <a:r>
              <a:rPr lang="en-US" altLang="en-US" sz="2000" dirty="0" err="1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Patara</a:t>
            </a:r>
            <a:r>
              <a:rPr lang="en-US" altLang="en-US" sz="20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nesting beach receives appropriate legal protection &amp; </a:t>
            </a:r>
            <a:r>
              <a:rPr lang="en-US" altLang="en-US" sz="20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management </a:t>
            </a:r>
            <a:r>
              <a:rPr lang="en-US" altLang="en-US" sz="20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→No improvement</a:t>
            </a:r>
          </a:p>
          <a:p>
            <a:pPr marL="0" lvl="0" indent="0" algn="just">
              <a:spcBef>
                <a:spcPct val="0"/>
              </a:spcBef>
              <a:buNone/>
            </a:pPr>
            <a:endParaRPr lang="en-US" altLang="en-US" sz="20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Measure No. 2</a:t>
            </a:r>
            <a:r>
              <a:rPr lang="en-US" altLang="en-US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en-US" altLang="en-US" sz="20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Define fines for </a:t>
            </a:r>
            <a:r>
              <a:rPr lang="en-US" altLang="en-US" sz="20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non-compliance to strict regulations defined in Measure No. 2 </a:t>
            </a:r>
            <a:r>
              <a:rPr lang="en-US" altLang="en-US" sz="20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→ No Action</a:t>
            </a:r>
          </a:p>
          <a:p>
            <a:pPr marL="0" lvl="0" indent="0" algn="just">
              <a:spcBef>
                <a:spcPct val="0"/>
              </a:spcBef>
              <a:buNone/>
            </a:pPr>
            <a:endParaRPr lang="en-US" altLang="en-US" sz="2000" b="1" dirty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Measure No. 3</a:t>
            </a:r>
            <a:r>
              <a:rPr lang="en-US" altLang="en-US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: </a:t>
            </a:r>
            <a:r>
              <a:rPr lang="en-US" altLang="en-US" sz="20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Ensure adequate financial &amp; human resources for control, management &amp; enforcement of regulations </a:t>
            </a:r>
            <a:endParaRPr lang="en-US" altLang="en-US" sz="2000" dirty="0" smtClean="0">
              <a:solidFill>
                <a:prstClr val="black"/>
              </a:solidFill>
              <a:latin typeface="+mn-lt"/>
              <a:cs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20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→ No management personnel observed on site during visit, to enforce regulations. Measures not enforced</a:t>
            </a:r>
          </a:p>
          <a:p>
            <a:pPr marL="0" lvl="0" indent="0" algn="just">
              <a:spcBef>
                <a:spcPct val="0"/>
              </a:spcBef>
              <a:buNone/>
            </a:pPr>
            <a:endParaRPr lang="en-US" altLang="en-US" sz="2000" b="1" dirty="0">
              <a:solidFill>
                <a:srgbClr val="FF0000"/>
              </a:solidFill>
              <a:latin typeface="+mn-lt"/>
              <a:cs typeface="Arial" panose="020B0604020202020204" pitchFamily="34" charset="0"/>
            </a:endParaRPr>
          </a:p>
          <a:p>
            <a:pPr marL="0" lvl="0" indent="0" algn="just">
              <a:spcBef>
                <a:spcPct val="0"/>
              </a:spcBef>
              <a:buNone/>
            </a:pPr>
            <a:r>
              <a:rPr lang="en-US" altLang="en-US" sz="2000" b="1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Measure No. 8</a:t>
            </a:r>
            <a:r>
              <a:rPr lang="en-US" altLang="en-US" sz="2000" b="1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. </a:t>
            </a:r>
            <a:r>
              <a:rPr lang="en-US" altLang="en-US" sz="20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Set up long-term conservation &amp; research </a:t>
            </a:r>
            <a:r>
              <a:rPr lang="en-US" altLang="en-US" sz="2000" dirty="0" err="1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programme</a:t>
            </a:r>
            <a:r>
              <a:rPr lang="en-US" altLang="en-US" sz="2000" dirty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 with permanent team &amp; adequate manpower for entire beach </a:t>
            </a:r>
            <a:r>
              <a:rPr lang="en-US" altLang="en-US" sz="2000" dirty="0" smtClean="0">
                <a:solidFill>
                  <a:prstClr val="black"/>
                </a:solidFill>
                <a:latin typeface="+mn-lt"/>
                <a:cs typeface="Arial" panose="020B0604020202020204" pitchFamily="34" charset="0"/>
              </a:rPr>
              <a:t>&amp; season </a:t>
            </a:r>
            <a:r>
              <a:rPr lang="en-US" altLang="en-US" sz="2000" b="1" dirty="0" smtClean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→ One-season contract, inadequate </a:t>
            </a:r>
            <a:r>
              <a:rPr lang="en-US" altLang="en-US" sz="2000" b="1" dirty="0">
                <a:solidFill>
                  <a:srgbClr val="FF0000"/>
                </a:solidFill>
                <a:latin typeface="+mn-lt"/>
                <a:cs typeface="Arial" panose="020B0604020202020204" pitchFamily="34" charset="0"/>
              </a:rPr>
              <a:t>manpower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6444208" y="6581775"/>
            <a:ext cx="269979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en-US" sz="11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Photo: Panoramio.com User: 1409857</a:t>
            </a:r>
          </a:p>
        </p:txBody>
      </p:sp>
      <p:sp>
        <p:nvSpPr>
          <p:cNvPr id="8" name="Rectangle 7"/>
          <p:cNvSpPr/>
          <p:nvPr/>
        </p:nvSpPr>
        <p:spPr>
          <a:xfrm>
            <a:off x="8252905" y="-75465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3/29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32430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90264" y="-109467"/>
            <a:ext cx="9324528" cy="7101408"/>
            <a:chOff x="-465622" y="-375176"/>
            <a:chExt cx="9649072" cy="7208819"/>
          </a:xfrm>
        </p:grpSpPr>
        <p:pic>
          <p:nvPicPr>
            <p:cNvPr id="15" name="Picture 1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28138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GB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Patara Rec. </a:t>
            </a:r>
            <a:r>
              <a:rPr lang="en-GB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NO.182.2(</a:t>
            </a:r>
            <a:r>
              <a:rPr lang="en-GB" sz="2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i</a:t>
            </a:r>
            <a:r>
              <a:rPr lang="en-GB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)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Prohibit development on beach, remove abandoned illegal facilities &amp; restore dunes 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57200" y="1183382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3717032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  </a:t>
            </a:r>
            <a:r>
              <a:rPr kumimoji="0" lang="el-GR" altLang="en-US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endParaRPr kumimoji="0" lang="el-GR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8676" name="Rectangle 4"/>
          <p:cNvSpPr>
            <a:spLocks noChangeArrowheads="1"/>
          </p:cNvSpPr>
          <p:nvPr/>
        </p:nvSpPr>
        <p:spPr bwMode="auto">
          <a:xfrm>
            <a:off x="0" y="24765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8677" name="Rectangle 5"/>
          <p:cNvSpPr>
            <a:spLocks noChangeArrowheads="1"/>
          </p:cNvSpPr>
          <p:nvPr/>
        </p:nvSpPr>
        <p:spPr bwMode="auto">
          <a:xfrm>
            <a:off x="0" y="49530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l-GR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285963" y="6195401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152400" y="262890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kumimoji="0" lang="en-GB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551014" y="5294189"/>
            <a:ext cx="4448748" cy="92333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err="1" smtClean="0">
                <a:solidFill>
                  <a:srgbClr val="FF0000"/>
                </a:solidFill>
                <a:latin typeface="+mj-lt"/>
              </a:rPr>
              <a:t>Letoon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beach. An old fence line with posts and old wire between dunes and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beach</a:t>
            </a:r>
          </a:p>
          <a:p>
            <a:pPr algn="just"/>
            <a:endParaRPr lang="el-GR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45" y="2097783"/>
            <a:ext cx="4351405" cy="31314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  <a14:imgEffect>
                      <a14:brightnessContrast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7402" y="2104776"/>
            <a:ext cx="4445014" cy="312442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-51953" y="5293915"/>
            <a:ext cx="4386958" cy="923330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Patara SPA. </a:t>
            </a:r>
            <a:r>
              <a:rPr lang="en-US" b="1" dirty="0" err="1" smtClean="0">
                <a:solidFill>
                  <a:srgbClr val="FF0000"/>
                </a:solidFill>
              </a:rPr>
              <a:t>Letoon</a:t>
            </a:r>
            <a:r>
              <a:rPr lang="en-US" b="1" dirty="0" smtClean="0">
                <a:solidFill>
                  <a:srgbClr val="FF0000"/>
                </a:solidFill>
              </a:rPr>
              <a:t> beach. SPA facilities have been abandoned and </a:t>
            </a:r>
            <a:r>
              <a:rPr lang="en-US" b="1" dirty="0">
                <a:solidFill>
                  <a:srgbClr val="FF0000"/>
                </a:solidFill>
              </a:rPr>
              <a:t>have not been removed from the </a:t>
            </a:r>
            <a:r>
              <a:rPr lang="en-US" b="1" dirty="0" smtClean="0">
                <a:solidFill>
                  <a:srgbClr val="FF0000"/>
                </a:solidFill>
              </a:rPr>
              <a:t>dunes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252905" y="-75465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4/29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0342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5159" y="-243408"/>
            <a:ext cx="9324528" cy="7101408"/>
            <a:chOff x="-465622" y="-375176"/>
            <a:chExt cx="9649072" cy="7208819"/>
          </a:xfrm>
        </p:grpSpPr>
        <p:pic>
          <p:nvPicPr>
            <p:cNvPr id="11" name="Picture 10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2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302" y="8359"/>
            <a:ext cx="9144000" cy="1143000"/>
          </a:xfrm>
        </p:spPr>
        <p:txBody>
          <a:bodyPr>
            <a:noAutofit/>
          </a:bodyPr>
          <a:lstStyle/>
          <a:p>
            <a:pPr algn="l"/>
            <a:r>
              <a:rPr lang="en-GB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Patara </a:t>
            </a:r>
            <a:r>
              <a:rPr lang="en-GB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</a:t>
            </a:r>
            <a:r>
              <a:rPr lang="en-GB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</a:t>
            </a:r>
            <a:r>
              <a:rPr lang="en-GB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NO.182.2</a:t>
            </a:r>
            <a:r>
              <a:rPr lang="en-GB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(ii)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 </a:t>
            </a:r>
            <a:r>
              <a:rPr lang="en-US" sz="27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Regulate extent &amp; use of beach furniture, ensure removal from nesting zone at night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05227" y="3479933"/>
            <a:ext cx="8406692" cy="64633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+mj-lt"/>
              </a:rPr>
              <a:t>Stacked sunbeds in the evening (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left) and morning (right),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although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too close to the waterline.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Note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kayaks (left) that remain on the beach at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night </a:t>
            </a:r>
            <a:endParaRPr lang="el-GR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360" y="1403126"/>
            <a:ext cx="4313038" cy="20651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68" y="1403126"/>
            <a:ext cx="3980651" cy="2065175"/>
          </a:xfrm>
          <a:prstGeom prst="rect">
            <a:avLst/>
          </a:prstGeom>
        </p:spPr>
      </p:pic>
      <p:cxnSp>
        <p:nvCxnSpPr>
          <p:cNvPr id="18" name="Straight Arrow Connector 17"/>
          <p:cNvCxnSpPr/>
          <p:nvPr/>
        </p:nvCxnSpPr>
        <p:spPr>
          <a:xfrm>
            <a:off x="6323338" y="2643050"/>
            <a:ext cx="504056" cy="22767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948264" y="2802024"/>
            <a:ext cx="868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nest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9006" y="954109"/>
            <a:ext cx="7309380" cy="400110"/>
          </a:xfrm>
          <a:prstGeom prst="rect">
            <a:avLst/>
          </a:prstGeom>
          <a:ln w="317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solidFill>
                  <a:srgbClr val="FF0000"/>
                </a:solidFill>
              </a:rPr>
              <a:t>No zoning in 90% of </a:t>
            </a:r>
            <a:r>
              <a:rPr lang="en-GB" sz="2000" b="1" dirty="0" err="1">
                <a:solidFill>
                  <a:srgbClr val="FF0000"/>
                </a:solidFill>
              </a:rPr>
              <a:t>Patara</a:t>
            </a:r>
            <a:r>
              <a:rPr lang="en-GB" sz="2000" b="1" dirty="0">
                <a:solidFill>
                  <a:srgbClr val="FF0000"/>
                </a:solidFill>
              </a:rPr>
              <a:t> SPA nesting beach</a:t>
            </a:r>
            <a:endParaRPr lang="el-GR" sz="2000" dirty="0"/>
          </a:p>
        </p:txBody>
      </p:sp>
      <p:sp>
        <p:nvSpPr>
          <p:cNvPr id="13" name="Rectangle 12"/>
          <p:cNvSpPr/>
          <p:nvPr/>
        </p:nvSpPr>
        <p:spPr>
          <a:xfrm>
            <a:off x="8184429" y="-196827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5/29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27" y="4245831"/>
            <a:ext cx="4305171" cy="186813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9384" y="6100869"/>
            <a:ext cx="4331014" cy="64633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+mj-lt"/>
              </a:rPr>
              <a:t>Patara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SPA. </a:t>
            </a:r>
            <a:r>
              <a:rPr lang="en-US" b="1" dirty="0" err="1">
                <a:solidFill>
                  <a:srgbClr val="FF0000"/>
                </a:solidFill>
                <a:latin typeface="+mj-lt"/>
              </a:rPr>
              <a:t>Patara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 main beach. </a:t>
            </a:r>
            <a:r>
              <a:rPr lang="en-US" b="1" dirty="0" smtClean="0">
                <a:solidFill>
                  <a:srgbClr val="FF0000"/>
                </a:solidFill>
                <a:latin typeface="+mj-lt"/>
              </a:rPr>
              <a:t>View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of beach furniture area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1268" y="4256260"/>
            <a:ext cx="3980651" cy="186813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48951" y="6100869"/>
            <a:ext cx="3962968" cy="64633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  <a:latin typeface="+mj-lt"/>
              </a:rPr>
              <a:t>Visitors </a:t>
            </a:r>
            <a:r>
              <a:rPr lang="en-US" b="1" dirty="0">
                <a:solidFill>
                  <a:srgbClr val="FF0000"/>
                </a:solidFill>
                <a:latin typeface="+mj-lt"/>
              </a:rPr>
              <a:t>on the beach after permitted time (8pm) </a:t>
            </a:r>
          </a:p>
        </p:txBody>
      </p:sp>
    </p:spTree>
    <p:extLst>
      <p:ext uri="{BB962C8B-B14F-4D97-AF65-F5344CB8AC3E}">
        <p14:creationId xmlns:p14="http://schemas.microsoft.com/office/powerpoint/2010/main" val="1188547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/>
          <p:cNvGrpSpPr/>
          <p:nvPr/>
        </p:nvGrpSpPr>
        <p:grpSpPr>
          <a:xfrm>
            <a:off x="-32858" y="-121704"/>
            <a:ext cx="9324528" cy="7101408"/>
            <a:chOff x="-465622" y="-375176"/>
            <a:chExt cx="9649072" cy="7208819"/>
          </a:xfrm>
        </p:grpSpPr>
        <p:pic>
          <p:nvPicPr>
            <p:cNvPr id="25" name="Picture 24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130905" y="-137846"/>
            <a:ext cx="9324528" cy="7101408"/>
            <a:chOff x="-465622" y="-375176"/>
            <a:chExt cx="9649072" cy="7208819"/>
          </a:xfrm>
        </p:grpSpPr>
        <p:pic>
          <p:nvPicPr>
            <p:cNvPr id="21" name="Picture 20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133" y="35342"/>
            <a:ext cx="9110570" cy="1034030"/>
          </a:xfrm>
        </p:spPr>
        <p:txBody>
          <a:bodyPr>
            <a:normAutofit/>
          </a:bodyPr>
          <a:lstStyle/>
          <a:p>
            <a:pPr algn="l"/>
            <a:r>
              <a:rPr lang="en-GB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Patara Rec. </a:t>
            </a:r>
            <a:r>
              <a:rPr lang="en-GB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NO.182.2(III</a:t>
            </a:r>
            <a:r>
              <a:rPr lang="en-GB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): 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Prohibit access of vehicles by placing barriers at beach entrances</a:t>
            </a:r>
          </a:p>
        </p:txBody>
      </p:sp>
      <p:sp>
        <p:nvSpPr>
          <p:cNvPr id="16" name="Rectangle 21"/>
          <p:cNvSpPr>
            <a:spLocks noChangeArrowheads="1"/>
          </p:cNvSpPr>
          <p:nvPr/>
        </p:nvSpPr>
        <p:spPr bwMode="auto">
          <a:xfrm>
            <a:off x="0" y="117160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Rectangle 22"/>
          <p:cNvSpPr>
            <a:spLocks noChangeArrowheads="1"/>
          </p:cNvSpPr>
          <p:nvPr/>
        </p:nvSpPr>
        <p:spPr bwMode="auto">
          <a:xfrm>
            <a:off x="0" y="16288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8" name="Rectangle 23"/>
          <p:cNvSpPr>
            <a:spLocks noChangeArrowheads="1"/>
          </p:cNvSpPr>
          <p:nvPr/>
        </p:nvSpPr>
        <p:spPr bwMode="auto">
          <a:xfrm>
            <a:off x="0" y="355285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24"/>
          <p:cNvSpPr>
            <a:spLocks noChangeArrowheads="1"/>
          </p:cNvSpPr>
          <p:nvPr/>
        </p:nvSpPr>
        <p:spPr bwMode="auto">
          <a:xfrm>
            <a:off x="0" y="539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20" name="Rectangle 25"/>
          <p:cNvSpPr>
            <a:spLocks noChangeArrowheads="1"/>
          </p:cNvSpPr>
          <p:nvPr/>
        </p:nvSpPr>
        <p:spPr bwMode="auto">
          <a:xfrm>
            <a:off x="0" y="53911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72678" y="3803259"/>
            <a:ext cx="4462377" cy="584775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 smtClean="0">
                <a:solidFill>
                  <a:srgbClr val="FF0000"/>
                </a:solidFill>
              </a:rPr>
              <a:t>Vehicle </a:t>
            </a:r>
            <a:r>
              <a:rPr lang="en-US" sz="1600" b="1" dirty="0">
                <a:solidFill>
                  <a:srgbClr val="FF0000"/>
                </a:solidFill>
              </a:rPr>
              <a:t>tracks and beach flattening on </a:t>
            </a:r>
            <a:r>
              <a:rPr lang="en-US" sz="1600" b="1" dirty="0" err="1">
                <a:solidFill>
                  <a:srgbClr val="FF0000"/>
                </a:solidFill>
              </a:rPr>
              <a:t>Ozden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beach.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52" y="1740275"/>
            <a:ext cx="4080344" cy="2032079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5940152" y="2204864"/>
            <a:ext cx="0" cy="4326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37" y="1740275"/>
            <a:ext cx="4474718" cy="203207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98695" y="4048636"/>
            <a:ext cx="386600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l-GR" sz="1400" dirty="0">
              <a:solidFill>
                <a:srgbClr val="FF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6463" y="998278"/>
            <a:ext cx="8208912" cy="7232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Uncontrolled vehicle access</a:t>
            </a:r>
            <a:r>
              <a:rPr lang="en-GB" b="1" dirty="0" smtClean="0">
                <a:solidFill>
                  <a:srgbClr val="FF0000"/>
                </a:solidFill>
              </a:rPr>
              <a:t>. No </a:t>
            </a:r>
            <a:r>
              <a:rPr lang="en-GB" b="1" dirty="0">
                <a:solidFill>
                  <a:srgbClr val="FF0000"/>
                </a:solidFill>
              </a:rPr>
              <a:t>guards, no barriers.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FF0000"/>
                </a:solidFill>
              </a:rPr>
              <a:t>Quads, motorbikes, tractors and 4x4  vehicles on entire nesting beach.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47000"/>
                    </a14:imgEffect>
                    <a14:imgEffect>
                      <a14:brightnessContrast contrast="2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8" y="4452967"/>
            <a:ext cx="4474717" cy="194258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0735" y="6467930"/>
            <a:ext cx="4464319" cy="338554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</a:rPr>
              <a:t>V</a:t>
            </a:r>
            <a:r>
              <a:rPr lang="en-US" sz="1600" b="1" dirty="0" smtClean="0">
                <a:solidFill>
                  <a:srgbClr val="FF0000"/>
                </a:solidFill>
              </a:rPr>
              <a:t>ehicles </a:t>
            </a:r>
            <a:r>
              <a:rPr lang="en-US" sz="1600" b="1" dirty="0">
                <a:solidFill>
                  <a:srgbClr val="FF0000"/>
                </a:solidFill>
              </a:rPr>
              <a:t>around </a:t>
            </a:r>
            <a:r>
              <a:rPr lang="en-US" sz="1600" b="1" dirty="0" err="1">
                <a:solidFill>
                  <a:srgbClr val="FF0000"/>
                </a:solidFill>
              </a:rPr>
              <a:t>Esen</a:t>
            </a:r>
            <a:r>
              <a:rPr lang="en-US" sz="1600" b="1" dirty="0">
                <a:solidFill>
                  <a:srgbClr val="FF0000"/>
                </a:solidFill>
              </a:rPr>
              <a:t> river </a:t>
            </a:r>
            <a:r>
              <a:rPr lang="en-US" sz="1600" b="1" dirty="0" smtClean="0">
                <a:solidFill>
                  <a:srgbClr val="FF0000"/>
                </a:solidFill>
              </a:rPr>
              <a:t>mouth.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7453" y="4471689"/>
            <a:ext cx="4080344" cy="1923858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4807453" y="6467930"/>
            <a:ext cx="4080344" cy="338554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</a:rPr>
              <a:t>Vehicle track on </a:t>
            </a:r>
            <a:r>
              <a:rPr lang="en-US" sz="1600" b="1" dirty="0" err="1" smtClean="0">
                <a:solidFill>
                  <a:srgbClr val="FF0000"/>
                </a:solidFill>
              </a:rPr>
              <a:t>Patara</a:t>
            </a:r>
            <a:r>
              <a:rPr lang="en-US" sz="1600" b="1" dirty="0" smtClean="0">
                <a:solidFill>
                  <a:srgbClr val="FF0000"/>
                </a:solidFill>
              </a:rPr>
              <a:t> Beach. 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8244408" y="-47129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6/29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98352" y="3803259"/>
            <a:ext cx="4080344" cy="584775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600" b="1" dirty="0">
                <a:solidFill>
                  <a:srgbClr val="FF0000"/>
                </a:solidFill>
              </a:rPr>
              <a:t>Vehicle tracks and beach flattening on </a:t>
            </a:r>
            <a:r>
              <a:rPr lang="en-US" sz="1600" b="1" dirty="0" err="1">
                <a:solidFill>
                  <a:srgbClr val="FF0000"/>
                </a:solidFill>
              </a:rPr>
              <a:t>Ozden</a:t>
            </a:r>
            <a:r>
              <a:rPr lang="en-US" sz="1600" b="1" dirty="0">
                <a:solidFill>
                  <a:srgbClr val="FF0000"/>
                </a:solidFill>
              </a:rPr>
              <a:t> beach - note caravans at the end of the </a:t>
            </a:r>
            <a:r>
              <a:rPr lang="en-US" sz="1600" b="1" dirty="0" smtClean="0">
                <a:solidFill>
                  <a:srgbClr val="FF0000"/>
                </a:solidFill>
              </a:rPr>
              <a:t>beach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5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20" name="Picture 19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2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9093" y="168928"/>
            <a:ext cx="8286808" cy="1143000"/>
          </a:xfrm>
        </p:spPr>
        <p:txBody>
          <a:bodyPr>
            <a:normAutofit/>
          </a:bodyPr>
          <a:lstStyle/>
          <a:p>
            <a:pPr algn="l"/>
            <a:r>
              <a:rPr lang="en-GB" sz="2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Patara </a:t>
            </a:r>
            <a:r>
              <a:rPr lang="en-GB" sz="27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</a:t>
            </a:r>
            <a:r>
              <a:rPr lang="en-GB" sz="2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</a:t>
            </a:r>
            <a:r>
              <a:rPr lang="en-GB" sz="27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 182.2(IV)</a:t>
            </a:r>
            <a:r>
              <a:rPr lang="en-US" sz="27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:</a:t>
            </a:r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 </a:t>
            </a:r>
            <a:r>
              <a:rPr lang="en-GB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Prohibit illumination of THE beach 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n-ea"/>
              <a:cs typeface="+mn-cs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5602" name="Εικόνα 14" descr="P1805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8" y="1428735"/>
            <a:ext cx="4071966" cy="3355851"/>
          </a:xfrm>
          <a:prstGeom prst="rect">
            <a:avLst/>
          </a:prstGeom>
          <a:noFill/>
        </p:spPr>
      </p:pic>
      <p:pic>
        <p:nvPicPr>
          <p:cNvPr id="25601" name="Grafik 6"/>
          <p:cNvPicPr>
            <a:picLocks noChangeAspect="1" noChangeArrowheads="1"/>
          </p:cNvPicPr>
          <p:nvPr/>
        </p:nvPicPr>
        <p:blipFill>
          <a:blip r:embed="rId4" cstate="print"/>
          <a:srcRect l="35132" t="9845" r="32532" b="40350"/>
          <a:stretch>
            <a:fillRect/>
          </a:stretch>
        </p:blipFill>
        <p:spPr bwMode="auto">
          <a:xfrm>
            <a:off x="4856164" y="1423898"/>
            <a:ext cx="3716364" cy="3360689"/>
          </a:xfrm>
          <a:prstGeom prst="rect">
            <a:avLst/>
          </a:prstGeom>
          <a:noFill/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7643834" y="1928802"/>
            <a:ext cx="1143008" cy="82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Summer house village</a:t>
            </a:r>
            <a:endParaRPr kumimoji="0" lang="en-GB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1" name="Rectangle 6"/>
          <p:cNvSpPr/>
          <p:nvPr/>
        </p:nvSpPr>
        <p:spPr>
          <a:xfrm>
            <a:off x="3357554" y="3571876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Nest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" name="Rectangle 6"/>
          <p:cNvSpPr/>
          <p:nvPr/>
        </p:nvSpPr>
        <p:spPr>
          <a:xfrm>
            <a:off x="2928926" y="2285992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Hatchling tracks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27" name="26 - Ευθύγραμμο βέλος σύνδεσης"/>
          <p:cNvCxnSpPr/>
          <p:nvPr/>
        </p:nvCxnSpPr>
        <p:spPr>
          <a:xfrm rot="5400000" flipH="1" flipV="1">
            <a:off x="2678099" y="2607463"/>
            <a:ext cx="357984" cy="794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28 - Ευθύγραμμο βέλος σύνδεσης"/>
          <p:cNvCxnSpPr/>
          <p:nvPr/>
        </p:nvCxnSpPr>
        <p:spPr>
          <a:xfrm rot="5400000">
            <a:off x="786977" y="4142189"/>
            <a:ext cx="284958" cy="1588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6"/>
          <p:cNvSpPr/>
          <p:nvPr/>
        </p:nvSpPr>
        <p:spPr>
          <a:xfrm>
            <a:off x="1000100" y="3929066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sea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32" name="31 - Ευθύγραμμο βέλος σύνδεσης"/>
          <p:cNvCxnSpPr/>
          <p:nvPr/>
        </p:nvCxnSpPr>
        <p:spPr>
          <a:xfrm rot="5400000">
            <a:off x="7429917" y="2285595"/>
            <a:ext cx="356396" cy="214314"/>
          </a:xfrm>
          <a:prstGeom prst="straightConnector1">
            <a:avLst/>
          </a:prstGeom>
          <a:ln w="38100">
            <a:solidFill>
              <a:schemeClr val="accent2"/>
            </a:solidFill>
            <a:tailEnd type="arrow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322379" y="6171667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714348" y="4857760"/>
            <a:ext cx="7858180" cy="1354217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On </a:t>
            </a:r>
            <a:r>
              <a:rPr lang="en-US" b="1" dirty="0" err="1">
                <a:solidFill>
                  <a:srgbClr val="FF0000"/>
                </a:solidFill>
              </a:rPr>
              <a:t>Patara</a:t>
            </a:r>
            <a:r>
              <a:rPr lang="en-US" b="1" dirty="0">
                <a:solidFill>
                  <a:srgbClr val="FF0000"/>
                </a:solidFill>
              </a:rPr>
              <a:t> main beach, one street lamp in the parking area was visible from top of the nesting beach 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285750" lvl="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b="1" dirty="0" smtClean="0">
                <a:solidFill>
                  <a:srgbClr val="FF0000"/>
                </a:solidFill>
              </a:rPr>
              <a:t>Once </a:t>
            </a:r>
            <a:r>
              <a:rPr lang="en-US" b="1" dirty="0">
                <a:solidFill>
                  <a:srgbClr val="FF0000"/>
                </a:solidFill>
              </a:rPr>
              <a:t>the summer house </a:t>
            </a:r>
            <a:r>
              <a:rPr lang="en-US" b="1" dirty="0" smtClean="0">
                <a:solidFill>
                  <a:srgbClr val="FF0000"/>
                </a:solidFill>
              </a:rPr>
              <a:t>village construction </a:t>
            </a:r>
            <a:r>
              <a:rPr lang="en-US" b="1" dirty="0">
                <a:solidFill>
                  <a:srgbClr val="FF0000"/>
                </a:solidFill>
              </a:rPr>
              <a:t>is completed, </a:t>
            </a:r>
            <a:r>
              <a:rPr lang="en-US" b="1" u="sng" dirty="0">
                <a:solidFill>
                  <a:srgbClr val="FF0000"/>
                </a:solidFill>
              </a:rPr>
              <a:t>light pollution </a:t>
            </a:r>
            <a:r>
              <a:rPr lang="en-US" b="1" u="sng" dirty="0" smtClean="0">
                <a:solidFill>
                  <a:srgbClr val="FF0000"/>
                </a:solidFill>
              </a:rPr>
              <a:t>will increase</a:t>
            </a:r>
            <a:r>
              <a:rPr lang="en-US" b="1" dirty="0" smtClean="0">
                <a:solidFill>
                  <a:srgbClr val="FF0000"/>
                </a:solidFill>
              </a:rPr>
              <a:t> unless specific measures are taken</a:t>
            </a:r>
            <a:endParaRPr lang="en-US" b="1" u="sng" dirty="0">
              <a:solidFill>
                <a:srgbClr val="FF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8252905" y="-75465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7/29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39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31360" y="-243408"/>
            <a:ext cx="9324528" cy="7101408"/>
            <a:chOff x="-465622" y="-375176"/>
            <a:chExt cx="9649072" cy="7208819"/>
          </a:xfrm>
        </p:grpSpPr>
        <p:pic>
          <p:nvPicPr>
            <p:cNvPr id="19" name="Picture 18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76" y="-121704"/>
            <a:ext cx="8286808" cy="1143000"/>
          </a:xfrm>
        </p:spPr>
        <p:txBody>
          <a:bodyPr>
            <a:normAutofit/>
          </a:bodyPr>
          <a:lstStyle/>
          <a:p>
            <a:pPr marL="109537" indent="0" algn="l"/>
            <a:r>
              <a:rPr lang="en-GB" sz="2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Patara </a:t>
            </a:r>
            <a:r>
              <a:rPr lang="en-GB" sz="27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</a:t>
            </a:r>
            <a:r>
              <a:rPr lang="en-GB" sz="2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</a:t>
            </a:r>
            <a:r>
              <a:rPr lang="en-GB" sz="27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NO. 182.2(vi)</a:t>
            </a:r>
            <a:r>
              <a:rPr lang="en-US" sz="27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Prohibit camping on THE beach &amp; riversides in view of THE beach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251460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altLang="en-US" sz="11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GB" altLang="en-US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5607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5610" name="Rectangle 10"/>
          <p:cNvSpPr>
            <a:spLocks noChangeArrowheads="1"/>
          </p:cNvSpPr>
          <p:nvPr/>
        </p:nvSpPr>
        <p:spPr bwMode="auto">
          <a:xfrm>
            <a:off x="0" y="457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l-GR"/>
          </a:p>
        </p:txBody>
      </p:sp>
      <p:sp>
        <p:nvSpPr>
          <p:cNvPr id="22" name="Rectangle 21"/>
          <p:cNvSpPr/>
          <p:nvPr/>
        </p:nvSpPr>
        <p:spPr>
          <a:xfrm>
            <a:off x="642910" y="4714884"/>
            <a:ext cx="82153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600"/>
              </a:spcAft>
            </a:pPr>
            <a:endParaRPr lang="en-GB" sz="2400" b="1" dirty="0" smtClean="0">
              <a:solidFill>
                <a:srgbClr val="FF0000"/>
              </a:solidFill>
              <a:latin typeface="+mn-lt"/>
              <a:cs typeface="+mn-cs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6421" y="3084575"/>
            <a:ext cx="4475580" cy="64633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People </a:t>
            </a:r>
            <a:r>
              <a:rPr lang="en-US" b="1" dirty="0">
                <a:solidFill>
                  <a:srgbClr val="FF0000"/>
                </a:solidFill>
              </a:rPr>
              <a:t>with camping gear heading </a:t>
            </a:r>
            <a:r>
              <a:rPr lang="en-US" b="1" dirty="0" smtClean="0">
                <a:solidFill>
                  <a:srgbClr val="FF0000"/>
                </a:solidFill>
              </a:rPr>
              <a:t>towards </a:t>
            </a:r>
            <a:r>
              <a:rPr lang="en-US" b="1" dirty="0">
                <a:solidFill>
                  <a:srgbClr val="FF0000"/>
                </a:solidFill>
              </a:rPr>
              <a:t>the dunes after spending the night camping </a:t>
            </a:r>
            <a:endParaRPr lang="el-GR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429" y="6028168"/>
            <a:ext cx="4475579" cy="64633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unset </a:t>
            </a:r>
            <a:r>
              <a:rPr lang="en-US" b="1" dirty="0">
                <a:solidFill>
                  <a:srgbClr val="FF0000"/>
                </a:solidFill>
              </a:rPr>
              <a:t>picnics and human presence on the beach after permitted </a:t>
            </a:r>
            <a:r>
              <a:rPr lang="en-US" b="1" dirty="0" smtClean="0">
                <a:solidFill>
                  <a:srgbClr val="FF0000"/>
                </a:solidFill>
              </a:rPr>
              <a:t>hours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555" y="3798110"/>
            <a:ext cx="4506031" cy="220598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6948264" y="4365104"/>
            <a:ext cx="0" cy="43262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70" y="889585"/>
            <a:ext cx="4475579" cy="217502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22" y="3798110"/>
            <a:ext cx="4475579" cy="220598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4662265" y="6028168"/>
            <a:ext cx="4481736" cy="64633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b="1" dirty="0" smtClean="0">
                <a:solidFill>
                  <a:srgbClr val="FF0000"/>
                </a:solidFill>
              </a:rPr>
              <a:t>amping </a:t>
            </a:r>
            <a:r>
              <a:rPr lang="en-US" b="1" dirty="0">
                <a:solidFill>
                  <a:srgbClr val="FF0000"/>
                </a:solidFill>
              </a:rPr>
              <a:t>at the top of the </a:t>
            </a:r>
            <a:r>
              <a:rPr lang="en-US" b="1" dirty="0" smtClean="0">
                <a:solidFill>
                  <a:srgbClr val="FF0000"/>
                </a:solidFill>
              </a:rPr>
              <a:t>dunes</a:t>
            </a:r>
          </a:p>
          <a:p>
            <a:pPr algn="just"/>
            <a:r>
              <a:rPr lang="en-US" b="1" dirty="0" smtClean="0">
                <a:solidFill>
                  <a:srgbClr val="FF0000"/>
                </a:solidFill>
              </a:rPr>
              <a:t> </a:t>
            </a:r>
            <a:endParaRPr lang="el-GR" dirty="0">
              <a:solidFill>
                <a:srgbClr val="FF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252905" y="-75465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8/29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3355" y="885505"/>
            <a:ext cx="4505231" cy="2169268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662264" y="3084575"/>
            <a:ext cx="4516322" cy="646331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rgbClr val="FF0000"/>
                </a:solidFill>
              </a:rPr>
              <a:t>Vehicle access and preparation for evening barbecue and camping </a:t>
            </a:r>
          </a:p>
        </p:txBody>
      </p:sp>
    </p:spTree>
    <p:extLst>
      <p:ext uri="{BB962C8B-B14F-4D97-AF65-F5344CB8AC3E}">
        <p14:creationId xmlns:p14="http://schemas.microsoft.com/office/powerpoint/2010/main" val="311392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90264" y="-121704"/>
            <a:ext cx="9324528" cy="7101408"/>
            <a:chOff x="-465622" y="-375176"/>
            <a:chExt cx="9649072" cy="7208819"/>
          </a:xfrm>
        </p:grpSpPr>
        <p:pic>
          <p:nvPicPr>
            <p:cNvPr id="10" name="Picture 9" descr="C:\Users\KonstantinaKostoula\Desktop\ppt-02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65622" y="-375176"/>
              <a:ext cx="9649072" cy="72088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itle 2"/>
            <p:cNvSpPr txBox="1">
              <a:spLocks/>
            </p:cNvSpPr>
            <p:nvPr/>
          </p:nvSpPr>
          <p:spPr>
            <a:xfrm>
              <a:off x="405203" y="97858"/>
              <a:ext cx="8257784" cy="1151119"/>
            </a:xfrm>
            <a:prstGeom prst="rect">
              <a:avLst/>
            </a:prstGeom>
          </p:spPr>
          <p:txBody>
            <a:bodyPr vert="horz" rtlCol="0" anchor="ctr">
              <a:normAutofit/>
              <a:scene3d>
                <a:camera prst="orthographicFront"/>
                <a:lightRig rig="soft" dir="t"/>
              </a:scene3d>
              <a:sp3d prstMaterial="softEdge">
                <a:bevelT w="25400" h="25400"/>
              </a:sp3d>
            </a:bodyPr>
            <a:lstStyle>
              <a:defPPr>
                <a:defRPr lang="el-GR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pPr algn="ctr" fontAlgn="auto">
                <a:spcAft>
                  <a:spcPts val="0"/>
                </a:spcAft>
                <a:defRPr/>
              </a:pPr>
              <a:endParaRPr lang="el-GR" sz="2000" dirty="0">
                <a:effectLst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893" y="-143271"/>
            <a:ext cx="7773338" cy="1596177"/>
          </a:xfrm>
        </p:spPr>
        <p:txBody>
          <a:bodyPr>
            <a:normAutofit/>
          </a:bodyPr>
          <a:lstStyle/>
          <a:p>
            <a:pPr algn="l"/>
            <a:r>
              <a:rPr lang="en-GB" sz="27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Patara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Rec</a:t>
            </a:r>
            <a:r>
              <a:rPr lang="en-GB" sz="27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. 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+mn-ea"/>
                <a:cs typeface="+mn-cs"/>
              </a:rPr>
              <a:t>182</a:t>
            </a:r>
            <a:r>
              <a:rPr lang="en-GB" sz="27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sz="27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No.</a:t>
            </a:r>
            <a:r>
              <a:rPr lang="en-GB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700" u="sng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  <a:r>
              <a:rPr lang="en-US" sz="27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Ensure litter is periodically removed from THE beach &amp; dunes</a:t>
            </a:r>
            <a:endParaRPr lang="en-US" sz="27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Picture 6" descr="\\Med-sbs\medasset-documents\Office Essentials\MEDASSET VISUAL IDENTITY\25 YEAR LOGO\LOGO HORIZONAL ENG rgb-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173"/>
          <a:stretch>
            <a:fillRect/>
          </a:stretch>
        </p:blipFill>
        <p:spPr bwMode="auto">
          <a:xfrm>
            <a:off x="7289238" y="6204213"/>
            <a:ext cx="1785918" cy="7443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-90264" y="5373216"/>
            <a:ext cx="9294094" cy="830997"/>
          </a:xfrm>
          <a:prstGeom prst="rect">
            <a:avLst/>
          </a:prstGeom>
          <a:ln w="31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2400" b="1" dirty="0" err="1">
                <a:solidFill>
                  <a:srgbClr val="FF0000"/>
                </a:solidFill>
              </a:rPr>
              <a:t>Letoon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</a:rPr>
              <a:t>beach: Litter spread on the beach and dunes </a:t>
            </a:r>
            <a:r>
              <a:rPr lang="en-US" sz="2400" b="1" dirty="0">
                <a:solidFill>
                  <a:srgbClr val="FF0000"/>
                </a:solidFill>
              </a:rPr>
              <a:t>due to </a:t>
            </a:r>
            <a:r>
              <a:rPr lang="en-US" sz="2400" b="1" dirty="0" smtClean="0">
                <a:solidFill>
                  <a:srgbClr val="FF0000"/>
                </a:solidFill>
              </a:rPr>
              <a:t>a lack </a:t>
            </a:r>
            <a:r>
              <a:rPr lang="en-US" sz="2400" b="1" dirty="0">
                <a:solidFill>
                  <a:srgbClr val="FF0000"/>
                </a:solidFill>
              </a:rPr>
              <a:t>of waste disposal bins and </a:t>
            </a:r>
            <a:r>
              <a:rPr lang="en-US" sz="2400" b="1" dirty="0" smtClean="0">
                <a:solidFill>
                  <a:srgbClr val="FF0000"/>
                </a:solidFill>
              </a:rPr>
              <a:t>collection</a:t>
            </a:r>
            <a:endParaRPr lang="el-GR" sz="2400" b="1" dirty="0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5" y="1619103"/>
            <a:ext cx="4518249" cy="36878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264" y="1619103"/>
            <a:ext cx="4806279" cy="368785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068590" y="-33922"/>
            <a:ext cx="981359" cy="307777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l-G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defRPr/>
            </a:pPr>
            <a:r>
              <a:rPr lang="en-US" sz="1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Slide </a:t>
            </a:r>
            <a:r>
              <a:rPr lang="en-US" sz="14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Vani" panose="020B0502040204020203" pitchFamily="34" charset="0"/>
              </a:rPr>
              <a:t>9/29</a:t>
            </a:r>
            <a:endParaRPr lang="el-GR" sz="14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Van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208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TM04033925[[fn=Droplet]]</Template>
  <TotalTime>5774</TotalTime>
  <Words>2002</Words>
  <Application>Microsoft Office PowerPoint</Application>
  <PresentationFormat>On-screen Show (4:3)</PresentationFormat>
  <Paragraphs>206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Times New Roman</vt:lpstr>
      <vt:lpstr>Tw Cen MT</vt:lpstr>
      <vt:lpstr>Vani</vt:lpstr>
      <vt:lpstr>Wingdings</vt:lpstr>
      <vt:lpstr>Droplet</vt:lpstr>
      <vt:lpstr>PowerPoint Presentation</vt:lpstr>
      <vt:lpstr>PowerPoint Presentation</vt:lpstr>
      <vt:lpstr>PowerPoint Presentation</vt:lpstr>
      <vt:lpstr>Patara Rec. NO.182.2(i): Prohibit development on beach, remove abandoned illegal facilities &amp; restore dunes </vt:lpstr>
      <vt:lpstr>Patara Rec. NO.182.2(ii): Regulate extent &amp; use of beach furniture, ensure removal from nesting zone at night</vt:lpstr>
      <vt:lpstr>Patara Rec. NO.182.2(III): Prohibit access of vehicles by placing barriers at beach entrances</vt:lpstr>
      <vt:lpstr>Patara Rec. NO. 182.2(IV): Prohibit illumination of THE beach </vt:lpstr>
      <vt:lpstr>Patara Rec. NO. 182.2(vi): Prohibit camping on THE beach &amp; riversides in view of THE beach</vt:lpstr>
      <vt:lpstr>Patara Rec. 182 No. 5: Ensure litter is periodically removed from THE beach &amp; dunes</vt:lpstr>
      <vt:lpstr>Patara Rec. 182</vt:lpstr>
      <vt:lpstr>Patara Rec. 182 No. 4: Continue to prevent uncontrolled human settlement behind the beach </vt:lpstr>
      <vt:lpstr>Patara Rec. NO. 182.4: Continue to prevent uncontrolled human settlement behind the beach </vt:lpstr>
      <vt:lpstr>PowerPoint Presentation</vt:lpstr>
      <vt:lpstr>PowerPoint Presentation</vt:lpstr>
      <vt:lpstr>Fethiye Rec. NO. 183.1: Stop further development of permanent structures (buildings, shipyard, jetties, etc.)</vt:lpstr>
      <vt:lpstr>Fethiye Rec. No. 183. 1: Stop further development of permanent structures (buildings, shipyard, jetties, etc.)</vt:lpstr>
      <vt:lpstr>PowerPoint Presentation</vt:lpstr>
      <vt:lpstr>Fethiye Rec. No.183.5: Map &amp; zone the ENTIRE Fethiye coast. Enforce furniture night removal /stacking</vt:lpstr>
      <vt:lpstr>Fethiye Rec. No.183.5: Map &amp; zone the ENTIRE Fethiye coast. Enforce furniture night removal/stacking</vt:lpstr>
      <vt:lpstr>Fethiye Rec. No. 183.6: Prohibit furniture, structures or facilities on the sandy zones of Akgöl beach </vt:lpstr>
      <vt:lpstr>Fethiye Rec. No. 183.3: Stop sand extraction </vt:lpstr>
      <vt:lpstr>Fethiye Rec. 183. 4: Remove planted vegetation</vt:lpstr>
      <vt:lpstr>Fethiye Rec. 183. 7: Reduce light pollution</vt:lpstr>
      <vt:lpstr>Fethiye Rec. NO. 183. 8: Build permanent road barriers, designate parking &amp; picnic areas away from beach</vt:lpstr>
      <vt:lpstr>Fethiye Rec. NO. 183.11: Prohibit camping &amp; bonfires, set appropriate time limits for beach bars’ operation at night </vt:lpstr>
      <vt:lpstr>Fethiye Rec. NO. 183.15: Improve information to local community and tourists about sea turtle nesting and sustainable use of the beach.</vt:lpstr>
      <vt:lpstr>PowerPoint Presentation</vt:lpstr>
      <vt:lpstr>PowerPoint Presentation</vt:lpstr>
      <vt:lpstr>PowerPoint Presentation</vt:lpstr>
    </vt:vector>
  </TitlesOfParts>
  <Company>Medasset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Νέοι έλληνες σχεδιαστές δημιουργούν για μια κυκλική οικονομία</dc:title>
  <dc:creator>Jenny Ioannou</dc:creator>
  <cp:lastModifiedBy>Georgios Sampson</cp:lastModifiedBy>
  <cp:revision>508</cp:revision>
  <cp:lastPrinted>2016-11-03T09:25:36Z</cp:lastPrinted>
  <dcterms:created xsi:type="dcterms:W3CDTF">2015-11-18T11:36:05Z</dcterms:created>
  <dcterms:modified xsi:type="dcterms:W3CDTF">2019-11-29T14:31:33Z</dcterms:modified>
</cp:coreProperties>
</file>